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799" r:id="rId1"/>
  </p:sldMasterIdLst>
  <p:notesMasterIdLst>
    <p:notesMasterId r:id="rId155"/>
  </p:notesMasterIdLst>
  <p:handoutMasterIdLst>
    <p:handoutMasterId r:id="rId156"/>
  </p:handoutMasterIdLst>
  <p:sldIdLst>
    <p:sldId id="257" r:id="rId2"/>
    <p:sldId id="553" r:id="rId3"/>
    <p:sldId id="491" r:id="rId4"/>
    <p:sldId id="439" r:id="rId5"/>
    <p:sldId id="549" r:id="rId6"/>
    <p:sldId id="319" r:id="rId7"/>
    <p:sldId id="457" r:id="rId8"/>
    <p:sldId id="550" r:id="rId9"/>
    <p:sldId id="551" r:id="rId10"/>
    <p:sldId id="521" r:id="rId11"/>
    <p:sldId id="440" r:id="rId12"/>
    <p:sldId id="323" r:id="rId13"/>
    <p:sldId id="552" r:id="rId14"/>
    <p:sldId id="545" r:id="rId15"/>
    <p:sldId id="333" r:id="rId16"/>
    <p:sldId id="335" r:id="rId17"/>
    <p:sldId id="334" r:id="rId18"/>
    <p:sldId id="332" r:id="rId19"/>
    <p:sldId id="500" r:id="rId20"/>
    <p:sldId id="501" r:id="rId21"/>
    <p:sldId id="325" r:id="rId22"/>
    <p:sldId id="326" r:id="rId23"/>
    <p:sldId id="327" r:id="rId24"/>
    <p:sldId id="449" r:id="rId25"/>
    <p:sldId id="522" r:id="rId26"/>
    <p:sldId id="329" r:id="rId27"/>
    <p:sldId id="337" r:id="rId28"/>
    <p:sldId id="338" r:id="rId29"/>
    <p:sldId id="339" r:id="rId30"/>
    <p:sldId id="340" r:id="rId31"/>
    <p:sldId id="392" r:id="rId32"/>
    <p:sldId id="342" r:id="rId33"/>
    <p:sldId id="343" r:id="rId34"/>
    <p:sldId id="344" r:id="rId35"/>
    <p:sldId id="547" r:id="rId36"/>
    <p:sldId id="345" r:id="rId37"/>
    <p:sldId id="346" r:id="rId38"/>
    <p:sldId id="508" r:id="rId39"/>
    <p:sldId id="509" r:id="rId40"/>
    <p:sldId id="347" r:id="rId41"/>
    <p:sldId id="497" r:id="rId42"/>
    <p:sldId id="496" r:id="rId43"/>
    <p:sldId id="348" r:id="rId44"/>
    <p:sldId id="349" r:id="rId45"/>
    <p:sldId id="350" r:id="rId46"/>
    <p:sldId id="351" r:id="rId47"/>
    <p:sldId id="352" r:id="rId48"/>
    <p:sldId id="546" r:id="rId49"/>
    <p:sldId id="494" r:id="rId50"/>
    <p:sldId id="495" r:id="rId51"/>
    <p:sldId id="353" r:id="rId52"/>
    <p:sldId id="354" r:id="rId53"/>
    <p:sldId id="355" r:id="rId54"/>
    <p:sldId id="356" r:id="rId55"/>
    <p:sldId id="357" r:id="rId56"/>
    <p:sldId id="358" r:id="rId57"/>
    <p:sldId id="359" r:id="rId58"/>
    <p:sldId id="360" r:id="rId59"/>
    <p:sldId id="398" r:id="rId60"/>
    <p:sldId id="503" r:id="rId61"/>
    <p:sldId id="502" r:id="rId62"/>
    <p:sldId id="543" r:id="rId63"/>
    <p:sldId id="361" r:id="rId64"/>
    <p:sldId id="504" r:id="rId65"/>
    <p:sldId id="505" r:id="rId66"/>
    <p:sldId id="362" r:id="rId67"/>
    <p:sldId id="367" r:id="rId68"/>
    <p:sldId id="363" r:id="rId69"/>
    <p:sldId id="369" r:id="rId70"/>
    <p:sldId id="364" r:id="rId71"/>
    <p:sldId id="365" r:id="rId72"/>
    <p:sldId id="368" r:id="rId73"/>
    <p:sldId id="366" r:id="rId74"/>
    <p:sldId id="370" r:id="rId75"/>
    <p:sldId id="378" r:id="rId76"/>
    <p:sldId id="371" r:id="rId77"/>
    <p:sldId id="375" r:id="rId78"/>
    <p:sldId id="492" r:id="rId79"/>
    <p:sldId id="493" r:id="rId80"/>
    <p:sldId id="381" r:id="rId81"/>
    <p:sldId id="379" r:id="rId82"/>
    <p:sldId id="372" r:id="rId83"/>
    <p:sldId id="373" r:id="rId84"/>
    <p:sldId id="374" r:id="rId85"/>
    <p:sldId id="383" r:id="rId86"/>
    <p:sldId id="376" r:id="rId87"/>
    <p:sldId id="380" r:id="rId88"/>
    <p:sldId id="377" r:id="rId89"/>
    <p:sldId id="382" r:id="rId90"/>
    <p:sldId id="506" r:id="rId91"/>
    <p:sldId id="507" r:id="rId92"/>
    <p:sldId id="466" r:id="rId93"/>
    <p:sldId id="469" r:id="rId94"/>
    <p:sldId id="465" r:id="rId95"/>
    <p:sldId id="467" r:id="rId96"/>
    <p:sldId id="470" r:id="rId97"/>
    <p:sldId id="468" r:id="rId98"/>
    <p:sldId id="384" r:id="rId99"/>
    <p:sldId id="385" r:id="rId100"/>
    <p:sldId id="511" r:id="rId101"/>
    <p:sldId id="512" r:id="rId102"/>
    <p:sldId id="513" r:id="rId103"/>
    <p:sldId id="514" r:id="rId104"/>
    <p:sldId id="515" r:id="rId105"/>
    <p:sldId id="516" r:id="rId106"/>
    <p:sldId id="517" r:id="rId107"/>
    <p:sldId id="406" r:id="rId108"/>
    <p:sldId id="451" r:id="rId109"/>
    <p:sldId id="473" r:id="rId110"/>
    <p:sldId id="487" r:id="rId111"/>
    <p:sldId id="488" r:id="rId112"/>
    <p:sldId id="489" r:id="rId113"/>
    <p:sldId id="474" r:id="rId114"/>
    <p:sldId id="475" r:id="rId115"/>
    <p:sldId id="476" r:id="rId116"/>
    <p:sldId id="477" r:id="rId117"/>
    <p:sldId id="498" r:id="rId118"/>
    <p:sldId id="499" r:id="rId119"/>
    <p:sldId id="478" r:id="rId120"/>
    <p:sldId id="481" r:id="rId121"/>
    <p:sldId id="482" r:id="rId122"/>
    <p:sldId id="483" r:id="rId123"/>
    <p:sldId id="484" r:id="rId124"/>
    <p:sldId id="540" r:id="rId125"/>
    <p:sldId id="450" r:id="rId126"/>
    <p:sldId id="523" r:id="rId127"/>
    <p:sldId id="528" r:id="rId128"/>
    <p:sldId id="525" r:id="rId129"/>
    <p:sldId id="542" r:id="rId130"/>
    <p:sldId id="526" r:id="rId131"/>
    <p:sldId id="527" r:id="rId132"/>
    <p:sldId id="519" r:id="rId133"/>
    <p:sldId id="529" r:id="rId134"/>
    <p:sldId id="530" r:id="rId135"/>
    <p:sldId id="534" r:id="rId136"/>
    <p:sldId id="532" r:id="rId137"/>
    <p:sldId id="531" r:id="rId138"/>
    <p:sldId id="533" r:id="rId139"/>
    <p:sldId id="544" r:id="rId140"/>
    <p:sldId id="518" r:id="rId141"/>
    <p:sldId id="535" r:id="rId142"/>
    <p:sldId id="537" r:id="rId143"/>
    <p:sldId id="536" r:id="rId144"/>
    <p:sldId id="538" r:id="rId145"/>
    <p:sldId id="539" r:id="rId146"/>
    <p:sldId id="520" r:id="rId147"/>
    <p:sldId id="422" r:id="rId148"/>
    <p:sldId id="423" r:id="rId149"/>
    <p:sldId id="424" r:id="rId150"/>
    <p:sldId id="436" r:id="rId151"/>
    <p:sldId id="471" r:id="rId152"/>
    <p:sldId id="548" r:id="rId153"/>
    <p:sldId id="312" r:id="rId15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00CC"/>
    <a:srgbClr val="FF6600"/>
    <a:srgbClr val="FFFFCC"/>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89" autoAdjust="0"/>
    <p:restoredTop sz="90239" autoAdjust="0"/>
  </p:normalViewPr>
  <p:slideViewPr>
    <p:cSldViewPr snapToGrid="0">
      <p:cViewPr varScale="1">
        <p:scale>
          <a:sx n="89" d="100"/>
          <a:sy n="89" d="100"/>
        </p:scale>
        <p:origin x="84" y="240"/>
      </p:cViewPr>
      <p:guideLst>
        <p:guide orient="horz" pos="2160"/>
        <p:guide pos="3840"/>
      </p:guideLst>
    </p:cSldViewPr>
  </p:slideViewPr>
  <p:outlineViewPr>
    <p:cViewPr>
      <p:scale>
        <a:sx n="33" d="100"/>
        <a:sy n="33" d="100"/>
      </p:scale>
      <p:origin x="0" y="-3594"/>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00" d="100"/>
          <a:sy n="100" d="100"/>
        </p:scale>
        <p:origin x="1932"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6434"/>
          </a:xfrm>
          <a:prstGeom prst="rect">
            <a:avLst/>
          </a:prstGeom>
        </p:spPr>
        <p:txBody>
          <a:bodyPr vert="horz" lIns="92446" tIns="46223" rIns="92446" bIns="46223" rtlCol="0"/>
          <a:lstStyle>
            <a:lvl1pPr algn="r">
              <a:defRPr sz="1200"/>
            </a:lvl1pPr>
          </a:lstStyle>
          <a:p>
            <a:fld id="{64D537D7-A936-4FE3-84A4-9CF416E09E38}" type="datetimeFigureOut">
              <a:rPr lang="en-US" smtClean="0"/>
              <a:t>3/9/2020</a:t>
            </a:fld>
            <a:endParaRPr lang="en-US" dirty="0"/>
          </a:p>
        </p:txBody>
      </p:sp>
      <p:sp>
        <p:nvSpPr>
          <p:cNvPr id="4" name="Footer Placeholder 3"/>
          <p:cNvSpPr>
            <a:spLocks noGrp="1"/>
          </p:cNvSpPr>
          <p:nvPr>
            <p:ph type="ftr" sz="quarter" idx="2"/>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8"/>
            <a:ext cx="3037840" cy="466433"/>
          </a:xfrm>
          <a:prstGeom prst="rect">
            <a:avLst/>
          </a:prstGeom>
        </p:spPr>
        <p:txBody>
          <a:bodyPr vert="horz" lIns="92446" tIns="46223" rIns="92446" bIns="46223" rtlCol="0" anchor="b"/>
          <a:lstStyle>
            <a:lvl1pPr algn="r">
              <a:defRPr sz="1200"/>
            </a:lvl1pPr>
          </a:lstStyle>
          <a:p>
            <a:fld id="{3543C654-D3F9-4ADD-B870-B718449DBBF8}" type="slidenum">
              <a:rPr lang="en-US" smtClean="0"/>
              <a:t>‹#›</a:t>
            </a:fld>
            <a:endParaRPr lang="en-US" dirty="0"/>
          </a:p>
        </p:txBody>
      </p:sp>
    </p:spTree>
    <p:extLst>
      <p:ext uri="{BB962C8B-B14F-4D97-AF65-F5344CB8AC3E}">
        <p14:creationId xmlns:p14="http://schemas.microsoft.com/office/powerpoint/2010/main" val="15619417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2446" tIns="46223" rIns="92446" bIns="46223" rtlCol="0"/>
          <a:lstStyle>
            <a:lvl1pPr algn="r">
              <a:defRPr sz="1200"/>
            </a:lvl1pPr>
          </a:lstStyle>
          <a:p>
            <a:fld id="{E4310CA2-D3F9-44C5-B5A2-C35782AC4957}" type="datetimeFigureOut">
              <a:rPr lang="en-US" smtClean="0"/>
              <a:t>3/9/2020</a:t>
            </a:fld>
            <a:endParaRPr lang="en-US" dirty="0"/>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446" tIns="46223" rIns="92446" bIns="46223" rtlCol="0" anchor="b"/>
          <a:lstStyle>
            <a:lvl1pPr algn="r">
              <a:defRPr sz="1200"/>
            </a:lvl1pPr>
          </a:lstStyle>
          <a:p>
            <a:fld id="{665F8F0B-EEC2-45DC-9C6C-7A5667E543B1}" type="slidenum">
              <a:rPr lang="en-US" smtClean="0"/>
              <a:t>‹#›</a:t>
            </a:fld>
            <a:endParaRPr lang="en-US" dirty="0"/>
          </a:p>
        </p:txBody>
      </p:sp>
    </p:spTree>
    <p:extLst>
      <p:ext uri="{BB962C8B-B14F-4D97-AF65-F5344CB8AC3E}">
        <p14:creationId xmlns:p14="http://schemas.microsoft.com/office/powerpoint/2010/main" val="2136790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7975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NIOSH FACE #5</a:t>
            </a:r>
          </a:p>
        </p:txBody>
      </p:sp>
    </p:spTree>
    <p:extLst>
      <p:ext uri="{BB962C8B-B14F-4D97-AF65-F5344CB8AC3E}">
        <p14:creationId xmlns:p14="http://schemas.microsoft.com/office/powerpoint/2010/main" val="3122490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7587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NIOSH FACE #7</a:t>
            </a:r>
          </a:p>
        </p:txBody>
      </p:sp>
    </p:spTree>
    <p:extLst>
      <p:ext uri="{BB962C8B-B14F-4D97-AF65-F5344CB8AC3E}">
        <p14:creationId xmlns:p14="http://schemas.microsoft.com/office/powerpoint/2010/main" val="1152268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NIOSH FACE #7</a:t>
            </a:r>
          </a:p>
        </p:txBody>
      </p:sp>
    </p:spTree>
    <p:extLst>
      <p:ext uri="{BB962C8B-B14F-4D97-AF65-F5344CB8AC3E}">
        <p14:creationId xmlns:p14="http://schemas.microsoft.com/office/powerpoint/2010/main" val="1184483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NIOSH FACE #4</a:t>
            </a:r>
          </a:p>
        </p:txBody>
      </p:sp>
    </p:spTree>
    <p:extLst>
      <p:ext uri="{BB962C8B-B14F-4D97-AF65-F5344CB8AC3E}">
        <p14:creationId xmlns:p14="http://schemas.microsoft.com/office/powerpoint/2010/main" val="3835816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NIOSH FACE #8</a:t>
            </a:r>
          </a:p>
        </p:txBody>
      </p:sp>
    </p:spTree>
    <p:extLst>
      <p:ext uri="{BB962C8B-B14F-4D97-AF65-F5344CB8AC3E}">
        <p14:creationId xmlns:p14="http://schemas.microsoft.com/office/powerpoint/2010/main" val="1294549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5614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9779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827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NIOSH FACE #9</a:t>
            </a:r>
          </a:p>
        </p:txBody>
      </p:sp>
    </p:spTree>
    <p:extLst>
      <p:ext uri="{BB962C8B-B14F-4D97-AF65-F5344CB8AC3E}">
        <p14:creationId xmlns:p14="http://schemas.microsoft.com/office/powerpoint/2010/main" val="1584218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2355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DailyMail.Com</a:t>
            </a:r>
            <a:r>
              <a:rPr lang="en-US" dirty="0" smtClean="0"/>
              <a:t> October 8, 2015</a:t>
            </a:r>
            <a:br>
              <a:rPr lang="en-US" dirty="0" smtClean="0"/>
            </a:br>
            <a:r>
              <a:rPr lang="en-US" dirty="0" smtClean="0"/>
              <a:t>Article: What do you mean I'm suspended... Worker saved in dramatic rescue after he slips off Houston bridge and is held by his safety harness from almost certain death </a:t>
            </a:r>
            <a:endParaRPr lang="en-US" dirty="0"/>
          </a:p>
        </p:txBody>
      </p:sp>
    </p:spTree>
    <p:extLst>
      <p:ext uri="{BB962C8B-B14F-4D97-AF65-F5344CB8AC3E}">
        <p14:creationId xmlns:p14="http://schemas.microsoft.com/office/powerpoint/2010/main" val="62489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Missing guardrails along open sides</a:t>
            </a:r>
          </a:p>
        </p:txBody>
      </p:sp>
    </p:spTree>
    <p:extLst>
      <p:ext uri="{BB962C8B-B14F-4D97-AF65-F5344CB8AC3E}">
        <p14:creationId xmlns:p14="http://schemas.microsoft.com/office/powerpoint/2010/main" val="1026708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F42D82-D4B9-4271-91C4-786CA05BF1C2}" type="slidenum">
              <a:rPr lang="en-US" smtClean="0"/>
              <a:t>114</a:t>
            </a:fld>
            <a:endParaRPr lang="en-US" dirty="0"/>
          </a:p>
        </p:txBody>
      </p:sp>
    </p:spTree>
    <p:extLst>
      <p:ext uri="{BB962C8B-B14F-4D97-AF65-F5344CB8AC3E}">
        <p14:creationId xmlns:p14="http://schemas.microsoft.com/office/powerpoint/2010/main" val="4227616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NIOSH FACE #1</a:t>
            </a:r>
          </a:p>
        </p:txBody>
      </p:sp>
    </p:spTree>
    <p:extLst>
      <p:ext uri="{BB962C8B-B14F-4D97-AF65-F5344CB8AC3E}">
        <p14:creationId xmlns:p14="http://schemas.microsoft.com/office/powerpoint/2010/main" val="2120420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F42D82-D4B9-4271-91C4-786CA05BF1C2}" type="slidenum">
              <a:rPr lang="en-US" smtClean="0"/>
              <a:t>119</a:t>
            </a:fld>
            <a:endParaRPr lang="en-US" dirty="0"/>
          </a:p>
        </p:txBody>
      </p:sp>
    </p:spTree>
    <p:extLst>
      <p:ext uri="{BB962C8B-B14F-4D97-AF65-F5344CB8AC3E}">
        <p14:creationId xmlns:p14="http://schemas.microsoft.com/office/powerpoint/2010/main" val="634644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F42D82-D4B9-4271-91C4-786CA05BF1C2}" type="slidenum">
              <a:rPr lang="en-US" smtClean="0"/>
              <a:t>120</a:t>
            </a:fld>
            <a:endParaRPr lang="en-US" dirty="0"/>
          </a:p>
        </p:txBody>
      </p:sp>
    </p:spTree>
    <p:extLst>
      <p:ext uri="{BB962C8B-B14F-4D97-AF65-F5344CB8AC3E}">
        <p14:creationId xmlns:p14="http://schemas.microsoft.com/office/powerpoint/2010/main" val="3967430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Leaning against ladder. </a:t>
            </a:r>
          </a:p>
        </p:txBody>
      </p:sp>
      <p:sp>
        <p:nvSpPr>
          <p:cNvPr id="4" name="Slide Number Placeholder 3"/>
          <p:cNvSpPr>
            <a:spLocks noGrp="1"/>
          </p:cNvSpPr>
          <p:nvPr>
            <p:ph type="sldNum" sz="quarter" idx="10"/>
          </p:nvPr>
        </p:nvSpPr>
        <p:spPr/>
        <p:txBody>
          <a:bodyPr/>
          <a:lstStyle/>
          <a:p>
            <a:fld id="{0AF42D82-D4B9-4271-91C4-786CA05BF1C2}" type="slidenum">
              <a:rPr lang="en-US" smtClean="0"/>
              <a:t>121</a:t>
            </a:fld>
            <a:endParaRPr lang="en-US" dirty="0"/>
          </a:p>
        </p:txBody>
      </p:sp>
    </p:spTree>
    <p:extLst>
      <p:ext uri="{BB962C8B-B14F-4D97-AF65-F5344CB8AC3E}">
        <p14:creationId xmlns:p14="http://schemas.microsoft.com/office/powerpoint/2010/main" val="174244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9158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12771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8441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NIOSH FACE #2</a:t>
            </a:r>
          </a:p>
        </p:txBody>
      </p:sp>
    </p:spTree>
    <p:extLst>
      <p:ext uri="{BB962C8B-B14F-4D97-AF65-F5344CB8AC3E}">
        <p14:creationId xmlns:p14="http://schemas.microsoft.com/office/powerpoint/2010/main" val="817151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2867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7981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0277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36540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05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6694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143B645-F37C-4E83-8334-E1FA124276D2}" type="datetime1">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1564151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11152F-0EC4-4632-B365-4684B6BCB365}"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584277475"/>
      </p:ext>
    </p:extLst>
  </p:cSld>
  <p:clrMapOvr>
    <a:masterClrMapping/>
  </p:clrMapOvr>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8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1035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8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04407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8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18862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8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95058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8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52513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8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039081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8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12116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8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62223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9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00155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9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8355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11152F-0EC4-4632-B365-4684B6BCB365}"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2552228955"/>
      </p:ext>
    </p:extLst>
  </p:cSld>
  <p:clrMapOvr>
    <a:masterClrMapping/>
  </p:clrMapOvr>
  <p:hf sldNum="0"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9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54768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9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159552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9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55258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9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89340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9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189366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9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78757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9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84958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9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41612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0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98382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0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2338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11152F-0EC4-4632-B365-4684B6BCB365}"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87406587"/>
      </p:ext>
    </p:extLst>
  </p:cSld>
  <p:clrMapOvr>
    <a:masterClrMapping/>
  </p:clrMapOvr>
  <p:hf sldNum="0"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0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82794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0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02484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0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44855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0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6190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C68819-C448-4064-83FE-BB06F0CC9DF8}" type="datetime1">
              <a:rPr lang="en-US" smtClean="0"/>
              <a:t>3/9/2020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266155453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0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135517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0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55732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0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735360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0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074073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1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1089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11152F-0EC4-4632-B365-4684B6BCB365}"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2338734016"/>
      </p:ext>
    </p:extLst>
  </p:cSld>
  <p:clrMapOvr>
    <a:masterClrMapping/>
  </p:clrMapOvr>
  <p:hf sldNum="0"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1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042147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1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886134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1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44261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1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345368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1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70831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1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103465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1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6664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1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543965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1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659022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2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5458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111152F-0EC4-4632-B365-4684B6BCB365}" type="datetime1">
              <a:rPr lang="en-US" smtClean="0"/>
              <a:t>3/9/2020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2955722272"/>
      </p:ext>
    </p:extLst>
  </p:cSld>
  <p:clrMapOvr>
    <a:masterClrMapping/>
  </p:clrMapOvr>
  <p:hf sldNum="0"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2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72763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2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956261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2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71110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2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101262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2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051178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12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735852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2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299645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4427" y="2588418"/>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68819-C448-4064-83FE-BB06F0CC9DF8}" type="datetime1">
              <a:rPr lang="en-US" smtClean="0"/>
              <a:t>3/9/2020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1189962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111152F-0EC4-4632-B365-4684B6BCB365}" type="datetime1">
              <a:rPr lang="en-US" smtClean="0"/>
              <a:t>3/9/2020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245892797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11152F-0EC4-4632-B365-4684B6BCB365}" type="datetime1">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141785362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11152F-0EC4-4632-B365-4684B6BCB365}" type="datetime1">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121353271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9607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8C0C05-2B03-4B0E-AFB6-0A8F48172BC6}" type="datetime1">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742555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11152F-0EC4-4632-B365-4684B6BCB365}" type="datetime1">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116683203"/>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1710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5352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0789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111152F-0EC4-4632-B365-4684B6BCB365}"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4465257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4469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59766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9368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48561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0733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639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48BF254-EC52-4ADB-BC52-20088B799325}" type="datetime1">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CCF647-FFA8-4746-8751-12D81B3E278F}" type="slidenum">
              <a:rPr lang="en-US" smtClean="0"/>
              <a:t>‹#›</a:t>
            </a:fld>
            <a:endParaRPr lang="en-US" dirty="0"/>
          </a:p>
        </p:txBody>
      </p:sp>
      <p:pic>
        <p:nvPicPr>
          <p:cNvPr id="8" name="Picture 2" descr="Image result for uhcl logo"/>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3223" y="1849853"/>
            <a:ext cx="1902170" cy="2572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6208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4926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95982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7561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49611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91781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96344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57585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0659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26314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1496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111152F-0EC4-4632-B365-4684B6BCB365}"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2225957746"/>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93514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31512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42373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53397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48665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86250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70384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59376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86919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8006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111152F-0EC4-4632-B365-4684B6BCB365}" type="datetime1">
              <a:rPr lang="en-US" smtClean="0"/>
              <a:t>3/9/2020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1701026121"/>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83724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4126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05950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56343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38962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73956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39482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33405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75162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9288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0A0911D-4B36-4CD5-91A4-FD15C7D1659B}" type="datetime1">
              <a:rPr lang="en-US" smtClean="0"/>
              <a:t>3/9/2020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39459884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87126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77543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94403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90979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13666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13583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18550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4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05597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77566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19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6B051BA-D4DA-4B35-92B9-4E8F60CDE297}" type="datetime1">
              <a:rPr lang="en-US" smtClean="0"/>
              <a:t>3/9/2020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22013832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73921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64529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17696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5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9831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5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40830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5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23973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5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80044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5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63560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6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97627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6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1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11152F-0EC4-4632-B365-4684B6BCB365}"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979638595"/>
      </p:ext>
    </p:extLst>
  </p:cSld>
  <p:clrMapOvr>
    <a:masterClrMapping/>
  </p:clrMapOvr>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6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59406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6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3159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6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16925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6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65321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6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11747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6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37410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6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38041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6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53202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7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21653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7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7396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35F1B7-12C3-47AC-A3CF-8FB102274D50}"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9219924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7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24143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7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44317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7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99332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7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33611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7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02785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7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52748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7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65975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7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44281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8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52125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8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651875"/>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38" Type="http://schemas.openxmlformats.org/officeDocument/2006/relationships/slideLayout" Target="../slideLayouts/slideLayout138.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144" Type="http://schemas.openxmlformats.org/officeDocument/2006/relationships/slideLayout" Target="../slideLayouts/slideLayout144.xml"/><Relationship Id="rId149" Type="http://schemas.openxmlformats.org/officeDocument/2006/relationships/image" Target="../media/image1.png"/><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16" Type="http://schemas.openxmlformats.org/officeDocument/2006/relationships/slideLayout" Target="../slideLayouts/slideLayout116.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137" Type="http://schemas.openxmlformats.org/officeDocument/2006/relationships/slideLayout" Target="../slideLayouts/slideLayout13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43" Type="http://schemas.openxmlformats.org/officeDocument/2006/relationships/slideLayout" Target="../slideLayouts/slideLayout143.xml"/><Relationship Id="rId148"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49"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7111152F-0EC4-4632-B365-4684B6BCB365}" type="datetime1">
              <a:rPr lang="en-US" smtClean="0"/>
              <a:t>3/9/2020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5CCF647-FFA8-4746-8751-12D81B3E278F}" type="slidenum">
              <a:rPr lang="en-US" smtClean="0"/>
              <a:t>‹#›</a:t>
            </a:fld>
            <a:endParaRPr lang="en-US" dirty="0"/>
          </a:p>
        </p:txBody>
      </p:sp>
    </p:spTree>
    <p:extLst>
      <p:ext uri="{BB962C8B-B14F-4D97-AF65-F5344CB8AC3E}">
        <p14:creationId xmlns:p14="http://schemas.microsoft.com/office/powerpoint/2010/main" val="2320879082"/>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18" r:id="rId19"/>
    <p:sldLayoutId id="2147483819" r:id="rId20"/>
    <p:sldLayoutId id="2147483820" r:id="rId21"/>
    <p:sldLayoutId id="2147483821" r:id="rId22"/>
    <p:sldLayoutId id="2147483822" r:id="rId23"/>
    <p:sldLayoutId id="2147483823" r:id="rId24"/>
    <p:sldLayoutId id="2147483824" r:id="rId25"/>
    <p:sldLayoutId id="2147483825" r:id="rId26"/>
    <p:sldLayoutId id="2147483826" r:id="rId27"/>
    <p:sldLayoutId id="2147483827" r:id="rId28"/>
    <p:sldLayoutId id="2147483828" r:id="rId29"/>
    <p:sldLayoutId id="2147483829" r:id="rId30"/>
    <p:sldLayoutId id="2147483830" r:id="rId31"/>
    <p:sldLayoutId id="2147483831" r:id="rId32"/>
    <p:sldLayoutId id="2147483832" r:id="rId33"/>
    <p:sldLayoutId id="2147483833" r:id="rId34"/>
    <p:sldLayoutId id="2147483834" r:id="rId35"/>
    <p:sldLayoutId id="2147483835" r:id="rId36"/>
    <p:sldLayoutId id="2147483836" r:id="rId37"/>
    <p:sldLayoutId id="2147483837" r:id="rId38"/>
    <p:sldLayoutId id="2147483838" r:id="rId39"/>
    <p:sldLayoutId id="2147483839" r:id="rId40"/>
    <p:sldLayoutId id="2147483840" r:id="rId41"/>
    <p:sldLayoutId id="2147483841" r:id="rId42"/>
    <p:sldLayoutId id="2147483842" r:id="rId43"/>
    <p:sldLayoutId id="2147483843" r:id="rId44"/>
    <p:sldLayoutId id="2147483844" r:id="rId45"/>
    <p:sldLayoutId id="2147483845" r:id="rId46"/>
    <p:sldLayoutId id="2147483846" r:id="rId47"/>
    <p:sldLayoutId id="2147483847" r:id="rId48"/>
    <p:sldLayoutId id="2147483848" r:id="rId49"/>
    <p:sldLayoutId id="2147483849" r:id="rId50"/>
    <p:sldLayoutId id="2147483850" r:id="rId51"/>
    <p:sldLayoutId id="2147483851" r:id="rId52"/>
    <p:sldLayoutId id="2147483852" r:id="rId53"/>
    <p:sldLayoutId id="2147483853" r:id="rId54"/>
    <p:sldLayoutId id="2147483854" r:id="rId55"/>
    <p:sldLayoutId id="2147483855" r:id="rId56"/>
    <p:sldLayoutId id="2147483856" r:id="rId57"/>
    <p:sldLayoutId id="2147483857" r:id="rId58"/>
    <p:sldLayoutId id="2147483858" r:id="rId59"/>
    <p:sldLayoutId id="2147483859" r:id="rId60"/>
    <p:sldLayoutId id="2147483860" r:id="rId61"/>
    <p:sldLayoutId id="2147483861" r:id="rId62"/>
    <p:sldLayoutId id="2147483862" r:id="rId63"/>
    <p:sldLayoutId id="2147483863" r:id="rId64"/>
    <p:sldLayoutId id="2147483864" r:id="rId65"/>
    <p:sldLayoutId id="2147483865" r:id="rId66"/>
    <p:sldLayoutId id="2147483866" r:id="rId67"/>
    <p:sldLayoutId id="2147483867" r:id="rId68"/>
    <p:sldLayoutId id="2147483868" r:id="rId69"/>
    <p:sldLayoutId id="2147483869" r:id="rId70"/>
    <p:sldLayoutId id="2147483870" r:id="rId71"/>
    <p:sldLayoutId id="2147483871" r:id="rId72"/>
    <p:sldLayoutId id="2147483872" r:id="rId73"/>
    <p:sldLayoutId id="2147483873" r:id="rId74"/>
    <p:sldLayoutId id="2147483874" r:id="rId75"/>
    <p:sldLayoutId id="2147483875" r:id="rId76"/>
    <p:sldLayoutId id="2147483876" r:id="rId77"/>
    <p:sldLayoutId id="2147483877" r:id="rId78"/>
    <p:sldLayoutId id="2147483878" r:id="rId79"/>
    <p:sldLayoutId id="2147483879" r:id="rId80"/>
    <p:sldLayoutId id="2147483880" r:id="rId81"/>
    <p:sldLayoutId id="2147483881" r:id="rId82"/>
    <p:sldLayoutId id="2147483882" r:id="rId83"/>
    <p:sldLayoutId id="2147483883" r:id="rId84"/>
    <p:sldLayoutId id="2147483884" r:id="rId85"/>
    <p:sldLayoutId id="2147483885" r:id="rId86"/>
    <p:sldLayoutId id="2147483886" r:id="rId87"/>
    <p:sldLayoutId id="2147483887" r:id="rId88"/>
    <p:sldLayoutId id="2147483888" r:id="rId89"/>
    <p:sldLayoutId id="2147483889" r:id="rId90"/>
    <p:sldLayoutId id="2147483890" r:id="rId91"/>
    <p:sldLayoutId id="2147483891" r:id="rId92"/>
    <p:sldLayoutId id="2147483892" r:id="rId93"/>
    <p:sldLayoutId id="2147483893" r:id="rId94"/>
    <p:sldLayoutId id="2147483894" r:id="rId95"/>
    <p:sldLayoutId id="2147483895" r:id="rId96"/>
    <p:sldLayoutId id="2147483896" r:id="rId97"/>
    <p:sldLayoutId id="2147483897" r:id="rId98"/>
    <p:sldLayoutId id="2147483898" r:id="rId99"/>
    <p:sldLayoutId id="2147483899" r:id="rId100"/>
    <p:sldLayoutId id="2147483900" r:id="rId101"/>
    <p:sldLayoutId id="2147483901" r:id="rId102"/>
    <p:sldLayoutId id="2147483902" r:id="rId103"/>
    <p:sldLayoutId id="2147483903" r:id="rId104"/>
    <p:sldLayoutId id="2147483904" r:id="rId105"/>
    <p:sldLayoutId id="2147483905" r:id="rId106"/>
    <p:sldLayoutId id="2147483906" r:id="rId107"/>
    <p:sldLayoutId id="2147483907" r:id="rId108"/>
    <p:sldLayoutId id="2147483908" r:id="rId109"/>
    <p:sldLayoutId id="2147483909" r:id="rId110"/>
    <p:sldLayoutId id="2147483910" r:id="rId111"/>
    <p:sldLayoutId id="2147483911" r:id="rId112"/>
    <p:sldLayoutId id="2147483912" r:id="rId113"/>
    <p:sldLayoutId id="2147483913" r:id="rId114"/>
    <p:sldLayoutId id="2147483914" r:id="rId115"/>
    <p:sldLayoutId id="2147483915" r:id="rId116"/>
    <p:sldLayoutId id="2147483916" r:id="rId117"/>
    <p:sldLayoutId id="2147483917" r:id="rId118"/>
    <p:sldLayoutId id="2147483918" r:id="rId119"/>
    <p:sldLayoutId id="2147483919" r:id="rId120"/>
    <p:sldLayoutId id="2147483920" r:id="rId121"/>
    <p:sldLayoutId id="2147483921" r:id="rId122"/>
    <p:sldLayoutId id="2147483922" r:id="rId123"/>
    <p:sldLayoutId id="2147483923" r:id="rId124"/>
    <p:sldLayoutId id="2147483924" r:id="rId125"/>
    <p:sldLayoutId id="2147483925" r:id="rId126"/>
    <p:sldLayoutId id="2147483926" r:id="rId127"/>
    <p:sldLayoutId id="2147483927" r:id="rId128"/>
    <p:sldLayoutId id="2147483928" r:id="rId129"/>
    <p:sldLayoutId id="2147483929" r:id="rId130"/>
    <p:sldLayoutId id="2147483930" r:id="rId131"/>
    <p:sldLayoutId id="2147483931" r:id="rId132"/>
    <p:sldLayoutId id="2147483932" r:id="rId133"/>
    <p:sldLayoutId id="2147483933" r:id="rId134"/>
    <p:sldLayoutId id="2147483934" r:id="rId135"/>
    <p:sldLayoutId id="2147483935" r:id="rId136"/>
    <p:sldLayoutId id="2147483936" r:id="rId137"/>
    <p:sldLayoutId id="2147483937" r:id="rId138"/>
    <p:sldLayoutId id="2147483938" r:id="rId139"/>
    <p:sldLayoutId id="2147483939" r:id="rId140"/>
    <p:sldLayoutId id="2147483940" r:id="rId141"/>
    <p:sldLayoutId id="2147483941" r:id="rId142"/>
    <p:sldLayoutId id="2147483942" r:id="rId143"/>
    <p:sldLayoutId id="2147483943" r:id="rId144"/>
    <p:sldLayoutId id="2147483944" r:id="rId145"/>
    <p:sldLayoutId id="2147483678" r:id="rId146"/>
    <p:sldLayoutId id="2147483653" r:id="rId147"/>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3.xml"/></Relationships>
</file>

<file path=ppt/slides/_rels/slide100.xml.rels><?xml version="1.0" encoding="UTF-8" standalone="yes"?>
<Relationships xmlns="http://schemas.openxmlformats.org/package/2006/relationships"><Relationship Id="rId2" Type="http://schemas.openxmlformats.org/officeDocument/2006/relationships/image" Target="../media/image112.jpg"/><Relationship Id="rId1" Type="http://schemas.openxmlformats.org/officeDocument/2006/relationships/slideLayout" Target="../slideLayouts/slideLayout106.xml"/></Relationships>
</file>

<file path=ppt/slides/_rels/slide101.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107.xml"/></Relationships>
</file>

<file path=ppt/slides/_rels/slide10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4.jpg"/><Relationship Id="rId1" Type="http://schemas.openxmlformats.org/officeDocument/2006/relationships/slideLayout" Target="../slideLayouts/slideLayout108.xml"/></Relationships>
</file>

<file path=ppt/slides/_rels/slide10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jpg"/><Relationship Id="rId1" Type="http://schemas.openxmlformats.org/officeDocument/2006/relationships/slideLayout" Target="../slideLayouts/slideLayout109.xml"/></Relationships>
</file>

<file path=ppt/slides/_rels/slide104.xml.rels><?xml version="1.0" encoding="UTF-8" standalone="yes"?>
<Relationships xmlns="http://schemas.openxmlformats.org/package/2006/relationships"><Relationship Id="rId2" Type="http://schemas.openxmlformats.org/officeDocument/2006/relationships/image" Target="../media/image111.jpg"/><Relationship Id="rId1" Type="http://schemas.openxmlformats.org/officeDocument/2006/relationships/slideLayout" Target="../slideLayouts/slideLayout110.xml"/></Relationships>
</file>

<file path=ppt/slides/_rels/slide105.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jpg"/><Relationship Id="rId1" Type="http://schemas.openxmlformats.org/officeDocument/2006/relationships/slideLayout" Target="../slideLayouts/slideLayout111.xml"/><Relationship Id="rId4" Type="http://schemas.openxmlformats.org/officeDocument/2006/relationships/image" Target="../media/image118.png"/></Relationships>
</file>

<file path=ppt/slides/_rels/slide106.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112.xml"/><Relationship Id="rId4" Type="http://schemas.openxmlformats.org/officeDocument/2006/relationships/image" Target="../media/image121.png"/></Relationships>
</file>

<file path=ppt/slides/_rels/slide107.xml.rels><?xml version="1.0" encoding="UTF-8" standalone="yes"?>
<Relationships xmlns="http://schemas.openxmlformats.org/package/2006/relationships"><Relationship Id="rId2" Type="http://schemas.openxmlformats.org/officeDocument/2006/relationships/image" Target="../media/image122.jpg"/><Relationship Id="rId1" Type="http://schemas.openxmlformats.org/officeDocument/2006/relationships/slideLayout" Target="../slideLayouts/slideLayout1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123.jpg"/><Relationship Id="rId1" Type="http://schemas.openxmlformats.org/officeDocument/2006/relationships/slideLayout" Target="../slideLayouts/slideLayout1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1.xml.rels><?xml version="1.0" encoding="UTF-8" standalone="yes"?>
<Relationships xmlns="http://schemas.openxmlformats.org/package/2006/relationships"><Relationship Id="rId3" Type="http://schemas.openxmlformats.org/officeDocument/2006/relationships/image" Target="../media/image124.jpg"/><Relationship Id="rId2" Type="http://schemas.openxmlformats.org/officeDocument/2006/relationships/notesSlide" Target="../notesSlides/notesSlide21.xml"/><Relationship Id="rId1" Type="http://schemas.openxmlformats.org/officeDocument/2006/relationships/slideLayout" Target="../slideLayouts/slideLayout115.xml"/><Relationship Id="rId4" Type="http://schemas.openxmlformats.org/officeDocument/2006/relationships/image" Target="../media/image125.png"/></Relationships>
</file>

<file path=ppt/slides/_rels/slide112.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6.jpg"/><Relationship Id="rId1" Type="http://schemas.openxmlformats.org/officeDocument/2006/relationships/slideLayout" Target="../slideLayouts/slideLayout116.xml"/></Relationships>
</file>

<file path=ppt/slides/_rels/slide113.xml.rels><?xml version="1.0" encoding="UTF-8" standalone="yes"?>
<Relationships xmlns="http://schemas.openxmlformats.org/package/2006/relationships"><Relationship Id="rId2" Type="http://schemas.openxmlformats.org/officeDocument/2006/relationships/image" Target="../media/image128.jpg"/><Relationship Id="rId1" Type="http://schemas.openxmlformats.org/officeDocument/2006/relationships/slideLayout" Target="../slideLayouts/slideLayout117.xml"/></Relationships>
</file>

<file path=ppt/slides/_rels/slide114.xml.rels><?xml version="1.0" encoding="UTF-8" standalone="yes"?>
<Relationships xmlns="http://schemas.openxmlformats.org/package/2006/relationships"><Relationship Id="rId3" Type="http://schemas.openxmlformats.org/officeDocument/2006/relationships/image" Target="../media/image129.jpg"/><Relationship Id="rId2" Type="http://schemas.openxmlformats.org/officeDocument/2006/relationships/notesSlide" Target="../notesSlides/notesSlide22.xml"/><Relationship Id="rId1" Type="http://schemas.openxmlformats.org/officeDocument/2006/relationships/slideLayout" Target="../slideLayouts/slideLayout118.xml"/></Relationships>
</file>

<file path=ppt/slides/_rels/slide115.xml.rels><?xml version="1.0" encoding="UTF-8" standalone="yes"?>
<Relationships xmlns="http://schemas.openxmlformats.org/package/2006/relationships"><Relationship Id="rId2" Type="http://schemas.openxmlformats.org/officeDocument/2006/relationships/image" Target="../media/image130.jpg"/><Relationship Id="rId1" Type="http://schemas.openxmlformats.org/officeDocument/2006/relationships/slideLayout" Target="../slideLayouts/slideLayout119.xml"/></Relationships>
</file>

<file path=ppt/slides/_rels/slide116.xml.rels><?xml version="1.0" encoding="UTF-8" standalone="yes"?>
<Relationships xmlns="http://schemas.openxmlformats.org/package/2006/relationships"><Relationship Id="rId2" Type="http://schemas.openxmlformats.org/officeDocument/2006/relationships/image" Target="../media/image131.jpg"/><Relationship Id="rId1" Type="http://schemas.openxmlformats.org/officeDocument/2006/relationships/slideLayout" Target="../slideLayouts/slideLayout120.xml"/></Relationships>
</file>

<file path=ppt/slides/_rels/slide117.xml.rels><?xml version="1.0" encoding="UTF-8" standalone="yes"?>
<Relationships xmlns="http://schemas.openxmlformats.org/package/2006/relationships"><Relationship Id="rId3" Type="http://schemas.openxmlformats.org/officeDocument/2006/relationships/image" Target="../media/image133.jpg"/><Relationship Id="rId2" Type="http://schemas.openxmlformats.org/officeDocument/2006/relationships/image" Target="../media/image132.jpg"/><Relationship Id="rId1" Type="http://schemas.openxmlformats.org/officeDocument/2006/relationships/slideLayout" Target="../slideLayouts/slideLayout121.xml"/><Relationship Id="rId4" Type="http://schemas.openxmlformats.org/officeDocument/2006/relationships/image" Target="../media/image18.png"/></Relationships>
</file>

<file path=ppt/slides/_rels/slide118.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23.xml"/><Relationship Id="rId1" Type="http://schemas.openxmlformats.org/officeDocument/2006/relationships/slideLayout" Target="../slideLayouts/slideLayout122.xml"/><Relationship Id="rId4" Type="http://schemas.openxmlformats.org/officeDocument/2006/relationships/image" Target="../media/image18.png"/></Relationships>
</file>

<file path=ppt/slides/_rels/slide119.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24.xml"/><Relationship Id="rId1" Type="http://schemas.openxmlformats.org/officeDocument/2006/relationships/slideLayout" Target="../slideLayouts/slideLayout12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20.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25.xml"/><Relationship Id="rId1" Type="http://schemas.openxmlformats.org/officeDocument/2006/relationships/slideLayout" Target="../slideLayouts/slideLayout124.xml"/><Relationship Id="rId4" Type="http://schemas.openxmlformats.org/officeDocument/2006/relationships/image" Target="../media/image18.png"/></Relationships>
</file>

<file path=ppt/slides/_rels/slide121.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26.xml"/><Relationship Id="rId1" Type="http://schemas.openxmlformats.org/officeDocument/2006/relationships/slideLayout" Target="../slideLayouts/slideLayout124.xml"/><Relationship Id="rId4" Type="http://schemas.openxmlformats.org/officeDocument/2006/relationships/image" Target="../media/image18.png"/></Relationships>
</file>

<file path=ppt/slides/_rels/slide1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8.png"/><Relationship Id="rId1" Type="http://schemas.openxmlformats.org/officeDocument/2006/relationships/slideLayout" Target="../slideLayouts/slideLayout19.xml"/></Relationships>
</file>

<file path=ppt/slides/_rels/slide1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9.png"/><Relationship Id="rId1" Type="http://schemas.openxmlformats.org/officeDocument/2006/relationships/slideLayout" Target="../slideLayouts/slideLayout19.xml"/></Relationships>
</file>

<file path=ppt/slides/_rels/slide124.xml.rels><?xml version="1.0" encoding="UTF-8" standalone="yes"?>
<Relationships xmlns="http://schemas.openxmlformats.org/package/2006/relationships"><Relationship Id="rId2" Type="http://schemas.openxmlformats.org/officeDocument/2006/relationships/image" Target="../media/image140.jpeg"/><Relationship Id="rId1" Type="http://schemas.openxmlformats.org/officeDocument/2006/relationships/slideLayout" Target="../slideLayouts/slideLayout12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141.jpg"/><Relationship Id="rId1" Type="http://schemas.openxmlformats.org/officeDocument/2006/relationships/slideLayout" Target="../slideLayouts/slideLayout126.xml"/></Relationships>
</file>

<file path=ppt/slides/_rels/slide127.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jpg"/><Relationship Id="rId1" Type="http://schemas.openxmlformats.org/officeDocument/2006/relationships/slideLayout" Target="../slideLayouts/slideLayout19.xml"/></Relationships>
</file>

<file path=ppt/slides/_rels/slide128.xml.rels><?xml version="1.0" encoding="UTF-8" standalone="yes"?>
<Relationships xmlns="http://schemas.openxmlformats.org/package/2006/relationships"><Relationship Id="rId3" Type="http://schemas.openxmlformats.org/officeDocument/2006/relationships/image" Target="../media/image145.jpg"/><Relationship Id="rId2" Type="http://schemas.openxmlformats.org/officeDocument/2006/relationships/image" Target="../media/image144.jpeg"/><Relationship Id="rId1" Type="http://schemas.openxmlformats.org/officeDocument/2006/relationships/slideLayout" Target="../slideLayouts/slideLayout124.xml"/></Relationships>
</file>

<file path=ppt/slides/_rels/slide129.xml.rels><?xml version="1.0" encoding="UTF-8" standalone="yes"?>
<Relationships xmlns="http://schemas.openxmlformats.org/package/2006/relationships"><Relationship Id="rId2" Type="http://schemas.openxmlformats.org/officeDocument/2006/relationships/slide" Target="slide129.xml"/><Relationship Id="rId1" Type="http://schemas.openxmlformats.org/officeDocument/2006/relationships/slideLayout" Target="../slideLayouts/slideLayout12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30.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jpeg"/><Relationship Id="rId1" Type="http://schemas.openxmlformats.org/officeDocument/2006/relationships/slideLayout" Target="../slideLayouts/slideLayout19.xml"/></Relationships>
</file>

<file path=ppt/slides/_rels/slide131.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8.jpeg"/><Relationship Id="rId1" Type="http://schemas.openxmlformats.org/officeDocument/2006/relationships/slideLayout" Target="../slideLayouts/slideLayout19.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149.jpg"/><Relationship Id="rId1" Type="http://schemas.openxmlformats.org/officeDocument/2006/relationships/slideLayout" Target="../slideLayouts/slideLayout12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135.xml.rels><?xml version="1.0" encoding="UTF-8" standalone="yes"?>
<Relationships xmlns="http://schemas.openxmlformats.org/package/2006/relationships"><Relationship Id="rId2" Type="http://schemas.openxmlformats.org/officeDocument/2006/relationships/image" Target="../media/image150.jpg"/><Relationship Id="rId1" Type="http://schemas.openxmlformats.org/officeDocument/2006/relationships/slideLayout" Target="../slideLayouts/slideLayout130.xml"/></Relationships>
</file>

<file path=ppt/slides/_rels/slide136.xml.rels><?xml version="1.0" encoding="UTF-8" standalone="yes"?>
<Relationships xmlns="http://schemas.openxmlformats.org/package/2006/relationships"><Relationship Id="rId2" Type="http://schemas.openxmlformats.org/officeDocument/2006/relationships/image" Target="../media/image151.jpg"/><Relationship Id="rId1" Type="http://schemas.openxmlformats.org/officeDocument/2006/relationships/slideLayout" Target="../slideLayouts/slideLayout131.xml"/></Relationships>
</file>

<file path=ppt/slides/_rels/slide137.xml.rels><?xml version="1.0" encoding="UTF-8" standalone="yes"?>
<Relationships xmlns="http://schemas.openxmlformats.org/package/2006/relationships"><Relationship Id="rId3" Type="http://schemas.openxmlformats.org/officeDocument/2006/relationships/image" Target="../media/image152.jpg"/><Relationship Id="rId2" Type="http://schemas.openxmlformats.org/officeDocument/2006/relationships/notesSlide" Target="../notesSlides/notesSlide27.xml"/><Relationship Id="rId1" Type="http://schemas.openxmlformats.org/officeDocument/2006/relationships/slideLayout" Target="../slideLayouts/slideLayout132.xml"/></Relationships>
</file>

<file path=ppt/slides/_rels/slide138.xml.rels><?xml version="1.0" encoding="UTF-8" standalone="yes"?>
<Relationships xmlns="http://schemas.openxmlformats.org/package/2006/relationships"><Relationship Id="rId3" Type="http://schemas.openxmlformats.org/officeDocument/2006/relationships/image" Target="../media/image153.jpg"/><Relationship Id="rId2" Type="http://schemas.openxmlformats.org/officeDocument/2006/relationships/notesSlide" Target="../notesSlides/notesSlide28.xml"/><Relationship Id="rId1" Type="http://schemas.openxmlformats.org/officeDocument/2006/relationships/slideLayout" Target="../slideLayouts/slideLayout133.xml"/></Relationships>
</file>

<file path=ppt/slides/_rels/slide139.xml.rels><?xml version="1.0" encoding="UTF-8" standalone="yes"?>
<Relationships xmlns="http://schemas.openxmlformats.org/package/2006/relationships"><Relationship Id="rId2" Type="http://schemas.openxmlformats.org/officeDocument/2006/relationships/hyperlink" Target="https://www.youtube.com/watch?v=ZjzfPYhxSow" TargetMode="External"/><Relationship Id="rId1" Type="http://schemas.openxmlformats.org/officeDocument/2006/relationships/slideLayout" Target="../slideLayouts/slideLayout134.xml"/></Relationships>
</file>

<file path=ppt/slides/_rels/slide14.xml.rels><?xml version="1.0" encoding="UTF-8" standalone="yes"?>
<Relationships xmlns="http://schemas.openxmlformats.org/package/2006/relationships"><Relationship Id="rId2" Type="http://schemas.openxmlformats.org/officeDocument/2006/relationships/hyperlink" Target="Fall%20Protection%20Worker%20Training.pptx" TargetMode="External"/><Relationship Id="rId1" Type="http://schemas.openxmlformats.org/officeDocument/2006/relationships/slideLayout" Target="../slideLayouts/slideLayout2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image" Target="../media/image154.jpg"/><Relationship Id="rId1" Type="http://schemas.openxmlformats.org/officeDocument/2006/relationships/slideLayout" Target="../slideLayouts/slideLayout135.xml"/></Relationships>
</file>

<file path=ppt/slides/_rels/slide142.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notesSlide" Target="../notesSlides/notesSlide29.xml"/><Relationship Id="rId1" Type="http://schemas.openxmlformats.org/officeDocument/2006/relationships/slideLayout" Target="../slideLayouts/slideLayout136.xml"/></Relationships>
</file>

<file path=ppt/slides/_rels/slide143.xml.rels><?xml version="1.0" encoding="UTF-8" standalone="yes"?>
<Relationships xmlns="http://schemas.openxmlformats.org/package/2006/relationships"><Relationship Id="rId2" Type="http://schemas.openxmlformats.org/officeDocument/2006/relationships/image" Target="../media/image156.jpeg"/><Relationship Id="rId1" Type="http://schemas.openxmlformats.org/officeDocument/2006/relationships/slideLayout" Target="../slideLayouts/slideLayout137.xml"/></Relationships>
</file>

<file path=ppt/slides/_rels/slide144.xml.rels><?xml version="1.0" encoding="UTF-8" standalone="yes"?>
<Relationships xmlns="http://schemas.openxmlformats.org/package/2006/relationships"><Relationship Id="rId2" Type="http://schemas.openxmlformats.org/officeDocument/2006/relationships/image" Target="../media/image157.jpeg"/><Relationship Id="rId1" Type="http://schemas.openxmlformats.org/officeDocument/2006/relationships/slideLayout" Target="../slideLayouts/slideLayout138.xml"/></Relationships>
</file>

<file path=ppt/slides/_rels/slide145.xml.rels><?xml version="1.0" encoding="UTF-8" standalone="yes"?>
<Relationships xmlns="http://schemas.openxmlformats.org/package/2006/relationships"><Relationship Id="rId2" Type="http://schemas.openxmlformats.org/officeDocument/2006/relationships/image" Target="../media/image158.jpg"/><Relationship Id="rId1" Type="http://schemas.openxmlformats.org/officeDocument/2006/relationships/slideLayout" Target="../slideLayouts/slideLayout139.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48.xml.rels><?xml version="1.0" encoding="UTF-8" standalone="yes"?>
<Relationships xmlns="http://schemas.openxmlformats.org/package/2006/relationships"><Relationship Id="rId2" Type="http://schemas.openxmlformats.org/officeDocument/2006/relationships/image" Target="../media/image159.jpg"/><Relationship Id="rId1" Type="http://schemas.openxmlformats.org/officeDocument/2006/relationships/slideLayout" Target="../slideLayouts/slideLayout141.xml"/></Relationships>
</file>

<file path=ppt/slides/_rels/slide149.xml.rels><?xml version="1.0" encoding="UTF-8" standalone="yes"?>
<Relationships xmlns="http://schemas.openxmlformats.org/package/2006/relationships"><Relationship Id="rId2" Type="http://schemas.openxmlformats.org/officeDocument/2006/relationships/image" Target="../media/image160.jpeg"/><Relationship Id="rId1" Type="http://schemas.openxmlformats.org/officeDocument/2006/relationships/slideLayout" Target="../slideLayouts/slideLayout14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5.xml"/></Relationships>
</file>

<file path=ppt/slides/_rels/slide150.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143.xml"/></Relationships>
</file>

<file path=ppt/slides/_rels/slide151.xml.rels><?xml version="1.0" encoding="UTF-8" standalone="yes"?>
<Relationships xmlns="http://schemas.openxmlformats.org/package/2006/relationships"><Relationship Id="rId2" Type="http://schemas.openxmlformats.org/officeDocument/2006/relationships/image" Target="../media/image162.jpeg"/><Relationship Id="rId1" Type="http://schemas.openxmlformats.org/officeDocument/2006/relationships/slideLayout" Target="../slideLayouts/slideLayout14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3.xml.rels><?xml version="1.0" encoding="UTF-8" standalone="yes"?>
<Relationships xmlns="http://schemas.openxmlformats.org/package/2006/relationships"><Relationship Id="rId2" Type="http://schemas.openxmlformats.org/officeDocument/2006/relationships/image" Target="../media/image163.jpg"/><Relationship Id="rId1" Type="http://schemas.openxmlformats.org/officeDocument/2006/relationships/slideLayout" Target="../slideLayouts/slideLayout1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8.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hyperlink" Target="https://www.husqvarna.com/us/products/pole-saws/" TargetMode="External"/><Relationship Id="rId2" Type="http://schemas.openxmlformats.org/officeDocument/2006/relationships/image" Target="../media/image23.jpe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hyperlink" Target="https://www.sbcmag.info/article/2012/assembling-roof-ground" TargetMode="External"/><Relationship Id="rId2" Type="http://schemas.openxmlformats.org/officeDocument/2006/relationships/image" Target="../media/image24.jpeg"/><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41.xml"/><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2" Type="http://schemas.openxmlformats.org/officeDocument/2006/relationships/hyperlink" Target="https://www.youtube.com/watch?v=93NfcMwnToA" TargetMode="External"/><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5.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6.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0.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2" Type="http://schemas.openxmlformats.org/officeDocument/2006/relationships/hyperlink" Target="https://www.youtube.com/watch?v=6i6sCbZ4hHQ" TargetMode="External"/><Relationship Id="rId1" Type="http://schemas.openxmlformats.org/officeDocument/2006/relationships/slideLayout" Target="../slideLayouts/slideLayout55.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57.xml"/><Relationship Id="rId4" Type="http://schemas.openxmlformats.org/officeDocument/2006/relationships/image" Target="../media/image46.jpeg"/></Relationships>
</file>

<file path=ppt/slides/_rels/slide5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8.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59.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0.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61.xml"/></Relationships>
</file>

<file path=ppt/slides/_rels/slide5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62.xml"/></Relationships>
</file>

<file path=ppt/slides/_rels/slide5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63.xml"/></Relationships>
</file>

<file path=ppt/slides/_rels/slide57.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64.xml"/></Relationships>
</file>

<file path=ppt/slides/_rels/slide58.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6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4.xml"/><Relationship Id="rId1" Type="http://schemas.openxmlformats.org/officeDocument/2006/relationships/slideLayout" Target="../slideLayouts/slideLayout67.xml"/></Relationships>
</file>

<file path=ppt/slides/_rels/slide6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62.xml.rels><?xml version="1.0" encoding="UTF-8" standalone="yes"?>
<Relationships xmlns="http://schemas.openxmlformats.org/package/2006/relationships"><Relationship Id="rId2" Type="http://schemas.openxmlformats.org/officeDocument/2006/relationships/hyperlink" Target="Fall%20Protection%20Worker%20Training.pptx" TargetMode="External"/><Relationship Id="rId1" Type="http://schemas.openxmlformats.org/officeDocument/2006/relationships/slideLayout" Target="../slideLayouts/slideLayout69.xml"/></Relationships>
</file>

<file path=ppt/slides/_rels/slide6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0.xml"/></Relationships>
</file>

<file path=ppt/slides/_rels/slide6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eg"/><Relationship Id="rId1" Type="http://schemas.openxmlformats.org/officeDocument/2006/relationships/slideLayout" Target="../slideLayouts/slideLayout71.xml"/><Relationship Id="rId4" Type="http://schemas.openxmlformats.org/officeDocument/2006/relationships/image" Target="../media/image18.png"/></Relationships>
</file>

<file path=ppt/slides/_rels/slide65.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60.jpeg"/><Relationship Id="rId1" Type="http://schemas.openxmlformats.org/officeDocument/2006/relationships/slideLayout" Target="../slideLayouts/slideLayout72.xml"/></Relationships>
</file>

<file path=ppt/slides/_rels/slide66.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73.xml"/></Relationships>
</file>

<file path=ppt/slides/_rels/slide67.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eg"/><Relationship Id="rId1" Type="http://schemas.openxmlformats.org/officeDocument/2006/relationships/slideLayout" Target="../slideLayouts/slideLayout74.xml"/></Relationships>
</file>

<file path=ppt/slides/_rels/slide68.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75.xml"/></Relationships>
</file>

<file path=ppt/slides/_rels/slide6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17.xml"/><Relationship Id="rId1" Type="http://schemas.openxmlformats.org/officeDocument/2006/relationships/slideLayout" Target="../slideLayouts/slideLayout77.xml"/><Relationship Id="rId4" Type="http://schemas.openxmlformats.org/officeDocument/2006/relationships/image" Target="../media/image67.jpg"/></Relationships>
</file>

<file path=ppt/slides/_rels/slide71.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78.xml"/></Relationships>
</file>

<file path=ppt/slides/_rels/slide72.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79.xml"/></Relationships>
</file>

<file path=ppt/slides/_rels/slide73.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jpg"/><Relationship Id="rId1" Type="http://schemas.openxmlformats.org/officeDocument/2006/relationships/slideLayout" Target="../slideLayouts/slideLayout80.xml"/></Relationships>
</file>

<file path=ppt/slides/_rels/slide74.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81.xml"/></Relationships>
</file>

<file path=ppt/slides/_rels/slide75.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jpg"/><Relationship Id="rId1" Type="http://schemas.openxmlformats.org/officeDocument/2006/relationships/slideLayout" Target="../slideLayouts/slideLayout82.xml"/></Relationships>
</file>

<file path=ppt/slides/_rels/slide7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g"/><Relationship Id="rId1" Type="http://schemas.openxmlformats.org/officeDocument/2006/relationships/slideLayout" Target="../slideLayouts/slideLayout83.xml"/></Relationships>
</file>

<file path=ppt/slides/_rels/slide77.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jpeg"/><Relationship Id="rId1" Type="http://schemas.openxmlformats.org/officeDocument/2006/relationships/slideLayout" Target="../slideLayouts/slideLayout84.xml"/></Relationships>
</file>

<file path=ppt/slides/_rels/slide7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8.xml"/><Relationship Id="rId1" Type="http://schemas.openxmlformats.org/officeDocument/2006/relationships/slideLayout" Target="../slideLayouts/slideLayout85.xml"/><Relationship Id="rId4" Type="http://schemas.openxmlformats.org/officeDocument/2006/relationships/image" Target="../media/image79.jpg"/></Relationships>
</file>

<file path=ppt/slides/_rels/slide7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9.xml"/><Relationship Id="rId1" Type="http://schemas.openxmlformats.org/officeDocument/2006/relationships/slideLayout" Target="../slideLayouts/slideLayout86.xml"/><Relationship Id="rId4" Type="http://schemas.openxmlformats.org/officeDocument/2006/relationships/image" Target="../media/image81.jpe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82.jpg"/><Relationship Id="rId1" Type="http://schemas.openxmlformats.org/officeDocument/2006/relationships/slideLayout" Target="../slideLayouts/slideLayout87.xml"/></Relationships>
</file>

<file path=ppt/slides/_rels/slide81.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84.jpeg"/><Relationship Id="rId1" Type="http://schemas.openxmlformats.org/officeDocument/2006/relationships/slideLayout" Target="../slideLayouts/slideLayout88.xml"/></Relationships>
</file>

<file path=ppt/slides/_rels/slide82.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86.jpg"/><Relationship Id="rId1" Type="http://schemas.openxmlformats.org/officeDocument/2006/relationships/slideLayout" Target="../slideLayouts/slideLayout89.xml"/></Relationships>
</file>

<file path=ppt/slides/_rels/slide8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88.jpg"/><Relationship Id="rId1" Type="http://schemas.openxmlformats.org/officeDocument/2006/relationships/slideLayout" Target="../slideLayouts/slideLayout90.xml"/></Relationships>
</file>

<file path=ppt/slides/_rels/slide84.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90.jpg"/><Relationship Id="rId1" Type="http://schemas.openxmlformats.org/officeDocument/2006/relationships/slideLayout" Target="../slideLayouts/slideLayout91.xml"/></Relationships>
</file>

<file path=ppt/slides/_rels/slide85.xml.rels><?xml version="1.0" encoding="UTF-8" standalone="yes"?>
<Relationships xmlns="http://schemas.openxmlformats.org/package/2006/relationships"><Relationship Id="rId2" Type="http://schemas.openxmlformats.org/officeDocument/2006/relationships/image" Target="../media/image92.jpg"/><Relationship Id="rId1" Type="http://schemas.openxmlformats.org/officeDocument/2006/relationships/slideLayout" Target="../slideLayouts/slideLayout92.xml"/></Relationships>
</file>

<file path=ppt/slides/_rels/slide86.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image" Target="../media/image93.jpg"/><Relationship Id="rId1" Type="http://schemas.openxmlformats.org/officeDocument/2006/relationships/slideLayout" Target="../slideLayouts/slideLayout93.xml"/></Relationships>
</file>

<file path=ppt/slides/_rels/slide87.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95.jpg"/><Relationship Id="rId1" Type="http://schemas.openxmlformats.org/officeDocument/2006/relationships/slideLayout" Target="../slideLayouts/slideLayout94.xml"/></Relationships>
</file>

<file path=ppt/slides/_rels/slide88.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97.jpg"/><Relationship Id="rId1" Type="http://schemas.openxmlformats.org/officeDocument/2006/relationships/slideLayout" Target="../slideLayouts/slideLayout95.xml"/></Relationships>
</file>

<file path=ppt/slides/_rels/slide89.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99.jpg"/><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2.xml"/></Relationships>
</file>

<file path=ppt/slides/_rels/slide90.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image" Target="../media/image101.jpeg"/><Relationship Id="rId1" Type="http://schemas.openxmlformats.org/officeDocument/2006/relationships/slideLayout" Target="../slideLayouts/slideLayout97.xml"/><Relationship Id="rId4" Type="http://schemas.openxmlformats.org/officeDocument/2006/relationships/image" Target="../media/image18.png"/></Relationships>
</file>

<file path=ppt/slides/_rels/slide91.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image" Target="../media/image60.jpeg"/><Relationship Id="rId1" Type="http://schemas.openxmlformats.org/officeDocument/2006/relationships/slideLayout" Target="../slideLayouts/slideLayout98.xml"/><Relationship Id="rId4" Type="http://schemas.openxmlformats.org/officeDocument/2006/relationships/image" Target="../media/image103.png"/></Relationships>
</file>

<file path=ppt/slides/_rels/slide92.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99.xml"/></Relationships>
</file>

<file path=ppt/slides/_rels/slide94.xml.rels><?xml version="1.0" encoding="UTF-8" standalone="yes"?>
<Relationships xmlns="http://schemas.openxmlformats.org/package/2006/relationships"><Relationship Id="rId2" Type="http://schemas.openxmlformats.org/officeDocument/2006/relationships/image" Target="../media/image106.jpg"/><Relationship Id="rId1" Type="http://schemas.openxmlformats.org/officeDocument/2006/relationships/slideLayout" Target="../slideLayouts/slideLayout100.xml"/></Relationships>
</file>

<file path=ppt/slides/_rels/slide95.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slide" Target="slide95.xml"/><Relationship Id="rId1" Type="http://schemas.openxmlformats.org/officeDocument/2006/relationships/slideLayout" Target="../slideLayouts/slideLayout101.xml"/></Relationships>
</file>

<file path=ppt/slides/_rels/slide96.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102.xml"/></Relationships>
</file>

<file path=ppt/slides/_rels/slide97.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slide" Target="slide97.xml"/><Relationship Id="rId1" Type="http://schemas.openxmlformats.org/officeDocument/2006/relationships/slideLayout" Target="../slideLayouts/slideLayout103.xml"/></Relationships>
</file>

<file path=ppt/slides/_rels/slide98.xml.rels><?xml version="1.0" encoding="UTF-8" standalone="yes"?>
<Relationships xmlns="http://schemas.openxmlformats.org/package/2006/relationships"><Relationship Id="rId2" Type="http://schemas.openxmlformats.org/officeDocument/2006/relationships/image" Target="../media/image110.jpg"/><Relationship Id="rId1" Type="http://schemas.openxmlformats.org/officeDocument/2006/relationships/slideLayout" Target="../slideLayouts/slideLayout104.xml"/></Relationships>
</file>

<file path=ppt/slides/_rels/slide99.xml.rels><?xml version="1.0" encoding="UTF-8" standalone="yes"?>
<Relationships xmlns="http://schemas.openxmlformats.org/package/2006/relationships"><Relationship Id="rId2" Type="http://schemas.openxmlformats.org/officeDocument/2006/relationships/image" Target="../media/image111.jpg"/><Relationship Id="rId1" Type="http://schemas.openxmlformats.org/officeDocument/2006/relationships/slideLayout" Target="../slideLayouts/slideLayout1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t>Fall Protection in Construction</a:t>
            </a:r>
            <a:br>
              <a:rPr lang="en-US" sz="4800" b="1" dirty="0"/>
            </a:br>
            <a:r>
              <a:rPr lang="en-US" sz="4800" b="1" dirty="0"/>
              <a:t>Training</a:t>
            </a:r>
          </a:p>
        </p:txBody>
      </p:sp>
      <p:sp>
        <p:nvSpPr>
          <p:cNvPr id="3" name="Content Placeholder 2"/>
          <p:cNvSpPr>
            <a:spLocks noGrp="1"/>
          </p:cNvSpPr>
          <p:nvPr>
            <p:ph type="subTitle" idx="1"/>
          </p:nvPr>
        </p:nvSpPr>
        <p:spPr/>
        <p:txBody>
          <a:bodyPr>
            <a:normAutofit fontScale="70000" lnSpcReduction="20000"/>
          </a:bodyPr>
          <a:lstStyle/>
          <a:p>
            <a:pPr marL="0" indent="0">
              <a:buNone/>
            </a:pPr>
            <a:r>
              <a:rPr lang="en-US" dirty="0">
                <a:solidFill>
                  <a:schemeClr val="tx1"/>
                </a:solidFill>
              </a:rPr>
              <a:t>This material was produced under grant number SH-31228-SH7 from the Occupational Safety and Health Administration, U.S. Department of Labor. It does not necessarily reflect the views or policies of the U. S. Department of Labor, nor does mention of trade names, commercial products, or organizations imply endorsement by the U. S. Government. </a:t>
            </a:r>
            <a:endParaRPr lang="en-US" b="1" dirty="0">
              <a:solidFill>
                <a:schemeClr val="tx1"/>
              </a:solidFill>
            </a:endParaRPr>
          </a:p>
        </p:txBody>
      </p:sp>
    </p:spTree>
    <p:extLst>
      <p:ext uri="{BB962C8B-B14F-4D97-AF65-F5344CB8AC3E}">
        <p14:creationId xmlns:p14="http://schemas.microsoft.com/office/powerpoint/2010/main" val="245430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062" y="220746"/>
            <a:ext cx="11145253" cy="1831144"/>
          </a:xfrm>
        </p:spPr>
        <p:txBody>
          <a:bodyPr>
            <a:noAutofit/>
          </a:bodyPr>
          <a:lstStyle/>
          <a:p>
            <a:r>
              <a:rPr lang="en-US" sz="5400" b="1" dirty="0"/>
              <a:t>#1: The number one reason why we all need to look after each other on the job</a:t>
            </a:r>
          </a:p>
        </p:txBody>
      </p:sp>
      <p:sp>
        <p:nvSpPr>
          <p:cNvPr id="3" name="Content Placeholder 2"/>
          <p:cNvSpPr>
            <a:spLocks noGrp="1"/>
          </p:cNvSpPr>
          <p:nvPr>
            <p:ph sz="half" idx="1"/>
          </p:nvPr>
        </p:nvSpPr>
        <p:spPr>
          <a:xfrm>
            <a:off x="405061" y="2476591"/>
            <a:ext cx="5851359" cy="2589377"/>
          </a:xfrm>
        </p:spPr>
        <p:txBody>
          <a:bodyPr>
            <a:normAutofit fontScale="92500"/>
          </a:bodyPr>
          <a:lstStyle/>
          <a:p>
            <a:pPr marL="0" indent="0">
              <a:buNone/>
            </a:pPr>
            <a:r>
              <a:rPr lang="en-US" sz="4800" dirty="0"/>
              <a:t>We all deserve to go home safe to our family and friends </a:t>
            </a:r>
          </a:p>
        </p:txBody>
      </p:sp>
      <p:pic>
        <p:nvPicPr>
          <p:cNvPr id="7" name="Content Placeholder 6" descr="Photo of children (source: CDC)" title="CDC Children"/>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6413500" y="2429603"/>
            <a:ext cx="4645025" cy="2617919"/>
          </a:xfrm>
        </p:spPr>
      </p:pic>
      <p:sp>
        <p:nvSpPr>
          <p:cNvPr id="5" name="Footer Placeholder 3">
            <a:extLst>
              <a:ext uri="{FF2B5EF4-FFF2-40B4-BE49-F238E27FC236}">
                <a16:creationId xmlns:a16="http://schemas.microsoft.com/office/drawing/2014/main" id="{47B94E84-1EE0-47E0-9169-2CA2C0DF7114}"/>
              </a:ext>
            </a:extLst>
          </p:cNvPr>
          <p:cNvSpPr>
            <a:spLocks noGrp="1"/>
          </p:cNvSpPr>
          <p:nvPr>
            <p:ph type="ftr" sz="quarter" idx="11"/>
          </p:nvPr>
        </p:nvSpPr>
        <p:spPr>
          <a:xfrm>
            <a:off x="6067930" y="6037427"/>
            <a:ext cx="5810596" cy="365125"/>
          </a:xfrm>
        </p:spPr>
        <p:txBody>
          <a:bodyPr/>
          <a:lstStyle/>
          <a:p>
            <a:pPr algn="l"/>
            <a:r>
              <a:rPr lang="en-US" sz="1800" dirty="0">
                <a:solidFill>
                  <a:schemeClr val="tx1"/>
                </a:solidFill>
              </a:rPr>
              <a:t>Children</a:t>
            </a:r>
          </a:p>
          <a:p>
            <a:pPr algn="l"/>
            <a:r>
              <a:rPr lang="en-US" sz="1800" dirty="0">
                <a:solidFill>
                  <a:schemeClr val="tx1"/>
                </a:solidFill>
              </a:rPr>
              <a:t>Source: </a:t>
            </a:r>
            <a:r>
              <a:rPr lang="en-US" sz="1800" dirty="0" smtClean="0">
                <a:solidFill>
                  <a:schemeClr val="tx1"/>
                </a:solidFill>
              </a:rPr>
              <a:t>Centers for Disease Prevention and Control (CDC)</a:t>
            </a:r>
            <a:endParaRPr lang="en-US" sz="1800" dirty="0">
              <a:solidFill>
                <a:schemeClr val="tx1"/>
              </a:solidFill>
            </a:endParaRPr>
          </a:p>
        </p:txBody>
      </p:sp>
    </p:spTree>
    <p:extLst>
      <p:ext uri="{BB962C8B-B14F-4D97-AF65-F5344CB8AC3E}">
        <p14:creationId xmlns:p14="http://schemas.microsoft.com/office/powerpoint/2010/main" val="106413981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052" y="214518"/>
            <a:ext cx="11035748" cy="1325563"/>
          </a:xfrm>
        </p:spPr>
        <p:txBody>
          <a:bodyPr>
            <a:normAutofit fontScale="90000"/>
          </a:bodyPr>
          <a:lstStyle/>
          <a:p>
            <a:r>
              <a:rPr lang="en-US" sz="5400" b="1" dirty="0"/>
              <a:t>Three Common Elements of a CAZ</a:t>
            </a:r>
          </a:p>
        </p:txBody>
      </p:sp>
      <p:sp>
        <p:nvSpPr>
          <p:cNvPr id="3" name="Content Placeholder 2"/>
          <p:cNvSpPr>
            <a:spLocks noGrp="1"/>
          </p:cNvSpPr>
          <p:nvPr>
            <p:ph sz="half" idx="1"/>
          </p:nvPr>
        </p:nvSpPr>
        <p:spPr>
          <a:xfrm>
            <a:off x="838199" y="1825625"/>
            <a:ext cx="7090318" cy="4351338"/>
          </a:xfrm>
        </p:spPr>
        <p:txBody>
          <a:bodyPr>
            <a:normAutofit fontScale="92500" lnSpcReduction="10000"/>
          </a:bodyPr>
          <a:lstStyle/>
          <a:p>
            <a:pPr marL="514350" indent="-514350">
              <a:buFont typeface="+mj-lt"/>
              <a:buAutoNum type="arabicPeriod"/>
            </a:pPr>
            <a:r>
              <a:rPr lang="en-US" sz="4000" dirty="0"/>
              <a:t>Warning line system – Visible barrier</a:t>
            </a:r>
          </a:p>
          <a:p>
            <a:pPr marL="514350" indent="-514350">
              <a:buFont typeface="+mj-lt"/>
              <a:buAutoNum type="arabicPeriod"/>
            </a:pPr>
            <a:r>
              <a:rPr lang="en-US" sz="4000" dirty="0"/>
              <a:t>Controlled access – Authorization of trained individuals</a:t>
            </a:r>
          </a:p>
          <a:p>
            <a:pPr marL="514350" indent="-514350">
              <a:buFont typeface="+mj-lt"/>
              <a:buAutoNum type="arabicPeriod"/>
            </a:pPr>
            <a:r>
              <a:rPr lang="en-US" sz="4000" dirty="0"/>
              <a:t>Safety monitoring system</a:t>
            </a:r>
          </a:p>
        </p:txBody>
      </p:sp>
      <p:sp>
        <p:nvSpPr>
          <p:cNvPr id="6" name="Footer Placeholder 1">
            <a:extLst>
              <a:ext uri="{FF2B5EF4-FFF2-40B4-BE49-F238E27FC236}">
                <a16:creationId xmlns:a16="http://schemas.microsoft.com/office/drawing/2014/main" id="{9F0A38A5-D0E5-458C-BA06-BFD646447C18}"/>
              </a:ext>
            </a:extLst>
          </p:cNvPr>
          <p:cNvSpPr>
            <a:spLocks noGrp="1"/>
          </p:cNvSpPr>
          <p:nvPr>
            <p:ph type="ftr" sz="quarter" idx="11"/>
          </p:nvPr>
        </p:nvSpPr>
        <p:spPr>
          <a:xfrm>
            <a:off x="9980532" y="5442093"/>
            <a:ext cx="2087441" cy="734870"/>
          </a:xfrm>
        </p:spPr>
        <p:txBody>
          <a:bodyPr/>
          <a:lstStyle/>
          <a:p>
            <a:pPr algn="l"/>
            <a:endParaRPr lang="en-US" sz="1800" dirty="0">
              <a:solidFill>
                <a:schemeClr val="tx1"/>
              </a:solidFill>
            </a:endParaRPr>
          </a:p>
          <a:p>
            <a:pPr algn="l"/>
            <a:r>
              <a:rPr lang="en-US" sz="1800" dirty="0">
                <a:solidFill>
                  <a:schemeClr val="tx1"/>
                </a:solidFill>
              </a:rPr>
              <a:t>Warning line system</a:t>
            </a:r>
          </a:p>
          <a:p>
            <a:pPr algn="l"/>
            <a:r>
              <a:rPr lang="en-US" sz="1800" dirty="0">
                <a:solidFill>
                  <a:schemeClr val="tx1"/>
                </a:solidFill>
              </a:rPr>
              <a:t>Source: OSHA</a:t>
            </a:r>
          </a:p>
        </p:txBody>
      </p:sp>
      <p:pic>
        <p:nvPicPr>
          <p:cNvPr id="7" name="Content Placeholder 6" descr="warning line system&#10;source: OSHA"/>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7662134" y="1839343"/>
            <a:ext cx="4267200" cy="3829050"/>
          </a:xfrm>
        </p:spPr>
      </p:pic>
    </p:spTree>
    <p:extLst>
      <p:ext uri="{BB962C8B-B14F-4D97-AF65-F5344CB8AC3E}">
        <p14:creationId xmlns:p14="http://schemas.microsoft.com/office/powerpoint/2010/main" val="29695000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096" y="206099"/>
            <a:ext cx="10515600" cy="939568"/>
          </a:xfrm>
        </p:spPr>
        <p:txBody>
          <a:bodyPr>
            <a:normAutofit/>
          </a:bodyPr>
          <a:lstStyle/>
          <a:p>
            <a:r>
              <a:rPr lang="en-US" sz="5400" b="1" dirty="0"/>
              <a:t>Warning Line System</a:t>
            </a:r>
          </a:p>
        </p:txBody>
      </p:sp>
      <p:sp>
        <p:nvSpPr>
          <p:cNvPr id="3" name="Content Placeholder 2"/>
          <p:cNvSpPr>
            <a:spLocks noGrp="1"/>
          </p:cNvSpPr>
          <p:nvPr>
            <p:ph sz="half" idx="1"/>
          </p:nvPr>
        </p:nvSpPr>
        <p:spPr>
          <a:xfrm>
            <a:off x="258185" y="1145667"/>
            <a:ext cx="7239896" cy="4351338"/>
          </a:xfrm>
        </p:spPr>
        <p:txBody>
          <a:bodyPr>
            <a:noAutofit/>
          </a:bodyPr>
          <a:lstStyle/>
          <a:p>
            <a:r>
              <a:rPr lang="en-US" sz="2800" dirty="0"/>
              <a:t>At least 6 feet from the edge</a:t>
            </a:r>
          </a:p>
          <a:p>
            <a:r>
              <a:rPr lang="en-US" sz="2800" dirty="0"/>
              <a:t>10 feet if mechanical equipment is being used</a:t>
            </a:r>
          </a:p>
          <a:p>
            <a:r>
              <a:rPr lang="en-US" sz="2800" dirty="0"/>
              <a:t>Parallel to the leading edge</a:t>
            </a:r>
          </a:p>
          <a:p>
            <a:r>
              <a:rPr lang="en-US" sz="2800" dirty="0"/>
              <a:t>Rope, wire or chain 34-39 inches high</a:t>
            </a:r>
          </a:p>
          <a:p>
            <a:r>
              <a:rPr lang="en-US" sz="2800" dirty="0"/>
              <a:t>Marked every 6 feet with visible material</a:t>
            </a:r>
          </a:p>
          <a:p>
            <a:r>
              <a:rPr lang="en-US" sz="2800" dirty="0"/>
              <a:t>Stable and properly installed</a:t>
            </a:r>
          </a:p>
          <a:p>
            <a:pPr lvl="1"/>
            <a:r>
              <a:rPr lang="en-US" sz="2800" dirty="0"/>
              <a:t>Withstand 16 lbs. force at top</a:t>
            </a:r>
          </a:p>
          <a:p>
            <a:pPr lvl="1"/>
            <a:r>
              <a:rPr lang="en-US" sz="2800" dirty="0"/>
              <a:t>500 lb. tensile strength</a:t>
            </a:r>
          </a:p>
          <a:p>
            <a:pPr marL="457200" lvl="1" indent="0">
              <a:buNone/>
            </a:pPr>
            <a:endParaRPr lang="en-US" sz="2800" dirty="0"/>
          </a:p>
        </p:txBody>
      </p:sp>
      <p:pic>
        <p:nvPicPr>
          <p:cNvPr id="5" name="Content Placeholder 5" descr="Warning lines with flags and signage&#10;&#10;Warning lines with flags and signage&#10;source: OSHA"/>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7708643" y="1100087"/>
            <a:ext cx="4483357" cy="4786298"/>
          </a:xfrm>
        </p:spPr>
      </p:pic>
      <p:sp>
        <p:nvSpPr>
          <p:cNvPr id="6" name="Footer Placeholder 1">
            <a:extLst>
              <a:ext uri="{FF2B5EF4-FFF2-40B4-BE49-F238E27FC236}">
                <a16:creationId xmlns:a16="http://schemas.microsoft.com/office/drawing/2014/main" id="{C0547B98-624F-49F3-9CC2-CDC79DC7C5BA}"/>
              </a:ext>
            </a:extLst>
          </p:cNvPr>
          <p:cNvSpPr>
            <a:spLocks noGrp="1"/>
          </p:cNvSpPr>
          <p:nvPr>
            <p:ph type="ftr" sz="quarter" idx="11"/>
          </p:nvPr>
        </p:nvSpPr>
        <p:spPr>
          <a:xfrm>
            <a:off x="8166106" y="6080997"/>
            <a:ext cx="3619578" cy="427383"/>
          </a:xfrm>
        </p:spPr>
        <p:txBody>
          <a:bodyPr/>
          <a:lstStyle/>
          <a:p>
            <a:pPr algn="l"/>
            <a:r>
              <a:rPr lang="en-US" sz="1800" dirty="0">
                <a:solidFill>
                  <a:schemeClr val="tx1"/>
                </a:solidFill>
              </a:rPr>
              <a:t>Warning line with flags and signs</a:t>
            </a:r>
          </a:p>
          <a:p>
            <a:pPr algn="l"/>
            <a:r>
              <a:rPr lang="en-US" sz="1800" dirty="0">
                <a:solidFill>
                  <a:schemeClr val="tx1"/>
                </a:solidFill>
              </a:rPr>
              <a:t>Source: OSHA</a:t>
            </a:r>
          </a:p>
        </p:txBody>
      </p:sp>
    </p:spTree>
    <p:extLst>
      <p:ext uri="{BB962C8B-B14F-4D97-AF65-F5344CB8AC3E}">
        <p14:creationId xmlns:p14="http://schemas.microsoft.com/office/powerpoint/2010/main" val="42090939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12039600" cy="1325563"/>
          </a:xfrm>
        </p:spPr>
        <p:txBody>
          <a:bodyPr>
            <a:normAutofit fontScale="90000"/>
          </a:bodyPr>
          <a:lstStyle/>
          <a:p>
            <a:r>
              <a:rPr lang="en-US" sz="5400" b="1" dirty="0"/>
              <a:t>What is wrong with this warning line?</a:t>
            </a:r>
          </a:p>
        </p:txBody>
      </p:sp>
      <p:pic>
        <p:nvPicPr>
          <p:cNvPr id="5" name="Content Placeholder 4" descr="improper warning line&#10;source: OSHA"/>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2463501" y="1382388"/>
            <a:ext cx="7300815" cy="5475612"/>
          </a:xfrm>
        </p:spPr>
      </p:pic>
      <p:sp>
        <p:nvSpPr>
          <p:cNvPr id="4" name="Footer Placeholder 1">
            <a:extLst>
              <a:ext uri="{FF2B5EF4-FFF2-40B4-BE49-F238E27FC236}">
                <a16:creationId xmlns:a16="http://schemas.microsoft.com/office/drawing/2014/main" id="{3ECF9F04-3FAF-4E6F-8DA9-25F5BDEA32F6}"/>
              </a:ext>
            </a:extLst>
          </p:cNvPr>
          <p:cNvSpPr>
            <a:spLocks noGrp="1"/>
          </p:cNvSpPr>
          <p:nvPr>
            <p:ph type="ftr" sz="quarter" idx="11"/>
          </p:nvPr>
        </p:nvSpPr>
        <p:spPr>
          <a:xfrm>
            <a:off x="10087046" y="6059301"/>
            <a:ext cx="1846729" cy="780770"/>
          </a:xfrm>
        </p:spPr>
        <p:txBody>
          <a:bodyPr/>
          <a:lstStyle/>
          <a:p>
            <a:pPr algn="l"/>
            <a:r>
              <a:rPr lang="en-US" sz="1800" dirty="0">
                <a:solidFill>
                  <a:schemeClr val="tx1"/>
                </a:solidFill>
              </a:rPr>
              <a:t>Improper warning line</a:t>
            </a:r>
          </a:p>
          <a:p>
            <a:pPr algn="l"/>
            <a:r>
              <a:rPr lang="en-US" sz="1800" dirty="0">
                <a:solidFill>
                  <a:schemeClr val="tx1"/>
                </a:solidFill>
              </a:rPr>
              <a:t>Source: OSHA</a:t>
            </a:r>
          </a:p>
        </p:txBody>
      </p:sp>
      <p:pic>
        <p:nvPicPr>
          <p:cNvPr id="3" name="Picture 2" title="Do not Do symbo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64400" y="1428740"/>
            <a:ext cx="1274174" cy="1268078"/>
          </a:xfrm>
          <a:prstGeom prst="rect">
            <a:avLst/>
          </a:prstGeom>
        </p:spPr>
      </p:pic>
    </p:spTree>
    <p:extLst>
      <p:ext uri="{BB962C8B-B14F-4D97-AF65-F5344CB8AC3E}">
        <p14:creationId xmlns:p14="http://schemas.microsoft.com/office/powerpoint/2010/main" val="71587028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941" y="903643"/>
            <a:ext cx="4249271" cy="5356522"/>
          </a:xfrm>
        </p:spPr>
        <p:txBody>
          <a:bodyPr>
            <a:noAutofit/>
          </a:bodyPr>
          <a:lstStyle/>
          <a:p>
            <a:r>
              <a:rPr lang="en-US" sz="4000" dirty="0"/>
              <a:t>Not at least 6 feet from leading edges</a:t>
            </a:r>
            <a:br>
              <a:rPr lang="en-US" sz="4000" dirty="0"/>
            </a:br>
            <a:r>
              <a:rPr lang="en-US" sz="4000" dirty="0"/>
              <a:t/>
            </a:r>
            <a:br>
              <a:rPr lang="en-US" sz="4000" dirty="0"/>
            </a:br>
            <a:r>
              <a:rPr lang="en-US" sz="4000" dirty="0"/>
              <a:t>Not parallel to leading edges</a:t>
            </a:r>
            <a:br>
              <a:rPr lang="en-US" sz="4000" dirty="0"/>
            </a:br>
            <a:r>
              <a:rPr lang="en-US" sz="4000" dirty="0"/>
              <a:t/>
            </a:r>
            <a:br>
              <a:rPr lang="en-US" sz="4000" dirty="0"/>
            </a:br>
            <a:r>
              <a:rPr lang="en-US" sz="4000" dirty="0"/>
              <a:t>Materials on top of line</a:t>
            </a:r>
          </a:p>
        </p:txBody>
      </p:sp>
      <p:pic>
        <p:nvPicPr>
          <p:cNvPr id="5" name="Content Placeholder 4" descr="improper warning line&#10;source: OSHA"/>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4640290" y="628739"/>
            <a:ext cx="7551710" cy="5663783"/>
          </a:xfrm>
        </p:spPr>
      </p:pic>
      <p:sp>
        <p:nvSpPr>
          <p:cNvPr id="4" name="Footer Placeholder 1">
            <a:extLst>
              <a:ext uri="{FF2B5EF4-FFF2-40B4-BE49-F238E27FC236}">
                <a16:creationId xmlns:a16="http://schemas.microsoft.com/office/drawing/2014/main" id="{77340763-9C9C-4650-A299-DE7B6220CCBA}"/>
              </a:ext>
            </a:extLst>
          </p:cNvPr>
          <p:cNvSpPr>
            <a:spLocks noGrp="1"/>
          </p:cNvSpPr>
          <p:nvPr>
            <p:ph type="ftr" sz="quarter" idx="11"/>
          </p:nvPr>
        </p:nvSpPr>
        <p:spPr>
          <a:xfrm>
            <a:off x="6454588" y="6404637"/>
            <a:ext cx="5056094" cy="313514"/>
          </a:xfrm>
        </p:spPr>
        <p:txBody>
          <a:bodyPr/>
          <a:lstStyle/>
          <a:p>
            <a:pPr algn="l"/>
            <a:r>
              <a:rPr lang="en-US" sz="1800" dirty="0">
                <a:solidFill>
                  <a:schemeClr val="tx1"/>
                </a:solidFill>
              </a:rPr>
              <a:t>Improper warning </a:t>
            </a:r>
            <a:r>
              <a:rPr lang="en-US" sz="1800" dirty="0" smtClean="0">
                <a:solidFill>
                  <a:schemeClr val="tx1"/>
                </a:solidFill>
              </a:rPr>
              <a:t>line  Source</a:t>
            </a:r>
            <a:r>
              <a:rPr lang="en-US" sz="1800" dirty="0">
                <a:solidFill>
                  <a:schemeClr val="tx1"/>
                </a:solidFill>
              </a:rPr>
              <a:t>: OSHA</a:t>
            </a:r>
          </a:p>
        </p:txBody>
      </p:sp>
      <p:pic>
        <p:nvPicPr>
          <p:cNvPr id="3" name="Picture 2" title="DO not do symbo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88122" y="5056093"/>
            <a:ext cx="1918449" cy="1496283"/>
          </a:xfrm>
          <a:prstGeom prst="rect">
            <a:avLst/>
          </a:prstGeom>
        </p:spPr>
      </p:pic>
    </p:spTree>
    <p:extLst>
      <p:ext uri="{BB962C8B-B14F-4D97-AF65-F5344CB8AC3E}">
        <p14:creationId xmlns:p14="http://schemas.microsoft.com/office/powerpoint/2010/main" val="23267330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61" y="0"/>
            <a:ext cx="8721840" cy="1325563"/>
          </a:xfrm>
        </p:spPr>
        <p:txBody>
          <a:bodyPr>
            <a:normAutofit/>
          </a:bodyPr>
          <a:lstStyle/>
          <a:p>
            <a:r>
              <a:rPr lang="en-US" sz="4800" b="1" dirty="0"/>
              <a:t>Safety Monitoring System</a:t>
            </a:r>
          </a:p>
        </p:txBody>
      </p:sp>
      <p:sp>
        <p:nvSpPr>
          <p:cNvPr id="3" name="Content Placeholder 2"/>
          <p:cNvSpPr>
            <a:spLocks noGrp="1"/>
          </p:cNvSpPr>
          <p:nvPr>
            <p:ph sz="half" idx="1"/>
          </p:nvPr>
        </p:nvSpPr>
        <p:spPr>
          <a:xfrm>
            <a:off x="548640" y="1441524"/>
            <a:ext cx="7362908" cy="4765638"/>
          </a:xfrm>
        </p:spPr>
        <p:txBody>
          <a:bodyPr>
            <a:noAutofit/>
          </a:bodyPr>
          <a:lstStyle/>
          <a:p>
            <a:r>
              <a:rPr lang="en-US" sz="2800" dirty="0"/>
              <a:t>All affected workers are trained on the fall hazards, warnings and procedures</a:t>
            </a:r>
          </a:p>
          <a:p>
            <a:r>
              <a:rPr lang="en-US" sz="2800" dirty="0"/>
              <a:t>Monitor</a:t>
            </a:r>
          </a:p>
          <a:p>
            <a:pPr lvl="1"/>
            <a:r>
              <a:rPr lang="en-US" sz="2800" dirty="0"/>
              <a:t>Must be a trained competent person</a:t>
            </a:r>
          </a:p>
          <a:p>
            <a:pPr lvl="1"/>
            <a:r>
              <a:rPr lang="en-US" sz="2800" dirty="0"/>
              <a:t>No other duties or distractions</a:t>
            </a:r>
          </a:p>
          <a:p>
            <a:pPr lvl="1"/>
            <a:r>
              <a:rPr lang="en-US" sz="2800" dirty="0"/>
              <a:t>Present on the same working level</a:t>
            </a:r>
          </a:p>
          <a:p>
            <a:pPr lvl="1"/>
            <a:r>
              <a:rPr lang="en-US" sz="2800" dirty="0"/>
              <a:t>Close enough to see and speak with workers</a:t>
            </a:r>
          </a:p>
          <a:p>
            <a:pPr lvl="1"/>
            <a:endParaRPr lang="en-US" sz="3200" dirty="0">
              <a:solidFill>
                <a:srgbClr val="0000CC"/>
              </a:solidFill>
            </a:endParaRPr>
          </a:p>
        </p:txBody>
      </p:sp>
      <p:sp>
        <p:nvSpPr>
          <p:cNvPr id="6" name="Footer Placeholder 1">
            <a:extLst>
              <a:ext uri="{FF2B5EF4-FFF2-40B4-BE49-F238E27FC236}">
                <a16:creationId xmlns:a16="http://schemas.microsoft.com/office/drawing/2014/main" id="{6ED5FB51-170A-4CD3-AB0B-9273BB9E24E3}"/>
              </a:ext>
            </a:extLst>
          </p:cNvPr>
          <p:cNvSpPr>
            <a:spLocks noGrp="1"/>
          </p:cNvSpPr>
          <p:nvPr>
            <p:ph type="ftr" sz="quarter" idx="11"/>
          </p:nvPr>
        </p:nvSpPr>
        <p:spPr>
          <a:xfrm>
            <a:off x="8969264" y="6283357"/>
            <a:ext cx="2101250" cy="404772"/>
          </a:xfrm>
        </p:spPr>
        <p:txBody>
          <a:bodyPr/>
          <a:lstStyle/>
          <a:p>
            <a:pPr algn="l"/>
            <a:r>
              <a:rPr lang="en-US" sz="1800" dirty="0">
                <a:solidFill>
                  <a:schemeClr val="tx1"/>
                </a:solidFill>
              </a:rPr>
              <a:t>Fall hazard sign</a:t>
            </a:r>
          </a:p>
        </p:txBody>
      </p:sp>
      <p:pic>
        <p:nvPicPr>
          <p:cNvPr id="7" name="Content Placeholder 6" title="Danger fall hazard sign"/>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8197848" y="1186588"/>
            <a:ext cx="3560259" cy="4904906"/>
          </a:xfrm>
        </p:spPr>
      </p:pic>
    </p:spTree>
    <p:extLst>
      <p:ext uri="{BB962C8B-B14F-4D97-AF65-F5344CB8AC3E}">
        <p14:creationId xmlns:p14="http://schemas.microsoft.com/office/powerpoint/2010/main" val="131987698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442" y="0"/>
            <a:ext cx="11596339" cy="1325563"/>
          </a:xfrm>
        </p:spPr>
        <p:txBody>
          <a:bodyPr>
            <a:noAutofit/>
          </a:bodyPr>
          <a:lstStyle/>
          <a:p>
            <a:r>
              <a:rPr lang="en-US" sz="4800" b="1" dirty="0"/>
              <a:t>What is wrong with this safety monitor system?</a:t>
            </a:r>
          </a:p>
        </p:txBody>
      </p:sp>
      <p:pic>
        <p:nvPicPr>
          <p:cNvPr id="5" name="Content Placeholder 4" descr="safety monitor looking away while worker crosses safety line&#10;source: OSHA"/>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279698" y="1493019"/>
            <a:ext cx="6152322" cy="5268163"/>
          </a:xfrm>
        </p:spPr>
      </p:pic>
      <p:pic>
        <p:nvPicPr>
          <p:cNvPr id="6" name="Content Placeholder 5" descr="safety monitor working on other duties&#10;source: OSHA"/>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548718" y="1982891"/>
            <a:ext cx="5181600" cy="3886200"/>
          </a:xfrm>
        </p:spPr>
      </p:pic>
      <p:sp>
        <p:nvSpPr>
          <p:cNvPr id="7" name="Footer Placeholder 1">
            <a:extLst>
              <a:ext uri="{FF2B5EF4-FFF2-40B4-BE49-F238E27FC236}">
                <a16:creationId xmlns:a16="http://schemas.microsoft.com/office/drawing/2014/main" id="{D59015C3-CBA1-4106-A82F-254A5FFE788A}"/>
              </a:ext>
            </a:extLst>
          </p:cNvPr>
          <p:cNvSpPr>
            <a:spLocks noGrp="1"/>
          </p:cNvSpPr>
          <p:nvPr>
            <p:ph type="ftr" sz="quarter" idx="11"/>
          </p:nvPr>
        </p:nvSpPr>
        <p:spPr>
          <a:xfrm>
            <a:off x="6540649" y="6255117"/>
            <a:ext cx="5238974" cy="516821"/>
          </a:xfrm>
        </p:spPr>
        <p:txBody>
          <a:bodyPr/>
          <a:lstStyle/>
          <a:p>
            <a:pPr algn="l"/>
            <a:r>
              <a:rPr lang="en-US" sz="1800" dirty="0">
                <a:solidFill>
                  <a:schemeClr val="tx1"/>
                </a:solidFill>
              </a:rPr>
              <a:t>Safety monitor with workers</a:t>
            </a:r>
          </a:p>
          <a:p>
            <a:pPr algn="l"/>
            <a:r>
              <a:rPr lang="en-US" sz="1800" dirty="0">
                <a:solidFill>
                  <a:schemeClr val="tx1"/>
                </a:solidFill>
              </a:rPr>
              <a:t>Source: OSHA</a:t>
            </a:r>
          </a:p>
        </p:txBody>
      </p:sp>
      <p:pic>
        <p:nvPicPr>
          <p:cNvPr id="3" name="Picture 2" title="Do not do Symbol"/>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85069" y="265285"/>
            <a:ext cx="1277863" cy="1273059"/>
          </a:xfrm>
          <a:prstGeom prst="rect">
            <a:avLst/>
          </a:prstGeom>
        </p:spPr>
      </p:pic>
    </p:spTree>
    <p:extLst>
      <p:ext uri="{BB962C8B-B14F-4D97-AF65-F5344CB8AC3E}">
        <p14:creationId xmlns:p14="http://schemas.microsoft.com/office/powerpoint/2010/main" val="155977147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7408" y="1149417"/>
            <a:ext cx="7090822" cy="4853350"/>
          </a:xfrm>
        </p:spPr>
        <p:txBody>
          <a:bodyPr>
            <a:noAutofit/>
          </a:bodyPr>
          <a:lstStyle/>
          <a:p>
            <a:pPr algn="l">
              <a:lnSpc>
                <a:spcPct val="100000"/>
              </a:lnSpc>
              <a:spcBef>
                <a:spcPts val="0"/>
              </a:spcBef>
              <a:spcAft>
                <a:spcPts val="600"/>
              </a:spcAft>
            </a:pPr>
            <a:r>
              <a:rPr lang="en-US" sz="3200" dirty="0"/>
              <a:t>- </a:t>
            </a:r>
            <a:r>
              <a:rPr lang="en-US" sz="2800" dirty="0"/>
              <a:t>Monitor not paying attention</a:t>
            </a:r>
            <a:br>
              <a:rPr lang="en-US" sz="2800" dirty="0"/>
            </a:br>
            <a:r>
              <a:rPr lang="en-US" sz="2800" dirty="0"/>
              <a:t>- Monitor doing other duties</a:t>
            </a:r>
            <a:br>
              <a:rPr lang="en-US" sz="2800" dirty="0"/>
            </a:br>
            <a:r>
              <a:rPr lang="en-US" sz="2800" dirty="0"/>
              <a:t>- Worker crossing warning line</a:t>
            </a:r>
            <a:br>
              <a:rPr lang="en-US" sz="2800" dirty="0"/>
            </a:br>
            <a:r>
              <a:rPr lang="en-US" sz="2800" dirty="0"/>
              <a:t>- Warning line NOT</a:t>
            </a:r>
            <a:br>
              <a:rPr lang="en-US" sz="2800" dirty="0"/>
            </a:br>
            <a:r>
              <a:rPr lang="en-US" sz="2800" dirty="0" smtClean="0"/>
              <a:t>	- </a:t>
            </a:r>
            <a:r>
              <a:rPr lang="en-US" sz="2400" dirty="0" smtClean="0"/>
              <a:t>A </a:t>
            </a:r>
            <a:r>
              <a:rPr lang="en-US" sz="2400" dirty="0"/>
              <a:t>rope, wire or </a:t>
            </a:r>
            <a:r>
              <a:rPr lang="en-US" sz="2400" dirty="0" smtClean="0"/>
              <a:t>chain</a:t>
            </a:r>
            <a:br>
              <a:rPr lang="en-US" sz="2400" dirty="0" smtClean="0"/>
            </a:br>
            <a:r>
              <a:rPr lang="en-US" sz="2400" dirty="0" smtClean="0"/>
              <a:t>	- </a:t>
            </a:r>
            <a:r>
              <a:rPr lang="en-US" sz="2400" dirty="0"/>
              <a:t>Marked every 6 feet </a:t>
            </a:r>
            <a:r>
              <a:rPr lang="en-US" sz="2400" dirty="0" smtClean="0"/>
              <a:t>with visible </a:t>
            </a:r>
            <a:r>
              <a:rPr lang="en-US" sz="2400" dirty="0"/>
              <a:t>material</a:t>
            </a:r>
            <a:br>
              <a:rPr lang="en-US" sz="2400" dirty="0"/>
            </a:br>
            <a:r>
              <a:rPr lang="en-US" sz="2800" dirty="0" smtClean="0"/>
              <a:t>- </a:t>
            </a:r>
            <a:r>
              <a:rPr lang="en-US" sz="2800" dirty="0"/>
              <a:t>Stable and properly installed</a:t>
            </a:r>
            <a:br>
              <a:rPr lang="en-US" sz="2800" dirty="0"/>
            </a:br>
            <a:r>
              <a:rPr lang="en-US" sz="2800" dirty="0" smtClean="0"/>
              <a:t>- </a:t>
            </a:r>
            <a:r>
              <a:rPr lang="en-US" sz="2800" dirty="0"/>
              <a:t>10 feet from edge with equipment use</a:t>
            </a:r>
            <a:br>
              <a:rPr lang="en-US" sz="2800" dirty="0"/>
            </a:br>
            <a:r>
              <a:rPr lang="en-US" sz="2800" dirty="0"/>
              <a:t/>
            </a:r>
            <a:br>
              <a:rPr lang="en-US" sz="2800" dirty="0"/>
            </a:br>
            <a:r>
              <a:rPr lang="en-US" sz="2800" b="1" dirty="0"/>
              <a:t>Other fall protection means appear feasible</a:t>
            </a:r>
          </a:p>
        </p:txBody>
      </p:sp>
      <p:pic>
        <p:nvPicPr>
          <p:cNvPr id="5" name="Content Placeholder 4" descr="safety monitor looking away while worker crosses safety line&#10;source: OSHA"/>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239436" y="178202"/>
            <a:ext cx="3919370" cy="2939528"/>
          </a:xfrm>
        </p:spPr>
      </p:pic>
      <p:pic>
        <p:nvPicPr>
          <p:cNvPr id="6" name="Content Placeholder 5" descr="safety monitor working on other duties&#10;source: OSHA"/>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7627733" y="2966656"/>
            <a:ext cx="4400550" cy="2863990"/>
          </a:xfrm>
        </p:spPr>
      </p:pic>
      <p:sp>
        <p:nvSpPr>
          <p:cNvPr id="7" name="Footer Placeholder 1">
            <a:extLst>
              <a:ext uri="{FF2B5EF4-FFF2-40B4-BE49-F238E27FC236}">
                <a16:creationId xmlns:a16="http://schemas.microsoft.com/office/drawing/2014/main" id="{60AE48E4-0D11-40D2-AD59-876C7B2F969E}"/>
              </a:ext>
            </a:extLst>
          </p:cNvPr>
          <p:cNvSpPr>
            <a:spLocks noGrp="1"/>
          </p:cNvSpPr>
          <p:nvPr>
            <p:ph type="ftr" sz="quarter" idx="11"/>
          </p:nvPr>
        </p:nvSpPr>
        <p:spPr>
          <a:xfrm>
            <a:off x="8035963" y="5894436"/>
            <a:ext cx="4077148" cy="855988"/>
          </a:xfrm>
        </p:spPr>
        <p:txBody>
          <a:bodyPr/>
          <a:lstStyle/>
          <a:p>
            <a:pPr algn="l"/>
            <a:r>
              <a:rPr lang="en-US" sz="1800" dirty="0">
                <a:solidFill>
                  <a:schemeClr val="tx1"/>
                </a:solidFill>
              </a:rPr>
              <a:t>Safety monitor looking away (top) and working on other duties (bottom)</a:t>
            </a:r>
          </a:p>
          <a:p>
            <a:pPr algn="l"/>
            <a:r>
              <a:rPr lang="en-US" sz="1800" dirty="0">
                <a:solidFill>
                  <a:schemeClr val="tx1"/>
                </a:solidFill>
              </a:rPr>
              <a:t>Source: OSHA</a:t>
            </a:r>
          </a:p>
        </p:txBody>
      </p:sp>
      <p:pic>
        <p:nvPicPr>
          <p:cNvPr id="3" name="Picture 2" title="Do not do symbol"/>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57190" y="1743212"/>
            <a:ext cx="1920406" cy="1499746"/>
          </a:xfrm>
          <a:prstGeom prst="rect">
            <a:avLst/>
          </a:prstGeom>
        </p:spPr>
      </p:pic>
    </p:spTree>
    <p:extLst>
      <p:ext uri="{BB962C8B-B14F-4D97-AF65-F5344CB8AC3E}">
        <p14:creationId xmlns:p14="http://schemas.microsoft.com/office/powerpoint/2010/main" val="10877629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74" y="186220"/>
            <a:ext cx="10515600" cy="1325563"/>
          </a:xfrm>
        </p:spPr>
        <p:txBody>
          <a:bodyPr>
            <a:normAutofit fontScale="90000"/>
          </a:bodyPr>
          <a:lstStyle/>
          <a:p>
            <a:r>
              <a:rPr lang="en-US" sz="4800" b="1" dirty="0"/>
              <a:t>Why should a CAZ be the last resort?</a:t>
            </a:r>
          </a:p>
        </p:txBody>
      </p:sp>
      <p:sp>
        <p:nvSpPr>
          <p:cNvPr id="3" name="Content Placeholder 2"/>
          <p:cNvSpPr>
            <a:spLocks noGrp="1"/>
          </p:cNvSpPr>
          <p:nvPr>
            <p:ph sz="half" idx="1"/>
          </p:nvPr>
        </p:nvSpPr>
        <p:spPr>
          <a:xfrm>
            <a:off x="1212472" y="1896160"/>
            <a:ext cx="7759405" cy="3891454"/>
          </a:xfrm>
        </p:spPr>
        <p:txBody>
          <a:bodyPr>
            <a:normAutofit fontScale="85000" lnSpcReduction="20000"/>
          </a:bodyPr>
          <a:lstStyle/>
          <a:p>
            <a:pPr marL="0" indent="0">
              <a:buNone/>
            </a:pPr>
            <a:r>
              <a:rPr lang="en-US" sz="36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Footer Placeholder 1">
            <a:extLst>
              <a:ext uri="{FF2B5EF4-FFF2-40B4-BE49-F238E27FC236}">
                <a16:creationId xmlns:a16="http://schemas.microsoft.com/office/drawing/2014/main" id="{496B244B-8AA9-4BF8-B888-ACA42AC064A1}"/>
              </a:ext>
            </a:extLst>
          </p:cNvPr>
          <p:cNvSpPr>
            <a:spLocks noGrp="1"/>
          </p:cNvSpPr>
          <p:nvPr>
            <p:ph type="ftr" sz="quarter" idx="11"/>
          </p:nvPr>
        </p:nvSpPr>
        <p:spPr>
          <a:xfrm>
            <a:off x="9419862" y="5785357"/>
            <a:ext cx="2360501" cy="516821"/>
          </a:xfrm>
        </p:spPr>
        <p:txBody>
          <a:bodyPr/>
          <a:lstStyle/>
          <a:p>
            <a:pPr algn="l"/>
            <a:r>
              <a:rPr lang="en-US" sz="1800" dirty="0">
                <a:solidFill>
                  <a:schemeClr val="tx1"/>
                </a:solidFill>
              </a:rPr>
              <a:t>Question mark clip art</a:t>
            </a:r>
          </a:p>
        </p:txBody>
      </p:sp>
      <p:pic>
        <p:nvPicPr>
          <p:cNvPr id="7" name="Content Placeholder 6" descr="thinkerstoolbox - General" title="Clip art question"/>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8939605" y="1605881"/>
            <a:ext cx="3009315" cy="4063232"/>
          </a:xfrm>
        </p:spPr>
      </p:pic>
    </p:spTree>
    <p:extLst>
      <p:ext uri="{BB962C8B-B14F-4D97-AF65-F5344CB8AC3E}">
        <p14:creationId xmlns:p14="http://schemas.microsoft.com/office/powerpoint/2010/main" val="87317951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217E09-E38B-4A6C-A44D-48FA95E7BAFA}"/>
              </a:ext>
            </a:extLst>
          </p:cNvPr>
          <p:cNvSpPr>
            <a:spLocks noGrp="1"/>
          </p:cNvSpPr>
          <p:nvPr>
            <p:ph type="ctrTitle"/>
          </p:nvPr>
        </p:nvSpPr>
        <p:spPr/>
        <p:txBody>
          <a:bodyPr>
            <a:normAutofit fontScale="90000"/>
          </a:bodyPr>
          <a:lstStyle/>
          <a:p>
            <a:r>
              <a:rPr lang="en-US" sz="6600" b="1" dirty="0"/>
              <a:t>Section 4:</a:t>
            </a:r>
            <a:br>
              <a:rPr lang="en-US" sz="6600" b="1" dirty="0"/>
            </a:br>
            <a:r>
              <a:rPr lang="en-US" sz="6600" b="1" dirty="0"/>
              <a:t>Stairways and Ladders</a:t>
            </a:r>
          </a:p>
        </p:txBody>
      </p:sp>
    </p:spTree>
    <p:extLst>
      <p:ext uri="{BB962C8B-B14F-4D97-AF65-F5344CB8AC3E}">
        <p14:creationId xmlns:p14="http://schemas.microsoft.com/office/powerpoint/2010/main" val="337273723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74" y="265712"/>
            <a:ext cx="6630824" cy="993656"/>
          </a:xfrm>
        </p:spPr>
        <p:txBody>
          <a:bodyPr>
            <a:normAutofit/>
          </a:bodyPr>
          <a:lstStyle/>
          <a:p>
            <a:r>
              <a:rPr lang="en-US" sz="5400" b="1" dirty="0"/>
              <a:t>Stairways</a:t>
            </a:r>
          </a:p>
        </p:txBody>
      </p:sp>
      <p:sp>
        <p:nvSpPr>
          <p:cNvPr id="3" name="Content Placeholder 2"/>
          <p:cNvSpPr>
            <a:spLocks noGrp="1"/>
          </p:cNvSpPr>
          <p:nvPr>
            <p:ph sz="half" idx="1"/>
          </p:nvPr>
        </p:nvSpPr>
        <p:spPr>
          <a:xfrm>
            <a:off x="838200" y="1281869"/>
            <a:ext cx="6705600" cy="4922988"/>
          </a:xfrm>
        </p:spPr>
        <p:txBody>
          <a:bodyPr>
            <a:normAutofit fontScale="85000" lnSpcReduction="20000"/>
          </a:bodyPr>
          <a:lstStyle/>
          <a:p>
            <a:r>
              <a:rPr lang="en-US" sz="3200" dirty="0"/>
              <a:t>Keep free of projections and slippery conditions</a:t>
            </a:r>
          </a:p>
          <a:p>
            <a:r>
              <a:rPr lang="en-US" sz="3200" dirty="0"/>
              <a:t>Do not use stairs that are not filled in or incomplete</a:t>
            </a:r>
          </a:p>
          <a:p>
            <a:r>
              <a:rPr lang="en-US" sz="3200" dirty="0"/>
              <a:t>Do not use spiral stairways that will not be a permanent part of the structure</a:t>
            </a:r>
          </a:p>
          <a:p>
            <a:r>
              <a:rPr lang="en-US" sz="3200" dirty="0"/>
              <a:t>Stairways must have a guardrail system along unprotected sides or edges</a:t>
            </a:r>
          </a:p>
        </p:txBody>
      </p:sp>
      <p:pic>
        <p:nvPicPr>
          <p:cNvPr id="6" name="Content Placeholder 5" descr="stairs with temporary guardrails&#10;&#10;stairs with temporary guardrails&#10;source: OSHA"/>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7623313" y="1056"/>
            <a:ext cx="4568687" cy="6844143"/>
          </a:xfrm>
        </p:spPr>
      </p:pic>
      <p:sp>
        <p:nvSpPr>
          <p:cNvPr id="5" name="Footer Placeholder 1">
            <a:extLst>
              <a:ext uri="{FF2B5EF4-FFF2-40B4-BE49-F238E27FC236}">
                <a16:creationId xmlns:a16="http://schemas.microsoft.com/office/drawing/2014/main" id="{B1B05C1C-B213-43A9-83B2-9A780482EA9B}"/>
              </a:ext>
            </a:extLst>
          </p:cNvPr>
          <p:cNvSpPr>
            <a:spLocks noGrp="1"/>
          </p:cNvSpPr>
          <p:nvPr>
            <p:ph type="ftr" sz="quarter" idx="11"/>
          </p:nvPr>
        </p:nvSpPr>
        <p:spPr>
          <a:xfrm>
            <a:off x="5952564" y="6204857"/>
            <a:ext cx="1630991" cy="516821"/>
          </a:xfrm>
        </p:spPr>
        <p:txBody>
          <a:bodyPr/>
          <a:lstStyle/>
          <a:p>
            <a:pPr algn="l"/>
            <a:r>
              <a:rPr lang="en-US" sz="1800" dirty="0">
                <a:solidFill>
                  <a:schemeClr val="tx1"/>
                </a:solidFill>
              </a:rPr>
              <a:t>Stairway with guardrails</a:t>
            </a:r>
          </a:p>
          <a:p>
            <a:pPr algn="l"/>
            <a:r>
              <a:rPr lang="en-US" sz="1800" dirty="0">
                <a:solidFill>
                  <a:schemeClr val="tx1"/>
                </a:solidFill>
              </a:rPr>
              <a:t>Source: OSHA</a:t>
            </a:r>
          </a:p>
        </p:txBody>
      </p:sp>
    </p:spTree>
    <p:extLst>
      <p:ext uri="{BB962C8B-B14F-4D97-AF65-F5344CB8AC3E}">
        <p14:creationId xmlns:p14="http://schemas.microsoft.com/office/powerpoint/2010/main" val="158316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217E09-E38B-4A6C-A44D-48FA95E7BAFA}"/>
              </a:ext>
            </a:extLst>
          </p:cNvPr>
          <p:cNvSpPr>
            <a:spLocks noGrp="1"/>
          </p:cNvSpPr>
          <p:nvPr>
            <p:ph type="ctrTitle"/>
          </p:nvPr>
        </p:nvSpPr>
        <p:spPr/>
        <p:txBody>
          <a:bodyPr>
            <a:noAutofit/>
          </a:bodyPr>
          <a:lstStyle/>
          <a:p>
            <a:r>
              <a:rPr lang="en-US" b="1" dirty="0"/>
              <a:t>Section 2:</a:t>
            </a:r>
            <a:br>
              <a:rPr lang="en-US" b="1" dirty="0"/>
            </a:br>
            <a:r>
              <a:rPr lang="en-US" b="1" dirty="0"/>
              <a:t>Fall Protection Requirements &amp; Definitions</a:t>
            </a:r>
          </a:p>
        </p:txBody>
      </p:sp>
    </p:spTree>
    <p:extLst>
      <p:ext uri="{BB962C8B-B14F-4D97-AF65-F5344CB8AC3E}">
        <p14:creationId xmlns:p14="http://schemas.microsoft.com/office/powerpoint/2010/main" val="150365252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21" y="0"/>
            <a:ext cx="12312322" cy="1139013"/>
          </a:xfrm>
        </p:spPr>
        <p:txBody>
          <a:bodyPr>
            <a:normAutofit/>
          </a:bodyPr>
          <a:lstStyle/>
          <a:p>
            <a:r>
              <a:rPr lang="en-US" sz="5400" b="1" dirty="0"/>
              <a:t>OSHA Requirements for Stairways</a:t>
            </a:r>
          </a:p>
        </p:txBody>
      </p:sp>
      <p:sp>
        <p:nvSpPr>
          <p:cNvPr id="3" name="Content Placeholder 2"/>
          <p:cNvSpPr>
            <a:spLocks noGrp="1"/>
          </p:cNvSpPr>
          <p:nvPr>
            <p:ph idx="1"/>
          </p:nvPr>
        </p:nvSpPr>
        <p:spPr>
          <a:xfrm>
            <a:off x="527125" y="1043491"/>
            <a:ext cx="11440407" cy="5540188"/>
          </a:xfrm>
        </p:spPr>
        <p:txBody>
          <a:bodyPr>
            <a:noAutofit/>
          </a:bodyPr>
          <a:lstStyle/>
          <a:p>
            <a:pPr marL="514350" indent="-514350">
              <a:buFont typeface="+mj-lt"/>
              <a:buAutoNum type="arabicPeriod"/>
            </a:pPr>
            <a:r>
              <a:rPr lang="en-US" sz="2800" dirty="0"/>
              <a:t>Steps at least 22-inches wide, uniform and slip resistant</a:t>
            </a:r>
          </a:p>
          <a:p>
            <a:pPr marL="514350" indent="-514350">
              <a:buFont typeface="+mj-lt"/>
              <a:buAutoNum type="arabicPeriod"/>
            </a:pPr>
            <a:r>
              <a:rPr lang="en-US" sz="2800" dirty="0"/>
              <a:t>Vertical distance between landing does not exceed 12 feet</a:t>
            </a:r>
          </a:p>
          <a:p>
            <a:pPr marL="514350" indent="-514350">
              <a:buFont typeface="+mj-lt"/>
              <a:buAutoNum type="arabicPeriod"/>
            </a:pPr>
            <a:r>
              <a:rPr lang="en-US" sz="2800" dirty="0"/>
              <a:t>At least 30-inch long landings with </a:t>
            </a:r>
            <a:r>
              <a:rPr lang="en-US" sz="2800" dirty="0" smtClean="0"/>
              <a:t>20-inches </a:t>
            </a:r>
            <a:r>
              <a:rPr lang="en-US" sz="2800" dirty="0"/>
              <a:t>beyond an open door</a:t>
            </a:r>
          </a:p>
          <a:p>
            <a:pPr marL="514350" indent="-514350">
              <a:buFont typeface="+mj-lt"/>
              <a:buAutoNum type="arabicPeriod"/>
            </a:pPr>
            <a:r>
              <a:rPr lang="en-US" sz="2800" dirty="0"/>
              <a:t>Landings same width as stairs</a:t>
            </a:r>
          </a:p>
          <a:p>
            <a:pPr marL="514350" indent="-514350">
              <a:buFont typeface="+mj-lt"/>
              <a:buAutoNum type="arabicPeriod"/>
            </a:pPr>
            <a:r>
              <a:rPr lang="en-US" sz="2800" dirty="0"/>
              <a:t>Warning signs if they open into vehicle traffic</a:t>
            </a:r>
          </a:p>
          <a:p>
            <a:pPr marL="514350" indent="-514350">
              <a:buFont typeface="+mj-lt"/>
              <a:buAutoNum type="arabicPeriod"/>
            </a:pPr>
            <a:r>
              <a:rPr lang="en-US" sz="2800" dirty="0"/>
              <a:t>Handrails and/or guardrails when there are 4 or more stairs</a:t>
            </a:r>
          </a:p>
          <a:p>
            <a:pPr marL="914400" lvl="1" indent="-457200">
              <a:buAutoNum type="alphaLcPeriod"/>
            </a:pPr>
            <a:r>
              <a:rPr lang="en-US" sz="2400" dirty="0"/>
              <a:t>30-34 inches above the stair treads</a:t>
            </a:r>
          </a:p>
          <a:p>
            <a:pPr marL="914400" lvl="1" indent="-457200">
              <a:buFont typeface="Arial" panose="020B0604020202020204" pitchFamily="34" charset="0"/>
              <a:buAutoNum type="alphaLcPeriod"/>
            </a:pPr>
            <a:r>
              <a:rPr lang="en-US" sz="2400" dirty="0"/>
              <a:t>At least 3-inches space from wall</a:t>
            </a:r>
          </a:p>
          <a:p>
            <a:pPr marL="914400" lvl="1" indent="-457200">
              <a:buAutoNum type="alphaLcPeriod"/>
            </a:pPr>
            <a:r>
              <a:rPr lang="en-US" sz="2400" dirty="0"/>
              <a:t>Guardrails meet guardrail requirements</a:t>
            </a:r>
          </a:p>
        </p:txBody>
      </p:sp>
    </p:spTree>
    <p:extLst>
      <p:ext uri="{BB962C8B-B14F-4D97-AF65-F5344CB8AC3E}">
        <p14:creationId xmlns:p14="http://schemas.microsoft.com/office/powerpoint/2010/main" val="163969069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16367"/>
            <a:ext cx="3094812" cy="2840999"/>
          </a:xfrm>
        </p:spPr>
        <p:txBody>
          <a:bodyPr>
            <a:noAutofit/>
          </a:bodyPr>
          <a:lstStyle/>
          <a:p>
            <a:r>
              <a:rPr lang="en-US" sz="4800" b="1" dirty="0"/>
              <a:t>Stairway: What is wrong here</a:t>
            </a:r>
            <a:r>
              <a:rPr lang="en-US" sz="4800" b="1" dirty="0" smtClean="0"/>
              <a:t>?</a:t>
            </a:r>
            <a:endParaRPr lang="en-US" sz="4800" b="1" dirty="0"/>
          </a:p>
        </p:txBody>
      </p:sp>
      <p:pic>
        <p:nvPicPr>
          <p:cNvPr id="4" name="Content Placeholder 3" descr="stairs without guardrail or handrail" title="stairs without guardrail or handrail"/>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3119717" y="1"/>
            <a:ext cx="9072283" cy="6858000"/>
          </a:xfrm>
        </p:spPr>
      </p:pic>
      <p:pic>
        <p:nvPicPr>
          <p:cNvPr id="3" name="Content Placeholder 2" descr="no symbol" title="no symbol"/>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30865" y="3533092"/>
            <a:ext cx="1615580" cy="1615580"/>
          </a:xfrm>
        </p:spPr>
      </p:pic>
      <p:sp>
        <p:nvSpPr>
          <p:cNvPr id="5" name="Footer Placeholder 1">
            <a:extLst>
              <a:ext uri="{FF2B5EF4-FFF2-40B4-BE49-F238E27FC236}">
                <a16:creationId xmlns:a16="http://schemas.microsoft.com/office/drawing/2014/main" id="{D6DBB969-7892-436A-800F-AB33DB79BEF6}"/>
              </a:ext>
            </a:extLst>
          </p:cNvPr>
          <p:cNvSpPr>
            <a:spLocks noGrp="1"/>
          </p:cNvSpPr>
          <p:nvPr>
            <p:ph type="ftr" sz="quarter" idx="11"/>
          </p:nvPr>
        </p:nvSpPr>
        <p:spPr>
          <a:xfrm>
            <a:off x="3048000" y="5733190"/>
            <a:ext cx="3263900" cy="1124810"/>
          </a:xfrm>
        </p:spPr>
        <p:txBody>
          <a:bodyPr/>
          <a:lstStyle/>
          <a:p>
            <a:pPr algn="l"/>
            <a:r>
              <a:rPr lang="en-US" sz="2000" dirty="0" smtClean="0">
                <a:solidFill>
                  <a:schemeClr val="tx1"/>
                </a:solidFill>
              </a:rPr>
              <a:t>Left: No symbol</a:t>
            </a:r>
          </a:p>
          <a:p>
            <a:pPr algn="l"/>
            <a:r>
              <a:rPr lang="en-US" sz="2000" dirty="0" smtClean="0">
                <a:solidFill>
                  <a:schemeClr val="tx1"/>
                </a:solidFill>
              </a:rPr>
              <a:t>Right: Improper Stairway</a:t>
            </a:r>
            <a:endParaRPr lang="en-US" sz="2000" dirty="0">
              <a:solidFill>
                <a:schemeClr val="tx1"/>
              </a:solidFill>
            </a:endParaRPr>
          </a:p>
        </p:txBody>
      </p:sp>
    </p:spTree>
    <p:extLst>
      <p:ext uri="{BB962C8B-B14F-4D97-AF65-F5344CB8AC3E}">
        <p14:creationId xmlns:p14="http://schemas.microsoft.com/office/powerpoint/2010/main" val="215503419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7017" y="621176"/>
            <a:ext cx="3041373" cy="2285814"/>
          </a:xfrm>
        </p:spPr>
        <p:txBody>
          <a:bodyPr>
            <a:noAutofit/>
          </a:bodyPr>
          <a:lstStyle/>
          <a:p>
            <a:r>
              <a:rPr lang="en-US" b="1" dirty="0"/>
              <a:t>Stairway: Temporary guardrails</a:t>
            </a:r>
            <a:br>
              <a:rPr lang="en-US" b="1" dirty="0"/>
            </a:br>
            <a:endParaRPr lang="en-US" b="1" dirty="0"/>
          </a:p>
        </p:txBody>
      </p:sp>
      <p:pic>
        <p:nvPicPr>
          <p:cNvPr id="4" name="Content Placeholder 3" descr="stairs with temprary guardrails&#10;&#10;stairs with temprary guardrails&#10;source: OSHA"/>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3200401" y="0"/>
            <a:ext cx="8991600" cy="6887773"/>
          </a:xfrm>
        </p:spPr>
      </p:pic>
      <p:pic>
        <p:nvPicPr>
          <p:cNvPr id="6" name="Content Placeholder 5" descr="check mark" title="check mark"/>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59484" y="2776835"/>
            <a:ext cx="2209420" cy="1975206"/>
          </a:xfrm>
        </p:spPr>
      </p:pic>
      <p:sp>
        <p:nvSpPr>
          <p:cNvPr id="5" name="Footer Placeholder 1">
            <a:extLst>
              <a:ext uri="{FF2B5EF4-FFF2-40B4-BE49-F238E27FC236}">
                <a16:creationId xmlns:a16="http://schemas.microsoft.com/office/drawing/2014/main" id="{7BC07D9F-9E05-4F8D-81C7-FA9AFACAA791}"/>
              </a:ext>
            </a:extLst>
          </p:cNvPr>
          <p:cNvSpPr>
            <a:spLocks noGrp="1"/>
          </p:cNvSpPr>
          <p:nvPr>
            <p:ph type="ftr" sz="quarter" idx="11"/>
          </p:nvPr>
        </p:nvSpPr>
        <p:spPr>
          <a:xfrm>
            <a:off x="1231901" y="5062649"/>
            <a:ext cx="1879600" cy="1655138"/>
          </a:xfrm>
        </p:spPr>
        <p:txBody>
          <a:bodyPr/>
          <a:lstStyle/>
          <a:p>
            <a:pPr algn="l"/>
            <a:r>
              <a:rPr lang="en-US" sz="1800" dirty="0" smtClean="0">
                <a:solidFill>
                  <a:schemeClr val="tx1"/>
                </a:solidFill>
              </a:rPr>
              <a:t>Left: Correct check mark</a:t>
            </a:r>
          </a:p>
          <a:p>
            <a:pPr algn="l"/>
            <a:endParaRPr lang="en-US" sz="1800" dirty="0" smtClean="0">
              <a:solidFill>
                <a:schemeClr val="tx1"/>
              </a:solidFill>
            </a:endParaRPr>
          </a:p>
          <a:p>
            <a:pPr algn="l"/>
            <a:r>
              <a:rPr lang="en-US" sz="1800" dirty="0" smtClean="0">
                <a:solidFill>
                  <a:schemeClr val="tx1"/>
                </a:solidFill>
              </a:rPr>
              <a:t>Right: Stairway </a:t>
            </a:r>
            <a:r>
              <a:rPr lang="en-US" sz="1800" dirty="0">
                <a:solidFill>
                  <a:schemeClr val="tx1"/>
                </a:solidFill>
              </a:rPr>
              <a:t>with guardrails</a:t>
            </a:r>
          </a:p>
          <a:p>
            <a:pPr algn="l"/>
            <a:r>
              <a:rPr lang="en-US" sz="1800" dirty="0">
                <a:solidFill>
                  <a:schemeClr val="tx1"/>
                </a:solidFill>
              </a:rPr>
              <a:t>Source: OSHA</a:t>
            </a:r>
          </a:p>
        </p:txBody>
      </p:sp>
    </p:spTree>
    <p:extLst>
      <p:ext uri="{BB962C8B-B14F-4D97-AF65-F5344CB8AC3E}">
        <p14:creationId xmlns:p14="http://schemas.microsoft.com/office/powerpoint/2010/main" val="9639052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670" y="136525"/>
            <a:ext cx="10515600" cy="960755"/>
          </a:xfrm>
        </p:spPr>
        <p:txBody>
          <a:bodyPr>
            <a:normAutofit/>
          </a:bodyPr>
          <a:lstStyle/>
          <a:p>
            <a:r>
              <a:rPr lang="en-US" sz="5400" b="1" dirty="0"/>
              <a:t>General Ladder Safety</a:t>
            </a:r>
          </a:p>
        </p:txBody>
      </p:sp>
      <p:sp>
        <p:nvSpPr>
          <p:cNvPr id="3" name="Content Placeholder 2"/>
          <p:cNvSpPr>
            <a:spLocks noGrp="1"/>
          </p:cNvSpPr>
          <p:nvPr>
            <p:ph sz="half" idx="1"/>
          </p:nvPr>
        </p:nvSpPr>
        <p:spPr>
          <a:xfrm>
            <a:off x="548640" y="1075765"/>
            <a:ext cx="8745967" cy="5099124"/>
          </a:xfrm>
        </p:spPr>
        <p:txBody>
          <a:bodyPr>
            <a:noAutofit/>
          </a:bodyPr>
          <a:lstStyle/>
          <a:p>
            <a:pPr marL="228600" lvl="1">
              <a:spcBef>
                <a:spcPts val="1000"/>
              </a:spcBef>
            </a:pPr>
            <a:r>
              <a:rPr lang="en-US" sz="2800" dirty="0"/>
              <a:t>Inspect before use and do not use defective, damaged or slippery ladders</a:t>
            </a:r>
          </a:p>
          <a:p>
            <a:pPr marL="228600" lvl="1">
              <a:spcBef>
                <a:spcPts val="1000"/>
              </a:spcBef>
            </a:pPr>
            <a:r>
              <a:rPr lang="en-US" sz="2800" dirty="0"/>
              <a:t>Only use ladder for its designed purpose &amp; intended load</a:t>
            </a:r>
          </a:p>
          <a:p>
            <a:pPr marL="228600" lvl="1">
              <a:spcBef>
                <a:spcPts val="1000"/>
              </a:spcBef>
            </a:pPr>
            <a:r>
              <a:rPr lang="en-US" sz="2800" dirty="0"/>
              <a:t>Keep 3-point contact when climbing up or down</a:t>
            </a:r>
          </a:p>
          <a:p>
            <a:pPr marL="228600" lvl="1">
              <a:spcBef>
                <a:spcPts val="1000"/>
              </a:spcBef>
            </a:pPr>
            <a:r>
              <a:rPr lang="en-US" sz="2800" dirty="0"/>
              <a:t>Face ladder while ascending and descending</a:t>
            </a:r>
          </a:p>
          <a:p>
            <a:pPr marL="228600" lvl="1">
              <a:spcBef>
                <a:spcPts val="1000"/>
              </a:spcBef>
            </a:pPr>
            <a:r>
              <a:rPr lang="en-US" sz="2800" dirty="0"/>
              <a:t>Keep hands free – use a tool belt or hand line</a:t>
            </a:r>
          </a:p>
          <a:p>
            <a:pPr marL="228600" lvl="1">
              <a:spcBef>
                <a:spcPts val="1000"/>
              </a:spcBef>
            </a:pPr>
            <a:r>
              <a:rPr lang="en-US" sz="2800" dirty="0"/>
              <a:t>Do not lean beyond the side rails</a:t>
            </a:r>
          </a:p>
        </p:txBody>
      </p:sp>
      <p:pic>
        <p:nvPicPr>
          <p:cNvPr id="7" name="Content Placeholder 6" descr="ladder 3-point contact when climbing&#10;&#10;ladder 3-point contact when climbing&#10;source: OSHA"/>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9342783" y="1362696"/>
            <a:ext cx="2590800" cy="5181599"/>
          </a:xfrm>
        </p:spPr>
      </p:pic>
      <p:sp>
        <p:nvSpPr>
          <p:cNvPr id="5" name="Footer Placeholder 1">
            <a:extLst>
              <a:ext uri="{FF2B5EF4-FFF2-40B4-BE49-F238E27FC236}">
                <a16:creationId xmlns:a16="http://schemas.microsoft.com/office/drawing/2014/main" id="{FD87EFE0-4EC7-4952-922A-44364B488E6B}"/>
              </a:ext>
            </a:extLst>
          </p:cNvPr>
          <p:cNvSpPr>
            <a:spLocks noGrp="1"/>
          </p:cNvSpPr>
          <p:nvPr>
            <p:ph type="ftr" sz="quarter" idx="11"/>
          </p:nvPr>
        </p:nvSpPr>
        <p:spPr>
          <a:xfrm>
            <a:off x="10578352" y="6184670"/>
            <a:ext cx="1613648" cy="516821"/>
          </a:xfrm>
        </p:spPr>
        <p:txBody>
          <a:bodyPr/>
          <a:lstStyle/>
          <a:p>
            <a:pPr algn="l"/>
            <a:r>
              <a:rPr lang="en-US" sz="1800" dirty="0">
                <a:solidFill>
                  <a:schemeClr val="tx1"/>
                </a:solidFill>
              </a:rPr>
              <a:t>3-point contact up a ladder</a:t>
            </a:r>
          </a:p>
          <a:p>
            <a:pPr algn="l"/>
            <a:r>
              <a:rPr lang="en-US" sz="1800" dirty="0">
                <a:solidFill>
                  <a:schemeClr val="tx1"/>
                </a:solidFill>
              </a:rPr>
              <a:t>Source: OSHA</a:t>
            </a:r>
          </a:p>
        </p:txBody>
      </p:sp>
    </p:spTree>
    <p:extLst>
      <p:ext uri="{BB962C8B-B14F-4D97-AF65-F5344CB8AC3E}">
        <p14:creationId xmlns:p14="http://schemas.microsoft.com/office/powerpoint/2010/main" val="5471085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tepladder&#10;&#10;Stepladder CLIPART"/>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8810513" y="400535"/>
            <a:ext cx="3098201" cy="5807562"/>
          </a:xfrm>
          <a:gradFill flip="none" rotWithShape="1">
            <a:gsLst>
              <a:gs pos="41000">
                <a:schemeClr val="bg1">
                  <a:tint val="90000"/>
                  <a:lumMod val="110000"/>
                </a:schemeClr>
              </a:gs>
              <a:gs pos="100000">
                <a:schemeClr val="bg1">
                  <a:shade val="64000"/>
                  <a:lumMod val="88000"/>
                </a:schemeClr>
              </a:gs>
            </a:gsLst>
            <a:lin ang="5400000" scaled="1"/>
            <a:tileRect/>
          </a:gradFill>
        </p:spPr>
      </p:pic>
      <p:sp>
        <p:nvSpPr>
          <p:cNvPr id="2" name="Title 1"/>
          <p:cNvSpPr>
            <a:spLocks noGrp="1"/>
          </p:cNvSpPr>
          <p:nvPr>
            <p:ph type="title"/>
          </p:nvPr>
        </p:nvSpPr>
        <p:spPr>
          <a:xfrm>
            <a:off x="828339" y="0"/>
            <a:ext cx="7928386" cy="1325563"/>
          </a:xfrm>
        </p:spPr>
        <p:txBody>
          <a:bodyPr>
            <a:noAutofit/>
          </a:bodyPr>
          <a:lstStyle/>
          <a:p>
            <a:r>
              <a:rPr lang="en-US" sz="4800" b="1" dirty="0"/>
              <a:t>General Ladder Safety </a:t>
            </a:r>
            <a:r>
              <a:rPr lang="en-US" sz="2800" b="1" dirty="0"/>
              <a:t>(continued)</a:t>
            </a:r>
          </a:p>
        </p:txBody>
      </p:sp>
      <p:sp>
        <p:nvSpPr>
          <p:cNvPr id="3" name="Content Placeholder 2"/>
          <p:cNvSpPr>
            <a:spLocks noGrp="1"/>
          </p:cNvSpPr>
          <p:nvPr>
            <p:ph sz="half" idx="1"/>
          </p:nvPr>
        </p:nvSpPr>
        <p:spPr>
          <a:xfrm>
            <a:off x="516366" y="1215483"/>
            <a:ext cx="9040077" cy="5534940"/>
          </a:xfrm>
        </p:spPr>
        <p:txBody>
          <a:bodyPr>
            <a:noAutofit/>
          </a:bodyPr>
          <a:lstStyle/>
          <a:p>
            <a:pPr marL="228600" lvl="1">
              <a:lnSpc>
                <a:spcPct val="100000"/>
              </a:lnSpc>
              <a:spcBef>
                <a:spcPts val="1000"/>
              </a:spcBef>
            </a:pPr>
            <a:r>
              <a:rPr lang="en-US" sz="3200" dirty="0"/>
              <a:t>Only use on level, stable and non-slippery  surfaces</a:t>
            </a:r>
          </a:p>
          <a:p>
            <a:pPr marL="228600" lvl="1">
              <a:lnSpc>
                <a:spcPct val="100000"/>
              </a:lnSpc>
              <a:spcBef>
                <a:spcPts val="1000"/>
              </a:spcBef>
            </a:pPr>
            <a:r>
              <a:rPr lang="en-US" sz="3200" dirty="0"/>
              <a:t>Secure ladders or use a barricade when placed where they may be easily displaced</a:t>
            </a:r>
          </a:p>
          <a:p>
            <a:pPr marL="228600" lvl="1">
              <a:lnSpc>
                <a:spcPct val="100000"/>
              </a:lnSpc>
              <a:spcBef>
                <a:spcPts val="1000"/>
              </a:spcBef>
            </a:pPr>
            <a:r>
              <a:rPr lang="en-US" sz="3200" dirty="0"/>
              <a:t>Keep away from doorways and hazards </a:t>
            </a:r>
          </a:p>
          <a:p>
            <a:pPr marL="228600" lvl="1">
              <a:lnSpc>
                <a:spcPct val="100000"/>
              </a:lnSpc>
              <a:spcBef>
                <a:spcPts val="1000"/>
              </a:spcBef>
            </a:pPr>
            <a:r>
              <a:rPr lang="en-US" sz="3200" dirty="0"/>
              <a:t>Keep ladders clear at bottom and top surfaces</a:t>
            </a:r>
          </a:p>
          <a:p>
            <a:pPr marL="228600" lvl="1">
              <a:lnSpc>
                <a:spcPct val="100000"/>
              </a:lnSpc>
              <a:spcBef>
                <a:spcPts val="1000"/>
              </a:spcBef>
            </a:pPr>
            <a:r>
              <a:rPr lang="en-US" sz="3200" dirty="0"/>
              <a:t>Do not move ladders while in use</a:t>
            </a:r>
          </a:p>
          <a:p>
            <a:pPr marL="228600" lvl="1">
              <a:lnSpc>
                <a:spcPct val="100000"/>
              </a:lnSpc>
              <a:spcBef>
                <a:spcPts val="1000"/>
              </a:spcBef>
            </a:pPr>
            <a:r>
              <a:rPr lang="en-US" sz="3200" dirty="0"/>
              <a:t>Do not use metal ladders near electrical equipment or power lines</a:t>
            </a:r>
          </a:p>
          <a:p>
            <a:pPr>
              <a:lnSpc>
                <a:spcPct val="100000"/>
              </a:lnSpc>
            </a:pPr>
            <a:endParaRPr lang="en-US" dirty="0"/>
          </a:p>
        </p:txBody>
      </p:sp>
      <p:sp>
        <p:nvSpPr>
          <p:cNvPr id="6" name="Footer Placeholder 1">
            <a:extLst>
              <a:ext uri="{FF2B5EF4-FFF2-40B4-BE49-F238E27FC236}">
                <a16:creationId xmlns:a16="http://schemas.microsoft.com/office/drawing/2014/main" id="{C5F4DB11-1B33-41E6-8B83-661FF01CF11D}"/>
              </a:ext>
            </a:extLst>
          </p:cNvPr>
          <p:cNvSpPr>
            <a:spLocks noGrp="1"/>
          </p:cNvSpPr>
          <p:nvPr>
            <p:ph type="ftr" sz="quarter" idx="11"/>
          </p:nvPr>
        </p:nvSpPr>
        <p:spPr>
          <a:xfrm>
            <a:off x="9781896" y="6220750"/>
            <a:ext cx="1613648" cy="516821"/>
          </a:xfrm>
        </p:spPr>
        <p:txBody>
          <a:bodyPr/>
          <a:lstStyle/>
          <a:p>
            <a:pPr algn="l"/>
            <a:r>
              <a:rPr lang="en-US" sz="1800" dirty="0">
                <a:solidFill>
                  <a:schemeClr val="tx1"/>
                </a:solidFill>
              </a:rPr>
              <a:t>Ladder clip art</a:t>
            </a:r>
          </a:p>
        </p:txBody>
      </p:sp>
    </p:spTree>
    <p:extLst>
      <p:ext uri="{BB962C8B-B14F-4D97-AF65-F5344CB8AC3E}">
        <p14:creationId xmlns:p14="http://schemas.microsoft.com/office/powerpoint/2010/main" val="8479055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74" y="0"/>
            <a:ext cx="10515600" cy="1325563"/>
          </a:xfrm>
        </p:spPr>
        <p:txBody>
          <a:bodyPr>
            <a:normAutofit/>
          </a:bodyPr>
          <a:lstStyle/>
          <a:p>
            <a:r>
              <a:rPr lang="en-US" sz="5400" b="1" dirty="0"/>
              <a:t>Stepladders</a:t>
            </a:r>
          </a:p>
        </p:txBody>
      </p:sp>
      <p:sp>
        <p:nvSpPr>
          <p:cNvPr id="3" name="Content Placeholder 2"/>
          <p:cNvSpPr>
            <a:spLocks noGrp="1"/>
          </p:cNvSpPr>
          <p:nvPr>
            <p:ph sz="half" idx="1"/>
          </p:nvPr>
        </p:nvSpPr>
        <p:spPr>
          <a:xfrm>
            <a:off x="351183" y="1690688"/>
            <a:ext cx="7460974" cy="4351338"/>
          </a:xfrm>
        </p:spPr>
        <p:txBody>
          <a:bodyPr>
            <a:normAutofit fontScale="85000" lnSpcReduction="10000"/>
          </a:bodyPr>
          <a:lstStyle/>
          <a:p>
            <a:pPr marL="228600" lvl="1">
              <a:spcBef>
                <a:spcPts val="1000"/>
              </a:spcBef>
            </a:pPr>
            <a:r>
              <a:rPr lang="en-US" sz="3600" dirty="0"/>
              <a:t>Only use in an open, locked position</a:t>
            </a:r>
          </a:p>
          <a:p>
            <a:pPr marL="228600" lvl="1">
              <a:spcBef>
                <a:spcPts val="1000"/>
              </a:spcBef>
            </a:pPr>
            <a:r>
              <a:rPr lang="en-US" sz="3600" dirty="0"/>
              <a:t>Do not use closed or as a straight ladder</a:t>
            </a:r>
          </a:p>
          <a:p>
            <a:pPr marL="228600" lvl="1">
              <a:spcBef>
                <a:spcPts val="1000"/>
              </a:spcBef>
            </a:pPr>
            <a:r>
              <a:rPr lang="en-US" sz="3600" dirty="0"/>
              <a:t>Never stand on top step or top cap</a:t>
            </a:r>
          </a:p>
          <a:p>
            <a:pPr marL="228600" lvl="1">
              <a:spcBef>
                <a:spcPts val="1000"/>
              </a:spcBef>
            </a:pPr>
            <a:r>
              <a:rPr lang="en-US" sz="3600" dirty="0"/>
              <a:t>Do not use rear cross-bracing for climbing, unless designed as such</a:t>
            </a:r>
          </a:p>
          <a:p>
            <a:endParaRPr lang="en-US" dirty="0"/>
          </a:p>
        </p:txBody>
      </p:sp>
      <p:pic>
        <p:nvPicPr>
          <p:cNvPr id="7" name="Content Placeholder 6" descr="Stepladder with its parts identified.&#10;&#10;Stepladder with its parts identified.&#10;source: OSHA"/>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6808305" y="205752"/>
            <a:ext cx="5383696" cy="6652247"/>
          </a:xfrm>
        </p:spPr>
      </p:pic>
      <p:sp>
        <p:nvSpPr>
          <p:cNvPr id="5" name="Footer Placeholder 1">
            <a:extLst>
              <a:ext uri="{FF2B5EF4-FFF2-40B4-BE49-F238E27FC236}">
                <a16:creationId xmlns:a16="http://schemas.microsoft.com/office/drawing/2014/main" id="{5A3C8B6D-92D8-4067-8F03-5DE51CA8F994}"/>
              </a:ext>
            </a:extLst>
          </p:cNvPr>
          <p:cNvSpPr>
            <a:spLocks noGrp="1"/>
          </p:cNvSpPr>
          <p:nvPr>
            <p:ph type="ftr" sz="quarter" idx="11"/>
          </p:nvPr>
        </p:nvSpPr>
        <p:spPr>
          <a:xfrm>
            <a:off x="10561009" y="6341178"/>
            <a:ext cx="1630991" cy="516821"/>
          </a:xfrm>
        </p:spPr>
        <p:txBody>
          <a:bodyPr/>
          <a:lstStyle/>
          <a:p>
            <a:pPr algn="l"/>
            <a:r>
              <a:rPr lang="en-US" sz="1800" dirty="0">
                <a:solidFill>
                  <a:schemeClr val="tx1"/>
                </a:solidFill>
              </a:rPr>
              <a:t>Stepladder</a:t>
            </a:r>
          </a:p>
          <a:p>
            <a:pPr algn="l"/>
            <a:r>
              <a:rPr lang="en-US" sz="1800" dirty="0">
                <a:solidFill>
                  <a:schemeClr val="tx1"/>
                </a:solidFill>
              </a:rPr>
              <a:t>Source: OSHA</a:t>
            </a:r>
          </a:p>
        </p:txBody>
      </p:sp>
    </p:spTree>
    <p:extLst>
      <p:ext uri="{BB962C8B-B14F-4D97-AF65-F5344CB8AC3E}">
        <p14:creationId xmlns:p14="http://schemas.microsoft.com/office/powerpoint/2010/main" val="1116854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452" y="227730"/>
            <a:ext cx="10515600" cy="705392"/>
          </a:xfrm>
        </p:spPr>
        <p:txBody>
          <a:bodyPr>
            <a:noAutofit/>
          </a:bodyPr>
          <a:lstStyle/>
          <a:p>
            <a:r>
              <a:rPr lang="en-US" sz="5400" b="1" dirty="0"/>
              <a:t>Extension Ladders</a:t>
            </a:r>
          </a:p>
        </p:txBody>
      </p:sp>
      <p:sp>
        <p:nvSpPr>
          <p:cNvPr id="3" name="Content Placeholder 2"/>
          <p:cNvSpPr>
            <a:spLocks noGrp="1"/>
          </p:cNvSpPr>
          <p:nvPr>
            <p:ph sz="half" idx="1"/>
          </p:nvPr>
        </p:nvSpPr>
        <p:spPr>
          <a:xfrm>
            <a:off x="516367" y="1160850"/>
            <a:ext cx="7416181" cy="5293737"/>
          </a:xfrm>
        </p:spPr>
        <p:txBody>
          <a:bodyPr>
            <a:normAutofit fontScale="92500"/>
          </a:bodyPr>
          <a:lstStyle/>
          <a:p>
            <a:pPr marL="228600" lvl="1">
              <a:lnSpc>
                <a:spcPct val="100000"/>
              </a:lnSpc>
              <a:spcBef>
                <a:spcPts val="1000"/>
              </a:spcBef>
            </a:pPr>
            <a:r>
              <a:rPr lang="en-US" sz="3200" dirty="0"/>
              <a:t>Ladder must extend 3 feet above landing surface (or be equipped with 3 feet grab rail)</a:t>
            </a:r>
          </a:p>
          <a:p>
            <a:pPr marL="228600" lvl="1">
              <a:lnSpc>
                <a:spcPct val="100000"/>
              </a:lnSpc>
              <a:spcBef>
                <a:spcPts val="1000"/>
              </a:spcBef>
            </a:pPr>
            <a:r>
              <a:rPr lang="en-US" sz="3200" dirty="0"/>
              <a:t>Position base away from the wall at a distance of 1/4 the landing height – no more and no less (1 foot horizontally for every 4 feet vertically)</a:t>
            </a:r>
          </a:p>
          <a:p>
            <a:pPr marL="228600" lvl="1">
              <a:lnSpc>
                <a:spcPct val="100000"/>
              </a:lnSpc>
              <a:spcBef>
                <a:spcPts val="1000"/>
              </a:spcBef>
            </a:pPr>
            <a:r>
              <a:rPr lang="en-US" sz="3200" dirty="0"/>
              <a:t>For high places, secure ladder at top </a:t>
            </a:r>
          </a:p>
          <a:p>
            <a:pPr marL="228600" lvl="1">
              <a:lnSpc>
                <a:spcPct val="100000"/>
              </a:lnSpc>
              <a:spcBef>
                <a:spcPts val="1000"/>
              </a:spcBef>
            </a:pPr>
            <a:r>
              <a:rPr lang="en-US" sz="3200" dirty="0"/>
              <a:t>Never step on the top 3 rungs</a:t>
            </a:r>
          </a:p>
        </p:txBody>
      </p:sp>
      <p:pic>
        <p:nvPicPr>
          <p:cNvPr id="7" name="Content Placeholder 6" descr="Illustration depicting a non-self-supporting ladder against a landing. It is labeled to show the ladder at a 1:4 angle.&#10;&#10;source: OSHA&#10;Illustration depicting a non-self-supporting ladder against a landing. It is labeled to show the ladder at a 1:4 angle."/>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7659225" y="839096"/>
            <a:ext cx="4349895" cy="6018904"/>
          </a:xfrm>
        </p:spPr>
      </p:pic>
      <p:sp>
        <p:nvSpPr>
          <p:cNvPr id="5" name="Footer Placeholder 1">
            <a:extLst>
              <a:ext uri="{FF2B5EF4-FFF2-40B4-BE49-F238E27FC236}">
                <a16:creationId xmlns:a16="http://schemas.microsoft.com/office/drawing/2014/main" id="{37D1D400-2FA3-4AE8-AB44-44FC3E85CD67}"/>
              </a:ext>
            </a:extLst>
          </p:cNvPr>
          <p:cNvSpPr>
            <a:spLocks noGrp="1"/>
          </p:cNvSpPr>
          <p:nvPr>
            <p:ph type="ftr" sz="quarter" idx="11"/>
          </p:nvPr>
        </p:nvSpPr>
        <p:spPr>
          <a:xfrm>
            <a:off x="10685927" y="6229990"/>
            <a:ext cx="1703296" cy="516821"/>
          </a:xfrm>
        </p:spPr>
        <p:txBody>
          <a:bodyPr/>
          <a:lstStyle/>
          <a:p>
            <a:pPr algn="l"/>
            <a:r>
              <a:rPr lang="en-US" sz="1800" dirty="0">
                <a:solidFill>
                  <a:schemeClr val="tx1"/>
                </a:solidFill>
              </a:rPr>
              <a:t>Ladder 1:4 rule</a:t>
            </a:r>
          </a:p>
          <a:p>
            <a:pPr algn="l"/>
            <a:r>
              <a:rPr lang="en-US" sz="1800" dirty="0">
                <a:solidFill>
                  <a:schemeClr val="tx1"/>
                </a:solidFill>
              </a:rPr>
              <a:t>Source: OSHA</a:t>
            </a:r>
          </a:p>
        </p:txBody>
      </p:sp>
    </p:spTree>
    <p:extLst>
      <p:ext uri="{BB962C8B-B14F-4D97-AF65-F5344CB8AC3E}">
        <p14:creationId xmlns:p14="http://schemas.microsoft.com/office/powerpoint/2010/main" val="275091492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1609" y="218219"/>
            <a:ext cx="5830229" cy="1325563"/>
          </a:xfrm>
        </p:spPr>
        <p:txBody>
          <a:bodyPr>
            <a:noAutofit/>
          </a:bodyPr>
          <a:lstStyle/>
          <a:p>
            <a:pPr algn="ctr"/>
            <a:r>
              <a:rPr lang="en-US" sz="5400" b="1" dirty="0"/>
              <a:t>What is wrong with this scene?</a:t>
            </a:r>
          </a:p>
        </p:txBody>
      </p:sp>
      <p:pic>
        <p:nvPicPr>
          <p:cNvPr id="6" name="Content Placeholder 5" descr="ladder feet&#10;&#10;ladder feet - improper placement&#10;&#10;NIOSH"/>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1" y="1754256"/>
            <a:ext cx="6778487" cy="5103744"/>
          </a:xfrm>
        </p:spPr>
      </p:pic>
      <p:pic>
        <p:nvPicPr>
          <p:cNvPr id="5" name="Content Placeholder 4" descr="Extension ladder improper placement&#10;&#10;Extension ladder improper placement&#10;&#10;NIOSH"/>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7046843" y="14940"/>
            <a:ext cx="5145157" cy="6843060"/>
          </a:xfrm>
        </p:spPr>
      </p:pic>
      <p:sp>
        <p:nvSpPr>
          <p:cNvPr id="7" name="Footer Placeholder 1">
            <a:extLst>
              <a:ext uri="{FF2B5EF4-FFF2-40B4-BE49-F238E27FC236}">
                <a16:creationId xmlns:a16="http://schemas.microsoft.com/office/drawing/2014/main" id="{1BC5A025-5793-49EB-AB4D-D9FBCB762FD9}"/>
              </a:ext>
            </a:extLst>
          </p:cNvPr>
          <p:cNvSpPr>
            <a:spLocks noGrp="1"/>
          </p:cNvSpPr>
          <p:nvPr>
            <p:ph type="ftr" sz="quarter" idx="11"/>
          </p:nvPr>
        </p:nvSpPr>
        <p:spPr>
          <a:xfrm>
            <a:off x="4481473" y="6341179"/>
            <a:ext cx="2431192" cy="516821"/>
          </a:xfrm>
        </p:spPr>
        <p:txBody>
          <a:bodyPr/>
          <a:lstStyle/>
          <a:p>
            <a:pPr algn="l"/>
            <a:r>
              <a:rPr lang="en-US" sz="1800" dirty="0">
                <a:solidFill>
                  <a:schemeClr val="tx1"/>
                </a:solidFill>
              </a:rPr>
              <a:t>Ladder feet and ladder</a:t>
            </a:r>
          </a:p>
          <a:p>
            <a:pPr algn="l"/>
            <a:r>
              <a:rPr lang="en-US" sz="1800" dirty="0">
                <a:solidFill>
                  <a:schemeClr val="tx1"/>
                </a:solidFill>
              </a:rPr>
              <a:t>Source: NIOSH</a:t>
            </a:r>
          </a:p>
        </p:txBody>
      </p:sp>
      <p:pic>
        <p:nvPicPr>
          <p:cNvPr id="4" name="Picture 3" title="DO not do symbol"/>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5130" y="761765"/>
            <a:ext cx="1274174" cy="1268078"/>
          </a:xfrm>
          <a:prstGeom prst="rect">
            <a:avLst/>
          </a:prstGeom>
        </p:spPr>
      </p:pic>
    </p:spTree>
    <p:extLst>
      <p:ext uri="{BB962C8B-B14F-4D97-AF65-F5344CB8AC3E}">
        <p14:creationId xmlns:p14="http://schemas.microsoft.com/office/powerpoint/2010/main" val="202021539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3246" y="371619"/>
            <a:ext cx="7896173" cy="1325563"/>
          </a:xfrm>
        </p:spPr>
        <p:txBody>
          <a:bodyPr>
            <a:noAutofit/>
          </a:bodyPr>
          <a:lstStyle/>
          <a:p>
            <a:r>
              <a:rPr lang="en-US" b="1" dirty="0"/>
              <a:t>Several problems contributed to a fatal fall from about 8 rungs up (NIOSH FACE 07MI007) </a:t>
            </a:r>
          </a:p>
        </p:txBody>
      </p:sp>
      <p:sp>
        <p:nvSpPr>
          <p:cNvPr id="3" name="Content Placeholder 2"/>
          <p:cNvSpPr>
            <a:spLocks noGrp="1"/>
          </p:cNvSpPr>
          <p:nvPr>
            <p:ph sz="half" idx="1"/>
          </p:nvPr>
        </p:nvSpPr>
        <p:spPr>
          <a:xfrm>
            <a:off x="1121848" y="1949370"/>
            <a:ext cx="7057571" cy="3829766"/>
          </a:xfrm>
        </p:spPr>
        <p:txBody>
          <a:bodyPr>
            <a:noAutofit/>
          </a:bodyPr>
          <a:lstStyle/>
          <a:p>
            <a:r>
              <a:rPr lang="en-US" sz="3200" dirty="0"/>
              <a:t>Ladder placed on unstable base (frozen sand) and safety feet not properly used</a:t>
            </a:r>
          </a:p>
          <a:p>
            <a:r>
              <a:rPr lang="en-US" sz="3200" dirty="0"/>
              <a:t>Base placement possibly higher than a 1:4 ratio</a:t>
            </a:r>
          </a:p>
          <a:p>
            <a:r>
              <a:rPr lang="en-US" sz="3200" dirty="0"/>
              <a:t>Ladder placement at top was unstable and not 3 feet above roof edge</a:t>
            </a:r>
          </a:p>
          <a:p>
            <a:r>
              <a:rPr lang="en-US" sz="3200" dirty="0"/>
              <a:t>Person holding ladder should be on other side near base of feet</a:t>
            </a:r>
          </a:p>
          <a:p>
            <a:r>
              <a:rPr lang="en-US" sz="3200" dirty="0"/>
              <a:t>Person climbing was carrying wood</a:t>
            </a:r>
          </a:p>
        </p:txBody>
      </p:sp>
      <p:pic>
        <p:nvPicPr>
          <p:cNvPr id="5" name="Content Placeholder 4" descr="Extension ladder improper placement&#10;&#10;Extension ladder improper placement&#10;&#10;NIOSH"/>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8179419" y="1023731"/>
            <a:ext cx="4012581" cy="5834270"/>
          </a:xfrm>
        </p:spPr>
      </p:pic>
      <p:sp>
        <p:nvSpPr>
          <p:cNvPr id="6" name="Footer Placeholder 1">
            <a:extLst>
              <a:ext uri="{FF2B5EF4-FFF2-40B4-BE49-F238E27FC236}">
                <a16:creationId xmlns:a16="http://schemas.microsoft.com/office/drawing/2014/main" id="{ADF94752-24BF-4C66-8320-2346C65FE8E2}"/>
              </a:ext>
            </a:extLst>
          </p:cNvPr>
          <p:cNvSpPr>
            <a:spLocks noGrp="1"/>
          </p:cNvSpPr>
          <p:nvPr>
            <p:ph type="ftr" sz="quarter" idx="11"/>
          </p:nvPr>
        </p:nvSpPr>
        <p:spPr>
          <a:xfrm>
            <a:off x="9556377" y="506910"/>
            <a:ext cx="2635623" cy="516821"/>
          </a:xfrm>
        </p:spPr>
        <p:txBody>
          <a:bodyPr/>
          <a:lstStyle/>
          <a:p>
            <a:pPr algn="r"/>
            <a:r>
              <a:rPr lang="en-US" sz="1800" dirty="0">
                <a:solidFill>
                  <a:schemeClr val="tx1"/>
                </a:solidFill>
              </a:rPr>
              <a:t>Improperly placed ladder</a:t>
            </a:r>
          </a:p>
          <a:p>
            <a:pPr algn="r"/>
            <a:r>
              <a:rPr lang="en-US" sz="1800" dirty="0">
                <a:solidFill>
                  <a:schemeClr val="tx1"/>
                </a:solidFill>
              </a:rPr>
              <a:t>Source: NIOSH</a:t>
            </a:r>
          </a:p>
        </p:txBody>
      </p:sp>
      <p:pic>
        <p:nvPicPr>
          <p:cNvPr id="4" name="Picture 3" title="DO not do symbol"/>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16052" y="0"/>
            <a:ext cx="1274174" cy="1268078"/>
          </a:xfrm>
          <a:prstGeom prst="rect">
            <a:avLst/>
          </a:prstGeom>
        </p:spPr>
      </p:pic>
    </p:spTree>
    <p:extLst>
      <p:ext uri="{BB962C8B-B14F-4D97-AF65-F5344CB8AC3E}">
        <p14:creationId xmlns:p14="http://schemas.microsoft.com/office/powerpoint/2010/main" val="373839901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924" y="338554"/>
            <a:ext cx="9770327" cy="482368"/>
          </a:xfrm>
        </p:spPr>
        <p:txBody>
          <a:bodyPr>
            <a:noAutofit/>
          </a:bodyPr>
          <a:lstStyle/>
          <a:p>
            <a:r>
              <a:rPr lang="en-US" sz="4800" b="1" dirty="0"/>
              <a:t>Job-made Ladders</a:t>
            </a:r>
          </a:p>
        </p:txBody>
      </p:sp>
      <p:sp>
        <p:nvSpPr>
          <p:cNvPr id="3" name="Content Placeholder 2"/>
          <p:cNvSpPr>
            <a:spLocks noGrp="1"/>
          </p:cNvSpPr>
          <p:nvPr>
            <p:ph sz="half" idx="1"/>
          </p:nvPr>
        </p:nvSpPr>
        <p:spPr>
          <a:xfrm>
            <a:off x="838200" y="1019591"/>
            <a:ext cx="6075556" cy="5157372"/>
          </a:xfrm>
        </p:spPr>
        <p:txBody>
          <a:bodyPr>
            <a:noAutofit/>
          </a:bodyPr>
          <a:lstStyle/>
          <a:p>
            <a:r>
              <a:rPr lang="en-US" dirty="0"/>
              <a:t>Use construction-grade lumber and 12d common wire nails</a:t>
            </a:r>
          </a:p>
          <a:p>
            <a:r>
              <a:rPr lang="en-US" dirty="0"/>
              <a:t>Free of protruding nails or sharp edges</a:t>
            </a:r>
          </a:p>
          <a:p>
            <a:r>
              <a:rPr lang="en-US" dirty="0"/>
              <a:t>Not missing any steps or rungs</a:t>
            </a:r>
          </a:p>
          <a:p>
            <a:r>
              <a:rPr lang="en-US" dirty="0"/>
              <a:t>Width should be between 16-20 inches</a:t>
            </a:r>
          </a:p>
          <a:p>
            <a:r>
              <a:rPr lang="en-US" dirty="0"/>
              <a:t>Cleats should be at least 1 x 4 inches</a:t>
            </a:r>
          </a:p>
          <a:p>
            <a:r>
              <a:rPr lang="en-US" dirty="0"/>
              <a:t>Cleats equally spaced 12 inches from one to the next</a:t>
            </a:r>
          </a:p>
          <a:p>
            <a:r>
              <a:rPr lang="en-US" dirty="0"/>
              <a:t>Filler inserted between cleats and should be 2 in. x 2 in.</a:t>
            </a:r>
          </a:p>
          <a:p>
            <a:endParaRPr lang="en-US" dirty="0"/>
          </a:p>
          <a:p>
            <a:pPr marL="0" indent="0">
              <a:buNone/>
            </a:pPr>
            <a:endParaRPr lang="en-US" dirty="0"/>
          </a:p>
          <a:p>
            <a:endParaRPr lang="en-US" sz="2000" dirty="0"/>
          </a:p>
        </p:txBody>
      </p:sp>
      <p:pic>
        <p:nvPicPr>
          <p:cNvPr id="6" name="Content Placeholder 5" descr="job made ladder requirements&#10;&#10;job made ladder requirements&#10;&#10;source: OSHA"/>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6067813" y="1019591"/>
            <a:ext cx="6124187" cy="5838409"/>
          </a:xfrm>
        </p:spPr>
      </p:pic>
      <p:sp>
        <p:nvSpPr>
          <p:cNvPr id="5" name="Footer Placeholder 1">
            <a:extLst>
              <a:ext uri="{FF2B5EF4-FFF2-40B4-BE49-F238E27FC236}">
                <a16:creationId xmlns:a16="http://schemas.microsoft.com/office/drawing/2014/main" id="{D6E78DAE-7362-4BB8-91C9-D6B858329689}"/>
              </a:ext>
            </a:extLst>
          </p:cNvPr>
          <p:cNvSpPr>
            <a:spLocks noGrp="1"/>
          </p:cNvSpPr>
          <p:nvPr>
            <p:ph type="ftr" sz="quarter" idx="11"/>
          </p:nvPr>
        </p:nvSpPr>
        <p:spPr>
          <a:xfrm>
            <a:off x="10457329" y="6114491"/>
            <a:ext cx="1792942" cy="743509"/>
          </a:xfrm>
        </p:spPr>
        <p:txBody>
          <a:bodyPr/>
          <a:lstStyle/>
          <a:p>
            <a:pPr algn="l"/>
            <a:r>
              <a:rPr lang="en-US" sz="1800" dirty="0">
                <a:solidFill>
                  <a:schemeClr val="tx1"/>
                </a:solidFill>
              </a:rPr>
              <a:t>Job-made ladder requirements</a:t>
            </a:r>
          </a:p>
          <a:p>
            <a:pPr algn="l"/>
            <a:r>
              <a:rPr lang="en-US" sz="1800" dirty="0">
                <a:solidFill>
                  <a:schemeClr val="tx1"/>
                </a:solidFill>
              </a:rPr>
              <a:t>Source: OSHA</a:t>
            </a:r>
          </a:p>
        </p:txBody>
      </p:sp>
    </p:spTree>
    <p:extLst>
      <p:ext uri="{BB962C8B-B14F-4D97-AF65-F5344CB8AC3E}">
        <p14:creationId xmlns:p14="http://schemas.microsoft.com/office/powerpoint/2010/main" val="1259361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779" y="72175"/>
            <a:ext cx="10515600" cy="1325563"/>
          </a:xfrm>
        </p:spPr>
        <p:txBody>
          <a:bodyPr>
            <a:normAutofit fontScale="90000"/>
          </a:bodyPr>
          <a:lstStyle/>
          <a:p>
            <a:r>
              <a:rPr lang="en-US" sz="5400" b="1" dirty="0"/>
              <a:t>When is Fall Protection Required?</a:t>
            </a:r>
          </a:p>
        </p:txBody>
      </p:sp>
      <p:sp>
        <p:nvSpPr>
          <p:cNvPr id="3" name="Content Placeholder 2"/>
          <p:cNvSpPr>
            <a:spLocks noGrp="1"/>
          </p:cNvSpPr>
          <p:nvPr>
            <p:ph sz="half" idx="1"/>
          </p:nvPr>
        </p:nvSpPr>
        <p:spPr>
          <a:xfrm>
            <a:off x="296779" y="1397738"/>
            <a:ext cx="5911516" cy="4351338"/>
          </a:xfrm>
        </p:spPr>
        <p:txBody>
          <a:bodyPr>
            <a:normAutofit fontScale="85000" lnSpcReduction="20000"/>
          </a:bodyPr>
          <a:lstStyle/>
          <a:p>
            <a:r>
              <a:rPr lang="en-US" sz="3200" dirty="0"/>
              <a:t>OSHA regulations require use of fall protection with</a:t>
            </a:r>
          </a:p>
          <a:p>
            <a:pPr lvl="1"/>
            <a:endParaRPr lang="en-US" sz="3200" b="1" dirty="0"/>
          </a:p>
          <a:p>
            <a:pPr lvl="1"/>
            <a:r>
              <a:rPr lang="en-US" sz="3200" b="1" dirty="0"/>
              <a:t>Work at heights of 6 feet or greater above a lower level </a:t>
            </a:r>
          </a:p>
          <a:p>
            <a:pPr lvl="1"/>
            <a:endParaRPr lang="en-US" sz="3200" b="1" dirty="0"/>
          </a:p>
          <a:p>
            <a:pPr lvl="1"/>
            <a:r>
              <a:rPr lang="en-US" sz="3200" b="1" dirty="0"/>
              <a:t>Work at heights of 4 feet above a </a:t>
            </a:r>
            <a:r>
              <a:rPr lang="en-US" sz="3200" b="1" dirty="0" smtClean="0"/>
              <a:t>hazard (recommended)</a:t>
            </a:r>
            <a:endParaRPr lang="en-US" sz="3200" b="1" dirty="0"/>
          </a:p>
        </p:txBody>
      </p:sp>
      <p:pic>
        <p:nvPicPr>
          <p:cNvPr id="6" name="Content Placeholder 5" descr="BLS data on 1 in 3 fatal falls in construction happen from 15 feet or less (Source: OSHA)"/>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2262982"/>
            <a:ext cx="5181600" cy="3476624"/>
          </a:xfrm>
        </p:spPr>
      </p:pic>
    </p:spTree>
    <p:extLst>
      <p:ext uri="{BB962C8B-B14F-4D97-AF65-F5344CB8AC3E}">
        <p14:creationId xmlns:p14="http://schemas.microsoft.com/office/powerpoint/2010/main" val="313303624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5573751" cy="6046826"/>
          </a:xfrm>
        </p:spPr>
        <p:txBody>
          <a:bodyPr>
            <a:normAutofit/>
          </a:bodyPr>
          <a:lstStyle/>
          <a:p>
            <a:pPr algn="ctr"/>
            <a:r>
              <a:rPr lang="en-US" sz="4800" b="1" dirty="0"/>
              <a:t>He is going down the ladder</a:t>
            </a:r>
            <a:br>
              <a:rPr lang="en-US" sz="4800" b="1" dirty="0"/>
            </a:br>
            <a:r>
              <a:rPr lang="en-US" sz="4800" b="1" dirty="0"/>
              <a:t/>
            </a:r>
            <a:br>
              <a:rPr lang="en-US" sz="4800" b="1" dirty="0"/>
            </a:br>
            <a:r>
              <a:rPr lang="en-US" sz="4800" b="1" dirty="0"/>
              <a:t>What’s wrong with this picture?</a:t>
            </a:r>
          </a:p>
        </p:txBody>
      </p:sp>
      <p:pic>
        <p:nvPicPr>
          <p:cNvPr id="8" name="Content Placeholder 7" descr="Person is leaning away from a portable ladder holding a powertool. &#10;&#10;source: OSHA"/>
          <p:cNvPicPr>
            <a:picLocks noGrp="1" noChangeAspect="1"/>
          </p:cNvPicPr>
          <p:nvPr>
            <p:ph sz="quarter" idx="4"/>
          </p:nvPr>
        </p:nvPicPr>
        <p:blipFill>
          <a:blip r:embed="rId3">
            <a:extLst>
              <a:ext uri="{28A0092B-C50C-407E-A947-70E740481C1C}">
                <a14:useLocalDpi xmlns:a14="http://schemas.microsoft.com/office/drawing/2010/main"/>
              </a:ext>
            </a:extLst>
          </a:blip>
          <a:stretch>
            <a:fillRect/>
          </a:stretch>
        </p:blipFill>
        <p:spPr>
          <a:xfrm>
            <a:off x="6768549" y="12867"/>
            <a:ext cx="5423452" cy="6845133"/>
          </a:xfrm>
        </p:spPr>
      </p:pic>
      <p:sp>
        <p:nvSpPr>
          <p:cNvPr id="4" name="Footer Placeholder 1">
            <a:extLst>
              <a:ext uri="{FF2B5EF4-FFF2-40B4-BE49-F238E27FC236}">
                <a16:creationId xmlns:a16="http://schemas.microsoft.com/office/drawing/2014/main" id="{C61E5185-DC1F-445E-B09C-E811943949A8}"/>
              </a:ext>
            </a:extLst>
          </p:cNvPr>
          <p:cNvSpPr>
            <a:spLocks noGrp="1"/>
          </p:cNvSpPr>
          <p:nvPr>
            <p:ph type="ftr" sz="quarter" idx="11"/>
          </p:nvPr>
        </p:nvSpPr>
        <p:spPr>
          <a:xfrm>
            <a:off x="10219765" y="6341178"/>
            <a:ext cx="1972235" cy="516821"/>
          </a:xfrm>
        </p:spPr>
        <p:txBody>
          <a:bodyPr/>
          <a:lstStyle/>
          <a:p>
            <a:pPr algn="l"/>
            <a:r>
              <a:rPr lang="en-US" sz="1800" dirty="0">
                <a:solidFill>
                  <a:schemeClr val="tx1"/>
                </a:solidFill>
              </a:rPr>
              <a:t>Person on ladder</a:t>
            </a:r>
          </a:p>
          <a:p>
            <a:pPr algn="l"/>
            <a:r>
              <a:rPr lang="en-US" sz="1800" dirty="0">
                <a:solidFill>
                  <a:schemeClr val="tx1"/>
                </a:solidFill>
              </a:rPr>
              <a:t>Source: OSHA</a:t>
            </a:r>
          </a:p>
        </p:txBody>
      </p:sp>
      <p:pic>
        <p:nvPicPr>
          <p:cNvPr id="2" name="Picture 1" title="DO not do symbol"/>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3727" y="309944"/>
            <a:ext cx="1274174" cy="1268078"/>
          </a:xfrm>
          <a:prstGeom prst="rect">
            <a:avLst/>
          </a:prstGeom>
        </p:spPr>
      </p:pic>
    </p:spTree>
    <p:extLst>
      <p:ext uri="{BB962C8B-B14F-4D97-AF65-F5344CB8AC3E}">
        <p14:creationId xmlns:p14="http://schemas.microsoft.com/office/powerpoint/2010/main" val="105390540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39849" y="338365"/>
            <a:ext cx="6528581" cy="5122398"/>
          </a:xfrm>
        </p:spPr>
        <p:txBody>
          <a:bodyPr>
            <a:normAutofit fontScale="90000"/>
          </a:bodyPr>
          <a:lstStyle/>
          <a:p>
            <a:r>
              <a:rPr lang="en-US" sz="4800" b="1" dirty="0"/>
              <a:t>When going up or down a ladder</a:t>
            </a:r>
            <a:r>
              <a:rPr lang="en-US" sz="3600" dirty="0"/>
              <a:t/>
            </a:r>
            <a:br>
              <a:rPr lang="en-US" sz="3600" dirty="0"/>
            </a:br>
            <a:r>
              <a:rPr lang="en-US" sz="3600" dirty="0"/>
              <a:t/>
            </a:r>
            <a:br>
              <a:rPr lang="en-US" sz="3600" dirty="0"/>
            </a:br>
            <a:r>
              <a:rPr lang="en-US" sz="3600" dirty="0"/>
              <a:t>1. Always face ladder</a:t>
            </a:r>
            <a:br>
              <a:rPr lang="en-US" sz="3600" dirty="0"/>
            </a:br>
            <a:r>
              <a:rPr lang="en-US" sz="3600" dirty="0"/>
              <a:t/>
            </a:r>
            <a:br>
              <a:rPr lang="en-US" sz="3600" dirty="0"/>
            </a:br>
            <a:r>
              <a:rPr lang="en-US" sz="3600" dirty="0"/>
              <a:t>2. Maintain 3-points of contact with ladder at all times</a:t>
            </a:r>
            <a:br>
              <a:rPr lang="en-US" sz="3600" dirty="0"/>
            </a:br>
            <a:r>
              <a:rPr lang="en-US" sz="3600" dirty="0"/>
              <a:t/>
            </a:r>
            <a:br>
              <a:rPr lang="en-US" sz="3600" dirty="0"/>
            </a:br>
            <a:r>
              <a:rPr lang="en-US" sz="3600" dirty="0"/>
              <a:t>3. Never hold tools or objects </a:t>
            </a:r>
          </a:p>
        </p:txBody>
      </p:sp>
      <p:pic>
        <p:nvPicPr>
          <p:cNvPr id="8" name="Content Placeholder 7" descr="Person is leaning on a portable ladder holding a powertool. &#10;&#10;Person is leaning on a portable ladder holding a powertool. &#10;&#10;source: OSHA"/>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6668431" y="-1"/>
            <a:ext cx="5523570" cy="6858001"/>
          </a:xfrm>
        </p:spPr>
      </p:pic>
      <p:sp>
        <p:nvSpPr>
          <p:cNvPr id="4" name="Footer Placeholder 1">
            <a:extLst>
              <a:ext uri="{FF2B5EF4-FFF2-40B4-BE49-F238E27FC236}">
                <a16:creationId xmlns:a16="http://schemas.microsoft.com/office/drawing/2014/main" id="{20425FD3-CFA3-4154-9343-3840752018D8}"/>
              </a:ext>
            </a:extLst>
          </p:cNvPr>
          <p:cNvSpPr>
            <a:spLocks noGrp="1"/>
          </p:cNvSpPr>
          <p:nvPr>
            <p:ph type="ftr" sz="quarter" idx="11"/>
          </p:nvPr>
        </p:nvSpPr>
        <p:spPr>
          <a:xfrm>
            <a:off x="10219765" y="6341178"/>
            <a:ext cx="1972235" cy="516821"/>
          </a:xfrm>
        </p:spPr>
        <p:txBody>
          <a:bodyPr/>
          <a:lstStyle/>
          <a:p>
            <a:pPr algn="l"/>
            <a:r>
              <a:rPr lang="en-US" sz="1800" dirty="0">
                <a:solidFill>
                  <a:schemeClr val="tx1"/>
                </a:solidFill>
              </a:rPr>
              <a:t>Person on ladder</a:t>
            </a:r>
          </a:p>
          <a:p>
            <a:pPr algn="l"/>
            <a:r>
              <a:rPr lang="en-US" sz="1800" dirty="0">
                <a:solidFill>
                  <a:schemeClr val="tx1"/>
                </a:solidFill>
              </a:rPr>
              <a:t>Source: OSHA</a:t>
            </a:r>
          </a:p>
        </p:txBody>
      </p:sp>
      <p:pic>
        <p:nvPicPr>
          <p:cNvPr id="2" name="Picture 1" title="DO not do symbol"/>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66029" y="5183159"/>
            <a:ext cx="1274174" cy="1268078"/>
          </a:xfrm>
          <a:prstGeom prst="rect">
            <a:avLst/>
          </a:prstGeom>
        </p:spPr>
      </p:pic>
    </p:spTree>
    <p:extLst>
      <p:ext uri="{BB962C8B-B14F-4D97-AF65-F5344CB8AC3E}">
        <p14:creationId xmlns:p14="http://schemas.microsoft.com/office/powerpoint/2010/main" val="297067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904" y="365125"/>
            <a:ext cx="6378013" cy="5544750"/>
          </a:xfrm>
        </p:spPr>
        <p:txBody>
          <a:bodyPr>
            <a:normAutofit/>
          </a:bodyPr>
          <a:lstStyle/>
          <a:p>
            <a:pPr algn="ctr"/>
            <a:r>
              <a:rPr lang="en-US" sz="5400" b="1" dirty="0"/>
              <a:t>What’s wrong with this picture?</a:t>
            </a:r>
          </a:p>
        </p:txBody>
      </p:sp>
      <p:pic>
        <p:nvPicPr>
          <p:cNvPr id="4" name="Content Placeholder 3" descr="A person is on the top and second to last step of a ladder. &#10;source: OSHA"/>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6649278" y="28468"/>
            <a:ext cx="5542722" cy="6264756"/>
          </a:xfrm>
          <a:prstGeom prst="rect">
            <a:avLst/>
          </a:prstGeom>
        </p:spPr>
      </p:pic>
      <p:sp>
        <p:nvSpPr>
          <p:cNvPr id="5" name="Footer Placeholder 1">
            <a:extLst>
              <a:ext uri="{FF2B5EF4-FFF2-40B4-BE49-F238E27FC236}">
                <a16:creationId xmlns:a16="http://schemas.microsoft.com/office/drawing/2014/main" id="{3B0B58F1-69BC-4295-8269-CB4CB86389C6}"/>
              </a:ext>
            </a:extLst>
          </p:cNvPr>
          <p:cNvSpPr>
            <a:spLocks noGrp="1"/>
          </p:cNvSpPr>
          <p:nvPr>
            <p:ph type="ftr" sz="quarter" idx="11"/>
          </p:nvPr>
        </p:nvSpPr>
        <p:spPr>
          <a:xfrm>
            <a:off x="10219765" y="6341178"/>
            <a:ext cx="1972235" cy="516821"/>
          </a:xfrm>
        </p:spPr>
        <p:txBody>
          <a:bodyPr/>
          <a:lstStyle/>
          <a:p>
            <a:pPr algn="l"/>
            <a:r>
              <a:rPr lang="en-US" sz="1800" dirty="0">
                <a:solidFill>
                  <a:schemeClr val="tx1"/>
                </a:solidFill>
              </a:rPr>
              <a:t>Person on ladder</a:t>
            </a:r>
          </a:p>
          <a:p>
            <a:pPr algn="l"/>
            <a:r>
              <a:rPr lang="en-US" sz="1800" dirty="0">
                <a:solidFill>
                  <a:schemeClr val="tx1"/>
                </a:solidFill>
              </a:rPr>
              <a:t>Source: OSHA</a:t>
            </a:r>
          </a:p>
        </p:txBody>
      </p:sp>
      <p:pic>
        <p:nvPicPr>
          <p:cNvPr id="3" name="Picture 2" title="DO not do symbo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941" y="514340"/>
            <a:ext cx="1274174" cy="1268078"/>
          </a:xfrm>
          <a:prstGeom prst="rect">
            <a:avLst/>
          </a:prstGeom>
        </p:spPr>
      </p:pic>
    </p:spTree>
    <p:extLst>
      <p:ext uri="{BB962C8B-B14F-4D97-AF65-F5344CB8AC3E}">
        <p14:creationId xmlns:p14="http://schemas.microsoft.com/office/powerpoint/2010/main" val="231325861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2579" y="1120499"/>
            <a:ext cx="6110095" cy="4061909"/>
          </a:xfrm>
        </p:spPr>
        <p:txBody>
          <a:bodyPr>
            <a:normAutofit/>
          </a:bodyPr>
          <a:lstStyle/>
          <a:p>
            <a:r>
              <a:rPr lang="en-US" dirty="0"/>
              <a:t>1. Never stand on the top step or cap of a stepladder ladder</a:t>
            </a:r>
            <a:br>
              <a:rPr lang="en-US" dirty="0"/>
            </a:br>
            <a:r>
              <a:rPr lang="en-US" dirty="0"/>
              <a:t/>
            </a:r>
            <a:br>
              <a:rPr lang="en-US" dirty="0"/>
            </a:br>
            <a:r>
              <a:rPr lang="en-US" dirty="0"/>
              <a:t>2. Face ladder (forward) </a:t>
            </a:r>
          </a:p>
        </p:txBody>
      </p:sp>
      <p:pic>
        <p:nvPicPr>
          <p:cNvPr id="4" name="Content Placeholder 3" descr="A person is on the top and second to last step of a ladder. &#10;&#10;A person is on the top and second to last step of a ladder. &#10;source: OSHA"/>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7159083" y="1"/>
            <a:ext cx="5032917" cy="6364940"/>
          </a:xfrm>
          <a:prstGeom prst="rect">
            <a:avLst/>
          </a:prstGeom>
        </p:spPr>
      </p:pic>
      <p:sp>
        <p:nvSpPr>
          <p:cNvPr id="5" name="Footer Placeholder 1">
            <a:extLst>
              <a:ext uri="{FF2B5EF4-FFF2-40B4-BE49-F238E27FC236}">
                <a16:creationId xmlns:a16="http://schemas.microsoft.com/office/drawing/2014/main" id="{13B1BFC0-83D1-4B48-B138-F872A87EEBDB}"/>
              </a:ext>
            </a:extLst>
          </p:cNvPr>
          <p:cNvSpPr>
            <a:spLocks noGrp="1"/>
          </p:cNvSpPr>
          <p:nvPr>
            <p:ph type="ftr" sz="quarter" idx="11"/>
          </p:nvPr>
        </p:nvSpPr>
        <p:spPr>
          <a:xfrm>
            <a:off x="7569201" y="6341178"/>
            <a:ext cx="4622800" cy="516821"/>
          </a:xfrm>
        </p:spPr>
        <p:txBody>
          <a:bodyPr/>
          <a:lstStyle/>
          <a:p>
            <a:pPr algn="l"/>
            <a:r>
              <a:rPr lang="en-US" sz="1800" dirty="0">
                <a:solidFill>
                  <a:schemeClr val="tx1"/>
                </a:solidFill>
              </a:rPr>
              <a:t>Person on </a:t>
            </a:r>
            <a:r>
              <a:rPr lang="en-US" sz="1800" dirty="0" smtClean="0">
                <a:solidFill>
                  <a:schemeClr val="tx1"/>
                </a:solidFill>
              </a:rPr>
              <a:t>ladder improperly</a:t>
            </a:r>
            <a:endParaRPr lang="en-US" sz="1800" dirty="0">
              <a:solidFill>
                <a:schemeClr val="tx1"/>
              </a:solidFill>
            </a:endParaRPr>
          </a:p>
          <a:p>
            <a:pPr algn="l"/>
            <a:r>
              <a:rPr lang="en-US" sz="1800" dirty="0">
                <a:solidFill>
                  <a:schemeClr val="tx1"/>
                </a:solidFill>
              </a:rPr>
              <a:t>Source: OSHA</a:t>
            </a:r>
          </a:p>
        </p:txBody>
      </p:sp>
      <p:pic>
        <p:nvPicPr>
          <p:cNvPr id="3" name="Picture 2" title="DO not do symbo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9375" y="1471770"/>
            <a:ext cx="1274174" cy="1268078"/>
          </a:xfrm>
          <a:prstGeom prst="rect">
            <a:avLst/>
          </a:prstGeom>
        </p:spPr>
      </p:pic>
    </p:spTree>
    <p:extLst>
      <p:ext uri="{BB962C8B-B14F-4D97-AF65-F5344CB8AC3E}">
        <p14:creationId xmlns:p14="http://schemas.microsoft.com/office/powerpoint/2010/main" val="117462451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335" y="235917"/>
            <a:ext cx="7368987" cy="1325563"/>
          </a:xfrm>
        </p:spPr>
        <p:txBody>
          <a:bodyPr>
            <a:noAutofit/>
          </a:bodyPr>
          <a:lstStyle/>
          <a:p>
            <a:r>
              <a:rPr lang="en-US" sz="4800" b="1" dirty="0"/>
              <a:t>A 39-year-old tree-care worker electrocuted</a:t>
            </a:r>
            <a:br>
              <a:rPr lang="en-US" sz="4800" b="1" dirty="0"/>
            </a:br>
            <a:r>
              <a:rPr lang="en-US" sz="3200" b="1" dirty="0"/>
              <a:t>(NIOSH FACE 13-NJ-074)</a:t>
            </a:r>
          </a:p>
        </p:txBody>
      </p:sp>
      <p:sp>
        <p:nvSpPr>
          <p:cNvPr id="12" name="Content Placeholder 11"/>
          <p:cNvSpPr>
            <a:spLocks noGrp="1"/>
          </p:cNvSpPr>
          <p:nvPr>
            <p:ph sz="half" idx="1"/>
          </p:nvPr>
        </p:nvSpPr>
        <p:spPr>
          <a:xfrm>
            <a:off x="215153" y="1825625"/>
            <a:ext cx="6263705" cy="4351338"/>
          </a:xfrm>
        </p:spPr>
        <p:txBody>
          <a:bodyPr>
            <a:noAutofit/>
          </a:bodyPr>
          <a:lstStyle/>
          <a:p>
            <a:r>
              <a:rPr lang="en-US" sz="2800" dirty="0"/>
              <a:t>Work within 10-feet of a power line (not de-energized)</a:t>
            </a:r>
          </a:p>
          <a:p>
            <a:r>
              <a:rPr lang="en-US" sz="2800" dirty="0"/>
              <a:t>Using a power pole saw that contacted a power line</a:t>
            </a:r>
          </a:p>
          <a:p>
            <a:r>
              <a:rPr lang="en-US" sz="2800" dirty="0"/>
              <a:t>Ladder metal and conductive</a:t>
            </a:r>
          </a:p>
          <a:p>
            <a:r>
              <a:rPr lang="en-US" sz="2800" dirty="0" smtClean="0"/>
              <a:t>Worker </a:t>
            </a:r>
            <a:r>
              <a:rPr lang="en-US" sz="2800" dirty="0"/>
              <a:t>who attempted to catch falling worker broke his leg</a:t>
            </a:r>
          </a:p>
        </p:txBody>
      </p:sp>
      <p:pic>
        <p:nvPicPr>
          <p:cNvPr id="11" name="Content Placeholder 10" descr="Metal ladder on tree near power line&#10;&#10;Metal ladder on tree near power line&#10;&#10;NIOSH"/>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734287" y="1237101"/>
            <a:ext cx="5457714" cy="5620900"/>
          </a:xfrm>
        </p:spPr>
      </p:pic>
      <p:sp>
        <p:nvSpPr>
          <p:cNvPr id="5" name="Footer Placeholder 1">
            <a:extLst>
              <a:ext uri="{FF2B5EF4-FFF2-40B4-BE49-F238E27FC236}">
                <a16:creationId xmlns:a16="http://schemas.microsoft.com/office/drawing/2014/main" id="{0F1B250A-A745-4726-B875-33661B6EF901}"/>
              </a:ext>
            </a:extLst>
          </p:cNvPr>
          <p:cNvSpPr>
            <a:spLocks noGrp="1"/>
          </p:cNvSpPr>
          <p:nvPr>
            <p:ph type="ftr" sz="quarter" idx="11"/>
          </p:nvPr>
        </p:nvSpPr>
        <p:spPr>
          <a:xfrm>
            <a:off x="3130475" y="6341179"/>
            <a:ext cx="3882677" cy="516821"/>
          </a:xfrm>
        </p:spPr>
        <p:txBody>
          <a:bodyPr/>
          <a:lstStyle/>
          <a:p>
            <a:pPr algn="l"/>
            <a:r>
              <a:rPr lang="en-US" sz="1800" dirty="0">
                <a:solidFill>
                  <a:schemeClr val="tx1"/>
                </a:solidFill>
              </a:rPr>
              <a:t>Metal ladder on tree near power line</a:t>
            </a:r>
          </a:p>
          <a:p>
            <a:pPr algn="l"/>
            <a:r>
              <a:rPr lang="en-US" sz="1800" dirty="0">
                <a:solidFill>
                  <a:schemeClr val="tx1"/>
                </a:solidFill>
              </a:rPr>
              <a:t>Source: NIOSH</a:t>
            </a:r>
          </a:p>
        </p:txBody>
      </p:sp>
    </p:spTree>
    <p:extLst>
      <p:ext uri="{BB962C8B-B14F-4D97-AF65-F5344CB8AC3E}">
        <p14:creationId xmlns:p14="http://schemas.microsoft.com/office/powerpoint/2010/main" val="11962708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217E09-E38B-4A6C-A44D-48FA95E7BAFA}"/>
              </a:ext>
            </a:extLst>
          </p:cNvPr>
          <p:cNvSpPr>
            <a:spLocks noGrp="1"/>
          </p:cNvSpPr>
          <p:nvPr>
            <p:ph type="ctrTitle"/>
          </p:nvPr>
        </p:nvSpPr>
        <p:spPr/>
        <p:txBody>
          <a:bodyPr>
            <a:normAutofit/>
          </a:bodyPr>
          <a:lstStyle/>
          <a:p>
            <a:r>
              <a:rPr lang="en-US" b="1" dirty="0"/>
              <a:t>Section 5:</a:t>
            </a:r>
            <a:br>
              <a:rPr lang="en-US" b="1" dirty="0"/>
            </a:br>
            <a:r>
              <a:rPr lang="en-US" b="1" dirty="0"/>
              <a:t>Holes and Skylights</a:t>
            </a:r>
          </a:p>
        </p:txBody>
      </p:sp>
    </p:spTree>
    <p:extLst>
      <p:ext uri="{BB962C8B-B14F-4D97-AF65-F5344CB8AC3E}">
        <p14:creationId xmlns:p14="http://schemas.microsoft.com/office/powerpoint/2010/main" val="39857624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41853" y="206099"/>
            <a:ext cx="10515600" cy="1325563"/>
          </a:xfrm>
        </p:spPr>
        <p:txBody>
          <a:bodyPr>
            <a:normAutofit/>
          </a:bodyPr>
          <a:lstStyle/>
          <a:p>
            <a:r>
              <a:rPr lang="en-US" sz="5400" b="1" dirty="0"/>
              <a:t>Major Requirements</a:t>
            </a:r>
          </a:p>
        </p:txBody>
      </p:sp>
      <p:sp>
        <p:nvSpPr>
          <p:cNvPr id="11" name="Content Placeholder 10"/>
          <p:cNvSpPr>
            <a:spLocks noGrp="1"/>
          </p:cNvSpPr>
          <p:nvPr>
            <p:ph sz="half" idx="1"/>
          </p:nvPr>
        </p:nvSpPr>
        <p:spPr>
          <a:xfrm>
            <a:off x="172122" y="1531662"/>
            <a:ext cx="6884894" cy="4351338"/>
          </a:xfrm>
        </p:spPr>
        <p:txBody>
          <a:bodyPr>
            <a:noAutofit/>
          </a:bodyPr>
          <a:lstStyle/>
          <a:p>
            <a:r>
              <a:rPr lang="en-US" sz="3200" dirty="0"/>
              <a:t>Holes and skylights near work are protected by a cover and labelled as “Hole” </a:t>
            </a:r>
          </a:p>
          <a:p>
            <a:r>
              <a:rPr lang="en-US" sz="3200" dirty="0"/>
              <a:t>A guardrail system is erected around the hole or skylight</a:t>
            </a:r>
          </a:p>
          <a:p>
            <a:r>
              <a:rPr lang="en-US" sz="3200" dirty="0"/>
              <a:t>A personal fall arrest system is an alternative</a:t>
            </a:r>
          </a:p>
          <a:p>
            <a:endParaRPr lang="en-US" sz="3200" dirty="0"/>
          </a:p>
        </p:txBody>
      </p:sp>
      <p:sp>
        <p:nvSpPr>
          <p:cNvPr id="5" name="Footer Placeholder 1">
            <a:extLst>
              <a:ext uri="{FF2B5EF4-FFF2-40B4-BE49-F238E27FC236}">
                <a16:creationId xmlns:a16="http://schemas.microsoft.com/office/drawing/2014/main" id="{EBE63B04-8C1F-466A-86CC-8C3F71C9154A}"/>
              </a:ext>
            </a:extLst>
          </p:cNvPr>
          <p:cNvSpPr>
            <a:spLocks noGrp="1"/>
          </p:cNvSpPr>
          <p:nvPr>
            <p:ph type="ftr" sz="quarter" idx="11"/>
          </p:nvPr>
        </p:nvSpPr>
        <p:spPr>
          <a:xfrm>
            <a:off x="9459611" y="4361772"/>
            <a:ext cx="1558628" cy="516821"/>
          </a:xfrm>
        </p:spPr>
        <p:txBody>
          <a:bodyPr/>
          <a:lstStyle/>
          <a:p>
            <a:pPr algn="l"/>
            <a:r>
              <a:rPr lang="en-US" sz="1800" dirty="0">
                <a:solidFill>
                  <a:schemeClr val="tx1"/>
                </a:solidFill>
              </a:rPr>
              <a:t>Hole cover</a:t>
            </a:r>
          </a:p>
          <a:p>
            <a:pPr algn="l"/>
            <a:r>
              <a:rPr lang="en-US" sz="1800" dirty="0">
                <a:solidFill>
                  <a:schemeClr val="tx1"/>
                </a:solidFill>
              </a:rPr>
              <a:t>Source: OSHA</a:t>
            </a:r>
          </a:p>
        </p:txBody>
      </p:sp>
      <p:pic>
        <p:nvPicPr>
          <p:cNvPr id="3" name="Content Placeholder 2" descr="OSHA Hole cover and label"/>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7413961" y="2280621"/>
            <a:ext cx="4408016" cy="2008963"/>
          </a:xfrm>
        </p:spPr>
      </p:pic>
    </p:spTree>
    <p:extLst>
      <p:ext uri="{BB962C8B-B14F-4D97-AF65-F5344CB8AC3E}">
        <p14:creationId xmlns:p14="http://schemas.microsoft.com/office/powerpoint/2010/main" val="400420049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7426" y="365125"/>
            <a:ext cx="3829721" cy="4820192"/>
          </a:xfrm>
        </p:spPr>
        <p:txBody>
          <a:bodyPr>
            <a:normAutofit/>
          </a:bodyPr>
          <a:lstStyle/>
          <a:p>
            <a:pPr algn="ctr"/>
            <a:r>
              <a:rPr lang="en-US" sz="5400" b="1" dirty="0"/>
              <a:t>Improper Cover</a:t>
            </a:r>
          </a:p>
        </p:txBody>
      </p:sp>
      <p:pic>
        <p:nvPicPr>
          <p:cNvPr id="4" name="Content Placeholder 3" descr="improper hole cover" title="improper hole cove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429001" y="1"/>
            <a:ext cx="8763000" cy="6858000"/>
          </a:xfrm>
        </p:spPr>
      </p:pic>
      <p:sp>
        <p:nvSpPr>
          <p:cNvPr id="3" name="Footer Placeholder 2"/>
          <p:cNvSpPr>
            <a:spLocks noGrp="1"/>
          </p:cNvSpPr>
          <p:nvPr>
            <p:ph type="ftr" sz="quarter" idx="11"/>
          </p:nvPr>
        </p:nvSpPr>
        <p:spPr>
          <a:xfrm>
            <a:off x="9740900" y="5918200"/>
            <a:ext cx="2298700" cy="939800"/>
          </a:xfrm>
        </p:spPr>
        <p:txBody>
          <a:bodyPr/>
          <a:lstStyle/>
          <a:p>
            <a:r>
              <a:rPr lang="en-US" sz="1800" dirty="0" smtClean="0">
                <a:solidFill>
                  <a:schemeClr val="tx1"/>
                </a:solidFill>
              </a:rPr>
              <a:t>Improper hole cover</a:t>
            </a:r>
            <a:endParaRPr lang="en-US" sz="1800" dirty="0">
              <a:solidFill>
                <a:schemeClr val="tx1"/>
              </a:solidFill>
            </a:endParaRPr>
          </a:p>
        </p:txBody>
      </p:sp>
      <p:pic>
        <p:nvPicPr>
          <p:cNvPr id="5" name="Picture 4" title="Do not do symbo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01774" y="4666792"/>
            <a:ext cx="1274174" cy="1268078"/>
          </a:xfrm>
          <a:prstGeom prst="rect">
            <a:avLst/>
          </a:prstGeom>
        </p:spPr>
      </p:pic>
    </p:spTree>
    <p:extLst>
      <p:ext uri="{BB962C8B-B14F-4D97-AF65-F5344CB8AC3E}">
        <p14:creationId xmlns:p14="http://schemas.microsoft.com/office/powerpoint/2010/main" val="339200260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953" y="235917"/>
            <a:ext cx="10515600" cy="920810"/>
          </a:xfrm>
        </p:spPr>
        <p:txBody>
          <a:bodyPr>
            <a:normAutofit/>
          </a:bodyPr>
          <a:lstStyle/>
          <a:p>
            <a:r>
              <a:rPr lang="en-US" sz="5400" b="1" dirty="0"/>
              <a:t>Skylight Cover</a:t>
            </a:r>
          </a:p>
        </p:txBody>
      </p:sp>
      <p:sp>
        <p:nvSpPr>
          <p:cNvPr id="3" name="Text Placeholder 2" descr="Broken skylight that a worker fell through&#10;" title="Broken skylight that a worker fell through"/>
          <p:cNvSpPr>
            <a:spLocks noGrp="1"/>
          </p:cNvSpPr>
          <p:nvPr>
            <p:ph type="body" idx="1"/>
          </p:nvPr>
        </p:nvSpPr>
        <p:spPr>
          <a:xfrm>
            <a:off x="99392" y="1356404"/>
            <a:ext cx="6630506" cy="942120"/>
          </a:xfrm>
        </p:spPr>
        <p:txBody>
          <a:bodyPr>
            <a:noAutofit/>
          </a:bodyPr>
          <a:lstStyle/>
          <a:p>
            <a:pPr algn="ctr"/>
            <a:r>
              <a:rPr lang="en-US" sz="3200" dirty="0"/>
              <a:t>Broken skylight that a worker fell through</a:t>
            </a:r>
          </a:p>
        </p:txBody>
      </p:sp>
      <p:pic>
        <p:nvPicPr>
          <p:cNvPr id="7" name="Content Placeholder 6" descr="Broken skylight that a worker fell through&#10;&#10;Broken skylight that a worker fell through&#10;source: OSHA&#10;"/>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0" y="2368993"/>
            <a:ext cx="6729897" cy="4489007"/>
          </a:xfrm>
        </p:spPr>
      </p:pic>
      <p:sp>
        <p:nvSpPr>
          <p:cNvPr id="5" name="Text Placeholder 4"/>
          <p:cNvSpPr>
            <a:spLocks noGrp="1"/>
          </p:cNvSpPr>
          <p:nvPr>
            <p:ph type="body" sz="quarter" idx="3"/>
          </p:nvPr>
        </p:nvSpPr>
        <p:spPr>
          <a:xfrm>
            <a:off x="7826608" y="1513894"/>
            <a:ext cx="3616092" cy="627140"/>
          </a:xfrm>
        </p:spPr>
        <p:txBody>
          <a:bodyPr>
            <a:normAutofit/>
          </a:bodyPr>
          <a:lstStyle/>
          <a:p>
            <a:pPr algn="ctr"/>
            <a:r>
              <a:rPr lang="en-US" sz="3200" dirty="0"/>
              <a:t>Skylight guards</a:t>
            </a:r>
          </a:p>
        </p:txBody>
      </p:sp>
      <p:sp>
        <p:nvSpPr>
          <p:cNvPr id="9" name="Footer Placeholder 1">
            <a:extLst>
              <a:ext uri="{FF2B5EF4-FFF2-40B4-BE49-F238E27FC236}">
                <a16:creationId xmlns:a16="http://schemas.microsoft.com/office/drawing/2014/main" id="{DB9FBA92-0807-4118-9DE7-CCCEBB7D3D17}"/>
              </a:ext>
            </a:extLst>
          </p:cNvPr>
          <p:cNvSpPr>
            <a:spLocks noGrp="1"/>
          </p:cNvSpPr>
          <p:nvPr>
            <p:ph type="ftr" sz="quarter" idx="11"/>
          </p:nvPr>
        </p:nvSpPr>
        <p:spPr>
          <a:xfrm>
            <a:off x="5854372" y="1953092"/>
            <a:ext cx="1972235" cy="516821"/>
          </a:xfrm>
        </p:spPr>
        <p:txBody>
          <a:bodyPr/>
          <a:lstStyle/>
          <a:p>
            <a:pPr algn="l"/>
            <a:r>
              <a:rPr lang="en-US" sz="1800" dirty="0">
                <a:solidFill>
                  <a:schemeClr val="tx1"/>
                </a:solidFill>
              </a:rPr>
              <a:t>Source: OSHA</a:t>
            </a:r>
          </a:p>
        </p:txBody>
      </p:sp>
      <p:pic>
        <p:nvPicPr>
          <p:cNvPr id="6" name="Content Placeholder 5" descr="Skylight guards&#10;&#10;Skylight guards&#10;source: OSHA"/>
          <p:cNvPicPr>
            <a:picLocks noGrp="1" noChangeAspect="1"/>
          </p:cNvPicPr>
          <p:nvPr>
            <p:ph sz="quarter" idx="4"/>
          </p:nvPr>
        </p:nvPicPr>
        <p:blipFill>
          <a:blip r:embed="rId3">
            <a:extLst>
              <a:ext uri="{28A0092B-C50C-407E-A947-70E740481C1C}">
                <a14:useLocalDpi xmlns:a14="http://schemas.microsoft.com/office/drawing/2010/main"/>
              </a:ext>
            </a:extLst>
          </a:blip>
          <a:stretch>
            <a:fillRect/>
          </a:stretch>
        </p:blipFill>
        <p:spPr>
          <a:xfrm>
            <a:off x="7843336" y="2328033"/>
            <a:ext cx="3882500" cy="4110325"/>
          </a:xfrm>
        </p:spPr>
      </p:pic>
    </p:spTree>
    <p:extLst>
      <p:ext uri="{BB962C8B-B14F-4D97-AF65-F5344CB8AC3E}">
        <p14:creationId xmlns:p14="http://schemas.microsoft.com/office/powerpoint/2010/main" val="224603615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97280" y="9408"/>
            <a:ext cx="9961580" cy="2056060"/>
          </a:xfrm>
        </p:spPr>
        <p:txBody>
          <a:bodyPr>
            <a:normAutofit/>
          </a:bodyPr>
          <a:lstStyle/>
          <a:p>
            <a:r>
              <a:rPr lang="en-US" sz="5400" b="1" dirty="0"/>
              <a:t>OSHA Video: Skylights (3 min)</a:t>
            </a:r>
          </a:p>
        </p:txBody>
      </p:sp>
      <p:sp>
        <p:nvSpPr>
          <p:cNvPr id="8" name="Content Placeholder 7"/>
          <p:cNvSpPr>
            <a:spLocks noGrp="1"/>
          </p:cNvSpPr>
          <p:nvPr>
            <p:ph sz="half" idx="1"/>
          </p:nvPr>
        </p:nvSpPr>
        <p:spPr>
          <a:xfrm>
            <a:off x="908592" y="2831292"/>
            <a:ext cx="10462242" cy="2343136"/>
          </a:xfrm>
        </p:spPr>
        <p:txBody>
          <a:bodyPr>
            <a:normAutofit fontScale="47500" lnSpcReduction="20000"/>
          </a:bodyPr>
          <a:lstStyle/>
          <a:p>
            <a:r>
              <a:rPr lang="en-US" sz="8000" dirty="0"/>
              <a:t>YouTube Video:	</a:t>
            </a:r>
            <a:r>
              <a:rPr lang="en-US" sz="8000" dirty="0" smtClean="0"/>
              <a:t>  OSHA </a:t>
            </a:r>
            <a:r>
              <a:rPr lang="en-US" sz="8000" dirty="0"/>
              <a:t>Video: Skylights </a:t>
            </a:r>
            <a:endParaRPr lang="en-US" sz="8000" dirty="0" smtClean="0"/>
          </a:p>
          <a:p>
            <a:endParaRPr lang="en-US" sz="8000" dirty="0"/>
          </a:p>
          <a:p>
            <a:pPr marL="0" indent="0">
              <a:buNone/>
            </a:pPr>
            <a:r>
              <a:rPr lang="en-US" sz="8000" dirty="0" smtClean="0">
                <a:hlinkClick r:id="rId2" action="ppaction://hlinksldjump" tooltip="Link to Skylight hole video"/>
              </a:rPr>
              <a:t>www.youtube.com/watch?v=JbsoVBqrgCU</a:t>
            </a:r>
            <a:endParaRPr lang="en-US" sz="8000" dirty="0"/>
          </a:p>
          <a:p>
            <a:pPr marL="0" indent="0">
              <a:buNone/>
            </a:pPr>
            <a:endParaRPr lang="en-US" dirty="0"/>
          </a:p>
        </p:txBody>
      </p:sp>
    </p:spTree>
    <p:extLst>
      <p:ext uri="{BB962C8B-B14F-4D97-AF65-F5344CB8AC3E}">
        <p14:creationId xmlns:p14="http://schemas.microsoft.com/office/powerpoint/2010/main" val="2307650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620" y="256842"/>
            <a:ext cx="11181347" cy="942382"/>
          </a:xfrm>
        </p:spPr>
        <p:txBody>
          <a:bodyPr>
            <a:noAutofit/>
          </a:bodyPr>
          <a:lstStyle/>
          <a:p>
            <a:r>
              <a:rPr lang="en-US" b="1" dirty="0"/>
              <a:t>Examples of Fall Hazards Requiring Fall Protection</a:t>
            </a:r>
          </a:p>
        </p:txBody>
      </p:sp>
      <p:sp>
        <p:nvSpPr>
          <p:cNvPr id="3" name="Content Placeholder 2"/>
          <p:cNvSpPr>
            <a:spLocks noGrp="1"/>
          </p:cNvSpPr>
          <p:nvPr>
            <p:ph sz="half" idx="1"/>
          </p:nvPr>
        </p:nvSpPr>
        <p:spPr>
          <a:xfrm>
            <a:off x="1080654" y="1307508"/>
            <a:ext cx="10626568" cy="4869455"/>
          </a:xfrm>
        </p:spPr>
        <p:txBody>
          <a:bodyPr>
            <a:noAutofit/>
          </a:bodyPr>
          <a:lstStyle/>
          <a:p>
            <a:pPr marL="514350" lvl="0" indent="-514350">
              <a:buFont typeface="+mj-lt"/>
              <a:buAutoNum type="arabicPeriod"/>
            </a:pPr>
            <a:r>
              <a:rPr lang="en-US" dirty="0"/>
              <a:t>Elevated surface 6 or more feet above the ground or a lower level</a:t>
            </a:r>
          </a:p>
          <a:p>
            <a:pPr marL="514350" lvl="0" indent="-514350">
              <a:buFont typeface="+mj-lt"/>
              <a:buAutoNum type="arabicPeriod"/>
            </a:pPr>
            <a:r>
              <a:rPr lang="en-US" dirty="0"/>
              <a:t>Elevated surface 4 or more feet above a </a:t>
            </a:r>
            <a:r>
              <a:rPr lang="en-US" dirty="0" smtClean="0"/>
              <a:t>hazard (recommended)</a:t>
            </a:r>
            <a:endParaRPr lang="en-US" dirty="0"/>
          </a:p>
          <a:p>
            <a:pPr marL="514350" lvl="0" indent="-514350">
              <a:buFont typeface="+mj-lt"/>
              <a:buAutoNum type="arabicPeriod"/>
            </a:pPr>
            <a:r>
              <a:rPr lang="en-US" dirty="0"/>
              <a:t>Leading edges - Lack of guard rails or parapets (walls)</a:t>
            </a:r>
          </a:p>
          <a:p>
            <a:pPr marL="514350" lvl="0" indent="-514350">
              <a:buFont typeface="+mj-lt"/>
              <a:buAutoNum type="arabicPeriod"/>
            </a:pPr>
            <a:r>
              <a:rPr lang="en-US" dirty="0"/>
              <a:t>Openings, holes or skylights to a lower level</a:t>
            </a:r>
          </a:p>
          <a:p>
            <a:pPr marL="514350" lvl="0" indent="-514350">
              <a:buFont typeface="+mj-lt"/>
              <a:buAutoNum type="arabicPeriod"/>
            </a:pPr>
            <a:r>
              <a:rPr lang="en-US" dirty="0"/>
              <a:t>Stairways</a:t>
            </a:r>
          </a:p>
          <a:p>
            <a:pPr marL="514350" lvl="0" indent="-514350">
              <a:buFont typeface="+mj-lt"/>
              <a:buAutoNum type="arabicPeriod"/>
            </a:pPr>
            <a:r>
              <a:rPr lang="en-US" dirty="0"/>
              <a:t>Ladder use</a:t>
            </a:r>
          </a:p>
          <a:p>
            <a:pPr marL="514350" lvl="0" indent="-514350">
              <a:buFont typeface="+mj-lt"/>
              <a:buAutoNum type="arabicPeriod"/>
            </a:pPr>
            <a:r>
              <a:rPr lang="en-US" dirty="0"/>
              <a:t>Scaffolding use</a:t>
            </a:r>
          </a:p>
          <a:p>
            <a:pPr marL="514350" lvl="0" indent="-514350">
              <a:buFont typeface="+mj-lt"/>
              <a:buAutoNum type="arabicPeriod"/>
            </a:pPr>
            <a:r>
              <a:rPr lang="en-US" dirty="0"/>
              <a:t>Aerial lift platform use</a:t>
            </a:r>
          </a:p>
          <a:p>
            <a:pPr marL="514350" lvl="0" indent="-514350">
              <a:buFont typeface="+mj-lt"/>
              <a:buAutoNum type="arabicPeriod"/>
            </a:pPr>
            <a:r>
              <a:rPr lang="en-US" dirty="0"/>
              <a:t>Hoist use</a:t>
            </a:r>
          </a:p>
        </p:txBody>
      </p:sp>
      <p:pic>
        <p:nvPicPr>
          <p:cNvPr id="5" name="Content Placeholder 4" descr="OSHA guardrail along leading edge" title="OSHA guardrail along leading edge"/>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7541320" y="3161997"/>
            <a:ext cx="3403174" cy="2882540"/>
          </a:xfrm>
        </p:spPr>
      </p:pic>
      <p:sp>
        <p:nvSpPr>
          <p:cNvPr id="6" name="Footer Placeholder 3">
            <a:extLst>
              <a:ext uri="{FF2B5EF4-FFF2-40B4-BE49-F238E27FC236}">
                <a16:creationId xmlns:a16="http://schemas.microsoft.com/office/drawing/2014/main" id="{02BE0F08-195E-45EE-AD12-B7B1372CB0B1}"/>
              </a:ext>
            </a:extLst>
          </p:cNvPr>
          <p:cNvSpPr>
            <a:spLocks noGrp="1"/>
          </p:cNvSpPr>
          <p:nvPr>
            <p:ph type="ftr" sz="quarter" idx="11"/>
          </p:nvPr>
        </p:nvSpPr>
        <p:spPr>
          <a:xfrm>
            <a:off x="7393759" y="6176963"/>
            <a:ext cx="1604682" cy="705644"/>
          </a:xfrm>
        </p:spPr>
        <p:txBody>
          <a:bodyPr/>
          <a:lstStyle/>
          <a:p>
            <a:pPr algn="l"/>
            <a:r>
              <a:rPr lang="en-US" sz="1800" dirty="0">
                <a:solidFill>
                  <a:schemeClr val="tx1"/>
                </a:solidFill>
              </a:rPr>
              <a:t>Guardrails</a:t>
            </a:r>
          </a:p>
          <a:p>
            <a:pPr algn="l"/>
            <a:r>
              <a:rPr lang="en-US" sz="1800" dirty="0">
                <a:solidFill>
                  <a:schemeClr val="tx1"/>
                </a:solidFill>
              </a:rPr>
              <a:t>Source: OSHA</a:t>
            </a:r>
          </a:p>
        </p:txBody>
      </p:sp>
    </p:spTree>
    <p:extLst>
      <p:ext uri="{BB962C8B-B14F-4D97-AF65-F5344CB8AC3E}">
        <p14:creationId xmlns:p14="http://schemas.microsoft.com/office/powerpoint/2010/main" val="12896339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3155795" cy="4820192"/>
          </a:xfrm>
        </p:spPr>
        <p:txBody>
          <a:bodyPr>
            <a:normAutofit/>
          </a:bodyPr>
          <a:lstStyle/>
          <a:p>
            <a:pPr algn="ctr"/>
            <a:r>
              <a:rPr lang="en-US" sz="5400" b="1" dirty="0"/>
              <a:t>What’s wrong here?</a:t>
            </a:r>
          </a:p>
        </p:txBody>
      </p:sp>
      <p:pic>
        <p:nvPicPr>
          <p:cNvPr id="5" name="Content Placeholder 4" descr="Roofing workers on roof&#10;&#10;Roofing workers on roof&#10;source: OSHA"/>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71191" y="1"/>
            <a:ext cx="9120809" cy="6858000"/>
          </a:xfrm>
        </p:spPr>
      </p:pic>
      <p:sp>
        <p:nvSpPr>
          <p:cNvPr id="4" name="Footer Placeholder 1">
            <a:extLst>
              <a:ext uri="{FF2B5EF4-FFF2-40B4-BE49-F238E27FC236}">
                <a16:creationId xmlns:a16="http://schemas.microsoft.com/office/drawing/2014/main" id="{8D749A31-DC54-438B-B1DF-41A403E8C6C7}"/>
              </a:ext>
            </a:extLst>
          </p:cNvPr>
          <p:cNvSpPr>
            <a:spLocks noGrp="1"/>
          </p:cNvSpPr>
          <p:nvPr>
            <p:ph type="ftr" sz="quarter" idx="11"/>
          </p:nvPr>
        </p:nvSpPr>
        <p:spPr>
          <a:xfrm>
            <a:off x="1416637" y="6341178"/>
            <a:ext cx="1972235" cy="516821"/>
          </a:xfrm>
        </p:spPr>
        <p:txBody>
          <a:bodyPr/>
          <a:lstStyle/>
          <a:p>
            <a:pPr algn="l"/>
            <a:r>
              <a:rPr lang="en-US" sz="1800" dirty="0">
                <a:solidFill>
                  <a:schemeClr val="tx1"/>
                </a:solidFill>
              </a:rPr>
              <a:t>Workers on roof</a:t>
            </a:r>
          </a:p>
          <a:p>
            <a:pPr algn="l"/>
            <a:r>
              <a:rPr lang="en-US" sz="1800" dirty="0">
                <a:solidFill>
                  <a:schemeClr val="tx1"/>
                </a:solidFill>
              </a:rPr>
              <a:t>Source: OSHA</a:t>
            </a:r>
          </a:p>
        </p:txBody>
      </p:sp>
      <p:pic>
        <p:nvPicPr>
          <p:cNvPr id="3" name="Picture 2" title="Do not do symbo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9031" y="213126"/>
            <a:ext cx="1274174" cy="1268078"/>
          </a:xfrm>
          <a:prstGeom prst="rect">
            <a:avLst/>
          </a:prstGeom>
        </p:spPr>
      </p:pic>
    </p:spTree>
    <p:extLst>
      <p:ext uri="{BB962C8B-B14F-4D97-AF65-F5344CB8AC3E}">
        <p14:creationId xmlns:p14="http://schemas.microsoft.com/office/powerpoint/2010/main" val="47042860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210" y="605777"/>
            <a:ext cx="4164496" cy="4730016"/>
          </a:xfrm>
        </p:spPr>
        <p:txBody>
          <a:bodyPr>
            <a:noAutofit/>
          </a:bodyPr>
          <a:lstStyle/>
          <a:p>
            <a:r>
              <a:rPr lang="en-US" sz="3200" dirty="0"/>
              <a:t>Uncovered and unguarded hole</a:t>
            </a:r>
            <a:br>
              <a:rPr lang="en-US" sz="3200" dirty="0"/>
            </a:br>
            <a:r>
              <a:rPr lang="en-US" sz="3200" dirty="0"/>
              <a:t/>
            </a:r>
            <a:br>
              <a:rPr lang="en-US" sz="3200" dirty="0"/>
            </a:br>
            <a:r>
              <a:rPr lang="en-US" sz="3200" dirty="0"/>
              <a:t>Lack of fall protection harnesses and lifelines</a:t>
            </a:r>
            <a:br>
              <a:rPr lang="en-US" sz="3200" dirty="0"/>
            </a:br>
            <a:r>
              <a:rPr lang="en-US" sz="3200" dirty="0"/>
              <a:t/>
            </a:r>
            <a:br>
              <a:rPr lang="en-US" sz="3200" dirty="0"/>
            </a:br>
            <a:r>
              <a:rPr lang="en-US" sz="3200" dirty="0"/>
              <a:t>Lack of perimeter warnings or guarding</a:t>
            </a:r>
          </a:p>
        </p:txBody>
      </p:sp>
      <p:pic>
        <p:nvPicPr>
          <p:cNvPr id="5" name="Content Placeholder 4" descr="Roofing workers on roof&#10;&#10;Roofing workers on roof&#10;source: OSHA"/>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373217" y="1"/>
            <a:ext cx="7818783" cy="6858000"/>
          </a:xfrm>
        </p:spPr>
      </p:pic>
      <p:sp>
        <p:nvSpPr>
          <p:cNvPr id="4" name="Footer Placeholder 1">
            <a:extLst>
              <a:ext uri="{FF2B5EF4-FFF2-40B4-BE49-F238E27FC236}">
                <a16:creationId xmlns:a16="http://schemas.microsoft.com/office/drawing/2014/main" id="{A392C239-5826-41A2-B855-99DDA299F9EF}"/>
              </a:ext>
            </a:extLst>
          </p:cNvPr>
          <p:cNvSpPr>
            <a:spLocks noGrp="1"/>
          </p:cNvSpPr>
          <p:nvPr>
            <p:ph type="ftr" sz="quarter" idx="11"/>
          </p:nvPr>
        </p:nvSpPr>
        <p:spPr>
          <a:xfrm>
            <a:off x="1301675" y="6448755"/>
            <a:ext cx="3679330" cy="516821"/>
          </a:xfrm>
        </p:spPr>
        <p:txBody>
          <a:bodyPr/>
          <a:lstStyle/>
          <a:p>
            <a:pPr algn="l"/>
            <a:r>
              <a:rPr lang="en-US" sz="1800" dirty="0">
                <a:solidFill>
                  <a:schemeClr val="tx1"/>
                </a:solidFill>
              </a:rPr>
              <a:t>Workers on </a:t>
            </a:r>
            <a:r>
              <a:rPr lang="en-US" sz="1800" dirty="0" smtClean="0">
                <a:solidFill>
                  <a:schemeClr val="tx1"/>
                </a:solidFill>
              </a:rPr>
              <a:t>roof  Source</a:t>
            </a:r>
            <a:r>
              <a:rPr lang="en-US" sz="1800" dirty="0">
                <a:solidFill>
                  <a:schemeClr val="tx1"/>
                </a:solidFill>
              </a:rPr>
              <a:t>: OSHA</a:t>
            </a:r>
          </a:p>
        </p:txBody>
      </p:sp>
      <p:pic>
        <p:nvPicPr>
          <p:cNvPr id="3" name="Picture 2" title="Do not do symbo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6019" y="5107854"/>
            <a:ext cx="1274174" cy="1268078"/>
          </a:xfrm>
          <a:prstGeom prst="rect">
            <a:avLst/>
          </a:prstGeom>
        </p:spPr>
      </p:pic>
    </p:spTree>
    <p:extLst>
      <p:ext uri="{BB962C8B-B14F-4D97-AF65-F5344CB8AC3E}">
        <p14:creationId xmlns:p14="http://schemas.microsoft.com/office/powerpoint/2010/main" val="193620711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217E09-E38B-4A6C-A44D-48FA95E7BAFA}"/>
              </a:ext>
            </a:extLst>
          </p:cNvPr>
          <p:cNvSpPr>
            <a:spLocks noGrp="1"/>
          </p:cNvSpPr>
          <p:nvPr>
            <p:ph type="ctrTitle"/>
          </p:nvPr>
        </p:nvSpPr>
        <p:spPr/>
        <p:txBody>
          <a:bodyPr>
            <a:normAutofit/>
          </a:bodyPr>
          <a:lstStyle/>
          <a:p>
            <a:r>
              <a:rPr lang="en-US" b="1" dirty="0"/>
              <a:t>Section 6:</a:t>
            </a:r>
            <a:br>
              <a:rPr lang="en-US" b="1" dirty="0"/>
            </a:br>
            <a:r>
              <a:rPr lang="en-US" b="1" dirty="0"/>
              <a:t>Scaffolds</a:t>
            </a:r>
          </a:p>
        </p:txBody>
      </p:sp>
    </p:spTree>
    <p:extLst>
      <p:ext uri="{BB962C8B-B14F-4D97-AF65-F5344CB8AC3E}">
        <p14:creationId xmlns:p14="http://schemas.microsoft.com/office/powerpoint/2010/main" val="152362305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8457"/>
            <a:ext cx="12055346" cy="1237763"/>
          </a:xfrm>
        </p:spPr>
        <p:txBody>
          <a:bodyPr>
            <a:noAutofit/>
          </a:bodyPr>
          <a:lstStyle/>
          <a:p>
            <a:r>
              <a:rPr lang="en-US" sz="5400" b="1" dirty="0"/>
              <a:t>Scaffold Design &amp; Erection Requirements</a:t>
            </a:r>
          </a:p>
        </p:txBody>
      </p:sp>
      <p:sp>
        <p:nvSpPr>
          <p:cNvPr id="5" name="Content Placeholder 4"/>
          <p:cNvSpPr>
            <a:spLocks noGrp="1"/>
          </p:cNvSpPr>
          <p:nvPr>
            <p:ph sz="half" idx="1"/>
          </p:nvPr>
        </p:nvSpPr>
        <p:spPr>
          <a:xfrm>
            <a:off x="268941" y="1254903"/>
            <a:ext cx="7196866" cy="5603097"/>
          </a:xfrm>
        </p:spPr>
        <p:txBody>
          <a:bodyPr>
            <a:noAutofit/>
          </a:bodyPr>
          <a:lstStyle/>
          <a:p>
            <a:pPr marL="514350" indent="-514350">
              <a:buFont typeface="+mj-lt"/>
              <a:buAutoNum type="arabicPeriod"/>
            </a:pPr>
            <a:r>
              <a:rPr lang="en-US" sz="2800" dirty="0"/>
              <a:t>Designed by a licensed professional engineer competent in scaffolding</a:t>
            </a:r>
          </a:p>
          <a:p>
            <a:pPr marL="514350" indent="-514350">
              <a:buFont typeface="+mj-lt"/>
              <a:buAutoNum type="arabicPeriod"/>
            </a:pPr>
            <a:r>
              <a:rPr lang="en-US" sz="2800" dirty="0"/>
              <a:t>Erected under the supervision of a trained and competent person</a:t>
            </a:r>
          </a:p>
          <a:p>
            <a:pPr marL="514350" indent="-514350">
              <a:buFont typeface="+mj-lt"/>
              <a:buAutoNum type="arabicPeriod"/>
            </a:pPr>
            <a:r>
              <a:rPr lang="en-US" sz="2800" dirty="0"/>
              <a:t>In good repair and inspected by a competent person prior to use</a:t>
            </a:r>
          </a:p>
          <a:p>
            <a:pPr marL="514350" indent="-514350">
              <a:buFont typeface="+mj-lt"/>
              <a:buAutoNum type="arabicPeriod"/>
            </a:pPr>
            <a:r>
              <a:rPr lang="en-US" sz="2800" dirty="0"/>
              <a:t>Uprights are plumb (vertical) and securely braced to prevent swaying</a:t>
            </a:r>
          </a:p>
          <a:p>
            <a:pPr marL="514350" indent="-514350">
              <a:buFont typeface="+mj-lt"/>
              <a:buAutoNum type="arabicPeriod"/>
            </a:pPr>
            <a:r>
              <a:rPr lang="en-US" sz="2800" dirty="0"/>
              <a:t>The scaffold is tied off and secured to a stable structure</a:t>
            </a:r>
          </a:p>
          <a:p>
            <a:pPr marL="0" indent="0">
              <a:buNone/>
            </a:pPr>
            <a:endParaRPr lang="en-US" sz="3200" dirty="0"/>
          </a:p>
        </p:txBody>
      </p:sp>
      <p:pic>
        <p:nvPicPr>
          <p:cNvPr id="7" name="Content Placeholder 6" descr="scaffolding on a construction project&#10;&#10;scaffolding on a construction project&#10;source: OSHA"/>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7121562" y="2234479"/>
            <a:ext cx="4887558" cy="3661092"/>
          </a:xfrm>
        </p:spPr>
      </p:pic>
      <p:sp>
        <p:nvSpPr>
          <p:cNvPr id="6" name="Footer Placeholder 1">
            <a:extLst>
              <a:ext uri="{FF2B5EF4-FFF2-40B4-BE49-F238E27FC236}">
                <a16:creationId xmlns:a16="http://schemas.microsoft.com/office/drawing/2014/main" id="{3A1158C1-0CE0-4E1A-8B93-AADD1BA37231}"/>
              </a:ext>
            </a:extLst>
          </p:cNvPr>
          <p:cNvSpPr>
            <a:spLocks noGrp="1"/>
          </p:cNvSpPr>
          <p:nvPr>
            <p:ph type="ftr" sz="quarter" idx="11"/>
          </p:nvPr>
        </p:nvSpPr>
        <p:spPr>
          <a:xfrm>
            <a:off x="10445676" y="6186406"/>
            <a:ext cx="1541928" cy="516821"/>
          </a:xfrm>
        </p:spPr>
        <p:txBody>
          <a:bodyPr/>
          <a:lstStyle/>
          <a:p>
            <a:pPr algn="l"/>
            <a:r>
              <a:rPr lang="en-US" sz="1800" dirty="0">
                <a:solidFill>
                  <a:schemeClr val="tx1"/>
                </a:solidFill>
              </a:rPr>
              <a:t>Scaffolding </a:t>
            </a:r>
          </a:p>
          <a:p>
            <a:pPr algn="l"/>
            <a:r>
              <a:rPr lang="en-US" sz="1800" dirty="0">
                <a:solidFill>
                  <a:schemeClr val="tx1"/>
                </a:solidFill>
              </a:rPr>
              <a:t>Source: OSHA</a:t>
            </a:r>
          </a:p>
        </p:txBody>
      </p:sp>
    </p:spTree>
    <p:extLst>
      <p:ext uri="{BB962C8B-B14F-4D97-AF65-F5344CB8AC3E}">
        <p14:creationId xmlns:p14="http://schemas.microsoft.com/office/powerpoint/2010/main" val="153811244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1365" y="0"/>
            <a:ext cx="10515600" cy="1325563"/>
          </a:xfrm>
        </p:spPr>
        <p:txBody>
          <a:bodyPr>
            <a:normAutofit/>
          </a:bodyPr>
          <a:lstStyle/>
          <a:p>
            <a:r>
              <a:rPr lang="en-US" sz="5400" b="1" dirty="0"/>
              <a:t>Scaffold Planking</a:t>
            </a:r>
          </a:p>
        </p:txBody>
      </p:sp>
      <p:sp>
        <p:nvSpPr>
          <p:cNvPr id="5" name="Content Placeholder 4"/>
          <p:cNvSpPr>
            <a:spLocks noGrp="1"/>
          </p:cNvSpPr>
          <p:nvPr>
            <p:ph sz="half" idx="1"/>
          </p:nvPr>
        </p:nvSpPr>
        <p:spPr>
          <a:xfrm>
            <a:off x="322729" y="1094340"/>
            <a:ext cx="11584349" cy="4765868"/>
          </a:xfrm>
        </p:spPr>
        <p:txBody>
          <a:bodyPr>
            <a:noAutofit/>
          </a:bodyPr>
          <a:lstStyle/>
          <a:p>
            <a:pPr marL="514350" indent="-514350">
              <a:buFont typeface="+mj-lt"/>
              <a:buAutoNum type="arabicPeriod" startAt="6"/>
            </a:pPr>
            <a:r>
              <a:rPr lang="en-US" sz="2800" dirty="0"/>
              <a:t>Planking is made of 2 x 10 inch scaffold grade lumber/metal</a:t>
            </a:r>
          </a:p>
          <a:p>
            <a:pPr marL="514350" indent="-514350">
              <a:buFont typeface="+mj-lt"/>
              <a:buAutoNum type="arabicPeriod" startAt="6"/>
            </a:pPr>
            <a:r>
              <a:rPr lang="en-US" sz="2800" dirty="0"/>
              <a:t>Planking spans no more than </a:t>
            </a:r>
          </a:p>
          <a:p>
            <a:pPr marL="1371600" lvl="1"/>
            <a:r>
              <a:rPr lang="en-US" sz="2800" dirty="0"/>
              <a:t>10 feet for light trades (25 pounds per square foot, psf)</a:t>
            </a:r>
          </a:p>
          <a:p>
            <a:pPr marL="1371600" lvl="1"/>
            <a:r>
              <a:rPr lang="en-US" sz="2800" dirty="0"/>
              <a:t>8 feet for medium trades (50 psf) or </a:t>
            </a:r>
          </a:p>
          <a:p>
            <a:pPr marL="1371600" lvl="1"/>
            <a:r>
              <a:rPr lang="en-US" sz="2800" dirty="0"/>
              <a:t>6 feet for heavy trades (75 psf)</a:t>
            </a:r>
          </a:p>
          <a:p>
            <a:pPr marL="514350" indent="-514350">
              <a:buFont typeface="+mj-lt"/>
              <a:buAutoNum type="arabicPeriod" startAt="6"/>
            </a:pPr>
            <a:r>
              <a:rPr lang="en-US" sz="2800" dirty="0"/>
              <a:t>Planks overhang supports by 6 inches (minimum) to 12 inches (maximum)</a:t>
            </a:r>
          </a:p>
          <a:p>
            <a:pPr marL="514350" indent="-514350">
              <a:buFont typeface="+mj-lt"/>
              <a:buAutoNum type="arabicPeriod" startAt="6"/>
            </a:pPr>
            <a:r>
              <a:rPr lang="en-US" sz="2800" dirty="0"/>
              <a:t>Planks cover work surface (no gaps or missing planks)</a:t>
            </a:r>
          </a:p>
        </p:txBody>
      </p:sp>
    </p:spTree>
    <p:extLst>
      <p:ext uri="{BB962C8B-B14F-4D97-AF65-F5344CB8AC3E}">
        <p14:creationId xmlns:p14="http://schemas.microsoft.com/office/powerpoint/2010/main" val="271136847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486" y="225977"/>
            <a:ext cx="10919791" cy="1325563"/>
          </a:xfrm>
        </p:spPr>
        <p:txBody>
          <a:bodyPr>
            <a:noAutofit/>
          </a:bodyPr>
          <a:lstStyle/>
          <a:p>
            <a:r>
              <a:rPr lang="en-US" b="1" dirty="0"/>
              <a:t>Worker Dies After 10-foot Fall from Improvised Scaffold (NIOSH FACE </a:t>
            </a:r>
            <a:r>
              <a:rPr lang="en-US" sz="4800" b="1" dirty="0"/>
              <a:t>03NJ091)</a:t>
            </a:r>
            <a:endParaRPr lang="en-US" b="1" dirty="0"/>
          </a:p>
        </p:txBody>
      </p:sp>
      <p:pic>
        <p:nvPicPr>
          <p:cNvPr id="5" name="Content Placeholder 4" descr="scrap lumber used as a scaffold plank&#10;&#10;scrap lumber used as a scaffold plank&#10;NIOSH"/>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1" y="1565239"/>
            <a:ext cx="4790662" cy="5292761"/>
          </a:xfrm>
        </p:spPr>
      </p:pic>
      <p:sp>
        <p:nvSpPr>
          <p:cNvPr id="6" name="Content Placeholder 5"/>
          <p:cNvSpPr>
            <a:spLocks noGrp="1"/>
          </p:cNvSpPr>
          <p:nvPr>
            <p:ph sz="half" idx="2"/>
          </p:nvPr>
        </p:nvSpPr>
        <p:spPr>
          <a:xfrm>
            <a:off x="4744122" y="1676199"/>
            <a:ext cx="7447878" cy="3972196"/>
          </a:xfrm>
        </p:spPr>
        <p:txBody>
          <a:bodyPr>
            <a:noAutofit/>
          </a:bodyPr>
          <a:lstStyle/>
          <a:p>
            <a:pPr>
              <a:spcBef>
                <a:spcPts val="0"/>
              </a:spcBef>
            </a:pPr>
            <a:r>
              <a:rPr lang="en-US" sz="2800" dirty="0"/>
              <a:t>66-year-old installing vinyl siding for his son (the owner)</a:t>
            </a:r>
          </a:p>
          <a:p>
            <a:pPr>
              <a:spcBef>
                <a:spcPts val="600"/>
              </a:spcBef>
            </a:pPr>
            <a:r>
              <a:rPr lang="en-US" sz="2800" dirty="0"/>
              <a:t>Plank made from discarded scrap lumber</a:t>
            </a:r>
          </a:p>
          <a:p>
            <a:pPr>
              <a:spcBef>
                <a:spcPts val="600"/>
              </a:spcBef>
            </a:pPr>
            <a:r>
              <a:rPr lang="en-US" sz="2800" dirty="0"/>
              <a:t>Only a single plank installed</a:t>
            </a:r>
          </a:p>
          <a:p>
            <a:pPr>
              <a:spcBef>
                <a:spcPts val="600"/>
              </a:spcBef>
            </a:pPr>
            <a:r>
              <a:rPr lang="en-US" sz="2800" dirty="0"/>
              <a:t>No guardrail installed or fall protection</a:t>
            </a:r>
          </a:p>
          <a:p>
            <a:pPr>
              <a:spcBef>
                <a:spcPts val="600"/>
              </a:spcBef>
            </a:pPr>
            <a:r>
              <a:rPr lang="en-US" sz="2800" dirty="0"/>
              <a:t>Worker lost balance when turning to talk with his son</a:t>
            </a:r>
          </a:p>
        </p:txBody>
      </p:sp>
      <p:sp>
        <p:nvSpPr>
          <p:cNvPr id="7" name="Footer Placeholder 1">
            <a:extLst>
              <a:ext uri="{FF2B5EF4-FFF2-40B4-BE49-F238E27FC236}">
                <a16:creationId xmlns:a16="http://schemas.microsoft.com/office/drawing/2014/main" id="{848B2B95-1EB0-4E80-8A09-737C7006DACB}"/>
              </a:ext>
            </a:extLst>
          </p:cNvPr>
          <p:cNvSpPr>
            <a:spLocks noGrp="1"/>
          </p:cNvSpPr>
          <p:nvPr>
            <p:ph type="ftr" sz="quarter" idx="11"/>
          </p:nvPr>
        </p:nvSpPr>
        <p:spPr>
          <a:xfrm>
            <a:off x="4733571" y="6215675"/>
            <a:ext cx="3227088" cy="516821"/>
          </a:xfrm>
        </p:spPr>
        <p:txBody>
          <a:bodyPr/>
          <a:lstStyle/>
          <a:p>
            <a:pPr algn="l"/>
            <a:r>
              <a:rPr lang="en-US" sz="1800" dirty="0">
                <a:solidFill>
                  <a:schemeClr val="tx1"/>
                </a:solidFill>
              </a:rPr>
              <a:t>Scrap lumber scaffold plank</a:t>
            </a:r>
          </a:p>
          <a:p>
            <a:pPr algn="l"/>
            <a:r>
              <a:rPr lang="en-US" sz="1800" dirty="0">
                <a:solidFill>
                  <a:schemeClr val="tx1"/>
                </a:solidFill>
              </a:rPr>
              <a:t>Source: NIOSH</a:t>
            </a:r>
          </a:p>
        </p:txBody>
      </p:sp>
    </p:spTree>
    <p:extLst>
      <p:ext uri="{BB962C8B-B14F-4D97-AF65-F5344CB8AC3E}">
        <p14:creationId xmlns:p14="http://schemas.microsoft.com/office/powerpoint/2010/main" val="208892323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2096" y="116647"/>
            <a:ext cx="11760408" cy="1325563"/>
          </a:xfrm>
        </p:spPr>
        <p:txBody>
          <a:bodyPr>
            <a:normAutofit/>
          </a:bodyPr>
          <a:lstStyle/>
          <a:p>
            <a:r>
              <a:rPr lang="en-US" sz="5400" b="1" dirty="0"/>
              <a:t>Scaffold Guardrail Requirements</a:t>
            </a:r>
          </a:p>
        </p:txBody>
      </p:sp>
      <p:sp>
        <p:nvSpPr>
          <p:cNvPr id="5" name="Content Placeholder 4"/>
          <p:cNvSpPr>
            <a:spLocks noGrp="1"/>
          </p:cNvSpPr>
          <p:nvPr>
            <p:ph sz="half" idx="1"/>
          </p:nvPr>
        </p:nvSpPr>
        <p:spPr>
          <a:xfrm>
            <a:off x="268941" y="1624406"/>
            <a:ext cx="6349897" cy="4270786"/>
          </a:xfrm>
        </p:spPr>
        <p:txBody>
          <a:bodyPr>
            <a:noAutofit/>
          </a:bodyPr>
          <a:lstStyle/>
          <a:p>
            <a:pPr marL="514350" indent="-514350">
              <a:buFont typeface="+mj-lt"/>
              <a:buAutoNum type="arabicPeriod" startAt="10"/>
            </a:pPr>
            <a:r>
              <a:rPr lang="en-US" sz="2800" dirty="0" smtClean="0"/>
              <a:t> All </a:t>
            </a:r>
            <a:r>
              <a:rPr lang="en-US" sz="2800" dirty="0"/>
              <a:t>open sides above 4 feet have 42-inch high guardrails with a 21-inch midrail</a:t>
            </a:r>
          </a:p>
          <a:p>
            <a:pPr marL="514350" indent="-514350">
              <a:buFont typeface="+mj-lt"/>
              <a:buAutoNum type="arabicPeriod" startAt="10"/>
            </a:pPr>
            <a:r>
              <a:rPr lang="en-US" sz="2800" dirty="0" smtClean="0"/>
              <a:t> Guardrail </a:t>
            </a:r>
            <a:r>
              <a:rPr lang="en-US" sz="2800" dirty="0"/>
              <a:t>supports are no more than 8 feet apart</a:t>
            </a:r>
          </a:p>
          <a:p>
            <a:pPr marL="514350" indent="-514350">
              <a:buFont typeface="+mj-lt"/>
              <a:buAutoNum type="arabicPeriod" startAt="10"/>
            </a:pPr>
            <a:r>
              <a:rPr lang="en-US" sz="2800" dirty="0" smtClean="0"/>
              <a:t> All </a:t>
            </a:r>
            <a:r>
              <a:rPr lang="en-US" sz="2800" dirty="0"/>
              <a:t>open sides above 10 feet have a 4-inch high toe-board</a:t>
            </a:r>
          </a:p>
        </p:txBody>
      </p:sp>
      <p:pic>
        <p:nvPicPr>
          <p:cNvPr id="3" name="Content Placeholder 2" descr="bracket scaffold off of a roof&#10;&#10;bracket scaffold off of a roof&#10;source: OSHA"/>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6784488" y="2130014"/>
            <a:ext cx="5127953" cy="3609075"/>
          </a:xfrm>
        </p:spPr>
      </p:pic>
      <p:sp>
        <p:nvSpPr>
          <p:cNvPr id="6" name="Footer Placeholder 1">
            <a:extLst>
              <a:ext uri="{FF2B5EF4-FFF2-40B4-BE49-F238E27FC236}">
                <a16:creationId xmlns:a16="http://schemas.microsoft.com/office/drawing/2014/main" id="{A160894B-5175-417B-AF8A-CA6776EF930D}"/>
              </a:ext>
            </a:extLst>
          </p:cNvPr>
          <p:cNvSpPr>
            <a:spLocks noGrp="1"/>
          </p:cNvSpPr>
          <p:nvPr>
            <p:ph type="ftr" sz="quarter" idx="11"/>
          </p:nvPr>
        </p:nvSpPr>
        <p:spPr>
          <a:xfrm>
            <a:off x="7218381" y="6133544"/>
            <a:ext cx="5163671" cy="564778"/>
          </a:xfrm>
        </p:spPr>
        <p:txBody>
          <a:bodyPr/>
          <a:lstStyle/>
          <a:p>
            <a:pPr algn="l"/>
            <a:r>
              <a:rPr lang="en-US" sz="1800" dirty="0">
                <a:solidFill>
                  <a:schemeClr val="tx1"/>
                </a:solidFill>
              </a:rPr>
              <a:t>Bracket scaffold off of a roof</a:t>
            </a:r>
          </a:p>
          <a:p>
            <a:pPr algn="l"/>
            <a:r>
              <a:rPr lang="en-US" sz="1800" dirty="0">
                <a:solidFill>
                  <a:schemeClr val="tx1"/>
                </a:solidFill>
              </a:rPr>
              <a:t>Source: OSHA</a:t>
            </a:r>
          </a:p>
        </p:txBody>
      </p:sp>
    </p:spTree>
    <p:extLst>
      <p:ext uri="{BB962C8B-B14F-4D97-AF65-F5344CB8AC3E}">
        <p14:creationId xmlns:p14="http://schemas.microsoft.com/office/powerpoint/2010/main" val="158021974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668" y="196160"/>
            <a:ext cx="11920332" cy="1325563"/>
          </a:xfrm>
        </p:spPr>
        <p:txBody>
          <a:bodyPr>
            <a:noAutofit/>
          </a:bodyPr>
          <a:lstStyle/>
          <a:p>
            <a:r>
              <a:rPr lang="en-US" b="1" dirty="0"/>
              <a:t>Drywall Installer Dies in 7-foot Fall from Scaffold</a:t>
            </a:r>
            <a:br>
              <a:rPr lang="en-US" b="1" dirty="0"/>
            </a:br>
            <a:r>
              <a:rPr lang="en-US" sz="3200" b="1" dirty="0"/>
              <a:t>(NIOSH FACE 06-OR-003-01)</a:t>
            </a:r>
          </a:p>
        </p:txBody>
      </p:sp>
      <p:pic>
        <p:nvPicPr>
          <p:cNvPr id="4" name="Content Placeholder 3" descr="scaffold for drywall installation&#10;&#10;scaffold for drywall installation&#10;&#10;NIOSH"/>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6669157" y="1808922"/>
            <a:ext cx="5522844" cy="4017869"/>
          </a:xfrm>
        </p:spPr>
      </p:pic>
      <p:sp>
        <p:nvSpPr>
          <p:cNvPr id="6" name="Content Placeholder 5"/>
          <p:cNvSpPr>
            <a:spLocks noGrp="1"/>
          </p:cNvSpPr>
          <p:nvPr>
            <p:ph sz="half" idx="2"/>
          </p:nvPr>
        </p:nvSpPr>
        <p:spPr>
          <a:xfrm>
            <a:off x="236668" y="1602889"/>
            <a:ext cx="6196405" cy="5088367"/>
          </a:xfrm>
        </p:spPr>
        <p:txBody>
          <a:bodyPr>
            <a:noAutofit/>
          </a:bodyPr>
          <a:lstStyle/>
          <a:p>
            <a:r>
              <a:rPr lang="en-US" sz="2800" dirty="0"/>
              <a:t>22-year-old hanging sheetrock</a:t>
            </a:r>
          </a:p>
          <a:p>
            <a:r>
              <a:rPr lang="en-US" sz="2800" dirty="0"/>
              <a:t>Only a single plank installed</a:t>
            </a:r>
          </a:p>
          <a:p>
            <a:r>
              <a:rPr lang="en-US" sz="2800" dirty="0"/>
              <a:t>Not all wheels were locked </a:t>
            </a:r>
          </a:p>
          <a:p>
            <a:r>
              <a:rPr lang="en-US" sz="2800" dirty="0"/>
              <a:t>Scaffold moved during use</a:t>
            </a:r>
          </a:p>
          <a:p>
            <a:r>
              <a:rPr lang="en-US" sz="2800" dirty="0"/>
              <a:t>No guardrail </a:t>
            </a:r>
          </a:p>
          <a:p>
            <a:r>
              <a:rPr lang="en-US" sz="2800" dirty="0"/>
              <a:t>Lack of a competent person overseeing scaffold installation and use</a:t>
            </a:r>
          </a:p>
        </p:txBody>
      </p:sp>
      <p:sp>
        <p:nvSpPr>
          <p:cNvPr id="7" name="Footer Placeholder 1">
            <a:extLst>
              <a:ext uri="{FF2B5EF4-FFF2-40B4-BE49-F238E27FC236}">
                <a16:creationId xmlns:a16="http://schemas.microsoft.com/office/drawing/2014/main" id="{3DD5B12D-2A48-4A9E-A4D2-33BEBF778824}"/>
              </a:ext>
            </a:extLst>
          </p:cNvPr>
          <p:cNvSpPr>
            <a:spLocks noGrp="1"/>
          </p:cNvSpPr>
          <p:nvPr>
            <p:ph type="ftr" sz="quarter" idx="11"/>
          </p:nvPr>
        </p:nvSpPr>
        <p:spPr>
          <a:xfrm>
            <a:off x="10506051" y="5831601"/>
            <a:ext cx="1685949" cy="564778"/>
          </a:xfrm>
        </p:spPr>
        <p:txBody>
          <a:bodyPr/>
          <a:lstStyle/>
          <a:p>
            <a:pPr algn="l"/>
            <a:r>
              <a:rPr lang="en-US" sz="1800" dirty="0">
                <a:solidFill>
                  <a:schemeClr val="tx1"/>
                </a:solidFill>
              </a:rPr>
              <a:t>Scaffold</a:t>
            </a:r>
          </a:p>
          <a:p>
            <a:pPr algn="l"/>
            <a:r>
              <a:rPr lang="en-US" sz="1800" dirty="0">
                <a:solidFill>
                  <a:schemeClr val="tx1"/>
                </a:solidFill>
              </a:rPr>
              <a:t>Source: NIOSH</a:t>
            </a:r>
          </a:p>
        </p:txBody>
      </p:sp>
    </p:spTree>
    <p:extLst>
      <p:ext uri="{BB962C8B-B14F-4D97-AF65-F5344CB8AC3E}">
        <p14:creationId xmlns:p14="http://schemas.microsoft.com/office/powerpoint/2010/main" val="321017897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title="OSHA Scaffold with ladder"/>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6088827" y="96820"/>
            <a:ext cx="5997709" cy="6449742"/>
          </a:xfrm>
        </p:spPr>
      </p:pic>
      <p:sp>
        <p:nvSpPr>
          <p:cNvPr id="2" name="Title 1"/>
          <p:cNvSpPr>
            <a:spLocks noGrp="1"/>
          </p:cNvSpPr>
          <p:nvPr>
            <p:ph type="title"/>
          </p:nvPr>
        </p:nvSpPr>
        <p:spPr>
          <a:xfrm>
            <a:off x="0" y="298876"/>
            <a:ext cx="5874834" cy="1917199"/>
          </a:xfrm>
        </p:spPr>
        <p:txBody>
          <a:bodyPr>
            <a:noAutofit/>
          </a:bodyPr>
          <a:lstStyle/>
          <a:p>
            <a:r>
              <a:rPr lang="en-US" sz="5400" b="1" dirty="0"/>
              <a:t>Scaffolds: Additional requirements</a:t>
            </a:r>
          </a:p>
        </p:txBody>
      </p:sp>
      <p:sp>
        <p:nvSpPr>
          <p:cNvPr id="3" name="Content Placeholder 2"/>
          <p:cNvSpPr>
            <a:spLocks noGrp="1"/>
          </p:cNvSpPr>
          <p:nvPr>
            <p:ph sz="half" idx="1"/>
          </p:nvPr>
        </p:nvSpPr>
        <p:spPr>
          <a:xfrm>
            <a:off x="182568" y="2769350"/>
            <a:ext cx="5473147" cy="3902114"/>
          </a:xfrm>
        </p:spPr>
        <p:txBody>
          <a:bodyPr>
            <a:normAutofit fontScale="92500" lnSpcReduction="10000"/>
          </a:bodyPr>
          <a:lstStyle/>
          <a:p>
            <a:pPr marL="514350" indent="-514350">
              <a:buFont typeface="+mj-lt"/>
              <a:buAutoNum type="arabicPeriod" startAt="13"/>
            </a:pPr>
            <a:r>
              <a:rPr lang="en-US" sz="3200" dirty="0" smtClean="0"/>
              <a:t> Ladders </a:t>
            </a:r>
            <a:r>
              <a:rPr lang="en-US" sz="3200" dirty="0"/>
              <a:t>for access extend 3 feet above the platform and are securely attached</a:t>
            </a:r>
            <a:r>
              <a:rPr lang="en-US" sz="3200" dirty="0">
                <a:solidFill>
                  <a:srgbClr val="0000CC"/>
                </a:solidFill>
              </a:rPr>
              <a:t>	</a:t>
            </a:r>
            <a:r>
              <a:rPr lang="en-US" sz="3200" dirty="0"/>
              <a:t>	</a:t>
            </a:r>
          </a:p>
          <a:p>
            <a:pPr marL="514350" indent="-514350">
              <a:buFont typeface="+mj-lt"/>
              <a:buAutoNum type="arabicPeriod" startAt="13"/>
            </a:pPr>
            <a:r>
              <a:rPr lang="en-US" sz="3200" dirty="0" smtClean="0"/>
              <a:t> No </a:t>
            </a:r>
            <a:r>
              <a:rPr lang="en-US" sz="3200" dirty="0"/>
              <a:t>work is performed during windy conditions</a:t>
            </a:r>
          </a:p>
        </p:txBody>
      </p:sp>
      <p:sp>
        <p:nvSpPr>
          <p:cNvPr id="6" name="Footer Placeholder 1">
            <a:extLst>
              <a:ext uri="{FF2B5EF4-FFF2-40B4-BE49-F238E27FC236}">
                <a16:creationId xmlns:a16="http://schemas.microsoft.com/office/drawing/2014/main" id="{7B31BF1D-508E-4BB3-8496-49C2FD0A04AF}"/>
              </a:ext>
            </a:extLst>
          </p:cNvPr>
          <p:cNvSpPr>
            <a:spLocks noGrp="1"/>
          </p:cNvSpPr>
          <p:nvPr>
            <p:ph type="ftr" sz="quarter" idx="11"/>
          </p:nvPr>
        </p:nvSpPr>
        <p:spPr>
          <a:xfrm>
            <a:off x="8885816" y="6572922"/>
            <a:ext cx="3123305" cy="285078"/>
          </a:xfrm>
        </p:spPr>
        <p:txBody>
          <a:bodyPr/>
          <a:lstStyle/>
          <a:p>
            <a:pPr algn="l"/>
            <a:r>
              <a:rPr lang="en-US" sz="1800" dirty="0" smtClean="0">
                <a:solidFill>
                  <a:schemeClr val="tx1"/>
                </a:solidFill>
              </a:rPr>
              <a:t>Scaffold    Source</a:t>
            </a:r>
            <a:r>
              <a:rPr lang="en-US" sz="1800" dirty="0">
                <a:solidFill>
                  <a:schemeClr val="tx1"/>
                </a:solidFill>
              </a:rPr>
              <a:t>: OSHA</a:t>
            </a:r>
          </a:p>
        </p:txBody>
      </p:sp>
    </p:spTree>
    <p:extLst>
      <p:ext uri="{BB962C8B-B14F-4D97-AF65-F5344CB8AC3E}">
        <p14:creationId xmlns:p14="http://schemas.microsoft.com/office/powerpoint/2010/main" val="144679139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2218" y="106707"/>
            <a:ext cx="10515600" cy="1325563"/>
          </a:xfrm>
        </p:spPr>
        <p:txBody>
          <a:bodyPr>
            <a:normAutofit fontScale="90000"/>
          </a:bodyPr>
          <a:lstStyle/>
          <a:p>
            <a:r>
              <a:rPr lang="en-US" sz="5400" b="1" dirty="0"/>
              <a:t>OSHA Video: Scaffolding (3 min)</a:t>
            </a:r>
          </a:p>
        </p:txBody>
      </p:sp>
      <p:sp>
        <p:nvSpPr>
          <p:cNvPr id="8" name="Content Placeholder 7"/>
          <p:cNvSpPr>
            <a:spLocks noGrp="1"/>
          </p:cNvSpPr>
          <p:nvPr>
            <p:ph sz="half" idx="1"/>
          </p:nvPr>
        </p:nvSpPr>
        <p:spPr>
          <a:xfrm>
            <a:off x="1538344" y="2086965"/>
            <a:ext cx="9375429" cy="3130494"/>
          </a:xfrm>
        </p:spPr>
        <p:txBody>
          <a:bodyPr/>
          <a:lstStyle/>
          <a:p>
            <a:r>
              <a:rPr lang="en-US" sz="3200" dirty="0"/>
              <a:t>YouTube Video:	OSHA Video: </a:t>
            </a:r>
            <a:r>
              <a:rPr lang="en-US" sz="3200" dirty="0" smtClean="0"/>
              <a:t>Scaffolding</a:t>
            </a:r>
          </a:p>
          <a:p>
            <a:endParaRPr lang="en-US" dirty="0"/>
          </a:p>
          <a:p>
            <a:pPr marL="0" indent="0">
              <a:buNone/>
            </a:pPr>
            <a:r>
              <a:rPr lang="en-US" dirty="0" smtClean="0"/>
              <a:t> </a:t>
            </a:r>
            <a:r>
              <a:rPr lang="en-US" dirty="0" smtClean="0">
                <a:hlinkClick r:id="rId2" tooltip="Link to scoffolding video"/>
              </a:rPr>
              <a:t>www.youtube.com/watch?v=ZjzfPYhxSow</a:t>
            </a:r>
            <a:endParaRPr lang="en-US" dirty="0"/>
          </a:p>
        </p:txBody>
      </p:sp>
    </p:spTree>
    <p:extLst>
      <p:ext uri="{BB962C8B-B14F-4D97-AF65-F5344CB8AC3E}">
        <p14:creationId xmlns:p14="http://schemas.microsoft.com/office/powerpoint/2010/main" val="293978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descr="OSHA Video: Leading Edge Work" title="OSHA Video: Leading Edge Work"/>
          <p:cNvSpPr>
            <a:spLocks noGrp="1"/>
          </p:cNvSpPr>
          <p:nvPr>
            <p:ph type="title"/>
          </p:nvPr>
        </p:nvSpPr>
        <p:spPr>
          <a:xfrm>
            <a:off x="176462" y="172620"/>
            <a:ext cx="11818313" cy="1325563"/>
          </a:xfrm>
        </p:spPr>
        <p:txBody>
          <a:bodyPr>
            <a:normAutofit/>
          </a:bodyPr>
          <a:lstStyle/>
          <a:p>
            <a:r>
              <a:rPr lang="en-US" sz="4800" b="1" dirty="0"/>
              <a:t>OSHA Video: Leading Edge Work (3 min)</a:t>
            </a:r>
          </a:p>
        </p:txBody>
      </p:sp>
      <p:sp>
        <p:nvSpPr>
          <p:cNvPr id="8" name="Content Placeholder 7" descr="OSHA Video: Leading Edge Work" title="OSHA Video: Leading Edge Work"/>
          <p:cNvSpPr>
            <a:spLocks noGrp="1"/>
          </p:cNvSpPr>
          <p:nvPr>
            <p:ph sz="half" idx="1"/>
          </p:nvPr>
        </p:nvSpPr>
        <p:spPr>
          <a:xfrm>
            <a:off x="838200" y="1702719"/>
            <a:ext cx="10803673" cy="2103968"/>
          </a:xfrm>
        </p:spPr>
        <p:txBody>
          <a:bodyPr>
            <a:normAutofit/>
          </a:bodyPr>
          <a:lstStyle/>
          <a:p>
            <a:pPr marL="0" indent="0" algn="ctr">
              <a:buNone/>
            </a:pPr>
            <a:r>
              <a:rPr lang="en-US" sz="3200" dirty="0" smtClean="0"/>
              <a:t>Show </a:t>
            </a:r>
            <a:r>
              <a:rPr lang="en-US" sz="3200" dirty="0" smtClean="0"/>
              <a:t>You Tube </a:t>
            </a:r>
            <a:r>
              <a:rPr lang="en-US" sz="3200" dirty="0"/>
              <a:t>Video:	</a:t>
            </a:r>
            <a:r>
              <a:rPr lang="en-US" sz="3200" dirty="0" smtClean="0"/>
              <a:t>   Leading </a:t>
            </a:r>
            <a:r>
              <a:rPr lang="en-US" sz="3200" dirty="0"/>
              <a:t>Edge Work </a:t>
            </a:r>
            <a:endParaRPr lang="en-US" sz="3200" dirty="0" smtClean="0"/>
          </a:p>
          <a:p>
            <a:pPr marL="0" indent="0" algn="ctr">
              <a:buNone/>
            </a:pPr>
            <a:r>
              <a:rPr lang="en-US" sz="3200" dirty="0" smtClean="0">
                <a:hlinkClick r:id="rId2" action="ppaction://hlinkpres?slideindex=1&amp;slidetitle=" tooltip="Link to Leading Edge Work Video"/>
              </a:rPr>
              <a:t>Fall Protection Worker Training.pptx</a:t>
            </a:r>
            <a:endParaRPr lang="en-US" sz="3200" dirty="0"/>
          </a:p>
        </p:txBody>
      </p:sp>
    </p:spTree>
    <p:extLst>
      <p:ext uri="{BB962C8B-B14F-4D97-AF65-F5344CB8AC3E}">
        <p14:creationId xmlns:p14="http://schemas.microsoft.com/office/powerpoint/2010/main" val="358419640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217E09-E38B-4A6C-A44D-48FA95E7BAFA}"/>
              </a:ext>
            </a:extLst>
          </p:cNvPr>
          <p:cNvSpPr>
            <a:spLocks noGrp="1"/>
          </p:cNvSpPr>
          <p:nvPr>
            <p:ph type="ctrTitle"/>
          </p:nvPr>
        </p:nvSpPr>
        <p:spPr/>
        <p:txBody>
          <a:bodyPr>
            <a:normAutofit/>
          </a:bodyPr>
          <a:lstStyle/>
          <a:p>
            <a:r>
              <a:rPr lang="en-US" b="1" dirty="0"/>
              <a:t>Section 7:</a:t>
            </a:r>
            <a:br>
              <a:rPr lang="en-US" b="1" dirty="0"/>
            </a:br>
            <a:r>
              <a:rPr lang="en-US" b="1" dirty="0"/>
              <a:t>Aerial Lifts</a:t>
            </a:r>
          </a:p>
        </p:txBody>
      </p:sp>
    </p:spTree>
    <p:extLst>
      <p:ext uri="{BB962C8B-B14F-4D97-AF65-F5344CB8AC3E}">
        <p14:creationId xmlns:p14="http://schemas.microsoft.com/office/powerpoint/2010/main" val="144595029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1669" y="156403"/>
            <a:ext cx="10515600" cy="1325563"/>
          </a:xfrm>
        </p:spPr>
        <p:txBody>
          <a:bodyPr>
            <a:normAutofit fontScale="90000"/>
          </a:bodyPr>
          <a:lstStyle/>
          <a:p>
            <a:r>
              <a:rPr lang="en-US" sz="4800" b="1" dirty="0"/>
              <a:t>Aerial Lift Operational Requirements</a:t>
            </a:r>
          </a:p>
        </p:txBody>
      </p:sp>
      <p:sp>
        <p:nvSpPr>
          <p:cNvPr id="5" name="Content Placeholder 4"/>
          <p:cNvSpPr>
            <a:spLocks noGrp="1"/>
          </p:cNvSpPr>
          <p:nvPr>
            <p:ph sz="half" idx="1"/>
          </p:nvPr>
        </p:nvSpPr>
        <p:spPr>
          <a:xfrm>
            <a:off x="86062" y="1318729"/>
            <a:ext cx="7699428" cy="4351338"/>
          </a:xfrm>
        </p:spPr>
        <p:txBody>
          <a:bodyPr>
            <a:noAutofit/>
          </a:bodyPr>
          <a:lstStyle/>
          <a:p>
            <a:pPr marL="514350" indent="-514350">
              <a:buFont typeface="+mj-lt"/>
              <a:buAutoNum type="arabicPeriod"/>
            </a:pPr>
            <a:r>
              <a:rPr lang="en-US" sz="2800" dirty="0"/>
              <a:t>Aerial lifts are operated by a trained and qualified person in accordance with manufacturer’s instructions</a:t>
            </a:r>
          </a:p>
          <a:p>
            <a:pPr marL="514350" indent="-514350">
              <a:buFont typeface="+mj-lt"/>
              <a:buAutoNum type="arabicPeriod"/>
            </a:pPr>
            <a:r>
              <a:rPr lang="en-US" sz="2800" dirty="0"/>
              <a:t>Aerial lifts are in good repair and inspected by a competent person prior to use</a:t>
            </a:r>
          </a:p>
          <a:p>
            <a:pPr marL="514350" indent="-514350">
              <a:buFont typeface="+mj-lt"/>
              <a:buAutoNum type="arabicPeriod"/>
            </a:pPr>
            <a:r>
              <a:rPr lang="en-US" sz="2800" dirty="0"/>
              <a:t>Load limits are not exceeded</a:t>
            </a:r>
          </a:p>
          <a:p>
            <a:pPr marL="514350" indent="-514350">
              <a:buFont typeface="+mj-lt"/>
              <a:buAutoNum type="arabicPeriod"/>
            </a:pPr>
            <a:r>
              <a:rPr lang="en-US" sz="2800" dirty="0"/>
              <a:t>No work is performed during windy conditions (e.g., winds above 27 mph)</a:t>
            </a:r>
          </a:p>
        </p:txBody>
      </p:sp>
      <p:pic>
        <p:nvPicPr>
          <p:cNvPr id="7" name="Content Placeholder 6" descr="aerial lift&#10;&#10;aerial lift&#10;source: OSHA"/>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7918105" y="1408183"/>
            <a:ext cx="4273895" cy="4261884"/>
          </a:xfrm>
        </p:spPr>
      </p:pic>
      <p:sp>
        <p:nvSpPr>
          <p:cNvPr id="6" name="Footer Placeholder 1">
            <a:extLst>
              <a:ext uri="{FF2B5EF4-FFF2-40B4-BE49-F238E27FC236}">
                <a16:creationId xmlns:a16="http://schemas.microsoft.com/office/drawing/2014/main" id="{8991B4FB-254F-490A-9F96-DF5FC2D4CD60}"/>
              </a:ext>
            </a:extLst>
          </p:cNvPr>
          <p:cNvSpPr>
            <a:spLocks noGrp="1"/>
          </p:cNvSpPr>
          <p:nvPr>
            <p:ph type="ftr" sz="quarter" idx="11"/>
          </p:nvPr>
        </p:nvSpPr>
        <p:spPr>
          <a:xfrm>
            <a:off x="10506051" y="5724027"/>
            <a:ext cx="1685949" cy="564778"/>
          </a:xfrm>
        </p:spPr>
        <p:txBody>
          <a:bodyPr/>
          <a:lstStyle/>
          <a:p>
            <a:pPr algn="l"/>
            <a:r>
              <a:rPr lang="en-US" sz="1800" dirty="0">
                <a:solidFill>
                  <a:schemeClr val="tx1"/>
                </a:solidFill>
              </a:rPr>
              <a:t>Aerial lift</a:t>
            </a:r>
          </a:p>
          <a:p>
            <a:pPr algn="l"/>
            <a:r>
              <a:rPr lang="en-US" sz="1800" dirty="0">
                <a:solidFill>
                  <a:schemeClr val="tx1"/>
                </a:solidFill>
              </a:rPr>
              <a:t>Source: OSHA</a:t>
            </a:r>
          </a:p>
        </p:txBody>
      </p:sp>
    </p:spTree>
    <p:extLst>
      <p:ext uri="{BB962C8B-B14F-4D97-AF65-F5344CB8AC3E}">
        <p14:creationId xmlns:p14="http://schemas.microsoft.com/office/powerpoint/2010/main" val="162438696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1609" y="156404"/>
            <a:ext cx="10515600" cy="1325563"/>
          </a:xfrm>
        </p:spPr>
        <p:txBody>
          <a:bodyPr>
            <a:noAutofit/>
          </a:bodyPr>
          <a:lstStyle/>
          <a:p>
            <a:r>
              <a:rPr lang="en-US" sz="5400" b="1" dirty="0"/>
              <a:t>Aerial Lift Operational Requirements (continued)</a:t>
            </a:r>
          </a:p>
        </p:txBody>
      </p:sp>
      <p:sp>
        <p:nvSpPr>
          <p:cNvPr id="5" name="Content Placeholder 4"/>
          <p:cNvSpPr>
            <a:spLocks noGrp="1"/>
          </p:cNvSpPr>
          <p:nvPr>
            <p:ph sz="half" idx="1"/>
          </p:nvPr>
        </p:nvSpPr>
        <p:spPr>
          <a:xfrm>
            <a:off x="981308" y="1825625"/>
            <a:ext cx="6475413" cy="4351338"/>
          </a:xfrm>
        </p:spPr>
        <p:txBody>
          <a:bodyPr>
            <a:noAutofit/>
          </a:bodyPr>
          <a:lstStyle/>
          <a:p>
            <a:pPr marL="514350" indent="-514350">
              <a:buFont typeface="+mj-lt"/>
              <a:buAutoNum type="arabicPeriod" startAt="5"/>
            </a:pPr>
            <a:r>
              <a:rPr lang="en-US" dirty="0"/>
              <a:t>Lift is not moved with a worker elevated (unless permitted by manufacture)</a:t>
            </a:r>
          </a:p>
          <a:p>
            <a:pPr marL="514350" indent="-514350">
              <a:buFont typeface="+mj-lt"/>
              <a:buAutoNum type="arabicPeriod" startAt="5"/>
            </a:pPr>
            <a:r>
              <a:rPr lang="en-US" dirty="0"/>
              <a:t>Aerial lifts are properly stabilized on firm, level surfaces and away from hazards	</a:t>
            </a:r>
          </a:p>
          <a:p>
            <a:pPr marL="514350" indent="-514350">
              <a:buFont typeface="+mj-lt"/>
              <a:buAutoNum type="arabicPeriod" startAt="5"/>
            </a:pPr>
            <a:r>
              <a:rPr lang="en-US" dirty="0"/>
              <a:t>Lifts are operated at least 10 feet away from energized overhead power lines </a:t>
            </a:r>
          </a:p>
          <a:p>
            <a:pPr marL="514350" indent="-514350">
              <a:buFont typeface="+mj-lt"/>
              <a:buAutoNum type="arabicPeriod" startAt="5"/>
            </a:pPr>
            <a:r>
              <a:rPr lang="en-US" dirty="0"/>
              <a:t>Brakes are set and wheels chocked when on an incline		</a:t>
            </a:r>
          </a:p>
          <a:p>
            <a:pPr marL="514350" indent="-514350">
              <a:buFont typeface="+mj-lt"/>
              <a:buAutoNum type="arabicPeriod" startAt="5"/>
            </a:pPr>
            <a:r>
              <a:rPr lang="en-US" dirty="0"/>
              <a:t>Outriggers are used, if provided</a:t>
            </a:r>
          </a:p>
        </p:txBody>
      </p:sp>
      <p:pic>
        <p:nvPicPr>
          <p:cNvPr id="9" name="Content Placeholder 8" descr="aerial lift with worker and outriggers set&#10;&#10;aerial lift with worker and outriggers set&#10;source: OSHA"/>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tretch/>
        </p:blipFill>
        <p:spPr>
          <a:xfrm>
            <a:off x="7672387" y="2079821"/>
            <a:ext cx="4179686" cy="3449610"/>
          </a:xfrm>
        </p:spPr>
      </p:pic>
      <p:sp>
        <p:nvSpPr>
          <p:cNvPr id="6" name="Footer Placeholder 1">
            <a:extLst>
              <a:ext uri="{FF2B5EF4-FFF2-40B4-BE49-F238E27FC236}">
                <a16:creationId xmlns:a16="http://schemas.microsoft.com/office/drawing/2014/main" id="{8E34077B-5CFE-4B8A-82A8-A022368EA7C0}"/>
              </a:ext>
            </a:extLst>
          </p:cNvPr>
          <p:cNvSpPr>
            <a:spLocks noGrp="1"/>
          </p:cNvSpPr>
          <p:nvPr>
            <p:ph type="ftr" sz="quarter" idx="11"/>
          </p:nvPr>
        </p:nvSpPr>
        <p:spPr>
          <a:xfrm>
            <a:off x="9305365" y="6407630"/>
            <a:ext cx="2943445" cy="564778"/>
          </a:xfrm>
        </p:spPr>
        <p:txBody>
          <a:bodyPr/>
          <a:lstStyle/>
          <a:p>
            <a:pPr algn="l"/>
            <a:r>
              <a:rPr lang="en-US" sz="1800" dirty="0">
                <a:solidFill>
                  <a:schemeClr val="tx1"/>
                </a:solidFill>
              </a:rPr>
              <a:t>Aerial lift      Source: OSHA</a:t>
            </a:r>
          </a:p>
        </p:txBody>
      </p:sp>
    </p:spTree>
    <p:extLst>
      <p:ext uri="{BB962C8B-B14F-4D97-AF65-F5344CB8AC3E}">
        <p14:creationId xmlns:p14="http://schemas.microsoft.com/office/powerpoint/2010/main" val="334882464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034" y="76890"/>
            <a:ext cx="11049001" cy="1325563"/>
          </a:xfrm>
        </p:spPr>
        <p:txBody>
          <a:bodyPr>
            <a:normAutofit fontScale="90000"/>
          </a:bodyPr>
          <a:lstStyle/>
          <a:p>
            <a:r>
              <a:rPr lang="en-US" sz="5400" b="1" dirty="0"/>
              <a:t>Aerial Lift Fall Protection Requirements</a:t>
            </a:r>
          </a:p>
        </p:txBody>
      </p:sp>
      <p:sp>
        <p:nvSpPr>
          <p:cNvPr id="5" name="Content Placeholder 4"/>
          <p:cNvSpPr>
            <a:spLocks noGrp="1"/>
          </p:cNvSpPr>
          <p:nvPr>
            <p:ph sz="half" idx="1"/>
          </p:nvPr>
        </p:nvSpPr>
        <p:spPr>
          <a:xfrm>
            <a:off x="758686" y="1402453"/>
            <a:ext cx="6019801" cy="4351338"/>
          </a:xfrm>
        </p:spPr>
        <p:txBody>
          <a:bodyPr>
            <a:normAutofit fontScale="85000" lnSpcReduction="20000"/>
          </a:bodyPr>
          <a:lstStyle/>
          <a:p>
            <a:pPr marL="514350" indent="-514350">
              <a:buFont typeface="+mj-lt"/>
              <a:buAutoNum type="arabicPeriod" startAt="10"/>
            </a:pPr>
            <a:r>
              <a:rPr lang="en-US" sz="3200" dirty="0" smtClean="0"/>
              <a:t> All </a:t>
            </a:r>
            <a:r>
              <a:rPr lang="en-US" sz="3200" dirty="0"/>
              <a:t>open sides have a guardrail with a midrail or full enclosure</a:t>
            </a:r>
          </a:p>
          <a:p>
            <a:pPr marL="514350" indent="-514350">
              <a:buFont typeface="+mj-lt"/>
              <a:buAutoNum type="arabicPeriod" startAt="10"/>
            </a:pPr>
            <a:r>
              <a:rPr lang="en-US" sz="3200" dirty="0" smtClean="0"/>
              <a:t> Operators </a:t>
            </a:r>
            <a:r>
              <a:rPr lang="en-US" sz="3200" dirty="0"/>
              <a:t>use a body harness with lanyard attached to the boom or basket </a:t>
            </a:r>
          </a:p>
          <a:p>
            <a:pPr marL="914400" lvl="2" indent="0">
              <a:buNone/>
            </a:pPr>
            <a:endParaRPr lang="en-US" sz="3200" dirty="0"/>
          </a:p>
          <a:p>
            <a:pPr marL="914400" lvl="2" indent="0">
              <a:buNone/>
            </a:pPr>
            <a:r>
              <a:rPr lang="en-US" sz="3200" dirty="0"/>
              <a:t>Note: this is recommended with scissor lifts as well</a:t>
            </a:r>
          </a:p>
        </p:txBody>
      </p:sp>
      <p:pic>
        <p:nvPicPr>
          <p:cNvPr id="3" name="Content Placeholder 2" descr="aerial lift with worker with harness and lanyard&#10;&#10;aerial lift with worker with harness and lanyard&#10;source: OSHA"/>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tretch/>
        </p:blipFill>
        <p:spPr>
          <a:xfrm>
            <a:off x="7486650" y="1608614"/>
            <a:ext cx="3669030" cy="3669030"/>
          </a:xfrm>
        </p:spPr>
      </p:pic>
      <p:sp>
        <p:nvSpPr>
          <p:cNvPr id="6" name="Footer Placeholder 1">
            <a:extLst>
              <a:ext uri="{FF2B5EF4-FFF2-40B4-BE49-F238E27FC236}">
                <a16:creationId xmlns:a16="http://schemas.microsoft.com/office/drawing/2014/main" id="{BD4C7BEE-43DC-4E45-8A6E-AA336F5D3812}"/>
              </a:ext>
            </a:extLst>
          </p:cNvPr>
          <p:cNvSpPr>
            <a:spLocks noGrp="1"/>
          </p:cNvSpPr>
          <p:nvPr>
            <p:ph type="ftr" sz="quarter" idx="11"/>
          </p:nvPr>
        </p:nvSpPr>
        <p:spPr>
          <a:xfrm>
            <a:off x="4156764" y="5879897"/>
            <a:ext cx="2456621" cy="887506"/>
          </a:xfrm>
        </p:spPr>
        <p:txBody>
          <a:bodyPr/>
          <a:lstStyle/>
          <a:p>
            <a:pPr algn="l"/>
            <a:r>
              <a:rPr lang="en-US" sz="1800" dirty="0">
                <a:solidFill>
                  <a:schemeClr val="tx1"/>
                </a:solidFill>
              </a:rPr>
              <a:t>Worker with harness and lanyard in aerial lift</a:t>
            </a:r>
          </a:p>
          <a:p>
            <a:pPr algn="l"/>
            <a:r>
              <a:rPr lang="en-US" sz="1800" dirty="0">
                <a:solidFill>
                  <a:schemeClr val="tx1"/>
                </a:solidFill>
              </a:rPr>
              <a:t>Source: OSHA</a:t>
            </a:r>
          </a:p>
        </p:txBody>
      </p:sp>
    </p:spTree>
    <p:extLst>
      <p:ext uri="{BB962C8B-B14F-4D97-AF65-F5344CB8AC3E}">
        <p14:creationId xmlns:p14="http://schemas.microsoft.com/office/powerpoint/2010/main" val="215592013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856" y="-193637"/>
            <a:ext cx="11883887" cy="2183802"/>
          </a:xfrm>
        </p:spPr>
        <p:txBody>
          <a:bodyPr>
            <a:noAutofit/>
          </a:bodyPr>
          <a:lstStyle/>
          <a:p>
            <a:r>
              <a:rPr lang="en-US" sz="4800" b="1" dirty="0"/>
              <a:t>17-foot Fall And Fatality </a:t>
            </a:r>
            <a:r>
              <a:rPr lang="en-US" sz="4800" b="1" dirty="0" smtClean="0"/>
              <a:t/>
            </a:r>
            <a:br>
              <a:rPr lang="en-US" sz="4800" b="1" dirty="0" smtClean="0"/>
            </a:br>
            <a:r>
              <a:rPr lang="en-US" sz="4800" b="1" dirty="0" smtClean="0"/>
              <a:t>From </a:t>
            </a:r>
            <a:r>
              <a:rPr lang="en-US" sz="4800" b="1" dirty="0"/>
              <a:t>An Aerial Lift</a:t>
            </a:r>
            <a:br>
              <a:rPr lang="en-US" sz="4800" b="1" dirty="0"/>
            </a:br>
            <a:r>
              <a:rPr lang="en-US" sz="3200" b="1" dirty="0"/>
              <a:t>(NIOSH FACE 11-MA-043-01)</a:t>
            </a:r>
          </a:p>
        </p:txBody>
      </p:sp>
      <p:sp>
        <p:nvSpPr>
          <p:cNvPr id="3" name="Content Placeholder 2"/>
          <p:cNvSpPr>
            <a:spLocks noGrp="1"/>
          </p:cNvSpPr>
          <p:nvPr>
            <p:ph sz="half" idx="1"/>
          </p:nvPr>
        </p:nvSpPr>
        <p:spPr>
          <a:xfrm>
            <a:off x="215154" y="2164430"/>
            <a:ext cx="6486860" cy="3957870"/>
          </a:xfrm>
        </p:spPr>
        <p:txBody>
          <a:bodyPr>
            <a:noAutofit/>
          </a:bodyPr>
          <a:lstStyle/>
          <a:p>
            <a:r>
              <a:rPr lang="en-US" sz="3200" dirty="0"/>
              <a:t>A 58-year-old maintenance worker</a:t>
            </a:r>
          </a:p>
          <a:p>
            <a:r>
              <a:rPr lang="en-US" sz="3200" dirty="0"/>
              <a:t>Failure to use fall protection harness and lanyard</a:t>
            </a:r>
          </a:p>
          <a:p>
            <a:r>
              <a:rPr lang="en-US" sz="3200" dirty="0"/>
              <a:t>Inadequate work zone safety precautions for traffic</a:t>
            </a:r>
          </a:p>
          <a:p>
            <a:endParaRPr lang="en-US" sz="3200" dirty="0"/>
          </a:p>
        </p:txBody>
      </p:sp>
      <p:sp>
        <p:nvSpPr>
          <p:cNvPr id="6" name="Footer Placeholder 1">
            <a:extLst>
              <a:ext uri="{FF2B5EF4-FFF2-40B4-BE49-F238E27FC236}">
                <a16:creationId xmlns:a16="http://schemas.microsoft.com/office/drawing/2014/main" id="{BED90B9D-E4B9-4E94-9619-CDE94868EBC7}"/>
              </a:ext>
            </a:extLst>
          </p:cNvPr>
          <p:cNvSpPr>
            <a:spLocks noGrp="1"/>
          </p:cNvSpPr>
          <p:nvPr>
            <p:ph type="ftr" sz="quarter" idx="11"/>
          </p:nvPr>
        </p:nvSpPr>
        <p:spPr>
          <a:xfrm>
            <a:off x="8334497" y="5976473"/>
            <a:ext cx="3154670" cy="726141"/>
          </a:xfrm>
        </p:spPr>
        <p:txBody>
          <a:bodyPr/>
          <a:lstStyle/>
          <a:p>
            <a:pPr algn="l"/>
            <a:r>
              <a:rPr lang="en-US" sz="1800" dirty="0">
                <a:solidFill>
                  <a:schemeClr val="tx1"/>
                </a:solidFill>
              </a:rPr>
              <a:t>Collision with aerial lift</a:t>
            </a:r>
          </a:p>
          <a:p>
            <a:pPr algn="l"/>
            <a:r>
              <a:rPr lang="en-US" sz="1800" dirty="0">
                <a:solidFill>
                  <a:schemeClr val="tx1"/>
                </a:solidFill>
              </a:rPr>
              <a:t>Source: NIOSH</a:t>
            </a:r>
          </a:p>
        </p:txBody>
      </p:sp>
      <p:pic>
        <p:nvPicPr>
          <p:cNvPr id="7" name="Content Placeholder 6" title="tractor trailer collision with aerial lift"/>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6390043" y="1923539"/>
            <a:ext cx="5647764" cy="4086115"/>
          </a:xfrm>
        </p:spPr>
      </p:pic>
    </p:spTree>
    <p:extLst>
      <p:ext uri="{BB962C8B-B14F-4D97-AF65-F5344CB8AC3E}">
        <p14:creationId xmlns:p14="http://schemas.microsoft.com/office/powerpoint/2010/main" val="106743483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661" y="0"/>
            <a:ext cx="10515600" cy="2108499"/>
          </a:xfrm>
        </p:spPr>
        <p:txBody>
          <a:bodyPr>
            <a:noAutofit/>
          </a:bodyPr>
          <a:lstStyle/>
          <a:p>
            <a:r>
              <a:rPr lang="en-US" sz="4800" b="1" dirty="0"/>
              <a:t>Fatality with scissor lift that tips over on unstable surface </a:t>
            </a:r>
            <a:r>
              <a:rPr lang="en-US" sz="4800" b="1" dirty="0" smtClean="0"/>
              <a:t/>
            </a:r>
            <a:br>
              <a:rPr lang="en-US" sz="4800" b="1" dirty="0" smtClean="0"/>
            </a:br>
            <a:r>
              <a:rPr lang="en-US" sz="3200" b="1" dirty="0" smtClean="0"/>
              <a:t>(</a:t>
            </a:r>
            <a:r>
              <a:rPr lang="en-US" sz="3200" b="1" dirty="0"/>
              <a:t>NIOSH FACE 09CA008)</a:t>
            </a:r>
          </a:p>
        </p:txBody>
      </p:sp>
      <p:sp>
        <p:nvSpPr>
          <p:cNvPr id="3" name="Content Placeholder 2"/>
          <p:cNvSpPr>
            <a:spLocks noGrp="1"/>
          </p:cNvSpPr>
          <p:nvPr>
            <p:ph sz="half" idx="1"/>
          </p:nvPr>
        </p:nvSpPr>
        <p:spPr>
          <a:xfrm>
            <a:off x="559398" y="2208709"/>
            <a:ext cx="5325035" cy="3957870"/>
          </a:xfrm>
        </p:spPr>
        <p:txBody>
          <a:bodyPr>
            <a:normAutofit fontScale="85000" lnSpcReduction="20000"/>
          </a:bodyPr>
          <a:lstStyle/>
          <a:p>
            <a:r>
              <a:rPr lang="en-US" sz="3200" dirty="0"/>
              <a:t>48-year-old welder</a:t>
            </a:r>
          </a:p>
          <a:p>
            <a:r>
              <a:rPr lang="en-US" sz="3200" dirty="0"/>
              <a:t>Lift extended 12 feet</a:t>
            </a:r>
          </a:p>
          <a:p>
            <a:r>
              <a:rPr lang="en-US" sz="3200" dirty="0"/>
              <a:t>Worker moved lift while raised</a:t>
            </a:r>
          </a:p>
          <a:p>
            <a:r>
              <a:rPr lang="en-US" sz="3200" dirty="0"/>
              <a:t>Orange cone was only barrier around pit</a:t>
            </a:r>
          </a:p>
          <a:p>
            <a:r>
              <a:rPr lang="en-US" sz="3200" dirty="0"/>
              <a:t>Inadequate workplace hazard assessment</a:t>
            </a:r>
          </a:p>
          <a:p>
            <a:endParaRPr lang="en-US" sz="3200" dirty="0"/>
          </a:p>
        </p:txBody>
      </p:sp>
      <p:pic>
        <p:nvPicPr>
          <p:cNvPr id="6" name="Content Placeholder 5" descr="Scissor lift fell into a pit&#10;&#10;Scissor lift fell into a pit&#10;&#10;NIOSH"/>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6323866" y="1983561"/>
            <a:ext cx="5488031" cy="4116023"/>
          </a:xfrm>
        </p:spPr>
      </p:pic>
      <p:sp>
        <p:nvSpPr>
          <p:cNvPr id="5" name="Footer Placeholder 1">
            <a:extLst>
              <a:ext uri="{FF2B5EF4-FFF2-40B4-BE49-F238E27FC236}">
                <a16:creationId xmlns:a16="http://schemas.microsoft.com/office/drawing/2014/main" id="{2A3CD5CA-9E71-4CC5-B1B0-067059695ADC}"/>
              </a:ext>
            </a:extLst>
          </p:cNvPr>
          <p:cNvSpPr>
            <a:spLocks noGrp="1"/>
          </p:cNvSpPr>
          <p:nvPr>
            <p:ph type="ftr" sz="quarter" idx="11"/>
          </p:nvPr>
        </p:nvSpPr>
        <p:spPr>
          <a:xfrm>
            <a:off x="7717123" y="6131859"/>
            <a:ext cx="2814614" cy="726141"/>
          </a:xfrm>
        </p:spPr>
        <p:txBody>
          <a:bodyPr/>
          <a:lstStyle/>
          <a:p>
            <a:pPr algn="l"/>
            <a:r>
              <a:rPr lang="en-US" sz="1800" dirty="0">
                <a:solidFill>
                  <a:schemeClr val="tx1"/>
                </a:solidFill>
              </a:rPr>
              <a:t>Scissor lift tipped over </a:t>
            </a:r>
          </a:p>
          <a:p>
            <a:pPr algn="l"/>
            <a:r>
              <a:rPr lang="en-US" sz="1800" dirty="0">
                <a:solidFill>
                  <a:schemeClr val="tx1"/>
                </a:solidFill>
              </a:rPr>
              <a:t>Source: NIOSH</a:t>
            </a:r>
          </a:p>
        </p:txBody>
      </p:sp>
    </p:spTree>
    <p:extLst>
      <p:ext uri="{BB962C8B-B14F-4D97-AF65-F5344CB8AC3E}">
        <p14:creationId xmlns:p14="http://schemas.microsoft.com/office/powerpoint/2010/main" val="271615610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217E09-E38B-4A6C-A44D-48FA95E7BAFA}"/>
              </a:ext>
            </a:extLst>
          </p:cNvPr>
          <p:cNvSpPr>
            <a:spLocks noGrp="1"/>
          </p:cNvSpPr>
          <p:nvPr>
            <p:ph type="ctrTitle"/>
          </p:nvPr>
        </p:nvSpPr>
        <p:spPr/>
        <p:txBody>
          <a:bodyPr>
            <a:normAutofit/>
          </a:bodyPr>
          <a:lstStyle/>
          <a:p>
            <a:r>
              <a:rPr lang="en-US" b="1" dirty="0"/>
              <a:t>Section 8:</a:t>
            </a:r>
            <a:br>
              <a:rPr lang="en-US" b="1" dirty="0"/>
            </a:br>
            <a:r>
              <a:rPr lang="en-US" b="1" dirty="0"/>
              <a:t>Worksite Checklists</a:t>
            </a:r>
          </a:p>
        </p:txBody>
      </p:sp>
    </p:spTree>
    <p:extLst>
      <p:ext uri="{BB962C8B-B14F-4D97-AF65-F5344CB8AC3E}">
        <p14:creationId xmlns:p14="http://schemas.microsoft.com/office/powerpoint/2010/main" val="381774363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443" y="0"/>
            <a:ext cx="10936357" cy="1402453"/>
          </a:xfrm>
        </p:spPr>
        <p:txBody>
          <a:bodyPr>
            <a:normAutofit/>
          </a:bodyPr>
          <a:lstStyle/>
          <a:p>
            <a:r>
              <a:rPr lang="en-US" b="1" dirty="0"/>
              <a:t>Worksite Checklist - checklists are provided for the following</a:t>
            </a:r>
          </a:p>
        </p:txBody>
      </p:sp>
      <p:sp>
        <p:nvSpPr>
          <p:cNvPr id="3" name="Content Placeholder 2"/>
          <p:cNvSpPr>
            <a:spLocks noGrp="1"/>
          </p:cNvSpPr>
          <p:nvPr>
            <p:ph sz="half" idx="1"/>
          </p:nvPr>
        </p:nvSpPr>
        <p:spPr>
          <a:xfrm>
            <a:off x="935915" y="1484557"/>
            <a:ext cx="4685598" cy="5459506"/>
          </a:xfrm>
        </p:spPr>
        <p:txBody>
          <a:bodyPr>
            <a:noAutofit/>
          </a:bodyPr>
          <a:lstStyle/>
          <a:p>
            <a:r>
              <a:rPr lang="en-US" sz="3200" dirty="0"/>
              <a:t>Stairways</a:t>
            </a:r>
          </a:p>
          <a:p>
            <a:r>
              <a:rPr lang="en-US" sz="3200" dirty="0"/>
              <a:t>Ladders</a:t>
            </a:r>
          </a:p>
          <a:p>
            <a:r>
              <a:rPr lang="en-US" sz="3200" dirty="0"/>
              <a:t>Guardrails</a:t>
            </a:r>
          </a:p>
          <a:p>
            <a:r>
              <a:rPr lang="en-US" sz="3200" dirty="0"/>
              <a:t>Holes and skylights</a:t>
            </a:r>
          </a:p>
          <a:p>
            <a:r>
              <a:rPr lang="en-US" sz="3200" dirty="0"/>
              <a:t>Work on steep roofs</a:t>
            </a:r>
          </a:p>
          <a:p>
            <a:r>
              <a:rPr lang="en-US" sz="3200" dirty="0" smtClean="0"/>
              <a:t>Scaffolds</a:t>
            </a:r>
          </a:p>
          <a:p>
            <a:r>
              <a:rPr lang="en-US" sz="3200" dirty="0" smtClean="0"/>
              <a:t>Aerial </a:t>
            </a:r>
            <a:r>
              <a:rPr lang="en-US" sz="3200" dirty="0"/>
              <a:t>lifts</a:t>
            </a:r>
          </a:p>
          <a:p>
            <a:endParaRPr lang="en-US" sz="3200" dirty="0"/>
          </a:p>
        </p:txBody>
      </p:sp>
      <p:sp>
        <p:nvSpPr>
          <p:cNvPr id="7" name="Content Placeholder 6"/>
          <p:cNvSpPr>
            <a:spLocks noGrp="1"/>
          </p:cNvSpPr>
          <p:nvPr>
            <p:ph sz="half" idx="2"/>
          </p:nvPr>
        </p:nvSpPr>
        <p:spPr>
          <a:xfrm>
            <a:off x="6056555" y="1272340"/>
            <a:ext cx="5822343" cy="5338234"/>
          </a:xfrm>
        </p:spPr>
        <p:txBody>
          <a:bodyPr>
            <a:noAutofit/>
          </a:bodyPr>
          <a:lstStyle/>
          <a:p>
            <a:r>
              <a:rPr lang="en-US" sz="3200" dirty="0" smtClean="0"/>
              <a:t>Personal </a:t>
            </a:r>
            <a:r>
              <a:rPr lang="en-US" sz="3200" dirty="0"/>
              <a:t>fall restraint systems</a:t>
            </a:r>
          </a:p>
          <a:p>
            <a:r>
              <a:rPr lang="en-US" sz="3200" dirty="0"/>
              <a:t>Personal fall arrest systems</a:t>
            </a:r>
          </a:p>
          <a:p>
            <a:r>
              <a:rPr lang="en-US" sz="3200" dirty="0"/>
              <a:t>Warning line systems</a:t>
            </a:r>
          </a:p>
          <a:p>
            <a:r>
              <a:rPr lang="en-US" sz="3200" dirty="0"/>
              <a:t>Controlled access zones</a:t>
            </a:r>
          </a:p>
          <a:p>
            <a:r>
              <a:rPr lang="en-US" sz="3200" dirty="0"/>
              <a:t>Safety Monitoring Systems for Low-Slope Roofs</a:t>
            </a:r>
          </a:p>
          <a:p>
            <a:endParaRPr lang="en-US" sz="3200" dirty="0"/>
          </a:p>
        </p:txBody>
      </p:sp>
    </p:spTree>
    <p:extLst>
      <p:ext uri="{BB962C8B-B14F-4D97-AF65-F5344CB8AC3E}">
        <p14:creationId xmlns:p14="http://schemas.microsoft.com/office/powerpoint/2010/main" val="98852820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115" y="0"/>
            <a:ext cx="11459816" cy="1387736"/>
          </a:xfrm>
        </p:spPr>
        <p:txBody>
          <a:bodyPr>
            <a:noAutofit/>
          </a:bodyPr>
          <a:lstStyle/>
          <a:p>
            <a:r>
              <a:rPr lang="en-US" sz="4800" b="1" dirty="0"/>
              <a:t>When Completing a Checklist </a:t>
            </a:r>
            <a:r>
              <a:rPr lang="en-US" sz="4800" b="1" dirty="0" smtClean="0"/>
              <a:t/>
            </a:r>
            <a:br>
              <a:rPr lang="en-US" sz="4800" b="1" dirty="0" smtClean="0"/>
            </a:br>
            <a:r>
              <a:rPr lang="en-US" sz="4800" b="1" dirty="0" smtClean="0"/>
              <a:t>it </a:t>
            </a:r>
            <a:r>
              <a:rPr lang="en-US" sz="4800" b="1" dirty="0"/>
              <a:t>is Important to</a:t>
            </a:r>
          </a:p>
        </p:txBody>
      </p:sp>
      <p:sp>
        <p:nvSpPr>
          <p:cNvPr id="3" name="Content Placeholder 2"/>
          <p:cNvSpPr>
            <a:spLocks noGrp="1"/>
          </p:cNvSpPr>
          <p:nvPr>
            <p:ph sz="half" idx="1"/>
          </p:nvPr>
        </p:nvSpPr>
        <p:spPr>
          <a:xfrm>
            <a:off x="204393" y="1326699"/>
            <a:ext cx="9057941" cy="5316148"/>
          </a:xfrm>
        </p:spPr>
        <p:txBody>
          <a:bodyPr>
            <a:noAutofit/>
          </a:bodyPr>
          <a:lstStyle/>
          <a:p>
            <a:pPr marL="514350" indent="-514350">
              <a:buFont typeface="+mj-lt"/>
              <a:buAutoNum type="arabicPeriod"/>
            </a:pPr>
            <a:r>
              <a:rPr lang="en-US" sz="2800" dirty="0"/>
              <a:t>Have a goal to take immediate corrective action</a:t>
            </a:r>
          </a:p>
          <a:p>
            <a:pPr marL="514350" indent="-514350">
              <a:buFont typeface="+mj-lt"/>
              <a:buAutoNum type="arabicPeriod"/>
            </a:pPr>
            <a:r>
              <a:rPr lang="en-US" sz="2800" dirty="0"/>
              <a:t>Make efforts to correct deficiencies</a:t>
            </a:r>
          </a:p>
          <a:p>
            <a:pPr marL="514350" indent="-514350">
              <a:buFont typeface="+mj-lt"/>
              <a:buAutoNum type="arabicPeriod"/>
            </a:pPr>
            <a:r>
              <a:rPr lang="en-US" sz="2800" dirty="0"/>
              <a:t>Make a record of your efforts</a:t>
            </a:r>
          </a:p>
          <a:p>
            <a:pPr lvl="1"/>
            <a:r>
              <a:rPr lang="en-US" sz="2800" dirty="0"/>
              <a:t>Mark as “acceptable” if found to be acceptable</a:t>
            </a:r>
          </a:p>
          <a:p>
            <a:pPr lvl="1"/>
            <a:r>
              <a:rPr lang="en-US" sz="2800" dirty="0"/>
              <a:t>Mark “N/A” if not applicable</a:t>
            </a:r>
          </a:p>
          <a:p>
            <a:pPr lvl="1"/>
            <a:r>
              <a:rPr lang="en-US" sz="2800" dirty="0"/>
              <a:t>Mark as “addressed by action taken” and describe what corrective actions were taken</a:t>
            </a:r>
          </a:p>
          <a:p>
            <a:pPr marL="514350" indent="-514350">
              <a:buFont typeface="+mj-lt"/>
              <a:buAutoNum type="arabicPeriod"/>
            </a:pPr>
            <a:r>
              <a:rPr lang="en-US" sz="2800" dirty="0"/>
              <a:t>Use it as a means of becoming more knowledgeable and competent</a:t>
            </a:r>
          </a:p>
        </p:txBody>
      </p:sp>
      <p:sp>
        <p:nvSpPr>
          <p:cNvPr id="5" name="Footer Placeholder 1">
            <a:extLst>
              <a:ext uri="{FF2B5EF4-FFF2-40B4-BE49-F238E27FC236}">
                <a16:creationId xmlns:a16="http://schemas.microsoft.com/office/drawing/2014/main" id="{E6129358-7434-4F84-BD5E-6B9328D69540}"/>
              </a:ext>
            </a:extLst>
          </p:cNvPr>
          <p:cNvSpPr>
            <a:spLocks noGrp="1"/>
          </p:cNvSpPr>
          <p:nvPr>
            <p:ph type="ftr" sz="quarter" idx="11"/>
          </p:nvPr>
        </p:nvSpPr>
        <p:spPr>
          <a:xfrm>
            <a:off x="9823631" y="5719763"/>
            <a:ext cx="1977508" cy="437655"/>
          </a:xfrm>
        </p:spPr>
        <p:txBody>
          <a:bodyPr/>
          <a:lstStyle/>
          <a:p>
            <a:pPr algn="l"/>
            <a:r>
              <a:rPr lang="en-US" sz="1800" dirty="0">
                <a:solidFill>
                  <a:schemeClr val="tx1"/>
                </a:solidFill>
              </a:rPr>
              <a:t>Clipboard clip art</a:t>
            </a:r>
          </a:p>
        </p:txBody>
      </p:sp>
      <p:pic>
        <p:nvPicPr>
          <p:cNvPr id="7" name="Content Placeholder 6" title="Clipart - Clipboard checklist"/>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342374" y="1527586"/>
            <a:ext cx="2773227" cy="4143135"/>
          </a:xfrm>
        </p:spPr>
      </p:pic>
    </p:spTree>
    <p:extLst>
      <p:ext uri="{BB962C8B-B14F-4D97-AF65-F5344CB8AC3E}">
        <p14:creationId xmlns:p14="http://schemas.microsoft.com/office/powerpoint/2010/main" val="323570410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16" y="166343"/>
            <a:ext cx="11781183" cy="952046"/>
          </a:xfrm>
        </p:spPr>
        <p:txBody>
          <a:bodyPr>
            <a:normAutofit fontScale="90000"/>
          </a:bodyPr>
          <a:lstStyle/>
          <a:p>
            <a:r>
              <a:rPr lang="en-US" sz="4800" b="1" dirty="0"/>
              <a:t>Example Checklist – First Part of Stairways</a:t>
            </a:r>
          </a:p>
        </p:txBody>
      </p:sp>
      <p:pic>
        <p:nvPicPr>
          <p:cNvPr id="3" name="Picture 2" title="example checklist for stairway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220" y="1387639"/>
            <a:ext cx="9844323" cy="5233691"/>
          </a:xfrm>
          <a:prstGeom prst="rect">
            <a:avLst/>
          </a:prstGeom>
        </p:spPr>
      </p:pic>
    </p:spTree>
    <p:extLst>
      <p:ext uri="{BB962C8B-B14F-4D97-AF65-F5344CB8AC3E}">
        <p14:creationId xmlns:p14="http://schemas.microsoft.com/office/powerpoint/2010/main" val="3317735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089" y="105475"/>
            <a:ext cx="10515600" cy="995589"/>
          </a:xfrm>
        </p:spPr>
        <p:txBody>
          <a:bodyPr>
            <a:normAutofit/>
          </a:bodyPr>
          <a:lstStyle/>
          <a:p>
            <a:r>
              <a:rPr lang="en-US" sz="4800" b="1" dirty="0"/>
              <a:t>Employer Responsibilities</a:t>
            </a:r>
          </a:p>
        </p:txBody>
      </p:sp>
      <p:sp>
        <p:nvSpPr>
          <p:cNvPr id="3" name="Content Placeholder 2"/>
          <p:cNvSpPr>
            <a:spLocks noGrp="1"/>
          </p:cNvSpPr>
          <p:nvPr>
            <p:ph sz="half" idx="1"/>
          </p:nvPr>
        </p:nvSpPr>
        <p:spPr>
          <a:xfrm>
            <a:off x="96818" y="928942"/>
            <a:ext cx="12191999" cy="4074359"/>
          </a:xfrm>
        </p:spPr>
        <p:txBody>
          <a:bodyPr>
            <a:noAutofit/>
          </a:bodyPr>
          <a:lstStyle/>
          <a:p>
            <a:pPr>
              <a:lnSpc>
                <a:spcPct val="110000"/>
              </a:lnSpc>
            </a:pPr>
            <a:r>
              <a:rPr lang="en-US" sz="2800" dirty="0"/>
              <a:t>Continual observational safety checks of work operations</a:t>
            </a:r>
          </a:p>
          <a:p>
            <a:pPr>
              <a:lnSpc>
                <a:spcPct val="110000"/>
              </a:lnSpc>
            </a:pPr>
            <a:r>
              <a:rPr lang="en-US" sz="2800" dirty="0"/>
              <a:t>Regular enforcement of the safety policy and procedures</a:t>
            </a:r>
          </a:p>
          <a:p>
            <a:pPr>
              <a:lnSpc>
                <a:spcPct val="110000"/>
              </a:lnSpc>
            </a:pPr>
            <a:r>
              <a:rPr lang="en-US" sz="2800" dirty="0"/>
              <a:t>Provide adequate supervision and oversight</a:t>
            </a:r>
          </a:p>
          <a:p>
            <a:pPr lvl="1">
              <a:lnSpc>
                <a:spcPct val="110000"/>
              </a:lnSpc>
            </a:pPr>
            <a:r>
              <a:rPr lang="en-US" sz="2800" dirty="0"/>
              <a:t>DESIGNATED QUALIFIED PERSON approves fall protection design and changes</a:t>
            </a:r>
          </a:p>
          <a:p>
            <a:pPr lvl="1">
              <a:lnSpc>
                <a:spcPct val="110000"/>
              </a:lnSpc>
            </a:pPr>
            <a:r>
              <a:rPr lang="en-US" sz="2800" dirty="0"/>
              <a:t>DESIGNATED COMPETENT PERSON identifies and corrects hazards</a:t>
            </a:r>
          </a:p>
          <a:p>
            <a:pPr lvl="1">
              <a:lnSpc>
                <a:spcPct val="110000"/>
              </a:lnSpc>
            </a:pPr>
            <a:r>
              <a:rPr lang="en-US" sz="2800" dirty="0"/>
              <a:t>CREW SUPERVISOR/FOREMAN is responsible for correcting any unsafe practices or conditions </a:t>
            </a:r>
            <a:r>
              <a:rPr lang="en-US" sz="2800" dirty="0" smtClean="0"/>
              <a:t>immediately</a:t>
            </a:r>
            <a:r>
              <a:rPr lang="en-US" sz="2800" dirty="0"/>
              <a:t>			</a:t>
            </a:r>
          </a:p>
        </p:txBody>
      </p:sp>
      <p:pic>
        <p:nvPicPr>
          <p:cNvPr id="6" name="Content Placeholder 5" descr="Picture of worksite supervisors wearing hardhats on a jobsite&#10;source: OSHA"/>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1226371" y="5508301"/>
            <a:ext cx="9459558" cy="1349699"/>
          </a:xfrm>
          <a:solidFill>
            <a:schemeClr val="accent1">
              <a:lumMod val="20000"/>
              <a:lumOff val="80000"/>
            </a:schemeClr>
          </a:solidFill>
        </p:spPr>
      </p:pic>
      <p:sp>
        <p:nvSpPr>
          <p:cNvPr id="5" name="Rectangle 4"/>
          <p:cNvSpPr/>
          <p:nvPr/>
        </p:nvSpPr>
        <p:spPr>
          <a:xfrm>
            <a:off x="9407648" y="6488668"/>
            <a:ext cx="2784352" cy="369332"/>
          </a:xfrm>
          <a:prstGeom prst="rect">
            <a:avLst/>
          </a:prstGeom>
        </p:spPr>
        <p:txBody>
          <a:bodyPr wrap="none">
            <a:spAutoFit/>
          </a:bodyPr>
          <a:lstStyle/>
          <a:p>
            <a:r>
              <a:rPr lang="en-US" dirty="0"/>
              <a:t>Supervisors    Source: OSHA</a:t>
            </a:r>
          </a:p>
        </p:txBody>
      </p:sp>
    </p:spTree>
    <p:extLst>
      <p:ext uri="{BB962C8B-B14F-4D97-AF65-F5344CB8AC3E}">
        <p14:creationId xmlns:p14="http://schemas.microsoft.com/office/powerpoint/2010/main" val="423820097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17172"/>
          </a:xfrm>
        </p:spPr>
        <p:txBody>
          <a:bodyPr>
            <a:noAutofit/>
          </a:bodyPr>
          <a:lstStyle/>
          <a:p>
            <a:r>
              <a:rPr lang="en-US" sz="4800" b="1" dirty="0"/>
              <a:t>4. Corrective actions taken </a:t>
            </a:r>
            <a:r>
              <a:rPr lang="en-US" sz="4000" b="1" dirty="0" smtClean="0"/>
              <a:t>(Highlighted areas)</a:t>
            </a:r>
            <a:endParaRPr lang="en-US" sz="4000" b="1" dirty="0"/>
          </a:p>
        </p:txBody>
      </p:sp>
      <p:pic>
        <p:nvPicPr>
          <p:cNvPr id="4" name="Content Placeholder 3" title="example checklist for stairways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94100" y="1503683"/>
            <a:ext cx="10166484" cy="5252120"/>
          </a:xfrm>
        </p:spPr>
      </p:pic>
    </p:spTree>
    <p:extLst>
      <p:ext uri="{BB962C8B-B14F-4D97-AF65-F5344CB8AC3E}">
        <p14:creationId xmlns:p14="http://schemas.microsoft.com/office/powerpoint/2010/main" val="117199478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title="Clipart - &lt;strong&gt;ladder&lt;/strong&gt;"/>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992374" y="1610471"/>
            <a:ext cx="3088999" cy="4758055"/>
          </a:xfrm>
        </p:spPr>
      </p:pic>
      <p:sp>
        <p:nvSpPr>
          <p:cNvPr id="2" name="Title 1"/>
          <p:cNvSpPr>
            <a:spLocks noGrp="1"/>
          </p:cNvSpPr>
          <p:nvPr>
            <p:ph type="title"/>
          </p:nvPr>
        </p:nvSpPr>
        <p:spPr>
          <a:xfrm>
            <a:off x="251792" y="116647"/>
            <a:ext cx="10515600" cy="1325563"/>
          </a:xfrm>
        </p:spPr>
        <p:txBody>
          <a:bodyPr>
            <a:normAutofit/>
          </a:bodyPr>
          <a:lstStyle/>
          <a:p>
            <a:r>
              <a:rPr lang="en-US" sz="4800" b="1" dirty="0"/>
              <a:t>Ladder Inspection and Repair</a:t>
            </a:r>
          </a:p>
        </p:txBody>
      </p:sp>
      <p:sp>
        <p:nvSpPr>
          <p:cNvPr id="4" name="Content Placeholder 3"/>
          <p:cNvSpPr>
            <a:spLocks noGrp="1"/>
          </p:cNvSpPr>
          <p:nvPr>
            <p:ph sz="half" idx="2"/>
          </p:nvPr>
        </p:nvSpPr>
        <p:spPr>
          <a:xfrm>
            <a:off x="215153" y="1371600"/>
            <a:ext cx="9090773" cy="4727986"/>
          </a:xfrm>
        </p:spPr>
        <p:txBody>
          <a:bodyPr>
            <a:noAutofit/>
          </a:bodyPr>
          <a:lstStyle/>
          <a:p>
            <a:r>
              <a:rPr lang="en-US" dirty="0"/>
              <a:t>All ladders must be regularly inspected and repaired, at least quarterly, but the cycle depends on use and work conditions</a:t>
            </a:r>
          </a:p>
          <a:p>
            <a:pPr lvl="1"/>
            <a:r>
              <a:rPr lang="en-US" dirty="0"/>
              <a:t>If ladders are used two or more days a week, then a monthly inspection and repair cycle is recommended.  </a:t>
            </a:r>
          </a:p>
          <a:p>
            <a:pPr lvl="1"/>
            <a:r>
              <a:rPr lang="en-US" dirty="0"/>
              <a:t>If ladders are used daily under harsh work conditions, then a weekly inspection and repair cycle is recommended.</a:t>
            </a:r>
          </a:p>
          <a:p>
            <a:r>
              <a:rPr lang="en-US" dirty="0"/>
              <a:t>Inspection and repair cycle based on work conditions and use</a:t>
            </a:r>
          </a:p>
          <a:p>
            <a:pPr marL="0" indent="0">
              <a:buNone/>
            </a:pPr>
            <a:r>
              <a:rPr lang="en-US" dirty="0"/>
              <a:t>	____	Weekly</a:t>
            </a:r>
          </a:p>
          <a:p>
            <a:pPr marL="0" indent="0">
              <a:buNone/>
            </a:pPr>
            <a:r>
              <a:rPr lang="en-US" dirty="0"/>
              <a:t>	____	Monthly</a:t>
            </a:r>
          </a:p>
          <a:p>
            <a:pPr marL="0" indent="0">
              <a:buNone/>
            </a:pPr>
            <a:r>
              <a:rPr lang="en-US" dirty="0"/>
              <a:t>	____	Quarterly</a:t>
            </a:r>
          </a:p>
        </p:txBody>
      </p:sp>
      <p:sp>
        <p:nvSpPr>
          <p:cNvPr id="6" name="Footer Placeholder 1">
            <a:extLst>
              <a:ext uri="{FF2B5EF4-FFF2-40B4-BE49-F238E27FC236}">
                <a16:creationId xmlns:a16="http://schemas.microsoft.com/office/drawing/2014/main" id="{77F6F436-4DBB-4EE6-BBC1-34367F3D05CE}"/>
              </a:ext>
            </a:extLst>
          </p:cNvPr>
          <p:cNvSpPr>
            <a:spLocks noGrp="1"/>
          </p:cNvSpPr>
          <p:nvPr>
            <p:ph type="ftr" sz="quarter" idx="11"/>
          </p:nvPr>
        </p:nvSpPr>
        <p:spPr>
          <a:xfrm>
            <a:off x="9859786" y="6303698"/>
            <a:ext cx="2081202" cy="437655"/>
          </a:xfrm>
        </p:spPr>
        <p:txBody>
          <a:bodyPr/>
          <a:lstStyle/>
          <a:p>
            <a:pPr algn="l"/>
            <a:r>
              <a:rPr lang="en-US" sz="1800" dirty="0">
                <a:solidFill>
                  <a:schemeClr val="tx1"/>
                </a:solidFill>
              </a:rPr>
              <a:t>Step ladder clip art</a:t>
            </a:r>
          </a:p>
        </p:txBody>
      </p:sp>
    </p:spTree>
    <p:extLst>
      <p:ext uri="{BB962C8B-B14F-4D97-AF65-F5344CB8AC3E}">
        <p14:creationId xmlns:p14="http://schemas.microsoft.com/office/powerpoint/2010/main" val="56801571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926" y="0"/>
            <a:ext cx="10515600" cy="682279"/>
          </a:xfrm>
        </p:spPr>
        <p:txBody>
          <a:bodyPr>
            <a:normAutofit/>
          </a:bodyPr>
          <a:lstStyle/>
          <a:p>
            <a:r>
              <a:rPr lang="en-US" b="1" dirty="0"/>
              <a:t>Review of Learning objectives</a:t>
            </a:r>
          </a:p>
        </p:txBody>
      </p:sp>
      <p:sp>
        <p:nvSpPr>
          <p:cNvPr id="5" name="Content Placeholder 4"/>
          <p:cNvSpPr>
            <a:spLocks noGrp="1"/>
          </p:cNvSpPr>
          <p:nvPr>
            <p:ph idx="1"/>
          </p:nvPr>
        </p:nvSpPr>
        <p:spPr>
          <a:xfrm>
            <a:off x="387274" y="691423"/>
            <a:ext cx="11607501" cy="6042863"/>
          </a:xfrm>
        </p:spPr>
        <p:txBody>
          <a:bodyPr>
            <a:noAutofit/>
          </a:bodyPr>
          <a:lstStyle/>
          <a:p>
            <a:pPr marL="514350" indent="-514350">
              <a:buFont typeface="+mj-lt"/>
              <a:buAutoNum type="arabicPeriod"/>
            </a:pPr>
            <a:r>
              <a:rPr lang="en-US" sz="2400" dirty="0"/>
              <a:t>Why fall protection is important?</a:t>
            </a:r>
          </a:p>
          <a:p>
            <a:pPr marL="514350" indent="-514350">
              <a:buFont typeface="+mj-lt"/>
              <a:buAutoNum type="arabicPeriod"/>
            </a:pPr>
            <a:r>
              <a:rPr lang="en-US" sz="2400" dirty="0" smtClean="0"/>
              <a:t>OSHA </a:t>
            </a:r>
            <a:r>
              <a:rPr lang="en-US" sz="2400" dirty="0"/>
              <a:t>fall protection regulations &amp; standards</a:t>
            </a:r>
          </a:p>
          <a:p>
            <a:pPr marL="1371600" lvl="2" indent="-457200">
              <a:buFont typeface="+mj-lt"/>
              <a:buAutoNum type="alphaLcParenR"/>
            </a:pPr>
            <a:r>
              <a:rPr lang="en-US" sz="2400" dirty="0"/>
              <a:t>What heights require fall protection?</a:t>
            </a:r>
          </a:p>
          <a:p>
            <a:pPr marL="1371600" lvl="2" indent="-457200">
              <a:buFont typeface="+mj-lt"/>
              <a:buAutoNum type="alphaLcParenR"/>
            </a:pPr>
            <a:r>
              <a:rPr lang="en-US" sz="2400" dirty="0"/>
              <a:t>Provide some fall protection design and performance specifications</a:t>
            </a:r>
          </a:p>
          <a:p>
            <a:pPr marL="514350" indent="-514350">
              <a:buFont typeface="+mj-lt"/>
              <a:buAutoNum type="arabicPeriod"/>
            </a:pPr>
            <a:r>
              <a:rPr lang="en-US" sz="2400" dirty="0" smtClean="0"/>
              <a:t>What </a:t>
            </a:r>
            <a:r>
              <a:rPr lang="en-US" sz="2400" dirty="0"/>
              <a:t>are some common fall hazards requiring fall protection?</a:t>
            </a:r>
          </a:p>
          <a:p>
            <a:pPr marL="514350" indent="-514350">
              <a:buFont typeface="+mj-lt"/>
              <a:buAutoNum type="arabicPeriod"/>
            </a:pPr>
            <a:r>
              <a:rPr lang="en-US" sz="2400" dirty="0" smtClean="0"/>
              <a:t>Hierarchy </a:t>
            </a:r>
            <a:r>
              <a:rPr lang="en-US" sz="2400" dirty="0"/>
              <a:t>of controls for fall protection</a:t>
            </a:r>
          </a:p>
          <a:p>
            <a:pPr marL="1371600" lvl="2" indent="-457200">
              <a:buFont typeface="+mj-lt"/>
              <a:buAutoNum type="alphaLcParenR"/>
            </a:pPr>
            <a:r>
              <a:rPr lang="en-US" sz="2400" dirty="0"/>
              <a:t>What is the importance of first three controls in preventing falls?</a:t>
            </a:r>
          </a:p>
          <a:p>
            <a:pPr marL="1371600" lvl="2" indent="-457200">
              <a:buFont typeface="+mj-lt"/>
              <a:buAutoNum type="alphaLcParenR"/>
            </a:pPr>
            <a:r>
              <a:rPr lang="en-US" sz="2400" dirty="0"/>
              <a:t>What is the importance of fourth (fall arrest)?</a:t>
            </a:r>
          </a:p>
          <a:p>
            <a:pPr marL="1371600" lvl="2" indent="-457200">
              <a:buFont typeface="+mj-lt"/>
              <a:buAutoNum type="alphaLcParenR"/>
            </a:pPr>
            <a:r>
              <a:rPr lang="en-US" sz="2400" dirty="0"/>
              <a:t>Why are controlled access zones are a last resort?</a:t>
            </a:r>
          </a:p>
          <a:p>
            <a:pPr marL="514350" indent="-514350">
              <a:buFont typeface="+mj-lt"/>
              <a:buAutoNum type="arabicPeriod"/>
            </a:pPr>
            <a:r>
              <a:rPr lang="en-US" sz="2400" dirty="0" smtClean="0"/>
              <a:t>Describe </a:t>
            </a:r>
            <a:r>
              <a:rPr lang="en-US" sz="2400" dirty="0"/>
              <a:t>the different types of fall protection control options</a:t>
            </a:r>
          </a:p>
        </p:txBody>
      </p:sp>
    </p:spTree>
    <p:extLst>
      <p:ext uri="{BB962C8B-B14F-4D97-AF65-F5344CB8AC3E}">
        <p14:creationId xmlns:p14="http://schemas.microsoft.com/office/powerpoint/2010/main" val="333986292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3" name="Content Placeholder 2" descr="aerial lift on side after tipping over&#10;&#10;aerial lift on side after tipping over&#10;&#10;NIOSH"/>
          <p:cNvPicPr>
            <a:picLocks noGrp="1" noChangeAspect="1"/>
          </p:cNvPicPr>
          <p:nvPr>
            <p:ph sz="half" idx="2"/>
          </p:nvPr>
        </p:nvPicPr>
        <p:blipFill rotWithShape="1">
          <a:blip r:embed="rId2">
            <a:extLst>
              <a:ext uri="{28A0092B-C50C-407E-A947-70E740481C1C}">
                <a14:useLocalDpi xmlns:a14="http://schemas.microsoft.com/office/drawing/2010/main"/>
              </a:ext>
            </a:extLst>
          </a:blip>
          <a:srcRect t="11673"/>
          <a:stretch/>
        </p:blipFill>
        <p:spPr>
          <a:xfrm>
            <a:off x="5152903" y="1549101"/>
            <a:ext cx="6816678" cy="4475181"/>
          </a:xfrm>
        </p:spPr>
      </p:pic>
      <p:sp>
        <p:nvSpPr>
          <p:cNvPr id="4" name="Title 3">
            <a:extLst>
              <a:ext uri="{FF2B5EF4-FFF2-40B4-BE49-F238E27FC236}">
                <a16:creationId xmlns:a16="http://schemas.microsoft.com/office/drawing/2014/main" id="{26E763B3-48E1-42FF-A066-956B58655A49}"/>
              </a:ext>
            </a:extLst>
          </p:cNvPr>
          <p:cNvSpPr>
            <a:spLocks noGrp="1"/>
          </p:cNvSpPr>
          <p:nvPr>
            <p:ph type="title"/>
          </p:nvPr>
        </p:nvSpPr>
        <p:spPr>
          <a:xfrm>
            <a:off x="344245" y="-1"/>
            <a:ext cx="11847754" cy="1635163"/>
          </a:xfrm>
        </p:spPr>
        <p:txBody>
          <a:bodyPr>
            <a:noAutofit/>
          </a:bodyPr>
          <a:lstStyle/>
          <a:p>
            <a:r>
              <a:rPr lang="en-US" sz="5400" b="1" dirty="0"/>
              <a:t>Let’s look out for each other…</a:t>
            </a:r>
            <a:br>
              <a:rPr lang="en-US" sz="5400" b="1" dirty="0"/>
            </a:br>
            <a:r>
              <a:rPr lang="en-US" sz="4400" b="1" dirty="0"/>
              <a:t>Make sure everyone </a:t>
            </a:r>
            <a:r>
              <a:rPr lang="en-US" sz="4400" b="1" dirty="0" smtClean="0"/>
              <a:t>goes </a:t>
            </a:r>
            <a:r>
              <a:rPr lang="en-US" sz="4400" b="1" dirty="0"/>
              <a:t>home safely</a:t>
            </a:r>
          </a:p>
        </p:txBody>
      </p:sp>
      <p:sp>
        <p:nvSpPr>
          <p:cNvPr id="5" name="Content Placeholder 4">
            <a:extLst>
              <a:ext uri="{FF2B5EF4-FFF2-40B4-BE49-F238E27FC236}">
                <a16:creationId xmlns:a16="http://schemas.microsoft.com/office/drawing/2014/main" id="{6EDACA61-B05A-450B-89EF-E41B77AA84DC}"/>
              </a:ext>
            </a:extLst>
          </p:cNvPr>
          <p:cNvSpPr>
            <a:spLocks noGrp="1"/>
          </p:cNvSpPr>
          <p:nvPr>
            <p:ph sz="half" idx="1"/>
          </p:nvPr>
        </p:nvSpPr>
        <p:spPr>
          <a:xfrm>
            <a:off x="407894" y="3476163"/>
            <a:ext cx="4670502" cy="1440081"/>
          </a:xfrm>
        </p:spPr>
        <p:txBody>
          <a:bodyPr>
            <a:normAutofit/>
          </a:bodyPr>
          <a:lstStyle/>
          <a:p>
            <a:pPr marL="0" indent="0" algn="ctr">
              <a:buNone/>
            </a:pPr>
            <a:r>
              <a:rPr lang="en-US" sz="6000" dirty="0" smtClean="0"/>
              <a:t>Questions</a:t>
            </a:r>
            <a:r>
              <a:rPr lang="en-US" sz="60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6" name="Footer Placeholder 1">
            <a:extLst>
              <a:ext uri="{FF2B5EF4-FFF2-40B4-BE49-F238E27FC236}">
                <a16:creationId xmlns:a16="http://schemas.microsoft.com/office/drawing/2014/main" id="{0B87B261-271D-4D72-AFEB-E65D41983411}"/>
              </a:ext>
            </a:extLst>
          </p:cNvPr>
          <p:cNvSpPr>
            <a:spLocks noGrp="1"/>
          </p:cNvSpPr>
          <p:nvPr>
            <p:ph type="ftr" sz="quarter" idx="11"/>
          </p:nvPr>
        </p:nvSpPr>
        <p:spPr>
          <a:xfrm>
            <a:off x="5873674" y="5970494"/>
            <a:ext cx="6185647" cy="887505"/>
          </a:xfrm>
        </p:spPr>
        <p:txBody>
          <a:bodyPr/>
          <a:lstStyle/>
          <a:p>
            <a:r>
              <a:rPr lang="en-US" sz="1800" dirty="0">
                <a:solidFill>
                  <a:schemeClr val="tx1"/>
                </a:solidFill>
              </a:rPr>
              <a:t>Aerial lift tipping </a:t>
            </a:r>
            <a:r>
              <a:rPr lang="en-US" sz="1800" dirty="0" smtClean="0">
                <a:solidFill>
                  <a:schemeClr val="tx1"/>
                </a:solidFill>
              </a:rPr>
              <a:t>over - </a:t>
            </a:r>
            <a:r>
              <a:rPr lang="en-US" sz="1800" dirty="0"/>
              <a:t>Photo </a:t>
            </a:r>
            <a:r>
              <a:rPr lang="en-US" sz="1800" dirty="0" smtClean="0"/>
              <a:t>shows operator’s </a:t>
            </a:r>
            <a:r>
              <a:rPr lang="en-US" sz="1800" dirty="0"/>
              <a:t>failure to follow manufacturer </a:t>
            </a:r>
            <a:r>
              <a:rPr lang="en-US" sz="1800" dirty="0" smtClean="0"/>
              <a:t>guidelines resulted </a:t>
            </a:r>
            <a:r>
              <a:rPr lang="en-US" sz="1800" dirty="0"/>
              <a:t>in a fatality </a:t>
            </a:r>
            <a:endParaRPr lang="en-US" sz="1800" dirty="0" smtClean="0"/>
          </a:p>
          <a:p>
            <a:r>
              <a:rPr lang="en-US" sz="1800" dirty="0" smtClean="0"/>
              <a:t>(</a:t>
            </a:r>
            <a:r>
              <a:rPr lang="en-US" sz="1800" dirty="0"/>
              <a:t>NIOSH FACE 03NY034</a:t>
            </a:r>
            <a:r>
              <a:rPr lang="en-US" sz="1800" dirty="0" smtClean="0"/>
              <a:t>)     </a:t>
            </a:r>
            <a:r>
              <a:rPr lang="en-US" sz="1800" dirty="0" smtClean="0">
                <a:solidFill>
                  <a:schemeClr val="tx1"/>
                </a:solidFill>
              </a:rPr>
              <a:t>Source</a:t>
            </a:r>
            <a:r>
              <a:rPr lang="en-US" sz="1800" dirty="0">
                <a:solidFill>
                  <a:schemeClr val="tx1"/>
                </a:solidFill>
              </a:rPr>
              <a:t>: NIOSH</a:t>
            </a:r>
          </a:p>
        </p:txBody>
      </p:sp>
    </p:spTree>
    <p:extLst>
      <p:ext uri="{BB962C8B-B14F-4D97-AF65-F5344CB8AC3E}">
        <p14:creationId xmlns:p14="http://schemas.microsoft.com/office/powerpoint/2010/main" val="1548898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663" y="1"/>
            <a:ext cx="10515600" cy="1204856"/>
          </a:xfrm>
        </p:spPr>
        <p:txBody>
          <a:bodyPr>
            <a:normAutofit fontScale="90000"/>
          </a:bodyPr>
          <a:lstStyle/>
          <a:p>
            <a:r>
              <a:rPr lang="en-US" sz="6000" b="1" dirty="0"/>
              <a:t>Designated Qualified Person</a:t>
            </a:r>
          </a:p>
        </p:txBody>
      </p:sp>
      <p:sp>
        <p:nvSpPr>
          <p:cNvPr id="3" name="Content Placeholder 2"/>
          <p:cNvSpPr>
            <a:spLocks noGrp="1"/>
          </p:cNvSpPr>
          <p:nvPr>
            <p:ph sz="half" idx="1"/>
          </p:nvPr>
        </p:nvSpPr>
        <p:spPr>
          <a:xfrm>
            <a:off x="763793" y="1758349"/>
            <a:ext cx="5712311" cy="4640489"/>
          </a:xfrm>
        </p:spPr>
        <p:txBody>
          <a:bodyPr>
            <a:noAutofit/>
          </a:bodyPr>
          <a:lstStyle/>
          <a:p>
            <a:r>
              <a:rPr lang="en-US" sz="3200" dirty="0"/>
              <a:t>Has a recognized degree or certificate, or extensive professional experience with fall protection</a:t>
            </a:r>
          </a:p>
          <a:p>
            <a:r>
              <a:rPr lang="en-US" sz="3200" dirty="0" smtClean="0"/>
              <a:t>Has </a:t>
            </a:r>
            <a:r>
              <a:rPr lang="en-US" sz="3200" dirty="0"/>
              <a:t>the ability to solve fall protection problems at the worksite</a:t>
            </a:r>
          </a:p>
        </p:txBody>
      </p:sp>
      <p:sp>
        <p:nvSpPr>
          <p:cNvPr id="4" name="Content Placeholder 3"/>
          <p:cNvSpPr>
            <a:spLocks noGrp="1"/>
          </p:cNvSpPr>
          <p:nvPr>
            <p:ph sz="half" idx="2"/>
          </p:nvPr>
        </p:nvSpPr>
        <p:spPr>
          <a:xfrm>
            <a:off x="6691256" y="1699708"/>
            <a:ext cx="5328622" cy="5034578"/>
          </a:xfrm>
          <a:solidFill>
            <a:schemeClr val="accent4">
              <a:lumMod val="20000"/>
              <a:lumOff val="80000"/>
            </a:schemeClr>
          </a:solidFill>
        </p:spPr>
        <p:txBody>
          <a:bodyPr>
            <a:noAutofit/>
          </a:bodyPr>
          <a:lstStyle/>
          <a:p>
            <a:pPr marL="0" indent="0" algn="ctr">
              <a:buNone/>
            </a:pPr>
            <a:r>
              <a:rPr lang="en-US" sz="2400" dirty="0"/>
              <a:t>According to OSHA, "</a:t>
            </a:r>
            <a:r>
              <a:rPr lang="en-US" sz="2400" b="1" i="1" dirty="0"/>
              <a:t>Qualified</a:t>
            </a:r>
            <a:r>
              <a:rPr lang="en-US" sz="2400" dirty="0"/>
              <a:t>" means one who, by possession of a recognized degree, certificate, or professional standing, or who by extensive knowledge, training and experience, has successfully demonstrated his ability to solve or resolve problems relating to the subject matter, the work, or the project.</a:t>
            </a:r>
          </a:p>
          <a:p>
            <a:endParaRPr lang="en-US" sz="2800" dirty="0"/>
          </a:p>
        </p:txBody>
      </p:sp>
    </p:spTree>
    <p:extLst>
      <p:ext uri="{BB962C8B-B14F-4D97-AF65-F5344CB8AC3E}">
        <p14:creationId xmlns:p14="http://schemas.microsoft.com/office/powerpoint/2010/main" val="3844234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0"/>
            <a:ext cx="10364451" cy="1247887"/>
          </a:xfrm>
        </p:spPr>
        <p:txBody>
          <a:bodyPr>
            <a:normAutofit/>
          </a:bodyPr>
          <a:lstStyle/>
          <a:p>
            <a:r>
              <a:rPr lang="en-US" sz="5400" b="1" dirty="0"/>
              <a:t>Designated Competent Person</a:t>
            </a:r>
          </a:p>
        </p:txBody>
      </p:sp>
      <p:sp>
        <p:nvSpPr>
          <p:cNvPr id="3" name="Content Placeholder 2"/>
          <p:cNvSpPr>
            <a:spLocks noGrp="1"/>
          </p:cNvSpPr>
          <p:nvPr>
            <p:ph sz="half" idx="1"/>
          </p:nvPr>
        </p:nvSpPr>
        <p:spPr>
          <a:xfrm>
            <a:off x="505610" y="1073719"/>
            <a:ext cx="6798833" cy="5655189"/>
          </a:xfrm>
        </p:spPr>
        <p:txBody>
          <a:bodyPr>
            <a:noAutofit/>
          </a:bodyPr>
          <a:lstStyle/>
          <a:p>
            <a:r>
              <a:rPr lang="en-US" sz="3200" dirty="0"/>
              <a:t>Has training and experience with fall </a:t>
            </a:r>
            <a:r>
              <a:rPr lang="en-US" sz="3200" dirty="0" smtClean="0"/>
              <a:t>protection</a:t>
            </a:r>
            <a:endParaRPr lang="en-US" sz="3200" dirty="0"/>
          </a:p>
          <a:p>
            <a:r>
              <a:rPr lang="en-US" sz="3200" dirty="0"/>
              <a:t>Is knowledgeable on applicable standards related to fall </a:t>
            </a:r>
            <a:r>
              <a:rPr lang="en-US" sz="3200" dirty="0" smtClean="0"/>
              <a:t>protection</a:t>
            </a:r>
            <a:endParaRPr lang="en-US" sz="3200" dirty="0"/>
          </a:p>
          <a:p>
            <a:r>
              <a:rPr lang="en-US" sz="3200" dirty="0"/>
              <a:t>Is capable of identifying workplace fall </a:t>
            </a:r>
            <a:r>
              <a:rPr lang="en-US" sz="3200" dirty="0" smtClean="0"/>
              <a:t>hazards</a:t>
            </a:r>
            <a:endParaRPr lang="en-US" sz="3200" dirty="0"/>
          </a:p>
          <a:p>
            <a:r>
              <a:rPr lang="en-US" sz="3200" dirty="0"/>
              <a:t>Has the </a:t>
            </a:r>
            <a:r>
              <a:rPr lang="en-US" sz="3200" b="1" u="sng" dirty="0"/>
              <a:t>AUTHORITY</a:t>
            </a:r>
            <a:r>
              <a:rPr lang="en-US" sz="3200" dirty="0"/>
              <a:t> to correct workplace fall hazards</a:t>
            </a:r>
          </a:p>
        </p:txBody>
      </p:sp>
      <p:sp>
        <p:nvSpPr>
          <p:cNvPr id="4" name="Content Placeholder 3"/>
          <p:cNvSpPr>
            <a:spLocks noGrp="1"/>
          </p:cNvSpPr>
          <p:nvPr>
            <p:ph sz="half" idx="2"/>
          </p:nvPr>
        </p:nvSpPr>
        <p:spPr>
          <a:xfrm>
            <a:off x="7495560" y="1330180"/>
            <a:ext cx="4574519" cy="5102892"/>
          </a:xfrm>
          <a:solidFill>
            <a:schemeClr val="accent4">
              <a:lumMod val="20000"/>
              <a:lumOff val="80000"/>
            </a:schemeClr>
          </a:solidFill>
        </p:spPr>
        <p:txBody>
          <a:bodyPr>
            <a:noAutofit/>
          </a:bodyPr>
          <a:lstStyle/>
          <a:p>
            <a:pPr marL="0" indent="0" algn="ctr">
              <a:buNone/>
            </a:pPr>
            <a:r>
              <a:rPr lang="en-US" sz="2400" dirty="0"/>
              <a:t>An OSHA "competent person" is "one who is capable of identifying existing and predictable hazards in the surroundings or working conditions which are unsanitary, hazardous, or dangerous to employees, and who has </a:t>
            </a:r>
            <a:r>
              <a:rPr lang="en-US" sz="2400" b="1" u="sng" dirty="0"/>
              <a:t>AUTHORIZATION</a:t>
            </a:r>
            <a:r>
              <a:rPr lang="en-US" sz="2400" dirty="0"/>
              <a:t> to take prompt corrective measures to eliminate them</a:t>
            </a:r>
            <a:r>
              <a:rPr lang="en-US" sz="2400" dirty="0" smtClean="0"/>
              <a:t>"</a:t>
            </a:r>
            <a:endParaRPr lang="en-US" sz="2400" dirty="0"/>
          </a:p>
        </p:txBody>
      </p:sp>
    </p:spTree>
    <p:extLst>
      <p:ext uri="{BB962C8B-B14F-4D97-AF65-F5344CB8AC3E}">
        <p14:creationId xmlns:p14="http://schemas.microsoft.com/office/powerpoint/2010/main" val="841210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715" y="154322"/>
            <a:ext cx="11840395" cy="1325563"/>
          </a:xfrm>
        </p:spPr>
        <p:txBody>
          <a:bodyPr>
            <a:normAutofit fontScale="90000"/>
          </a:bodyPr>
          <a:lstStyle/>
          <a:p>
            <a:r>
              <a:rPr lang="en-US" sz="5400" b="1" dirty="0"/>
              <a:t>Employee Training and Responsibilities</a:t>
            </a:r>
          </a:p>
        </p:txBody>
      </p:sp>
      <p:sp>
        <p:nvSpPr>
          <p:cNvPr id="3" name="Content Placeholder 2"/>
          <p:cNvSpPr>
            <a:spLocks noGrp="1"/>
          </p:cNvSpPr>
          <p:nvPr>
            <p:ph sz="half" idx="1"/>
          </p:nvPr>
        </p:nvSpPr>
        <p:spPr>
          <a:xfrm>
            <a:off x="279698" y="1361551"/>
            <a:ext cx="7571192" cy="5378116"/>
          </a:xfrm>
        </p:spPr>
        <p:txBody>
          <a:bodyPr>
            <a:noAutofit/>
          </a:bodyPr>
          <a:lstStyle/>
          <a:p>
            <a:r>
              <a:rPr lang="en-US" sz="3200" dirty="0"/>
              <a:t>Each employee trained on procedures and will strictly adhere to them except when doing so would expose the employee to a greater hazard</a:t>
            </a:r>
          </a:p>
          <a:p>
            <a:r>
              <a:rPr lang="en-US" sz="3200" dirty="0" smtClean="0"/>
              <a:t>Employees </a:t>
            </a:r>
            <a:r>
              <a:rPr lang="en-US" sz="3200" dirty="0"/>
              <a:t>are to notify the competent person of their concern and have the concern addressed before proceeding</a:t>
            </a:r>
          </a:p>
        </p:txBody>
      </p:sp>
      <p:pic>
        <p:nvPicPr>
          <p:cNvPr id="5" name="Content Placeholder 4" descr="&lt;strong&gt;fall protection&lt;/strong&gt; | Flickr - Photo Sharing!"/>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8116437" y="2054711"/>
            <a:ext cx="3959270" cy="3479815"/>
          </a:xfrm>
        </p:spPr>
      </p:pic>
      <p:sp>
        <p:nvSpPr>
          <p:cNvPr id="4" name="Footer Placeholder 3">
            <a:extLst>
              <a:ext uri="{FF2B5EF4-FFF2-40B4-BE49-F238E27FC236}">
                <a16:creationId xmlns:a16="http://schemas.microsoft.com/office/drawing/2014/main" id="{6E5E39CB-82D4-4178-A755-ADC29830F556}"/>
              </a:ext>
            </a:extLst>
          </p:cNvPr>
          <p:cNvSpPr>
            <a:spLocks noGrp="1"/>
          </p:cNvSpPr>
          <p:nvPr>
            <p:ph type="ftr" sz="quarter" idx="11"/>
          </p:nvPr>
        </p:nvSpPr>
        <p:spPr>
          <a:xfrm>
            <a:off x="8077200" y="5599539"/>
            <a:ext cx="4114800" cy="365125"/>
          </a:xfrm>
        </p:spPr>
        <p:txBody>
          <a:bodyPr/>
          <a:lstStyle/>
          <a:p>
            <a:r>
              <a:rPr lang="en-US" sz="1800" dirty="0">
                <a:solidFill>
                  <a:schemeClr val="tx1"/>
                </a:solidFill>
              </a:rPr>
              <a:t>Notice sign for fall protection</a:t>
            </a:r>
          </a:p>
          <a:p>
            <a:r>
              <a:rPr lang="en-US" sz="1800" dirty="0">
                <a:solidFill>
                  <a:schemeClr val="tx1"/>
                </a:solidFill>
              </a:rPr>
              <a:t>Source: Smartsign</a:t>
            </a:r>
          </a:p>
        </p:txBody>
      </p:sp>
    </p:spTree>
    <p:extLst>
      <p:ext uri="{BB962C8B-B14F-4D97-AF65-F5344CB8AC3E}">
        <p14:creationId xmlns:p14="http://schemas.microsoft.com/office/powerpoint/2010/main" val="3024585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5602" y="5361317"/>
            <a:ext cx="10515600" cy="1325563"/>
          </a:xfrm>
        </p:spPr>
        <p:txBody>
          <a:bodyPr>
            <a:normAutofit fontScale="90000"/>
          </a:bodyPr>
          <a:lstStyle/>
          <a:p>
            <a:r>
              <a:rPr lang="en-US" b="1" dirty="0"/>
              <a:t>What is wrong here?</a:t>
            </a:r>
            <a:br>
              <a:rPr lang="en-US" b="1" dirty="0"/>
            </a:br>
            <a:r>
              <a:rPr lang="en-US" b="1" dirty="0"/>
              <a:t>“A” is a work platform and “B” is ground level</a:t>
            </a:r>
          </a:p>
        </p:txBody>
      </p:sp>
      <p:pic>
        <p:nvPicPr>
          <p:cNvPr id="6" name="Content Placeholder 5" descr="elevated work platform &#10;&#10;elevated work platform &#10;source: NIOSH"/>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1" y="0"/>
            <a:ext cx="4836695" cy="5108931"/>
          </a:xfrm>
        </p:spPr>
      </p:pic>
      <p:pic>
        <p:nvPicPr>
          <p:cNvPr id="5" name="Content Placeholder 4" descr="elevated work platform &#10;&#10;elevated work platform &#10;source: NIOSH"/>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4981074" y="0"/>
            <a:ext cx="7210926" cy="5108931"/>
          </a:xfrm>
        </p:spPr>
      </p:pic>
      <p:sp>
        <p:nvSpPr>
          <p:cNvPr id="8" name="Footer Placeholder 7">
            <a:extLst>
              <a:ext uri="{FF2B5EF4-FFF2-40B4-BE49-F238E27FC236}">
                <a16:creationId xmlns:a16="http://schemas.microsoft.com/office/drawing/2014/main" id="{CD1A18E9-C169-423D-BB5C-4D13DDE2E56A}"/>
              </a:ext>
            </a:extLst>
          </p:cNvPr>
          <p:cNvSpPr>
            <a:spLocks noGrp="1"/>
          </p:cNvSpPr>
          <p:nvPr>
            <p:ph type="ftr" sz="quarter" idx="11"/>
          </p:nvPr>
        </p:nvSpPr>
        <p:spPr>
          <a:xfrm>
            <a:off x="5295208" y="4405745"/>
            <a:ext cx="6658494" cy="665019"/>
          </a:xfrm>
        </p:spPr>
        <p:txBody>
          <a:bodyPr numCol="1"/>
          <a:lstStyle/>
          <a:p>
            <a:pPr algn="l"/>
            <a:r>
              <a:rPr lang="en-US" sz="1800" dirty="0">
                <a:solidFill>
                  <a:schemeClr val="tx1"/>
                </a:solidFill>
              </a:rPr>
              <a:t>Elevated work platform</a:t>
            </a:r>
          </a:p>
          <a:p>
            <a:pPr algn="l"/>
            <a:r>
              <a:rPr lang="en-US" sz="1800" dirty="0">
                <a:solidFill>
                  <a:schemeClr val="tx1"/>
                </a:solidFill>
              </a:rPr>
              <a:t>Source: </a:t>
            </a:r>
            <a:r>
              <a:rPr lang="en-US" sz="1800" dirty="0" smtClean="0">
                <a:solidFill>
                  <a:schemeClr val="tx1"/>
                </a:solidFill>
              </a:rPr>
              <a:t>National Institute for Occupational Safety and Health (NIOSH)</a:t>
            </a:r>
            <a:endParaRPr lang="en-US" sz="1800" dirty="0">
              <a:solidFill>
                <a:schemeClr val="tx1"/>
              </a:solidFill>
            </a:endParaRPr>
          </a:p>
        </p:txBody>
      </p:sp>
      <p:pic>
        <p:nvPicPr>
          <p:cNvPr id="3" name="Picture 2" title="Hazardous do no do symbol"/>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6000" y="5419827"/>
            <a:ext cx="1274174" cy="1268078"/>
          </a:xfrm>
          <a:prstGeom prst="rect">
            <a:avLst/>
          </a:prstGeom>
        </p:spPr>
      </p:pic>
    </p:spTree>
    <p:extLst>
      <p:ext uri="{BB962C8B-B14F-4D97-AF65-F5344CB8AC3E}">
        <p14:creationId xmlns:p14="http://schemas.microsoft.com/office/powerpoint/2010/main" val="1004467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357" y="96768"/>
            <a:ext cx="3114099" cy="1853968"/>
          </a:xfrm>
        </p:spPr>
        <p:txBody>
          <a:bodyPr>
            <a:normAutofit/>
          </a:bodyPr>
          <a:lstStyle/>
          <a:p>
            <a:r>
              <a:rPr lang="en-US" sz="4800" b="1" dirty="0"/>
              <a:t>Photo Sources</a:t>
            </a:r>
          </a:p>
        </p:txBody>
      </p:sp>
      <p:sp>
        <p:nvSpPr>
          <p:cNvPr id="3" name="Content Placeholder 2"/>
          <p:cNvSpPr>
            <a:spLocks noGrp="1"/>
          </p:cNvSpPr>
          <p:nvPr>
            <p:ph sz="half" idx="1"/>
          </p:nvPr>
        </p:nvSpPr>
        <p:spPr>
          <a:xfrm>
            <a:off x="3087191" y="0"/>
            <a:ext cx="8631044" cy="2021546"/>
          </a:xfrm>
        </p:spPr>
        <p:txBody>
          <a:bodyPr/>
          <a:lstStyle/>
          <a:p>
            <a:pPr lvl="1"/>
            <a:r>
              <a:rPr lang="en-US" dirty="0"/>
              <a:t>Bureau of Labor Statistics (BLS)</a:t>
            </a:r>
          </a:p>
          <a:p>
            <a:pPr lvl="1"/>
            <a:r>
              <a:rPr lang="en-US" dirty="0"/>
              <a:t>Centers for Disease Control and Prevention (CDC)</a:t>
            </a:r>
          </a:p>
          <a:p>
            <a:pPr lvl="1"/>
            <a:r>
              <a:rPr lang="en-US" dirty="0"/>
              <a:t>National Institute for Occupational Safety and Health (NIOSH)</a:t>
            </a:r>
          </a:p>
          <a:p>
            <a:pPr lvl="1"/>
            <a:r>
              <a:rPr lang="en-US" dirty="0"/>
              <a:t>Occupational Safety and Health Administration (OSHA)</a:t>
            </a:r>
          </a:p>
          <a:p>
            <a:pPr lvl="1"/>
            <a:endParaRPr lang="en-US" dirty="0"/>
          </a:p>
        </p:txBody>
      </p:sp>
      <p:pic>
        <p:nvPicPr>
          <p:cNvPr id="5" name="Content Placeholder 4" descr="OSHA Stop Falls Campaign Poster" title="OSHA Stop Falls Campaign Poster"/>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1538827" y="1732076"/>
            <a:ext cx="9277817" cy="4638907"/>
          </a:xfrm>
        </p:spPr>
      </p:pic>
    </p:spTree>
    <p:extLst>
      <p:ext uri="{BB962C8B-B14F-4D97-AF65-F5344CB8AC3E}">
        <p14:creationId xmlns:p14="http://schemas.microsoft.com/office/powerpoint/2010/main" val="202367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042" y="220405"/>
            <a:ext cx="11337759" cy="1325563"/>
          </a:xfrm>
        </p:spPr>
        <p:txBody>
          <a:bodyPr>
            <a:normAutofit/>
          </a:bodyPr>
          <a:lstStyle/>
          <a:p>
            <a:r>
              <a:rPr lang="en-US" b="1" dirty="0"/>
              <a:t>Lack of fall protection resulted in the death of a 16 year old on the job (NIOSH FACE 2004-06)</a:t>
            </a:r>
          </a:p>
        </p:txBody>
      </p:sp>
      <p:pic>
        <p:nvPicPr>
          <p:cNvPr id="6" name="Content Placeholder 5" descr="elevated work platform &#10;&#10;elevated work platform &#10;source: NIOSH"/>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tretch/>
        </p:blipFill>
        <p:spPr>
          <a:xfrm>
            <a:off x="651958" y="1872849"/>
            <a:ext cx="3467100" cy="3848100"/>
          </a:xfrm>
        </p:spPr>
      </p:pic>
      <p:sp>
        <p:nvSpPr>
          <p:cNvPr id="3" name="Content Placeholder 2"/>
          <p:cNvSpPr>
            <a:spLocks noGrp="1"/>
          </p:cNvSpPr>
          <p:nvPr>
            <p:ph sz="half" idx="2"/>
          </p:nvPr>
        </p:nvSpPr>
        <p:spPr>
          <a:xfrm>
            <a:off x="4442908" y="1660545"/>
            <a:ext cx="7448618" cy="4794043"/>
          </a:xfrm>
        </p:spPr>
        <p:txBody>
          <a:bodyPr>
            <a:noAutofit/>
          </a:bodyPr>
          <a:lstStyle/>
          <a:p>
            <a:r>
              <a:rPr lang="en-US" sz="2800" dirty="0"/>
              <a:t>The elevated work platform was </a:t>
            </a:r>
            <a:r>
              <a:rPr lang="en-US" sz="2800" dirty="0" smtClean="0"/>
              <a:t>ten </a:t>
            </a:r>
            <a:r>
              <a:rPr lang="en-US" sz="2800" dirty="0"/>
              <a:t>feet above the ground</a:t>
            </a:r>
          </a:p>
          <a:p>
            <a:r>
              <a:rPr lang="en-US" sz="2800" dirty="0"/>
              <a:t>No guardrails or other fall protection</a:t>
            </a:r>
          </a:p>
          <a:p>
            <a:r>
              <a:rPr lang="en-US" sz="2800" dirty="0"/>
              <a:t>Victim went home and took aspirin for a headache</a:t>
            </a:r>
          </a:p>
          <a:p>
            <a:r>
              <a:rPr lang="en-US" sz="2800" dirty="0"/>
              <a:t>Victim was underage for type of work</a:t>
            </a:r>
          </a:p>
          <a:p>
            <a:r>
              <a:rPr lang="en-US" sz="2800" dirty="0"/>
              <a:t>Victim was on the job for only </a:t>
            </a:r>
            <a:r>
              <a:rPr lang="en-US" sz="2800" dirty="0" smtClean="0"/>
              <a:t>two </a:t>
            </a:r>
            <a:r>
              <a:rPr lang="en-US" sz="2800" dirty="0"/>
              <a:t>weeks</a:t>
            </a:r>
          </a:p>
        </p:txBody>
      </p:sp>
      <p:sp>
        <p:nvSpPr>
          <p:cNvPr id="7" name="Footer Placeholder 7">
            <a:extLst>
              <a:ext uri="{FF2B5EF4-FFF2-40B4-BE49-F238E27FC236}">
                <a16:creationId xmlns:a16="http://schemas.microsoft.com/office/drawing/2014/main" id="{A779E768-3F7E-4146-AD00-297CB51B63E4}"/>
              </a:ext>
            </a:extLst>
          </p:cNvPr>
          <p:cNvSpPr>
            <a:spLocks noGrp="1"/>
          </p:cNvSpPr>
          <p:nvPr>
            <p:ph type="ftr" sz="quarter" idx="11"/>
          </p:nvPr>
        </p:nvSpPr>
        <p:spPr>
          <a:xfrm>
            <a:off x="1207953" y="5891959"/>
            <a:ext cx="2385556" cy="739863"/>
          </a:xfrm>
        </p:spPr>
        <p:txBody>
          <a:bodyPr numCol="1"/>
          <a:lstStyle/>
          <a:p>
            <a:pPr algn="l"/>
            <a:r>
              <a:rPr lang="en-US" sz="1800" dirty="0">
                <a:solidFill>
                  <a:schemeClr val="tx1"/>
                </a:solidFill>
              </a:rPr>
              <a:t>Elevated work platform</a:t>
            </a:r>
          </a:p>
          <a:p>
            <a:pPr algn="l"/>
            <a:r>
              <a:rPr lang="en-US" sz="1800" dirty="0">
                <a:solidFill>
                  <a:schemeClr val="tx1"/>
                </a:solidFill>
              </a:rPr>
              <a:t>Source: NIOSH</a:t>
            </a:r>
          </a:p>
        </p:txBody>
      </p:sp>
      <p:sp>
        <p:nvSpPr>
          <p:cNvPr id="4" name="&quot;No&quot; Symbol 3" title="Do not do symbol"/>
          <p:cNvSpPr/>
          <p:nvPr/>
        </p:nvSpPr>
        <p:spPr>
          <a:xfrm>
            <a:off x="3227294" y="1387736"/>
            <a:ext cx="1355464" cy="1065008"/>
          </a:xfrm>
          <a:prstGeom prst="noSmoking">
            <a:avLst/>
          </a:prstGeom>
          <a:solidFill>
            <a:srgbClr val="C0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33802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OSHA fall clearnace illustration"/>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6088828" y="85902"/>
            <a:ext cx="6064977" cy="6772097"/>
          </a:xfrm>
        </p:spPr>
      </p:pic>
      <p:sp>
        <p:nvSpPr>
          <p:cNvPr id="5" name="Title 4"/>
          <p:cNvSpPr>
            <a:spLocks noGrp="1"/>
          </p:cNvSpPr>
          <p:nvPr>
            <p:ph type="title"/>
          </p:nvPr>
        </p:nvSpPr>
        <p:spPr>
          <a:xfrm>
            <a:off x="170445" y="4178"/>
            <a:ext cx="6477781" cy="1325563"/>
          </a:xfrm>
        </p:spPr>
        <p:txBody>
          <a:bodyPr>
            <a:noAutofit/>
          </a:bodyPr>
          <a:lstStyle/>
          <a:p>
            <a:r>
              <a:rPr lang="en-US" sz="4000" b="1" dirty="0"/>
              <a:t>Important Definitions to Know (A to G)</a:t>
            </a:r>
          </a:p>
        </p:txBody>
      </p:sp>
      <p:sp>
        <p:nvSpPr>
          <p:cNvPr id="6" name="Content Placeholder 5"/>
          <p:cNvSpPr>
            <a:spLocks noGrp="1"/>
          </p:cNvSpPr>
          <p:nvPr>
            <p:ph sz="half" idx="1"/>
          </p:nvPr>
        </p:nvSpPr>
        <p:spPr>
          <a:xfrm>
            <a:off x="233310" y="1071557"/>
            <a:ext cx="5771721" cy="5700381"/>
          </a:xfrm>
        </p:spPr>
        <p:txBody>
          <a:bodyPr>
            <a:noAutofit/>
          </a:bodyPr>
          <a:lstStyle/>
          <a:p>
            <a:r>
              <a:rPr lang="en-US" sz="2800" dirty="0"/>
              <a:t>Anchorage</a:t>
            </a:r>
          </a:p>
          <a:p>
            <a:r>
              <a:rPr lang="en-US" sz="2800" dirty="0"/>
              <a:t>Body belt (not recommended)</a:t>
            </a:r>
          </a:p>
          <a:p>
            <a:r>
              <a:rPr lang="en-US" sz="2800" dirty="0"/>
              <a:t>Body harness</a:t>
            </a:r>
          </a:p>
          <a:p>
            <a:r>
              <a:rPr lang="en-US" sz="2800" dirty="0"/>
              <a:t>Competent person</a:t>
            </a:r>
          </a:p>
          <a:p>
            <a:r>
              <a:rPr lang="en-US" sz="2800" dirty="0"/>
              <a:t>Controlled access zone (CAZ)</a:t>
            </a:r>
          </a:p>
          <a:p>
            <a:r>
              <a:rPr lang="en-US" sz="2800" dirty="0"/>
              <a:t>Deceleration device</a:t>
            </a:r>
          </a:p>
          <a:p>
            <a:r>
              <a:rPr lang="en-US" sz="2800" dirty="0"/>
              <a:t>Deceleration distance</a:t>
            </a:r>
          </a:p>
          <a:p>
            <a:r>
              <a:rPr lang="en-US" sz="2800" dirty="0"/>
              <a:t>Free fall distance</a:t>
            </a:r>
          </a:p>
          <a:p>
            <a:r>
              <a:rPr lang="en-US" sz="2800" dirty="0"/>
              <a:t>Guardrail </a:t>
            </a:r>
            <a:r>
              <a:rPr lang="en-US" sz="2800" dirty="0" smtClean="0"/>
              <a:t>system</a:t>
            </a:r>
            <a:endParaRPr lang="en-US" sz="2800" dirty="0"/>
          </a:p>
        </p:txBody>
      </p:sp>
      <p:sp>
        <p:nvSpPr>
          <p:cNvPr id="2" name="Footer Placeholder 1">
            <a:extLst>
              <a:ext uri="{FF2B5EF4-FFF2-40B4-BE49-F238E27FC236}">
                <a16:creationId xmlns:a16="http://schemas.microsoft.com/office/drawing/2014/main" id="{C8FFA46D-57CF-4389-96A8-BA1712E04CCE}"/>
              </a:ext>
            </a:extLst>
          </p:cNvPr>
          <p:cNvSpPr>
            <a:spLocks noGrp="1"/>
          </p:cNvSpPr>
          <p:nvPr>
            <p:ph type="ftr" sz="quarter" idx="11"/>
          </p:nvPr>
        </p:nvSpPr>
        <p:spPr>
          <a:xfrm>
            <a:off x="6811292" y="6371097"/>
            <a:ext cx="1565787" cy="365125"/>
          </a:xfrm>
        </p:spPr>
        <p:txBody>
          <a:bodyPr/>
          <a:lstStyle/>
          <a:p>
            <a:pPr algn="l"/>
            <a:r>
              <a:rPr lang="en-US" sz="1800" dirty="0">
                <a:solidFill>
                  <a:schemeClr val="tx1"/>
                </a:solidFill>
              </a:rPr>
              <a:t>Fall clearance </a:t>
            </a:r>
          </a:p>
          <a:p>
            <a:pPr algn="l"/>
            <a:r>
              <a:rPr lang="en-US" sz="1800" dirty="0">
                <a:solidFill>
                  <a:schemeClr val="tx1"/>
                </a:solidFill>
              </a:rPr>
              <a:t>Source: OSHA</a:t>
            </a:r>
          </a:p>
        </p:txBody>
      </p:sp>
    </p:spTree>
    <p:extLst>
      <p:ext uri="{BB962C8B-B14F-4D97-AF65-F5344CB8AC3E}">
        <p14:creationId xmlns:p14="http://schemas.microsoft.com/office/powerpoint/2010/main" val="3013188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SHA diagram showing a worker with harness anchored to an anchor point by a lanyard as part of a fall restraint system" title="fall restraint system"/>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5671612" y="1849364"/>
            <a:ext cx="6416868" cy="4282496"/>
          </a:xfrm>
        </p:spPr>
      </p:pic>
      <p:sp>
        <p:nvSpPr>
          <p:cNvPr id="5" name="Title 4"/>
          <p:cNvSpPr>
            <a:spLocks noGrp="1"/>
          </p:cNvSpPr>
          <p:nvPr>
            <p:ph type="title"/>
          </p:nvPr>
        </p:nvSpPr>
        <p:spPr>
          <a:xfrm>
            <a:off x="152399" y="136526"/>
            <a:ext cx="11519647" cy="638026"/>
          </a:xfrm>
        </p:spPr>
        <p:txBody>
          <a:bodyPr>
            <a:normAutofit fontScale="90000"/>
          </a:bodyPr>
          <a:lstStyle/>
          <a:p>
            <a:r>
              <a:rPr lang="en-US" sz="4800" b="1" dirty="0"/>
              <a:t>Important Definitions to Know (H to P)</a:t>
            </a:r>
          </a:p>
        </p:txBody>
      </p:sp>
      <p:sp>
        <p:nvSpPr>
          <p:cNvPr id="6" name="Content Placeholder 5"/>
          <p:cNvSpPr>
            <a:spLocks noGrp="1"/>
          </p:cNvSpPr>
          <p:nvPr>
            <p:ph sz="half" idx="1"/>
          </p:nvPr>
        </p:nvSpPr>
        <p:spPr>
          <a:xfrm>
            <a:off x="408099" y="924205"/>
            <a:ext cx="6616645" cy="5820839"/>
          </a:xfrm>
        </p:spPr>
        <p:txBody>
          <a:bodyPr>
            <a:noAutofit/>
          </a:bodyPr>
          <a:lstStyle/>
          <a:p>
            <a:r>
              <a:rPr lang="en-US" sz="3200" dirty="0"/>
              <a:t>Lanyard</a:t>
            </a:r>
          </a:p>
          <a:p>
            <a:r>
              <a:rPr lang="en-US" sz="3200" dirty="0"/>
              <a:t>Leading edge</a:t>
            </a:r>
          </a:p>
          <a:p>
            <a:r>
              <a:rPr lang="en-US" sz="3200" dirty="0"/>
              <a:t>Lifeline</a:t>
            </a:r>
          </a:p>
          <a:p>
            <a:r>
              <a:rPr lang="en-US" sz="3200" dirty="0"/>
              <a:t>Low-slope roof</a:t>
            </a:r>
          </a:p>
          <a:p>
            <a:r>
              <a:rPr lang="en-US" sz="3200" dirty="0"/>
              <a:t>Lower levels</a:t>
            </a:r>
          </a:p>
          <a:p>
            <a:r>
              <a:rPr lang="en-US" sz="3200" dirty="0"/>
              <a:t>Opening</a:t>
            </a:r>
          </a:p>
          <a:p>
            <a:r>
              <a:rPr lang="en-US" sz="3200" dirty="0"/>
              <a:t>Personal fall arrest system</a:t>
            </a:r>
          </a:p>
          <a:p>
            <a:r>
              <a:rPr lang="en-US" sz="3200" dirty="0"/>
              <a:t>Positioning device system</a:t>
            </a:r>
          </a:p>
          <a:p>
            <a:endParaRPr lang="en-US" sz="3600" dirty="0"/>
          </a:p>
          <a:p>
            <a:endParaRPr lang="en-US" sz="3600" dirty="0"/>
          </a:p>
        </p:txBody>
      </p:sp>
      <p:sp>
        <p:nvSpPr>
          <p:cNvPr id="7" name="Footer Placeholder 1">
            <a:extLst>
              <a:ext uri="{FF2B5EF4-FFF2-40B4-BE49-F238E27FC236}">
                <a16:creationId xmlns:a16="http://schemas.microsoft.com/office/drawing/2014/main" id="{BF451007-E6F9-4CC5-B48F-1D14821E60F0}"/>
              </a:ext>
            </a:extLst>
          </p:cNvPr>
          <p:cNvSpPr>
            <a:spLocks noGrp="1"/>
          </p:cNvSpPr>
          <p:nvPr>
            <p:ph type="ftr" sz="quarter" idx="11"/>
          </p:nvPr>
        </p:nvSpPr>
        <p:spPr>
          <a:xfrm>
            <a:off x="10393602" y="6356350"/>
            <a:ext cx="1565787" cy="365125"/>
          </a:xfrm>
        </p:spPr>
        <p:txBody>
          <a:bodyPr/>
          <a:lstStyle/>
          <a:p>
            <a:pPr algn="l"/>
            <a:r>
              <a:rPr lang="en-US" sz="1800" dirty="0">
                <a:solidFill>
                  <a:schemeClr val="tx1"/>
                </a:solidFill>
              </a:rPr>
              <a:t>Source: OSHA</a:t>
            </a:r>
          </a:p>
        </p:txBody>
      </p:sp>
    </p:spTree>
    <p:extLst>
      <p:ext uri="{BB962C8B-B14F-4D97-AF65-F5344CB8AC3E}">
        <p14:creationId xmlns:p14="http://schemas.microsoft.com/office/powerpoint/2010/main" val="3982416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56842"/>
            <a:ext cx="12192000" cy="743620"/>
          </a:xfrm>
        </p:spPr>
        <p:txBody>
          <a:bodyPr>
            <a:normAutofit fontScale="90000"/>
          </a:bodyPr>
          <a:lstStyle/>
          <a:p>
            <a:r>
              <a:rPr lang="en-US" sz="5400" b="1" dirty="0"/>
              <a:t>Important Definitions to Know (R to Z)</a:t>
            </a:r>
          </a:p>
        </p:txBody>
      </p:sp>
      <p:sp>
        <p:nvSpPr>
          <p:cNvPr id="6" name="Content Placeholder 5"/>
          <p:cNvSpPr>
            <a:spLocks noGrp="1"/>
          </p:cNvSpPr>
          <p:nvPr>
            <p:ph sz="half" idx="1"/>
          </p:nvPr>
        </p:nvSpPr>
        <p:spPr>
          <a:xfrm>
            <a:off x="378499" y="986063"/>
            <a:ext cx="6570941" cy="5646027"/>
          </a:xfrm>
        </p:spPr>
        <p:txBody>
          <a:bodyPr>
            <a:noAutofit/>
          </a:bodyPr>
          <a:lstStyle/>
          <a:p>
            <a:r>
              <a:rPr lang="en-US" sz="3200" dirty="0"/>
              <a:t>Qualified (person)</a:t>
            </a:r>
          </a:p>
          <a:p>
            <a:r>
              <a:rPr lang="en-US" sz="3200" dirty="0"/>
              <a:t>Rope grab</a:t>
            </a:r>
          </a:p>
          <a:p>
            <a:r>
              <a:rPr lang="en-US" sz="3200" dirty="0"/>
              <a:t>Safety monitoring system</a:t>
            </a:r>
          </a:p>
          <a:p>
            <a:r>
              <a:rPr lang="en-US" sz="3200" dirty="0"/>
              <a:t>Self-retracting </a:t>
            </a:r>
            <a:r>
              <a:rPr lang="en-US" sz="3200" dirty="0" smtClean="0"/>
              <a:t>Lifeline/lanyard</a:t>
            </a:r>
            <a:endParaRPr lang="en-US" sz="3200" dirty="0"/>
          </a:p>
          <a:p>
            <a:r>
              <a:rPr lang="en-US" sz="3200" dirty="0"/>
              <a:t>Snap hook</a:t>
            </a:r>
          </a:p>
          <a:p>
            <a:r>
              <a:rPr lang="en-US" sz="3200" dirty="0"/>
              <a:t>Steep roof</a:t>
            </a:r>
          </a:p>
          <a:p>
            <a:r>
              <a:rPr lang="en-US" sz="3200" dirty="0"/>
              <a:t>Unprotected sides or edges</a:t>
            </a:r>
          </a:p>
          <a:p>
            <a:r>
              <a:rPr lang="en-US" sz="3200" dirty="0"/>
              <a:t>Warning line system</a:t>
            </a:r>
          </a:p>
          <a:p>
            <a:endParaRPr lang="en-US" sz="3200" dirty="0"/>
          </a:p>
        </p:txBody>
      </p:sp>
      <p:sp>
        <p:nvSpPr>
          <p:cNvPr id="7" name="Footer Placeholder 1">
            <a:extLst>
              <a:ext uri="{FF2B5EF4-FFF2-40B4-BE49-F238E27FC236}">
                <a16:creationId xmlns:a16="http://schemas.microsoft.com/office/drawing/2014/main" id="{E608B4F2-4741-44D8-9BBD-F6BD689DB995}"/>
              </a:ext>
            </a:extLst>
          </p:cNvPr>
          <p:cNvSpPr>
            <a:spLocks noGrp="1"/>
          </p:cNvSpPr>
          <p:nvPr>
            <p:ph type="ftr" sz="quarter" idx="11"/>
          </p:nvPr>
        </p:nvSpPr>
        <p:spPr>
          <a:xfrm>
            <a:off x="10482178" y="5649149"/>
            <a:ext cx="1565787" cy="365125"/>
          </a:xfrm>
        </p:spPr>
        <p:txBody>
          <a:bodyPr/>
          <a:lstStyle/>
          <a:p>
            <a:pPr algn="l"/>
            <a:r>
              <a:rPr lang="en-US" sz="1800" dirty="0">
                <a:solidFill>
                  <a:schemeClr val="tx1"/>
                </a:solidFill>
              </a:rPr>
              <a:t>Snap hook</a:t>
            </a:r>
          </a:p>
          <a:p>
            <a:pPr algn="l"/>
            <a:r>
              <a:rPr lang="en-US" sz="1800" dirty="0">
                <a:solidFill>
                  <a:schemeClr val="tx1"/>
                </a:solidFill>
              </a:rPr>
              <a:t>Source: OSHA</a:t>
            </a:r>
          </a:p>
        </p:txBody>
      </p:sp>
      <p:pic>
        <p:nvPicPr>
          <p:cNvPr id="3" name="Content Placeholder 2" descr="snaphook&#10;source: OSHA"/>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7091026" y="2086097"/>
            <a:ext cx="5000625" cy="3486150"/>
          </a:xfrm>
        </p:spPr>
      </p:pic>
    </p:spTree>
    <p:extLst>
      <p:ext uri="{BB962C8B-B14F-4D97-AF65-F5344CB8AC3E}">
        <p14:creationId xmlns:p14="http://schemas.microsoft.com/office/powerpoint/2010/main" val="1037657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217E09-E38B-4A6C-A44D-48FA95E7BAFA}"/>
              </a:ext>
            </a:extLst>
          </p:cNvPr>
          <p:cNvSpPr>
            <a:spLocks noGrp="1"/>
          </p:cNvSpPr>
          <p:nvPr>
            <p:ph type="ctrTitle"/>
          </p:nvPr>
        </p:nvSpPr>
        <p:spPr/>
        <p:txBody>
          <a:bodyPr>
            <a:normAutofit/>
          </a:bodyPr>
          <a:lstStyle/>
          <a:p>
            <a:r>
              <a:rPr lang="en-US" b="1" dirty="0"/>
              <a:t>Section 3:</a:t>
            </a:r>
            <a:br>
              <a:rPr lang="en-US" b="1" dirty="0"/>
            </a:br>
            <a:r>
              <a:rPr lang="en-US" b="1" dirty="0"/>
              <a:t>Fall protection systems to be used on the job</a:t>
            </a:r>
          </a:p>
        </p:txBody>
      </p:sp>
    </p:spTree>
    <p:extLst>
      <p:ext uri="{BB962C8B-B14F-4D97-AF65-F5344CB8AC3E}">
        <p14:creationId xmlns:p14="http://schemas.microsoft.com/office/powerpoint/2010/main" val="2720613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683" y="196683"/>
            <a:ext cx="11145253" cy="1325563"/>
          </a:xfrm>
        </p:spPr>
        <p:txBody>
          <a:bodyPr>
            <a:noAutofit/>
          </a:bodyPr>
          <a:lstStyle/>
          <a:p>
            <a:r>
              <a:rPr lang="en-US" sz="4800" b="1" dirty="0"/>
              <a:t>Approach to Prevent and Reduce Fall Hazards</a:t>
            </a:r>
          </a:p>
        </p:txBody>
      </p:sp>
      <p:sp>
        <p:nvSpPr>
          <p:cNvPr id="3" name="Content Placeholder 2"/>
          <p:cNvSpPr>
            <a:spLocks noGrp="1"/>
          </p:cNvSpPr>
          <p:nvPr>
            <p:ph sz="half" idx="1"/>
          </p:nvPr>
        </p:nvSpPr>
        <p:spPr>
          <a:xfrm>
            <a:off x="311972" y="1809792"/>
            <a:ext cx="5641567" cy="4368346"/>
          </a:xfrm>
        </p:spPr>
        <p:txBody>
          <a:bodyPr>
            <a:noAutofit/>
          </a:bodyPr>
          <a:lstStyle/>
          <a:p>
            <a:r>
              <a:rPr lang="en-US" sz="3200" dirty="0"/>
              <a:t>The general approach is to use the hierarchy of controls to prevent and reduce fall hazards</a:t>
            </a:r>
          </a:p>
          <a:p>
            <a:r>
              <a:rPr lang="en-US" sz="3200" dirty="0" smtClean="0"/>
              <a:t>More </a:t>
            </a:r>
            <a:r>
              <a:rPr lang="en-US" sz="3200" dirty="0"/>
              <a:t>than two controls should be used to ensure proper protection</a:t>
            </a:r>
          </a:p>
        </p:txBody>
      </p:sp>
      <p:sp>
        <p:nvSpPr>
          <p:cNvPr id="4" name="Content Placeholder 3"/>
          <p:cNvSpPr>
            <a:spLocks noGrp="1"/>
          </p:cNvSpPr>
          <p:nvPr>
            <p:ph sz="half" idx="2"/>
          </p:nvPr>
        </p:nvSpPr>
        <p:spPr>
          <a:xfrm>
            <a:off x="5981252" y="1809792"/>
            <a:ext cx="6210748" cy="4506787"/>
          </a:xfrm>
          <a:solidFill>
            <a:schemeClr val="accent6">
              <a:lumMod val="20000"/>
              <a:lumOff val="80000"/>
            </a:schemeClr>
          </a:solidFill>
        </p:spPr>
        <p:txBody>
          <a:bodyPr>
            <a:noAutofit/>
          </a:bodyPr>
          <a:lstStyle/>
          <a:p>
            <a:pPr marL="688975" lvl="1" indent="-514350">
              <a:buNone/>
              <a:tabLst>
                <a:tab pos="515938" algn="l"/>
              </a:tabLst>
            </a:pPr>
            <a:r>
              <a:rPr lang="en-US" sz="4000" b="1" dirty="0"/>
              <a:t>Hierarchy of controls</a:t>
            </a:r>
          </a:p>
          <a:p>
            <a:pPr marL="688975" lvl="1" indent="-514350">
              <a:buFont typeface="+mj-lt"/>
              <a:buAutoNum type="arabicPeriod"/>
              <a:tabLst>
                <a:tab pos="515938" algn="l"/>
              </a:tabLst>
            </a:pPr>
            <a:r>
              <a:rPr lang="en-US" sz="3200" dirty="0" smtClean="0"/>
              <a:t>Eliminate </a:t>
            </a:r>
            <a:r>
              <a:rPr lang="en-US" sz="3200" dirty="0"/>
              <a:t>fall hazards</a:t>
            </a:r>
          </a:p>
          <a:p>
            <a:pPr marL="688975" lvl="1" indent="-514350">
              <a:buFont typeface="+mj-lt"/>
              <a:buAutoNum type="arabicPeriod"/>
              <a:tabLst>
                <a:tab pos="515938" algn="l"/>
              </a:tabLst>
            </a:pPr>
            <a:r>
              <a:rPr lang="en-US" sz="3200" dirty="0"/>
              <a:t>Passive fall restraints (Guardrails)</a:t>
            </a:r>
          </a:p>
          <a:p>
            <a:pPr marL="688975" lvl="1" indent="-514350">
              <a:buFont typeface="+mj-lt"/>
              <a:buAutoNum type="arabicPeriod"/>
              <a:tabLst>
                <a:tab pos="515938" algn="l"/>
              </a:tabLst>
            </a:pPr>
            <a:r>
              <a:rPr lang="en-US" sz="3200" dirty="0"/>
              <a:t>Active fall restraints</a:t>
            </a:r>
          </a:p>
          <a:p>
            <a:pPr marL="688975" lvl="1" indent="-514350">
              <a:buFont typeface="+mj-lt"/>
              <a:buAutoNum type="arabicPeriod"/>
              <a:tabLst>
                <a:tab pos="515938" algn="l"/>
              </a:tabLst>
            </a:pPr>
            <a:r>
              <a:rPr lang="en-US" sz="3200" dirty="0"/>
              <a:t>Fall arrest systems</a:t>
            </a:r>
          </a:p>
          <a:p>
            <a:pPr marL="688975" lvl="1" indent="-514350">
              <a:buFont typeface="+mj-lt"/>
              <a:buAutoNum type="arabicPeriod"/>
              <a:tabLst>
                <a:tab pos="515938" algn="l"/>
              </a:tabLst>
            </a:pPr>
            <a:r>
              <a:rPr lang="en-US" sz="3200" dirty="0"/>
              <a:t>Controlled access zones</a:t>
            </a:r>
          </a:p>
        </p:txBody>
      </p:sp>
    </p:spTree>
    <p:extLst>
      <p:ext uri="{BB962C8B-B14F-4D97-AF65-F5344CB8AC3E}">
        <p14:creationId xmlns:p14="http://schemas.microsoft.com/office/powerpoint/2010/main" val="3395824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261"/>
            <a:ext cx="10515600" cy="421087"/>
          </a:xfrm>
        </p:spPr>
        <p:txBody>
          <a:bodyPr>
            <a:noAutofit/>
          </a:bodyPr>
          <a:lstStyle/>
          <a:p>
            <a:pPr algn="ctr"/>
            <a:r>
              <a:rPr lang="en-US" sz="3600" b="1" dirty="0"/>
              <a:t>Hierarchy of Fall Protection Controls </a:t>
            </a:r>
          </a:p>
        </p:txBody>
      </p:sp>
      <p:graphicFrame>
        <p:nvGraphicFramePr>
          <p:cNvPr id="5" name="Content Placeholder 4" descr="Table on the hierarchy of fall protection controls and examples"/>
          <p:cNvGraphicFramePr>
            <a:graphicFrameLocks noGrp="1"/>
          </p:cNvGraphicFramePr>
          <p:nvPr>
            <p:ph idx="1"/>
            <p:extLst>
              <p:ext uri="{D42A27DB-BD31-4B8C-83A1-F6EECF244321}">
                <p14:modId xmlns:p14="http://schemas.microsoft.com/office/powerpoint/2010/main" val="3495321392"/>
              </p:ext>
            </p:extLst>
          </p:nvPr>
        </p:nvGraphicFramePr>
        <p:xfrm>
          <a:off x="0" y="591671"/>
          <a:ext cx="12192000" cy="6266328"/>
        </p:xfrm>
        <a:graphic>
          <a:graphicData uri="http://schemas.openxmlformats.org/drawingml/2006/table">
            <a:tbl>
              <a:tblPr firstRow="1" firstCol="1" lastRow="1" lastCol="1" bandRow="1" bandCol="1"/>
              <a:tblGrid>
                <a:gridCol w="1540042">
                  <a:extLst>
                    <a:ext uri="{9D8B030D-6E8A-4147-A177-3AD203B41FA5}">
                      <a16:colId xmlns:a16="http://schemas.microsoft.com/office/drawing/2014/main" val="2469405755"/>
                    </a:ext>
                  </a:extLst>
                </a:gridCol>
                <a:gridCol w="2595199">
                  <a:extLst>
                    <a:ext uri="{9D8B030D-6E8A-4147-A177-3AD203B41FA5}">
                      <a16:colId xmlns:a16="http://schemas.microsoft.com/office/drawing/2014/main" val="294974978"/>
                    </a:ext>
                  </a:extLst>
                </a:gridCol>
                <a:gridCol w="8056759">
                  <a:extLst>
                    <a:ext uri="{9D8B030D-6E8A-4147-A177-3AD203B41FA5}">
                      <a16:colId xmlns:a16="http://schemas.microsoft.com/office/drawing/2014/main" val="894571324"/>
                    </a:ext>
                  </a:extLst>
                </a:gridCol>
              </a:tblGrid>
              <a:tr h="480456">
                <a:tc>
                  <a:txBody>
                    <a:bodyPr/>
                    <a:lstStyle/>
                    <a:p>
                      <a:pPr marL="0" marR="0">
                        <a:lnSpc>
                          <a:spcPct val="150000"/>
                        </a:lnSpc>
                        <a:spcBef>
                          <a:spcPts val="1200"/>
                        </a:spcBef>
                        <a:spcAft>
                          <a:spcPts val="12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Priority</a:t>
                      </a:r>
                      <a:endPar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1200"/>
                        </a:spcBef>
                        <a:spcAft>
                          <a:spcPts val="12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Control</a:t>
                      </a:r>
                      <a:endPar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1200"/>
                        </a:spcBef>
                        <a:spcAft>
                          <a:spcPts val="12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Examples</a:t>
                      </a:r>
                      <a:endPar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54058305"/>
                  </a:ext>
                </a:extLst>
              </a:tr>
              <a:tr h="969093">
                <a:tc>
                  <a:txBody>
                    <a:bodyPr/>
                    <a:lstStyle/>
                    <a:p>
                      <a:pPr marL="0" marR="0">
                        <a:lnSpc>
                          <a:spcPct val="150000"/>
                        </a:lnSpc>
                        <a:spcBef>
                          <a:spcPts val="1200"/>
                        </a:spcBef>
                        <a:spcAft>
                          <a:spcPts val="12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First</a:t>
                      </a:r>
                      <a:endPar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1200"/>
                        </a:spcBef>
                        <a:spcAft>
                          <a:spcPts val="12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Eliminate the fall hazard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1200"/>
                        </a:spcBef>
                        <a:spcAft>
                          <a:spcPts val="12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Bring work to ground level; Use tools to eliminate work above ground level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84272822"/>
                  </a:ext>
                </a:extLst>
              </a:tr>
              <a:tr h="969093">
                <a:tc>
                  <a:txBody>
                    <a:bodyPr/>
                    <a:lstStyle/>
                    <a:p>
                      <a:pPr marL="0" marR="0">
                        <a:lnSpc>
                          <a:spcPct val="150000"/>
                        </a:lnSpc>
                        <a:spcBef>
                          <a:spcPts val="1200"/>
                        </a:spcBef>
                        <a:spcAft>
                          <a:spcPts val="12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Second</a:t>
                      </a:r>
                      <a:endPar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50000"/>
                        </a:lnSpc>
                        <a:spcBef>
                          <a:spcPts val="1200"/>
                        </a:spcBef>
                        <a:spcAft>
                          <a:spcPts val="12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Passive fall restraint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50000"/>
                        </a:lnSpc>
                        <a:spcBef>
                          <a:spcPts val="1200"/>
                        </a:spcBef>
                        <a:spcAft>
                          <a:spcPts val="12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Install physical barriers, such as guardrails or parapets, to prevent falls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26186991"/>
                  </a:ext>
                </a:extLst>
              </a:tr>
              <a:tr h="969093">
                <a:tc>
                  <a:txBody>
                    <a:bodyPr/>
                    <a:lstStyle/>
                    <a:p>
                      <a:pPr marL="0" marR="0">
                        <a:lnSpc>
                          <a:spcPct val="150000"/>
                        </a:lnSpc>
                        <a:spcBef>
                          <a:spcPts val="1200"/>
                        </a:spcBef>
                        <a:spcAft>
                          <a:spcPts val="12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Third</a:t>
                      </a:r>
                      <a:endPar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50000"/>
                        </a:lnSpc>
                        <a:spcBef>
                          <a:spcPts val="1200"/>
                        </a:spcBef>
                        <a:spcAft>
                          <a:spcPts val="12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Active fall restraint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50000"/>
                        </a:lnSpc>
                        <a:spcBef>
                          <a:spcPts val="1200"/>
                        </a:spcBef>
                        <a:spcAft>
                          <a:spcPts val="12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Use a restraint system (e.g., full-body harness, lanyard and anchor) to prevent falls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52336596"/>
                  </a:ext>
                </a:extLst>
              </a:tr>
              <a:tr h="969093">
                <a:tc>
                  <a:txBody>
                    <a:bodyPr/>
                    <a:lstStyle/>
                    <a:p>
                      <a:pPr marL="0" marR="0">
                        <a:lnSpc>
                          <a:spcPct val="150000"/>
                        </a:lnSpc>
                        <a:spcBef>
                          <a:spcPts val="1200"/>
                        </a:spcBef>
                        <a:spcAft>
                          <a:spcPts val="12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Fourth</a:t>
                      </a:r>
                      <a:endPar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50000"/>
                        </a:lnSpc>
                        <a:spcBef>
                          <a:spcPts val="1200"/>
                        </a:spcBef>
                        <a:spcAft>
                          <a:spcPts val="12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Fall arrest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50000"/>
                        </a:lnSpc>
                        <a:spcBef>
                          <a:spcPts val="1200"/>
                        </a:spcBef>
                        <a:spcAft>
                          <a:spcPts val="12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Use a personal fall arrests system or safety net to minimize fall injuries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43955935"/>
                  </a:ext>
                </a:extLst>
              </a:tr>
              <a:tr h="1909500">
                <a:tc>
                  <a:txBody>
                    <a:bodyPr/>
                    <a:lstStyle/>
                    <a:p>
                      <a:pPr marL="0" marR="0">
                        <a:lnSpc>
                          <a:spcPct val="150000"/>
                        </a:lnSpc>
                        <a:spcBef>
                          <a:spcPts val="1200"/>
                        </a:spcBef>
                        <a:spcAft>
                          <a:spcPts val="12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Fifth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50000"/>
                        </a:lnSpc>
                        <a:spcBef>
                          <a:spcPts val="1200"/>
                        </a:spcBef>
                        <a:spcAft>
                          <a:spcPts val="12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Controlled access zones (CAZ) a last resort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50000"/>
                        </a:lnSpc>
                        <a:spcBef>
                          <a:spcPts val="1200"/>
                        </a:spcBef>
                        <a:spcAft>
                          <a:spcPts val="12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When fall protection is not feasible, provide adequate training, on-site supervision, signage and visible barriers to preclude workers from fall hazard zones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924958903"/>
                  </a:ext>
                </a:extLst>
              </a:tr>
            </a:tbl>
          </a:graphicData>
        </a:graphic>
      </p:graphicFrame>
    </p:spTree>
    <p:extLst>
      <p:ext uri="{BB962C8B-B14F-4D97-AF65-F5344CB8AC3E}">
        <p14:creationId xmlns:p14="http://schemas.microsoft.com/office/powerpoint/2010/main" val="4059718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670664" cy="1065007"/>
          </a:xfrm>
        </p:spPr>
        <p:txBody>
          <a:bodyPr>
            <a:noAutofit/>
          </a:bodyPr>
          <a:lstStyle/>
          <a:p>
            <a:r>
              <a:rPr lang="en-US" sz="4800" b="1" dirty="0"/>
              <a:t>1. Eliminating Fall Hazards</a:t>
            </a:r>
          </a:p>
        </p:txBody>
      </p:sp>
      <p:sp>
        <p:nvSpPr>
          <p:cNvPr id="3" name="Content Placeholder 2"/>
          <p:cNvSpPr>
            <a:spLocks noGrp="1"/>
          </p:cNvSpPr>
          <p:nvPr>
            <p:ph sz="half" idx="1"/>
          </p:nvPr>
        </p:nvSpPr>
        <p:spPr>
          <a:xfrm>
            <a:off x="258184" y="1764255"/>
            <a:ext cx="4873214" cy="4721825"/>
          </a:xfrm>
        </p:spPr>
        <p:txBody>
          <a:bodyPr>
            <a:normAutofit/>
          </a:bodyPr>
          <a:lstStyle/>
          <a:p>
            <a:r>
              <a:rPr lang="en-US" sz="4000" dirty="0"/>
              <a:t>The first and top priority</a:t>
            </a:r>
          </a:p>
          <a:p>
            <a:r>
              <a:rPr lang="en-US" sz="4000" dirty="0" smtClean="0"/>
              <a:t>Implemented </a:t>
            </a:r>
            <a:r>
              <a:rPr lang="en-US" sz="4000" dirty="0"/>
              <a:t>whenever feasible</a:t>
            </a:r>
          </a:p>
        </p:txBody>
      </p:sp>
      <p:sp>
        <p:nvSpPr>
          <p:cNvPr id="4" name="Content Placeholder 3"/>
          <p:cNvSpPr>
            <a:spLocks noGrp="1"/>
          </p:cNvSpPr>
          <p:nvPr>
            <p:ph sz="half" idx="2"/>
          </p:nvPr>
        </p:nvSpPr>
        <p:spPr>
          <a:xfrm>
            <a:off x="5217570" y="877528"/>
            <a:ext cx="6813065" cy="5722288"/>
          </a:xfrm>
          <a:solidFill>
            <a:schemeClr val="accent6">
              <a:lumMod val="20000"/>
              <a:lumOff val="80000"/>
            </a:schemeClr>
          </a:solidFill>
        </p:spPr>
        <p:txBody>
          <a:bodyPr>
            <a:noAutofit/>
          </a:bodyPr>
          <a:lstStyle/>
          <a:p>
            <a:pPr marL="0" indent="0">
              <a:buNone/>
            </a:pPr>
            <a:r>
              <a:rPr lang="en-US" sz="3600" b="1" dirty="0"/>
              <a:t>Examples:</a:t>
            </a:r>
          </a:p>
          <a:p>
            <a:pPr marL="514350" indent="-514350">
              <a:buFont typeface="+mj-lt"/>
              <a:buAutoNum type="arabicPeriod"/>
            </a:pPr>
            <a:r>
              <a:rPr lang="en-US" sz="2800" dirty="0"/>
              <a:t>Moving tasks to ground level</a:t>
            </a:r>
          </a:p>
          <a:p>
            <a:pPr marL="514350" indent="-514350">
              <a:buFont typeface="+mj-lt"/>
              <a:buAutoNum type="arabicPeriod"/>
            </a:pPr>
            <a:r>
              <a:rPr lang="en-US" sz="2800" dirty="0"/>
              <a:t>Changing the work flow and job design to allow more work to be performed at ground level</a:t>
            </a:r>
          </a:p>
          <a:p>
            <a:pPr marL="514350" indent="-514350">
              <a:buFont typeface="+mj-lt"/>
              <a:buAutoNum type="arabicPeriod"/>
            </a:pPr>
            <a:r>
              <a:rPr lang="en-US" sz="2800" dirty="0"/>
              <a:t>Using tools (e.g., extension poles) to work from the ground</a:t>
            </a:r>
          </a:p>
          <a:p>
            <a:pPr marL="514350" indent="-514350">
              <a:buFont typeface="+mj-lt"/>
              <a:buAutoNum type="arabicPeriod"/>
            </a:pPr>
            <a:r>
              <a:rPr lang="en-US" sz="2800" dirty="0"/>
              <a:t>Designing fixtures and equipment that can be lowered for replacement or repairs</a:t>
            </a:r>
          </a:p>
        </p:txBody>
      </p:sp>
    </p:spTree>
    <p:extLst>
      <p:ext uri="{BB962C8B-B14F-4D97-AF65-F5344CB8AC3E}">
        <p14:creationId xmlns:p14="http://schemas.microsoft.com/office/powerpoint/2010/main" val="1062487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57" y="148556"/>
            <a:ext cx="11470247" cy="1325563"/>
          </a:xfrm>
        </p:spPr>
        <p:txBody>
          <a:bodyPr>
            <a:normAutofit fontScale="90000"/>
          </a:bodyPr>
          <a:lstStyle/>
          <a:p>
            <a:r>
              <a:rPr lang="en-US" sz="4800" b="1" dirty="0"/>
              <a:t>Example 1: Eliminating use of a Ladder</a:t>
            </a:r>
          </a:p>
        </p:txBody>
      </p:sp>
      <p:pic>
        <p:nvPicPr>
          <p:cNvPr id="6" name="Content Placeholder 5" descr="Source: Mr. LongArm (http://mrlongarm.com/light-bulb-changing/)&#10;"/>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859714" y="1988534"/>
            <a:ext cx="6992563" cy="3938930"/>
          </a:xfrm>
        </p:spPr>
      </p:pic>
      <p:sp>
        <p:nvSpPr>
          <p:cNvPr id="4" name="Content Placeholder 3" descr="Source: Mr. LongArm " title="Light bulb changer extension pole"/>
          <p:cNvSpPr>
            <a:spLocks noGrp="1"/>
          </p:cNvSpPr>
          <p:nvPr>
            <p:ph sz="half" idx="2"/>
          </p:nvPr>
        </p:nvSpPr>
        <p:spPr>
          <a:xfrm>
            <a:off x="786489" y="6035040"/>
            <a:ext cx="10242884" cy="536184"/>
          </a:xfrm>
        </p:spPr>
        <p:txBody>
          <a:bodyPr/>
          <a:lstStyle/>
          <a:p>
            <a:pPr marL="0" indent="0">
              <a:buNone/>
            </a:pPr>
            <a:r>
              <a:rPr lang="en-US" dirty="0"/>
              <a:t>Source: Mr. </a:t>
            </a:r>
            <a:r>
              <a:rPr lang="en-US" dirty="0" err="1"/>
              <a:t>LongArm</a:t>
            </a:r>
            <a:r>
              <a:rPr lang="en-US" dirty="0"/>
              <a:t> </a:t>
            </a:r>
          </a:p>
        </p:txBody>
      </p:sp>
    </p:spTree>
    <p:extLst>
      <p:ext uri="{BB962C8B-B14F-4D97-AF65-F5344CB8AC3E}">
        <p14:creationId xmlns:p14="http://schemas.microsoft.com/office/powerpoint/2010/main" val="445451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88" y="196683"/>
            <a:ext cx="11967411" cy="1325563"/>
          </a:xfrm>
        </p:spPr>
        <p:txBody>
          <a:bodyPr>
            <a:noAutofit/>
          </a:bodyPr>
          <a:lstStyle/>
          <a:p>
            <a:r>
              <a:rPr lang="en-US" sz="4800" b="1" dirty="0"/>
              <a:t>Example 2: Eliminating use of a Ladder or Restraint System </a:t>
            </a:r>
            <a:r>
              <a:rPr lang="en-US" b="1" dirty="0"/>
              <a:t>(when feasible)</a:t>
            </a:r>
          </a:p>
        </p:txBody>
      </p:sp>
      <p:pic>
        <p:nvPicPr>
          <p:cNvPr id="7" name="Content Placeholder 6" descr="Source: Husqvarna&#10;tree trimmer on extendable pole&#10;" title="Tree trimmer on pole"/>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846279" y="1619065"/>
            <a:ext cx="8524539" cy="4059303"/>
          </a:xfrm>
        </p:spPr>
      </p:pic>
      <p:sp>
        <p:nvSpPr>
          <p:cNvPr id="4" name="Content Placeholder 3" descr="Source: Husqvarna; tree trimmer on extendable pole" title="Tree pole trimmer"/>
          <p:cNvSpPr>
            <a:spLocks noGrp="1"/>
          </p:cNvSpPr>
          <p:nvPr>
            <p:ph sz="half" idx="2"/>
          </p:nvPr>
        </p:nvSpPr>
        <p:spPr>
          <a:xfrm>
            <a:off x="1943099" y="5854180"/>
            <a:ext cx="7952014" cy="950232"/>
          </a:xfrm>
        </p:spPr>
        <p:txBody>
          <a:bodyPr>
            <a:normAutofit fontScale="92500" lnSpcReduction="20000"/>
          </a:bodyPr>
          <a:lstStyle/>
          <a:p>
            <a:pPr marL="0" indent="0">
              <a:buNone/>
            </a:pPr>
            <a:r>
              <a:rPr lang="en-US" sz="2400" dirty="0"/>
              <a:t>Source: Husqvarna</a:t>
            </a:r>
          </a:p>
          <a:p>
            <a:pPr marL="0" indent="0">
              <a:buNone/>
            </a:pPr>
            <a:r>
              <a:rPr lang="en-US" sz="2400" dirty="0">
                <a:hlinkClick r:id="rId3" tooltip="Pole tree trimmer"/>
              </a:rPr>
              <a:t>https://www.husqvarna.com/us/products/pole-saws/</a:t>
            </a:r>
            <a:endParaRPr lang="en-US" sz="2400" dirty="0"/>
          </a:p>
        </p:txBody>
      </p:sp>
    </p:spTree>
    <p:extLst>
      <p:ext uri="{BB962C8B-B14F-4D97-AF65-F5344CB8AC3E}">
        <p14:creationId xmlns:p14="http://schemas.microsoft.com/office/powerpoint/2010/main" val="2768703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905" y="215058"/>
            <a:ext cx="10515600" cy="682279"/>
          </a:xfrm>
        </p:spPr>
        <p:txBody>
          <a:bodyPr>
            <a:noAutofit/>
          </a:bodyPr>
          <a:lstStyle/>
          <a:p>
            <a:r>
              <a:rPr lang="en-US" sz="4800" b="1" dirty="0"/>
              <a:t>Learning Objectives</a:t>
            </a:r>
          </a:p>
        </p:txBody>
      </p:sp>
      <p:sp>
        <p:nvSpPr>
          <p:cNvPr id="5" name="Content Placeholder 4"/>
          <p:cNvSpPr>
            <a:spLocks noGrp="1"/>
          </p:cNvSpPr>
          <p:nvPr>
            <p:ph idx="1"/>
          </p:nvPr>
        </p:nvSpPr>
        <p:spPr>
          <a:xfrm>
            <a:off x="258417" y="957693"/>
            <a:ext cx="11933583" cy="5403349"/>
          </a:xfrm>
        </p:spPr>
        <p:txBody>
          <a:bodyPr>
            <a:noAutofit/>
          </a:bodyPr>
          <a:lstStyle/>
          <a:p>
            <a:pPr marL="631825" lvl="1" indent="-349250">
              <a:buFont typeface="+mj-lt"/>
              <a:buAutoNum type="arabicPeriod"/>
            </a:pPr>
            <a:r>
              <a:rPr lang="en-US" sz="2400" dirty="0"/>
              <a:t>Discuss why fall protection is important</a:t>
            </a:r>
          </a:p>
          <a:p>
            <a:pPr marL="631825" lvl="1" indent="-349250">
              <a:buFont typeface="+mj-lt"/>
              <a:buAutoNum type="arabicPeriod"/>
            </a:pPr>
            <a:r>
              <a:rPr lang="en-US" sz="2400" dirty="0" smtClean="0"/>
              <a:t>Know </a:t>
            </a:r>
            <a:r>
              <a:rPr lang="en-US" sz="2400" dirty="0"/>
              <a:t>general OSHA fall protection regulations &amp; standards, especially</a:t>
            </a:r>
          </a:p>
          <a:p>
            <a:pPr marL="1196975" lvl="3" indent="-457200">
              <a:buFont typeface="+mj-lt"/>
              <a:buAutoNum type="alphaLcParenR"/>
            </a:pPr>
            <a:r>
              <a:rPr lang="en-US" sz="2400" dirty="0"/>
              <a:t>Heights requiring fall protection</a:t>
            </a:r>
          </a:p>
          <a:p>
            <a:pPr marL="1196975" lvl="3" indent="-457200">
              <a:buFont typeface="+mj-lt"/>
              <a:buAutoNum type="alphaLcParenR"/>
            </a:pPr>
            <a:r>
              <a:rPr lang="en-US" sz="2400" dirty="0"/>
              <a:t>Fall protection design and performance specifications</a:t>
            </a:r>
          </a:p>
          <a:p>
            <a:pPr marL="631825" lvl="1" indent="-349250">
              <a:buFont typeface="+mj-lt"/>
              <a:buAutoNum type="arabicPeriod"/>
            </a:pPr>
            <a:r>
              <a:rPr lang="en-US" sz="2400" dirty="0" smtClean="0"/>
              <a:t>Recognize </a:t>
            </a:r>
            <a:r>
              <a:rPr lang="en-US" sz="2400" dirty="0"/>
              <a:t>common fall hazards requiring fall protection</a:t>
            </a:r>
          </a:p>
          <a:p>
            <a:pPr marL="631825" lvl="1" indent="-349250">
              <a:buFont typeface="+mj-lt"/>
              <a:buAutoNum type="arabicPeriod"/>
            </a:pPr>
            <a:r>
              <a:rPr lang="en-US" sz="2400" dirty="0" smtClean="0"/>
              <a:t>Understand </a:t>
            </a:r>
            <a:r>
              <a:rPr lang="en-US" sz="2400" dirty="0"/>
              <a:t>the hierarchy of controls for fall protection</a:t>
            </a:r>
          </a:p>
          <a:p>
            <a:pPr marL="1196975" lvl="3" indent="-457200">
              <a:buFont typeface="+mj-lt"/>
              <a:buAutoNum type="alphaLcParenR"/>
            </a:pPr>
            <a:r>
              <a:rPr lang="en-US" sz="2400" dirty="0"/>
              <a:t>Discuss importance of 1</a:t>
            </a:r>
            <a:r>
              <a:rPr lang="en-US" sz="2400" baseline="30000" dirty="0"/>
              <a:t>st</a:t>
            </a:r>
            <a:r>
              <a:rPr lang="en-US" sz="2400" dirty="0"/>
              <a:t> three controls in preventing falls</a:t>
            </a:r>
          </a:p>
          <a:p>
            <a:pPr marL="1196975" lvl="3" indent="-457200">
              <a:buFont typeface="+mj-lt"/>
              <a:buAutoNum type="alphaLcParenR"/>
            </a:pPr>
            <a:r>
              <a:rPr lang="en-US" sz="2400" dirty="0"/>
              <a:t>Discuss importance of 4</a:t>
            </a:r>
            <a:r>
              <a:rPr lang="en-US" sz="2400" baseline="30000" dirty="0"/>
              <a:t>th</a:t>
            </a:r>
            <a:r>
              <a:rPr lang="en-US" sz="2400" dirty="0"/>
              <a:t> (fall arrest) in reducing the severity of a fall</a:t>
            </a:r>
          </a:p>
          <a:p>
            <a:pPr marL="1196975" lvl="3" indent="-457200">
              <a:buFont typeface="+mj-lt"/>
              <a:buAutoNum type="alphaLcParenR"/>
            </a:pPr>
            <a:r>
              <a:rPr lang="en-US" sz="2400" dirty="0"/>
              <a:t>Discuss why controlled access </a:t>
            </a:r>
            <a:r>
              <a:rPr lang="en-US" sz="2400" dirty="0" smtClean="0"/>
              <a:t>zones (CAZ) </a:t>
            </a:r>
            <a:r>
              <a:rPr lang="en-US" sz="2400" dirty="0"/>
              <a:t>are a last resort</a:t>
            </a:r>
          </a:p>
          <a:p>
            <a:pPr marL="631825" lvl="1" indent="-349250">
              <a:buFont typeface="+mj-lt"/>
              <a:buAutoNum type="arabicPeriod"/>
            </a:pPr>
            <a:r>
              <a:rPr lang="en-US" sz="2400" dirty="0" smtClean="0"/>
              <a:t>Describe </a:t>
            </a:r>
            <a:r>
              <a:rPr lang="en-US" sz="2400" dirty="0"/>
              <a:t>the different types of fall protection control options</a:t>
            </a:r>
          </a:p>
        </p:txBody>
      </p:sp>
    </p:spTree>
    <p:extLst>
      <p:ext uri="{BB962C8B-B14F-4D97-AF65-F5344CB8AC3E}">
        <p14:creationId xmlns:p14="http://schemas.microsoft.com/office/powerpoint/2010/main" val="1939228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424" y="0"/>
            <a:ext cx="10515600" cy="1325563"/>
          </a:xfrm>
        </p:spPr>
        <p:txBody>
          <a:bodyPr>
            <a:normAutofit/>
          </a:bodyPr>
          <a:lstStyle/>
          <a:p>
            <a:r>
              <a:rPr lang="en-US" sz="4800" b="1" dirty="0"/>
              <a:t>Example 3: Ground Assembly</a:t>
            </a:r>
          </a:p>
        </p:txBody>
      </p:sp>
      <p:pic>
        <p:nvPicPr>
          <p:cNvPr id="6" name="Content Placeholder 5" descr="Assembly of a roof on the ground"/>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7478486" y="1214433"/>
            <a:ext cx="4517858" cy="5486491"/>
          </a:xfrm>
        </p:spPr>
      </p:pic>
      <p:sp>
        <p:nvSpPr>
          <p:cNvPr id="4" name="Content Placeholder 3" descr="Source: Husqvarna; tree trimmer on extendable pole" title="Tree pole trimmer"/>
          <p:cNvSpPr>
            <a:spLocks noGrp="1"/>
          </p:cNvSpPr>
          <p:nvPr>
            <p:ph sz="half" idx="2"/>
          </p:nvPr>
        </p:nvSpPr>
        <p:spPr>
          <a:xfrm>
            <a:off x="506186" y="1498182"/>
            <a:ext cx="6847114" cy="2522083"/>
          </a:xfrm>
        </p:spPr>
        <p:txBody>
          <a:bodyPr>
            <a:normAutofit fontScale="92500"/>
          </a:bodyPr>
          <a:lstStyle/>
          <a:p>
            <a:pPr marL="0" indent="0">
              <a:buNone/>
            </a:pPr>
            <a:r>
              <a:rPr lang="en-US" sz="2400" dirty="0"/>
              <a:t>Source: SBC </a:t>
            </a:r>
            <a:r>
              <a:rPr lang="en-US" sz="2400" dirty="0" smtClean="0"/>
              <a:t>Magazine, </a:t>
            </a:r>
            <a:r>
              <a:rPr lang="en-US" sz="2400" dirty="0"/>
              <a:t>Structural Building Components </a:t>
            </a:r>
            <a:r>
              <a:rPr lang="en-US" sz="2400" dirty="0" smtClean="0"/>
              <a:t>Association</a:t>
            </a:r>
            <a:r>
              <a:rPr lang="en-US" sz="2000" dirty="0" smtClean="0"/>
              <a:t> </a:t>
            </a:r>
            <a:r>
              <a:rPr lang="en-US" sz="2400" dirty="0"/>
              <a:t>(2012)</a:t>
            </a:r>
          </a:p>
          <a:p>
            <a:pPr marL="0" indent="0">
              <a:buNone/>
            </a:pPr>
            <a:endParaRPr lang="en-US" sz="2400" dirty="0" smtClean="0"/>
          </a:p>
          <a:p>
            <a:pPr marL="0" indent="0">
              <a:buNone/>
            </a:pPr>
            <a:r>
              <a:rPr lang="en-US" sz="2400" dirty="0" smtClean="0"/>
              <a:t>Feature</a:t>
            </a:r>
            <a:r>
              <a:rPr lang="en-US" sz="2400" dirty="0"/>
              <a:t>: </a:t>
            </a:r>
            <a:r>
              <a:rPr lang="en-US" sz="2400" i="1" dirty="0"/>
              <a:t>Assembling a Roof from the Ground Up</a:t>
            </a:r>
          </a:p>
          <a:p>
            <a:pPr marL="0" indent="0">
              <a:buNone/>
            </a:pPr>
            <a:r>
              <a:rPr lang="en-US" sz="1700" dirty="0">
                <a:hlinkClick r:id="rId3" tooltip="Assembling a roof on the ground"/>
              </a:rPr>
              <a:t>https://www.sbcmag.info/article/2012/assembling-roof-ground</a:t>
            </a:r>
            <a:endParaRPr lang="en-US" sz="17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87564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256841"/>
            <a:ext cx="11811896" cy="1722566"/>
          </a:xfrm>
        </p:spPr>
        <p:txBody>
          <a:bodyPr>
            <a:noAutofit/>
          </a:bodyPr>
          <a:lstStyle/>
          <a:p>
            <a:r>
              <a:rPr lang="en-US" sz="4800" b="1" dirty="0"/>
              <a:t>Do you have any innovative new ideas or old solutions to eliminating fall hazards?</a:t>
            </a:r>
          </a:p>
        </p:txBody>
      </p:sp>
      <p:sp>
        <p:nvSpPr>
          <p:cNvPr id="3" name="Content Placeholder 2"/>
          <p:cNvSpPr>
            <a:spLocks noGrp="1"/>
          </p:cNvSpPr>
          <p:nvPr>
            <p:ph sz="half" idx="1"/>
          </p:nvPr>
        </p:nvSpPr>
        <p:spPr>
          <a:xfrm>
            <a:off x="1002659" y="2008505"/>
            <a:ext cx="8644128" cy="4351338"/>
          </a:xfrm>
        </p:spPr>
        <p:txBody>
          <a:bodyPr>
            <a:normAutofit fontScale="92500" lnSpcReduction="20000"/>
          </a:bodyPr>
          <a:lstStyle/>
          <a:p>
            <a:pPr marL="0" indent="0">
              <a:buNone/>
            </a:pPr>
            <a:r>
              <a:rPr lang="en-US" sz="36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10" name="Content Placeholder 9" descr="Clipart - Idee / &lt;strong&gt;idea&lt;/strong&gt;"/>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0076199" y="3009059"/>
            <a:ext cx="1761117" cy="1787936"/>
          </a:xfrm>
        </p:spPr>
      </p:pic>
      <p:sp>
        <p:nvSpPr>
          <p:cNvPr id="5" name="Footer Placeholder 1">
            <a:extLst>
              <a:ext uri="{FF2B5EF4-FFF2-40B4-BE49-F238E27FC236}">
                <a16:creationId xmlns:a16="http://schemas.microsoft.com/office/drawing/2014/main" id="{D2C13872-30E8-4154-9718-C1A0A4A0F233}"/>
              </a:ext>
            </a:extLst>
          </p:cNvPr>
          <p:cNvSpPr>
            <a:spLocks noGrp="1"/>
          </p:cNvSpPr>
          <p:nvPr>
            <p:ph type="ftr" sz="quarter" idx="11"/>
          </p:nvPr>
        </p:nvSpPr>
        <p:spPr>
          <a:xfrm>
            <a:off x="10010668" y="4796995"/>
            <a:ext cx="1950274" cy="365125"/>
          </a:xfrm>
        </p:spPr>
        <p:txBody>
          <a:bodyPr/>
          <a:lstStyle/>
          <a:p>
            <a:pPr algn="l"/>
            <a:r>
              <a:rPr lang="en-US" sz="1800" dirty="0">
                <a:solidFill>
                  <a:schemeClr val="tx1"/>
                </a:solidFill>
              </a:rPr>
              <a:t>Light bulb clip art</a:t>
            </a:r>
          </a:p>
        </p:txBody>
      </p:sp>
    </p:spTree>
    <p:extLst>
      <p:ext uri="{BB962C8B-B14F-4D97-AF65-F5344CB8AC3E}">
        <p14:creationId xmlns:p14="http://schemas.microsoft.com/office/powerpoint/2010/main" val="1836586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181347" cy="1325563"/>
          </a:xfrm>
        </p:spPr>
        <p:txBody>
          <a:bodyPr>
            <a:noAutofit/>
          </a:bodyPr>
          <a:lstStyle/>
          <a:p>
            <a:r>
              <a:rPr lang="en-US" sz="5400" b="1" dirty="0"/>
              <a:t>2. Passive Fall Restraints – Guardrail Systems</a:t>
            </a:r>
            <a:endParaRPr lang="en-US" sz="5400" dirty="0"/>
          </a:p>
        </p:txBody>
      </p:sp>
      <p:sp>
        <p:nvSpPr>
          <p:cNvPr id="3" name="Content Placeholder 2"/>
          <p:cNvSpPr>
            <a:spLocks noGrp="1"/>
          </p:cNvSpPr>
          <p:nvPr>
            <p:ph sz="half" idx="1"/>
          </p:nvPr>
        </p:nvSpPr>
        <p:spPr>
          <a:xfrm>
            <a:off x="849854" y="2732441"/>
            <a:ext cx="5680038" cy="3444521"/>
          </a:xfrm>
        </p:spPr>
        <p:txBody>
          <a:bodyPr>
            <a:normAutofit/>
          </a:bodyPr>
          <a:lstStyle/>
          <a:p>
            <a:r>
              <a:rPr lang="en-US" sz="4400" dirty="0"/>
              <a:t>Physical barriers</a:t>
            </a:r>
          </a:p>
          <a:p>
            <a:r>
              <a:rPr lang="en-US" sz="4400" dirty="0"/>
              <a:t>Guardrail systems</a:t>
            </a:r>
          </a:p>
        </p:txBody>
      </p:sp>
      <p:pic>
        <p:nvPicPr>
          <p:cNvPr id="6" name="Content Placeholder 5" descr="guardrail&#10;&#10;installing a guardrail system around and opening&#10;source: OSHA"/>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7238999" y="2132626"/>
            <a:ext cx="4315311" cy="3816353"/>
          </a:xfrm>
        </p:spPr>
      </p:pic>
      <p:sp>
        <p:nvSpPr>
          <p:cNvPr id="5" name="Footer Placeholder 1">
            <a:extLst>
              <a:ext uri="{FF2B5EF4-FFF2-40B4-BE49-F238E27FC236}">
                <a16:creationId xmlns:a16="http://schemas.microsoft.com/office/drawing/2014/main" id="{F84B0131-3AEC-446E-A287-374CC41F9BCC}"/>
              </a:ext>
            </a:extLst>
          </p:cNvPr>
          <p:cNvSpPr>
            <a:spLocks noGrp="1"/>
          </p:cNvSpPr>
          <p:nvPr>
            <p:ph type="ftr" sz="quarter" idx="11"/>
          </p:nvPr>
        </p:nvSpPr>
        <p:spPr>
          <a:xfrm>
            <a:off x="8659265" y="6171966"/>
            <a:ext cx="1536295" cy="365125"/>
          </a:xfrm>
        </p:spPr>
        <p:txBody>
          <a:bodyPr/>
          <a:lstStyle/>
          <a:p>
            <a:pPr algn="l"/>
            <a:r>
              <a:rPr lang="en-US" sz="1800" dirty="0">
                <a:solidFill>
                  <a:schemeClr val="tx1"/>
                </a:solidFill>
              </a:rPr>
              <a:t>Guardrails</a:t>
            </a:r>
          </a:p>
          <a:p>
            <a:pPr algn="l"/>
            <a:r>
              <a:rPr lang="en-US" sz="1800" dirty="0">
                <a:solidFill>
                  <a:schemeClr val="tx1"/>
                </a:solidFill>
              </a:rPr>
              <a:t>Source: OSHA</a:t>
            </a:r>
          </a:p>
        </p:txBody>
      </p:sp>
    </p:spTree>
    <p:extLst>
      <p:ext uri="{BB962C8B-B14F-4D97-AF65-F5344CB8AC3E}">
        <p14:creationId xmlns:p14="http://schemas.microsoft.com/office/powerpoint/2010/main" val="533007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54" y="0"/>
            <a:ext cx="10515600" cy="1325563"/>
          </a:xfrm>
        </p:spPr>
        <p:txBody>
          <a:bodyPr>
            <a:normAutofit fontScale="90000"/>
          </a:bodyPr>
          <a:lstStyle/>
          <a:p>
            <a:r>
              <a:rPr lang="en-US" sz="4800" b="1" dirty="0"/>
              <a:t>Examples of Temporary Guardrails</a:t>
            </a:r>
          </a:p>
        </p:txBody>
      </p:sp>
      <p:pic>
        <p:nvPicPr>
          <p:cNvPr id="6" name="Content Placeholder 5" descr="guardrails installed around stairway&#10;source: OSHA"/>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1323474" y="1246476"/>
            <a:ext cx="4600248" cy="5465023"/>
          </a:xfrm>
        </p:spPr>
      </p:pic>
      <p:pic>
        <p:nvPicPr>
          <p:cNvPr id="9" name="Content Placeholder 8" descr="guardrails installed around floor openings&#10;source: OSHA"/>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6097045" y="1246476"/>
            <a:ext cx="5382127" cy="5468934"/>
          </a:xfrm>
        </p:spPr>
      </p:pic>
      <p:sp>
        <p:nvSpPr>
          <p:cNvPr id="7" name="Footer Placeholder 1">
            <a:extLst>
              <a:ext uri="{FF2B5EF4-FFF2-40B4-BE49-F238E27FC236}">
                <a16:creationId xmlns:a16="http://schemas.microsoft.com/office/drawing/2014/main" id="{FB647816-33A0-4E5A-8E82-0ACD00A1B1C9}"/>
              </a:ext>
            </a:extLst>
          </p:cNvPr>
          <p:cNvSpPr>
            <a:spLocks noGrp="1"/>
          </p:cNvSpPr>
          <p:nvPr>
            <p:ph type="ftr" sz="quarter" idx="11"/>
          </p:nvPr>
        </p:nvSpPr>
        <p:spPr>
          <a:xfrm>
            <a:off x="9942877" y="6192613"/>
            <a:ext cx="1536295" cy="365125"/>
          </a:xfrm>
        </p:spPr>
        <p:txBody>
          <a:bodyPr/>
          <a:lstStyle/>
          <a:p>
            <a:pPr algn="l"/>
            <a:r>
              <a:rPr lang="en-US" sz="1800" dirty="0">
                <a:solidFill>
                  <a:schemeClr val="tx1"/>
                </a:solidFill>
              </a:rPr>
              <a:t>Guardrails</a:t>
            </a:r>
          </a:p>
          <a:p>
            <a:pPr algn="l"/>
            <a:r>
              <a:rPr lang="en-US" sz="1800" dirty="0">
                <a:solidFill>
                  <a:schemeClr val="tx1"/>
                </a:solidFill>
              </a:rPr>
              <a:t>Source: OSHA</a:t>
            </a:r>
          </a:p>
        </p:txBody>
      </p:sp>
    </p:spTree>
    <p:extLst>
      <p:ext uri="{BB962C8B-B14F-4D97-AF65-F5344CB8AC3E}">
        <p14:creationId xmlns:p14="http://schemas.microsoft.com/office/powerpoint/2010/main" val="1844010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779" y="135959"/>
            <a:ext cx="11157284" cy="1325563"/>
          </a:xfrm>
        </p:spPr>
        <p:txBody>
          <a:bodyPr>
            <a:noAutofit/>
          </a:bodyPr>
          <a:lstStyle/>
          <a:p>
            <a:r>
              <a:rPr lang="en-US" sz="5400" b="1" dirty="0"/>
              <a:t>More Examples of Temporary Guardrails</a:t>
            </a:r>
          </a:p>
        </p:txBody>
      </p:sp>
      <p:pic>
        <p:nvPicPr>
          <p:cNvPr id="11" name="Content Placeholder 10" descr="window openings guardrail&#10;&#10;window openings guardrail&#10;source: OSHA"/>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193637" y="1614376"/>
            <a:ext cx="6219195" cy="5243624"/>
          </a:xfrm>
        </p:spPr>
      </p:pic>
      <p:sp>
        <p:nvSpPr>
          <p:cNvPr id="5" name="Footer Placeholder 1">
            <a:extLst>
              <a:ext uri="{FF2B5EF4-FFF2-40B4-BE49-F238E27FC236}">
                <a16:creationId xmlns:a16="http://schemas.microsoft.com/office/drawing/2014/main" id="{67722437-3B12-41C1-B046-58D2E25FBF1B}"/>
              </a:ext>
            </a:extLst>
          </p:cNvPr>
          <p:cNvSpPr>
            <a:spLocks noGrp="1"/>
          </p:cNvSpPr>
          <p:nvPr>
            <p:ph type="ftr" sz="quarter" idx="11"/>
          </p:nvPr>
        </p:nvSpPr>
        <p:spPr>
          <a:xfrm>
            <a:off x="4979774" y="6398415"/>
            <a:ext cx="1536295" cy="365125"/>
          </a:xfrm>
        </p:spPr>
        <p:txBody>
          <a:bodyPr/>
          <a:lstStyle/>
          <a:p>
            <a:pPr algn="l"/>
            <a:r>
              <a:rPr lang="en-US" sz="1800" dirty="0">
                <a:solidFill>
                  <a:schemeClr val="tx1"/>
                </a:solidFill>
              </a:rPr>
              <a:t>Guardrails</a:t>
            </a:r>
          </a:p>
          <a:p>
            <a:pPr algn="l"/>
            <a:r>
              <a:rPr lang="en-US" sz="1800" dirty="0">
                <a:solidFill>
                  <a:schemeClr val="tx1"/>
                </a:solidFill>
              </a:rPr>
              <a:t>Source: OSHA</a:t>
            </a:r>
          </a:p>
        </p:txBody>
      </p:sp>
      <p:pic>
        <p:nvPicPr>
          <p:cNvPr id="7" name="Content Placeholder 6" descr="temporary guardrail&#10;&#10;temporary guardrail&#10;source: OSHA"/>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6784731" y="1976501"/>
            <a:ext cx="4467768" cy="3633785"/>
          </a:xfrm>
        </p:spPr>
      </p:pic>
    </p:spTree>
    <p:extLst>
      <p:ext uri="{BB962C8B-B14F-4D97-AF65-F5344CB8AC3E}">
        <p14:creationId xmlns:p14="http://schemas.microsoft.com/office/powerpoint/2010/main" val="3807071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01674" y="9408"/>
            <a:ext cx="10144461" cy="1325563"/>
          </a:xfrm>
        </p:spPr>
        <p:txBody>
          <a:bodyPr>
            <a:normAutofit fontScale="90000"/>
          </a:bodyPr>
          <a:lstStyle/>
          <a:p>
            <a:r>
              <a:rPr lang="en-US" sz="4800" b="1" dirty="0"/>
              <a:t>OSHA Video: Floor Opening (3 min)</a:t>
            </a:r>
          </a:p>
        </p:txBody>
      </p:sp>
      <p:sp>
        <p:nvSpPr>
          <p:cNvPr id="8" name="Content Placeholder 7"/>
          <p:cNvSpPr>
            <a:spLocks noGrp="1"/>
          </p:cNvSpPr>
          <p:nvPr>
            <p:ph sz="half" idx="1"/>
          </p:nvPr>
        </p:nvSpPr>
        <p:spPr>
          <a:xfrm>
            <a:off x="1764254" y="1334971"/>
            <a:ext cx="9877619" cy="1752474"/>
          </a:xfrm>
        </p:spPr>
        <p:txBody>
          <a:bodyPr/>
          <a:lstStyle/>
          <a:p>
            <a:r>
              <a:rPr lang="en-US" dirty="0"/>
              <a:t>YouTube Video:	OSHA Video: </a:t>
            </a:r>
            <a:r>
              <a:rPr lang="en-US" dirty="0" smtClean="0"/>
              <a:t>Floor </a:t>
            </a:r>
            <a:r>
              <a:rPr lang="en-US" dirty="0"/>
              <a:t>Opening </a:t>
            </a:r>
            <a:endParaRPr lang="en-US" dirty="0" smtClean="0"/>
          </a:p>
          <a:p>
            <a:endParaRPr lang="en-US" dirty="0"/>
          </a:p>
          <a:p>
            <a:pPr marL="0" indent="0" algn="ctr">
              <a:buNone/>
            </a:pPr>
            <a:r>
              <a:rPr lang="en-US" dirty="0" smtClean="0">
                <a:hlinkClick r:id="rId2" tooltip="Link to OSHA Vidoe for Floor Openings"/>
              </a:rPr>
              <a:t>www.youtube.com/watch?v=93NfcMwnToA</a:t>
            </a:r>
            <a:endParaRPr lang="en-US" dirty="0"/>
          </a:p>
        </p:txBody>
      </p:sp>
    </p:spTree>
    <p:extLst>
      <p:ext uri="{BB962C8B-B14F-4D97-AF65-F5344CB8AC3E}">
        <p14:creationId xmlns:p14="http://schemas.microsoft.com/office/powerpoint/2010/main" val="2937199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084" y="0"/>
            <a:ext cx="10515600" cy="1325563"/>
          </a:xfrm>
        </p:spPr>
        <p:txBody>
          <a:bodyPr>
            <a:normAutofit fontScale="90000"/>
          </a:bodyPr>
          <a:lstStyle/>
          <a:p>
            <a:r>
              <a:rPr lang="en-US" sz="5400" b="1" dirty="0"/>
              <a:t>OSHA Guardrail Requirements 1-5</a:t>
            </a:r>
          </a:p>
        </p:txBody>
      </p:sp>
      <p:sp>
        <p:nvSpPr>
          <p:cNvPr id="3" name="Content Placeholder 2"/>
          <p:cNvSpPr>
            <a:spLocks noGrp="1"/>
          </p:cNvSpPr>
          <p:nvPr>
            <p:ph sz="half" idx="1"/>
          </p:nvPr>
        </p:nvSpPr>
        <p:spPr>
          <a:xfrm>
            <a:off x="515471" y="1171658"/>
            <a:ext cx="5842518" cy="4685174"/>
          </a:xfrm>
        </p:spPr>
        <p:txBody>
          <a:bodyPr>
            <a:noAutofit/>
          </a:bodyPr>
          <a:lstStyle/>
          <a:p>
            <a:pPr marL="514350" indent="-514350">
              <a:buFont typeface="+mj-lt"/>
              <a:buAutoNum type="arabicPeriod"/>
            </a:pPr>
            <a:r>
              <a:rPr lang="en-US" sz="2800" dirty="0"/>
              <a:t>Top rail height 42 ± 3 inches </a:t>
            </a:r>
          </a:p>
          <a:p>
            <a:pPr marL="514350" indent="-514350">
              <a:buFont typeface="+mj-lt"/>
              <a:buAutoNum type="arabicPeriod"/>
            </a:pPr>
            <a:r>
              <a:rPr lang="en-US" sz="2800" dirty="0"/>
              <a:t>Horizontal midrail set halfway</a:t>
            </a:r>
          </a:p>
          <a:p>
            <a:pPr marL="514350" indent="-514350">
              <a:buFont typeface="+mj-lt"/>
              <a:buAutoNum type="arabicPeriod"/>
            </a:pPr>
            <a:r>
              <a:rPr lang="en-US" sz="2800" dirty="0"/>
              <a:t>Vertical intermediate members no more than 19 inches apart</a:t>
            </a:r>
          </a:p>
          <a:p>
            <a:pPr marL="514350" indent="-514350">
              <a:buFont typeface="+mj-lt"/>
              <a:buAutoNum type="arabicPeriod"/>
            </a:pPr>
            <a:r>
              <a:rPr lang="en-US" sz="2800" dirty="0"/>
              <a:t>Top edge (2 inches) must be able to withstand 200 pounds force</a:t>
            </a:r>
          </a:p>
          <a:p>
            <a:pPr marL="514350" indent="-514350">
              <a:buFont typeface="+mj-lt"/>
              <a:buAutoNum type="arabicPeriod"/>
            </a:pPr>
            <a:r>
              <a:rPr lang="en-US" sz="2800" dirty="0"/>
              <a:t>Midrail able to withstand 150 pounds force</a:t>
            </a:r>
          </a:p>
        </p:txBody>
      </p:sp>
      <p:pic>
        <p:nvPicPr>
          <p:cNvPr id="6" name="Content Placeholder 5" descr="OSHA technical specifications  for guardrail sysem " title="OSHA technical specifications  for guardrail sysem "/>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tretch/>
        </p:blipFill>
        <p:spPr>
          <a:xfrm>
            <a:off x="6429374" y="1218220"/>
            <a:ext cx="5468583" cy="4854762"/>
          </a:xfrm>
        </p:spPr>
        <p:style>
          <a:lnRef idx="2">
            <a:schemeClr val="dk1"/>
          </a:lnRef>
          <a:fillRef idx="1">
            <a:schemeClr val="lt1"/>
          </a:fillRef>
          <a:effectRef idx="0">
            <a:schemeClr val="dk1"/>
          </a:effectRef>
          <a:fontRef idx="minor">
            <a:schemeClr val="dk1"/>
          </a:fontRef>
        </p:style>
      </p:pic>
      <p:sp>
        <p:nvSpPr>
          <p:cNvPr id="5" name="Footer Placeholder 1">
            <a:extLst>
              <a:ext uri="{FF2B5EF4-FFF2-40B4-BE49-F238E27FC236}">
                <a16:creationId xmlns:a16="http://schemas.microsoft.com/office/drawing/2014/main" id="{7790A1AF-05A1-4381-995F-AB360CAFA940}"/>
              </a:ext>
            </a:extLst>
          </p:cNvPr>
          <p:cNvSpPr>
            <a:spLocks noGrp="1"/>
          </p:cNvSpPr>
          <p:nvPr>
            <p:ph type="ftr" sz="quarter" idx="11"/>
          </p:nvPr>
        </p:nvSpPr>
        <p:spPr>
          <a:xfrm>
            <a:off x="6833937" y="6455463"/>
            <a:ext cx="2539288" cy="365125"/>
          </a:xfrm>
        </p:spPr>
        <p:txBody>
          <a:bodyPr/>
          <a:lstStyle/>
          <a:p>
            <a:pPr algn="l"/>
            <a:r>
              <a:rPr lang="en-US" sz="1800" dirty="0">
                <a:solidFill>
                  <a:schemeClr val="tx1"/>
                </a:solidFill>
              </a:rPr>
              <a:t>Guardrail requirements</a:t>
            </a:r>
          </a:p>
          <a:p>
            <a:pPr algn="l"/>
            <a:r>
              <a:rPr lang="en-US" sz="1800" dirty="0">
                <a:solidFill>
                  <a:schemeClr val="tx1"/>
                </a:solidFill>
              </a:rPr>
              <a:t>Source: OSHA</a:t>
            </a:r>
          </a:p>
        </p:txBody>
      </p:sp>
    </p:spTree>
    <p:extLst>
      <p:ext uri="{BB962C8B-B14F-4D97-AF65-F5344CB8AC3E}">
        <p14:creationId xmlns:p14="http://schemas.microsoft.com/office/powerpoint/2010/main" val="1158869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311"/>
            <a:ext cx="10515600" cy="923348"/>
          </a:xfrm>
        </p:spPr>
        <p:txBody>
          <a:bodyPr>
            <a:normAutofit fontScale="90000"/>
          </a:bodyPr>
          <a:lstStyle/>
          <a:p>
            <a:r>
              <a:rPr lang="en-US" sz="4800" b="1" dirty="0"/>
              <a:t>OSHA Guardrail Requirements 6-11</a:t>
            </a:r>
          </a:p>
        </p:txBody>
      </p:sp>
      <p:sp>
        <p:nvSpPr>
          <p:cNvPr id="3" name="Content Placeholder 2"/>
          <p:cNvSpPr>
            <a:spLocks noGrp="1"/>
          </p:cNvSpPr>
          <p:nvPr>
            <p:ph sz="half" idx="1"/>
          </p:nvPr>
        </p:nvSpPr>
        <p:spPr>
          <a:xfrm>
            <a:off x="172123" y="999694"/>
            <a:ext cx="8261872" cy="5675426"/>
          </a:xfrm>
        </p:spPr>
        <p:txBody>
          <a:bodyPr>
            <a:noAutofit/>
          </a:bodyPr>
          <a:lstStyle/>
          <a:p>
            <a:pPr marL="514350" indent="-514350">
              <a:buFont typeface="+mj-lt"/>
              <a:buAutoNum type="arabicPeriod" startAt="6"/>
            </a:pPr>
            <a:r>
              <a:rPr lang="en-US" sz="2800" dirty="0"/>
              <a:t>Surfaces must be free of projections that could </a:t>
            </a:r>
            <a:r>
              <a:rPr lang="en-US" sz="2800" dirty="0" smtClean="0"/>
              <a:t>injure </a:t>
            </a:r>
            <a:r>
              <a:rPr lang="en-US" sz="2800" dirty="0"/>
              <a:t>workers</a:t>
            </a:r>
          </a:p>
          <a:p>
            <a:pPr marL="514350" indent="-514350">
              <a:buFont typeface="+mj-lt"/>
              <a:buAutoNum type="arabicPeriod" startAt="6"/>
            </a:pPr>
            <a:r>
              <a:rPr lang="en-US" sz="2800" dirty="0"/>
              <a:t>Top rails must not overhang terminal posts</a:t>
            </a:r>
          </a:p>
          <a:p>
            <a:pPr marL="514350" indent="-514350">
              <a:buFont typeface="+mj-lt"/>
              <a:buAutoNum type="arabicPeriod" startAt="6"/>
            </a:pPr>
            <a:r>
              <a:rPr lang="en-US" sz="2800" dirty="0"/>
              <a:t>Steel or plastic banding cannot be used</a:t>
            </a:r>
          </a:p>
          <a:p>
            <a:pPr marL="514350" indent="-514350">
              <a:buFont typeface="+mj-lt"/>
              <a:buAutoNum type="arabicPeriod" startAt="6"/>
            </a:pPr>
            <a:r>
              <a:rPr lang="en-US" sz="2800" dirty="0"/>
              <a:t>Rails must be at least 1/4 inch in diameter or thickness</a:t>
            </a:r>
          </a:p>
          <a:p>
            <a:pPr marL="514350" indent="-514350">
              <a:buFont typeface="+mj-lt"/>
              <a:buAutoNum type="arabicPeriod" startAt="6"/>
            </a:pPr>
            <a:r>
              <a:rPr lang="en-US" sz="2800" dirty="0"/>
              <a:t>For wire rope use flag at 6-foot intervals</a:t>
            </a:r>
          </a:p>
          <a:p>
            <a:pPr marL="514350" indent="-514350">
              <a:buFont typeface="+mj-lt"/>
              <a:buAutoNum type="arabicPeriod" startAt="6"/>
            </a:pPr>
            <a:r>
              <a:rPr lang="en-US" sz="2800" dirty="0"/>
              <a:t>Removable guardrail sections for hoisting operations</a:t>
            </a:r>
          </a:p>
        </p:txBody>
      </p:sp>
      <p:sp>
        <p:nvSpPr>
          <p:cNvPr id="5" name="Footer Placeholder 1">
            <a:extLst>
              <a:ext uri="{FF2B5EF4-FFF2-40B4-BE49-F238E27FC236}">
                <a16:creationId xmlns:a16="http://schemas.microsoft.com/office/drawing/2014/main" id="{331BDFCD-0FE8-4A99-950E-06AF74E430F7}"/>
              </a:ext>
            </a:extLst>
          </p:cNvPr>
          <p:cNvSpPr>
            <a:spLocks noGrp="1"/>
          </p:cNvSpPr>
          <p:nvPr>
            <p:ph type="ftr" sz="quarter" idx="11"/>
          </p:nvPr>
        </p:nvSpPr>
        <p:spPr>
          <a:xfrm>
            <a:off x="10510348" y="5792141"/>
            <a:ext cx="1536295" cy="365125"/>
          </a:xfrm>
        </p:spPr>
        <p:txBody>
          <a:bodyPr/>
          <a:lstStyle/>
          <a:p>
            <a:pPr algn="l"/>
            <a:r>
              <a:rPr lang="en-US" sz="1800" dirty="0">
                <a:solidFill>
                  <a:schemeClr val="tx1"/>
                </a:solidFill>
              </a:rPr>
              <a:t>Source: OSHA</a:t>
            </a:r>
          </a:p>
        </p:txBody>
      </p:sp>
      <p:pic>
        <p:nvPicPr>
          <p:cNvPr id="9" name="Content Placeholder 8" title="OSHA guardrail sysem installed on opening"/>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8514153" y="1416834"/>
            <a:ext cx="3466803" cy="4351338"/>
          </a:xfrm>
        </p:spPr>
      </p:pic>
    </p:spTree>
    <p:extLst>
      <p:ext uri="{BB962C8B-B14F-4D97-AF65-F5344CB8AC3E}">
        <p14:creationId xmlns:p14="http://schemas.microsoft.com/office/powerpoint/2010/main" val="10796061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4588" y="172619"/>
            <a:ext cx="11012905" cy="1325563"/>
          </a:xfrm>
        </p:spPr>
        <p:txBody>
          <a:bodyPr>
            <a:noAutofit/>
          </a:bodyPr>
          <a:lstStyle/>
          <a:p>
            <a:r>
              <a:rPr lang="en-US" sz="5400" b="1" dirty="0"/>
              <a:t>What are wrong with these guardrails?</a:t>
            </a:r>
          </a:p>
        </p:txBody>
      </p:sp>
      <p:pic>
        <p:nvPicPr>
          <p:cNvPr id="5" name="Content Placeholder 4" descr="missing midrails&#10;source: OSHA"/>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0" y="1799545"/>
            <a:ext cx="6371771" cy="5058455"/>
          </a:xfrm>
        </p:spPr>
      </p:pic>
      <p:pic>
        <p:nvPicPr>
          <p:cNvPr id="6" name="Content Placeholder 5" descr="improper guardrail materials&#10;source: OSHA"/>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299447"/>
            <a:ext cx="5181600" cy="3403693"/>
          </a:xfrm>
        </p:spPr>
      </p:pic>
      <p:sp>
        <p:nvSpPr>
          <p:cNvPr id="7" name="Footer Placeholder 1">
            <a:extLst>
              <a:ext uri="{FF2B5EF4-FFF2-40B4-BE49-F238E27FC236}">
                <a16:creationId xmlns:a16="http://schemas.microsoft.com/office/drawing/2014/main" id="{8D1E8374-42B8-46FA-93D9-59F4CEB95C63}"/>
              </a:ext>
            </a:extLst>
          </p:cNvPr>
          <p:cNvSpPr>
            <a:spLocks noGrp="1"/>
          </p:cNvSpPr>
          <p:nvPr>
            <p:ph type="ftr" sz="quarter" idx="11"/>
          </p:nvPr>
        </p:nvSpPr>
        <p:spPr>
          <a:xfrm>
            <a:off x="6749552" y="6502818"/>
            <a:ext cx="2035860" cy="182563"/>
          </a:xfrm>
        </p:spPr>
        <p:txBody>
          <a:bodyPr/>
          <a:lstStyle/>
          <a:p>
            <a:pPr algn="l"/>
            <a:r>
              <a:rPr lang="en-US" sz="1800" dirty="0">
                <a:solidFill>
                  <a:schemeClr val="tx1"/>
                </a:solidFill>
              </a:rPr>
              <a:t>Improper guardrails</a:t>
            </a:r>
          </a:p>
          <a:p>
            <a:pPr algn="l"/>
            <a:r>
              <a:rPr lang="en-US" sz="1800" dirty="0">
                <a:solidFill>
                  <a:schemeClr val="tx1"/>
                </a:solidFill>
              </a:rPr>
              <a:t>Source: OSHA</a:t>
            </a:r>
          </a:p>
        </p:txBody>
      </p:sp>
      <p:pic>
        <p:nvPicPr>
          <p:cNvPr id="3" name="Picture 2" title="Hazardous do not do symbol"/>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61219" y="643431"/>
            <a:ext cx="1274174" cy="1268078"/>
          </a:xfrm>
          <a:prstGeom prst="rect">
            <a:avLst/>
          </a:prstGeom>
        </p:spPr>
      </p:pic>
    </p:spTree>
    <p:extLst>
      <p:ext uri="{BB962C8B-B14F-4D97-AF65-F5344CB8AC3E}">
        <p14:creationId xmlns:p14="http://schemas.microsoft.com/office/powerpoint/2010/main" val="2136976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6" name="Content Placeholder 5" descr="improper guardrail materials&#10;source: OSHA&#10;"/>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582055" y="3045656"/>
            <a:ext cx="4379988" cy="2871054"/>
          </a:xfrm>
        </p:spPr>
      </p:pic>
      <p:sp>
        <p:nvSpPr>
          <p:cNvPr id="2" name="Title 1"/>
          <p:cNvSpPr>
            <a:spLocks noGrp="1"/>
          </p:cNvSpPr>
          <p:nvPr>
            <p:ph type="title"/>
          </p:nvPr>
        </p:nvSpPr>
        <p:spPr>
          <a:xfrm>
            <a:off x="591672" y="454241"/>
            <a:ext cx="5841402" cy="5919561"/>
          </a:xfrm>
        </p:spPr>
        <p:txBody>
          <a:bodyPr>
            <a:normAutofit/>
          </a:bodyPr>
          <a:lstStyle/>
          <a:p>
            <a:r>
              <a:rPr lang="en-US" sz="4800" dirty="0"/>
              <a:t>Missing mid rails and worker outside railing</a:t>
            </a:r>
            <a:br>
              <a:rPr lang="en-US" sz="4800" dirty="0"/>
            </a:br>
            <a:r>
              <a:rPr lang="en-US" sz="4800" dirty="0"/>
              <a:t/>
            </a:r>
            <a:br>
              <a:rPr lang="en-US" sz="4800" dirty="0"/>
            </a:br>
            <a:r>
              <a:rPr lang="en-US" sz="4800" dirty="0" smtClean="0"/>
              <a:t>Improper </a:t>
            </a:r>
            <a:r>
              <a:rPr lang="en-US" sz="4800" dirty="0"/>
              <a:t>guardrail materials and construction</a:t>
            </a:r>
          </a:p>
        </p:txBody>
      </p:sp>
      <p:pic>
        <p:nvPicPr>
          <p:cNvPr id="5" name="Content Placeholder 4" descr="missing midrails&#10;source: OSHA"/>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7594899" y="478913"/>
            <a:ext cx="4511040" cy="2988021"/>
          </a:xfrm>
        </p:spPr>
      </p:pic>
      <p:sp>
        <p:nvSpPr>
          <p:cNvPr id="7" name="Footer Placeholder 1">
            <a:extLst>
              <a:ext uri="{FF2B5EF4-FFF2-40B4-BE49-F238E27FC236}">
                <a16:creationId xmlns:a16="http://schemas.microsoft.com/office/drawing/2014/main" id="{7EEA7E42-0703-40B4-816A-3AE0DB0C0A82}"/>
              </a:ext>
            </a:extLst>
          </p:cNvPr>
          <p:cNvSpPr>
            <a:spLocks noGrp="1"/>
          </p:cNvSpPr>
          <p:nvPr>
            <p:ph type="ftr" sz="quarter" idx="11"/>
          </p:nvPr>
        </p:nvSpPr>
        <p:spPr>
          <a:xfrm>
            <a:off x="7778405" y="6228678"/>
            <a:ext cx="3786066" cy="446082"/>
          </a:xfrm>
        </p:spPr>
        <p:txBody>
          <a:bodyPr/>
          <a:lstStyle/>
          <a:p>
            <a:pPr algn="l"/>
            <a:r>
              <a:rPr lang="en-US" sz="1800" dirty="0">
                <a:solidFill>
                  <a:schemeClr val="tx1"/>
                </a:solidFill>
              </a:rPr>
              <a:t>Improper </a:t>
            </a:r>
            <a:r>
              <a:rPr lang="en-US" sz="1800" dirty="0" smtClean="0">
                <a:solidFill>
                  <a:schemeClr val="tx1"/>
                </a:solidFill>
              </a:rPr>
              <a:t>guardrails     Source</a:t>
            </a:r>
            <a:r>
              <a:rPr lang="en-US" sz="1800" dirty="0">
                <a:solidFill>
                  <a:schemeClr val="tx1"/>
                </a:solidFill>
              </a:rPr>
              <a:t>: OSHA</a:t>
            </a:r>
          </a:p>
        </p:txBody>
      </p:sp>
      <p:pic>
        <p:nvPicPr>
          <p:cNvPr id="3" name="Picture 2" title="Do not do symbol"/>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33341" y="3214509"/>
            <a:ext cx="1274174" cy="1268078"/>
          </a:xfrm>
          <a:prstGeom prst="rect">
            <a:avLst/>
          </a:prstGeom>
        </p:spPr>
      </p:pic>
    </p:spTree>
    <p:extLst>
      <p:ext uri="{BB962C8B-B14F-4D97-AF65-F5344CB8AC3E}">
        <p14:creationId xmlns:p14="http://schemas.microsoft.com/office/powerpoint/2010/main" val="819163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217E09-E38B-4A6C-A44D-48FA95E7BAFA}"/>
              </a:ext>
            </a:extLst>
          </p:cNvPr>
          <p:cNvSpPr>
            <a:spLocks noGrp="1"/>
          </p:cNvSpPr>
          <p:nvPr>
            <p:ph type="ctrTitle"/>
          </p:nvPr>
        </p:nvSpPr>
        <p:spPr/>
        <p:txBody>
          <a:bodyPr>
            <a:normAutofit fontScale="90000"/>
          </a:bodyPr>
          <a:lstStyle/>
          <a:p>
            <a:r>
              <a:rPr lang="en-US" b="1" dirty="0"/>
              <a:t>Section 1:</a:t>
            </a:r>
            <a:br>
              <a:rPr lang="en-US" b="1" dirty="0"/>
            </a:br>
            <a:r>
              <a:rPr lang="en-US" b="1" dirty="0"/>
              <a:t>Why should we be concerned with fall protection?</a:t>
            </a:r>
          </a:p>
        </p:txBody>
      </p:sp>
    </p:spTree>
    <p:extLst>
      <p:ext uri="{BB962C8B-B14F-4D97-AF65-F5344CB8AC3E}">
        <p14:creationId xmlns:p14="http://schemas.microsoft.com/office/powerpoint/2010/main" val="3539625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652" y="1"/>
            <a:ext cx="11767639" cy="849854"/>
          </a:xfrm>
        </p:spPr>
        <p:txBody>
          <a:bodyPr>
            <a:normAutofit fontScale="90000"/>
          </a:bodyPr>
          <a:lstStyle/>
          <a:p>
            <a:r>
              <a:rPr lang="en-US" sz="5400" b="1" dirty="0"/>
              <a:t>OSHA Guardrail Requirements 12-15</a:t>
            </a:r>
          </a:p>
        </p:txBody>
      </p:sp>
      <p:sp>
        <p:nvSpPr>
          <p:cNvPr id="3" name="Content Placeholder 2"/>
          <p:cNvSpPr>
            <a:spLocks noGrp="1"/>
          </p:cNvSpPr>
          <p:nvPr>
            <p:ph sz="half" idx="1"/>
          </p:nvPr>
        </p:nvSpPr>
        <p:spPr>
          <a:xfrm>
            <a:off x="0" y="839096"/>
            <a:ext cx="8048469" cy="4598839"/>
          </a:xfrm>
        </p:spPr>
        <p:txBody>
          <a:bodyPr>
            <a:noAutofit/>
          </a:bodyPr>
          <a:lstStyle/>
          <a:p>
            <a:pPr marL="514350" indent="-514350">
              <a:buFont typeface="+mj-lt"/>
              <a:buAutoNum type="arabicPeriod" startAt="12"/>
            </a:pPr>
            <a:r>
              <a:rPr lang="en-US" sz="2800" dirty="0"/>
              <a:t>All unprotected sides of holes must be guarded and no more than two sides can be removable (for passage of materials)</a:t>
            </a:r>
          </a:p>
          <a:p>
            <a:pPr marL="514350" indent="-514350">
              <a:buFont typeface="+mj-lt"/>
              <a:buAutoNum type="arabicPeriod" startAt="12"/>
            </a:pPr>
            <a:r>
              <a:rPr lang="en-US" sz="2800" dirty="0"/>
              <a:t>When a hole is used as an access point then a gate must be used</a:t>
            </a:r>
          </a:p>
          <a:p>
            <a:pPr marL="514350" indent="-514350">
              <a:buFont typeface="+mj-lt"/>
              <a:buAutoNum type="arabicPeriod" startAt="12"/>
            </a:pPr>
            <a:r>
              <a:rPr lang="en-US" sz="2800" dirty="0"/>
              <a:t>On ramps and runways, each unprotected side must be guarded</a:t>
            </a:r>
          </a:p>
          <a:p>
            <a:pPr marL="514350" indent="-514350">
              <a:buFont typeface="+mj-lt"/>
              <a:buAutoNum type="arabicPeriod" startAt="12"/>
            </a:pPr>
            <a:r>
              <a:rPr lang="en-US" sz="2800" dirty="0"/>
              <a:t>Manila, plastic, or synthetic rope top rails or midrails must be inspected as frequently to ensure its strength and stability</a:t>
            </a:r>
          </a:p>
        </p:txBody>
      </p:sp>
      <p:sp>
        <p:nvSpPr>
          <p:cNvPr id="5" name="Footer Placeholder 1">
            <a:extLst>
              <a:ext uri="{FF2B5EF4-FFF2-40B4-BE49-F238E27FC236}">
                <a16:creationId xmlns:a16="http://schemas.microsoft.com/office/drawing/2014/main" id="{000C5489-05F1-433D-A594-A35D060D7730}"/>
              </a:ext>
            </a:extLst>
          </p:cNvPr>
          <p:cNvSpPr>
            <a:spLocks noGrp="1"/>
          </p:cNvSpPr>
          <p:nvPr>
            <p:ph type="ftr" sz="quarter" idx="11"/>
          </p:nvPr>
        </p:nvSpPr>
        <p:spPr>
          <a:xfrm>
            <a:off x="10329177" y="5437934"/>
            <a:ext cx="1764894" cy="601684"/>
          </a:xfrm>
        </p:spPr>
        <p:txBody>
          <a:bodyPr/>
          <a:lstStyle/>
          <a:p>
            <a:pPr algn="l"/>
            <a:r>
              <a:rPr lang="en-US" sz="1800" dirty="0">
                <a:solidFill>
                  <a:schemeClr val="tx1"/>
                </a:solidFill>
              </a:rPr>
              <a:t>Guardrails</a:t>
            </a:r>
          </a:p>
          <a:p>
            <a:pPr algn="l"/>
            <a:r>
              <a:rPr lang="en-US" sz="1800" dirty="0">
                <a:solidFill>
                  <a:schemeClr val="tx1"/>
                </a:solidFill>
              </a:rPr>
              <a:t>Source: OSHA</a:t>
            </a:r>
          </a:p>
        </p:txBody>
      </p:sp>
      <p:pic>
        <p:nvPicPr>
          <p:cNvPr id="6" name="Content Placeholder 5" title="guardrails installed around floor openings"/>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7973535" y="1930691"/>
            <a:ext cx="4031673" cy="3366655"/>
          </a:xfrm>
        </p:spPr>
      </p:pic>
    </p:spTree>
    <p:extLst>
      <p:ext uri="{BB962C8B-B14F-4D97-AF65-F5344CB8AC3E}">
        <p14:creationId xmlns:p14="http://schemas.microsoft.com/office/powerpoint/2010/main" val="23445638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2288" y="186067"/>
            <a:ext cx="11251776" cy="1325563"/>
          </a:xfrm>
        </p:spPr>
        <p:txBody>
          <a:bodyPr>
            <a:noAutofit/>
          </a:bodyPr>
          <a:lstStyle/>
          <a:p>
            <a:pPr algn="ctr"/>
            <a:r>
              <a:rPr lang="en-US" sz="5400" b="1" dirty="0"/>
              <a:t>What is possibly wrong with this picture?</a:t>
            </a:r>
          </a:p>
        </p:txBody>
      </p:sp>
      <p:pic>
        <p:nvPicPr>
          <p:cNvPr id="6" name="Content Placeholder 5" descr="picture of covered hole on a rooftop&#10;&#10;picture of covered hole on a rooftop&#10;source: OSHA"/>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tretch/>
        </p:blipFill>
        <p:spPr>
          <a:xfrm>
            <a:off x="7310325" y="2635632"/>
            <a:ext cx="4690181" cy="2775463"/>
          </a:xfrm>
        </p:spPr>
      </p:pic>
      <p:sp>
        <p:nvSpPr>
          <p:cNvPr id="9" name="Content Placeholder 8"/>
          <p:cNvSpPr>
            <a:spLocks noGrp="1"/>
          </p:cNvSpPr>
          <p:nvPr>
            <p:ph sz="half" idx="2"/>
          </p:nvPr>
        </p:nvSpPr>
        <p:spPr>
          <a:xfrm>
            <a:off x="510136" y="1922081"/>
            <a:ext cx="5449601" cy="4427034"/>
          </a:xfrm>
        </p:spPr>
        <p:txBody>
          <a:bodyPr>
            <a:noAutofit/>
          </a:bodyPr>
          <a:lstStyle/>
          <a:p>
            <a:r>
              <a:rPr lang="en-US" sz="3200" dirty="0"/>
              <a:t>Elevator make-up air shaft (5 stories)</a:t>
            </a:r>
          </a:p>
          <a:p>
            <a:r>
              <a:rPr lang="en-US" sz="3200" dirty="0"/>
              <a:t>Hole covered with metal sheet</a:t>
            </a:r>
          </a:p>
          <a:p>
            <a:r>
              <a:rPr lang="en-US" sz="3200" dirty="0"/>
              <a:t>Worker asked to secure wood for an upcoming storm</a:t>
            </a:r>
          </a:p>
          <a:p>
            <a:endParaRPr lang="en-US" sz="3200" dirty="0"/>
          </a:p>
        </p:txBody>
      </p:sp>
      <p:sp>
        <p:nvSpPr>
          <p:cNvPr id="5" name="Footer Placeholder 1">
            <a:extLst>
              <a:ext uri="{FF2B5EF4-FFF2-40B4-BE49-F238E27FC236}">
                <a16:creationId xmlns:a16="http://schemas.microsoft.com/office/drawing/2014/main" id="{61D5E04D-1396-4BA5-A80A-B72FECD2BCA1}"/>
              </a:ext>
            </a:extLst>
          </p:cNvPr>
          <p:cNvSpPr>
            <a:spLocks noGrp="1"/>
          </p:cNvSpPr>
          <p:nvPr>
            <p:ph type="ftr" sz="quarter" idx="11"/>
          </p:nvPr>
        </p:nvSpPr>
        <p:spPr>
          <a:xfrm>
            <a:off x="7982175" y="6029633"/>
            <a:ext cx="2691980" cy="623971"/>
          </a:xfrm>
        </p:spPr>
        <p:txBody>
          <a:bodyPr/>
          <a:lstStyle/>
          <a:p>
            <a:pPr algn="l"/>
            <a:r>
              <a:rPr lang="en-US" sz="1800" dirty="0">
                <a:solidFill>
                  <a:schemeClr val="tx1"/>
                </a:solidFill>
              </a:rPr>
              <a:t>Covered hole on rooftop</a:t>
            </a:r>
          </a:p>
          <a:p>
            <a:pPr algn="l"/>
            <a:r>
              <a:rPr lang="en-US" sz="1800" dirty="0">
                <a:solidFill>
                  <a:schemeClr val="tx1"/>
                </a:solidFill>
              </a:rPr>
              <a:t>Source: NIOSH</a:t>
            </a:r>
          </a:p>
        </p:txBody>
      </p:sp>
    </p:spTree>
    <p:extLst>
      <p:ext uri="{BB962C8B-B14F-4D97-AF65-F5344CB8AC3E}">
        <p14:creationId xmlns:p14="http://schemas.microsoft.com/office/powerpoint/2010/main" val="32805257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8654" y="0"/>
            <a:ext cx="11799912" cy="1805998"/>
          </a:xfrm>
        </p:spPr>
        <p:txBody>
          <a:bodyPr>
            <a:noAutofit/>
          </a:bodyPr>
          <a:lstStyle/>
          <a:p>
            <a:r>
              <a:rPr lang="en-US" sz="4000" b="1" dirty="0"/>
              <a:t>Several things were wrong, which resulted in a </a:t>
            </a:r>
            <a:r>
              <a:rPr lang="en-US" sz="4000" b="1" dirty="0" smtClean="0"/>
              <a:t>69-foot </a:t>
            </a:r>
            <a:r>
              <a:rPr lang="en-US" sz="4000" b="1" dirty="0"/>
              <a:t>fall and fatality </a:t>
            </a:r>
            <a:r>
              <a:rPr lang="en-US" sz="4000" b="1" dirty="0" smtClean="0"/>
              <a:t/>
            </a:r>
            <a:br>
              <a:rPr lang="en-US" sz="4000" b="1" dirty="0" smtClean="0"/>
            </a:br>
            <a:r>
              <a:rPr lang="en-US" sz="3200" b="1" dirty="0" smtClean="0"/>
              <a:t>(</a:t>
            </a:r>
            <a:r>
              <a:rPr lang="en-US" sz="3200" b="1" dirty="0"/>
              <a:t>NIOSH FACE 08MI015)</a:t>
            </a:r>
          </a:p>
        </p:txBody>
      </p:sp>
      <p:pic>
        <p:nvPicPr>
          <p:cNvPr id="6" name="Content Placeholder 5" descr="picture of covered hole on a rooftop plus anchor&#10;&#10;picture of covered hole on a rooftop plus anchor&#10;source: OSHA"/>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8832782" y="1699385"/>
            <a:ext cx="3359217" cy="4066415"/>
          </a:xfrm>
          <a:solidFill>
            <a:srgbClr val="FFFF00"/>
          </a:solidFill>
        </p:spPr>
      </p:pic>
      <p:sp>
        <p:nvSpPr>
          <p:cNvPr id="9" name="Content Placeholder 8"/>
          <p:cNvSpPr>
            <a:spLocks noGrp="1"/>
          </p:cNvSpPr>
          <p:nvPr>
            <p:ph sz="half" idx="2"/>
          </p:nvPr>
        </p:nvSpPr>
        <p:spPr>
          <a:xfrm>
            <a:off x="495896" y="1836430"/>
            <a:ext cx="7791381" cy="3843608"/>
          </a:xfrm>
        </p:spPr>
        <p:txBody>
          <a:bodyPr>
            <a:noAutofit/>
          </a:bodyPr>
          <a:lstStyle/>
          <a:p>
            <a:pPr marL="0" indent="0">
              <a:buNone/>
            </a:pPr>
            <a:r>
              <a:rPr lang="en-US" sz="2400" dirty="0" smtClean="0">
                <a:solidFill>
                  <a:srgbClr val="000000"/>
                </a:solidFill>
              </a:rPr>
              <a:t>NIOSH Fatality Assessment And Control Evaluation (Face) </a:t>
            </a:r>
          </a:p>
          <a:p>
            <a:r>
              <a:rPr lang="en-US" sz="2400" dirty="0" smtClean="0"/>
              <a:t>No </a:t>
            </a:r>
            <a:r>
              <a:rPr lang="en-US" sz="2400" dirty="0"/>
              <a:t>guardrail around hole and the hole cover was not secured</a:t>
            </a:r>
          </a:p>
          <a:p>
            <a:r>
              <a:rPr lang="en-US" sz="2400" dirty="0"/>
              <a:t>The cover was not labeled “Hole” as a warning</a:t>
            </a:r>
          </a:p>
          <a:p>
            <a:r>
              <a:rPr lang="en-US" sz="2400" dirty="0"/>
              <a:t>The worker was wearing a harness and lanyard, but he did not use the nearby anchor</a:t>
            </a:r>
          </a:p>
          <a:p>
            <a:r>
              <a:rPr lang="en-US" sz="2400" dirty="0"/>
              <a:t>The worker was not properly supervised and monitored </a:t>
            </a:r>
          </a:p>
        </p:txBody>
      </p:sp>
      <p:sp>
        <p:nvSpPr>
          <p:cNvPr id="5" name="Footer Placeholder 1">
            <a:extLst>
              <a:ext uri="{FF2B5EF4-FFF2-40B4-BE49-F238E27FC236}">
                <a16:creationId xmlns:a16="http://schemas.microsoft.com/office/drawing/2014/main" id="{82607E71-E078-495A-9D81-E15BC46C021E}"/>
              </a:ext>
            </a:extLst>
          </p:cNvPr>
          <p:cNvSpPr>
            <a:spLocks noGrp="1"/>
          </p:cNvSpPr>
          <p:nvPr>
            <p:ph type="ftr" sz="quarter" idx="11"/>
          </p:nvPr>
        </p:nvSpPr>
        <p:spPr>
          <a:xfrm>
            <a:off x="9734402" y="6032500"/>
            <a:ext cx="1715320" cy="825500"/>
          </a:xfrm>
        </p:spPr>
        <p:txBody>
          <a:bodyPr/>
          <a:lstStyle/>
          <a:p>
            <a:r>
              <a:rPr lang="en-US" sz="1800" dirty="0">
                <a:solidFill>
                  <a:schemeClr val="tx1"/>
                </a:solidFill>
              </a:rPr>
              <a:t>Covered hole and anchor</a:t>
            </a:r>
          </a:p>
          <a:p>
            <a:r>
              <a:rPr lang="en-US" sz="1800" dirty="0">
                <a:solidFill>
                  <a:schemeClr val="tx1"/>
                </a:solidFill>
              </a:rPr>
              <a:t>Source: NIOSH</a:t>
            </a:r>
          </a:p>
        </p:txBody>
      </p:sp>
    </p:spTree>
    <p:extLst>
      <p:ext uri="{BB962C8B-B14F-4D97-AF65-F5344CB8AC3E}">
        <p14:creationId xmlns:p14="http://schemas.microsoft.com/office/powerpoint/2010/main" val="563725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902" y="0"/>
            <a:ext cx="10515600" cy="1325563"/>
          </a:xfrm>
        </p:spPr>
        <p:txBody>
          <a:bodyPr>
            <a:normAutofit/>
          </a:bodyPr>
          <a:lstStyle/>
          <a:p>
            <a:r>
              <a:rPr lang="en-US" sz="5400" b="1" dirty="0"/>
              <a:t>3. Active Fall Restraints</a:t>
            </a:r>
          </a:p>
        </p:txBody>
      </p:sp>
      <p:sp>
        <p:nvSpPr>
          <p:cNvPr id="3" name="Content Placeholder 2"/>
          <p:cNvSpPr>
            <a:spLocks noGrp="1"/>
          </p:cNvSpPr>
          <p:nvPr>
            <p:ph sz="half" idx="1"/>
          </p:nvPr>
        </p:nvSpPr>
        <p:spPr>
          <a:xfrm>
            <a:off x="258184" y="1377867"/>
            <a:ext cx="7465807" cy="4351338"/>
          </a:xfrm>
        </p:spPr>
        <p:txBody>
          <a:bodyPr>
            <a:noAutofit/>
          </a:bodyPr>
          <a:lstStyle/>
          <a:p>
            <a:r>
              <a:rPr lang="en-US" sz="2400" dirty="0"/>
              <a:t>It tethers a worker in a manner that will not allow a fall of any distance</a:t>
            </a:r>
          </a:p>
          <a:p>
            <a:r>
              <a:rPr lang="en-US" sz="2400" dirty="0"/>
              <a:t>Comprised of a body harness, an anchorage, connectors, and other necessary equipment (e.g., lanyard, a lifeline) </a:t>
            </a:r>
          </a:p>
          <a:p>
            <a:r>
              <a:rPr lang="en-US" sz="2400" dirty="0"/>
              <a:t>The anchorage must be strong enough to prevent the worker from moving past the point where the system is fully extended, including an appropriate safety factor. </a:t>
            </a:r>
          </a:p>
          <a:p>
            <a:endParaRPr lang="en-US" sz="2400" dirty="0"/>
          </a:p>
        </p:txBody>
      </p:sp>
      <p:pic>
        <p:nvPicPr>
          <p:cNvPr id="6" name="Content Placeholder 5" descr="anchor point restraint&#10;&#10;anchor point restraint&#10;source: OSHA"/>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7670202" y="2439755"/>
            <a:ext cx="4403463" cy="3302597"/>
          </a:xfrm>
        </p:spPr>
      </p:pic>
      <p:sp>
        <p:nvSpPr>
          <p:cNvPr id="5" name="Footer Placeholder 1">
            <a:extLst>
              <a:ext uri="{FF2B5EF4-FFF2-40B4-BE49-F238E27FC236}">
                <a16:creationId xmlns:a16="http://schemas.microsoft.com/office/drawing/2014/main" id="{1E51CB48-3CD6-4985-BA6E-3703F3F0222D}"/>
              </a:ext>
            </a:extLst>
          </p:cNvPr>
          <p:cNvSpPr>
            <a:spLocks noGrp="1"/>
          </p:cNvSpPr>
          <p:nvPr>
            <p:ph type="ftr" sz="quarter" idx="11"/>
          </p:nvPr>
        </p:nvSpPr>
        <p:spPr>
          <a:xfrm>
            <a:off x="10655705" y="6466722"/>
            <a:ext cx="1536295" cy="365125"/>
          </a:xfrm>
        </p:spPr>
        <p:txBody>
          <a:bodyPr/>
          <a:lstStyle/>
          <a:p>
            <a:pPr algn="l"/>
            <a:r>
              <a:rPr lang="en-US" sz="1800" dirty="0">
                <a:solidFill>
                  <a:schemeClr val="tx1"/>
                </a:solidFill>
              </a:rPr>
              <a:t>Source: OSHA</a:t>
            </a:r>
          </a:p>
        </p:txBody>
      </p:sp>
    </p:spTree>
    <p:extLst>
      <p:ext uri="{BB962C8B-B14F-4D97-AF65-F5344CB8AC3E}">
        <p14:creationId xmlns:p14="http://schemas.microsoft.com/office/powerpoint/2010/main" val="28516517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406" y="0"/>
            <a:ext cx="10515600" cy="1325563"/>
          </a:xfrm>
        </p:spPr>
        <p:txBody>
          <a:bodyPr>
            <a:normAutofit/>
          </a:bodyPr>
          <a:lstStyle/>
          <a:p>
            <a:r>
              <a:rPr lang="en-US" sz="5400" b="1" dirty="0"/>
              <a:t>Example of Fall Restraints</a:t>
            </a:r>
          </a:p>
        </p:txBody>
      </p:sp>
      <p:pic>
        <p:nvPicPr>
          <p:cNvPr id="11" name="Content Placeholder 10" descr="restraint system&#10;&#10;restraint system&#10;source: OSHA"/>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210300" y="1568796"/>
            <a:ext cx="5752860" cy="4764718"/>
          </a:xfrm>
        </p:spPr>
      </p:pic>
      <p:sp>
        <p:nvSpPr>
          <p:cNvPr id="5" name="Footer Placeholder 1">
            <a:extLst>
              <a:ext uri="{FF2B5EF4-FFF2-40B4-BE49-F238E27FC236}">
                <a16:creationId xmlns:a16="http://schemas.microsoft.com/office/drawing/2014/main" id="{AB1875FC-0825-4013-87A3-D62C04BD639A}"/>
              </a:ext>
            </a:extLst>
          </p:cNvPr>
          <p:cNvSpPr>
            <a:spLocks noGrp="1"/>
          </p:cNvSpPr>
          <p:nvPr>
            <p:ph type="ftr" sz="quarter" idx="11"/>
          </p:nvPr>
        </p:nvSpPr>
        <p:spPr>
          <a:xfrm>
            <a:off x="9918644" y="6333514"/>
            <a:ext cx="2231060" cy="503154"/>
          </a:xfrm>
        </p:spPr>
        <p:txBody>
          <a:bodyPr/>
          <a:lstStyle/>
          <a:p>
            <a:pPr algn="l"/>
            <a:r>
              <a:rPr lang="en-US" sz="1800" dirty="0">
                <a:solidFill>
                  <a:schemeClr val="tx1"/>
                </a:solidFill>
              </a:rPr>
              <a:t>Restraint systems</a:t>
            </a:r>
          </a:p>
          <a:p>
            <a:pPr algn="l"/>
            <a:r>
              <a:rPr lang="en-US" sz="1800" dirty="0">
                <a:solidFill>
                  <a:schemeClr val="tx1"/>
                </a:solidFill>
              </a:rPr>
              <a:t>Source: OSHA</a:t>
            </a:r>
          </a:p>
        </p:txBody>
      </p:sp>
      <p:pic>
        <p:nvPicPr>
          <p:cNvPr id="4" name="Content Placeholder 3" descr="Dead weight anchor with restraint&#10;&#10;Dead weight anchor with restraint&#10;source: OSHA"/>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721723" y="1312433"/>
            <a:ext cx="4897848" cy="4864530"/>
          </a:xfrm>
        </p:spPr>
      </p:pic>
    </p:spTree>
    <p:extLst>
      <p:ext uri="{BB962C8B-B14F-4D97-AF65-F5344CB8AC3E}">
        <p14:creationId xmlns:p14="http://schemas.microsoft.com/office/powerpoint/2010/main" val="22015155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665"/>
            <a:ext cx="12027049" cy="1027403"/>
          </a:xfrm>
        </p:spPr>
        <p:txBody>
          <a:bodyPr>
            <a:normAutofit/>
          </a:bodyPr>
          <a:lstStyle/>
          <a:p>
            <a:r>
              <a:rPr lang="en-US" sz="5400" b="1" dirty="0"/>
              <a:t>Active Fall Restraints and OSHA</a:t>
            </a:r>
          </a:p>
        </p:txBody>
      </p:sp>
      <p:sp>
        <p:nvSpPr>
          <p:cNvPr id="3" name="Content Placeholder 2"/>
          <p:cNvSpPr>
            <a:spLocks noGrp="1"/>
          </p:cNvSpPr>
          <p:nvPr>
            <p:ph sz="half" idx="1"/>
          </p:nvPr>
        </p:nvSpPr>
        <p:spPr>
          <a:xfrm>
            <a:off x="5798372" y="1690688"/>
            <a:ext cx="5823738" cy="5065114"/>
          </a:xfrm>
          <a:solidFill>
            <a:schemeClr val="accent6">
              <a:lumMod val="20000"/>
              <a:lumOff val="80000"/>
            </a:schemeClr>
          </a:solidFill>
        </p:spPr>
        <p:txBody>
          <a:bodyPr>
            <a:normAutofit fontScale="85000" lnSpcReduction="10000"/>
          </a:bodyPr>
          <a:lstStyle/>
          <a:p>
            <a:r>
              <a:rPr lang="en-US" sz="3600" dirty="0"/>
              <a:t>OSHA suggested that, at a minimum, a fall restraint system must have the capacity to withstand at least 3,000 pounds or twice the maximum expected force that is needed to restrain the person from exposure to the fall hazard.</a:t>
            </a:r>
          </a:p>
        </p:txBody>
      </p:sp>
      <p:sp>
        <p:nvSpPr>
          <p:cNvPr id="4" name="Content Placeholder 3"/>
          <p:cNvSpPr>
            <a:spLocks noGrp="1"/>
          </p:cNvSpPr>
          <p:nvPr>
            <p:ph sz="half" idx="2"/>
          </p:nvPr>
        </p:nvSpPr>
        <p:spPr>
          <a:xfrm>
            <a:off x="204396" y="1690688"/>
            <a:ext cx="5368066" cy="4742385"/>
          </a:xfrm>
        </p:spPr>
        <p:txBody>
          <a:bodyPr>
            <a:noAutofit/>
          </a:bodyPr>
          <a:lstStyle/>
          <a:p>
            <a:r>
              <a:rPr lang="en-US" sz="3600" dirty="0"/>
              <a:t>While fall restraint systems are not mentioned in Subpart M, OSHA recognizes a fall restraint system as a means of prevention</a:t>
            </a:r>
          </a:p>
        </p:txBody>
      </p:sp>
    </p:spTree>
    <p:extLst>
      <p:ext uri="{BB962C8B-B14F-4D97-AF65-F5344CB8AC3E}">
        <p14:creationId xmlns:p14="http://schemas.microsoft.com/office/powerpoint/2010/main" val="3154315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552493" cy="925158"/>
          </a:xfrm>
        </p:spPr>
        <p:txBody>
          <a:bodyPr>
            <a:normAutofit/>
          </a:bodyPr>
          <a:lstStyle/>
          <a:p>
            <a:r>
              <a:rPr lang="en-US" sz="5400" b="1" dirty="0"/>
              <a:t>4. Fall Arrest Systems</a:t>
            </a:r>
          </a:p>
        </p:txBody>
      </p:sp>
      <p:sp>
        <p:nvSpPr>
          <p:cNvPr id="3" name="Content Placeholder 2"/>
          <p:cNvSpPr>
            <a:spLocks noGrp="1"/>
          </p:cNvSpPr>
          <p:nvPr>
            <p:ph sz="half" idx="1"/>
          </p:nvPr>
        </p:nvSpPr>
        <p:spPr>
          <a:xfrm>
            <a:off x="203497" y="814406"/>
            <a:ext cx="8187467" cy="5962912"/>
          </a:xfrm>
        </p:spPr>
        <p:txBody>
          <a:bodyPr>
            <a:noAutofit/>
          </a:bodyPr>
          <a:lstStyle/>
          <a:p>
            <a:r>
              <a:rPr lang="en-US" sz="2800" dirty="0"/>
              <a:t>It is a system used to safely stop (arrest) a worker who is falling from a working level</a:t>
            </a:r>
          </a:p>
          <a:p>
            <a:r>
              <a:rPr lang="en-US" sz="2800" dirty="0"/>
              <a:t>Consists of an anchorage (A), connectors (C), and a body harness (B).</a:t>
            </a:r>
          </a:p>
          <a:p>
            <a:pPr lvl="1"/>
            <a:r>
              <a:rPr lang="en-US" sz="2400" dirty="0"/>
              <a:t>See diagram with ABC labels</a:t>
            </a:r>
          </a:p>
          <a:p>
            <a:r>
              <a:rPr lang="en-US" sz="2800" dirty="0"/>
              <a:t>It also may include a lanyard, deceleration device, lifeline, or suitable combinations of these.</a:t>
            </a:r>
          </a:p>
          <a:p>
            <a:r>
              <a:rPr lang="en-US" sz="2800" dirty="0"/>
              <a:t>Body belts are prohibited</a:t>
            </a:r>
          </a:p>
        </p:txBody>
      </p:sp>
      <p:pic>
        <p:nvPicPr>
          <p:cNvPr id="6" name="Content Placeholder 5" descr="fall arrest system showing ABC labels&#10;&#10;fall arrest system showing ABC labels for anchorage (A), connectors (C), and a body harness (B)&#10;source: OSHA"/>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8356848" y="236667"/>
            <a:ext cx="3663030" cy="6621333"/>
          </a:xfrm>
        </p:spPr>
      </p:pic>
      <p:sp>
        <p:nvSpPr>
          <p:cNvPr id="5" name="Footer Placeholder 1">
            <a:extLst>
              <a:ext uri="{FF2B5EF4-FFF2-40B4-BE49-F238E27FC236}">
                <a16:creationId xmlns:a16="http://schemas.microsoft.com/office/drawing/2014/main" id="{E3D8CD14-D9A3-4FD9-BCF2-2AA9D5FA2184}"/>
              </a:ext>
            </a:extLst>
          </p:cNvPr>
          <p:cNvSpPr>
            <a:spLocks noGrp="1"/>
          </p:cNvSpPr>
          <p:nvPr>
            <p:ph type="ftr" sz="quarter" idx="11"/>
          </p:nvPr>
        </p:nvSpPr>
        <p:spPr>
          <a:xfrm>
            <a:off x="8398042" y="6302935"/>
            <a:ext cx="1980048" cy="503154"/>
          </a:xfrm>
        </p:spPr>
        <p:txBody>
          <a:bodyPr/>
          <a:lstStyle/>
          <a:p>
            <a:pPr algn="l"/>
            <a:r>
              <a:rPr lang="en-US" sz="1800" dirty="0">
                <a:solidFill>
                  <a:schemeClr val="tx1"/>
                </a:solidFill>
              </a:rPr>
              <a:t>Fall arrest system </a:t>
            </a:r>
          </a:p>
          <a:p>
            <a:pPr algn="l"/>
            <a:r>
              <a:rPr lang="en-US" sz="1800" dirty="0">
                <a:solidFill>
                  <a:schemeClr val="tx1"/>
                </a:solidFill>
              </a:rPr>
              <a:t>Source: OSHA</a:t>
            </a:r>
          </a:p>
        </p:txBody>
      </p:sp>
    </p:spTree>
    <p:extLst>
      <p:ext uri="{BB962C8B-B14F-4D97-AF65-F5344CB8AC3E}">
        <p14:creationId xmlns:p14="http://schemas.microsoft.com/office/powerpoint/2010/main" val="5108784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1417"/>
            <a:ext cx="12083716" cy="883615"/>
          </a:xfrm>
        </p:spPr>
        <p:txBody>
          <a:bodyPr>
            <a:noAutofit/>
          </a:bodyPr>
          <a:lstStyle/>
          <a:p>
            <a:r>
              <a:rPr lang="en-US" sz="5400" b="1" dirty="0"/>
              <a:t>OSHA Requirements for Fall Arrest Systems</a:t>
            </a:r>
          </a:p>
        </p:txBody>
      </p:sp>
      <p:sp>
        <p:nvSpPr>
          <p:cNvPr id="3" name="Content Placeholder 2"/>
          <p:cNvSpPr>
            <a:spLocks noGrp="1"/>
          </p:cNvSpPr>
          <p:nvPr>
            <p:ph sz="half" idx="1"/>
          </p:nvPr>
        </p:nvSpPr>
        <p:spPr>
          <a:xfrm>
            <a:off x="365760" y="1391701"/>
            <a:ext cx="11252499" cy="4775858"/>
          </a:xfrm>
        </p:spPr>
        <p:txBody>
          <a:bodyPr>
            <a:noAutofit/>
          </a:bodyPr>
          <a:lstStyle/>
          <a:p>
            <a:pPr marL="514350" indent="-514350">
              <a:buFont typeface="+mj-lt"/>
              <a:buAutoNum type="arabicPeriod"/>
            </a:pPr>
            <a:r>
              <a:rPr lang="en-US" sz="2400" dirty="0"/>
              <a:t>Limit maximum arresting force on a worker to 1,800 pounds</a:t>
            </a:r>
          </a:p>
          <a:p>
            <a:pPr marL="514350" indent="-514350">
              <a:buFont typeface="+mj-lt"/>
              <a:buAutoNum type="arabicPeriod"/>
            </a:pPr>
            <a:r>
              <a:rPr lang="en-US" sz="2400" dirty="0"/>
              <a:t>Rigged so worker can neither free fall more than 6 feet nor contact any lower level</a:t>
            </a:r>
          </a:p>
          <a:p>
            <a:pPr marL="514350" indent="-514350">
              <a:buFont typeface="+mj-lt"/>
              <a:buAutoNum type="arabicPeriod"/>
            </a:pPr>
            <a:r>
              <a:rPr lang="en-US" sz="2400" dirty="0"/>
              <a:t>Bring a worker to a complete stop and limit the maximum deceleration distance a worker travels to 3.5 feet</a:t>
            </a:r>
          </a:p>
          <a:p>
            <a:pPr marL="514350" indent="-514350">
              <a:buFont typeface="+mj-lt"/>
              <a:buAutoNum type="arabicPeriod"/>
            </a:pPr>
            <a:r>
              <a:rPr lang="en-US" sz="2400" dirty="0"/>
              <a:t>Sufficient strength to withstand twice the potential impact energy of a worker free falling 6 feet or the distance permitted by the system, whichever is less. </a:t>
            </a:r>
          </a:p>
          <a:p>
            <a:pPr marL="514350" indent="-514350">
              <a:buFont typeface="+mj-lt"/>
              <a:buAutoNum type="arabicPeriod"/>
            </a:pPr>
            <a:r>
              <a:rPr lang="en-US" sz="2400" dirty="0"/>
              <a:t>Be inspected prior to each use for wear, damage, and other deterioration. </a:t>
            </a:r>
          </a:p>
          <a:p>
            <a:pPr marL="514350" indent="-514350">
              <a:buFont typeface="+mj-lt"/>
              <a:buAutoNum type="arabicPeriod"/>
            </a:pPr>
            <a:r>
              <a:rPr lang="en-US" sz="2400" dirty="0"/>
              <a:t>Defective components must be removed from service.</a:t>
            </a:r>
          </a:p>
          <a:p>
            <a:pPr marL="514350" indent="-514350">
              <a:buFont typeface="+mj-lt"/>
              <a:buAutoNum type="arabicPeriod"/>
            </a:pPr>
            <a:endParaRPr lang="en-US" sz="2400" dirty="0"/>
          </a:p>
        </p:txBody>
      </p:sp>
    </p:spTree>
    <p:extLst>
      <p:ext uri="{BB962C8B-B14F-4D97-AF65-F5344CB8AC3E}">
        <p14:creationId xmlns:p14="http://schemas.microsoft.com/office/powerpoint/2010/main" val="39804811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8495" y="172621"/>
            <a:ext cx="10515600" cy="970380"/>
          </a:xfrm>
        </p:spPr>
        <p:txBody>
          <a:bodyPr>
            <a:normAutofit fontScale="90000"/>
          </a:bodyPr>
          <a:lstStyle/>
          <a:p>
            <a:r>
              <a:rPr lang="en-US" b="1" dirty="0"/>
              <a:t>OSHA Video: Fall Arrest with Reroofing (3 min)</a:t>
            </a:r>
          </a:p>
        </p:txBody>
      </p:sp>
      <p:sp>
        <p:nvSpPr>
          <p:cNvPr id="8" name="Content Placeholder 7"/>
          <p:cNvSpPr>
            <a:spLocks noGrp="1"/>
          </p:cNvSpPr>
          <p:nvPr>
            <p:ph sz="half" idx="1"/>
          </p:nvPr>
        </p:nvSpPr>
        <p:spPr>
          <a:xfrm>
            <a:off x="355003" y="1450034"/>
            <a:ext cx="11575228" cy="2831509"/>
          </a:xfrm>
        </p:spPr>
        <p:txBody>
          <a:bodyPr>
            <a:normAutofit/>
          </a:bodyPr>
          <a:lstStyle/>
          <a:p>
            <a:r>
              <a:rPr lang="en-US" sz="3200" dirty="0"/>
              <a:t>YouTube </a:t>
            </a:r>
            <a:r>
              <a:rPr lang="en-US" sz="3200" dirty="0" smtClean="0"/>
              <a:t>Video:  OSHA </a:t>
            </a:r>
            <a:r>
              <a:rPr lang="en-US" sz="3200" dirty="0"/>
              <a:t>Video: Fall Arrest with Reroofing </a:t>
            </a:r>
            <a:endParaRPr lang="en-US" sz="3200" dirty="0" smtClean="0"/>
          </a:p>
          <a:p>
            <a:endParaRPr lang="en-US" sz="3200" dirty="0"/>
          </a:p>
          <a:p>
            <a:pPr marL="0" indent="0" algn="ctr">
              <a:buNone/>
            </a:pPr>
            <a:r>
              <a:rPr lang="en-US" sz="3200" dirty="0" smtClean="0">
                <a:hlinkClick r:id="rId2" tooltip="Re-roofing falls video"/>
              </a:rPr>
              <a:t>www.youtube.com/watch?v=6i6sCbZ4hHQ</a:t>
            </a:r>
            <a:endParaRPr lang="en-US" sz="3200" dirty="0"/>
          </a:p>
        </p:txBody>
      </p:sp>
    </p:spTree>
    <p:extLst>
      <p:ext uri="{BB962C8B-B14F-4D97-AF65-F5344CB8AC3E}">
        <p14:creationId xmlns:p14="http://schemas.microsoft.com/office/powerpoint/2010/main" val="14881095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descr="Example of a defective lifeline with failure" title="Example of a defective lifeline with failure"/>
          <p:cNvSpPr>
            <a:spLocks noGrp="1"/>
          </p:cNvSpPr>
          <p:nvPr>
            <p:ph type="title"/>
          </p:nvPr>
        </p:nvSpPr>
        <p:spPr>
          <a:xfrm>
            <a:off x="95921" y="365125"/>
            <a:ext cx="4748745" cy="1508280"/>
          </a:xfrm>
        </p:spPr>
        <p:txBody>
          <a:bodyPr>
            <a:noAutofit/>
          </a:bodyPr>
          <a:lstStyle/>
          <a:p>
            <a:r>
              <a:rPr lang="en-US" sz="4800" b="1" dirty="0"/>
              <a:t>Example of a defective lifeline</a:t>
            </a:r>
          </a:p>
        </p:txBody>
      </p:sp>
      <p:pic>
        <p:nvPicPr>
          <p:cNvPr id="5" name="Content Placeholder 4" descr="Example of a defective lifeline with failure&#10;&#10;Example of a defective lifeline with failure&#10;source: NIOSH"/>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5077326" y="0"/>
            <a:ext cx="7114674" cy="6858000"/>
          </a:xfrm>
        </p:spPr>
      </p:pic>
      <p:sp>
        <p:nvSpPr>
          <p:cNvPr id="4" name="Content Placeholder 3"/>
          <p:cNvSpPr>
            <a:spLocks noGrp="1"/>
          </p:cNvSpPr>
          <p:nvPr>
            <p:ph sz="half" idx="2"/>
          </p:nvPr>
        </p:nvSpPr>
        <p:spPr>
          <a:xfrm>
            <a:off x="95922" y="2038285"/>
            <a:ext cx="4614746" cy="4351338"/>
          </a:xfrm>
        </p:spPr>
        <p:txBody>
          <a:bodyPr>
            <a:normAutofit lnSpcReduction="10000"/>
          </a:bodyPr>
          <a:lstStyle/>
          <a:p>
            <a:r>
              <a:rPr lang="en-US" sz="3600" dirty="0"/>
              <a:t>About 4 years old</a:t>
            </a:r>
          </a:p>
          <a:p>
            <a:r>
              <a:rPr lang="en-US" sz="3600" dirty="0"/>
              <a:t>Nylon dry and brittle</a:t>
            </a:r>
          </a:p>
          <a:p>
            <a:r>
              <a:rPr lang="en-US" sz="3600" dirty="0"/>
              <a:t>Black marks near break</a:t>
            </a:r>
          </a:p>
          <a:p>
            <a:r>
              <a:rPr lang="en-US" sz="3600" dirty="0"/>
              <a:t>Failed during use</a:t>
            </a:r>
          </a:p>
        </p:txBody>
      </p:sp>
      <p:sp>
        <p:nvSpPr>
          <p:cNvPr id="6" name="Footer Placeholder 1">
            <a:extLst>
              <a:ext uri="{FF2B5EF4-FFF2-40B4-BE49-F238E27FC236}">
                <a16:creationId xmlns:a16="http://schemas.microsoft.com/office/drawing/2014/main" id="{2D768950-BE76-407E-97F0-4D1F017BBA00}"/>
              </a:ext>
            </a:extLst>
          </p:cNvPr>
          <p:cNvSpPr>
            <a:spLocks noGrp="1"/>
          </p:cNvSpPr>
          <p:nvPr>
            <p:ph type="ftr" sz="quarter" idx="11"/>
          </p:nvPr>
        </p:nvSpPr>
        <p:spPr>
          <a:xfrm>
            <a:off x="3424517" y="6180240"/>
            <a:ext cx="1797424" cy="677760"/>
          </a:xfrm>
        </p:spPr>
        <p:txBody>
          <a:bodyPr/>
          <a:lstStyle/>
          <a:p>
            <a:pPr algn="l"/>
            <a:r>
              <a:rPr lang="en-US" sz="1800" dirty="0">
                <a:solidFill>
                  <a:schemeClr val="tx1"/>
                </a:solidFill>
              </a:rPr>
              <a:t>Defective lifeline</a:t>
            </a:r>
          </a:p>
          <a:p>
            <a:pPr algn="l"/>
            <a:r>
              <a:rPr lang="en-US" sz="1800" dirty="0">
                <a:solidFill>
                  <a:schemeClr val="tx1"/>
                </a:solidFill>
              </a:rPr>
              <a:t>Source: NIOSH</a:t>
            </a:r>
          </a:p>
        </p:txBody>
      </p:sp>
    </p:spTree>
    <p:extLst>
      <p:ext uri="{BB962C8B-B14F-4D97-AF65-F5344CB8AC3E}">
        <p14:creationId xmlns:p14="http://schemas.microsoft.com/office/powerpoint/2010/main" val="3035160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062" y="514754"/>
            <a:ext cx="4663994" cy="70462"/>
          </a:xfrm>
        </p:spPr>
        <p:txBody>
          <a:bodyPr>
            <a:normAutofit fontScale="90000"/>
          </a:bodyPr>
          <a:lstStyle/>
          <a:p>
            <a:r>
              <a:rPr lang="en-US" dirty="0"/>
              <a:t>OSHA Facts on Falls</a:t>
            </a:r>
          </a:p>
        </p:txBody>
      </p:sp>
      <p:pic>
        <p:nvPicPr>
          <p:cNvPr id="14" name="Content Placeholder 13" descr="OSHA fall facts"/>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0" y="1"/>
            <a:ext cx="12192000" cy="6858000"/>
          </a:xfrm>
        </p:spPr>
      </p:pic>
    </p:spTree>
    <p:extLst>
      <p:ext uri="{BB962C8B-B14F-4D97-AF65-F5344CB8AC3E}">
        <p14:creationId xmlns:p14="http://schemas.microsoft.com/office/powerpoint/2010/main" val="21329600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descr="Example of a defective lifeline with failure" title="Example of a defective lifeline with failure"/>
          <p:cNvSpPr>
            <a:spLocks noGrp="1"/>
          </p:cNvSpPr>
          <p:nvPr>
            <p:ph type="title"/>
          </p:nvPr>
        </p:nvSpPr>
        <p:spPr>
          <a:xfrm>
            <a:off x="172123" y="106941"/>
            <a:ext cx="11614323" cy="1095685"/>
          </a:xfrm>
        </p:spPr>
        <p:txBody>
          <a:bodyPr>
            <a:noAutofit/>
          </a:bodyPr>
          <a:lstStyle/>
          <a:p>
            <a:r>
              <a:rPr lang="en-US" b="1" dirty="0"/>
              <a:t>The worker died from a 29.9 foot fall off a roof </a:t>
            </a:r>
            <a:br>
              <a:rPr lang="en-US" b="1" dirty="0"/>
            </a:br>
            <a:r>
              <a:rPr lang="en-US" b="1" dirty="0"/>
              <a:t>(NIOSH FACE 14KY040)</a:t>
            </a:r>
          </a:p>
        </p:txBody>
      </p:sp>
      <p:pic>
        <p:nvPicPr>
          <p:cNvPr id="5" name="Content Placeholder 4" descr="church roof with ladder and scaffold&#10;source: NIOSH"/>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533758" y="3086558"/>
            <a:ext cx="5321169" cy="3586644"/>
          </a:xfrm>
        </p:spPr>
      </p:pic>
      <p:pic>
        <p:nvPicPr>
          <p:cNvPr id="3" name="Content Placeholder 2" descr="frayed and broken nylon rope life line&#10;source: NIOSH"/>
          <p:cNvPicPr>
            <a:picLocks noGrp="1" noChangeAspect="1"/>
          </p:cNvPicPr>
          <p:nvPr>
            <p:ph sz="half" idx="2"/>
          </p:nvPr>
        </p:nvPicPr>
        <p:blipFill rotWithShape="1">
          <a:blip r:embed="rId4" cstate="email">
            <a:extLst>
              <a:ext uri="{28A0092B-C50C-407E-A947-70E740481C1C}">
                <a14:useLocalDpi xmlns:a14="http://schemas.microsoft.com/office/drawing/2010/main"/>
              </a:ext>
            </a:extLst>
          </a:blip>
          <a:srcRect/>
          <a:stretch/>
        </p:blipFill>
        <p:spPr>
          <a:xfrm>
            <a:off x="245523" y="1366223"/>
            <a:ext cx="6294806" cy="3055172"/>
          </a:xfrm>
        </p:spPr>
      </p:pic>
      <p:sp>
        <p:nvSpPr>
          <p:cNvPr id="6" name="Footer Placeholder 1">
            <a:extLst>
              <a:ext uri="{FF2B5EF4-FFF2-40B4-BE49-F238E27FC236}">
                <a16:creationId xmlns:a16="http://schemas.microsoft.com/office/drawing/2014/main" id="{608C080A-E36F-4A8A-9C62-49637B7D8B55}"/>
              </a:ext>
            </a:extLst>
          </p:cNvPr>
          <p:cNvSpPr>
            <a:spLocks noGrp="1"/>
          </p:cNvSpPr>
          <p:nvPr>
            <p:ph type="ftr" sz="quarter" idx="11"/>
          </p:nvPr>
        </p:nvSpPr>
        <p:spPr>
          <a:xfrm>
            <a:off x="2698050" y="5783398"/>
            <a:ext cx="2617695" cy="1074602"/>
          </a:xfrm>
        </p:spPr>
        <p:txBody>
          <a:bodyPr/>
          <a:lstStyle/>
          <a:p>
            <a:pPr algn="l"/>
            <a:r>
              <a:rPr lang="en-US" sz="1800" dirty="0">
                <a:solidFill>
                  <a:schemeClr val="tx1"/>
                </a:solidFill>
              </a:rPr>
              <a:t>Defective lifeline (left) Roof and ladder (right)</a:t>
            </a:r>
          </a:p>
          <a:p>
            <a:pPr algn="l"/>
            <a:r>
              <a:rPr lang="en-US" sz="1800" dirty="0">
                <a:solidFill>
                  <a:schemeClr val="tx1"/>
                </a:solidFill>
              </a:rPr>
              <a:t>Source: NIOSH</a:t>
            </a:r>
          </a:p>
        </p:txBody>
      </p:sp>
    </p:spTree>
    <p:extLst>
      <p:ext uri="{BB962C8B-B14F-4D97-AF65-F5344CB8AC3E}">
        <p14:creationId xmlns:p14="http://schemas.microsoft.com/office/powerpoint/2010/main" val="3783911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model fall arrest system components&#10;source: OSHA"/>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7853082" y="199595"/>
            <a:ext cx="4338918" cy="6546824"/>
          </a:xfrm>
        </p:spPr>
      </p:pic>
      <p:sp>
        <p:nvSpPr>
          <p:cNvPr id="2" name="Title 1"/>
          <p:cNvSpPr>
            <a:spLocks noGrp="1"/>
          </p:cNvSpPr>
          <p:nvPr>
            <p:ph type="title"/>
          </p:nvPr>
        </p:nvSpPr>
        <p:spPr>
          <a:xfrm>
            <a:off x="0" y="0"/>
            <a:ext cx="8590548" cy="1325563"/>
          </a:xfrm>
        </p:spPr>
        <p:txBody>
          <a:bodyPr>
            <a:normAutofit/>
          </a:bodyPr>
          <a:lstStyle/>
          <a:p>
            <a:r>
              <a:rPr lang="en-US" b="1" dirty="0"/>
              <a:t>Components of a Fall Arrest System</a:t>
            </a:r>
          </a:p>
        </p:txBody>
      </p:sp>
      <p:sp>
        <p:nvSpPr>
          <p:cNvPr id="3" name="Content Placeholder 2"/>
          <p:cNvSpPr>
            <a:spLocks noGrp="1"/>
          </p:cNvSpPr>
          <p:nvPr>
            <p:ph sz="half" idx="1"/>
          </p:nvPr>
        </p:nvSpPr>
        <p:spPr>
          <a:xfrm>
            <a:off x="364863" y="1078492"/>
            <a:ext cx="6786093" cy="4592862"/>
          </a:xfrm>
        </p:spPr>
        <p:txBody>
          <a:bodyPr>
            <a:noAutofit/>
          </a:bodyPr>
          <a:lstStyle/>
          <a:p>
            <a:r>
              <a:rPr lang="en-US" sz="2800" dirty="0" smtClean="0"/>
              <a:t>Full-body harness</a:t>
            </a:r>
          </a:p>
          <a:p>
            <a:r>
              <a:rPr lang="en-US" sz="2800" dirty="0" smtClean="0"/>
              <a:t>Lanyard </a:t>
            </a:r>
            <a:r>
              <a:rPr lang="en-US" sz="2800" dirty="0"/>
              <a:t>with energy absorber</a:t>
            </a:r>
          </a:p>
          <a:p>
            <a:r>
              <a:rPr lang="en-US" sz="2800" dirty="0" smtClean="0"/>
              <a:t>Snap hooks (locking-type)</a:t>
            </a:r>
          </a:p>
          <a:p>
            <a:r>
              <a:rPr lang="en-US" sz="2800" dirty="0" smtClean="0"/>
              <a:t>Adequate </a:t>
            </a:r>
            <a:r>
              <a:rPr lang="en-US" sz="2800" dirty="0"/>
              <a:t>anchor point</a:t>
            </a:r>
          </a:p>
          <a:p>
            <a:r>
              <a:rPr lang="en-US" sz="2800" dirty="0"/>
              <a:t>Optional</a:t>
            </a:r>
          </a:p>
          <a:p>
            <a:pPr lvl="1"/>
            <a:r>
              <a:rPr lang="en-US" sz="2800" dirty="0"/>
              <a:t>Horizontal lifeline with slide or rope grab</a:t>
            </a:r>
          </a:p>
          <a:p>
            <a:pPr lvl="1"/>
            <a:r>
              <a:rPr lang="en-US" sz="2800" dirty="0"/>
              <a:t>Vertical lifeline and rope grab</a:t>
            </a:r>
          </a:p>
          <a:p>
            <a:pPr lvl="1"/>
            <a:r>
              <a:rPr lang="en-US" sz="2800" dirty="0"/>
              <a:t>Retractable lifeline</a:t>
            </a:r>
          </a:p>
          <a:p>
            <a:endParaRPr lang="en-US" sz="3600" dirty="0"/>
          </a:p>
        </p:txBody>
      </p:sp>
      <p:sp>
        <p:nvSpPr>
          <p:cNvPr id="5" name="Footer Placeholder 1">
            <a:extLst>
              <a:ext uri="{FF2B5EF4-FFF2-40B4-BE49-F238E27FC236}">
                <a16:creationId xmlns:a16="http://schemas.microsoft.com/office/drawing/2014/main" id="{8D1A7ACF-E6C7-4E55-A83A-D76E6CA4DD90}"/>
              </a:ext>
            </a:extLst>
          </p:cNvPr>
          <p:cNvSpPr>
            <a:spLocks noGrp="1"/>
          </p:cNvSpPr>
          <p:nvPr>
            <p:ph type="ftr" sz="quarter" idx="11"/>
          </p:nvPr>
        </p:nvSpPr>
        <p:spPr>
          <a:xfrm>
            <a:off x="6231623" y="6492875"/>
            <a:ext cx="1536295" cy="365125"/>
          </a:xfrm>
        </p:spPr>
        <p:txBody>
          <a:bodyPr/>
          <a:lstStyle/>
          <a:p>
            <a:pPr algn="l"/>
            <a:r>
              <a:rPr lang="en-US" sz="1800" dirty="0">
                <a:solidFill>
                  <a:schemeClr val="tx1"/>
                </a:solidFill>
              </a:rPr>
              <a:t>Source: OSHA</a:t>
            </a:r>
          </a:p>
        </p:txBody>
      </p:sp>
    </p:spTree>
    <p:extLst>
      <p:ext uri="{BB962C8B-B14F-4D97-AF65-F5344CB8AC3E}">
        <p14:creationId xmlns:p14="http://schemas.microsoft.com/office/powerpoint/2010/main" val="40232054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fall clearance illustration&#10;&#10;fall clearance illustration&#10;source: OSHA"/>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4959275" y="357914"/>
            <a:ext cx="7232726" cy="5730914"/>
          </a:xfrm>
        </p:spPr>
      </p:pic>
      <p:sp>
        <p:nvSpPr>
          <p:cNvPr id="2" name="Title 1"/>
          <p:cNvSpPr>
            <a:spLocks noGrp="1"/>
          </p:cNvSpPr>
          <p:nvPr>
            <p:ph type="title"/>
          </p:nvPr>
        </p:nvSpPr>
        <p:spPr>
          <a:xfrm>
            <a:off x="0" y="0"/>
            <a:ext cx="5035577" cy="1325563"/>
          </a:xfrm>
        </p:spPr>
        <p:txBody>
          <a:bodyPr>
            <a:normAutofit fontScale="90000"/>
          </a:bodyPr>
          <a:lstStyle/>
          <a:p>
            <a:r>
              <a:rPr lang="en-US" sz="5400" b="1" dirty="0"/>
              <a:t>Fall Clearance</a:t>
            </a:r>
          </a:p>
        </p:txBody>
      </p:sp>
      <p:sp>
        <p:nvSpPr>
          <p:cNvPr id="3" name="Content Placeholder 2"/>
          <p:cNvSpPr>
            <a:spLocks noGrp="1"/>
          </p:cNvSpPr>
          <p:nvPr>
            <p:ph sz="half" idx="1"/>
          </p:nvPr>
        </p:nvSpPr>
        <p:spPr>
          <a:xfrm>
            <a:off x="199999" y="1621834"/>
            <a:ext cx="5318674" cy="4351338"/>
          </a:xfrm>
        </p:spPr>
        <p:txBody>
          <a:bodyPr>
            <a:normAutofit fontScale="92500"/>
          </a:bodyPr>
          <a:lstStyle/>
          <a:p>
            <a:pPr marL="0" indent="0">
              <a:buNone/>
            </a:pPr>
            <a:r>
              <a:rPr lang="en-US" sz="3600" dirty="0"/>
              <a:t>A combination of:</a:t>
            </a:r>
          </a:p>
          <a:p>
            <a:pPr marL="514350" indent="-514350">
              <a:buFont typeface="+mj-lt"/>
              <a:buAutoNum type="arabicPeriod"/>
            </a:pPr>
            <a:r>
              <a:rPr lang="en-US" sz="3200" dirty="0"/>
              <a:t>Free fall distance</a:t>
            </a:r>
          </a:p>
          <a:p>
            <a:pPr marL="514350" indent="-514350">
              <a:buFont typeface="+mj-lt"/>
              <a:buAutoNum type="arabicPeriod"/>
            </a:pPr>
            <a:r>
              <a:rPr lang="en-US" sz="3200" dirty="0"/>
              <a:t>Deceleration distance</a:t>
            </a:r>
          </a:p>
          <a:p>
            <a:pPr marL="514350" indent="-514350">
              <a:buFont typeface="+mj-lt"/>
              <a:buAutoNum type="arabicPeriod"/>
            </a:pPr>
            <a:r>
              <a:rPr lang="en-US" sz="3200" dirty="0"/>
              <a:t>D-ring shift</a:t>
            </a:r>
          </a:p>
          <a:p>
            <a:pPr marL="514350" indent="-514350">
              <a:buFont typeface="+mj-lt"/>
              <a:buAutoNum type="arabicPeriod"/>
            </a:pPr>
            <a:r>
              <a:rPr lang="en-US" sz="3200" dirty="0"/>
              <a:t>Worker height to D-ring</a:t>
            </a:r>
          </a:p>
          <a:p>
            <a:pPr marL="514350" indent="-514350">
              <a:buFont typeface="+mj-lt"/>
              <a:buAutoNum type="arabicPeriod"/>
            </a:pPr>
            <a:r>
              <a:rPr lang="en-US" sz="3200" dirty="0"/>
              <a:t>Safety factor</a:t>
            </a:r>
          </a:p>
        </p:txBody>
      </p:sp>
      <p:sp>
        <p:nvSpPr>
          <p:cNvPr id="5" name="Footer Placeholder 1">
            <a:extLst>
              <a:ext uri="{FF2B5EF4-FFF2-40B4-BE49-F238E27FC236}">
                <a16:creationId xmlns:a16="http://schemas.microsoft.com/office/drawing/2014/main" id="{4D6549A7-EE1F-4A2A-BAB6-D1C7547CC06F}"/>
              </a:ext>
            </a:extLst>
          </p:cNvPr>
          <p:cNvSpPr>
            <a:spLocks noGrp="1"/>
          </p:cNvSpPr>
          <p:nvPr>
            <p:ph type="ftr" sz="quarter" idx="11"/>
          </p:nvPr>
        </p:nvSpPr>
        <p:spPr>
          <a:xfrm>
            <a:off x="5657881" y="6354846"/>
            <a:ext cx="1693177" cy="422723"/>
          </a:xfrm>
        </p:spPr>
        <p:txBody>
          <a:bodyPr/>
          <a:lstStyle/>
          <a:p>
            <a:pPr algn="l"/>
            <a:r>
              <a:rPr lang="en-US" sz="1800" dirty="0">
                <a:solidFill>
                  <a:schemeClr val="tx1"/>
                </a:solidFill>
              </a:rPr>
              <a:t>Fall clearance</a:t>
            </a:r>
          </a:p>
          <a:p>
            <a:pPr algn="l"/>
            <a:r>
              <a:rPr lang="en-US" sz="1800" dirty="0">
                <a:solidFill>
                  <a:schemeClr val="tx1"/>
                </a:solidFill>
              </a:rPr>
              <a:t>Source: OSHA</a:t>
            </a:r>
          </a:p>
        </p:txBody>
      </p:sp>
    </p:spTree>
    <p:extLst>
      <p:ext uri="{BB962C8B-B14F-4D97-AF65-F5344CB8AC3E}">
        <p14:creationId xmlns:p14="http://schemas.microsoft.com/office/powerpoint/2010/main" val="39015337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ompoenents of a full body harness labelled&#10;&#10;compoenents of a full body harness labelled&#10;source: OSHA"/>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486400" y="912787"/>
            <a:ext cx="6705600" cy="5945213"/>
          </a:xfrm>
        </p:spPr>
      </p:pic>
      <p:sp>
        <p:nvSpPr>
          <p:cNvPr id="2" name="Title 1"/>
          <p:cNvSpPr>
            <a:spLocks noGrp="1"/>
          </p:cNvSpPr>
          <p:nvPr>
            <p:ph type="title"/>
          </p:nvPr>
        </p:nvSpPr>
        <p:spPr>
          <a:xfrm>
            <a:off x="0" y="0"/>
            <a:ext cx="7229139" cy="1325563"/>
          </a:xfrm>
        </p:spPr>
        <p:txBody>
          <a:bodyPr>
            <a:normAutofit/>
          </a:bodyPr>
          <a:lstStyle/>
          <a:p>
            <a:r>
              <a:rPr lang="en-US" sz="5400" b="1" dirty="0"/>
              <a:t>Full-body Harness</a:t>
            </a:r>
          </a:p>
        </p:txBody>
      </p:sp>
      <p:sp>
        <p:nvSpPr>
          <p:cNvPr id="3" name="Content Placeholder 2"/>
          <p:cNvSpPr>
            <a:spLocks noGrp="1"/>
          </p:cNvSpPr>
          <p:nvPr>
            <p:ph sz="half" idx="1"/>
          </p:nvPr>
        </p:nvSpPr>
        <p:spPr>
          <a:xfrm>
            <a:off x="288758" y="1553681"/>
            <a:ext cx="4875670" cy="4351338"/>
          </a:xfrm>
        </p:spPr>
        <p:txBody>
          <a:bodyPr>
            <a:normAutofit fontScale="92500"/>
          </a:bodyPr>
          <a:lstStyle/>
          <a:p>
            <a:r>
              <a:rPr lang="en-US" sz="3200" dirty="0"/>
              <a:t>Only use American National Standards Association (ANSI) Standard 359 approved equipment capable of meeting and exceeding OSHA standards</a:t>
            </a:r>
          </a:p>
        </p:txBody>
      </p:sp>
      <p:sp>
        <p:nvSpPr>
          <p:cNvPr id="5" name="Footer Placeholder 1">
            <a:extLst>
              <a:ext uri="{FF2B5EF4-FFF2-40B4-BE49-F238E27FC236}">
                <a16:creationId xmlns:a16="http://schemas.microsoft.com/office/drawing/2014/main" id="{EE6FCCE3-3E85-4AAA-BA2C-8795CC06CC04}"/>
              </a:ext>
            </a:extLst>
          </p:cNvPr>
          <p:cNvSpPr>
            <a:spLocks noGrp="1"/>
          </p:cNvSpPr>
          <p:nvPr>
            <p:ph type="ftr" sz="quarter" idx="11"/>
          </p:nvPr>
        </p:nvSpPr>
        <p:spPr>
          <a:xfrm>
            <a:off x="3101788" y="6216787"/>
            <a:ext cx="2169305" cy="627816"/>
          </a:xfrm>
        </p:spPr>
        <p:txBody>
          <a:bodyPr/>
          <a:lstStyle/>
          <a:p>
            <a:pPr algn="l"/>
            <a:r>
              <a:rPr lang="en-US" sz="1800" dirty="0">
                <a:solidFill>
                  <a:schemeClr val="tx1"/>
                </a:solidFill>
              </a:rPr>
              <a:t>Harness components</a:t>
            </a:r>
          </a:p>
          <a:p>
            <a:pPr algn="l"/>
            <a:r>
              <a:rPr lang="en-US" sz="1800" dirty="0">
                <a:solidFill>
                  <a:schemeClr val="tx1"/>
                </a:solidFill>
              </a:rPr>
              <a:t>Source: OSHA</a:t>
            </a:r>
          </a:p>
        </p:txBody>
      </p:sp>
    </p:spTree>
    <p:extLst>
      <p:ext uri="{BB962C8B-B14F-4D97-AF65-F5344CB8AC3E}">
        <p14:creationId xmlns:p14="http://schemas.microsoft.com/office/powerpoint/2010/main" val="20727955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681" y="198969"/>
            <a:ext cx="10822818" cy="1596177"/>
          </a:xfrm>
        </p:spPr>
        <p:txBody>
          <a:bodyPr>
            <a:normAutofit/>
          </a:bodyPr>
          <a:lstStyle/>
          <a:p>
            <a:r>
              <a:rPr lang="en-US" sz="5400" b="1" dirty="0"/>
              <a:t>How to don a harness – Step 1</a:t>
            </a:r>
          </a:p>
        </p:txBody>
      </p:sp>
      <p:sp>
        <p:nvSpPr>
          <p:cNvPr id="3" name="Content Placeholder 2"/>
          <p:cNvSpPr>
            <a:spLocks noGrp="1"/>
          </p:cNvSpPr>
          <p:nvPr>
            <p:ph sz="half" idx="1"/>
          </p:nvPr>
        </p:nvSpPr>
        <p:spPr>
          <a:xfrm>
            <a:off x="301214" y="1690688"/>
            <a:ext cx="7777779" cy="5000568"/>
          </a:xfrm>
        </p:spPr>
        <p:txBody>
          <a:bodyPr>
            <a:noAutofit/>
          </a:bodyPr>
          <a:lstStyle/>
          <a:p>
            <a:r>
              <a:rPr lang="en-US" sz="3200" b="1" dirty="0"/>
              <a:t>First inspect the harness </a:t>
            </a:r>
            <a:r>
              <a:rPr lang="en-US" sz="3200" dirty="0"/>
              <a:t>for damage, excessive wear, frayed materials, involvement in a fall arrest (e.g., torn indicator) or other deterioration that could affect performance</a:t>
            </a:r>
          </a:p>
          <a:p>
            <a:r>
              <a:rPr lang="en-US" sz="3200" dirty="0" smtClean="0"/>
              <a:t>A </a:t>
            </a:r>
            <a:r>
              <a:rPr lang="en-US" sz="3200" dirty="0"/>
              <a:t>defective harness must be removed from </a:t>
            </a:r>
            <a:r>
              <a:rPr lang="en-US" sz="3200" dirty="0" smtClean="0"/>
              <a:t>service</a:t>
            </a:r>
            <a:endParaRPr lang="en-US" sz="3600" dirty="0"/>
          </a:p>
        </p:txBody>
      </p:sp>
      <p:sp>
        <p:nvSpPr>
          <p:cNvPr id="5" name="Footer Placeholder 1">
            <a:extLst>
              <a:ext uri="{FF2B5EF4-FFF2-40B4-BE49-F238E27FC236}">
                <a16:creationId xmlns:a16="http://schemas.microsoft.com/office/drawing/2014/main" id="{9646F93A-1DFC-4CA8-9F5D-E28DC601D8CC}"/>
              </a:ext>
            </a:extLst>
          </p:cNvPr>
          <p:cNvSpPr>
            <a:spLocks noGrp="1"/>
          </p:cNvSpPr>
          <p:nvPr>
            <p:ph type="ftr" sz="quarter" idx="11"/>
          </p:nvPr>
        </p:nvSpPr>
        <p:spPr>
          <a:xfrm>
            <a:off x="9118899" y="6064389"/>
            <a:ext cx="1818683" cy="503154"/>
          </a:xfrm>
        </p:spPr>
        <p:txBody>
          <a:bodyPr/>
          <a:lstStyle/>
          <a:p>
            <a:pPr algn="l"/>
            <a:r>
              <a:rPr lang="en-US" sz="1800" dirty="0">
                <a:solidFill>
                  <a:schemeClr val="tx1"/>
                </a:solidFill>
              </a:rPr>
              <a:t>Inspect harness</a:t>
            </a:r>
          </a:p>
          <a:p>
            <a:pPr algn="l"/>
            <a:r>
              <a:rPr lang="en-US" sz="1800" dirty="0">
                <a:solidFill>
                  <a:schemeClr val="tx1"/>
                </a:solidFill>
              </a:rPr>
              <a:t>Source: OSHA</a:t>
            </a:r>
          </a:p>
        </p:txBody>
      </p:sp>
      <p:pic>
        <p:nvPicPr>
          <p:cNvPr id="7" name="Content Placeholder 6" descr="Inspect harness&#10;source: OSHA"/>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7992932" y="1720594"/>
            <a:ext cx="4074914" cy="3755048"/>
          </a:xfrm>
        </p:spPr>
      </p:pic>
    </p:spTree>
    <p:extLst>
      <p:ext uri="{BB962C8B-B14F-4D97-AF65-F5344CB8AC3E}">
        <p14:creationId xmlns:p14="http://schemas.microsoft.com/office/powerpoint/2010/main" val="19107108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29" y="155938"/>
            <a:ext cx="10955497" cy="1596177"/>
          </a:xfrm>
        </p:spPr>
        <p:txBody>
          <a:bodyPr>
            <a:normAutofit/>
          </a:bodyPr>
          <a:lstStyle/>
          <a:p>
            <a:r>
              <a:rPr lang="en-US" sz="5400" b="1" dirty="0"/>
              <a:t>How to don a harness – Step 2</a:t>
            </a:r>
          </a:p>
        </p:txBody>
      </p:sp>
      <p:sp>
        <p:nvSpPr>
          <p:cNvPr id="3" name="Content Placeholder 2"/>
          <p:cNvSpPr>
            <a:spLocks noGrp="1"/>
          </p:cNvSpPr>
          <p:nvPr>
            <p:ph sz="half" idx="1"/>
          </p:nvPr>
        </p:nvSpPr>
        <p:spPr>
          <a:xfrm>
            <a:off x="527125" y="1947134"/>
            <a:ext cx="6648116" cy="4094892"/>
          </a:xfrm>
        </p:spPr>
        <p:txBody>
          <a:bodyPr>
            <a:normAutofit/>
          </a:bodyPr>
          <a:lstStyle/>
          <a:p>
            <a:r>
              <a:rPr lang="en-US" sz="4800" dirty="0"/>
              <a:t>Position back D-ring between shoulder blades</a:t>
            </a:r>
          </a:p>
          <a:p>
            <a:endParaRPr lang="en-US" sz="2000" dirty="0"/>
          </a:p>
        </p:txBody>
      </p:sp>
      <p:sp>
        <p:nvSpPr>
          <p:cNvPr id="5" name="Footer Placeholder 1">
            <a:extLst>
              <a:ext uri="{FF2B5EF4-FFF2-40B4-BE49-F238E27FC236}">
                <a16:creationId xmlns:a16="http://schemas.microsoft.com/office/drawing/2014/main" id="{41CD3EEF-9C24-48CA-9DE3-CCEA2255A2DA}"/>
              </a:ext>
            </a:extLst>
          </p:cNvPr>
          <p:cNvSpPr>
            <a:spLocks noGrp="1"/>
          </p:cNvSpPr>
          <p:nvPr>
            <p:ph type="ftr" sz="quarter" idx="11"/>
          </p:nvPr>
        </p:nvSpPr>
        <p:spPr>
          <a:xfrm>
            <a:off x="8787969" y="6078308"/>
            <a:ext cx="1764895" cy="596811"/>
          </a:xfrm>
        </p:spPr>
        <p:txBody>
          <a:bodyPr/>
          <a:lstStyle/>
          <a:p>
            <a:pPr algn="l"/>
            <a:r>
              <a:rPr lang="en-US" sz="1800" dirty="0">
                <a:solidFill>
                  <a:schemeClr val="tx1"/>
                </a:solidFill>
              </a:rPr>
              <a:t>Position D-ring</a:t>
            </a:r>
          </a:p>
          <a:p>
            <a:pPr algn="l"/>
            <a:r>
              <a:rPr lang="en-US" sz="1800" dirty="0">
                <a:solidFill>
                  <a:schemeClr val="tx1"/>
                </a:solidFill>
              </a:rPr>
              <a:t>Source: OSHA</a:t>
            </a:r>
          </a:p>
        </p:txBody>
      </p:sp>
      <p:pic>
        <p:nvPicPr>
          <p:cNvPr id="6" name="Content Placeholder 5" descr="position back d-ring between shoulder blades&#10;source: OSHA"/>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7021822" y="1669136"/>
            <a:ext cx="4983711" cy="4172410"/>
          </a:xfrm>
        </p:spPr>
      </p:pic>
    </p:spTree>
    <p:extLst>
      <p:ext uri="{BB962C8B-B14F-4D97-AF65-F5344CB8AC3E}">
        <p14:creationId xmlns:p14="http://schemas.microsoft.com/office/powerpoint/2010/main" val="17644002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58" y="208714"/>
            <a:ext cx="10515600" cy="1325563"/>
          </a:xfrm>
        </p:spPr>
        <p:txBody>
          <a:bodyPr>
            <a:normAutofit/>
          </a:bodyPr>
          <a:lstStyle/>
          <a:p>
            <a:r>
              <a:rPr lang="en-US" sz="5400" b="1" dirty="0"/>
              <a:t>How to don a harness – Step 3</a:t>
            </a:r>
          </a:p>
        </p:txBody>
      </p:sp>
      <p:sp>
        <p:nvSpPr>
          <p:cNvPr id="3" name="Content Placeholder 2"/>
          <p:cNvSpPr>
            <a:spLocks noGrp="1"/>
          </p:cNvSpPr>
          <p:nvPr>
            <p:ph sz="half" idx="1"/>
          </p:nvPr>
        </p:nvSpPr>
        <p:spPr>
          <a:xfrm>
            <a:off x="1097747" y="2336147"/>
            <a:ext cx="5181600" cy="2741462"/>
          </a:xfrm>
        </p:spPr>
        <p:txBody>
          <a:bodyPr>
            <a:normAutofit/>
          </a:bodyPr>
          <a:lstStyle/>
          <a:p>
            <a:r>
              <a:rPr lang="en-US" sz="4800" dirty="0"/>
              <a:t>Buckle up legs</a:t>
            </a:r>
          </a:p>
        </p:txBody>
      </p:sp>
      <p:sp>
        <p:nvSpPr>
          <p:cNvPr id="5" name="Footer Placeholder 1">
            <a:extLst>
              <a:ext uri="{FF2B5EF4-FFF2-40B4-BE49-F238E27FC236}">
                <a16:creationId xmlns:a16="http://schemas.microsoft.com/office/drawing/2014/main" id="{DB1BCD4C-226D-4ECB-A543-115225858B0F}"/>
              </a:ext>
            </a:extLst>
          </p:cNvPr>
          <p:cNvSpPr>
            <a:spLocks noGrp="1"/>
          </p:cNvSpPr>
          <p:nvPr>
            <p:ph type="ftr" sz="quarter" idx="11"/>
          </p:nvPr>
        </p:nvSpPr>
        <p:spPr>
          <a:xfrm>
            <a:off x="7755235" y="6261189"/>
            <a:ext cx="1764895" cy="596811"/>
          </a:xfrm>
        </p:spPr>
        <p:txBody>
          <a:bodyPr/>
          <a:lstStyle/>
          <a:p>
            <a:pPr algn="l"/>
            <a:r>
              <a:rPr lang="en-US" sz="1800" dirty="0">
                <a:solidFill>
                  <a:schemeClr val="tx1"/>
                </a:solidFill>
              </a:rPr>
              <a:t>Buckle up legs</a:t>
            </a:r>
          </a:p>
          <a:p>
            <a:pPr algn="l"/>
            <a:r>
              <a:rPr lang="en-US" sz="1800" dirty="0">
                <a:solidFill>
                  <a:schemeClr val="tx1"/>
                </a:solidFill>
              </a:rPr>
              <a:t>Source: OSHA</a:t>
            </a:r>
          </a:p>
        </p:txBody>
      </p:sp>
      <p:pic>
        <p:nvPicPr>
          <p:cNvPr id="6" name="Content Placeholder 5" descr="Buckle up legs&#10;source: OSHA"/>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6258889" y="1825625"/>
            <a:ext cx="5008222" cy="4351338"/>
          </a:xfrm>
        </p:spPr>
      </p:pic>
    </p:spTree>
    <p:extLst>
      <p:ext uri="{BB962C8B-B14F-4D97-AF65-F5344CB8AC3E}">
        <p14:creationId xmlns:p14="http://schemas.microsoft.com/office/powerpoint/2010/main" val="8922037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621" y="256841"/>
            <a:ext cx="10515600" cy="1325563"/>
          </a:xfrm>
        </p:spPr>
        <p:txBody>
          <a:bodyPr>
            <a:normAutofit/>
          </a:bodyPr>
          <a:lstStyle/>
          <a:p>
            <a:r>
              <a:rPr lang="en-US" sz="5400" b="1" dirty="0"/>
              <a:t>How to don a harness – Step 4</a:t>
            </a:r>
          </a:p>
        </p:txBody>
      </p:sp>
      <p:sp>
        <p:nvSpPr>
          <p:cNvPr id="3" name="Content Placeholder 2"/>
          <p:cNvSpPr>
            <a:spLocks noGrp="1"/>
          </p:cNvSpPr>
          <p:nvPr>
            <p:ph sz="half" idx="1"/>
          </p:nvPr>
        </p:nvSpPr>
        <p:spPr>
          <a:xfrm>
            <a:off x="505609" y="2431228"/>
            <a:ext cx="5013064" cy="2194560"/>
          </a:xfrm>
        </p:spPr>
        <p:txBody>
          <a:bodyPr>
            <a:normAutofit/>
          </a:bodyPr>
          <a:lstStyle/>
          <a:p>
            <a:r>
              <a:rPr lang="en-US" sz="4800" dirty="0"/>
              <a:t>Buckle up front</a:t>
            </a:r>
          </a:p>
        </p:txBody>
      </p:sp>
      <p:sp>
        <p:nvSpPr>
          <p:cNvPr id="5" name="Footer Placeholder 1">
            <a:extLst>
              <a:ext uri="{FF2B5EF4-FFF2-40B4-BE49-F238E27FC236}">
                <a16:creationId xmlns:a16="http://schemas.microsoft.com/office/drawing/2014/main" id="{97AAB5BF-789E-428F-B644-850DA0F78024}"/>
              </a:ext>
            </a:extLst>
          </p:cNvPr>
          <p:cNvSpPr>
            <a:spLocks noGrp="1"/>
          </p:cNvSpPr>
          <p:nvPr>
            <p:ph type="ftr" sz="quarter" idx="11"/>
          </p:nvPr>
        </p:nvSpPr>
        <p:spPr>
          <a:xfrm>
            <a:off x="7852054" y="6067550"/>
            <a:ext cx="1764895" cy="596811"/>
          </a:xfrm>
        </p:spPr>
        <p:txBody>
          <a:bodyPr/>
          <a:lstStyle/>
          <a:p>
            <a:pPr algn="l"/>
            <a:r>
              <a:rPr lang="en-US" sz="1800" dirty="0">
                <a:solidFill>
                  <a:schemeClr val="tx1"/>
                </a:solidFill>
              </a:rPr>
              <a:t>Buckle up front</a:t>
            </a:r>
          </a:p>
          <a:p>
            <a:pPr algn="l"/>
            <a:r>
              <a:rPr lang="en-US" sz="1800" dirty="0">
                <a:solidFill>
                  <a:schemeClr val="tx1"/>
                </a:solidFill>
              </a:rPr>
              <a:t>Source: OSHA</a:t>
            </a:r>
          </a:p>
        </p:txBody>
      </p:sp>
      <p:pic>
        <p:nvPicPr>
          <p:cNvPr id="7" name="Content Placeholder 6" descr="Buckle up front&#10;&#10;Buckle up front&#10;source: OSHA"/>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6529893" y="2011680"/>
            <a:ext cx="4598120" cy="3868260"/>
          </a:xfrm>
        </p:spPr>
      </p:pic>
    </p:spTree>
    <p:extLst>
      <p:ext uri="{BB962C8B-B14F-4D97-AF65-F5344CB8AC3E}">
        <p14:creationId xmlns:p14="http://schemas.microsoft.com/office/powerpoint/2010/main" val="18394752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980" y="197887"/>
            <a:ext cx="10515600" cy="1325563"/>
          </a:xfrm>
        </p:spPr>
        <p:txBody>
          <a:bodyPr>
            <a:normAutofit/>
          </a:bodyPr>
          <a:lstStyle/>
          <a:p>
            <a:r>
              <a:rPr lang="en-US" sz="5400" b="1" dirty="0"/>
              <a:t>How to don a harness – Step 5</a:t>
            </a:r>
          </a:p>
        </p:txBody>
      </p:sp>
      <p:sp>
        <p:nvSpPr>
          <p:cNvPr id="3" name="Content Placeholder 2"/>
          <p:cNvSpPr>
            <a:spLocks noGrp="1"/>
          </p:cNvSpPr>
          <p:nvPr>
            <p:ph sz="half" idx="1"/>
          </p:nvPr>
        </p:nvSpPr>
        <p:spPr>
          <a:xfrm>
            <a:off x="372980" y="1690688"/>
            <a:ext cx="6587218" cy="4351338"/>
          </a:xfrm>
        </p:spPr>
        <p:txBody>
          <a:bodyPr>
            <a:normAutofit/>
          </a:bodyPr>
          <a:lstStyle/>
          <a:p>
            <a:r>
              <a:rPr lang="en-US" sz="4000" dirty="0"/>
              <a:t>Adjust so the harness fits snuggly and D-ring remains in the correct position</a:t>
            </a:r>
          </a:p>
        </p:txBody>
      </p:sp>
      <p:sp>
        <p:nvSpPr>
          <p:cNvPr id="5" name="Footer Placeholder 1">
            <a:extLst>
              <a:ext uri="{FF2B5EF4-FFF2-40B4-BE49-F238E27FC236}">
                <a16:creationId xmlns:a16="http://schemas.microsoft.com/office/drawing/2014/main" id="{AE11ED99-A07F-49F4-B176-DBC667A0ECD0}"/>
              </a:ext>
            </a:extLst>
          </p:cNvPr>
          <p:cNvSpPr>
            <a:spLocks noGrp="1"/>
          </p:cNvSpPr>
          <p:nvPr>
            <p:ph type="ftr" sz="quarter" idx="11"/>
          </p:nvPr>
        </p:nvSpPr>
        <p:spPr>
          <a:xfrm>
            <a:off x="8787969" y="6261189"/>
            <a:ext cx="1764895" cy="596811"/>
          </a:xfrm>
        </p:spPr>
        <p:txBody>
          <a:bodyPr/>
          <a:lstStyle/>
          <a:p>
            <a:pPr algn="l"/>
            <a:r>
              <a:rPr lang="en-US" sz="1800" dirty="0">
                <a:solidFill>
                  <a:schemeClr val="tx1"/>
                </a:solidFill>
              </a:rPr>
              <a:t>Adjust harness</a:t>
            </a:r>
          </a:p>
          <a:p>
            <a:pPr algn="l"/>
            <a:r>
              <a:rPr lang="en-US" sz="1800" dirty="0">
                <a:solidFill>
                  <a:schemeClr val="tx1"/>
                </a:solidFill>
              </a:rPr>
              <a:t>Source: OSHA</a:t>
            </a:r>
          </a:p>
        </p:txBody>
      </p:sp>
      <p:pic>
        <p:nvPicPr>
          <p:cNvPr id="6" name="Content Placeholder 5" descr="Adjust harness&#10;&#10;Adjust so the harness fits snuggly and D-ring remains in the correct position&#10;&#10;source: OSHA"/>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6700588" y="1616217"/>
            <a:ext cx="5277155" cy="4440339"/>
          </a:xfrm>
        </p:spPr>
      </p:pic>
    </p:spTree>
    <p:extLst>
      <p:ext uri="{BB962C8B-B14F-4D97-AF65-F5344CB8AC3E}">
        <p14:creationId xmlns:p14="http://schemas.microsoft.com/office/powerpoint/2010/main" val="3133068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747" y="220746"/>
            <a:ext cx="10515600" cy="1325563"/>
          </a:xfrm>
        </p:spPr>
        <p:txBody>
          <a:bodyPr>
            <a:normAutofit/>
          </a:bodyPr>
          <a:lstStyle/>
          <a:p>
            <a:r>
              <a:rPr lang="en-US" sz="4800" b="1" dirty="0"/>
              <a:t>Have you ever put on a harness?</a:t>
            </a:r>
          </a:p>
        </p:txBody>
      </p:sp>
      <p:sp>
        <p:nvSpPr>
          <p:cNvPr id="3" name="Content Placeholder 2"/>
          <p:cNvSpPr>
            <a:spLocks noGrp="1"/>
          </p:cNvSpPr>
          <p:nvPr>
            <p:ph sz="half" idx="1"/>
          </p:nvPr>
        </p:nvSpPr>
        <p:spPr>
          <a:xfrm>
            <a:off x="1092708" y="1696657"/>
            <a:ext cx="5181600" cy="4351338"/>
          </a:xfrm>
          <a:solidFill>
            <a:schemeClr val="accent4">
              <a:lumMod val="20000"/>
              <a:lumOff val="80000"/>
            </a:schemeClr>
          </a:solidFill>
        </p:spPr>
        <p:txBody>
          <a:bodyPr>
            <a:normAutofit fontScale="92500" lnSpcReduction="20000"/>
          </a:bodyPr>
          <a:lstStyle/>
          <a:p>
            <a:pPr marL="0" indent="0" algn="ctr">
              <a:buNone/>
            </a:pPr>
            <a:r>
              <a:rPr lang="en-US" sz="3600" b="1" dirty="0">
                <a:solidFill>
                  <a:srgbClr val="FF0000"/>
                </a:solidFill>
              </a:rPr>
              <a:t>NO</a:t>
            </a:r>
          </a:p>
          <a:p>
            <a:pPr marL="0" indent="0" algn="ctr">
              <a:buNone/>
            </a:pPr>
            <a:endParaRPr lang="en-US" sz="3600" dirty="0"/>
          </a:p>
          <a:p>
            <a:pPr marL="0" indent="0" algn="ctr">
              <a:buNone/>
            </a:pPr>
            <a:r>
              <a:rPr lang="en-US" sz="3600" dirty="0"/>
              <a:t>If not, then now is your opportunity</a:t>
            </a:r>
          </a:p>
          <a:p>
            <a:pPr marL="0" indent="0" algn="ctr">
              <a:buNone/>
            </a:pPr>
            <a:endParaRPr lang="en-US" sz="3600" dirty="0"/>
          </a:p>
          <a:p>
            <a:pPr marL="0" indent="0" algn="ctr">
              <a:buNone/>
            </a:pPr>
            <a:r>
              <a:rPr lang="en-US" sz="3600" dirty="0"/>
              <a:t>We have harnesses for you to try on</a:t>
            </a:r>
          </a:p>
        </p:txBody>
      </p:sp>
      <p:sp>
        <p:nvSpPr>
          <p:cNvPr id="4" name="Content Placeholder 3"/>
          <p:cNvSpPr>
            <a:spLocks noGrp="1"/>
          </p:cNvSpPr>
          <p:nvPr>
            <p:ph sz="half" idx="2"/>
          </p:nvPr>
        </p:nvSpPr>
        <p:spPr>
          <a:xfrm>
            <a:off x="6528816" y="1690688"/>
            <a:ext cx="4928616" cy="4351338"/>
          </a:xfrm>
          <a:solidFill>
            <a:schemeClr val="accent6">
              <a:lumMod val="20000"/>
              <a:lumOff val="80000"/>
            </a:schemeClr>
          </a:solidFill>
        </p:spPr>
        <p:txBody>
          <a:bodyPr>
            <a:normAutofit fontScale="92500" lnSpcReduction="20000"/>
          </a:bodyPr>
          <a:lstStyle/>
          <a:p>
            <a:pPr marL="0" indent="0" algn="ctr">
              <a:buNone/>
            </a:pPr>
            <a:r>
              <a:rPr lang="en-US" sz="3600" b="1" dirty="0">
                <a:solidFill>
                  <a:srgbClr val="0000CC"/>
                </a:solidFill>
              </a:rPr>
              <a:t>YES</a:t>
            </a:r>
          </a:p>
          <a:p>
            <a:pPr marL="0" indent="0" algn="ctr">
              <a:buNone/>
            </a:pPr>
            <a:endParaRPr lang="en-US" sz="3600" dirty="0"/>
          </a:p>
          <a:p>
            <a:pPr marL="0" indent="0" algn="ctr">
              <a:buNone/>
            </a:pPr>
            <a:r>
              <a:rPr lang="en-US" sz="3600" dirty="0"/>
              <a:t>If your answer is yes, then you can help out</a:t>
            </a:r>
          </a:p>
          <a:p>
            <a:pPr marL="0" indent="0" algn="ctr">
              <a:buNone/>
            </a:pPr>
            <a:endParaRPr lang="en-US" sz="3600" dirty="0"/>
          </a:p>
          <a:p>
            <a:pPr marL="0" indent="0" algn="ctr">
              <a:buNone/>
            </a:pPr>
            <a:r>
              <a:rPr lang="en-US" sz="3600" dirty="0"/>
              <a:t>Help another go through the steps</a:t>
            </a:r>
          </a:p>
          <a:p>
            <a:pPr marL="0" indent="0">
              <a:buNone/>
            </a:pPr>
            <a:endParaRPr lang="en-US" sz="3600" dirty="0"/>
          </a:p>
        </p:txBody>
      </p:sp>
    </p:spTree>
    <p:extLst>
      <p:ext uri="{BB962C8B-B14F-4D97-AF65-F5344CB8AC3E}">
        <p14:creationId xmlns:p14="http://schemas.microsoft.com/office/powerpoint/2010/main" val="2612807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78" y="0"/>
            <a:ext cx="11778915" cy="1325563"/>
          </a:xfrm>
        </p:spPr>
        <p:txBody>
          <a:bodyPr>
            <a:noAutofit/>
          </a:bodyPr>
          <a:lstStyle/>
          <a:p>
            <a:r>
              <a:rPr lang="en-US" sz="4800" b="1" dirty="0"/>
              <a:t>Construction Injury Statistics</a:t>
            </a:r>
            <a:br>
              <a:rPr lang="en-US" sz="4800" b="1" dirty="0"/>
            </a:br>
            <a:r>
              <a:rPr lang="en-US" sz="4800" b="1" dirty="0"/>
              <a:t>(</a:t>
            </a:r>
            <a:r>
              <a:rPr lang="en-US" b="1" dirty="0"/>
              <a:t>Construction Management November 4, 2014</a:t>
            </a:r>
            <a:r>
              <a:rPr lang="en-US" sz="4800" b="1" dirty="0"/>
              <a:t>)</a:t>
            </a:r>
          </a:p>
        </p:txBody>
      </p:sp>
      <p:sp>
        <p:nvSpPr>
          <p:cNvPr id="3" name="Content Placeholder 2"/>
          <p:cNvSpPr>
            <a:spLocks noGrp="1"/>
          </p:cNvSpPr>
          <p:nvPr>
            <p:ph sz="half" idx="1"/>
          </p:nvPr>
        </p:nvSpPr>
        <p:spPr>
          <a:xfrm>
            <a:off x="932837" y="1365127"/>
            <a:ext cx="10854972" cy="4707682"/>
          </a:xfrm>
        </p:spPr>
        <p:txBody>
          <a:bodyPr>
            <a:noAutofit/>
          </a:bodyPr>
          <a:lstStyle/>
          <a:p>
            <a:pPr marL="514350" indent="-514350">
              <a:buFont typeface="+mj-lt"/>
              <a:buAutoNum type="arabicPeriod"/>
            </a:pPr>
            <a:r>
              <a:rPr lang="en-US" sz="3200" dirty="0"/>
              <a:t>One in ten are injured each year</a:t>
            </a:r>
          </a:p>
          <a:p>
            <a:pPr marL="514350" indent="-514350">
              <a:buFont typeface="+mj-lt"/>
              <a:buAutoNum type="arabicPeriod"/>
            </a:pPr>
            <a:r>
              <a:rPr lang="en-US" sz="3200" dirty="0"/>
              <a:t>Over a 45-year career, a construction worker has a 1 in 200 chance of dying</a:t>
            </a:r>
          </a:p>
          <a:p>
            <a:pPr marL="514350" indent="-514350">
              <a:buFont typeface="+mj-lt"/>
              <a:buAutoNum type="arabicPeriod"/>
            </a:pPr>
            <a:r>
              <a:rPr lang="en-US" sz="3200" dirty="0"/>
              <a:t>Falls are the greatest cause of fatalities</a:t>
            </a:r>
          </a:p>
          <a:p>
            <a:pPr marL="514350" indent="-514350">
              <a:buFont typeface="+mj-lt"/>
              <a:buAutoNum type="arabicPeriod"/>
            </a:pPr>
            <a:r>
              <a:rPr lang="en-US" sz="3200" dirty="0"/>
              <a:t>The most violated OSHA standard is fall protection</a:t>
            </a:r>
          </a:p>
          <a:p>
            <a:pPr marL="514350" indent="-514350">
              <a:buFont typeface="+mj-lt"/>
              <a:buAutoNum type="arabicPeriod"/>
            </a:pPr>
            <a:r>
              <a:rPr lang="en-US" sz="3200" dirty="0"/>
              <a:t>60% of injuries occur during the first year of employment</a:t>
            </a:r>
          </a:p>
          <a:p>
            <a:pPr marL="0" indent="0">
              <a:buNone/>
            </a:pPr>
            <a:endParaRPr lang="en-US" sz="3200" dirty="0"/>
          </a:p>
          <a:p>
            <a:pPr marL="514350" indent="-514350">
              <a:buFont typeface="+mj-lt"/>
              <a:buAutoNum type="arabicPeriod"/>
            </a:pPr>
            <a:endParaRPr lang="en-US" sz="3200" dirty="0"/>
          </a:p>
          <a:p>
            <a:pPr marL="457200" lvl="1" indent="0">
              <a:spcBef>
                <a:spcPts val="0"/>
              </a:spcBef>
              <a:buNone/>
            </a:pPr>
            <a:r>
              <a:rPr lang="en-US" sz="1800" dirty="0"/>
              <a:t>							</a:t>
            </a:r>
            <a:endParaRPr lang="en-US" sz="3200" dirty="0"/>
          </a:p>
        </p:txBody>
      </p:sp>
      <p:pic>
        <p:nvPicPr>
          <p:cNvPr id="9" name="Content Placeholder 8" descr="3D people transporting an injured worker on a stretcher (clip art)"/>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651513" y="5414646"/>
            <a:ext cx="2309366" cy="1443354"/>
          </a:xfrm>
        </p:spPr>
      </p:pic>
      <p:sp>
        <p:nvSpPr>
          <p:cNvPr id="4" name="Rectangle 3" title=" Person carried in stretcher   "/>
          <p:cNvSpPr/>
          <p:nvPr/>
        </p:nvSpPr>
        <p:spPr>
          <a:xfrm>
            <a:off x="4820479" y="6588059"/>
            <a:ext cx="3279913" cy="369332"/>
          </a:xfrm>
          <a:prstGeom prst="rect">
            <a:avLst/>
          </a:prstGeom>
        </p:spPr>
        <p:txBody>
          <a:bodyPr wrap="square">
            <a:spAutoFit/>
          </a:bodyPr>
          <a:lstStyle/>
          <a:p>
            <a:pPr lvl="1"/>
            <a:r>
              <a:rPr lang="en-US" dirty="0" smtClean="0"/>
              <a:t>Source</a:t>
            </a:r>
            <a:r>
              <a:rPr lang="en-US" dirty="0"/>
              <a:t>: Clipart </a:t>
            </a:r>
          </a:p>
        </p:txBody>
      </p:sp>
    </p:spTree>
    <p:extLst>
      <p:ext uri="{BB962C8B-B14F-4D97-AF65-F5344CB8AC3E}">
        <p14:creationId xmlns:p14="http://schemas.microsoft.com/office/powerpoint/2010/main" val="4740589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5001" y="441063"/>
            <a:ext cx="11564471" cy="1269402"/>
          </a:xfrm>
        </p:spPr>
        <p:txBody>
          <a:bodyPr>
            <a:noAutofit/>
          </a:bodyPr>
          <a:lstStyle/>
          <a:p>
            <a:r>
              <a:rPr lang="en-US" sz="4800" b="1" dirty="0"/>
              <a:t>Failure to use Fall Arrest Equipment</a:t>
            </a:r>
            <a:r>
              <a:rPr lang="en-US" sz="5400" b="1" dirty="0"/>
              <a:t/>
            </a:r>
            <a:br>
              <a:rPr lang="en-US" sz="5400" b="1" dirty="0"/>
            </a:br>
            <a:r>
              <a:rPr lang="en-US" sz="4000" b="1" dirty="0"/>
              <a:t>(NIOSH FACE 2003-03)</a:t>
            </a:r>
          </a:p>
        </p:txBody>
      </p:sp>
      <p:sp>
        <p:nvSpPr>
          <p:cNvPr id="3" name="Content Placeholder 2"/>
          <p:cNvSpPr>
            <a:spLocks noGrp="1"/>
          </p:cNvSpPr>
          <p:nvPr>
            <p:ph sz="half" idx="1"/>
          </p:nvPr>
        </p:nvSpPr>
        <p:spPr>
          <a:xfrm>
            <a:off x="502024" y="1826759"/>
            <a:ext cx="5801958" cy="4789194"/>
          </a:xfrm>
        </p:spPr>
        <p:txBody>
          <a:bodyPr>
            <a:noAutofit/>
          </a:bodyPr>
          <a:lstStyle/>
          <a:p>
            <a:r>
              <a:rPr lang="en-US" sz="3200" dirty="0"/>
              <a:t>23 year-old roofer fell from roof</a:t>
            </a:r>
          </a:p>
          <a:p>
            <a:r>
              <a:rPr lang="en-US" sz="3200" dirty="0"/>
              <a:t>Was pulling up extra extension cord near edge of roof</a:t>
            </a:r>
          </a:p>
          <a:p>
            <a:r>
              <a:rPr lang="en-US" sz="3200" dirty="0"/>
              <a:t>No fall protection in place</a:t>
            </a:r>
          </a:p>
          <a:p>
            <a:r>
              <a:rPr lang="en-US" sz="3200" dirty="0"/>
              <a:t>Fell 15 feet</a:t>
            </a:r>
          </a:p>
        </p:txBody>
      </p:sp>
      <p:pic>
        <p:nvPicPr>
          <p:cNvPr id="5" name="Content Placeholder 4" descr="roof top of a school&#10;&#10;roof top of a school&#10;source: NIOSH"/>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tretch/>
        </p:blipFill>
        <p:spPr>
          <a:xfrm>
            <a:off x="6657751" y="1850315"/>
            <a:ext cx="5505456" cy="4056652"/>
          </a:xfrm>
        </p:spPr>
      </p:pic>
      <p:sp>
        <p:nvSpPr>
          <p:cNvPr id="6" name="Footer Placeholder 1">
            <a:extLst>
              <a:ext uri="{FF2B5EF4-FFF2-40B4-BE49-F238E27FC236}">
                <a16:creationId xmlns:a16="http://schemas.microsoft.com/office/drawing/2014/main" id="{E7A51B46-AB76-4E82-BC10-E672082E313E}"/>
              </a:ext>
            </a:extLst>
          </p:cNvPr>
          <p:cNvSpPr>
            <a:spLocks noGrp="1"/>
          </p:cNvSpPr>
          <p:nvPr>
            <p:ph type="ftr" sz="quarter" idx="11"/>
          </p:nvPr>
        </p:nvSpPr>
        <p:spPr>
          <a:xfrm>
            <a:off x="8615848" y="6261189"/>
            <a:ext cx="1764895" cy="596811"/>
          </a:xfrm>
        </p:spPr>
        <p:txBody>
          <a:bodyPr/>
          <a:lstStyle/>
          <a:p>
            <a:pPr algn="l"/>
            <a:r>
              <a:rPr lang="en-US" sz="1800" dirty="0">
                <a:solidFill>
                  <a:schemeClr val="tx1"/>
                </a:solidFill>
              </a:rPr>
              <a:t>School rooftop</a:t>
            </a:r>
          </a:p>
          <a:p>
            <a:pPr algn="l"/>
            <a:r>
              <a:rPr lang="en-US" sz="1800" dirty="0">
                <a:solidFill>
                  <a:schemeClr val="tx1"/>
                </a:solidFill>
              </a:rPr>
              <a:t>Source: NIOSH</a:t>
            </a:r>
          </a:p>
        </p:txBody>
      </p:sp>
    </p:spTree>
    <p:extLst>
      <p:ext uri="{BB962C8B-B14F-4D97-AF65-F5344CB8AC3E}">
        <p14:creationId xmlns:p14="http://schemas.microsoft.com/office/powerpoint/2010/main" val="24785721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1973" y="0"/>
            <a:ext cx="11802978" cy="2140771"/>
          </a:xfrm>
        </p:spPr>
        <p:txBody>
          <a:bodyPr>
            <a:noAutofit/>
          </a:bodyPr>
          <a:lstStyle/>
          <a:p>
            <a:r>
              <a:rPr lang="en-US" sz="4800" b="1" dirty="0"/>
              <a:t>Failure to properly Use Fall Arrest Equipment</a:t>
            </a:r>
            <a:br>
              <a:rPr lang="en-US" sz="4800" b="1" dirty="0"/>
            </a:br>
            <a:r>
              <a:rPr lang="en-US" sz="4000" b="1" dirty="0"/>
              <a:t>(NIOSH FACE 10KY043)</a:t>
            </a:r>
          </a:p>
        </p:txBody>
      </p:sp>
      <p:sp>
        <p:nvSpPr>
          <p:cNvPr id="3" name="Content Placeholder 2"/>
          <p:cNvSpPr>
            <a:spLocks noGrp="1"/>
          </p:cNvSpPr>
          <p:nvPr>
            <p:ph sz="half" idx="1"/>
          </p:nvPr>
        </p:nvSpPr>
        <p:spPr>
          <a:xfrm>
            <a:off x="421529" y="2350261"/>
            <a:ext cx="6248211" cy="4300037"/>
          </a:xfrm>
        </p:spPr>
        <p:txBody>
          <a:bodyPr>
            <a:normAutofit fontScale="92500"/>
          </a:bodyPr>
          <a:lstStyle/>
          <a:p>
            <a:r>
              <a:rPr lang="en-US" sz="3600" dirty="0"/>
              <a:t>49 year-old steel worker fell from bridge</a:t>
            </a:r>
          </a:p>
          <a:p>
            <a:r>
              <a:rPr lang="en-US" sz="3600" dirty="0"/>
              <a:t>Donned harness and lanyard</a:t>
            </a:r>
          </a:p>
          <a:p>
            <a:r>
              <a:rPr lang="en-US" sz="3600" dirty="0"/>
              <a:t>Failed to connect to lifeline</a:t>
            </a:r>
          </a:p>
          <a:p>
            <a:r>
              <a:rPr lang="en-US" sz="3600" dirty="0"/>
              <a:t>Fell 28 feet</a:t>
            </a:r>
          </a:p>
        </p:txBody>
      </p:sp>
      <p:pic>
        <p:nvPicPr>
          <p:cNvPr id="5" name="Content Placeholder 4" descr="bridge under construction repairs&#10;&#10;bridge under construction repairs&#10;source: NIOSH"/>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778158" y="2345961"/>
            <a:ext cx="5153025" cy="4343400"/>
          </a:xfrm>
        </p:spPr>
      </p:pic>
      <p:sp>
        <p:nvSpPr>
          <p:cNvPr id="6" name="Footer Placeholder 1">
            <a:extLst>
              <a:ext uri="{FF2B5EF4-FFF2-40B4-BE49-F238E27FC236}">
                <a16:creationId xmlns:a16="http://schemas.microsoft.com/office/drawing/2014/main" id="{00C77C12-3F84-4443-AC42-12A5518E4617}"/>
              </a:ext>
            </a:extLst>
          </p:cNvPr>
          <p:cNvSpPr>
            <a:spLocks noGrp="1"/>
          </p:cNvSpPr>
          <p:nvPr>
            <p:ph type="ftr" sz="quarter" idx="11"/>
          </p:nvPr>
        </p:nvSpPr>
        <p:spPr>
          <a:xfrm>
            <a:off x="4511040" y="6132096"/>
            <a:ext cx="2093769" cy="596811"/>
          </a:xfrm>
        </p:spPr>
        <p:txBody>
          <a:bodyPr/>
          <a:lstStyle/>
          <a:p>
            <a:pPr algn="l"/>
            <a:r>
              <a:rPr lang="en-US" sz="1800" dirty="0">
                <a:solidFill>
                  <a:schemeClr val="tx1"/>
                </a:solidFill>
              </a:rPr>
              <a:t>Bridge under repair</a:t>
            </a:r>
          </a:p>
          <a:p>
            <a:pPr algn="l"/>
            <a:r>
              <a:rPr lang="en-US" sz="1800" dirty="0">
                <a:solidFill>
                  <a:schemeClr val="tx1"/>
                </a:solidFill>
              </a:rPr>
              <a:t>Source: NIOSH</a:t>
            </a:r>
          </a:p>
        </p:txBody>
      </p:sp>
    </p:spTree>
    <p:extLst>
      <p:ext uri="{BB962C8B-B14F-4D97-AF65-F5344CB8AC3E}">
        <p14:creationId xmlns:p14="http://schemas.microsoft.com/office/powerpoint/2010/main" val="8732424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8495" y="136525"/>
            <a:ext cx="10515600" cy="1325563"/>
          </a:xfrm>
        </p:spPr>
        <p:txBody>
          <a:bodyPr>
            <a:normAutofit/>
          </a:bodyPr>
          <a:lstStyle/>
          <a:p>
            <a:r>
              <a:rPr lang="en-US" sz="4800" b="1" dirty="0"/>
              <a:t>OSHA Video: Bridge Decking (3 min)</a:t>
            </a:r>
          </a:p>
        </p:txBody>
      </p:sp>
      <p:sp>
        <p:nvSpPr>
          <p:cNvPr id="8" name="Content Placeholder 7"/>
          <p:cNvSpPr>
            <a:spLocks noGrp="1"/>
          </p:cNvSpPr>
          <p:nvPr>
            <p:ph sz="half" idx="1"/>
          </p:nvPr>
        </p:nvSpPr>
        <p:spPr>
          <a:xfrm>
            <a:off x="430305" y="1932162"/>
            <a:ext cx="11650532" cy="2919537"/>
          </a:xfrm>
        </p:spPr>
        <p:txBody>
          <a:bodyPr>
            <a:normAutofit/>
          </a:bodyPr>
          <a:lstStyle/>
          <a:p>
            <a:r>
              <a:rPr lang="en-US" sz="4000" dirty="0"/>
              <a:t>YouTube Video:	OSHA Video: Bridge Decking </a:t>
            </a:r>
            <a:endParaRPr lang="en-US" sz="4000" dirty="0" smtClean="0"/>
          </a:p>
          <a:p>
            <a:endParaRPr lang="en-US" dirty="0"/>
          </a:p>
          <a:p>
            <a:pPr marL="0" indent="0" algn="ctr">
              <a:buNone/>
            </a:pPr>
            <a:r>
              <a:rPr lang="en-US" sz="2800" dirty="0" smtClean="0">
                <a:hlinkClick r:id="rId2" action="ppaction://hlinkpres?slideindex=1&amp;slidetitle=" tooltip="Video on Bridge decking"/>
              </a:rPr>
              <a:t>www.youtube.com/watch?v=XSfkJqtE8Dk</a:t>
            </a:r>
            <a:endParaRPr lang="en-US" sz="2800" dirty="0"/>
          </a:p>
        </p:txBody>
      </p:sp>
    </p:spTree>
    <p:extLst>
      <p:ext uri="{BB962C8B-B14F-4D97-AF65-F5344CB8AC3E}">
        <p14:creationId xmlns:p14="http://schemas.microsoft.com/office/powerpoint/2010/main" val="32629686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053" y="115718"/>
            <a:ext cx="10515600" cy="910222"/>
          </a:xfrm>
        </p:spPr>
        <p:txBody>
          <a:bodyPr>
            <a:normAutofit/>
          </a:bodyPr>
          <a:lstStyle/>
          <a:p>
            <a:r>
              <a:rPr lang="en-US" sz="5400" b="1" dirty="0"/>
              <a:t>Locking Snap Hooks</a:t>
            </a:r>
          </a:p>
        </p:txBody>
      </p:sp>
      <p:sp>
        <p:nvSpPr>
          <p:cNvPr id="3" name="Content Placeholder 2"/>
          <p:cNvSpPr>
            <a:spLocks noGrp="1"/>
          </p:cNvSpPr>
          <p:nvPr>
            <p:ph sz="half" idx="1"/>
          </p:nvPr>
        </p:nvSpPr>
        <p:spPr>
          <a:xfrm>
            <a:off x="161365" y="1219577"/>
            <a:ext cx="10187491" cy="5299557"/>
          </a:xfrm>
        </p:spPr>
        <p:txBody>
          <a:bodyPr>
            <a:noAutofit/>
          </a:bodyPr>
          <a:lstStyle/>
          <a:p>
            <a:r>
              <a:rPr lang="en-US" sz="2400" dirty="0"/>
              <a:t>Must be locking type </a:t>
            </a:r>
          </a:p>
          <a:p>
            <a:r>
              <a:rPr lang="en-US" sz="2400" dirty="0"/>
              <a:t>Designed and used to prevent disengagement from any component part of the personal fall arrest system</a:t>
            </a:r>
          </a:p>
          <a:p>
            <a:r>
              <a:rPr lang="en-US" sz="2400" dirty="0"/>
              <a:t>CANNOT be used for the following connections (unless specifically designed): </a:t>
            </a:r>
          </a:p>
          <a:p>
            <a:pPr lvl="1"/>
            <a:r>
              <a:rPr lang="en-US" sz="2400" dirty="0"/>
              <a:t>directly to webbing, rope, or wire rope; </a:t>
            </a:r>
          </a:p>
          <a:p>
            <a:pPr lvl="1"/>
            <a:r>
              <a:rPr lang="en-US" sz="2400" dirty="0"/>
              <a:t>to each </a:t>
            </a:r>
            <a:r>
              <a:rPr lang="en-US" sz="2400" dirty="0" smtClean="0"/>
              <a:t>other </a:t>
            </a:r>
            <a:endParaRPr lang="en-US" sz="2400" dirty="0"/>
          </a:p>
          <a:p>
            <a:pPr lvl="1"/>
            <a:r>
              <a:rPr lang="en-US" sz="2400" dirty="0"/>
              <a:t>to a D-ring with another snap hook or connector </a:t>
            </a:r>
            <a:r>
              <a:rPr lang="en-US" sz="2400" dirty="0" smtClean="0"/>
              <a:t>attached</a:t>
            </a:r>
            <a:endParaRPr lang="en-US" sz="2400" dirty="0"/>
          </a:p>
          <a:p>
            <a:pPr lvl="1"/>
            <a:r>
              <a:rPr lang="en-US" sz="2400" dirty="0"/>
              <a:t>to a horizontal lifeline</a:t>
            </a:r>
          </a:p>
          <a:p>
            <a:pPr lvl="1"/>
            <a:r>
              <a:rPr lang="en-US" sz="2400" dirty="0"/>
              <a:t>To any incompatible object that could release the lock</a:t>
            </a:r>
          </a:p>
        </p:txBody>
      </p:sp>
      <p:sp>
        <p:nvSpPr>
          <p:cNvPr id="5" name="Footer Placeholder 1">
            <a:extLst>
              <a:ext uri="{FF2B5EF4-FFF2-40B4-BE49-F238E27FC236}">
                <a16:creationId xmlns:a16="http://schemas.microsoft.com/office/drawing/2014/main" id="{EDBEC9D1-E13C-4417-A7B5-78BBA4160E45}"/>
              </a:ext>
            </a:extLst>
          </p:cNvPr>
          <p:cNvSpPr>
            <a:spLocks noGrp="1"/>
          </p:cNvSpPr>
          <p:nvPr>
            <p:ph type="ftr" sz="quarter" idx="11"/>
          </p:nvPr>
        </p:nvSpPr>
        <p:spPr>
          <a:xfrm>
            <a:off x="10427105" y="4486175"/>
            <a:ext cx="1764895" cy="596811"/>
          </a:xfrm>
        </p:spPr>
        <p:txBody>
          <a:bodyPr/>
          <a:lstStyle/>
          <a:p>
            <a:pPr algn="l"/>
            <a:r>
              <a:rPr lang="en-US" sz="1800" dirty="0">
                <a:solidFill>
                  <a:schemeClr val="tx1"/>
                </a:solidFill>
              </a:rPr>
              <a:t>Snap hook</a:t>
            </a:r>
          </a:p>
          <a:p>
            <a:pPr algn="l"/>
            <a:r>
              <a:rPr lang="en-US" sz="1800" dirty="0">
                <a:solidFill>
                  <a:schemeClr val="tx1"/>
                </a:solidFill>
              </a:rPr>
              <a:t>Source: OSHA</a:t>
            </a:r>
          </a:p>
        </p:txBody>
      </p:sp>
      <p:pic>
        <p:nvPicPr>
          <p:cNvPr id="7" name="Content Placeholder 6" descr="locking snaphook&#10;&#10;locking snaphook&#10;source: OSHA"/>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8814758" y="2033195"/>
            <a:ext cx="3301937" cy="2301922"/>
          </a:xfrm>
        </p:spPr>
      </p:pic>
    </p:spTree>
    <p:extLst>
      <p:ext uri="{BB962C8B-B14F-4D97-AF65-F5344CB8AC3E}">
        <p14:creationId xmlns:p14="http://schemas.microsoft.com/office/powerpoint/2010/main" val="39406867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2558" y="0"/>
            <a:ext cx="11979442" cy="1028246"/>
          </a:xfrm>
        </p:spPr>
        <p:txBody>
          <a:bodyPr>
            <a:normAutofit fontScale="90000"/>
          </a:bodyPr>
          <a:lstStyle/>
          <a:p>
            <a:r>
              <a:rPr lang="en-US" sz="5400" b="1" dirty="0"/>
              <a:t>What is wrong with these pictures?</a:t>
            </a:r>
          </a:p>
        </p:txBody>
      </p:sp>
      <p:pic>
        <p:nvPicPr>
          <p:cNvPr id="5" name="Content Placeholder 4" descr="incorrect use of a snap hook&#10;source: OSHA"/>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179352" y="1338653"/>
            <a:ext cx="3681405" cy="5519348"/>
          </a:xfrm>
        </p:spPr>
      </p:pic>
      <p:pic>
        <p:nvPicPr>
          <p:cNvPr id="6" name="Content Placeholder 5" descr="incorrect use of a snap hook&#10;source: OSHA"/>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5065295" y="1338653"/>
            <a:ext cx="7126705" cy="5519348"/>
          </a:xfrm>
        </p:spPr>
      </p:pic>
      <p:sp>
        <p:nvSpPr>
          <p:cNvPr id="7" name="Footer Placeholder 1">
            <a:extLst>
              <a:ext uri="{FF2B5EF4-FFF2-40B4-BE49-F238E27FC236}">
                <a16:creationId xmlns:a16="http://schemas.microsoft.com/office/drawing/2014/main" id="{8FD80059-2089-469D-8AB2-2079189CD6A3}"/>
              </a:ext>
            </a:extLst>
          </p:cNvPr>
          <p:cNvSpPr>
            <a:spLocks noGrp="1"/>
          </p:cNvSpPr>
          <p:nvPr>
            <p:ph type="ftr" sz="quarter" idx="11"/>
          </p:nvPr>
        </p:nvSpPr>
        <p:spPr>
          <a:xfrm>
            <a:off x="1334690" y="5783692"/>
            <a:ext cx="1685364" cy="546846"/>
          </a:xfrm>
        </p:spPr>
        <p:txBody>
          <a:bodyPr/>
          <a:lstStyle/>
          <a:p>
            <a:pPr algn="l"/>
            <a:r>
              <a:rPr lang="en-US" sz="1800" dirty="0">
                <a:solidFill>
                  <a:schemeClr val="tx1"/>
                </a:solidFill>
              </a:rPr>
              <a:t>Incorrectly used snap hooks</a:t>
            </a:r>
          </a:p>
          <a:p>
            <a:pPr algn="l"/>
            <a:r>
              <a:rPr lang="en-US" sz="1800" dirty="0">
                <a:solidFill>
                  <a:schemeClr val="tx1"/>
                </a:solidFill>
              </a:rPr>
              <a:t>Source: OSHA</a:t>
            </a:r>
          </a:p>
        </p:txBody>
      </p:sp>
      <p:pic>
        <p:nvPicPr>
          <p:cNvPr id="3" name="Picture 2" title="Hazardous symbol"/>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362" y="837069"/>
            <a:ext cx="1274174" cy="1268078"/>
          </a:xfrm>
          <a:prstGeom prst="rect">
            <a:avLst/>
          </a:prstGeom>
        </p:spPr>
      </p:pic>
    </p:spTree>
    <p:extLst>
      <p:ext uri="{BB962C8B-B14F-4D97-AF65-F5344CB8AC3E}">
        <p14:creationId xmlns:p14="http://schemas.microsoft.com/office/powerpoint/2010/main" val="12359351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334" y="195560"/>
            <a:ext cx="12073665" cy="1741715"/>
          </a:xfrm>
        </p:spPr>
        <p:txBody>
          <a:bodyPr>
            <a:noAutofit/>
          </a:bodyPr>
          <a:lstStyle/>
          <a:p>
            <a:r>
              <a:rPr lang="en-US" sz="4400" b="1" dirty="0"/>
              <a:t>IMPROPER </a:t>
            </a:r>
            <a:r>
              <a:rPr lang="en-US" sz="4400" b="1" dirty="0" smtClean="0"/>
              <a:t>ANCHOR/INCORRECT </a:t>
            </a:r>
            <a:r>
              <a:rPr lang="en-US" sz="4400" b="1" dirty="0"/>
              <a:t>USE OF SNAP </a:t>
            </a:r>
            <a:r>
              <a:rPr lang="en-US" sz="4400" b="1" dirty="0" smtClean="0"/>
              <a:t>HOOKS The </a:t>
            </a:r>
            <a:r>
              <a:rPr lang="en-US" sz="4400" b="1" dirty="0"/>
              <a:t>locking mechanisms are disengaged</a:t>
            </a:r>
          </a:p>
        </p:txBody>
      </p:sp>
      <p:pic>
        <p:nvPicPr>
          <p:cNvPr id="7" name="Content Placeholder 4" descr="incorrect use of a snap hook&#10;source: OSHA"/>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281771" y="2069431"/>
            <a:ext cx="3193975" cy="4788569"/>
          </a:xfrm>
        </p:spPr>
      </p:pic>
      <p:pic>
        <p:nvPicPr>
          <p:cNvPr id="8" name="Content Placeholder 5" descr="incorrect use of a snap hook&#10;source: OSHA"/>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5623882" y="2069431"/>
            <a:ext cx="6183107" cy="4788569"/>
          </a:xfrm>
        </p:spPr>
      </p:pic>
      <p:sp>
        <p:nvSpPr>
          <p:cNvPr id="5" name="Footer Placeholder 1">
            <a:extLst>
              <a:ext uri="{FF2B5EF4-FFF2-40B4-BE49-F238E27FC236}">
                <a16:creationId xmlns:a16="http://schemas.microsoft.com/office/drawing/2014/main" id="{12CEC8A3-5F2E-46E8-9186-2DBD6569F841}"/>
              </a:ext>
            </a:extLst>
          </p:cNvPr>
          <p:cNvSpPr>
            <a:spLocks noGrp="1"/>
          </p:cNvSpPr>
          <p:nvPr>
            <p:ph type="ftr" sz="quarter" idx="11"/>
          </p:nvPr>
        </p:nvSpPr>
        <p:spPr>
          <a:xfrm>
            <a:off x="1281771" y="5927127"/>
            <a:ext cx="1685364" cy="546846"/>
          </a:xfrm>
        </p:spPr>
        <p:txBody>
          <a:bodyPr/>
          <a:lstStyle/>
          <a:p>
            <a:pPr algn="l"/>
            <a:r>
              <a:rPr lang="en-US" sz="1800" dirty="0">
                <a:solidFill>
                  <a:schemeClr val="tx1"/>
                </a:solidFill>
              </a:rPr>
              <a:t>Incorrectly used snap hooks</a:t>
            </a:r>
          </a:p>
          <a:p>
            <a:pPr algn="l"/>
            <a:r>
              <a:rPr lang="en-US" sz="1800" dirty="0">
                <a:solidFill>
                  <a:schemeClr val="tx1"/>
                </a:solidFill>
              </a:rPr>
              <a:t>Source: OSHA</a:t>
            </a:r>
          </a:p>
        </p:txBody>
      </p:sp>
      <p:sp>
        <p:nvSpPr>
          <p:cNvPr id="3" name="&quot;No&quot; Symbol 2" title="Do not do, circle/sliah symbol"/>
          <p:cNvSpPr/>
          <p:nvPr/>
        </p:nvSpPr>
        <p:spPr>
          <a:xfrm>
            <a:off x="3980330" y="4572000"/>
            <a:ext cx="2302135" cy="2033195"/>
          </a:xfrm>
          <a:prstGeom prst="noSmoking">
            <a:avLst/>
          </a:prstGeom>
          <a:solidFill>
            <a:srgbClr val="FF5050">
              <a:alpha val="6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571886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44" y="0"/>
            <a:ext cx="10515600" cy="1043332"/>
          </a:xfrm>
        </p:spPr>
        <p:txBody>
          <a:bodyPr>
            <a:normAutofit/>
          </a:bodyPr>
          <a:lstStyle/>
          <a:p>
            <a:r>
              <a:rPr lang="en-US" sz="5400" b="1" dirty="0"/>
              <a:t>Horizontal Lifelines </a:t>
            </a:r>
            <a:endParaRPr lang="en-US" sz="5400" dirty="0"/>
          </a:p>
        </p:txBody>
      </p:sp>
      <p:sp>
        <p:nvSpPr>
          <p:cNvPr id="3" name="Content Placeholder 2"/>
          <p:cNvSpPr>
            <a:spLocks noGrp="1"/>
          </p:cNvSpPr>
          <p:nvPr>
            <p:ph sz="half" idx="1"/>
          </p:nvPr>
        </p:nvSpPr>
        <p:spPr>
          <a:xfrm>
            <a:off x="0" y="1323190"/>
            <a:ext cx="7530353" cy="5534810"/>
          </a:xfrm>
        </p:spPr>
        <p:txBody>
          <a:bodyPr>
            <a:noAutofit/>
          </a:bodyPr>
          <a:lstStyle/>
          <a:p>
            <a:r>
              <a:rPr lang="en-US" sz="2800" dirty="0"/>
              <a:t>Must be designed, installed, and used under the supervision of a qualified person</a:t>
            </a:r>
          </a:p>
          <a:p>
            <a:r>
              <a:rPr lang="en-US" sz="2800" dirty="0" smtClean="0"/>
              <a:t>On </a:t>
            </a:r>
            <a:r>
              <a:rPr lang="en-US" sz="2800" dirty="0"/>
              <a:t>suspended scaffolds or similar work platforms with horizontal lifelines that may become vertical lifelines, the devices used to connect to a horizontal lifeline must be capable of locking in both directions on the lifeline</a:t>
            </a:r>
          </a:p>
        </p:txBody>
      </p:sp>
      <p:sp>
        <p:nvSpPr>
          <p:cNvPr id="5" name="Footer Placeholder 1">
            <a:extLst>
              <a:ext uri="{FF2B5EF4-FFF2-40B4-BE49-F238E27FC236}">
                <a16:creationId xmlns:a16="http://schemas.microsoft.com/office/drawing/2014/main" id="{1A1047D1-A501-4BFA-A39B-4B0337143F18}"/>
              </a:ext>
            </a:extLst>
          </p:cNvPr>
          <p:cNvSpPr>
            <a:spLocks noGrp="1"/>
          </p:cNvSpPr>
          <p:nvPr>
            <p:ph type="ftr" sz="quarter" idx="11"/>
          </p:nvPr>
        </p:nvSpPr>
        <p:spPr>
          <a:xfrm>
            <a:off x="8971879" y="6003005"/>
            <a:ext cx="2013686" cy="596811"/>
          </a:xfrm>
        </p:spPr>
        <p:txBody>
          <a:bodyPr/>
          <a:lstStyle/>
          <a:p>
            <a:pPr algn="l"/>
            <a:r>
              <a:rPr lang="en-US" sz="1800" dirty="0">
                <a:solidFill>
                  <a:schemeClr val="tx1"/>
                </a:solidFill>
              </a:rPr>
              <a:t>Horizontal lifeline</a:t>
            </a:r>
          </a:p>
          <a:p>
            <a:pPr algn="l"/>
            <a:r>
              <a:rPr lang="en-US" sz="1800" dirty="0">
                <a:solidFill>
                  <a:schemeClr val="tx1"/>
                </a:solidFill>
              </a:rPr>
              <a:t>Source: OSHA</a:t>
            </a:r>
          </a:p>
        </p:txBody>
      </p:sp>
      <p:pic>
        <p:nvPicPr>
          <p:cNvPr id="7" name="Content Placeholder 6" descr="Horizontal Lifeline&#10;&#10;Horizontal Lifeline&#10;source: OSHA"/>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7712400" y="1071339"/>
            <a:ext cx="4479600" cy="4793652"/>
          </a:xfrm>
        </p:spPr>
      </p:pic>
    </p:spTree>
    <p:extLst>
      <p:ext uri="{BB962C8B-B14F-4D97-AF65-F5344CB8AC3E}">
        <p14:creationId xmlns:p14="http://schemas.microsoft.com/office/powerpoint/2010/main" val="20907314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715" y="280904"/>
            <a:ext cx="10515600" cy="1325563"/>
          </a:xfrm>
        </p:spPr>
        <p:txBody>
          <a:bodyPr>
            <a:normAutofit fontScale="90000"/>
          </a:bodyPr>
          <a:lstStyle/>
          <a:p>
            <a:r>
              <a:rPr lang="en-US" sz="5400" b="1" dirty="0"/>
              <a:t>Examples of Horizontal Lifelines</a:t>
            </a:r>
          </a:p>
        </p:txBody>
      </p:sp>
      <p:pic>
        <p:nvPicPr>
          <p:cNvPr id="7" name="Content Placeholder 6" descr="OSHA Horizontal Lifeline" title="OSHA Horizontal Lifeline"/>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575219" y="2329418"/>
            <a:ext cx="4946221" cy="4150393"/>
          </a:xfrm>
        </p:spPr>
      </p:pic>
      <p:sp>
        <p:nvSpPr>
          <p:cNvPr id="5" name="Footer Placeholder 1">
            <a:extLst>
              <a:ext uri="{FF2B5EF4-FFF2-40B4-BE49-F238E27FC236}">
                <a16:creationId xmlns:a16="http://schemas.microsoft.com/office/drawing/2014/main" id="{C34EDF35-2027-4AC6-A705-2859DF3E0709}"/>
              </a:ext>
            </a:extLst>
          </p:cNvPr>
          <p:cNvSpPr>
            <a:spLocks noGrp="1"/>
          </p:cNvSpPr>
          <p:nvPr>
            <p:ph type="ftr" sz="quarter" idx="11"/>
          </p:nvPr>
        </p:nvSpPr>
        <p:spPr>
          <a:xfrm>
            <a:off x="272715" y="6261189"/>
            <a:ext cx="1914673" cy="596811"/>
          </a:xfrm>
        </p:spPr>
        <p:txBody>
          <a:bodyPr/>
          <a:lstStyle/>
          <a:p>
            <a:pPr algn="l"/>
            <a:r>
              <a:rPr lang="en-US" sz="1800" dirty="0">
                <a:solidFill>
                  <a:schemeClr val="tx1"/>
                </a:solidFill>
              </a:rPr>
              <a:t>Horizontal lifelines</a:t>
            </a:r>
          </a:p>
          <a:p>
            <a:pPr algn="l"/>
            <a:r>
              <a:rPr lang="en-US" sz="1800" dirty="0">
                <a:solidFill>
                  <a:schemeClr val="tx1"/>
                </a:solidFill>
              </a:rPr>
              <a:t>Source: OSHA</a:t>
            </a:r>
          </a:p>
        </p:txBody>
      </p:sp>
      <p:pic>
        <p:nvPicPr>
          <p:cNvPr id="4" name="Content Placeholder 3" descr="Horizontal Lifeline &#10;&#10;Horizontal Lifeline &#10;source: OSHA"/>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332590" y="1706080"/>
            <a:ext cx="5580503" cy="4619415"/>
          </a:xfrm>
        </p:spPr>
      </p:pic>
    </p:spTree>
    <p:extLst>
      <p:ext uri="{BB962C8B-B14F-4D97-AF65-F5344CB8AC3E}">
        <p14:creationId xmlns:p14="http://schemas.microsoft.com/office/powerpoint/2010/main" val="27751745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810" y="268873"/>
            <a:ext cx="10515600" cy="1325563"/>
          </a:xfrm>
        </p:spPr>
        <p:txBody>
          <a:bodyPr>
            <a:normAutofit fontScale="90000"/>
          </a:bodyPr>
          <a:lstStyle/>
          <a:p>
            <a:r>
              <a:rPr lang="en-US" sz="5400" b="1" dirty="0"/>
              <a:t>Vertical Lifelines and Lanyards </a:t>
            </a:r>
            <a:endParaRPr lang="en-US" sz="5400" dirty="0"/>
          </a:p>
        </p:txBody>
      </p:sp>
      <p:sp>
        <p:nvSpPr>
          <p:cNvPr id="3" name="Content Placeholder 2"/>
          <p:cNvSpPr>
            <a:spLocks noGrp="1"/>
          </p:cNvSpPr>
          <p:nvPr>
            <p:ph sz="half" idx="1"/>
          </p:nvPr>
        </p:nvSpPr>
        <p:spPr>
          <a:xfrm>
            <a:off x="838199" y="1825625"/>
            <a:ext cx="6164179" cy="4351338"/>
          </a:xfrm>
        </p:spPr>
        <p:txBody>
          <a:bodyPr>
            <a:normAutofit fontScale="92500" lnSpcReduction="20000"/>
          </a:bodyPr>
          <a:lstStyle/>
          <a:p>
            <a:r>
              <a:rPr lang="en-US" sz="4000" dirty="0"/>
              <a:t>Must have a minimum breaking strength of 5,000 pounds</a:t>
            </a:r>
          </a:p>
          <a:p>
            <a:pPr marL="1371600" lvl="3" indent="0">
              <a:buNone/>
            </a:pPr>
            <a:endParaRPr lang="en-US" sz="2800" dirty="0"/>
          </a:p>
          <a:p>
            <a:r>
              <a:rPr lang="en-US" sz="4000" dirty="0"/>
              <a:t>Must be protected against being cut or abraded</a:t>
            </a:r>
          </a:p>
          <a:p>
            <a:endParaRPr lang="en-US" sz="4000" dirty="0"/>
          </a:p>
        </p:txBody>
      </p:sp>
      <p:sp>
        <p:nvSpPr>
          <p:cNvPr id="5" name="Footer Placeholder 1">
            <a:extLst>
              <a:ext uri="{FF2B5EF4-FFF2-40B4-BE49-F238E27FC236}">
                <a16:creationId xmlns:a16="http://schemas.microsoft.com/office/drawing/2014/main" id="{78EE0C50-02E1-411C-91F0-87B0708639F0}"/>
              </a:ext>
            </a:extLst>
          </p:cNvPr>
          <p:cNvSpPr>
            <a:spLocks noGrp="1"/>
          </p:cNvSpPr>
          <p:nvPr>
            <p:ph type="ftr" sz="quarter" idx="11"/>
          </p:nvPr>
        </p:nvSpPr>
        <p:spPr>
          <a:xfrm>
            <a:off x="10185701" y="6216646"/>
            <a:ext cx="1914673" cy="596811"/>
          </a:xfrm>
        </p:spPr>
        <p:txBody>
          <a:bodyPr/>
          <a:lstStyle/>
          <a:p>
            <a:pPr algn="l"/>
            <a:r>
              <a:rPr lang="en-US" sz="1800" dirty="0">
                <a:solidFill>
                  <a:schemeClr val="tx1"/>
                </a:solidFill>
              </a:rPr>
              <a:t>Vertical lifeline</a:t>
            </a:r>
          </a:p>
          <a:p>
            <a:pPr algn="l"/>
            <a:r>
              <a:rPr lang="en-US" sz="1800" dirty="0">
                <a:solidFill>
                  <a:schemeClr val="tx1"/>
                </a:solidFill>
              </a:rPr>
              <a:t>Source: OSHA</a:t>
            </a:r>
          </a:p>
        </p:txBody>
      </p:sp>
      <p:pic>
        <p:nvPicPr>
          <p:cNvPr id="6" name="Content Placeholder 5" title="vertical lifeline"/>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7353300" y="2258043"/>
            <a:ext cx="3727076" cy="2803701"/>
          </a:xfrm>
        </p:spPr>
      </p:pic>
    </p:spTree>
    <p:extLst>
      <p:ext uri="{BB962C8B-B14F-4D97-AF65-F5344CB8AC3E}">
        <p14:creationId xmlns:p14="http://schemas.microsoft.com/office/powerpoint/2010/main" val="7700495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230" y="0"/>
            <a:ext cx="10515600" cy="1325563"/>
          </a:xfrm>
        </p:spPr>
        <p:txBody>
          <a:bodyPr>
            <a:normAutofit/>
          </a:bodyPr>
          <a:lstStyle/>
          <a:p>
            <a:r>
              <a:rPr lang="en-US" sz="5400" b="1" dirty="0"/>
              <a:t>Ropes and Straps</a:t>
            </a:r>
          </a:p>
        </p:txBody>
      </p:sp>
      <p:sp>
        <p:nvSpPr>
          <p:cNvPr id="3" name="Content Placeholder 2"/>
          <p:cNvSpPr>
            <a:spLocks noGrp="1"/>
          </p:cNvSpPr>
          <p:nvPr>
            <p:ph sz="half" idx="1"/>
          </p:nvPr>
        </p:nvSpPr>
        <p:spPr>
          <a:xfrm>
            <a:off x="869199" y="1861836"/>
            <a:ext cx="5692966" cy="4351338"/>
          </a:xfrm>
        </p:spPr>
        <p:txBody>
          <a:bodyPr>
            <a:noAutofit/>
          </a:bodyPr>
          <a:lstStyle/>
          <a:p>
            <a:r>
              <a:rPr lang="en-US" sz="3200" dirty="0"/>
              <a:t>Ropes and straps used in lanyards, lifelines, and body harnesses must be made of synthetic fibers</a:t>
            </a:r>
          </a:p>
          <a:p>
            <a:r>
              <a:rPr lang="en-US" sz="3200" u="sng" dirty="0" smtClean="0"/>
              <a:t>Examples </a:t>
            </a:r>
            <a:r>
              <a:rPr lang="en-US" sz="3200" u="sng" dirty="0"/>
              <a:t>include:</a:t>
            </a:r>
          </a:p>
          <a:p>
            <a:pPr lvl="1"/>
            <a:r>
              <a:rPr lang="en-US" sz="3200" dirty="0"/>
              <a:t>Nylon</a:t>
            </a:r>
          </a:p>
          <a:p>
            <a:pPr lvl="1"/>
            <a:r>
              <a:rPr lang="en-US" sz="3200" dirty="0"/>
              <a:t>Polypropylene </a:t>
            </a:r>
            <a:r>
              <a:rPr lang="en-US" sz="3200" dirty="0" smtClean="0"/>
              <a:t>blend</a:t>
            </a:r>
            <a:endParaRPr lang="en-US" sz="3200" dirty="0"/>
          </a:p>
        </p:txBody>
      </p:sp>
      <p:sp>
        <p:nvSpPr>
          <p:cNvPr id="5" name="Footer Placeholder 1">
            <a:extLst>
              <a:ext uri="{FF2B5EF4-FFF2-40B4-BE49-F238E27FC236}">
                <a16:creationId xmlns:a16="http://schemas.microsoft.com/office/drawing/2014/main" id="{4F36D239-346B-4D35-89FA-1E15580D0492}"/>
              </a:ext>
            </a:extLst>
          </p:cNvPr>
          <p:cNvSpPr>
            <a:spLocks noGrp="1"/>
          </p:cNvSpPr>
          <p:nvPr>
            <p:ph type="ftr" sz="quarter" idx="11"/>
          </p:nvPr>
        </p:nvSpPr>
        <p:spPr>
          <a:xfrm>
            <a:off x="10127458" y="6261189"/>
            <a:ext cx="1914673" cy="596811"/>
          </a:xfrm>
        </p:spPr>
        <p:txBody>
          <a:bodyPr/>
          <a:lstStyle/>
          <a:p>
            <a:pPr algn="l"/>
            <a:r>
              <a:rPr lang="en-US" sz="1800" dirty="0">
                <a:solidFill>
                  <a:schemeClr val="tx1"/>
                </a:solidFill>
              </a:rPr>
              <a:t>Vertical lifeline</a:t>
            </a:r>
          </a:p>
          <a:p>
            <a:pPr algn="l"/>
            <a:r>
              <a:rPr lang="en-US" sz="1800" dirty="0">
                <a:solidFill>
                  <a:schemeClr val="tx1"/>
                </a:solidFill>
              </a:rPr>
              <a:t>Source: OSHA</a:t>
            </a:r>
          </a:p>
        </p:txBody>
      </p:sp>
      <p:pic>
        <p:nvPicPr>
          <p:cNvPr id="7" name="Content Placeholder 6" title="Coiled Rope"/>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897462" y="2599092"/>
            <a:ext cx="3731075" cy="2804403"/>
          </a:xfrm>
          <a:prstGeom prst="rect">
            <a:avLst/>
          </a:prstGeom>
        </p:spPr>
      </p:pic>
    </p:spTree>
    <p:extLst>
      <p:ext uri="{BB962C8B-B14F-4D97-AF65-F5344CB8AC3E}">
        <p14:creationId xmlns:p14="http://schemas.microsoft.com/office/powerpoint/2010/main" val="136737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5BF31B-C632-4932-8D06-6803DE036C78}"/>
              </a:ext>
            </a:extLst>
          </p:cNvPr>
          <p:cNvSpPr>
            <a:spLocks noGrp="1"/>
          </p:cNvSpPr>
          <p:nvPr>
            <p:ph type="title"/>
          </p:nvPr>
        </p:nvSpPr>
        <p:spPr>
          <a:xfrm>
            <a:off x="675860" y="0"/>
            <a:ext cx="11516139" cy="1325563"/>
          </a:xfrm>
        </p:spPr>
        <p:txBody>
          <a:bodyPr>
            <a:normAutofit fontScale="90000"/>
          </a:bodyPr>
          <a:lstStyle/>
          <a:p>
            <a:pPr algn="ctr"/>
            <a:r>
              <a:rPr lang="en-US" sz="5400" b="1" dirty="0"/>
              <a:t>OSHA Top 10 Cited Violations for 2017</a:t>
            </a:r>
          </a:p>
        </p:txBody>
      </p:sp>
      <p:pic>
        <p:nvPicPr>
          <p:cNvPr id="9" name="Content Placeholder 8" descr="OSHA Top 10 Cited Violations for 2017" title="OSHA Top 10 Cited Violations for 2017">
            <a:extLst>
              <a:ext uri="{FF2B5EF4-FFF2-40B4-BE49-F238E27FC236}">
                <a16:creationId xmlns:a16="http://schemas.microsoft.com/office/drawing/2014/main" id="{8F92BE9D-0C91-4FFA-8D5B-700CCDCB38E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1381539"/>
            <a:ext cx="12192000" cy="5494390"/>
          </a:xfrm>
        </p:spPr>
      </p:pic>
      <p:sp>
        <p:nvSpPr>
          <p:cNvPr id="4" name="Footer Placeholder 3">
            <a:extLst>
              <a:ext uri="{FF2B5EF4-FFF2-40B4-BE49-F238E27FC236}">
                <a16:creationId xmlns:a16="http://schemas.microsoft.com/office/drawing/2014/main" id="{2E6976DA-B959-4AB8-8BC1-6C3B849D4F40}"/>
              </a:ext>
            </a:extLst>
          </p:cNvPr>
          <p:cNvSpPr>
            <a:spLocks noGrp="1"/>
          </p:cNvSpPr>
          <p:nvPr>
            <p:ph type="ftr" sz="quarter" idx="11"/>
          </p:nvPr>
        </p:nvSpPr>
        <p:spPr>
          <a:xfrm>
            <a:off x="10270102" y="6492875"/>
            <a:ext cx="1683773" cy="365125"/>
          </a:xfrm>
        </p:spPr>
        <p:txBody>
          <a:bodyPr/>
          <a:lstStyle/>
          <a:p>
            <a:pPr algn="l"/>
            <a:r>
              <a:rPr lang="en-US" sz="1800" dirty="0">
                <a:solidFill>
                  <a:schemeClr val="tx1"/>
                </a:solidFill>
              </a:rPr>
              <a:t>Source: OSHA</a:t>
            </a:r>
          </a:p>
        </p:txBody>
      </p:sp>
    </p:spTree>
    <p:extLst>
      <p:ext uri="{BB962C8B-B14F-4D97-AF65-F5344CB8AC3E}">
        <p14:creationId xmlns:p14="http://schemas.microsoft.com/office/powerpoint/2010/main" val="18475119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ope grab and snaphook on a vertical lifeline" title="Rope grab and snaphook on a vertical lifeline"/>
          <p:cNvSpPr>
            <a:spLocks noGrp="1"/>
          </p:cNvSpPr>
          <p:nvPr>
            <p:ph type="title"/>
          </p:nvPr>
        </p:nvSpPr>
        <p:spPr>
          <a:xfrm>
            <a:off x="-1" y="75304"/>
            <a:ext cx="12349779" cy="1344705"/>
          </a:xfrm>
        </p:spPr>
        <p:txBody>
          <a:bodyPr>
            <a:noAutofit/>
          </a:bodyPr>
          <a:lstStyle/>
          <a:p>
            <a:r>
              <a:rPr lang="en-US" sz="4800" b="1" dirty="0"/>
              <a:t>Rope grab and snap hook on a vertical lifeline</a:t>
            </a:r>
          </a:p>
        </p:txBody>
      </p:sp>
      <p:sp>
        <p:nvSpPr>
          <p:cNvPr id="5" name="Footer Placeholder 1">
            <a:extLst>
              <a:ext uri="{FF2B5EF4-FFF2-40B4-BE49-F238E27FC236}">
                <a16:creationId xmlns:a16="http://schemas.microsoft.com/office/drawing/2014/main" id="{BB76A2F2-8762-48D1-B998-914F55AB256E}"/>
              </a:ext>
            </a:extLst>
          </p:cNvPr>
          <p:cNvSpPr>
            <a:spLocks noGrp="1"/>
          </p:cNvSpPr>
          <p:nvPr>
            <p:ph type="ftr" sz="quarter" idx="11"/>
          </p:nvPr>
        </p:nvSpPr>
        <p:spPr>
          <a:xfrm>
            <a:off x="6316579" y="5700002"/>
            <a:ext cx="1748166" cy="1076541"/>
          </a:xfrm>
        </p:spPr>
        <p:txBody>
          <a:bodyPr/>
          <a:lstStyle/>
          <a:p>
            <a:pPr algn="l"/>
            <a:r>
              <a:rPr lang="en-US" sz="1800" dirty="0">
                <a:solidFill>
                  <a:schemeClr val="tx1"/>
                </a:solidFill>
              </a:rPr>
              <a:t>Rope grab and snap hook on a vertical lifeline </a:t>
            </a:r>
          </a:p>
          <a:p>
            <a:pPr algn="l"/>
            <a:r>
              <a:rPr lang="en-US" sz="1800" dirty="0">
                <a:solidFill>
                  <a:schemeClr val="tx1"/>
                </a:solidFill>
              </a:rPr>
              <a:t>Source: OSHA</a:t>
            </a:r>
          </a:p>
        </p:txBody>
      </p:sp>
      <p:pic>
        <p:nvPicPr>
          <p:cNvPr id="4" name="Content Placeholder 3" descr="Rope grab and snaphook on a vertical lifeline&#10;&#10;Rope grab and snaphook on a vertical lifeline&#10;source: OSHA"/>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1312433" y="1420009"/>
            <a:ext cx="3636864" cy="5437991"/>
          </a:xfrm>
        </p:spPr>
      </p:pic>
      <p:pic>
        <p:nvPicPr>
          <p:cNvPr id="9" name="Content Placeholder 8" descr="Rope grab with vertical lifeline&#10;&#10;Rope grab with vertical lifeline&#10;source: OSHA"/>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6357769" y="1979501"/>
            <a:ext cx="3797450" cy="3678780"/>
          </a:xfrm>
        </p:spPr>
      </p:pic>
    </p:spTree>
    <p:extLst>
      <p:ext uri="{BB962C8B-B14F-4D97-AF65-F5344CB8AC3E}">
        <p14:creationId xmlns:p14="http://schemas.microsoft.com/office/powerpoint/2010/main" val="13785296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ip-stitch-style Shock Absorbing Lanyard&#10;&#10;Rip-stitch-style Shock Absorbing Lanyard&#10;source: OSHA"/>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8429569" y="817580"/>
            <a:ext cx="3188689" cy="5827493"/>
          </a:xfrm>
        </p:spPr>
      </p:pic>
      <p:sp>
        <p:nvSpPr>
          <p:cNvPr id="2" name="Title 1"/>
          <p:cNvSpPr>
            <a:spLocks noGrp="1"/>
          </p:cNvSpPr>
          <p:nvPr>
            <p:ph type="title"/>
          </p:nvPr>
        </p:nvSpPr>
        <p:spPr>
          <a:xfrm>
            <a:off x="0" y="137232"/>
            <a:ext cx="8304904" cy="1325563"/>
          </a:xfrm>
        </p:spPr>
        <p:txBody>
          <a:bodyPr>
            <a:normAutofit fontScale="90000"/>
          </a:bodyPr>
          <a:lstStyle/>
          <a:p>
            <a:r>
              <a:rPr lang="en-US" sz="5400" b="1" dirty="0"/>
              <a:t>Lanyard </a:t>
            </a:r>
            <a:r>
              <a:rPr lang="en-US" sz="5400" b="1" dirty="0" smtClean="0"/>
              <a:t/>
            </a:r>
            <a:br>
              <a:rPr lang="en-US" sz="5400" b="1" dirty="0" smtClean="0"/>
            </a:br>
            <a:r>
              <a:rPr lang="en-US" sz="5400" b="1" dirty="0" smtClean="0"/>
              <a:t>(</a:t>
            </a:r>
            <a:r>
              <a:rPr lang="en-US" sz="5400" b="1" dirty="0"/>
              <a:t>shock absorbing)</a:t>
            </a:r>
          </a:p>
        </p:txBody>
      </p:sp>
      <p:sp>
        <p:nvSpPr>
          <p:cNvPr id="10" name="Content Placeholder 9"/>
          <p:cNvSpPr>
            <a:spLocks noGrp="1"/>
          </p:cNvSpPr>
          <p:nvPr>
            <p:ph sz="half" idx="1"/>
          </p:nvPr>
        </p:nvSpPr>
        <p:spPr>
          <a:xfrm>
            <a:off x="1053353" y="2398955"/>
            <a:ext cx="5878484" cy="2969112"/>
          </a:xfrm>
        </p:spPr>
        <p:txBody>
          <a:bodyPr>
            <a:normAutofit/>
          </a:bodyPr>
          <a:lstStyle/>
          <a:p>
            <a:r>
              <a:rPr lang="en-US" sz="4000" dirty="0"/>
              <a:t>Rip-stitch-style Shock Absorbing Lanyard</a:t>
            </a:r>
          </a:p>
        </p:txBody>
      </p:sp>
      <p:sp>
        <p:nvSpPr>
          <p:cNvPr id="6" name="Footer Placeholder 1">
            <a:extLst>
              <a:ext uri="{FF2B5EF4-FFF2-40B4-BE49-F238E27FC236}">
                <a16:creationId xmlns:a16="http://schemas.microsoft.com/office/drawing/2014/main" id="{F20709DE-0182-40AF-8AB6-6310394F892E}"/>
              </a:ext>
            </a:extLst>
          </p:cNvPr>
          <p:cNvSpPr>
            <a:spLocks noGrp="1"/>
          </p:cNvSpPr>
          <p:nvPr>
            <p:ph type="ftr" sz="quarter" idx="11"/>
          </p:nvPr>
        </p:nvSpPr>
        <p:spPr>
          <a:xfrm>
            <a:off x="6290627" y="5781459"/>
            <a:ext cx="2402541" cy="1076541"/>
          </a:xfrm>
        </p:spPr>
        <p:txBody>
          <a:bodyPr/>
          <a:lstStyle/>
          <a:p>
            <a:pPr algn="l"/>
            <a:r>
              <a:rPr lang="en-US" sz="1800" dirty="0">
                <a:solidFill>
                  <a:schemeClr val="tx1"/>
                </a:solidFill>
              </a:rPr>
              <a:t>Rip-stitch-style shock absorbing lanyard</a:t>
            </a:r>
          </a:p>
          <a:p>
            <a:pPr algn="l"/>
            <a:r>
              <a:rPr lang="en-US" sz="1800" dirty="0">
                <a:solidFill>
                  <a:schemeClr val="tx1"/>
                </a:solidFill>
              </a:rPr>
              <a:t>Source: OSHA</a:t>
            </a:r>
          </a:p>
        </p:txBody>
      </p:sp>
    </p:spTree>
    <p:extLst>
      <p:ext uri="{BB962C8B-B14F-4D97-AF65-F5344CB8AC3E}">
        <p14:creationId xmlns:p14="http://schemas.microsoft.com/office/powerpoint/2010/main" val="35714679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Retracting lifeline&#10;&#10;Retracting lifeline&#10;source: OSHA" title="Retracting lifeline"/>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8824294" y="1269402"/>
            <a:ext cx="3113096" cy="4668819"/>
          </a:xfrm>
        </p:spPr>
      </p:pic>
      <p:sp>
        <p:nvSpPr>
          <p:cNvPr id="2" name="Title 1" descr="Self-retracting Lifelines " title="Self-retracting Lifelines "/>
          <p:cNvSpPr>
            <a:spLocks noGrp="1"/>
          </p:cNvSpPr>
          <p:nvPr>
            <p:ph type="title"/>
          </p:nvPr>
        </p:nvSpPr>
        <p:spPr>
          <a:xfrm>
            <a:off x="296778" y="280905"/>
            <a:ext cx="10515600" cy="947544"/>
          </a:xfrm>
        </p:spPr>
        <p:txBody>
          <a:bodyPr>
            <a:normAutofit fontScale="90000"/>
          </a:bodyPr>
          <a:lstStyle/>
          <a:p>
            <a:r>
              <a:rPr lang="en-US" sz="5400" b="1" dirty="0"/>
              <a:t>Self-retracting Lifelines and Lanyards</a:t>
            </a:r>
          </a:p>
        </p:txBody>
      </p:sp>
      <p:sp>
        <p:nvSpPr>
          <p:cNvPr id="3" name="Content Placeholder 2"/>
          <p:cNvSpPr>
            <a:spLocks noGrp="1"/>
          </p:cNvSpPr>
          <p:nvPr>
            <p:ph sz="half" idx="1"/>
          </p:nvPr>
        </p:nvSpPr>
        <p:spPr>
          <a:xfrm>
            <a:off x="129091" y="1228447"/>
            <a:ext cx="8563087" cy="5129321"/>
          </a:xfrm>
        </p:spPr>
        <p:txBody>
          <a:bodyPr>
            <a:noAutofit/>
          </a:bodyPr>
          <a:lstStyle/>
          <a:p>
            <a:r>
              <a:rPr lang="en-US" sz="3600" dirty="0"/>
              <a:t>Load limits in fully extended position</a:t>
            </a:r>
          </a:p>
          <a:p>
            <a:pPr lvl="1"/>
            <a:r>
              <a:rPr lang="en-US" sz="3200" dirty="0" smtClean="0"/>
              <a:t>If </a:t>
            </a:r>
            <a:r>
              <a:rPr lang="en-US" sz="3200" dirty="0"/>
              <a:t>it limits free fall distance to 2 feet or less, it must sustain a minimum tensile load of 3,000 pounds</a:t>
            </a:r>
          </a:p>
          <a:p>
            <a:pPr lvl="1"/>
            <a:r>
              <a:rPr lang="en-US" sz="3200" dirty="0" smtClean="0"/>
              <a:t>If </a:t>
            </a:r>
            <a:r>
              <a:rPr lang="en-US" sz="3200" dirty="0"/>
              <a:t>it DOES NOT limit free fall distance to 2 feet or less, ripstitch, tearing and deforming lanyards, must sustain a minimum tensile load of 5,000 pounds</a:t>
            </a:r>
          </a:p>
        </p:txBody>
      </p:sp>
      <p:sp>
        <p:nvSpPr>
          <p:cNvPr id="7" name="Footer Placeholder 1">
            <a:extLst>
              <a:ext uri="{FF2B5EF4-FFF2-40B4-BE49-F238E27FC236}">
                <a16:creationId xmlns:a16="http://schemas.microsoft.com/office/drawing/2014/main" id="{E934B0A7-8E4D-49A0-A9E5-021422EA88AB}"/>
              </a:ext>
            </a:extLst>
          </p:cNvPr>
          <p:cNvSpPr>
            <a:spLocks noGrp="1"/>
          </p:cNvSpPr>
          <p:nvPr>
            <p:ph type="ftr" sz="quarter" idx="11"/>
          </p:nvPr>
        </p:nvSpPr>
        <p:spPr>
          <a:xfrm>
            <a:off x="9279979" y="6077229"/>
            <a:ext cx="1847824" cy="596811"/>
          </a:xfrm>
        </p:spPr>
        <p:txBody>
          <a:bodyPr/>
          <a:lstStyle/>
          <a:p>
            <a:pPr algn="l"/>
            <a:r>
              <a:rPr lang="en-US" sz="1800" dirty="0">
                <a:solidFill>
                  <a:schemeClr val="tx1"/>
                </a:solidFill>
              </a:rPr>
              <a:t>Retracting lifeline</a:t>
            </a:r>
          </a:p>
          <a:p>
            <a:pPr algn="l"/>
            <a:r>
              <a:rPr lang="en-US" sz="1800" dirty="0">
                <a:solidFill>
                  <a:schemeClr val="tx1"/>
                </a:solidFill>
              </a:rPr>
              <a:t>Source: OSHA</a:t>
            </a:r>
          </a:p>
        </p:txBody>
      </p:sp>
    </p:spTree>
    <p:extLst>
      <p:ext uri="{BB962C8B-B14F-4D97-AF65-F5344CB8AC3E}">
        <p14:creationId xmlns:p14="http://schemas.microsoft.com/office/powerpoint/2010/main" val="2034592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510" y="296075"/>
            <a:ext cx="11730789" cy="827047"/>
          </a:xfrm>
        </p:spPr>
        <p:txBody>
          <a:bodyPr>
            <a:noAutofit/>
          </a:bodyPr>
          <a:lstStyle/>
          <a:p>
            <a:r>
              <a:rPr lang="en-US" sz="5400" b="1" dirty="0"/>
              <a:t>Retracting lifelines with different anchors</a:t>
            </a:r>
          </a:p>
        </p:txBody>
      </p:sp>
      <p:pic>
        <p:nvPicPr>
          <p:cNvPr id="8" name="Content Placeholder 7" descr="Retracting lifeline&#10;&#10;Retracting lifeline on a roof&#10;source: OSHA"/>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0" y="1371600"/>
            <a:ext cx="6789250" cy="5486400"/>
          </a:xfrm>
        </p:spPr>
      </p:pic>
      <p:pic>
        <p:nvPicPr>
          <p:cNvPr id="9" name="Content Placeholder 8" descr="Retracting lifeline on a roof&#10;&#10;Retracting lifeline on a roof&#10;source: OSHA"/>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7429500" y="2133632"/>
            <a:ext cx="3360420" cy="3096387"/>
          </a:xfrm>
        </p:spPr>
      </p:pic>
      <p:sp>
        <p:nvSpPr>
          <p:cNvPr id="6" name="Footer Placeholder 1">
            <a:extLst>
              <a:ext uri="{FF2B5EF4-FFF2-40B4-BE49-F238E27FC236}">
                <a16:creationId xmlns:a16="http://schemas.microsoft.com/office/drawing/2014/main" id="{EF54BD2C-A23D-4276-872A-E9C0E97E8B73}"/>
              </a:ext>
            </a:extLst>
          </p:cNvPr>
          <p:cNvSpPr>
            <a:spLocks noGrp="1"/>
          </p:cNvSpPr>
          <p:nvPr>
            <p:ph type="ftr" sz="quarter" idx="11"/>
          </p:nvPr>
        </p:nvSpPr>
        <p:spPr>
          <a:xfrm>
            <a:off x="10709285" y="942069"/>
            <a:ext cx="1482715" cy="429531"/>
          </a:xfrm>
        </p:spPr>
        <p:txBody>
          <a:bodyPr/>
          <a:lstStyle/>
          <a:p>
            <a:pPr algn="l"/>
            <a:r>
              <a:rPr lang="en-US" sz="1800" dirty="0">
                <a:solidFill>
                  <a:schemeClr val="tx1"/>
                </a:solidFill>
              </a:rPr>
              <a:t>Source: OSHA</a:t>
            </a:r>
          </a:p>
        </p:txBody>
      </p:sp>
    </p:spTree>
    <p:extLst>
      <p:ext uri="{BB962C8B-B14F-4D97-AF65-F5344CB8AC3E}">
        <p14:creationId xmlns:p14="http://schemas.microsoft.com/office/powerpoint/2010/main" val="24557391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221" y="154780"/>
            <a:ext cx="10515600" cy="1325563"/>
          </a:xfrm>
        </p:spPr>
        <p:txBody>
          <a:bodyPr>
            <a:normAutofit/>
          </a:bodyPr>
          <a:lstStyle/>
          <a:p>
            <a:r>
              <a:rPr lang="en-US" sz="5400" b="1" dirty="0"/>
              <a:t>Anchorages</a:t>
            </a:r>
          </a:p>
        </p:txBody>
      </p:sp>
      <p:sp>
        <p:nvSpPr>
          <p:cNvPr id="3" name="Content Placeholder 2"/>
          <p:cNvSpPr>
            <a:spLocks noGrp="1"/>
          </p:cNvSpPr>
          <p:nvPr>
            <p:ph sz="half" idx="1"/>
          </p:nvPr>
        </p:nvSpPr>
        <p:spPr>
          <a:xfrm>
            <a:off x="279698" y="1506071"/>
            <a:ext cx="8426419" cy="4658060"/>
          </a:xfrm>
        </p:spPr>
        <p:txBody>
          <a:bodyPr>
            <a:normAutofit fontScale="92500"/>
          </a:bodyPr>
          <a:lstStyle/>
          <a:p>
            <a:r>
              <a:rPr lang="en-US" sz="3600" dirty="0"/>
              <a:t>Must be designed, installed, and used under the supervision of a qualified person</a:t>
            </a:r>
          </a:p>
          <a:p>
            <a:r>
              <a:rPr lang="en-US" sz="3600" dirty="0" smtClean="0"/>
              <a:t>Must </a:t>
            </a:r>
            <a:r>
              <a:rPr lang="en-US" sz="3600" dirty="0"/>
              <a:t>be capable of supporting at least 5,000 pounds per worker attached or be capable of supporting at least twice the expected impact load</a:t>
            </a:r>
          </a:p>
        </p:txBody>
      </p:sp>
      <p:sp>
        <p:nvSpPr>
          <p:cNvPr id="5" name="Footer Placeholder 1">
            <a:extLst>
              <a:ext uri="{FF2B5EF4-FFF2-40B4-BE49-F238E27FC236}">
                <a16:creationId xmlns:a16="http://schemas.microsoft.com/office/drawing/2014/main" id="{FCC27980-F422-4049-8A99-BEEE414C33AB}"/>
              </a:ext>
            </a:extLst>
          </p:cNvPr>
          <p:cNvSpPr>
            <a:spLocks noGrp="1"/>
          </p:cNvSpPr>
          <p:nvPr>
            <p:ph type="ftr" sz="quarter" idx="11"/>
          </p:nvPr>
        </p:nvSpPr>
        <p:spPr>
          <a:xfrm>
            <a:off x="10592728" y="5867539"/>
            <a:ext cx="1482715" cy="429531"/>
          </a:xfrm>
        </p:spPr>
        <p:txBody>
          <a:bodyPr/>
          <a:lstStyle/>
          <a:p>
            <a:pPr algn="l"/>
            <a:r>
              <a:rPr lang="en-US" sz="1800" dirty="0">
                <a:solidFill>
                  <a:schemeClr val="tx1"/>
                </a:solidFill>
              </a:rPr>
              <a:t>Strap anchor</a:t>
            </a:r>
          </a:p>
          <a:p>
            <a:pPr algn="l"/>
            <a:r>
              <a:rPr lang="en-US" sz="1800" dirty="0">
                <a:solidFill>
                  <a:schemeClr val="tx1"/>
                </a:solidFill>
              </a:rPr>
              <a:t>Source: OSHA</a:t>
            </a:r>
          </a:p>
        </p:txBody>
      </p:sp>
      <p:pic>
        <p:nvPicPr>
          <p:cNvPr id="6" name="Content Placeholder 5" descr="Strap Anchor line"/>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8769643" y="1352288"/>
            <a:ext cx="3343100" cy="4351338"/>
          </a:xfrm>
        </p:spPr>
      </p:pic>
    </p:spTree>
    <p:extLst>
      <p:ext uri="{BB962C8B-B14F-4D97-AF65-F5344CB8AC3E}">
        <p14:creationId xmlns:p14="http://schemas.microsoft.com/office/powerpoint/2010/main" val="39230846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610" y="160588"/>
            <a:ext cx="10515600" cy="1325563"/>
          </a:xfrm>
        </p:spPr>
        <p:txBody>
          <a:bodyPr>
            <a:normAutofit/>
          </a:bodyPr>
          <a:lstStyle/>
          <a:p>
            <a:r>
              <a:rPr lang="en-US" sz="6000" b="1" dirty="0"/>
              <a:t>Strap Anchors (web style) </a:t>
            </a:r>
          </a:p>
        </p:txBody>
      </p:sp>
      <p:sp>
        <p:nvSpPr>
          <p:cNvPr id="5" name="Footer Placeholder 1">
            <a:extLst>
              <a:ext uri="{FF2B5EF4-FFF2-40B4-BE49-F238E27FC236}">
                <a16:creationId xmlns:a16="http://schemas.microsoft.com/office/drawing/2014/main" id="{2D5BC4DE-6C52-4445-B916-3859845A926A}"/>
              </a:ext>
            </a:extLst>
          </p:cNvPr>
          <p:cNvSpPr>
            <a:spLocks noGrp="1"/>
          </p:cNvSpPr>
          <p:nvPr>
            <p:ph type="ftr" sz="quarter" idx="11"/>
          </p:nvPr>
        </p:nvSpPr>
        <p:spPr>
          <a:xfrm>
            <a:off x="1741748" y="6428859"/>
            <a:ext cx="1482715" cy="429531"/>
          </a:xfrm>
        </p:spPr>
        <p:txBody>
          <a:bodyPr/>
          <a:lstStyle/>
          <a:p>
            <a:pPr algn="l"/>
            <a:r>
              <a:rPr lang="en-US" sz="1800" dirty="0">
                <a:solidFill>
                  <a:schemeClr val="tx1"/>
                </a:solidFill>
              </a:rPr>
              <a:t>Source: OSHA</a:t>
            </a:r>
          </a:p>
        </p:txBody>
      </p:sp>
      <p:pic>
        <p:nvPicPr>
          <p:cNvPr id="4" name="Content Placeholder 3" title="Green strap anchor"/>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7091450" y="1825625"/>
            <a:ext cx="3343100" cy="4351338"/>
          </a:xfrm>
        </p:spPr>
      </p:pic>
      <p:pic>
        <p:nvPicPr>
          <p:cNvPr id="9" name="Content Placeholder 8" descr="Strap anchor (web)&#10;&#10;Strap anchor (web)&#10;source: OSHA"/>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1430767" y="2043953"/>
            <a:ext cx="3735517" cy="4208682"/>
          </a:xfrm>
        </p:spPr>
      </p:pic>
    </p:spTree>
    <p:extLst>
      <p:ext uri="{BB962C8B-B14F-4D97-AF65-F5344CB8AC3E}">
        <p14:creationId xmlns:p14="http://schemas.microsoft.com/office/powerpoint/2010/main" val="21130892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474" y="154321"/>
            <a:ext cx="10515600" cy="1325563"/>
          </a:xfrm>
        </p:spPr>
        <p:txBody>
          <a:bodyPr>
            <a:normAutofit/>
          </a:bodyPr>
          <a:lstStyle/>
          <a:p>
            <a:r>
              <a:rPr lang="en-US" sz="5400" b="1" dirty="0"/>
              <a:t>Roof Peak Anchors</a:t>
            </a:r>
          </a:p>
        </p:txBody>
      </p:sp>
      <p:sp>
        <p:nvSpPr>
          <p:cNvPr id="5" name="Footer Placeholder 1">
            <a:extLst>
              <a:ext uri="{FF2B5EF4-FFF2-40B4-BE49-F238E27FC236}">
                <a16:creationId xmlns:a16="http://schemas.microsoft.com/office/drawing/2014/main" id="{5F3D79A9-6E6E-40CA-97D9-E05C1ECD2E16}"/>
              </a:ext>
            </a:extLst>
          </p:cNvPr>
          <p:cNvSpPr>
            <a:spLocks noGrp="1"/>
          </p:cNvSpPr>
          <p:nvPr>
            <p:ph type="ftr" sz="quarter" idx="11"/>
          </p:nvPr>
        </p:nvSpPr>
        <p:spPr>
          <a:xfrm>
            <a:off x="10709285" y="6428469"/>
            <a:ext cx="1482715" cy="429531"/>
          </a:xfrm>
        </p:spPr>
        <p:txBody>
          <a:bodyPr/>
          <a:lstStyle/>
          <a:p>
            <a:pPr algn="l"/>
            <a:r>
              <a:rPr lang="en-US" sz="1800" dirty="0">
                <a:solidFill>
                  <a:schemeClr val="tx1"/>
                </a:solidFill>
              </a:rPr>
              <a:t>Source: OSHA</a:t>
            </a:r>
          </a:p>
        </p:txBody>
      </p:sp>
      <p:pic>
        <p:nvPicPr>
          <p:cNvPr id="8" name="Content Placeholder 7" descr="Roof peak anchor&#10;&#10;Roof peak anchor&#10;source: OSHA"/>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515921" y="1441526"/>
            <a:ext cx="5904144" cy="2998198"/>
          </a:xfrm>
        </p:spPr>
      </p:pic>
      <p:pic>
        <p:nvPicPr>
          <p:cNvPr id="11" name="Content Placeholder 10" title="Roof peak ancho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7529222" y="1571197"/>
            <a:ext cx="3422064" cy="4856497"/>
          </a:xfrm>
        </p:spPr>
      </p:pic>
    </p:spTree>
    <p:extLst>
      <p:ext uri="{BB962C8B-B14F-4D97-AF65-F5344CB8AC3E}">
        <p14:creationId xmlns:p14="http://schemas.microsoft.com/office/powerpoint/2010/main" val="40410320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oof anchor locations" title="Roof anchor locations"/>
          <p:cNvSpPr>
            <a:spLocks noGrp="1"/>
          </p:cNvSpPr>
          <p:nvPr>
            <p:ph type="title"/>
          </p:nvPr>
        </p:nvSpPr>
        <p:spPr>
          <a:xfrm>
            <a:off x="221974" y="176281"/>
            <a:ext cx="10515600" cy="1325563"/>
          </a:xfrm>
        </p:spPr>
        <p:txBody>
          <a:bodyPr>
            <a:normAutofit/>
          </a:bodyPr>
          <a:lstStyle/>
          <a:p>
            <a:r>
              <a:rPr lang="en-US" sz="5400" b="1" dirty="0"/>
              <a:t>Roof Anchor Locations</a:t>
            </a:r>
          </a:p>
        </p:txBody>
      </p:sp>
      <p:pic>
        <p:nvPicPr>
          <p:cNvPr id="6" name="Content Placeholder 5" descr="Roof anchor locations&#10;&#10;Roof anchor locations&#10;source: OSHA"/>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842962" y="1365997"/>
            <a:ext cx="5945113" cy="4664122"/>
          </a:xfrm>
        </p:spPr>
      </p:pic>
      <p:pic>
        <p:nvPicPr>
          <p:cNvPr id="7" name="Content Placeholder 6" descr="Permanent anchor on completed roof&#10;&#10;Permanent anchor on completed roof&#10;source: OSHA"/>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7311839" y="1640888"/>
            <a:ext cx="3865356" cy="3865356"/>
          </a:xfrm>
        </p:spPr>
      </p:pic>
      <p:sp>
        <p:nvSpPr>
          <p:cNvPr id="5" name="Footer Placeholder 1">
            <a:extLst>
              <a:ext uri="{FF2B5EF4-FFF2-40B4-BE49-F238E27FC236}">
                <a16:creationId xmlns:a16="http://schemas.microsoft.com/office/drawing/2014/main" id="{B5765B11-8278-4F87-8367-2396B23CDD0F}"/>
              </a:ext>
            </a:extLst>
          </p:cNvPr>
          <p:cNvSpPr>
            <a:spLocks noGrp="1"/>
          </p:cNvSpPr>
          <p:nvPr>
            <p:ph type="ftr" sz="quarter" idx="11"/>
          </p:nvPr>
        </p:nvSpPr>
        <p:spPr>
          <a:xfrm>
            <a:off x="110987" y="6392611"/>
            <a:ext cx="11970026" cy="429531"/>
          </a:xfrm>
        </p:spPr>
        <p:txBody>
          <a:bodyPr/>
          <a:lstStyle/>
          <a:p>
            <a:pPr algn="l"/>
            <a:r>
              <a:rPr lang="en-US" sz="1800" dirty="0">
                <a:solidFill>
                  <a:schemeClr val="tx1"/>
                </a:solidFill>
              </a:rPr>
              <a:t>							          Permanent roof anchor</a:t>
            </a:r>
          </a:p>
          <a:p>
            <a:pPr algn="l"/>
            <a:r>
              <a:rPr lang="en-US" sz="1800" dirty="0">
                <a:solidFill>
                  <a:schemeClr val="tx1"/>
                </a:solidFill>
              </a:rPr>
              <a:t>Source: NIOSH						          Source: OSHA</a:t>
            </a:r>
          </a:p>
        </p:txBody>
      </p:sp>
    </p:spTree>
    <p:extLst>
      <p:ext uri="{BB962C8B-B14F-4D97-AF65-F5344CB8AC3E}">
        <p14:creationId xmlns:p14="http://schemas.microsoft.com/office/powerpoint/2010/main" val="31066143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26586"/>
            <a:ext cx="6863379" cy="1325563"/>
          </a:xfrm>
        </p:spPr>
        <p:txBody>
          <a:bodyPr>
            <a:noAutofit/>
          </a:bodyPr>
          <a:lstStyle/>
          <a:p>
            <a:r>
              <a:rPr lang="en-US" sz="4000" b="1" dirty="0"/>
              <a:t>What happened?</a:t>
            </a:r>
            <a:br>
              <a:rPr lang="en-US" sz="4000" b="1" dirty="0"/>
            </a:br>
            <a:r>
              <a:rPr lang="en-US" sz="4000" b="1" dirty="0"/>
              <a:t>Roof peak anchor failed</a:t>
            </a:r>
          </a:p>
        </p:txBody>
      </p:sp>
      <p:pic>
        <p:nvPicPr>
          <p:cNvPr id="9" name="Content Placeholder 8" descr="Steep roof&#10;&#10;Steep roof&#10;source: OSHA"/>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 y="2017643"/>
            <a:ext cx="6474945" cy="4840357"/>
          </a:xfrm>
        </p:spPr>
      </p:pic>
      <p:pic>
        <p:nvPicPr>
          <p:cNvPr id="7" name="Content Placeholder 6" descr="Roof anchor pulled out (missing)&#10;&#10;Roof anchor pulled out (missing)&#10;source: OSHA"/>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6679096" y="-1604"/>
            <a:ext cx="5512905" cy="6859604"/>
          </a:xfrm>
        </p:spPr>
      </p:pic>
      <p:sp>
        <p:nvSpPr>
          <p:cNvPr id="5" name="Footer Placeholder 1">
            <a:extLst>
              <a:ext uri="{FF2B5EF4-FFF2-40B4-BE49-F238E27FC236}">
                <a16:creationId xmlns:a16="http://schemas.microsoft.com/office/drawing/2014/main" id="{0EDAC080-CBF5-4B75-93EF-22AED0B07A1C}"/>
              </a:ext>
            </a:extLst>
          </p:cNvPr>
          <p:cNvSpPr>
            <a:spLocks noGrp="1"/>
          </p:cNvSpPr>
          <p:nvPr>
            <p:ph type="ftr" sz="quarter" idx="11"/>
          </p:nvPr>
        </p:nvSpPr>
        <p:spPr>
          <a:xfrm>
            <a:off x="1470601" y="1544973"/>
            <a:ext cx="5208495" cy="454741"/>
          </a:xfrm>
        </p:spPr>
        <p:txBody>
          <a:bodyPr/>
          <a:lstStyle/>
          <a:p>
            <a:pPr algn="l"/>
            <a:r>
              <a:rPr lang="en-US" sz="1800" dirty="0">
                <a:solidFill>
                  <a:schemeClr val="tx1"/>
                </a:solidFill>
              </a:rPr>
              <a:t>Steep roof (left) and where anchor pulled out (right)</a:t>
            </a:r>
          </a:p>
          <a:p>
            <a:pPr algn="r"/>
            <a:r>
              <a:rPr lang="en-US" sz="1800" dirty="0">
                <a:solidFill>
                  <a:schemeClr val="tx1"/>
                </a:solidFill>
              </a:rPr>
              <a:t>Source: NIOSH</a:t>
            </a:r>
          </a:p>
        </p:txBody>
      </p:sp>
    </p:spTree>
    <p:extLst>
      <p:ext uri="{BB962C8B-B14F-4D97-AF65-F5344CB8AC3E}">
        <p14:creationId xmlns:p14="http://schemas.microsoft.com/office/powerpoint/2010/main" val="26676335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3760" y="255795"/>
            <a:ext cx="11029122" cy="894508"/>
          </a:xfrm>
        </p:spPr>
        <p:txBody>
          <a:bodyPr>
            <a:noAutofit/>
          </a:bodyPr>
          <a:lstStyle/>
          <a:p>
            <a:r>
              <a:rPr lang="en-US" b="1" dirty="0"/>
              <a:t>Improper anchor use caused anchor to fail – this resulted in a fatality (NIOSH FACE 2012-02)</a:t>
            </a:r>
          </a:p>
        </p:txBody>
      </p:sp>
      <p:pic>
        <p:nvPicPr>
          <p:cNvPr id="9" name="Content Placeholder 8" descr="proper anchor angle 30 degrees&#10;&#10;proper anchor angle 30 degrees&#10;source: OSHA"/>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70439" y="1928365"/>
            <a:ext cx="4652718" cy="3902280"/>
          </a:xfrm>
        </p:spPr>
      </p:pic>
      <p:sp>
        <p:nvSpPr>
          <p:cNvPr id="5" name="Footer Placeholder 1">
            <a:extLst>
              <a:ext uri="{FF2B5EF4-FFF2-40B4-BE49-F238E27FC236}">
                <a16:creationId xmlns:a16="http://schemas.microsoft.com/office/drawing/2014/main" id="{98FC6827-079D-4A0E-91CF-576AE3101CD8}"/>
              </a:ext>
            </a:extLst>
          </p:cNvPr>
          <p:cNvSpPr>
            <a:spLocks noGrp="1"/>
          </p:cNvSpPr>
          <p:nvPr>
            <p:ph type="ftr" sz="quarter" idx="11"/>
          </p:nvPr>
        </p:nvSpPr>
        <p:spPr>
          <a:xfrm>
            <a:off x="2827682" y="6346710"/>
            <a:ext cx="2617695" cy="510989"/>
          </a:xfrm>
        </p:spPr>
        <p:txBody>
          <a:bodyPr/>
          <a:lstStyle/>
          <a:p>
            <a:pPr algn="l"/>
            <a:r>
              <a:rPr lang="en-US" sz="1800" dirty="0">
                <a:solidFill>
                  <a:schemeClr val="tx1"/>
                </a:solidFill>
              </a:rPr>
              <a:t>Anchor angle limitations </a:t>
            </a:r>
          </a:p>
          <a:p>
            <a:pPr algn="l"/>
            <a:r>
              <a:rPr lang="en-US" sz="1800" dirty="0">
                <a:solidFill>
                  <a:schemeClr val="tx1"/>
                </a:solidFill>
              </a:rPr>
              <a:t>Source: NIOSH</a:t>
            </a:r>
          </a:p>
        </p:txBody>
      </p:sp>
      <p:pic>
        <p:nvPicPr>
          <p:cNvPr id="4" name="Content Placeholder 3" title="improper anchor use"/>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248735" y="1529869"/>
            <a:ext cx="5442864" cy="5150630"/>
          </a:xfrm>
        </p:spPr>
      </p:pic>
    </p:spTree>
    <p:extLst>
      <p:ext uri="{BB962C8B-B14F-4D97-AF65-F5344CB8AC3E}">
        <p14:creationId xmlns:p14="http://schemas.microsoft.com/office/powerpoint/2010/main" val="4046955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A03864-5042-4ED7-B7EB-4D984C761CB5}"/>
              </a:ext>
            </a:extLst>
          </p:cNvPr>
          <p:cNvSpPr>
            <a:spLocks noGrp="1"/>
          </p:cNvSpPr>
          <p:nvPr>
            <p:ph type="title"/>
          </p:nvPr>
        </p:nvSpPr>
        <p:spPr>
          <a:xfrm>
            <a:off x="838200" y="365125"/>
            <a:ext cx="9366504" cy="320675"/>
          </a:xfrm>
        </p:spPr>
        <p:txBody>
          <a:bodyPr>
            <a:normAutofit fontScale="90000"/>
          </a:bodyPr>
          <a:lstStyle/>
          <a:p>
            <a:r>
              <a:rPr lang="en-US" dirty="0"/>
              <a:t>Increasing fatalities in construction</a:t>
            </a:r>
          </a:p>
        </p:txBody>
      </p:sp>
      <p:pic>
        <p:nvPicPr>
          <p:cNvPr id="9" name="Content Placeholder 8" descr="fall fatalities increasing&#10;&#10;fall fatalities increasing&#10;&#10;source: OSHA">
            <a:extLst>
              <a:ext uri="{FF2B5EF4-FFF2-40B4-BE49-F238E27FC236}">
                <a16:creationId xmlns:a16="http://schemas.microsoft.com/office/drawing/2014/main" id="{E48F692B-79BE-43AE-80EF-B820D3064651}"/>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 y="0"/>
            <a:ext cx="12192001" cy="6858000"/>
          </a:xfrm>
        </p:spPr>
      </p:pic>
    </p:spTree>
    <p:extLst>
      <p:ext uri="{BB962C8B-B14F-4D97-AF65-F5344CB8AC3E}">
        <p14:creationId xmlns:p14="http://schemas.microsoft.com/office/powerpoint/2010/main" val="21165140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886" y="149270"/>
            <a:ext cx="10515600" cy="1325563"/>
          </a:xfrm>
        </p:spPr>
        <p:txBody>
          <a:bodyPr>
            <a:normAutofit/>
          </a:bodyPr>
          <a:lstStyle/>
          <a:p>
            <a:r>
              <a:rPr lang="en-US" sz="6000" b="1" dirty="0"/>
              <a:t>Truss Anchors</a:t>
            </a:r>
          </a:p>
        </p:txBody>
      </p:sp>
      <p:pic>
        <p:nvPicPr>
          <p:cNvPr id="6" name="Content Placeholder 5" descr="Truss anchor with retractable lifeline&#10;&#10;Truss anchor with retractable lifeline&#10;source: OSHA"/>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786540" y="2063404"/>
            <a:ext cx="3986395" cy="3573603"/>
          </a:xfrm>
        </p:spPr>
      </p:pic>
      <p:sp>
        <p:nvSpPr>
          <p:cNvPr id="5" name="Footer Placeholder 1">
            <a:extLst>
              <a:ext uri="{FF2B5EF4-FFF2-40B4-BE49-F238E27FC236}">
                <a16:creationId xmlns:a16="http://schemas.microsoft.com/office/drawing/2014/main" id="{B4A5C855-5BD7-473D-91D6-B3197F70328E}"/>
              </a:ext>
            </a:extLst>
          </p:cNvPr>
          <p:cNvSpPr>
            <a:spLocks noGrp="1"/>
          </p:cNvSpPr>
          <p:nvPr>
            <p:ph type="ftr" sz="quarter" idx="11"/>
          </p:nvPr>
        </p:nvSpPr>
        <p:spPr>
          <a:xfrm>
            <a:off x="10709285" y="1548356"/>
            <a:ext cx="1482715" cy="429531"/>
          </a:xfrm>
        </p:spPr>
        <p:txBody>
          <a:bodyPr/>
          <a:lstStyle/>
          <a:p>
            <a:pPr algn="l"/>
            <a:r>
              <a:rPr lang="en-US" sz="1800" dirty="0">
                <a:solidFill>
                  <a:schemeClr val="tx1"/>
                </a:solidFill>
              </a:rPr>
              <a:t>Source: OSHA</a:t>
            </a:r>
          </a:p>
        </p:txBody>
      </p:sp>
      <p:pic>
        <p:nvPicPr>
          <p:cNvPr id="9" name="Content Placeholder 8" descr="Truss anchor&#10;&#10;Truss anchor&#10;source: OSHA"/>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5359362" y="2058193"/>
            <a:ext cx="5986200" cy="4503971"/>
          </a:xfrm>
        </p:spPr>
      </p:pic>
    </p:spTree>
    <p:extLst>
      <p:ext uri="{BB962C8B-B14F-4D97-AF65-F5344CB8AC3E}">
        <p14:creationId xmlns:p14="http://schemas.microsoft.com/office/powerpoint/2010/main" val="3772414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1" y="385004"/>
            <a:ext cx="10515600" cy="1085987"/>
          </a:xfrm>
        </p:spPr>
        <p:txBody>
          <a:bodyPr>
            <a:normAutofit/>
          </a:bodyPr>
          <a:lstStyle/>
          <a:p>
            <a:r>
              <a:rPr lang="en-US" sz="5400" b="1" dirty="0"/>
              <a:t>Metal Roof Anchors</a:t>
            </a:r>
          </a:p>
        </p:txBody>
      </p:sp>
      <p:pic>
        <p:nvPicPr>
          <p:cNvPr id="7" name="Content Placeholder 6" descr="Metal roof anchor&#10;&#10;Metal roof anchor&#10;source: OSHA"/>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7743825" y="3129756"/>
            <a:ext cx="3586136" cy="3066649"/>
          </a:xfrm>
        </p:spPr>
      </p:pic>
      <p:sp>
        <p:nvSpPr>
          <p:cNvPr id="5" name="Footer Placeholder 1">
            <a:extLst>
              <a:ext uri="{FF2B5EF4-FFF2-40B4-BE49-F238E27FC236}">
                <a16:creationId xmlns:a16="http://schemas.microsoft.com/office/drawing/2014/main" id="{8A47CE4E-2CFA-4211-B6DC-1A9AA9B0E80C}"/>
              </a:ext>
            </a:extLst>
          </p:cNvPr>
          <p:cNvSpPr>
            <a:spLocks noGrp="1"/>
          </p:cNvSpPr>
          <p:nvPr>
            <p:ph type="ftr" sz="quarter" idx="11"/>
          </p:nvPr>
        </p:nvSpPr>
        <p:spPr>
          <a:xfrm>
            <a:off x="10709285" y="1548356"/>
            <a:ext cx="1482715" cy="429531"/>
          </a:xfrm>
        </p:spPr>
        <p:txBody>
          <a:bodyPr/>
          <a:lstStyle/>
          <a:p>
            <a:pPr algn="l"/>
            <a:r>
              <a:rPr lang="en-US" sz="1800" dirty="0">
                <a:solidFill>
                  <a:schemeClr val="tx1"/>
                </a:solidFill>
              </a:rPr>
              <a:t>Source: OSHA</a:t>
            </a:r>
          </a:p>
        </p:txBody>
      </p:sp>
      <p:pic>
        <p:nvPicPr>
          <p:cNvPr id="4" name="Content Placeholder 3" descr="Metal roof anchor&#10;&#10;Metal roof anchor&#10;source: OSHA"/>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1119840" y="1882589"/>
            <a:ext cx="5534661" cy="4124888"/>
          </a:xfrm>
        </p:spPr>
      </p:pic>
    </p:spTree>
    <p:extLst>
      <p:ext uri="{BB962C8B-B14F-4D97-AF65-F5344CB8AC3E}">
        <p14:creationId xmlns:p14="http://schemas.microsoft.com/office/powerpoint/2010/main" val="34950843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305" y="126586"/>
            <a:ext cx="10515600" cy="1325563"/>
          </a:xfrm>
        </p:spPr>
        <p:txBody>
          <a:bodyPr>
            <a:normAutofit/>
          </a:bodyPr>
          <a:lstStyle/>
          <a:p>
            <a:r>
              <a:rPr lang="en-US" sz="5400" b="1" dirty="0"/>
              <a:t>Bolt-on Anchors</a:t>
            </a:r>
          </a:p>
        </p:txBody>
      </p:sp>
      <p:sp>
        <p:nvSpPr>
          <p:cNvPr id="5" name="Footer Placeholder 1">
            <a:extLst>
              <a:ext uri="{FF2B5EF4-FFF2-40B4-BE49-F238E27FC236}">
                <a16:creationId xmlns:a16="http://schemas.microsoft.com/office/drawing/2014/main" id="{AF08F94F-B3EB-4259-B132-2EAB235BA627}"/>
              </a:ext>
            </a:extLst>
          </p:cNvPr>
          <p:cNvSpPr>
            <a:spLocks noGrp="1"/>
          </p:cNvSpPr>
          <p:nvPr>
            <p:ph type="ftr" sz="quarter" idx="11"/>
          </p:nvPr>
        </p:nvSpPr>
        <p:spPr>
          <a:xfrm>
            <a:off x="5354642" y="6415450"/>
            <a:ext cx="1482715" cy="429531"/>
          </a:xfrm>
        </p:spPr>
        <p:txBody>
          <a:bodyPr/>
          <a:lstStyle/>
          <a:p>
            <a:pPr algn="l"/>
            <a:r>
              <a:rPr lang="en-US" sz="1800" dirty="0">
                <a:solidFill>
                  <a:schemeClr val="tx1"/>
                </a:solidFill>
              </a:rPr>
              <a:t>Source: OSHA</a:t>
            </a:r>
          </a:p>
        </p:txBody>
      </p:sp>
      <p:pic>
        <p:nvPicPr>
          <p:cNvPr id="4" name="Content Placeholder 3" descr="Bolt hole anchor&#10;&#10;Bolt hole anchor&#10;source: OSHA"/>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448627" y="1172583"/>
            <a:ext cx="5521868" cy="5231442"/>
          </a:xfrm>
        </p:spPr>
      </p:pic>
      <p:pic>
        <p:nvPicPr>
          <p:cNvPr id="11" name="Content Placeholder 10" descr="Bolt on wall anchor&#10;&#10;Bolt on wall anchor&#10;source: OSHA"/>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6852656" y="1239541"/>
            <a:ext cx="4335297" cy="4937422"/>
          </a:xfrm>
        </p:spPr>
      </p:pic>
    </p:spTree>
    <p:extLst>
      <p:ext uri="{BB962C8B-B14F-4D97-AF65-F5344CB8AC3E}">
        <p14:creationId xmlns:p14="http://schemas.microsoft.com/office/powerpoint/2010/main" val="5451583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oncrete anchor" title="Concrete anchor"/>
          <p:cNvSpPr>
            <a:spLocks noGrp="1"/>
          </p:cNvSpPr>
          <p:nvPr>
            <p:ph type="title"/>
          </p:nvPr>
        </p:nvSpPr>
        <p:spPr>
          <a:xfrm>
            <a:off x="133535" y="0"/>
            <a:ext cx="10161104" cy="1325563"/>
          </a:xfrm>
        </p:spPr>
        <p:txBody>
          <a:bodyPr>
            <a:normAutofit/>
          </a:bodyPr>
          <a:lstStyle/>
          <a:p>
            <a:r>
              <a:rPr lang="en-US" sz="6000" b="1" dirty="0"/>
              <a:t>Concrete Anchors</a:t>
            </a:r>
          </a:p>
        </p:txBody>
      </p:sp>
      <p:pic>
        <p:nvPicPr>
          <p:cNvPr id="6" name="Content Placeholder 5" descr="anchor in concrete&#10;&#10;anchor in concrete&#10;source: OSHA"/>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3700630" y="1346631"/>
            <a:ext cx="3431689" cy="5129473"/>
          </a:xfrm>
        </p:spPr>
      </p:pic>
      <p:sp>
        <p:nvSpPr>
          <p:cNvPr id="5" name="Footer Placeholder 1">
            <a:extLst>
              <a:ext uri="{FF2B5EF4-FFF2-40B4-BE49-F238E27FC236}">
                <a16:creationId xmlns:a16="http://schemas.microsoft.com/office/drawing/2014/main" id="{5671CF7F-DC45-4375-944F-FE3629ECD333}"/>
              </a:ext>
            </a:extLst>
          </p:cNvPr>
          <p:cNvSpPr>
            <a:spLocks noGrp="1"/>
          </p:cNvSpPr>
          <p:nvPr>
            <p:ph type="ftr" sz="quarter" idx="11"/>
          </p:nvPr>
        </p:nvSpPr>
        <p:spPr>
          <a:xfrm>
            <a:off x="5951342" y="6428469"/>
            <a:ext cx="1482715" cy="429531"/>
          </a:xfrm>
        </p:spPr>
        <p:txBody>
          <a:bodyPr/>
          <a:lstStyle/>
          <a:p>
            <a:pPr algn="l"/>
            <a:r>
              <a:rPr lang="en-US" sz="1800" dirty="0">
                <a:solidFill>
                  <a:schemeClr val="tx1"/>
                </a:solidFill>
              </a:rPr>
              <a:t>Source: OSHA</a:t>
            </a:r>
          </a:p>
        </p:txBody>
      </p:sp>
      <p:pic>
        <p:nvPicPr>
          <p:cNvPr id="4" name="Content Placeholder 3" descr="concrete anchor&#10;&#10;concrete anchor&#10;source: OSHA"/>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9166160" y="193083"/>
            <a:ext cx="2149481" cy="6381275"/>
          </a:xfrm>
        </p:spPr>
      </p:pic>
    </p:spTree>
    <p:extLst>
      <p:ext uri="{BB962C8B-B14F-4D97-AF65-F5344CB8AC3E}">
        <p14:creationId xmlns:p14="http://schemas.microsoft.com/office/powerpoint/2010/main" val="25875825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035" y="148451"/>
            <a:ext cx="10515600" cy="1325563"/>
          </a:xfrm>
        </p:spPr>
        <p:txBody>
          <a:bodyPr>
            <a:normAutofit fontScale="90000"/>
          </a:bodyPr>
          <a:lstStyle/>
          <a:p>
            <a:r>
              <a:rPr lang="en-US" sz="5400" b="1" dirty="0"/>
              <a:t>Concrete Anchor Strap with D-ring</a:t>
            </a:r>
          </a:p>
        </p:txBody>
      </p:sp>
      <p:sp>
        <p:nvSpPr>
          <p:cNvPr id="5" name="Footer Placeholder 1">
            <a:extLst>
              <a:ext uri="{FF2B5EF4-FFF2-40B4-BE49-F238E27FC236}">
                <a16:creationId xmlns:a16="http://schemas.microsoft.com/office/drawing/2014/main" id="{0DC61F65-A918-4901-8A55-F7BFD1A632BA}"/>
              </a:ext>
            </a:extLst>
          </p:cNvPr>
          <p:cNvSpPr>
            <a:spLocks noGrp="1"/>
          </p:cNvSpPr>
          <p:nvPr>
            <p:ph type="ftr" sz="quarter" idx="11"/>
          </p:nvPr>
        </p:nvSpPr>
        <p:spPr>
          <a:xfrm>
            <a:off x="4609972" y="6494783"/>
            <a:ext cx="1482715" cy="429531"/>
          </a:xfrm>
        </p:spPr>
        <p:txBody>
          <a:bodyPr/>
          <a:lstStyle/>
          <a:p>
            <a:pPr algn="l"/>
            <a:r>
              <a:rPr lang="en-US" sz="1800" dirty="0">
                <a:solidFill>
                  <a:schemeClr val="tx1"/>
                </a:solidFill>
              </a:rPr>
              <a:t>Source: OSHA</a:t>
            </a:r>
          </a:p>
        </p:txBody>
      </p:sp>
      <p:pic>
        <p:nvPicPr>
          <p:cNvPr id="4" name="Content Placeholder 3" descr="Concrete anchor strap with D-ring 2&#10;&#10;Concrete anchor strap with D-ring 2&#10;source: OSHA"/>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6573017" y="1825625"/>
            <a:ext cx="4379965" cy="4351338"/>
          </a:xfrm>
        </p:spPr>
      </p:pic>
      <p:pic>
        <p:nvPicPr>
          <p:cNvPr id="9" name="Content Placeholder 8" descr="Concrete anchor strap with D-ring 2&#10;&#10;Concrete anchor strap with D-ring 2&#10;source: OSHA"/>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1777253" y="1888062"/>
            <a:ext cx="2644140" cy="3807562"/>
          </a:xfrm>
        </p:spPr>
      </p:pic>
    </p:spTree>
    <p:extLst>
      <p:ext uri="{BB962C8B-B14F-4D97-AF65-F5344CB8AC3E}">
        <p14:creationId xmlns:p14="http://schemas.microsoft.com/office/powerpoint/2010/main" val="798298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486" y="0"/>
            <a:ext cx="11128513" cy="1325563"/>
          </a:xfrm>
        </p:spPr>
        <p:txBody>
          <a:bodyPr>
            <a:noAutofit/>
          </a:bodyPr>
          <a:lstStyle/>
          <a:p>
            <a:r>
              <a:rPr lang="en-US" sz="4800" b="1" dirty="0"/>
              <a:t>Opening Clamp Anchor With Retractable Line</a:t>
            </a:r>
          </a:p>
        </p:txBody>
      </p:sp>
      <p:sp>
        <p:nvSpPr>
          <p:cNvPr id="4" name="Footer Placeholder 1">
            <a:extLst>
              <a:ext uri="{FF2B5EF4-FFF2-40B4-BE49-F238E27FC236}">
                <a16:creationId xmlns:a16="http://schemas.microsoft.com/office/drawing/2014/main" id="{FDEBA638-6A5F-49C1-8E44-173DBDF165E6}"/>
              </a:ext>
            </a:extLst>
          </p:cNvPr>
          <p:cNvSpPr>
            <a:spLocks noGrp="1"/>
          </p:cNvSpPr>
          <p:nvPr>
            <p:ph type="ftr" sz="quarter" idx="11"/>
          </p:nvPr>
        </p:nvSpPr>
        <p:spPr>
          <a:xfrm>
            <a:off x="9346650" y="6428469"/>
            <a:ext cx="1482715" cy="429531"/>
          </a:xfrm>
        </p:spPr>
        <p:txBody>
          <a:bodyPr/>
          <a:lstStyle/>
          <a:p>
            <a:pPr algn="l"/>
            <a:r>
              <a:rPr lang="en-US" sz="1800" dirty="0">
                <a:solidFill>
                  <a:schemeClr val="tx1"/>
                </a:solidFill>
              </a:rPr>
              <a:t>Source: OSHA</a:t>
            </a:r>
          </a:p>
        </p:txBody>
      </p:sp>
      <p:pic>
        <p:nvPicPr>
          <p:cNvPr id="5" name="Content Placeholder 4" descr="Opening clamp anchor with retractable line&#10;&#10;Opening clamp anchor with retractable line&#10;source: OSHA"/>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3453205" y="2051758"/>
            <a:ext cx="6831106" cy="4147458"/>
          </a:xfrm>
        </p:spPr>
      </p:pic>
    </p:spTree>
    <p:extLst>
      <p:ext uri="{BB962C8B-B14F-4D97-AF65-F5344CB8AC3E}">
        <p14:creationId xmlns:p14="http://schemas.microsoft.com/office/powerpoint/2010/main" val="28094729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nchor for I-Beams (trolley)" title="Anchor for I-Beams (trolley)"/>
          <p:cNvSpPr>
            <a:spLocks noGrp="1"/>
          </p:cNvSpPr>
          <p:nvPr>
            <p:ph type="title"/>
          </p:nvPr>
        </p:nvSpPr>
        <p:spPr>
          <a:xfrm>
            <a:off x="271670" y="235916"/>
            <a:ext cx="10515600" cy="1325563"/>
          </a:xfrm>
        </p:spPr>
        <p:txBody>
          <a:bodyPr>
            <a:normAutofit/>
          </a:bodyPr>
          <a:lstStyle/>
          <a:p>
            <a:r>
              <a:rPr lang="en-US" sz="4800" b="1" dirty="0"/>
              <a:t>Anchors for I-Beams (Clamp)</a:t>
            </a:r>
          </a:p>
        </p:txBody>
      </p:sp>
      <p:sp>
        <p:nvSpPr>
          <p:cNvPr id="5" name="Footer Placeholder 1">
            <a:extLst>
              <a:ext uri="{FF2B5EF4-FFF2-40B4-BE49-F238E27FC236}">
                <a16:creationId xmlns:a16="http://schemas.microsoft.com/office/drawing/2014/main" id="{DC7AAE6E-329F-41FC-B340-833AD0DF1CA8}"/>
              </a:ext>
            </a:extLst>
          </p:cNvPr>
          <p:cNvSpPr>
            <a:spLocks noGrp="1"/>
          </p:cNvSpPr>
          <p:nvPr>
            <p:ph type="ftr" sz="quarter" idx="11"/>
          </p:nvPr>
        </p:nvSpPr>
        <p:spPr>
          <a:xfrm>
            <a:off x="7941365" y="6407318"/>
            <a:ext cx="1482715" cy="429531"/>
          </a:xfrm>
        </p:spPr>
        <p:txBody>
          <a:bodyPr/>
          <a:lstStyle/>
          <a:p>
            <a:pPr algn="l"/>
            <a:r>
              <a:rPr lang="en-US" sz="1800" dirty="0">
                <a:solidFill>
                  <a:schemeClr val="tx1"/>
                </a:solidFill>
              </a:rPr>
              <a:t>Source: OSHA</a:t>
            </a:r>
          </a:p>
        </p:txBody>
      </p:sp>
      <p:pic>
        <p:nvPicPr>
          <p:cNvPr id="4" name="Content Placeholder 3" descr="Anchor for I-Beams (clamp)&#10;&#10;Anchor for I-Beams (clamp)&#10;source: OSHA"/>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599739" y="1592132"/>
            <a:ext cx="6866138" cy="4577425"/>
          </a:xfrm>
        </p:spPr>
      </p:pic>
      <p:pic>
        <p:nvPicPr>
          <p:cNvPr id="8" name="Content Placeholder 7" descr="Anchor for I-Beams (clamp)&#10;&#10;Anchor for I-Beams (clamp)&#10;source: OSHA"/>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7459706" y="2431228"/>
            <a:ext cx="4443183" cy="2621707"/>
          </a:xfrm>
        </p:spPr>
      </p:pic>
    </p:spTree>
    <p:extLst>
      <p:ext uri="{BB962C8B-B14F-4D97-AF65-F5344CB8AC3E}">
        <p14:creationId xmlns:p14="http://schemas.microsoft.com/office/powerpoint/2010/main" val="30216595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nchor for I-Beams (trolley)" title="Anchor for I-Beams (trolley)"/>
          <p:cNvSpPr>
            <a:spLocks noGrp="1"/>
          </p:cNvSpPr>
          <p:nvPr>
            <p:ph type="title"/>
          </p:nvPr>
        </p:nvSpPr>
        <p:spPr>
          <a:xfrm>
            <a:off x="172278" y="136525"/>
            <a:ext cx="7142922" cy="1325563"/>
          </a:xfrm>
        </p:spPr>
        <p:txBody>
          <a:bodyPr>
            <a:normAutofit fontScale="90000"/>
          </a:bodyPr>
          <a:lstStyle/>
          <a:p>
            <a:r>
              <a:rPr lang="en-US" sz="4800" b="1" dirty="0"/>
              <a:t>Anchors for I-Beams (trolley)</a:t>
            </a:r>
          </a:p>
        </p:txBody>
      </p:sp>
      <p:pic>
        <p:nvPicPr>
          <p:cNvPr id="4" name="Content Placeholder 3" descr="Anchor for I-Beams (trolley)&#10;&#10;Anchor for I-Beams (trolley)&#10;source: OSHA"/>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1290918" y="1863212"/>
            <a:ext cx="3947832" cy="3947832"/>
          </a:xfrm>
        </p:spPr>
      </p:pic>
      <p:sp>
        <p:nvSpPr>
          <p:cNvPr id="5" name="Footer Placeholder 1">
            <a:extLst>
              <a:ext uri="{FF2B5EF4-FFF2-40B4-BE49-F238E27FC236}">
                <a16:creationId xmlns:a16="http://schemas.microsoft.com/office/drawing/2014/main" id="{53470E47-57FE-4C96-A129-B307D9F1D027}"/>
              </a:ext>
            </a:extLst>
          </p:cNvPr>
          <p:cNvSpPr>
            <a:spLocks noGrp="1"/>
          </p:cNvSpPr>
          <p:nvPr>
            <p:ph type="ftr" sz="quarter" idx="11"/>
          </p:nvPr>
        </p:nvSpPr>
        <p:spPr>
          <a:xfrm>
            <a:off x="6140598" y="6428469"/>
            <a:ext cx="1482715" cy="429531"/>
          </a:xfrm>
        </p:spPr>
        <p:txBody>
          <a:bodyPr/>
          <a:lstStyle/>
          <a:p>
            <a:pPr algn="l"/>
            <a:r>
              <a:rPr lang="en-US" sz="1800" dirty="0">
                <a:solidFill>
                  <a:schemeClr val="tx1"/>
                </a:solidFill>
              </a:rPr>
              <a:t>Source: OSHA</a:t>
            </a:r>
          </a:p>
        </p:txBody>
      </p:sp>
      <p:pic>
        <p:nvPicPr>
          <p:cNvPr id="6" name="Content Placeholder 5" descr="Anchors for I-Beams (trolley)&#10;&#10;Anchors for I-Beams (trolley)&#10;source: OSHA"/>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7312553" y="89544"/>
            <a:ext cx="4058279" cy="6087419"/>
          </a:xfrm>
        </p:spPr>
      </p:pic>
    </p:spTree>
    <p:extLst>
      <p:ext uri="{BB962C8B-B14F-4D97-AF65-F5344CB8AC3E}">
        <p14:creationId xmlns:p14="http://schemas.microsoft.com/office/powerpoint/2010/main" val="34600060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127" y="92675"/>
            <a:ext cx="10515600" cy="1325563"/>
          </a:xfrm>
        </p:spPr>
        <p:txBody>
          <a:bodyPr>
            <a:normAutofit/>
          </a:bodyPr>
          <a:lstStyle/>
          <a:p>
            <a:r>
              <a:rPr lang="en-US" sz="4800" b="1" dirty="0"/>
              <a:t>Welded Anchors (D-ring and post)</a:t>
            </a:r>
          </a:p>
        </p:txBody>
      </p:sp>
      <p:sp>
        <p:nvSpPr>
          <p:cNvPr id="5" name="Footer Placeholder 1">
            <a:extLst>
              <a:ext uri="{FF2B5EF4-FFF2-40B4-BE49-F238E27FC236}">
                <a16:creationId xmlns:a16="http://schemas.microsoft.com/office/drawing/2014/main" id="{2A0050AA-1336-4E5D-8767-DEF0A5C29EC1}"/>
              </a:ext>
            </a:extLst>
          </p:cNvPr>
          <p:cNvSpPr>
            <a:spLocks noGrp="1"/>
          </p:cNvSpPr>
          <p:nvPr>
            <p:ph type="ftr" sz="quarter" idx="11"/>
          </p:nvPr>
        </p:nvSpPr>
        <p:spPr>
          <a:xfrm>
            <a:off x="5287659" y="6434405"/>
            <a:ext cx="1482715" cy="429531"/>
          </a:xfrm>
        </p:spPr>
        <p:txBody>
          <a:bodyPr/>
          <a:lstStyle/>
          <a:p>
            <a:pPr algn="l"/>
            <a:r>
              <a:rPr lang="en-US" sz="1800" dirty="0">
                <a:solidFill>
                  <a:schemeClr val="tx1"/>
                </a:solidFill>
              </a:rPr>
              <a:t>Source: OSHA</a:t>
            </a:r>
          </a:p>
        </p:txBody>
      </p:sp>
      <p:pic>
        <p:nvPicPr>
          <p:cNvPr id="4" name="Content Placeholder 3" descr="Welded D-ring anchor&#10;&#10;Welded D-ring anchor&#10;source: OSHA"/>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1710466" y="1245155"/>
            <a:ext cx="3075127" cy="4931808"/>
          </a:xfrm>
        </p:spPr>
      </p:pic>
      <p:pic>
        <p:nvPicPr>
          <p:cNvPr id="9" name="Content Placeholder 8" title="Welded anchor post"/>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7379746" y="1715283"/>
            <a:ext cx="4711178" cy="4771578"/>
          </a:xfrm>
        </p:spPr>
      </p:pic>
    </p:spTree>
    <p:extLst>
      <p:ext uri="{BB962C8B-B14F-4D97-AF65-F5344CB8AC3E}">
        <p14:creationId xmlns:p14="http://schemas.microsoft.com/office/powerpoint/2010/main" val="32246782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756" y="315430"/>
            <a:ext cx="10515600" cy="1325563"/>
          </a:xfrm>
        </p:spPr>
        <p:txBody>
          <a:bodyPr>
            <a:normAutofit/>
          </a:bodyPr>
          <a:lstStyle/>
          <a:p>
            <a:r>
              <a:rPr lang="en-US" sz="5400" b="1" dirty="0"/>
              <a:t>Cable Anchor</a:t>
            </a:r>
          </a:p>
        </p:txBody>
      </p:sp>
      <p:sp>
        <p:nvSpPr>
          <p:cNvPr id="5" name="Footer Placeholder 1">
            <a:extLst>
              <a:ext uri="{FF2B5EF4-FFF2-40B4-BE49-F238E27FC236}">
                <a16:creationId xmlns:a16="http://schemas.microsoft.com/office/drawing/2014/main" id="{F0C647A3-E4A3-41CD-934D-F27CCE4E9669}"/>
              </a:ext>
            </a:extLst>
          </p:cNvPr>
          <p:cNvSpPr>
            <a:spLocks noGrp="1"/>
          </p:cNvSpPr>
          <p:nvPr>
            <p:ph type="ftr" sz="quarter" idx="11"/>
          </p:nvPr>
        </p:nvSpPr>
        <p:spPr>
          <a:xfrm>
            <a:off x="5678556" y="6428469"/>
            <a:ext cx="1482715" cy="429531"/>
          </a:xfrm>
        </p:spPr>
        <p:txBody>
          <a:bodyPr/>
          <a:lstStyle/>
          <a:p>
            <a:pPr algn="l"/>
            <a:r>
              <a:rPr lang="en-US" sz="1800" dirty="0">
                <a:solidFill>
                  <a:schemeClr val="tx1"/>
                </a:solidFill>
              </a:rPr>
              <a:t>Source: OSHA</a:t>
            </a:r>
          </a:p>
        </p:txBody>
      </p:sp>
      <p:pic>
        <p:nvPicPr>
          <p:cNvPr id="4" name="Content Placeholder 3" descr="Sling cable anchor&#10;&#10;Sling cable anchor&#10;source: OSHA"/>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1259787" y="2581835"/>
            <a:ext cx="3985206" cy="3248809"/>
          </a:xfrm>
        </p:spPr>
      </p:pic>
      <p:pic>
        <p:nvPicPr>
          <p:cNvPr id="7" name="Content Placeholder 6" descr="Drop-through anchor cable&#10;&#10;Drop-through anchor cable&#10;source: OSHA"/>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7311763" y="2381440"/>
            <a:ext cx="3751673" cy="3556781"/>
          </a:xfrm>
        </p:spPr>
      </p:pic>
    </p:spTree>
    <p:extLst>
      <p:ext uri="{BB962C8B-B14F-4D97-AF65-F5344CB8AC3E}">
        <p14:creationId xmlns:p14="http://schemas.microsoft.com/office/powerpoint/2010/main" val="3949120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37F4F-6F9B-452C-8172-313BC1B88E40}"/>
              </a:ext>
            </a:extLst>
          </p:cNvPr>
          <p:cNvSpPr>
            <a:spLocks noGrp="1"/>
          </p:cNvSpPr>
          <p:nvPr>
            <p:ph type="title"/>
          </p:nvPr>
        </p:nvSpPr>
        <p:spPr>
          <a:xfrm>
            <a:off x="7812158" y="201168"/>
            <a:ext cx="4379842" cy="2303543"/>
          </a:xfrm>
          <a:noFill/>
        </p:spPr>
        <p:txBody>
          <a:bodyPr vert="horz" lIns="91440" tIns="45720" rIns="91440" bIns="45720" rtlCol="0" anchor="b">
            <a:normAutofit/>
          </a:bodyPr>
          <a:lstStyle/>
          <a:p>
            <a:r>
              <a:rPr lang="en-US" sz="4800" dirty="0" smtClean="0"/>
              <a:t>Construction </a:t>
            </a:r>
            <a:r>
              <a:rPr lang="en-US" sz="4800" dirty="0"/>
              <a:t>fatalities by state</a:t>
            </a:r>
          </a:p>
        </p:txBody>
      </p:sp>
      <p:sp>
        <p:nvSpPr>
          <p:cNvPr id="3" name="Content Placeholder 2">
            <a:extLst>
              <a:ext uri="{FF2B5EF4-FFF2-40B4-BE49-F238E27FC236}">
                <a16:creationId xmlns:a16="http://schemas.microsoft.com/office/drawing/2014/main" id="{6189FBD5-9F15-4294-A834-233B80C6E7DD}"/>
              </a:ext>
            </a:extLst>
          </p:cNvPr>
          <p:cNvSpPr>
            <a:spLocks noGrp="1"/>
          </p:cNvSpPr>
          <p:nvPr>
            <p:ph sz="half" idx="1"/>
          </p:nvPr>
        </p:nvSpPr>
        <p:spPr>
          <a:xfrm>
            <a:off x="8148894" y="2743201"/>
            <a:ext cx="3877453" cy="3955774"/>
          </a:xfrm>
          <a:noFill/>
        </p:spPr>
        <p:txBody>
          <a:bodyPr vert="horz" lIns="91440" tIns="45720" rIns="91440" bIns="45720" rtlCol="0">
            <a:noAutofit/>
          </a:bodyPr>
          <a:lstStyle/>
          <a:p>
            <a:pPr marL="0" indent="0">
              <a:buNone/>
            </a:pPr>
            <a:r>
              <a:rPr lang="en-US" sz="2400" dirty="0"/>
              <a:t>Texas has the highest number of fatalities due to </a:t>
            </a:r>
            <a:r>
              <a:rPr lang="en-US" sz="2400" dirty="0" smtClean="0"/>
              <a:t>falls followed by California and Florida</a:t>
            </a:r>
            <a:endParaRPr lang="en-US" sz="2400" dirty="0"/>
          </a:p>
          <a:p>
            <a:pPr marL="0" indent="0">
              <a:buNone/>
            </a:pPr>
            <a:r>
              <a:rPr lang="en-US" sz="2400" dirty="0" smtClean="0"/>
              <a:t>We </a:t>
            </a:r>
            <a:r>
              <a:rPr lang="en-US" sz="2400" dirty="0"/>
              <a:t>can work together to reduce those numbers</a:t>
            </a:r>
          </a:p>
          <a:p>
            <a:pPr marL="0" indent="0">
              <a:buNone/>
            </a:pPr>
            <a:r>
              <a:rPr lang="en-US" sz="1600" dirty="0" smtClean="0"/>
              <a:t>Source</a:t>
            </a:r>
            <a:r>
              <a:rPr lang="en-US" sz="1600" dirty="0"/>
              <a:t>: </a:t>
            </a:r>
            <a:r>
              <a:rPr lang="en-US" sz="1600" dirty="0" smtClean="0"/>
              <a:t>Bureau of Labor Statistics (BLS)</a:t>
            </a:r>
            <a:endParaRPr lang="en-US" sz="1600" dirty="0"/>
          </a:p>
        </p:txBody>
      </p:sp>
      <p:pic>
        <p:nvPicPr>
          <p:cNvPr id="7" name="Content Placeholder 6" descr="Construction fatalities by state&#10;&#10;Construction fatalities by state&#10;&#10;source: BLS">
            <a:extLst>
              <a:ext uri="{FF2B5EF4-FFF2-40B4-BE49-F238E27FC236}">
                <a16:creationId xmlns:a16="http://schemas.microsoft.com/office/drawing/2014/main" id="{B9A5BB04-8076-41E0-8DFF-C50D4F822B08}"/>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b="-2"/>
          <a:stretch/>
        </p:blipFill>
        <p:spPr>
          <a:xfrm>
            <a:off x="19" y="10"/>
            <a:ext cx="7890745" cy="6857990"/>
          </a:xfrm>
          <a:prstGeom prst="rect">
            <a:avLst/>
          </a:prstGeom>
        </p:spPr>
      </p:pic>
    </p:spTree>
    <p:extLst>
      <p:ext uri="{BB962C8B-B14F-4D97-AF65-F5344CB8AC3E}">
        <p14:creationId xmlns:p14="http://schemas.microsoft.com/office/powerpoint/2010/main" val="102964120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7" name="Content Placeholder 4" descr="incorrect use of a snap hook&#10;source: OSHA"/>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3367145" y="1874723"/>
            <a:ext cx="3262625" cy="4904670"/>
          </a:xfrm>
        </p:spPr>
      </p:pic>
      <p:sp>
        <p:nvSpPr>
          <p:cNvPr id="2" name="Title 1"/>
          <p:cNvSpPr>
            <a:spLocks noGrp="1"/>
          </p:cNvSpPr>
          <p:nvPr>
            <p:ph type="title"/>
          </p:nvPr>
        </p:nvSpPr>
        <p:spPr>
          <a:xfrm>
            <a:off x="228600" y="186220"/>
            <a:ext cx="7115629" cy="1347561"/>
          </a:xfrm>
        </p:spPr>
        <p:txBody>
          <a:bodyPr>
            <a:noAutofit/>
          </a:bodyPr>
          <a:lstStyle/>
          <a:p>
            <a:r>
              <a:rPr lang="en-US" sz="5400" b="1" dirty="0"/>
              <a:t>What is wrong with these anchors? </a:t>
            </a:r>
          </a:p>
        </p:txBody>
      </p:sp>
      <p:sp>
        <p:nvSpPr>
          <p:cNvPr id="6" name="Footer Placeholder 1">
            <a:extLst>
              <a:ext uri="{FF2B5EF4-FFF2-40B4-BE49-F238E27FC236}">
                <a16:creationId xmlns:a16="http://schemas.microsoft.com/office/drawing/2014/main" id="{CF1C6AF8-3418-4A76-A246-A7A1F0796DFC}"/>
              </a:ext>
            </a:extLst>
          </p:cNvPr>
          <p:cNvSpPr>
            <a:spLocks noGrp="1"/>
          </p:cNvSpPr>
          <p:nvPr>
            <p:ph type="ftr" sz="quarter" idx="11"/>
          </p:nvPr>
        </p:nvSpPr>
        <p:spPr>
          <a:xfrm>
            <a:off x="447425" y="3552548"/>
            <a:ext cx="1874015" cy="1347561"/>
          </a:xfrm>
        </p:spPr>
        <p:txBody>
          <a:bodyPr/>
          <a:lstStyle/>
          <a:p>
            <a:pPr algn="l"/>
            <a:r>
              <a:rPr lang="en-US" sz="1800" dirty="0">
                <a:solidFill>
                  <a:schemeClr val="tx1"/>
                </a:solidFill>
              </a:rPr>
              <a:t>Improper use of snap hook  (left) and anchor (right)</a:t>
            </a:r>
          </a:p>
          <a:p>
            <a:pPr algn="l"/>
            <a:r>
              <a:rPr lang="en-US" sz="1800" dirty="0">
                <a:solidFill>
                  <a:schemeClr val="tx1"/>
                </a:solidFill>
              </a:rPr>
              <a:t>Source: OSHA</a:t>
            </a:r>
          </a:p>
        </p:txBody>
      </p:sp>
      <p:pic>
        <p:nvPicPr>
          <p:cNvPr id="4" name="Content Placeholder 3" descr="improper anchor use and attachment&#10;source: OSHA"/>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7572385" y="76615"/>
            <a:ext cx="4487980" cy="6689946"/>
          </a:xfrm>
        </p:spPr>
      </p:pic>
      <p:pic>
        <p:nvPicPr>
          <p:cNvPr id="9" name="Picture 8" title="Do not do symbol"/>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8730" y="5000279"/>
            <a:ext cx="1274174" cy="1268078"/>
          </a:xfrm>
          <a:prstGeom prst="rect">
            <a:avLst/>
          </a:prstGeom>
        </p:spPr>
      </p:pic>
    </p:spTree>
    <p:extLst>
      <p:ext uri="{BB962C8B-B14F-4D97-AF65-F5344CB8AC3E}">
        <p14:creationId xmlns:p14="http://schemas.microsoft.com/office/powerpoint/2010/main" val="27120098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7687" y="1311965"/>
            <a:ext cx="4263887" cy="3977882"/>
          </a:xfrm>
        </p:spPr>
        <p:txBody>
          <a:bodyPr>
            <a:normAutofit fontScale="90000"/>
          </a:bodyPr>
          <a:lstStyle/>
          <a:p>
            <a:r>
              <a:rPr lang="en-US" dirty="0"/>
              <a:t>Snap hooks should not be used as anchors</a:t>
            </a:r>
            <a:br>
              <a:rPr lang="en-US" dirty="0"/>
            </a:br>
            <a:r>
              <a:rPr lang="en-US" dirty="0"/>
              <a:t/>
            </a:r>
            <a:br>
              <a:rPr lang="en-US" dirty="0"/>
            </a:br>
            <a:r>
              <a:rPr lang="en-US" dirty="0"/>
              <a:t>All components must be able to withstand 5,000-lb. force</a:t>
            </a:r>
          </a:p>
        </p:txBody>
      </p:sp>
      <p:pic>
        <p:nvPicPr>
          <p:cNvPr id="7" name="Content Placeholder 4" descr="incorrect use of a snap hook&#10;source: OSHA"/>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919493" y="1194788"/>
            <a:ext cx="3193975" cy="4788569"/>
          </a:xfrm>
        </p:spPr>
      </p:pic>
      <p:sp>
        <p:nvSpPr>
          <p:cNvPr id="6" name="Footer Placeholder 1">
            <a:extLst>
              <a:ext uri="{FF2B5EF4-FFF2-40B4-BE49-F238E27FC236}">
                <a16:creationId xmlns:a16="http://schemas.microsoft.com/office/drawing/2014/main" id="{313C3EF7-0044-42EA-BC2A-7CBB31E78D9B}"/>
              </a:ext>
            </a:extLst>
          </p:cNvPr>
          <p:cNvSpPr>
            <a:spLocks noGrp="1"/>
          </p:cNvSpPr>
          <p:nvPr>
            <p:ph type="ftr" sz="quarter" idx="11"/>
          </p:nvPr>
        </p:nvSpPr>
        <p:spPr>
          <a:xfrm>
            <a:off x="4919493" y="5983357"/>
            <a:ext cx="3776272" cy="874643"/>
          </a:xfrm>
        </p:spPr>
        <p:txBody>
          <a:bodyPr/>
          <a:lstStyle/>
          <a:p>
            <a:pPr algn="l"/>
            <a:r>
              <a:rPr lang="en-US" sz="1800" dirty="0">
                <a:solidFill>
                  <a:schemeClr val="tx1"/>
                </a:solidFill>
              </a:rPr>
              <a:t>Improper use of snap hook  (left) and anchor (right)</a:t>
            </a:r>
          </a:p>
          <a:p>
            <a:pPr algn="l"/>
            <a:r>
              <a:rPr lang="en-US" sz="1800" dirty="0">
                <a:solidFill>
                  <a:schemeClr val="tx1"/>
                </a:solidFill>
              </a:rPr>
              <a:t>Source: OSHA</a:t>
            </a:r>
          </a:p>
        </p:txBody>
      </p:sp>
      <p:pic>
        <p:nvPicPr>
          <p:cNvPr id="4" name="Content Placeholder 3" descr="improper anchor use and attachment&#10;source: OSHA"/>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8529814" y="1255469"/>
            <a:ext cx="3191963" cy="4758056"/>
          </a:xfrm>
        </p:spPr>
      </p:pic>
      <p:pic>
        <p:nvPicPr>
          <p:cNvPr id="8" name="Picture 7" title="Do not do sysmbol"/>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1989" y="122743"/>
            <a:ext cx="2188654" cy="1707028"/>
          </a:xfrm>
          <a:prstGeom prst="rect">
            <a:avLst/>
          </a:prstGeom>
        </p:spPr>
      </p:pic>
    </p:spTree>
    <p:extLst>
      <p:ext uri="{BB962C8B-B14F-4D97-AF65-F5344CB8AC3E}">
        <p14:creationId xmlns:p14="http://schemas.microsoft.com/office/powerpoint/2010/main" val="18508619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3850" y="1403350"/>
            <a:ext cx="6858000" cy="5454650"/>
          </a:xfrm>
        </p:spPr>
        <p:txBody>
          <a:bodyPr>
            <a:normAutofit/>
          </a:bodyPr>
          <a:lstStyle/>
          <a:p>
            <a:r>
              <a:rPr lang="en-US" sz="4000" dirty="0"/>
              <a:t>DailyMail.Com October 8, 2015</a:t>
            </a:r>
            <a:br>
              <a:rPr lang="en-US" sz="4000" dirty="0"/>
            </a:br>
            <a:r>
              <a:rPr lang="en-US" sz="4000" dirty="0"/>
              <a:t>Article: What do you mean I'm suspended... Worker saved in dramatic rescue after he slips off Houston bridge and is held by his safety harness from almost certain death </a:t>
            </a:r>
          </a:p>
        </p:txBody>
      </p:sp>
      <p:pic>
        <p:nvPicPr>
          <p:cNvPr id="9" name="Content Placeholder 8" descr="man hangs suspended from a bridge" title="man hangs suspended from a bridge"/>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31249"/>
            <a:ext cx="12192000" cy="6826751"/>
          </a:xfrm>
        </p:spPr>
      </p:pic>
    </p:spTree>
    <p:extLst>
      <p:ext uri="{BB962C8B-B14F-4D97-AF65-F5344CB8AC3E}">
        <p14:creationId xmlns:p14="http://schemas.microsoft.com/office/powerpoint/2010/main" val="6948332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D5A36-CE66-4651-B86E-2C1E17B700ED}"/>
              </a:ext>
            </a:extLst>
          </p:cNvPr>
          <p:cNvSpPr>
            <a:spLocks noGrp="1"/>
          </p:cNvSpPr>
          <p:nvPr>
            <p:ph type="title"/>
          </p:nvPr>
        </p:nvSpPr>
        <p:spPr>
          <a:xfrm>
            <a:off x="202096" y="84930"/>
            <a:ext cx="6779617" cy="869227"/>
          </a:xfrm>
        </p:spPr>
        <p:txBody>
          <a:bodyPr>
            <a:normAutofit/>
          </a:bodyPr>
          <a:lstStyle/>
          <a:p>
            <a:r>
              <a:rPr lang="en-US" sz="4800" b="1" dirty="0"/>
              <a:t>Rescue Time is Critical</a:t>
            </a:r>
          </a:p>
        </p:txBody>
      </p:sp>
      <p:pic>
        <p:nvPicPr>
          <p:cNvPr id="6" name="Content Placeholder 5" descr="suspended person with blood pressure monitor&#10;&#10;students evaluating blood pressure changes after being suspended for 2 minutes&#10;source: UHCL">
            <a:extLst>
              <a:ext uri="{FF2B5EF4-FFF2-40B4-BE49-F238E27FC236}">
                <a16:creationId xmlns:a16="http://schemas.microsoft.com/office/drawing/2014/main" id="{E051F350-7C6E-4C29-81F4-B9A1C23E4709}"/>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rot="5400000">
            <a:off x="69939" y="1732325"/>
            <a:ext cx="5747267" cy="4310450"/>
          </a:xfrm>
        </p:spPr>
      </p:pic>
      <p:sp>
        <p:nvSpPr>
          <p:cNvPr id="7" name="Content Placeholder 6">
            <a:extLst>
              <a:ext uri="{FF2B5EF4-FFF2-40B4-BE49-F238E27FC236}">
                <a16:creationId xmlns:a16="http://schemas.microsoft.com/office/drawing/2014/main" id="{D9DFDE75-5DD5-42C6-B7C6-5647B5275ECA}"/>
              </a:ext>
            </a:extLst>
          </p:cNvPr>
          <p:cNvSpPr>
            <a:spLocks noGrp="1"/>
          </p:cNvSpPr>
          <p:nvPr>
            <p:ph sz="half" idx="2"/>
          </p:nvPr>
        </p:nvSpPr>
        <p:spPr>
          <a:xfrm>
            <a:off x="5572461" y="1097279"/>
            <a:ext cx="6314739" cy="5290613"/>
          </a:xfrm>
        </p:spPr>
        <p:txBody>
          <a:bodyPr>
            <a:noAutofit/>
          </a:bodyPr>
          <a:lstStyle/>
          <a:p>
            <a:r>
              <a:rPr lang="en-US" sz="2800" dirty="0"/>
              <a:t>According to the American National Standards Institute (ANSI) Standard Z359, rescue should be </a:t>
            </a:r>
            <a:r>
              <a:rPr lang="en-US" sz="2800" dirty="0" smtClean="0"/>
              <a:t>initiated </a:t>
            </a:r>
            <a:r>
              <a:rPr lang="en-US" sz="2800" b="1" dirty="0"/>
              <a:t>within six minutes </a:t>
            </a:r>
            <a:r>
              <a:rPr lang="en-US" sz="2800" dirty="0"/>
              <a:t>of a fall arrest.</a:t>
            </a:r>
          </a:p>
          <a:p>
            <a:r>
              <a:rPr lang="en-US" sz="2800" dirty="0" smtClean="0"/>
              <a:t>The </a:t>
            </a:r>
            <a:r>
              <a:rPr lang="en-US" sz="2800" dirty="0"/>
              <a:t>picture shows UHCL students evaluating blood pressure changes after being suspended for 2 minutes, as part of a research project</a:t>
            </a:r>
          </a:p>
        </p:txBody>
      </p:sp>
      <p:sp>
        <p:nvSpPr>
          <p:cNvPr id="5" name="Footer Placeholder 1">
            <a:extLst>
              <a:ext uri="{FF2B5EF4-FFF2-40B4-BE49-F238E27FC236}">
                <a16:creationId xmlns:a16="http://schemas.microsoft.com/office/drawing/2014/main" id="{377EAFD9-8C64-40B2-9753-EDF1374618A8}"/>
              </a:ext>
            </a:extLst>
          </p:cNvPr>
          <p:cNvSpPr>
            <a:spLocks noGrp="1"/>
          </p:cNvSpPr>
          <p:nvPr>
            <p:ph type="ftr" sz="quarter" idx="11"/>
          </p:nvPr>
        </p:nvSpPr>
        <p:spPr>
          <a:xfrm>
            <a:off x="5841076" y="6544471"/>
            <a:ext cx="1488142" cy="385482"/>
          </a:xfrm>
        </p:spPr>
        <p:txBody>
          <a:bodyPr/>
          <a:lstStyle/>
          <a:p>
            <a:pPr algn="l"/>
            <a:r>
              <a:rPr lang="en-US" sz="1800" dirty="0">
                <a:solidFill>
                  <a:schemeClr val="tx1"/>
                </a:solidFill>
              </a:rPr>
              <a:t>Source: UHCL</a:t>
            </a:r>
          </a:p>
        </p:txBody>
      </p:sp>
    </p:spTree>
    <p:extLst>
      <p:ext uri="{BB962C8B-B14F-4D97-AF65-F5344CB8AC3E}">
        <p14:creationId xmlns:p14="http://schemas.microsoft.com/office/powerpoint/2010/main" val="31831830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47642" cy="1325563"/>
          </a:xfrm>
        </p:spPr>
        <p:txBody>
          <a:bodyPr>
            <a:normAutofit/>
          </a:bodyPr>
          <a:lstStyle/>
          <a:p>
            <a:r>
              <a:rPr lang="en-US" sz="5400" b="1" dirty="0"/>
              <a:t>Rescue Plans and Equipment</a:t>
            </a:r>
          </a:p>
        </p:txBody>
      </p:sp>
      <p:sp>
        <p:nvSpPr>
          <p:cNvPr id="3" name="Content Placeholder 2"/>
          <p:cNvSpPr>
            <a:spLocks noGrp="1"/>
          </p:cNvSpPr>
          <p:nvPr>
            <p:ph sz="half" idx="1"/>
          </p:nvPr>
        </p:nvSpPr>
        <p:spPr>
          <a:xfrm>
            <a:off x="249531" y="1338025"/>
            <a:ext cx="9012803" cy="4826108"/>
          </a:xfrm>
        </p:spPr>
        <p:txBody>
          <a:bodyPr>
            <a:normAutofit/>
          </a:bodyPr>
          <a:lstStyle/>
          <a:p>
            <a:r>
              <a:rPr lang="en-US" sz="3200" dirty="0"/>
              <a:t>Workers cannot stay suspended for long</a:t>
            </a:r>
          </a:p>
          <a:p>
            <a:r>
              <a:rPr lang="en-US" sz="3200" dirty="0"/>
              <a:t>They are at risk of reduced blood flow, oxygen deprivation, brain damage, cardiac arrest and death</a:t>
            </a:r>
          </a:p>
          <a:p>
            <a:r>
              <a:rPr lang="en-US" sz="3200" dirty="0"/>
              <a:t>All workers must be monitored and promptly rescued in the event of a fall</a:t>
            </a:r>
          </a:p>
          <a:p>
            <a:r>
              <a:rPr lang="en-US" sz="3200" dirty="0"/>
              <a:t>Use of self-rescue devices are </a:t>
            </a:r>
            <a:r>
              <a:rPr lang="en-US" sz="3200" dirty="0" smtClean="0"/>
              <a:t>recommended</a:t>
            </a:r>
            <a:endParaRPr lang="en-US" sz="3200" dirty="0"/>
          </a:p>
        </p:txBody>
      </p:sp>
      <p:sp>
        <p:nvSpPr>
          <p:cNvPr id="5" name="Footer Placeholder 1">
            <a:extLst>
              <a:ext uri="{FF2B5EF4-FFF2-40B4-BE49-F238E27FC236}">
                <a16:creationId xmlns:a16="http://schemas.microsoft.com/office/drawing/2014/main" id="{9543797D-F300-4393-803C-1E5BEA8E72B7}"/>
              </a:ext>
            </a:extLst>
          </p:cNvPr>
          <p:cNvSpPr>
            <a:spLocks noGrp="1"/>
          </p:cNvSpPr>
          <p:nvPr>
            <p:ph type="ftr" sz="quarter" idx="11"/>
          </p:nvPr>
        </p:nvSpPr>
        <p:spPr>
          <a:xfrm>
            <a:off x="7588556" y="6190321"/>
            <a:ext cx="2168746" cy="667679"/>
          </a:xfrm>
        </p:spPr>
        <p:txBody>
          <a:bodyPr/>
          <a:lstStyle/>
          <a:p>
            <a:pPr algn="l"/>
            <a:r>
              <a:rPr lang="en-US" sz="1800" dirty="0">
                <a:solidFill>
                  <a:schemeClr val="tx1"/>
                </a:solidFill>
              </a:rPr>
              <a:t>Suspended worker</a:t>
            </a:r>
          </a:p>
          <a:p>
            <a:pPr algn="l"/>
            <a:r>
              <a:rPr lang="en-US" sz="1800" dirty="0">
                <a:solidFill>
                  <a:schemeClr val="tx1"/>
                </a:solidFill>
              </a:rPr>
              <a:t>Source: OSHA</a:t>
            </a:r>
          </a:p>
        </p:txBody>
      </p:sp>
      <p:pic>
        <p:nvPicPr>
          <p:cNvPr id="6" name="Content Placeholder 5" descr="worker suspended by lifeline and harness after a fall&#10;&#10;worker suspended by lifeline and harness after a fall&#10;source: OSHA"/>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9455972" y="891311"/>
            <a:ext cx="2592593" cy="5629632"/>
          </a:xfrm>
        </p:spPr>
      </p:pic>
    </p:spTree>
    <p:extLst>
      <p:ext uri="{BB962C8B-B14F-4D97-AF65-F5344CB8AC3E}">
        <p14:creationId xmlns:p14="http://schemas.microsoft.com/office/powerpoint/2010/main" val="284037358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83D28-0136-4F36-AE94-1BCCD3E4732B}"/>
              </a:ext>
            </a:extLst>
          </p:cNvPr>
          <p:cNvSpPr>
            <a:spLocks noGrp="1"/>
          </p:cNvSpPr>
          <p:nvPr>
            <p:ph type="title"/>
          </p:nvPr>
        </p:nvSpPr>
        <p:spPr>
          <a:xfrm>
            <a:off x="322729" y="193003"/>
            <a:ext cx="11747351" cy="1325563"/>
          </a:xfrm>
        </p:spPr>
        <p:txBody>
          <a:bodyPr>
            <a:noAutofit/>
          </a:bodyPr>
          <a:lstStyle/>
          <a:p>
            <a:r>
              <a:rPr lang="en-US" sz="4800" b="1" dirty="0"/>
              <a:t>Relief Step to Restore Blood Flow to Legs and Body</a:t>
            </a:r>
          </a:p>
        </p:txBody>
      </p:sp>
      <p:sp>
        <p:nvSpPr>
          <p:cNvPr id="3" name="Content Placeholder 2">
            <a:extLst>
              <a:ext uri="{FF2B5EF4-FFF2-40B4-BE49-F238E27FC236}">
                <a16:creationId xmlns:a16="http://schemas.microsoft.com/office/drawing/2014/main" id="{BC5A9E1F-1A3B-4540-9F65-1F7C882C7028}"/>
              </a:ext>
            </a:extLst>
          </p:cNvPr>
          <p:cNvSpPr>
            <a:spLocks noGrp="1"/>
          </p:cNvSpPr>
          <p:nvPr>
            <p:ph sz="half" idx="1"/>
          </p:nvPr>
        </p:nvSpPr>
        <p:spPr>
          <a:xfrm>
            <a:off x="1055203" y="1690688"/>
            <a:ext cx="10515599" cy="1079807"/>
          </a:xfrm>
        </p:spPr>
        <p:txBody>
          <a:bodyPr>
            <a:normAutofit fontScale="85000" lnSpcReduction="10000"/>
          </a:bodyPr>
          <a:lstStyle/>
          <a:p>
            <a:pPr marL="0" indent="0">
              <a:buNone/>
            </a:pPr>
            <a:r>
              <a:rPr lang="en-US" dirty="0"/>
              <a:t>Source: Miller by Honeywell</a:t>
            </a:r>
          </a:p>
          <a:p>
            <a:pPr marL="0" indent="0">
              <a:buNone/>
            </a:pPr>
            <a:r>
              <a:rPr lang="en-US" dirty="0">
                <a:hlinkClick r:id="rId2" action="ppaction://hlinksldjump" tooltip="Miller Relief Step™ Safety Device"/>
              </a:rPr>
              <a:t>https://www.millerfallprotection.com/en/products/body%20wear/miller-relief-step-safety-device</a:t>
            </a:r>
            <a:endParaRPr lang="en-US" dirty="0"/>
          </a:p>
        </p:txBody>
      </p:sp>
      <p:pic>
        <p:nvPicPr>
          <p:cNvPr id="7" name="Content Placeholder 6" descr="Relief step to restore blood flow to legs and body&#10;&#10;Relief step to restore blood flow to legs and body&#10;source: MILLER BY HONEYWELL">
            <a:extLst>
              <a:ext uri="{FF2B5EF4-FFF2-40B4-BE49-F238E27FC236}">
                <a16:creationId xmlns:a16="http://schemas.microsoft.com/office/drawing/2014/main" id="{081E2186-BB4D-4F3D-963B-55D092F84C21}"/>
              </a:ext>
            </a:extLst>
          </p:cNvPr>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2622591" y="2676316"/>
            <a:ext cx="7417077" cy="3955774"/>
          </a:xfrm>
        </p:spPr>
      </p:pic>
    </p:spTree>
    <p:extLst>
      <p:ext uri="{BB962C8B-B14F-4D97-AF65-F5344CB8AC3E}">
        <p14:creationId xmlns:p14="http://schemas.microsoft.com/office/powerpoint/2010/main" val="5568465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C985C-AD44-48A0-9624-98E95C0DB797}"/>
              </a:ext>
            </a:extLst>
          </p:cNvPr>
          <p:cNvSpPr>
            <a:spLocks noGrp="1"/>
          </p:cNvSpPr>
          <p:nvPr>
            <p:ph type="title"/>
          </p:nvPr>
        </p:nvSpPr>
        <p:spPr>
          <a:xfrm>
            <a:off x="205486" y="126200"/>
            <a:ext cx="11900453" cy="1325563"/>
          </a:xfrm>
        </p:spPr>
        <p:txBody>
          <a:bodyPr>
            <a:noAutofit/>
          </a:bodyPr>
          <a:lstStyle/>
          <a:p>
            <a:r>
              <a:rPr lang="en-US" sz="4800" b="1" dirty="0"/>
              <a:t>Rescue Equipment Needs to be Onsite when Fall Arrest Equipment are Used</a:t>
            </a:r>
          </a:p>
        </p:txBody>
      </p:sp>
      <p:sp>
        <p:nvSpPr>
          <p:cNvPr id="3" name="Content Placeholder 2">
            <a:extLst>
              <a:ext uri="{FF2B5EF4-FFF2-40B4-BE49-F238E27FC236}">
                <a16:creationId xmlns:a16="http://schemas.microsoft.com/office/drawing/2014/main" id="{0E6A5390-0EF7-440C-ADFF-C400A174909A}"/>
              </a:ext>
            </a:extLst>
          </p:cNvPr>
          <p:cNvSpPr>
            <a:spLocks noGrp="1"/>
          </p:cNvSpPr>
          <p:nvPr>
            <p:ph sz="half" idx="1"/>
          </p:nvPr>
        </p:nvSpPr>
        <p:spPr>
          <a:xfrm>
            <a:off x="834888" y="1548581"/>
            <a:ext cx="7501798" cy="4804111"/>
          </a:xfrm>
        </p:spPr>
        <p:txBody>
          <a:bodyPr>
            <a:noAutofit/>
          </a:bodyPr>
          <a:lstStyle/>
          <a:p>
            <a:r>
              <a:rPr lang="en-US" sz="2800" dirty="0" smtClean="0"/>
              <a:t>Example </a:t>
            </a:r>
            <a:r>
              <a:rPr lang="en-US" sz="2800" dirty="0"/>
              <a:t>equipment</a:t>
            </a:r>
          </a:p>
          <a:p>
            <a:pPr lvl="1"/>
            <a:r>
              <a:rPr lang="en-US" sz="2800" dirty="0"/>
              <a:t>Ladders</a:t>
            </a:r>
          </a:p>
          <a:p>
            <a:pPr lvl="1"/>
            <a:r>
              <a:rPr lang="en-US" sz="2800" dirty="0"/>
              <a:t>Rescue poles</a:t>
            </a:r>
          </a:p>
          <a:p>
            <a:pPr lvl="1"/>
            <a:r>
              <a:rPr lang="en-US" sz="2800" dirty="0"/>
              <a:t>Rescue ropes</a:t>
            </a:r>
          </a:p>
          <a:p>
            <a:pPr lvl="1"/>
            <a:r>
              <a:rPr lang="en-US" sz="2800" dirty="0"/>
              <a:t>Rescue wench</a:t>
            </a:r>
          </a:p>
          <a:p>
            <a:pPr lvl="1"/>
            <a:r>
              <a:rPr lang="en-US" sz="2800" dirty="0"/>
              <a:t>Crane</a:t>
            </a:r>
          </a:p>
          <a:p>
            <a:pPr lvl="1"/>
            <a:r>
              <a:rPr lang="en-US" sz="2800" dirty="0"/>
              <a:t>Aerial lift</a:t>
            </a:r>
          </a:p>
          <a:p>
            <a:pPr lvl="1"/>
            <a:r>
              <a:rPr lang="en-US" sz="2800" dirty="0"/>
              <a:t>Scaffold</a:t>
            </a:r>
          </a:p>
          <a:p>
            <a:pPr lvl="1"/>
            <a:r>
              <a:rPr lang="en-US" sz="2800" dirty="0"/>
              <a:t>Lifting or lowering device</a:t>
            </a:r>
          </a:p>
        </p:txBody>
      </p:sp>
      <p:pic>
        <p:nvPicPr>
          <p:cNvPr id="7" name="Content Placeholder 6" descr="fall rescue kit&#10;&#10;fall rescue kit&#10;source: MILLER BY HONEYWELL">
            <a:extLst>
              <a:ext uri="{FF2B5EF4-FFF2-40B4-BE49-F238E27FC236}">
                <a16:creationId xmlns:a16="http://schemas.microsoft.com/office/drawing/2014/main" id="{DAFA721C-AFF1-4699-891B-D6CD6C908730}"/>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tretch/>
        </p:blipFill>
        <p:spPr>
          <a:xfrm>
            <a:off x="7498081" y="1366169"/>
            <a:ext cx="4040460" cy="5306007"/>
          </a:xfrm>
        </p:spPr>
      </p:pic>
    </p:spTree>
    <p:extLst>
      <p:ext uri="{BB962C8B-B14F-4D97-AF65-F5344CB8AC3E}">
        <p14:creationId xmlns:p14="http://schemas.microsoft.com/office/powerpoint/2010/main" val="42096106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EF7C2-8245-43BC-A698-876A919538C6}"/>
              </a:ext>
            </a:extLst>
          </p:cNvPr>
          <p:cNvSpPr>
            <a:spLocks noGrp="1"/>
          </p:cNvSpPr>
          <p:nvPr>
            <p:ph type="title"/>
          </p:nvPr>
        </p:nvSpPr>
        <p:spPr>
          <a:xfrm>
            <a:off x="218662" y="500057"/>
            <a:ext cx="4977282" cy="2361477"/>
          </a:xfrm>
        </p:spPr>
        <p:txBody>
          <a:bodyPr vert="horz" lIns="91440" tIns="45720" rIns="91440" bIns="45720" rtlCol="0" anchor="ctr">
            <a:noAutofit/>
          </a:bodyPr>
          <a:lstStyle/>
          <a:p>
            <a:r>
              <a:rPr lang="en-US" b="1" dirty="0"/>
              <a:t>Example: Self-retracting lifeline with rescue</a:t>
            </a:r>
          </a:p>
        </p:txBody>
      </p:sp>
      <p:sp>
        <p:nvSpPr>
          <p:cNvPr id="3" name="Content Placeholder 2">
            <a:extLst>
              <a:ext uri="{FF2B5EF4-FFF2-40B4-BE49-F238E27FC236}">
                <a16:creationId xmlns:a16="http://schemas.microsoft.com/office/drawing/2014/main" id="{B3B720F4-ADF2-4780-82CF-0CDA717E18C0}"/>
              </a:ext>
            </a:extLst>
          </p:cNvPr>
          <p:cNvSpPr>
            <a:spLocks noGrp="1"/>
          </p:cNvSpPr>
          <p:nvPr>
            <p:ph sz="half" idx="1"/>
          </p:nvPr>
        </p:nvSpPr>
        <p:spPr>
          <a:xfrm>
            <a:off x="530595" y="5988424"/>
            <a:ext cx="10399174" cy="869576"/>
          </a:xfrm>
        </p:spPr>
        <p:txBody>
          <a:bodyPr vert="horz" lIns="91440" tIns="45720" rIns="91440" bIns="45720" rtlCol="0">
            <a:normAutofit/>
          </a:bodyPr>
          <a:lstStyle/>
          <a:p>
            <a:pPr marL="0" indent="0">
              <a:buNone/>
            </a:pPr>
            <a:r>
              <a:rPr lang="en-US" sz="1600" dirty="0"/>
              <a:t>Source: Western Safety</a:t>
            </a:r>
          </a:p>
          <a:p>
            <a:pPr marL="0" indent="0">
              <a:buNone/>
            </a:pPr>
            <a:r>
              <a:rPr lang="en-US" sz="1600" dirty="0">
                <a:hlinkClick r:id="rId2" action="ppaction://hlinksldjump" tooltip="Example: Self-retracting lifeline with rescue"/>
              </a:rPr>
              <a:t>http://www.westernsafety.com/products/dbisalawind/dbiwindpg3.html</a:t>
            </a:r>
            <a:endParaRPr lang="en-US" sz="1600" dirty="0"/>
          </a:p>
        </p:txBody>
      </p:sp>
      <p:pic>
        <p:nvPicPr>
          <p:cNvPr id="7" name="Content Placeholder 6" descr="Example: Self-retracting lifeline with rescue&#10;&#10;Example: Self-retracting lifeline with rescue&#10;source: WESTERN SAFETY">
            <a:extLst>
              <a:ext uri="{FF2B5EF4-FFF2-40B4-BE49-F238E27FC236}">
                <a16:creationId xmlns:a16="http://schemas.microsoft.com/office/drawing/2014/main" id="{41ACB86A-C2C3-4306-B879-77635BFF1E99}"/>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5895191" y="160446"/>
            <a:ext cx="5609316" cy="6304900"/>
          </a:xfrm>
          <a:prstGeom prst="rect">
            <a:avLst/>
          </a:prstGeom>
          <a:effectLst/>
        </p:spPr>
      </p:pic>
    </p:spTree>
    <p:extLst>
      <p:ext uri="{BB962C8B-B14F-4D97-AF65-F5344CB8AC3E}">
        <p14:creationId xmlns:p14="http://schemas.microsoft.com/office/powerpoint/2010/main" val="40611838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063"/>
            <a:ext cx="12192000" cy="1228673"/>
          </a:xfrm>
        </p:spPr>
        <p:txBody>
          <a:bodyPr>
            <a:normAutofit fontScale="90000"/>
          </a:bodyPr>
          <a:lstStyle/>
          <a:p>
            <a:r>
              <a:rPr lang="en-US" sz="4800" b="1" dirty="0"/>
              <a:t>5. Controlled Access Zones (CAZ) </a:t>
            </a:r>
            <a:r>
              <a:rPr lang="en-US" sz="4800" b="1" dirty="0" smtClean="0"/>
              <a:t>– </a:t>
            </a:r>
            <a:br>
              <a:rPr lang="en-US" sz="4800" b="1" dirty="0" smtClean="0"/>
            </a:br>
            <a:r>
              <a:rPr lang="en-US" sz="4800" b="1" dirty="0" smtClean="0"/>
              <a:t>A </a:t>
            </a:r>
            <a:r>
              <a:rPr lang="en-US" sz="4800" b="1" dirty="0"/>
              <a:t>Last Resort</a:t>
            </a:r>
          </a:p>
        </p:txBody>
      </p:sp>
      <p:sp>
        <p:nvSpPr>
          <p:cNvPr id="3" name="Content Placeholder 2"/>
          <p:cNvSpPr>
            <a:spLocks noGrp="1"/>
          </p:cNvSpPr>
          <p:nvPr>
            <p:ph sz="half" idx="1"/>
          </p:nvPr>
        </p:nvSpPr>
        <p:spPr>
          <a:xfrm>
            <a:off x="0" y="1205904"/>
            <a:ext cx="6596601" cy="5549898"/>
          </a:xfrm>
        </p:spPr>
        <p:txBody>
          <a:bodyPr>
            <a:noAutofit/>
          </a:bodyPr>
          <a:lstStyle/>
          <a:p>
            <a:r>
              <a:rPr lang="en-US" sz="2800" dirty="0"/>
              <a:t>When conventional fall protection is deemed not feasible by qualified </a:t>
            </a:r>
            <a:r>
              <a:rPr lang="en-US" sz="2800" dirty="0" smtClean="0"/>
              <a:t>person</a:t>
            </a:r>
            <a:endParaRPr lang="en-US" sz="2800" dirty="0"/>
          </a:p>
          <a:p>
            <a:r>
              <a:rPr lang="en-US" sz="2800" dirty="0"/>
              <a:t>CAZ shall be clearly defined by the competent person as an area where a recognized hazard </a:t>
            </a:r>
            <a:r>
              <a:rPr lang="en-US" sz="2800" dirty="0" smtClean="0"/>
              <a:t>exists</a:t>
            </a:r>
            <a:endParaRPr lang="en-US" sz="2800" dirty="0"/>
          </a:p>
          <a:p>
            <a:r>
              <a:rPr lang="en-US" sz="2800" dirty="0"/>
              <a:t>Demarcation of the CAZ shall be communicated in a recognized manner, either through signs, wires, tapes, ropes or chains</a:t>
            </a:r>
          </a:p>
        </p:txBody>
      </p:sp>
      <p:pic>
        <p:nvPicPr>
          <p:cNvPr id="6" name="Content Placeholder 5" descr="Warning lines with flags and signage&#10;&#10;Warning lines with flags and signage&#10;source: OSHA"/>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6779481" y="1294772"/>
            <a:ext cx="5412519" cy="4945991"/>
          </a:xfrm>
        </p:spPr>
      </p:pic>
      <p:sp>
        <p:nvSpPr>
          <p:cNvPr id="5" name="Footer Placeholder 1">
            <a:extLst>
              <a:ext uri="{FF2B5EF4-FFF2-40B4-BE49-F238E27FC236}">
                <a16:creationId xmlns:a16="http://schemas.microsoft.com/office/drawing/2014/main" id="{A365FFA4-FBF5-4785-A258-5C9664D1D781}"/>
              </a:ext>
            </a:extLst>
          </p:cNvPr>
          <p:cNvSpPr>
            <a:spLocks noGrp="1"/>
          </p:cNvSpPr>
          <p:nvPr>
            <p:ph type="ftr" sz="quarter" idx="11"/>
          </p:nvPr>
        </p:nvSpPr>
        <p:spPr>
          <a:xfrm>
            <a:off x="6779480" y="6327034"/>
            <a:ext cx="4587019" cy="427383"/>
          </a:xfrm>
        </p:spPr>
        <p:txBody>
          <a:bodyPr/>
          <a:lstStyle/>
          <a:p>
            <a:pPr algn="l"/>
            <a:r>
              <a:rPr lang="en-US" sz="1800" dirty="0">
                <a:solidFill>
                  <a:schemeClr val="tx1"/>
                </a:solidFill>
              </a:rPr>
              <a:t>Warning lines with flags and signs</a:t>
            </a:r>
          </a:p>
          <a:p>
            <a:pPr algn="l"/>
            <a:r>
              <a:rPr lang="en-US" sz="1800" dirty="0">
                <a:solidFill>
                  <a:schemeClr val="tx1"/>
                </a:solidFill>
              </a:rPr>
              <a:t>Source: OSHA</a:t>
            </a:r>
          </a:p>
        </p:txBody>
      </p:sp>
    </p:spTree>
    <p:extLst>
      <p:ext uri="{BB962C8B-B14F-4D97-AF65-F5344CB8AC3E}">
        <p14:creationId xmlns:p14="http://schemas.microsoft.com/office/powerpoint/2010/main" val="16285656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80" y="149972"/>
            <a:ext cx="11617908" cy="1325563"/>
          </a:xfrm>
        </p:spPr>
        <p:txBody>
          <a:bodyPr>
            <a:noAutofit/>
          </a:bodyPr>
          <a:lstStyle/>
          <a:p>
            <a:r>
              <a:rPr lang="en-US" sz="4800" b="1" dirty="0"/>
              <a:t>CAZ is clearly marked or controlled by the competent person</a:t>
            </a:r>
          </a:p>
        </p:txBody>
      </p:sp>
      <p:sp>
        <p:nvSpPr>
          <p:cNvPr id="3" name="Content Placeholder 2"/>
          <p:cNvSpPr>
            <a:spLocks noGrp="1"/>
          </p:cNvSpPr>
          <p:nvPr>
            <p:ph sz="half" idx="1"/>
          </p:nvPr>
        </p:nvSpPr>
        <p:spPr>
          <a:xfrm>
            <a:off x="0" y="1726251"/>
            <a:ext cx="9219303" cy="4244242"/>
          </a:xfrm>
        </p:spPr>
        <p:txBody>
          <a:bodyPr>
            <a:noAutofit/>
          </a:bodyPr>
          <a:lstStyle/>
          <a:p>
            <a:r>
              <a:rPr lang="en-US" sz="3200" dirty="0"/>
              <a:t>The competent person shall ensure that all protective elements of the CAZ be implemented prior to the beginning of </a:t>
            </a:r>
            <a:r>
              <a:rPr lang="en-US" sz="3200" dirty="0" smtClean="0"/>
              <a:t>work</a:t>
            </a:r>
            <a:endParaRPr lang="en-US" sz="3200" dirty="0"/>
          </a:p>
          <a:p>
            <a:pPr lvl="0"/>
            <a:r>
              <a:rPr lang="en-US" sz="3200" dirty="0" smtClean="0"/>
              <a:t>Workers </a:t>
            </a:r>
            <a:r>
              <a:rPr lang="en-US" sz="3200" dirty="0"/>
              <a:t>must be permitted and authorized to work in the CAZ by the competent person</a:t>
            </a:r>
          </a:p>
          <a:p>
            <a:r>
              <a:rPr lang="en-US" sz="3200" dirty="0" smtClean="0"/>
              <a:t>All </a:t>
            </a:r>
            <a:r>
              <a:rPr lang="en-US" sz="3200" dirty="0"/>
              <a:t>access to the CAZ must be restricted to authorized entrants</a:t>
            </a:r>
          </a:p>
        </p:txBody>
      </p:sp>
      <p:sp>
        <p:nvSpPr>
          <p:cNvPr id="5" name="Footer Placeholder 1">
            <a:extLst>
              <a:ext uri="{FF2B5EF4-FFF2-40B4-BE49-F238E27FC236}">
                <a16:creationId xmlns:a16="http://schemas.microsoft.com/office/drawing/2014/main" id="{DE68A5F1-111A-4162-8E13-F064CC57C9E4}"/>
              </a:ext>
            </a:extLst>
          </p:cNvPr>
          <p:cNvSpPr>
            <a:spLocks noGrp="1"/>
          </p:cNvSpPr>
          <p:nvPr>
            <p:ph type="ftr" sz="quarter" idx="11"/>
          </p:nvPr>
        </p:nvSpPr>
        <p:spPr>
          <a:xfrm>
            <a:off x="7498080" y="6453228"/>
            <a:ext cx="2102223" cy="404772"/>
          </a:xfrm>
        </p:spPr>
        <p:txBody>
          <a:bodyPr/>
          <a:lstStyle/>
          <a:p>
            <a:pPr algn="l"/>
            <a:r>
              <a:rPr lang="en-US" sz="1800" dirty="0">
                <a:solidFill>
                  <a:schemeClr val="tx1"/>
                </a:solidFill>
              </a:rPr>
              <a:t>Fall hazard sign</a:t>
            </a:r>
          </a:p>
        </p:txBody>
      </p:sp>
      <p:pic>
        <p:nvPicPr>
          <p:cNvPr id="7" name="Content Placeholder 6" title="danger fall hazard sign"/>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9262334" y="2821851"/>
            <a:ext cx="2929666" cy="4036149"/>
          </a:xfrm>
        </p:spPr>
      </p:pic>
    </p:spTree>
    <p:extLst>
      <p:ext uri="{BB962C8B-B14F-4D97-AF65-F5344CB8AC3E}">
        <p14:creationId xmlns:p14="http://schemas.microsoft.com/office/powerpoint/2010/main" val="190057585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0</TotalTime>
  <Words>5637</Words>
  <Application>Microsoft Office PowerPoint</Application>
  <PresentationFormat>Widescreen</PresentationFormat>
  <Paragraphs>794</Paragraphs>
  <Slides>153</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153</vt:i4>
      </vt:variant>
    </vt:vector>
  </HeadingPairs>
  <TitlesOfParts>
    <vt:vector size="158" baseType="lpstr">
      <vt:lpstr>Arial</vt:lpstr>
      <vt:lpstr>Calibri</vt:lpstr>
      <vt:lpstr>Times New Roman</vt:lpstr>
      <vt:lpstr>Tw Cen MT</vt:lpstr>
      <vt:lpstr>Droplet</vt:lpstr>
      <vt:lpstr>Fall Protection in Construction Training</vt:lpstr>
      <vt:lpstr>Photo Sources</vt:lpstr>
      <vt:lpstr>Learning Objectives</vt:lpstr>
      <vt:lpstr>Section 1: Why should we be concerned with fall protection?</vt:lpstr>
      <vt:lpstr>OSHA Facts on Falls</vt:lpstr>
      <vt:lpstr>Construction Injury Statistics (Construction Management November 4, 2014)</vt:lpstr>
      <vt:lpstr>OSHA Top 10 Cited Violations for 2017</vt:lpstr>
      <vt:lpstr>Increasing fatalities in construction</vt:lpstr>
      <vt:lpstr>Construction fatalities by state</vt:lpstr>
      <vt:lpstr>#1: The number one reason why we all need to look after each other on the job</vt:lpstr>
      <vt:lpstr>Section 2: Fall Protection Requirements &amp; Definitions</vt:lpstr>
      <vt:lpstr>When is Fall Protection Required?</vt:lpstr>
      <vt:lpstr>Examples of Fall Hazards Requiring Fall Protection</vt:lpstr>
      <vt:lpstr>OSHA Video: Leading Edge Work (3 min)</vt:lpstr>
      <vt:lpstr>Employer Responsibilities</vt:lpstr>
      <vt:lpstr>Designated Qualified Person</vt:lpstr>
      <vt:lpstr>Designated Competent Person</vt:lpstr>
      <vt:lpstr>Employee Training and Responsibilities</vt:lpstr>
      <vt:lpstr>What is wrong here? “A” is a work platform and “B” is ground level</vt:lpstr>
      <vt:lpstr>Lack of fall protection resulted in the death of a 16 year old on the job (NIOSH FACE 2004-06)</vt:lpstr>
      <vt:lpstr>Important Definitions to Know (A to G)</vt:lpstr>
      <vt:lpstr>Important Definitions to Know (H to P)</vt:lpstr>
      <vt:lpstr>Important Definitions to Know (R to Z)</vt:lpstr>
      <vt:lpstr>Section 3: Fall protection systems to be used on the job</vt:lpstr>
      <vt:lpstr>Approach to Prevent and Reduce Fall Hazards</vt:lpstr>
      <vt:lpstr>Hierarchy of Fall Protection Controls </vt:lpstr>
      <vt:lpstr>1. Eliminating Fall Hazards</vt:lpstr>
      <vt:lpstr>Example 1: Eliminating use of a Ladder</vt:lpstr>
      <vt:lpstr>Example 2: Eliminating use of a Ladder or Restraint System (when feasible)</vt:lpstr>
      <vt:lpstr>Example 3: Ground Assembly</vt:lpstr>
      <vt:lpstr>Do you have any innovative new ideas or old solutions to eliminating fall hazards?</vt:lpstr>
      <vt:lpstr>2. Passive Fall Restraints – Guardrail Systems</vt:lpstr>
      <vt:lpstr>Examples of Temporary Guardrails</vt:lpstr>
      <vt:lpstr>More Examples of Temporary Guardrails</vt:lpstr>
      <vt:lpstr>OSHA Video: Floor Opening (3 min)</vt:lpstr>
      <vt:lpstr>OSHA Guardrail Requirements 1-5</vt:lpstr>
      <vt:lpstr>OSHA Guardrail Requirements 6-11</vt:lpstr>
      <vt:lpstr>What are wrong with these guardrails?</vt:lpstr>
      <vt:lpstr>Missing mid rails and worker outside railing  Improper guardrail materials and construction</vt:lpstr>
      <vt:lpstr>OSHA Guardrail Requirements 12-15</vt:lpstr>
      <vt:lpstr>What is possibly wrong with this picture?</vt:lpstr>
      <vt:lpstr>Several things were wrong, which resulted in a 69-foot fall and fatality  (NIOSH FACE 08MI015)</vt:lpstr>
      <vt:lpstr>3. Active Fall Restraints</vt:lpstr>
      <vt:lpstr>Example of Fall Restraints</vt:lpstr>
      <vt:lpstr>Active Fall Restraints and OSHA</vt:lpstr>
      <vt:lpstr>4. Fall Arrest Systems</vt:lpstr>
      <vt:lpstr>OSHA Requirements for Fall Arrest Systems</vt:lpstr>
      <vt:lpstr>OSHA Video: Fall Arrest with Reroofing (3 min)</vt:lpstr>
      <vt:lpstr>Example of a defective lifeline</vt:lpstr>
      <vt:lpstr>The worker died from a 29.9 foot fall off a roof  (NIOSH FACE 14KY040)</vt:lpstr>
      <vt:lpstr>Components of a Fall Arrest System</vt:lpstr>
      <vt:lpstr>Fall Clearance</vt:lpstr>
      <vt:lpstr>Full-body Harness</vt:lpstr>
      <vt:lpstr>How to don a harness – Step 1</vt:lpstr>
      <vt:lpstr>How to don a harness – Step 2</vt:lpstr>
      <vt:lpstr>How to don a harness – Step 3</vt:lpstr>
      <vt:lpstr>How to don a harness – Step 4</vt:lpstr>
      <vt:lpstr>How to don a harness – Step 5</vt:lpstr>
      <vt:lpstr>Have you ever put on a harness?</vt:lpstr>
      <vt:lpstr>Failure to use Fall Arrest Equipment (NIOSH FACE 2003-03)</vt:lpstr>
      <vt:lpstr>Failure to properly Use Fall Arrest Equipment (NIOSH FACE 10KY043)</vt:lpstr>
      <vt:lpstr>OSHA Video: Bridge Decking (3 min)</vt:lpstr>
      <vt:lpstr>Locking Snap Hooks</vt:lpstr>
      <vt:lpstr>What is wrong with these pictures?</vt:lpstr>
      <vt:lpstr>IMPROPER ANCHOR/INCORRECT USE OF SNAP HOOKS The locking mechanisms are disengaged</vt:lpstr>
      <vt:lpstr>Horizontal Lifelines </vt:lpstr>
      <vt:lpstr>Examples of Horizontal Lifelines</vt:lpstr>
      <vt:lpstr>Vertical Lifelines and Lanyards </vt:lpstr>
      <vt:lpstr>Ropes and Straps</vt:lpstr>
      <vt:lpstr>Rope grab and snap hook on a vertical lifeline</vt:lpstr>
      <vt:lpstr>Lanyard  (shock absorbing)</vt:lpstr>
      <vt:lpstr>Self-retracting Lifelines and Lanyards</vt:lpstr>
      <vt:lpstr>Retracting lifelines with different anchors</vt:lpstr>
      <vt:lpstr>Anchorages</vt:lpstr>
      <vt:lpstr>Strap Anchors (web style) </vt:lpstr>
      <vt:lpstr>Roof Peak Anchors</vt:lpstr>
      <vt:lpstr>Roof Anchor Locations</vt:lpstr>
      <vt:lpstr>What happened? Roof peak anchor failed</vt:lpstr>
      <vt:lpstr>Improper anchor use caused anchor to fail – this resulted in a fatality (NIOSH FACE 2012-02)</vt:lpstr>
      <vt:lpstr>Truss Anchors</vt:lpstr>
      <vt:lpstr>Metal Roof Anchors</vt:lpstr>
      <vt:lpstr>Bolt-on Anchors</vt:lpstr>
      <vt:lpstr>Concrete Anchors</vt:lpstr>
      <vt:lpstr>Concrete Anchor Strap with D-ring</vt:lpstr>
      <vt:lpstr>Opening Clamp Anchor With Retractable Line</vt:lpstr>
      <vt:lpstr>Anchors for I-Beams (Clamp)</vt:lpstr>
      <vt:lpstr>Anchors for I-Beams (trolley)</vt:lpstr>
      <vt:lpstr>Welded Anchors (D-ring and post)</vt:lpstr>
      <vt:lpstr>Cable Anchor</vt:lpstr>
      <vt:lpstr>What is wrong with these anchors? </vt:lpstr>
      <vt:lpstr>Snap hooks should not be used as anchors  All components must be able to withstand 5,000-lb. force</vt:lpstr>
      <vt:lpstr>DailyMail.Com October 8, 2015 Article: What do you mean I'm suspended... Worker saved in dramatic rescue after he slips off Houston bridge and is held by his safety harness from almost certain death </vt:lpstr>
      <vt:lpstr>Rescue Time is Critical</vt:lpstr>
      <vt:lpstr>Rescue Plans and Equipment</vt:lpstr>
      <vt:lpstr>Relief Step to Restore Blood Flow to Legs and Body</vt:lpstr>
      <vt:lpstr>Rescue Equipment Needs to be Onsite when Fall Arrest Equipment are Used</vt:lpstr>
      <vt:lpstr>Example: Self-retracting lifeline with rescue</vt:lpstr>
      <vt:lpstr>5. Controlled Access Zones (CAZ) –  A Last Resort</vt:lpstr>
      <vt:lpstr>CAZ is clearly marked or controlled by the competent person</vt:lpstr>
      <vt:lpstr>Three Common Elements of a CAZ</vt:lpstr>
      <vt:lpstr>Warning Line System</vt:lpstr>
      <vt:lpstr>What is wrong with this warning line?</vt:lpstr>
      <vt:lpstr>Not at least 6 feet from leading edges  Not parallel to leading edges  Materials on top of line</vt:lpstr>
      <vt:lpstr>Safety Monitoring System</vt:lpstr>
      <vt:lpstr>What is wrong with this safety monitor system?</vt:lpstr>
      <vt:lpstr>- Monitor not paying attention - Monitor doing other duties - Worker crossing warning line - Warning line NOT  - A rope, wire or chain  - Marked every 6 feet with visible material - Stable and properly installed - 10 feet from edge with equipment use  Other fall protection means appear feasible</vt:lpstr>
      <vt:lpstr>Why should a CAZ be the last resort?</vt:lpstr>
      <vt:lpstr>Section 4: Stairways and Ladders</vt:lpstr>
      <vt:lpstr>Stairways</vt:lpstr>
      <vt:lpstr>OSHA Requirements for Stairways</vt:lpstr>
      <vt:lpstr>Stairway: What is wrong here?</vt:lpstr>
      <vt:lpstr>Stairway: Temporary guardrails </vt:lpstr>
      <vt:lpstr>General Ladder Safety</vt:lpstr>
      <vt:lpstr>General Ladder Safety (continued)</vt:lpstr>
      <vt:lpstr>Stepladders</vt:lpstr>
      <vt:lpstr>Extension Ladders</vt:lpstr>
      <vt:lpstr>What is wrong with this scene?</vt:lpstr>
      <vt:lpstr>Several problems contributed to a fatal fall from about 8 rungs up (NIOSH FACE 07MI007) </vt:lpstr>
      <vt:lpstr>Job-made Ladders</vt:lpstr>
      <vt:lpstr>He is going down the ladder  What’s wrong with this picture?</vt:lpstr>
      <vt:lpstr>When going up or down a ladder  1. Always face ladder  2. Maintain 3-points of contact with ladder at all times  3. Never hold tools or objects </vt:lpstr>
      <vt:lpstr>What’s wrong with this picture?</vt:lpstr>
      <vt:lpstr>1. Never stand on the top step or cap of a stepladder ladder  2. Face ladder (forward) </vt:lpstr>
      <vt:lpstr>A 39-year-old tree-care worker electrocuted (NIOSH FACE 13-NJ-074)</vt:lpstr>
      <vt:lpstr>Section 5: Holes and Skylights</vt:lpstr>
      <vt:lpstr>Major Requirements</vt:lpstr>
      <vt:lpstr>Improper Cover</vt:lpstr>
      <vt:lpstr>Skylight Cover</vt:lpstr>
      <vt:lpstr>OSHA Video: Skylights (3 min)</vt:lpstr>
      <vt:lpstr>What’s wrong here?</vt:lpstr>
      <vt:lpstr>Uncovered and unguarded hole  Lack of fall protection harnesses and lifelines  Lack of perimeter warnings or guarding</vt:lpstr>
      <vt:lpstr>Section 6: Scaffolds</vt:lpstr>
      <vt:lpstr>Scaffold Design &amp; Erection Requirements</vt:lpstr>
      <vt:lpstr>Scaffold Planking</vt:lpstr>
      <vt:lpstr>Worker Dies After 10-foot Fall from Improvised Scaffold (NIOSH FACE 03NJ091)</vt:lpstr>
      <vt:lpstr>Scaffold Guardrail Requirements</vt:lpstr>
      <vt:lpstr>Drywall Installer Dies in 7-foot Fall from Scaffold (NIOSH FACE 06-OR-003-01)</vt:lpstr>
      <vt:lpstr>Scaffolds: Additional requirements</vt:lpstr>
      <vt:lpstr>OSHA Video: Scaffolding (3 min)</vt:lpstr>
      <vt:lpstr>Section 7: Aerial Lifts</vt:lpstr>
      <vt:lpstr>Aerial Lift Operational Requirements</vt:lpstr>
      <vt:lpstr>Aerial Lift Operational Requirements (continued)</vt:lpstr>
      <vt:lpstr>Aerial Lift Fall Protection Requirements</vt:lpstr>
      <vt:lpstr>17-foot Fall And Fatality  From An Aerial Lift (NIOSH FACE 11-MA-043-01)</vt:lpstr>
      <vt:lpstr>Fatality with scissor lift that tips over on unstable surface  (NIOSH FACE 09CA008)</vt:lpstr>
      <vt:lpstr>Section 8: Worksite Checklists</vt:lpstr>
      <vt:lpstr>Worksite Checklist - checklists are provided for the following</vt:lpstr>
      <vt:lpstr>When Completing a Checklist  it is Important to</vt:lpstr>
      <vt:lpstr>Example Checklist – First Part of Stairways</vt:lpstr>
      <vt:lpstr>4. Corrective actions taken (Highlighted areas)</vt:lpstr>
      <vt:lpstr>Ladder Inspection and Repair</vt:lpstr>
      <vt:lpstr>Review of Learning objectives</vt:lpstr>
      <vt:lpstr>Let’s look out for each other… Make sure everyone goes home safely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2020-03-09T19:02:06Z</dcterms:created>
  <dcterms:modified xsi:type="dcterms:W3CDTF">2020-03-09T19:02:12Z</dcterms:modified>
</cp:coreProperties>
</file>