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8"/>
  </p:notesMasterIdLst>
  <p:handoutMasterIdLst>
    <p:handoutMasterId r:id="rId79"/>
  </p:handoutMasterIdLst>
  <p:sldIdLst>
    <p:sldId id="256" r:id="rId2"/>
    <p:sldId id="257" r:id="rId3"/>
    <p:sldId id="260" r:id="rId4"/>
    <p:sldId id="362" r:id="rId5"/>
    <p:sldId id="368" r:id="rId6"/>
    <p:sldId id="264" r:id="rId7"/>
    <p:sldId id="265" r:id="rId8"/>
    <p:sldId id="266" r:id="rId9"/>
    <p:sldId id="267" r:id="rId10"/>
    <p:sldId id="269" r:id="rId11"/>
    <p:sldId id="270" r:id="rId12"/>
    <p:sldId id="271" r:id="rId13"/>
    <p:sldId id="272" r:id="rId14"/>
    <p:sldId id="273" r:id="rId15"/>
    <p:sldId id="274" r:id="rId16"/>
    <p:sldId id="286" r:id="rId17"/>
    <p:sldId id="287" r:id="rId18"/>
    <p:sldId id="288" r:id="rId19"/>
    <p:sldId id="277" r:id="rId20"/>
    <p:sldId id="279" r:id="rId21"/>
    <p:sldId id="280" r:id="rId22"/>
    <p:sldId id="282" r:id="rId23"/>
    <p:sldId id="283" r:id="rId24"/>
    <p:sldId id="289" r:id="rId25"/>
    <p:sldId id="281" r:id="rId26"/>
    <p:sldId id="285" r:id="rId27"/>
    <p:sldId id="290" r:id="rId28"/>
    <p:sldId id="291" r:id="rId29"/>
    <p:sldId id="292" r:id="rId30"/>
    <p:sldId id="293" r:id="rId31"/>
    <p:sldId id="294" r:id="rId32"/>
    <p:sldId id="295" r:id="rId33"/>
    <p:sldId id="363" r:id="rId34"/>
    <p:sldId id="346" r:id="rId35"/>
    <p:sldId id="304" r:id="rId36"/>
    <p:sldId id="352" r:id="rId37"/>
    <p:sldId id="353" r:id="rId38"/>
    <p:sldId id="354" r:id="rId39"/>
    <p:sldId id="308" r:id="rId40"/>
    <p:sldId id="369" r:id="rId41"/>
    <p:sldId id="307" r:id="rId42"/>
    <p:sldId id="305" r:id="rId43"/>
    <p:sldId id="306" r:id="rId44"/>
    <p:sldId id="364" r:id="rId45"/>
    <p:sldId id="366" r:id="rId46"/>
    <p:sldId id="299" r:id="rId47"/>
    <p:sldId id="300" r:id="rId48"/>
    <p:sldId id="301" r:id="rId49"/>
    <p:sldId id="370" r:id="rId50"/>
    <p:sldId id="298" r:id="rId51"/>
    <p:sldId id="302" r:id="rId52"/>
    <p:sldId id="303" r:id="rId53"/>
    <p:sldId id="309" r:id="rId54"/>
    <p:sldId id="310" r:id="rId55"/>
    <p:sldId id="371" r:id="rId56"/>
    <p:sldId id="347" r:id="rId57"/>
    <p:sldId id="372" r:id="rId58"/>
    <p:sldId id="312" r:id="rId59"/>
    <p:sldId id="313" r:id="rId60"/>
    <p:sldId id="316" r:id="rId61"/>
    <p:sldId id="358" r:id="rId62"/>
    <p:sldId id="359" r:id="rId63"/>
    <p:sldId id="373" r:id="rId64"/>
    <p:sldId id="318" r:id="rId65"/>
    <p:sldId id="319" r:id="rId66"/>
    <p:sldId id="320" r:id="rId67"/>
    <p:sldId id="322" r:id="rId68"/>
    <p:sldId id="367" r:id="rId69"/>
    <p:sldId id="321" r:id="rId70"/>
    <p:sldId id="324" r:id="rId71"/>
    <p:sldId id="325" r:id="rId72"/>
    <p:sldId id="326" r:id="rId73"/>
    <p:sldId id="327" r:id="rId74"/>
    <p:sldId id="332" r:id="rId75"/>
    <p:sldId id="333" r:id="rId76"/>
    <p:sldId id="336" r:id="rId77"/>
  </p:sldIdLst>
  <p:sldSz cx="12192000" cy="6858000"/>
  <p:notesSz cx="6858000" cy="9296400"/>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57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6876" autoAdjust="0"/>
  </p:normalViewPr>
  <p:slideViewPr>
    <p:cSldViewPr snapToGrid="0">
      <p:cViewPr varScale="1">
        <p:scale>
          <a:sx n="81" d="100"/>
          <a:sy n="81" d="100"/>
        </p:scale>
        <p:origin x="1380"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75E4BF4F-C15D-4F68-B6D6-FB547D08F203}" type="datetimeFigureOut">
              <a:rPr lang="en-US" smtClean="0"/>
              <a:t>3/9/2020</a:t>
            </a:fld>
            <a:endParaRPr lang="en-US" dirty="0"/>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383F66A6-B029-40CE-8092-9DADB2A00FFD}" type="slidenum">
              <a:rPr lang="en-US" smtClean="0"/>
              <a:t>‹#›</a:t>
            </a:fld>
            <a:endParaRPr lang="en-US" dirty="0"/>
          </a:p>
        </p:txBody>
      </p:sp>
    </p:spTree>
    <p:extLst>
      <p:ext uri="{BB962C8B-B14F-4D97-AF65-F5344CB8AC3E}">
        <p14:creationId xmlns:p14="http://schemas.microsoft.com/office/powerpoint/2010/main" val="1003362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65D177F-FF70-4692-AD79-835FBFE18C71}" type="datetimeFigureOut">
              <a:rPr lang="en-US" smtClean="0"/>
              <a:t>3/9/2020</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F9727EF1-0858-4B7F-A40D-8A48547B7260}" type="slidenum">
              <a:rPr lang="en-US" smtClean="0"/>
              <a:t>‹#›</a:t>
            </a:fld>
            <a:endParaRPr lang="en-US" dirty="0"/>
          </a:p>
        </p:txBody>
      </p:sp>
    </p:spTree>
    <p:extLst>
      <p:ext uri="{BB962C8B-B14F-4D97-AF65-F5344CB8AC3E}">
        <p14:creationId xmlns:p14="http://schemas.microsoft.com/office/powerpoint/2010/main" val="24829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a:t>
            </a:fld>
            <a:endParaRPr lang="en-US" dirty="0"/>
          </a:p>
        </p:txBody>
      </p:sp>
    </p:spTree>
    <p:extLst>
      <p:ext uri="{BB962C8B-B14F-4D97-AF65-F5344CB8AC3E}">
        <p14:creationId xmlns:p14="http://schemas.microsoft.com/office/powerpoint/2010/main" val="1267895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you can see by this data falls rank</a:t>
            </a:r>
            <a:r>
              <a:rPr lang="en-US" baseline="0" dirty="0" smtClean="0"/>
              <a:t> at the top of the list when it comes to fatal occupational hazards. </a:t>
            </a:r>
            <a:endParaRPr lang="en-US" dirty="0" smtClean="0"/>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10</a:t>
            </a:fld>
            <a:endParaRPr lang="en-US" dirty="0"/>
          </a:p>
        </p:txBody>
      </p:sp>
    </p:spTree>
    <p:extLst>
      <p:ext uri="{BB962C8B-B14F-4D97-AF65-F5344CB8AC3E}">
        <p14:creationId xmlns:p14="http://schemas.microsoft.com/office/powerpoint/2010/main" val="89199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you can see by the most frequentl</a:t>
            </a:r>
            <a:r>
              <a:rPr lang="en-US" baseline="0" dirty="0" smtClean="0"/>
              <a:t>y cited top ten OSHA standards fall protection-construction, scaffold-general and construction, ladders-construction followed by fall protection training make the top ten. </a:t>
            </a:r>
            <a:endParaRPr lang="en-US" dirty="0" smtClean="0"/>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11</a:t>
            </a:fld>
            <a:endParaRPr lang="en-US" dirty="0"/>
          </a:p>
        </p:txBody>
      </p:sp>
    </p:spTree>
    <p:extLst>
      <p:ext uri="{BB962C8B-B14F-4D97-AF65-F5344CB8AC3E}">
        <p14:creationId xmlns:p14="http://schemas.microsoft.com/office/powerpoint/2010/main" val="61926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12</a:t>
            </a:fld>
            <a:endParaRPr lang="en-US" dirty="0"/>
          </a:p>
        </p:txBody>
      </p:sp>
    </p:spTree>
    <p:extLst>
      <p:ext uri="{BB962C8B-B14F-4D97-AF65-F5344CB8AC3E}">
        <p14:creationId xmlns:p14="http://schemas.microsoft.com/office/powerpoint/2010/main" val="390784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13</a:t>
            </a:fld>
            <a:endParaRPr lang="en-US" dirty="0"/>
          </a:p>
        </p:txBody>
      </p:sp>
    </p:spTree>
    <p:extLst>
      <p:ext uri="{BB962C8B-B14F-4D97-AF65-F5344CB8AC3E}">
        <p14:creationId xmlns:p14="http://schemas.microsoft.com/office/powerpoint/2010/main" val="3497541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14</a:t>
            </a:fld>
            <a:endParaRPr lang="en-US" dirty="0"/>
          </a:p>
        </p:txBody>
      </p:sp>
    </p:spTree>
    <p:extLst>
      <p:ext uri="{BB962C8B-B14F-4D97-AF65-F5344CB8AC3E}">
        <p14:creationId xmlns:p14="http://schemas.microsoft.com/office/powerpoint/2010/main" val="2618337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15</a:t>
            </a:fld>
            <a:endParaRPr lang="en-US" dirty="0"/>
          </a:p>
        </p:txBody>
      </p:sp>
    </p:spTree>
    <p:extLst>
      <p:ext uri="{BB962C8B-B14F-4D97-AF65-F5344CB8AC3E}">
        <p14:creationId xmlns:p14="http://schemas.microsoft.com/office/powerpoint/2010/main" val="405624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a:t>
            </a:r>
            <a:r>
              <a:rPr lang="en-US" baseline="0" dirty="0" smtClean="0"/>
              <a:t> Participation:  Can you identify any hazards in this photograph? Answers should include ‘Yes’. There are struck against and impalement hazards. Safety tip:  When working above any height workers need to be protected from sharp objects and other equipment without the use of a fall protection system. </a:t>
            </a:r>
            <a:endParaRPr lang="en-US" dirty="0" smtClean="0"/>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16</a:t>
            </a:fld>
            <a:endParaRPr lang="en-US" dirty="0"/>
          </a:p>
        </p:txBody>
      </p:sp>
    </p:spTree>
    <p:extLst>
      <p:ext uri="{BB962C8B-B14F-4D97-AF65-F5344CB8AC3E}">
        <p14:creationId xmlns:p14="http://schemas.microsoft.com/office/powerpoint/2010/main" val="3503495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Participation:  What hazards can you identify in this photograph?</a:t>
            </a:r>
            <a:r>
              <a:rPr lang="en-US" baseline="0" dirty="0" smtClean="0"/>
              <a:t> Answers should include slip trips and falls. Are cones sufficient hazard warning to prevent us from falling or tripping in that hole? The answer is no. Safety Tip: Cones do not communicate the hazards. Rather what should be done is placing a barrier around open excavations and signs to warn people of the fall hazards. </a:t>
            </a:r>
            <a:endParaRPr lang="en-US" dirty="0" smtClean="0"/>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17</a:t>
            </a:fld>
            <a:endParaRPr lang="en-US" dirty="0"/>
          </a:p>
        </p:txBody>
      </p:sp>
    </p:spTree>
    <p:extLst>
      <p:ext uri="{BB962C8B-B14F-4D97-AF65-F5344CB8AC3E}">
        <p14:creationId xmlns:p14="http://schemas.microsoft.com/office/powerpoint/2010/main" val="1900321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Participation:</a:t>
            </a:r>
            <a:r>
              <a:rPr lang="en-US" baseline="0" dirty="0" smtClean="0"/>
              <a:t> Can you identify hazards in this photographs? The answer is ‘Yes’ The top photo shows that no guarding or signage is in place to prevent and warn people of the fall hazards. The bottom photo shows a deep excavation with a ladder that is not properly placed at a 4 to 1 ratio. Additionally, the ladder is not fully extended at least 3 feet above the edge of the excavation. Safety Tip:  As part of the preplanning phase of any work the fall hazards should be properly identified and selected controls to prevent fall hazards such as barriers and signage. </a:t>
            </a:r>
            <a:endParaRPr lang="en-US" dirty="0" smtClean="0"/>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18</a:t>
            </a:fld>
            <a:endParaRPr lang="en-US" dirty="0"/>
          </a:p>
        </p:txBody>
      </p:sp>
    </p:spTree>
    <p:extLst>
      <p:ext uri="{BB962C8B-B14F-4D97-AF65-F5344CB8AC3E}">
        <p14:creationId xmlns:p14="http://schemas.microsoft.com/office/powerpoint/2010/main" val="1035219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19</a:t>
            </a:fld>
            <a:endParaRPr lang="en-US" dirty="0"/>
          </a:p>
        </p:txBody>
      </p:sp>
    </p:spTree>
    <p:extLst>
      <p:ext uri="{BB962C8B-B14F-4D97-AF65-F5344CB8AC3E}">
        <p14:creationId xmlns:p14="http://schemas.microsoft.com/office/powerpoint/2010/main" val="342648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a:t>
            </a:fld>
            <a:endParaRPr lang="en-US" dirty="0"/>
          </a:p>
        </p:txBody>
      </p:sp>
    </p:spTree>
    <p:extLst>
      <p:ext uri="{BB962C8B-B14F-4D97-AF65-F5344CB8AC3E}">
        <p14:creationId xmlns:p14="http://schemas.microsoft.com/office/powerpoint/2010/main" val="3098389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20</a:t>
            </a:fld>
            <a:endParaRPr lang="en-US" dirty="0"/>
          </a:p>
        </p:txBody>
      </p:sp>
    </p:spTree>
    <p:extLst>
      <p:ext uri="{BB962C8B-B14F-4D97-AF65-F5344CB8AC3E}">
        <p14:creationId xmlns:p14="http://schemas.microsoft.com/office/powerpoint/2010/main" val="3487051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21</a:t>
            </a:fld>
            <a:endParaRPr lang="en-US" dirty="0"/>
          </a:p>
        </p:txBody>
      </p:sp>
    </p:spTree>
    <p:extLst>
      <p:ext uri="{BB962C8B-B14F-4D97-AF65-F5344CB8AC3E}">
        <p14:creationId xmlns:p14="http://schemas.microsoft.com/office/powerpoint/2010/main" val="569788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22</a:t>
            </a:fld>
            <a:endParaRPr lang="en-US" dirty="0"/>
          </a:p>
        </p:txBody>
      </p:sp>
    </p:spTree>
    <p:extLst>
      <p:ext uri="{BB962C8B-B14F-4D97-AF65-F5344CB8AC3E}">
        <p14:creationId xmlns:p14="http://schemas.microsoft.com/office/powerpoint/2010/main" val="2831275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23</a:t>
            </a:fld>
            <a:endParaRPr lang="en-US" dirty="0"/>
          </a:p>
        </p:txBody>
      </p:sp>
    </p:spTree>
    <p:extLst>
      <p:ext uri="{BB962C8B-B14F-4D97-AF65-F5344CB8AC3E}">
        <p14:creationId xmlns:p14="http://schemas.microsoft.com/office/powerpoint/2010/main" val="2355193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you can see from these</a:t>
            </a:r>
            <a:r>
              <a:rPr lang="en-US" baseline="0" dirty="0" smtClean="0"/>
              <a:t> two photos, barriers can be constructed to prevent falls. Safety Tip:  Don’t forget to place signage on these structures to communicate the reason why you put them there. </a:t>
            </a:r>
            <a:endParaRPr lang="en-US" dirty="0" smtClean="0"/>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24</a:t>
            </a:fld>
            <a:endParaRPr lang="en-US" dirty="0"/>
          </a:p>
        </p:txBody>
      </p:sp>
    </p:spTree>
    <p:extLst>
      <p:ext uri="{BB962C8B-B14F-4D97-AF65-F5344CB8AC3E}">
        <p14:creationId xmlns:p14="http://schemas.microsoft.com/office/powerpoint/2010/main" val="3937621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25</a:t>
            </a:fld>
            <a:endParaRPr lang="en-US" dirty="0"/>
          </a:p>
        </p:txBody>
      </p:sp>
    </p:spTree>
    <p:extLst>
      <p:ext uri="{BB962C8B-B14F-4D97-AF65-F5344CB8AC3E}">
        <p14:creationId xmlns:p14="http://schemas.microsoft.com/office/powerpoint/2010/main" val="3856532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26</a:t>
            </a:fld>
            <a:endParaRPr lang="en-US" dirty="0"/>
          </a:p>
        </p:txBody>
      </p:sp>
    </p:spTree>
    <p:extLst>
      <p:ext uri="{BB962C8B-B14F-4D97-AF65-F5344CB8AC3E}">
        <p14:creationId xmlns:p14="http://schemas.microsoft.com/office/powerpoint/2010/main" val="2821452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27</a:t>
            </a:fld>
            <a:endParaRPr lang="en-US" dirty="0"/>
          </a:p>
        </p:txBody>
      </p:sp>
    </p:spTree>
    <p:extLst>
      <p:ext uri="{BB962C8B-B14F-4D97-AF65-F5344CB8AC3E}">
        <p14:creationId xmlns:p14="http://schemas.microsoft.com/office/powerpoint/2010/main" val="469392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28</a:t>
            </a:fld>
            <a:endParaRPr lang="en-US" dirty="0"/>
          </a:p>
        </p:txBody>
      </p:sp>
    </p:spTree>
    <p:extLst>
      <p:ext uri="{BB962C8B-B14F-4D97-AF65-F5344CB8AC3E}">
        <p14:creationId xmlns:p14="http://schemas.microsoft.com/office/powerpoint/2010/main" val="3911773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29</a:t>
            </a:fld>
            <a:endParaRPr lang="en-US" dirty="0"/>
          </a:p>
        </p:txBody>
      </p:sp>
    </p:spTree>
    <p:extLst>
      <p:ext uri="{BB962C8B-B14F-4D97-AF65-F5344CB8AC3E}">
        <p14:creationId xmlns:p14="http://schemas.microsoft.com/office/powerpoint/2010/main" val="124041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a:t>
            </a:fld>
            <a:endParaRPr lang="en-US" dirty="0"/>
          </a:p>
        </p:txBody>
      </p:sp>
    </p:spTree>
    <p:extLst>
      <p:ext uri="{BB962C8B-B14F-4D97-AF65-F5344CB8AC3E}">
        <p14:creationId xmlns:p14="http://schemas.microsoft.com/office/powerpoint/2010/main" val="2706753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30</a:t>
            </a:fld>
            <a:endParaRPr lang="en-US" dirty="0"/>
          </a:p>
        </p:txBody>
      </p:sp>
    </p:spTree>
    <p:extLst>
      <p:ext uri="{BB962C8B-B14F-4D97-AF65-F5344CB8AC3E}">
        <p14:creationId xmlns:p14="http://schemas.microsoft.com/office/powerpoint/2010/main" val="1941973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31</a:t>
            </a:fld>
            <a:endParaRPr lang="en-US" dirty="0"/>
          </a:p>
        </p:txBody>
      </p:sp>
    </p:spTree>
    <p:extLst>
      <p:ext uri="{BB962C8B-B14F-4D97-AF65-F5344CB8AC3E}">
        <p14:creationId xmlns:p14="http://schemas.microsoft.com/office/powerpoint/2010/main" val="4290483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32</a:t>
            </a:fld>
            <a:endParaRPr lang="en-US" dirty="0"/>
          </a:p>
        </p:txBody>
      </p:sp>
    </p:spTree>
    <p:extLst>
      <p:ext uri="{BB962C8B-B14F-4D97-AF65-F5344CB8AC3E}">
        <p14:creationId xmlns:p14="http://schemas.microsoft.com/office/powerpoint/2010/main" val="53925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Participation:</a:t>
            </a:r>
            <a:r>
              <a:rPr lang="en-US" baseline="0" dirty="0" smtClean="0"/>
              <a:t> Can you identify the hazards in this photograph?  The answer is ‘Yes’. Two workers are working above 10 feet above a lower level without fall protection. Why? The scaffold is missing an upper rail, mid rail and toe board. In addition, the top level is missing two planks and the ladder does not extend to the top level. Safety Tip: Ensure scaffolds are properly constructed and maintained and meets the requirements of a top, mid rail and toe board. </a:t>
            </a:r>
            <a:endParaRPr lang="en-US" dirty="0" smtClean="0"/>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33</a:t>
            </a:fld>
            <a:endParaRPr lang="en-US" dirty="0"/>
          </a:p>
        </p:txBody>
      </p:sp>
    </p:spTree>
    <p:extLst>
      <p:ext uri="{BB962C8B-B14F-4D97-AF65-F5344CB8AC3E}">
        <p14:creationId xmlns:p14="http://schemas.microsoft.com/office/powerpoint/2010/main" val="1955274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34</a:t>
            </a:fld>
            <a:endParaRPr lang="en-US" dirty="0"/>
          </a:p>
        </p:txBody>
      </p:sp>
    </p:spTree>
    <p:extLst>
      <p:ext uri="{BB962C8B-B14F-4D97-AF65-F5344CB8AC3E}">
        <p14:creationId xmlns:p14="http://schemas.microsoft.com/office/powerpoint/2010/main" val="993756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35</a:t>
            </a:fld>
            <a:endParaRPr lang="en-US" dirty="0"/>
          </a:p>
        </p:txBody>
      </p:sp>
    </p:spTree>
    <p:extLst>
      <p:ext uri="{BB962C8B-B14F-4D97-AF65-F5344CB8AC3E}">
        <p14:creationId xmlns:p14="http://schemas.microsoft.com/office/powerpoint/2010/main" val="2315196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36</a:t>
            </a:fld>
            <a:endParaRPr lang="en-US" dirty="0"/>
          </a:p>
        </p:txBody>
      </p:sp>
    </p:spTree>
    <p:extLst>
      <p:ext uri="{BB962C8B-B14F-4D97-AF65-F5344CB8AC3E}">
        <p14:creationId xmlns:p14="http://schemas.microsoft.com/office/powerpoint/2010/main" val="104372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37</a:t>
            </a:fld>
            <a:endParaRPr lang="en-US" dirty="0"/>
          </a:p>
        </p:txBody>
      </p:sp>
    </p:spTree>
    <p:extLst>
      <p:ext uri="{BB962C8B-B14F-4D97-AF65-F5344CB8AC3E}">
        <p14:creationId xmlns:p14="http://schemas.microsoft.com/office/powerpoint/2010/main" val="3465560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38</a:t>
            </a:fld>
            <a:endParaRPr lang="en-US" dirty="0"/>
          </a:p>
        </p:txBody>
      </p:sp>
    </p:spTree>
    <p:extLst>
      <p:ext uri="{BB962C8B-B14F-4D97-AF65-F5344CB8AC3E}">
        <p14:creationId xmlns:p14="http://schemas.microsoft.com/office/powerpoint/2010/main" val="37383859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39</a:t>
            </a:fld>
            <a:endParaRPr lang="en-US" dirty="0"/>
          </a:p>
        </p:txBody>
      </p:sp>
    </p:spTree>
    <p:extLst>
      <p:ext uri="{BB962C8B-B14F-4D97-AF65-F5344CB8AC3E}">
        <p14:creationId xmlns:p14="http://schemas.microsoft.com/office/powerpoint/2010/main" val="35994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727EF1-0858-4B7F-A40D-8A48547B7260}" type="slidenum">
              <a:rPr lang="en-US" smtClean="0"/>
              <a:t>4</a:t>
            </a:fld>
            <a:endParaRPr lang="en-US" dirty="0"/>
          </a:p>
        </p:txBody>
      </p:sp>
    </p:spTree>
    <p:extLst>
      <p:ext uri="{BB962C8B-B14F-4D97-AF65-F5344CB8AC3E}">
        <p14:creationId xmlns:p14="http://schemas.microsoft.com/office/powerpoint/2010/main" val="1397892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you can see from these</a:t>
            </a:r>
            <a:r>
              <a:rPr lang="en-US" baseline="0" dirty="0" smtClean="0"/>
              <a:t> two photographs. Modifying a system as a platform for you to stand in can actually create more hazards. First, equipment may not be rated for any modifications when it comes to construction and anchoring the make shift platform. Second, it may add more weight causing the equipment to tip over. Safety Tip: Never modify any piece of equipment as a make shift platform. Instead refer to the manufactures instructions. Use equipment only for what its intended purpose.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41</a:t>
            </a:fld>
            <a:endParaRPr lang="en-US" dirty="0"/>
          </a:p>
        </p:txBody>
      </p:sp>
    </p:spTree>
    <p:extLst>
      <p:ext uri="{BB962C8B-B14F-4D97-AF65-F5344CB8AC3E}">
        <p14:creationId xmlns:p14="http://schemas.microsoft.com/office/powerpoint/2010/main" val="500851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Ensure</a:t>
            </a:r>
            <a:r>
              <a:rPr lang="en-US" baseline="0" dirty="0" smtClean="0"/>
              <a:t> the equipment is fully retracted and that you are traveling on flat even ground. </a:t>
            </a:r>
            <a:endParaRPr lang="en-US" dirty="0" smtClean="0"/>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42</a:t>
            </a:fld>
            <a:endParaRPr lang="en-US" dirty="0"/>
          </a:p>
        </p:txBody>
      </p:sp>
    </p:spTree>
    <p:extLst>
      <p:ext uri="{BB962C8B-B14F-4D97-AF65-F5344CB8AC3E}">
        <p14:creationId xmlns:p14="http://schemas.microsoft.com/office/powerpoint/2010/main" val="15585479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Participation:</a:t>
            </a:r>
            <a:r>
              <a:rPr lang="en-US" baseline="0" dirty="0" smtClean="0"/>
              <a:t> Is there safety issues with the photograph on the left?  The answer is ‘No’. Equipment is retracted with an inspection being done. Is there any safety issues with the photograph on the right? The answer is ‘Yes’. You can barely see that the gate door with the top and mid rail is open to allow for materials that are being cut. This scissor lift equipment has been modified to suit the job task however still poses a fall hazard. Safety Tip: OSHA requires fall protection if you are working 6 feet above a lower level. To eliminated the use of a harness the guard rail systems on a scissor lift needs to be serviceable. Do not modify what intended to protect you from a fall.  </a:t>
            </a:r>
            <a:endParaRPr lang="en-US" dirty="0" smtClean="0"/>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43</a:t>
            </a:fld>
            <a:endParaRPr lang="en-US" dirty="0"/>
          </a:p>
        </p:txBody>
      </p:sp>
    </p:spTree>
    <p:extLst>
      <p:ext uri="{BB962C8B-B14F-4D97-AF65-F5344CB8AC3E}">
        <p14:creationId xmlns:p14="http://schemas.microsoft.com/office/powerpoint/2010/main" val="2789019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44</a:t>
            </a:fld>
            <a:endParaRPr lang="en-US" dirty="0"/>
          </a:p>
        </p:txBody>
      </p:sp>
    </p:spTree>
    <p:extLst>
      <p:ext uri="{BB962C8B-B14F-4D97-AF65-F5344CB8AC3E}">
        <p14:creationId xmlns:p14="http://schemas.microsoft.com/office/powerpoint/2010/main" val="2091819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45</a:t>
            </a:fld>
            <a:endParaRPr lang="en-US" dirty="0"/>
          </a:p>
        </p:txBody>
      </p:sp>
    </p:spTree>
    <p:extLst>
      <p:ext uri="{BB962C8B-B14F-4D97-AF65-F5344CB8AC3E}">
        <p14:creationId xmlns:p14="http://schemas.microsoft.com/office/powerpoint/2010/main" val="7131545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46</a:t>
            </a:fld>
            <a:endParaRPr lang="en-US" dirty="0"/>
          </a:p>
        </p:txBody>
      </p:sp>
    </p:spTree>
    <p:extLst>
      <p:ext uri="{BB962C8B-B14F-4D97-AF65-F5344CB8AC3E}">
        <p14:creationId xmlns:p14="http://schemas.microsoft.com/office/powerpoint/2010/main" val="20932328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47</a:t>
            </a:fld>
            <a:endParaRPr lang="en-US" dirty="0"/>
          </a:p>
        </p:txBody>
      </p:sp>
    </p:spTree>
    <p:extLst>
      <p:ext uri="{BB962C8B-B14F-4D97-AF65-F5344CB8AC3E}">
        <p14:creationId xmlns:p14="http://schemas.microsoft.com/office/powerpoint/2010/main" val="210903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48</a:t>
            </a:fld>
            <a:endParaRPr lang="en-US" dirty="0"/>
          </a:p>
        </p:txBody>
      </p:sp>
    </p:spTree>
    <p:extLst>
      <p:ext uri="{BB962C8B-B14F-4D97-AF65-F5344CB8AC3E}">
        <p14:creationId xmlns:p14="http://schemas.microsoft.com/office/powerpoint/2010/main" val="914840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Safety Tip:</a:t>
            </a:r>
            <a:r>
              <a:rPr lang="en-US" baseline="0" dirty="0" smtClean="0"/>
              <a:t>  Never use what materials you have laying around to complete a task. Take the extra steps to acquire the equipment and materials you need to do the job task safely. </a:t>
            </a:r>
            <a:endParaRPr lang="en-US" dirty="0" smtClean="0"/>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50</a:t>
            </a:fld>
            <a:endParaRPr lang="en-US" dirty="0"/>
          </a:p>
        </p:txBody>
      </p:sp>
    </p:spTree>
    <p:extLst>
      <p:ext uri="{BB962C8B-B14F-4D97-AF65-F5344CB8AC3E}">
        <p14:creationId xmlns:p14="http://schemas.microsoft.com/office/powerpoint/2010/main" val="39655504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51</a:t>
            </a:fld>
            <a:endParaRPr lang="en-US" dirty="0"/>
          </a:p>
        </p:txBody>
      </p:sp>
    </p:spTree>
    <p:extLst>
      <p:ext uri="{BB962C8B-B14F-4D97-AF65-F5344CB8AC3E}">
        <p14:creationId xmlns:p14="http://schemas.microsoft.com/office/powerpoint/2010/main" val="278114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a:t>
            </a:fld>
            <a:endParaRPr lang="en-US" dirty="0"/>
          </a:p>
        </p:txBody>
      </p:sp>
    </p:spTree>
    <p:extLst>
      <p:ext uri="{BB962C8B-B14F-4D97-AF65-F5344CB8AC3E}">
        <p14:creationId xmlns:p14="http://schemas.microsoft.com/office/powerpoint/2010/main" val="743057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Even with new construction</a:t>
            </a:r>
            <a:r>
              <a:rPr lang="en-US" baseline="0" dirty="0" smtClean="0"/>
              <a:t>-if there are delays installing the new permanent rails temporary rails must be constructed to prevent falls. </a:t>
            </a:r>
            <a:endParaRPr lang="en-US" dirty="0" smtClean="0"/>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52</a:t>
            </a:fld>
            <a:endParaRPr lang="en-US" dirty="0"/>
          </a:p>
        </p:txBody>
      </p:sp>
    </p:spTree>
    <p:extLst>
      <p:ext uri="{BB962C8B-B14F-4D97-AF65-F5344CB8AC3E}">
        <p14:creationId xmlns:p14="http://schemas.microsoft.com/office/powerpoint/2010/main" val="35262711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53</a:t>
            </a:fld>
            <a:endParaRPr lang="en-US" dirty="0"/>
          </a:p>
        </p:txBody>
      </p:sp>
    </p:spTree>
    <p:extLst>
      <p:ext uri="{BB962C8B-B14F-4D97-AF65-F5344CB8AC3E}">
        <p14:creationId xmlns:p14="http://schemas.microsoft.com/office/powerpoint/2010/main" val="20150183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54</a:t>
            </a:fld>
            <a:endParaRPr lang="en-US" dirty="0"/>
          </a:p>
        </p:txBody>
      </p:sp>
    </p:spTree>
    <p:extLst>
      <p:ext uri="{BB962C8B-B14F-4D97-AF65-F5344CB8AC3E}">
        <p14:creationId xmlns:p14="http://schemas.microsoft.com/office/powerpoint/2010/main" val="24079000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56</a:t>
            </a:fld>
            <a:endParaRPr lang="en-US" dirty="0"/>
          </a:p>
        </p:txBody>
      </p:sp>
    </p:spTree>
    <p:extLst>
      <p:ext uri="{BB962C8B-B14F-4D97-AF65-F5344CB8AC3E}">
        <p14:creationId xmlns:p14="http://schemas.microsoft.com/office/powerpoint/2010/main" val="30916121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58</a:t>
            </a:fld>
            <a:endParaRPr lang="en-US" dirty="0"/>
          </a:p>
        </p:txBody>
      </p:sp>
    </p:spTree>
    <p:extLst>
      <p:ext uri="{BB962C8B-B14F-4D97-AF65-F5344CB8AC3E}">
        <p14:creationId xmlns:p14="http://schemas.microsoft.com/office/powerpoint/2010/main" val="26106771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59</a:t>
            </a:fld>
            <a:endParaRPr lang="en-US" dirty="0"/>
          </a:p>
        </p:txBody>
      </p:sp>
    </p:spTree>
    <p:extLst>
      <p:ext uri="{BB962C8B-B14F-4D97-AF65-F5344CB8AC3E}">
        <p14:creationId xmlns:p14="http://schemas.microsoft.com/office/powerpoint/2010/main" val="16516362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60</a:t>
            </a:fld>
            <a:endParaRPr lang="en-US" dirty="0"/>
          </a:p>
        </p:txBody>
      </p:sp>
    </p:spTree>
    <p:extLst>
      <p:ext uri="{BB962C8B-B14F-4D97-AF65-F5344CB8AC3E}">
        <p14:creationId xmlns:p14="http://schemas.microsoft.com/office/powerpoint/2010/main" val="25626645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61</a:t>
            </a:fld>
            <a:endParaRPr lang="en-US" dirty="0"/>
          </a:p>
        </p:txBody>
      </p:sp>
    </p:spTree>
    <p:extLst>
      <p:ext uri="{BB962C8B-B14F-4D97-AF65-F5344CB8AC3E}">
        <p14:creationId xmlns:p14="http://schemas.microsoft.com/office/powerpoint/2010/main" val="25866227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727EF1-0858-4B7F-A40D-8A48547B7260}" type="slidenum">
              <a:rPr lang="en-US" smtClean="0"/>
              <a:t>62</a:t>
            </a:fld>
            <a:endParaRPr lang="en-US" dirty="0"/>
          </a:p>
        </p:txBody>
      </p:sp>
    </p:spTree>
    <p:extLst>
      <p:ext uri="{BB962C8B-B14F-4D97-AF65-F5344CB8AC3E}">
        <p14:creationId xmlns:p14="http://schemas.microsoft.com/office/powerpoint/2010/main" val="3966845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64</a:t>
            </a:fld>
            <a:endParaRPr lang="en-US" dirty="0"/>
          </a:p>
        </p:txBody>
      </p:sp>
    </p:spTree>
    <p:extLst>
      <p:ext uri="{BB962C8B-B14F-4D97-AF65-F5344CB8AC3E}">
        <p14:creationId xmlns:p14="http://schemas.microsoft.com/office/powerpoint/2010/main" val="3437106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a:t>
            </a:fld>
            <a:endParaRPr lang="en-US" dirty="0"/>
          </a:p>
        </p:txBody>
      </p:sp>
    </p:spTree>
    <p:extLst>
      <p:ext uri="{BB962C8B-B14F-4D97-AF65-F5344CB8AC3E}">
        <p14:creationId xmlns:p14="http://schemas.microsoft.com/office/powerpoint/2010/main" val="38268549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65</a:t>
            </a:fld>
            <a:endParaRPr lang="en-US" dirty="0"/>
          </a:p>
        </p:txBody>
      </p:sp>
    </p:spTree>
    <p:extLst>
      <p:ext uri="{BB962C8B-B14F-4D97-AF65-F5344CB8AC3E}">
        <p14:creationId xmlns:p14="http://schemas.microsoft.com/office/powerpoint/2010/main" val="42167170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66</a:t>
            </a:fld>
            <a:endParaRPr lang="en-US" dirty="0"/>
          </a:p>
        </p:txBody>
      </p:sp>
    </p:spTree>
    <p:extLst>
      <p:ext uri="{BB962C8B-B14F-4D97-AF65-F5344CB8AC3E}">
        <p14:creationId xmlns:p14="http://schemas.microsoft.com/office/powerpoint/2010/main" val="27922913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67</a:t>
            </a:fld>
            <a:endParaRPr lang="en-US" dirty="0"/>
          </a:p>
        </p:txBody>
      </p:sp>
    </p:spTree>
    <p:extLst>
      <p:ext uri="{BB962C8B-B14F-4D97-AF65-F5344CB8AC3E}">
        <p14:creationId xmlns:p14="http://schemas.microsoft.com/office/powerpoint/2010/main" val="21104996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68</a:t>
            </a:fld>
            <a:endParaRPr lang="en-US" dirty="0"/>
          </a:p>
        </p:txBody>
      </p:sp>
    </p:spTree>
    <p:extLst>
      <p:ext uri="{BB962C8B-B14F-4D97-AF65-F5344CB8AC3E}">
        <p14:creationId xmlns:p14="http://schemas.microsoft.com/office/powerpoint/2010/main" val="41784069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69</a:t>
            </a:fld>
            <a:endParaRPr lang="en-US" dirty="0"/>
          </a:p>
        </p:txBody>
      </p:sp>
    </p:spTree>
    <p:extLst>
      <p:ext uri="{BB962C8B-B14F-4D97-AF65-F5344CB8AC3E}">
        <p14:creationId xmlns:p14="http://schemas.microsoft.com/office/powerpoint/2010/main" val="41721875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70</a:t>
            </a:fld>
            <a:endParaRPr lang="en-US" dirty="0"/>
          </a:p>
        </p:txBody>
      </p:sp>
    </p:spTree>
    <p:extLst>
      <p:ext uri="{BB962C8B-B14F-4D97-AF65-F5344CB8AC3E}">
        <p14:creationId xmlns:p14="http://schemas.microsoft.com/office/powerpoint/2010/main" val="32095474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 Participation: Can you identify</a:t>
            </a:r>
            <a:r>
              <a:rPr lang="en-US" baseline="0" dirty="0" smtClean="0"/>
              <a:t> the hazards in this photograph?  The answer is ‘Yes’. As you can see from this photo the worker is using a poly rope tied to a concrete I-bolt that used to hold pipe in place. Secondly, the other end of the rope is tied to the D-ring. </a:t>
            </a:r>
            <a:r>
              <a:rPr lang="en-US" baseline="0" smtClean="0"/>
              <a:t>Safety Tip: Only use proper equipment and anchor points to reduce the risk of fall. </a:t>
            </a:r>
            <a:endParaRPr lang="en-US" smtClean="0"/>
          </a:p>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71</a:t>
            </a:fld>
            <a:endParaRPr lang="en-US" dirty="0"/>
          </a:p>
        </p:txBody>
      </p:sp>
    </p:spTree>
    <p:extLst>
      <p:ext uri="{BB962C8B-B14F-4D97-AF65-F5344CB8AC3E}">
        <p14:creationId xmlns:p14="http://schemas.microsoft.com/office/powerpoint/2010/main" val="15659545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72</a:t>
            </a:fld>
            <a:endParaRPr lang="en-US" dirty="0"/>
          </a:p>
        </p:txBody>
      </p:sp>
    </p:spTree>
    <p:extLst>
      <p:ext uri="{BB962C8B-B14F-4D97-AF65-F5344CB8AC3E}">
        <p14:creationId xmlns:p14="http://schemas.microsoft.com/office/powerpoint/2010/main" val="24025665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73</a:t>
            </a:fld>
            <a:endParaRPr lang="en-US" dirty="0"/>
          </a:p>
        </p:txBody>
      </p:sp>
    </p:spTree>
    <p:extLst>
      <p:ext uri="{BB962C8B-B14F-4D97-AF65-F5344CB8AC3E}">
        <p14:creationId xmlns:p14="http://schemas.microsoft.com/office/powerpoint/2010/main" val="9258298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74</a:t>
            </a:fld>
            <a:endParaRPr lang="en-US" dirty="0"/>
          </a:p>
        </p:txBody>
      </p:sp>
    </p:spTree>
    <p:extLst>
      <p:ext uri="{BB962C8B-B14F-4D97-AF65-F5344CB8AC3E}">
        <p14:creationId xmlns:p14="http://schemas.microsoft.com/office/powerpoint/2010/main" val="17286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7</a:t>
            </a:fld>
            <a:endParaRPr lang="en-US" dirty="0"/>
          </a:p>
        </p:txBody>
      </p:sp>
    </p:spTree>
    <p:extLst>
      <p:ext uri="{BB962C8B-B14F-4D97-AF65-F5344CB8AC3E}">
        <p14:creationId xmlns:p14="http://schemas.microsoft.com/office/powerpoint/2010/main" val="1934156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75</a:t>
            </a:fld>
            <a:endParaRPr lang="en-US" dirty="0"/>
          </a:p>
        </p:txBody>
      </p:sp>
    </p:spTree>
    <p:extLst>
      <p:ext uri="{BB962C8B-B14F-4D97-AF65-F5344CB8AC3E}">
        <p14:creationId xmlns:p14="http://schemas.microsoft.com/office/powerpoint/2010/main" val="22625068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76</a:t>
            </a:fld>
            <a:endParaRPr lang="en-US" dirty="0"/>
          </a:p>
        </p:txBody>
      </p:sp>
    </p:spTree>
    <p:extLst>
      <p:ext uri="{BB962C8B-B14F-4D97-AF65-F5344CB8AC3E}">
        <p14:creationId xmlns:p14="http://schemas.microsoft.com/office/powerpoint/2010/main" val="3606079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8</a:t>
            </a:fld>
            <a:endParaRPr lang="en-US" dirty="0"/>
          </a:p>
        </p:txBody>
      </p:sp>
    </p:spTree>
    <p:extLst>
      <p:ext uri="{BB962C8B-B14F-4D97-AF65-F5344CB8AC3E}">
        <p14:creationId xmlns:p14="http://schemas.microsoft.com/office/powerpoint/2010/main" val="478274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27EF1-0858-4B7F-A40D-8A48547B7260}" type="slidenum">
              <a:rPr lang="en-US" smtClean="0"/>
              <a:t>9</a:t>
            </a:fld>
            <a:endParaRPr lang="en-US" dirty="0"/>
          </a:p>
        </p:txBody>
      </p:sp>
    </p:spTree>
    <p:extLst>
      <p:ext uri="{BB962C8B-B14F-4D97-AF65-F5344CB8AC3E}">
        <p14:creationId xmlns:p14="http://schemas.microsoft.com/office/powerpoint/2010/main" val="2516432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3759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287345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184469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299659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128702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308599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27944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47421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183625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63882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1D513-460E-4888-9BEB-AD0A2EB7A005}" type="datetimeFigureOut">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7640B5-2D37-4AC2-B744-3C0914139D81}" type="slidenum">
              <a:rPr lang="en-US" smtClean="0"/>
              <a:t>‹#›</a:t>
            </a:fld>
            <a:endParaRPr lang="en-US" dirty="0"/>
          </a:p>
        </p:txBody>
      </p:sp>
    </p:spTree>
    <p:extLst>
      <p:ext uri="{BB962C8B-B14F-4D97-AF65-F5344CB8AC3E}">
        <p14:creationId xmlns:p14="http://schemas.microsoft.com/office/powerpoint/2010/main" val="414300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1D513-460E-4888-9BEB-AD0A2EB7A005}" type="datetimeFigureOut">
              <a:rPr lang="en-US" smtClean="0"/>
              <a:t>3/9/2020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640B5-2D37-4AC2-B744-3C0914139D81}" type="slidenum">
              <a:rPr lang="en-US" smtClean="0"/>
              <a:t>‹#›</a:t>
            </a:fld>
            <a:endParaRPr lang="en-US" dirty="0"/>
          </a:p>
        </p:txBody>
      </p:sp>
    </p:spTree>
    <p:extLst>
      <p:ext uri="{BB962C8B-B14F-4D97-AF65-F5344CB8AC3E}">
        <p14:creationId xmlns:p14="http://schemas.microsoft.com/office/powerpoint/2010/main" val="414407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5aVWkk4K_HQ&amp;list=PLvTDGKoQ6S7mKpU_ROgT55VAh9rDifnvo"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6.jpe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5aVWkk4K_HQ&amp;list=PLvTDGKoQ6S7mKpU_ROgT55VAh9rDifnv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youtube.com/watch?v=45UILSNbjE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youtube.com/watch?v=0UtRR4EqmiI"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youtube.com/watch?v=s0oc1dV3TJ8"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1692" y="2602523"/>
            <a:ext cx="11379199" cy="1058758"/>
          </a:xfrm>
        </p:spPr>
        <p:txBody>
          <a:bodyPr>
            <a:normAutofit/>
          </a:bodyPr>
          <a:lstStyle/>
          <a:p>
            <a:r>
              <a:rPr lang="en-US" sz="4800" dirty="0" smtClean="0">
                <a:solidFill>
                  <a:schemeClr val="bg1"/>
                </a:solidFill>
                <a:latin typeface="Rockwell" panose="02060603020205020403" pitchFamily="18" charset="0"/>
              </a:rPr>
              <a:t>Fall Protection</a:t>
            </a:r>
            <a:endParaRPr lang="en-US" sz="48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1185028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49018"/>
            <a:ext cx="11112500" cy="1325563"/>
          </a:xfrm>
        </p:spPr>
        <p:txBody>
          <a:bodyPr/>
          <a:lstStyle/>
          <a:p>
            <a:pPr algn="ctr"/>
            <a:r>
              <a:rPr lang="en-US" dirty="0">
                <a:solidFill>
                  <a:schemeClr val="bg1"/>
                </a:solidFill>
                <a:latin typeface="Rockwell" panose="02060603020205020403" pitchFamily="18" charset="0"/>
              </a:rPr>
              <a:t>Construction’s Fatal Four Occupational Hazards</a:t>
            </a:r>
          </a:p>
        </p:txBody>
      </p:sp>
      <p:sp>
        <p:nvSpPr>
          <p:cNvPr id="3" name="Content Placeholder 2"/>
          <p:cNvSpPr>
            <a:spLocks noGrp="1"/>
          </p:cNvSpPr>
          <p:nvPr>
            <p:ph idx="1"/>
          </p:nvPr>
        </p:nvSpPr>
        <p:spPr>
          <a:xfrm>
            <a:off x="767861" y="2003181"/>
            <a:ext cx="7416800" cy="3625850"/>
          </a:xfrm>
        </p:spPr>
        <p:txBody>
          <a:bodyPr>
            <a:normAutofit/>
          </a:bodyPr>
          <a:lstStyle/>
          <a:p>
            <a:r>
              <a:rPr lang="en-US" dirty="0">
                <a:solidFill>
                  <a:srgbClr val="00B050"/>
                </a:solidFill>
                <a:latin typeface="Gill Sans MT" panose="020B0502020104020203" pitchFamily="34" charset="0"/>
              </a:rPr>
              <a:t>Falls — 384 out of 991 total deaths in construction in </a:t>
            </a:r>
            <a:r>
              <a:rPr lang="en-US" dirty="0" smtClean="0">
                <a:solidFill>
                  <a:srgbClr val="00B050"/>
                </a:solidFill>
                <a:latin typeface="Gill Sans MT" panose="020B0502020104020203" pitchFamily="34" charset="0"/>
              </a:rPr>
              <a:t>2016 (40%)</a:t>
            </a:r>
            <a:endParaRPr lang="en-US" dirty="0">
              <a:solidFill>
                <a:srgbClr val="00B050"/>
              </a:solidFill>
              <a:latin typeface="Gill Sans MT" panose="020B0502020104020203" pitchFamily="34" charset="0"/>
            </a:endParaRPr>
          </a:p>
          <a:p>
            <a:r>
              <a:rPr lang="en-US" dirty="0">
                <a:solidFill>
                  <a:schemeClr val="bg1"/>
                </a:solidFill>
                <a:latin typeface="Gill Sans MT" panose="020B0502020104020203" pitchFamily="34" charset="0"/>
              </a:rPr>
              <a:t>Struck by Object - 93 </a:t>
            </a:r>
            <a:r>
              <a:rPr lang="en-US" dirty="0" smtClean="0">
                <a:solidFill>
                  <a:schemeClr val="bg1"/>
                </a:solidFill>
                <a:latin typeface="Gill Sans MT" panose="020B0502020104020203" pitchFamily="34" charset="0"/>
              </a:rPr>
              <a:t>(10%)</a:t>
            </a: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Electrocutions - 82 (</a:t>
            </a:r>
            <a:r>
              <a:rPr lang="en-US" dirty="0" smtClean="0">
                <a:solidFill>
                  <a:schemeClr val="bg1"/>
                </a:solidFill>
                <a:latin typeface="Gill Sans MT" panose="020B0502020104020203" pitchFamily="34" charset="0"/>
              </a:rPr>
              <a:t>8%)</a:t>
            </a: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Caught-in/between - 72 (</a:t>
            </a:r>
            <a:r>
              <a:rPr lang="en-US" dirty="0" smtClean="0">
                <a:solidFill>
                  <a:schemeClr val="bg1"/>
                </a:solidFill>
                <a:latin typeface="Gill Sans MT" panose="020B0502020104020203" pitchFamily="34" charset="0"/>
              </a:rPr>
              <a:t>7%)</a:t>
            </a:r>
            <a:endParaRPr lang="en-US" dirty="0">
              <a:solidFill>
                <a:schemeClr val="bg1"/>
              </a:solidFill>
              <a:latin typeface="Gill Sans MT" panose="020B0502020104020203" pitchFamily="34" charset="0"/>
            </a:endParaRPr>
          </a:p>
          <a:p>
            <a:endParaRPr lang="en-US" dirty="0"/>
          </a:p>
        </p:txBody>
      </p:sp>
      <p:pic>
        <p:nvPicPr>
          <p:cNvPr id="5" name="Content Placeholder 4" descr="Group &lt;strong&gt;of construction&lt;/strong&gt; &lt;strong&gt;workers&lt;/strong&gt; - Levantine &lt;strong&gt;Training&lt;/strong&gt; Centre | Levantine &lt;strong&gt;Training&lt;/strong&gt; Cent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8246" y="2205106"/>
            <a:ext cx="3683000" cy="3423925"/>
          </a:xfrm>
          <a:prstGeom prst="rect">
            <a:avLst/>
          </a:prstGeom>
        </p:spPr>
      </p:pic>
    </p:spTree>
    <p:extLst>
      <p:ext uri="{BB962C8B-B14F-4D97-AF65-F5344CB8AC3E}">
        <p14:creationId xmlns:p14="http://schemas.microsoft.com/office/powerpoint/2010/main" val="206792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954" y="265144"/>
            <a:ext cx="11961446" cy="1325563"/>
          </a:xfrm>
        </p:spPr>
        <p:txBody>
          <a:bodyPr/>
          <a:lstStyle/>
          <a:p>
            <a:pPr algn="ctr"/>
            <a:r>
              <a:rPr lang="en-US" dirty="0">
                <a:solidFill>
                  <a:schemeClr val="bg1"/>
                </a:solidFill>
                <a:latin typeface="Rockwell" panose="02060603020205020403" pitchFamily="18" charset="0"/>
              </a:rPr>
              <a:t>Top 10 most frequently cited OSHA standards violated in FY 2017</a:t>
            </a:r>
          </a:p>
        </p:txBody>
      </p:sp>
      <p:sp>
        <p:nvSpPr>
          <p:cNvPr id="3" name="Content Placeholder 2"/>
          <p:cNvSpPr>
            <a:spLocks noGrp="1"/>
          </p:cNvSpPr>
          <p:nvPr>
            <p:ph idx="1"/>
          </p:nvPr>
        </p:nvSpPr>
        <p:spPr>
          <a:xfrm>
            <a:off x="603738" y="1778276"/>
            <a:ext cx="11252200" cy="4552185"/>
          </a:xfrm>
        </p:spPr>
        <p:txBody>
          <a:bodyPr>
            <a:normAutofit fontScale="85000" lnSpcReduction="10000"/>
          </a:bodyPr>
          <a:lstStyle/>
          <a:p>
            <a:r>
              <a:rPr lang="en-US" b="1" i="1" u="sng" dirty="0">
                <a:solidFill>
                  <a:srgbClr val="00B050"/>
                </a:solidFill>
                <a:latin typeface="Gill Sans MT" panose="020B0502020104020203" pitchFamily="34" charset="0"/>
              </a:rPr>
              <a:t>Fall protection, construction </a:t>
            </a:r>
            <a:r>
              <a:rPr lang="en-US" dirty="0">
                <a:solidFill>
                  <a:schemeClr val="bg1"/>
                </a:solidFill>
                <a:latin typeface="Gill Sans MT" panose="020B0502020104020203" pitchFamily="34" charset="0"/>
              </a:rPr>
              <a:t>(29 CFR 1926.501) </a:t>
            </a:r>
          </a:p>
          <a:p>
            <a:r>
              <a:rPr lang="en-US" dirty="0">
                <a:solidFill>
                  <a:schemeClr val="bg1"/>
                </a:solidFill>
                <a:latin typeface="Gill Sans MT" panose="020B0502020104020203" pitchFamily="34" charset="0"/>
              </a:rPr>
              <a:t>Hazard communication standard, general industry (29 CFR 1910.1200) </a:t>
            </a:r>
          </a:p>
          <a:p>
            <a:r>
              <a:rPr lang="en-US" b="1" i="1" u="sng" dirty="0">
                <a:solidFill>
                  <a:srgbClr val="00B050"/>
                </a:solidFill>
                <a:latin typeface="Gill Sans MT" panose="020B0502020104020203" pitchFamily="34" charset="0"/>
              </a:rPr>
              <a:t>Scaffolding, general requirements, construction </a:t>
            </a:r>
            <a:r>
              <a:rPr lang="en-US" dirty="0">
                <a:solidFill>
                  <a:schemeClr val="bg1"/>
                </a:solidFill>
                <a:latin typeface="Gill Sans MT" panose="020B0502020104020203" pitchFamily="34" charset="0"/>
              </a:rPr>
              <a:t>(29 CFR 1926.451) </a:t>
            </a:r>
          </a:p>
          <a:p>
            <a:r>
              <a:rPr lang="en-US" dirty="0">
                <a:solidFill>
                  <a:schemeClr val="bg1"/>
                </a:solidFill>
                <a:latin typeface="Gill Sans MT" panose="020B0502020104020203" pitchFamily="34" charset="0"/>
              </a:rPr>
              <a:t>Respiratory protection, general industry (29 CFR 1910.134) </a:t>
            </a:r>
          </a:p>
          <a:p>
            <a:r>
              <a:rPr lang="en-US" dirty="0">
                <a:solidFill>
                  <a:schemeClr val="bg1"/>
                </a:solidFill>
                <a:latin typeface="Gill Sans MT" panose="020B0502020104020203" pitchFamily="34" charset="0"/>
              </a:rPr>
              <a:t>Control of hazardous energy (lockout/tagout), general industry (29 CFR 1910.147) </a:t>
            </a:r>
          </a:p>
          <a:p>
            <a:r>
              <a:rPr lang="en-US" b="1" i="1" u="sng" dirty="0">
                <a:solidFill>
                  <a:srgbClr val="00B050"/>
                </a:solidFill>
                <a:latin typeface="Gill Sans MT" panose="020B0502020104020203" pitchFamily="34" charset="0"/>
              </a:rPr>
              <a:t>Ladders, construction </a:t>
            </a:r>
            <a:r>
              <a:rPr lang="en-US" dirty="0">
                <a:solidFill>
                  <a:schemeClr val="bg1"/>
                </a:solidFill>
                <a:latin typeface="Gill Sans MT" panose="020B0502020104020203" pitchFamily="34" charset="0"/>
              </a:rPr>
              <a:t>(29 CFR 1926.1053) </a:t>
            </a:r>
          </a:p>
          <a:p>
            <a:r>
              <a:rPr lang="en-US" dirty="0">
                <a:solidFill>
                  <a:schemeClr val="bg1"/>
                </a:solidFill>
                <a:latin typeface="Gill Sans MT" panose="020B0502020104020203" pitchFamily="34" charset="0"/>
              </a:rPr>
              <a:t>Powered industrial trucks, general industry (29 CFR 1910.178) </a:t>
            </a:r>
          </a:p>
          <a:p>
            <a:r>
              <a:rPr lang="en-US" dirty="0">
                <a:solidFill>
                  <a:schemeClr val="bg1"/>
                </a:solidFill>
                <a:latin typeface="Gill Sans MT" panose="020B0502020104020203" pitchFamily="34" charset="0"/>
              </a:rPr>
              <a:t>Machinery and Machine Guarding, general requirements (29 CFR 1910.212) </a:t>
            </a:r>
          </a:p>
          <a:p>
            <a:r>
              <a:rPr lang="en-US" b="1" u="sng" dirty="0">
                <a:solidFill>
                  <a:srgbClr val="00B050"/>
                </a:solidFill>
                <a:latin typeface="Gill Sans MT" panose="020B0502020104020203" pitchFamily="34" charset="0"/>
              </a:rPr>
              <a:t>Fall Protection–Training Requirements </a:t>
            </a:r>
            <a:r>
              <a:rPr lang="en-US" dirty="0">
                <a:solidFill>
                  <a:schemeClr val="bg1"/>
                </a:solidFill>
                <a:latin typeface="Gill Sans MT" panose="020B0502020104020203" pitchFamily="34" charset="0"/>
              </a:rPr>
              <a:t>(29 CFR 1926.503) </a:t>
            </a:r>
          </a:p>
          <a:p>
            <a:r>
              <a:rPr lang="en-US" dirty="0">
                <a:solidFill>
                  <a:schemeClr val="bg1"/>
                </a:solidFill>
                <a:latin typeface="Gill Sans MT" panose="020B0502020104020203" pitchFamily="34" charset="0"/>
              </a:rPr>
              <a:t>Electrical, wiring methods, components and equipment, general industry(29 CFR 1910.305)</a:t>
            </a:r>
          </a:p>
          <a:p>
            <a:endParaRPr lang="en-US" dirty="0"/>
          </a:p>
        </p:txBody>
      </p:sp>
    </p:spTree>
    <p:extLst>
      <p:ext uri="{BB962C8B-B14F-4D97-AF65-F5344CB8AC3E}">
        <p14:creationId xmlns:p14="http://schemas.microsoft.com/office/powerpoint/2010/main" val="328235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462" y="290145"/>
            <a:ext cx="10337800" cy="1325563"/>
          </a:xfrm>
        </p:spPr>
        <p:txBody>
          <a:bodyPr/>
          <a:lstStyle/>
          <a:p>
            <a:pPr algn="ctr"/>
            <a:r>
              <a:rPr lang="en-US" dirty="0">
                <a:solidFill>
                  <a:schemeClr val="bg1"/>
                </a:solidFill>
                <a:latin typeface="Rockwell" panose="02060603020205020403" pitchFamily="18" charset="0"/>
              </a:rPr>
              <a:t>Define Fall Protection</a:t>
            </a:r>
          </a:p>
        </p:txBody>
      </p:sp>
      <p:sp>
        <p:nvSpPr>
          <p:cNvPr id="3" name="Content Placeholder 2"/>
          <p:cNvSpPr>
            <a:spLocks noGrp="1"/>
          </p:cNvSpPr>
          <p:nvPr>
            <p:ph idx="1"/>
          </p:nvPr>
        </p:nvSpPr>
        <p:spPr>
          <a:xfrm>
            <a:off x="1283676" y="2109404"/>
            <a:ext cx="5295900" cy="2462596"/>
          </a:xfrm>
        </p:spPr>
        <p:txBody>
          <a:bodyPr>
            <a:normAutofit/>
          </a:bodyPr>
          <a:lstStyle/>
          <a:p>
            <a:r>
              <a:rPr lang="en-US" altLang="en-US" dirty="0">
                <a:solidFill>
                  <a:schemeClr val="bg1"/>
                </a:solidFill>
                <a:latin typeface="Gill Sans MT" panose="020B0502020104020203" pitchFamily="34" charset="0"/>
              </a:rPr>
              <a:t>A series of reasonable steps taken </a:t>
            </a:r>
            <a:r>
              <a:rPr lang="en-US" altLang="en-US" dirty="0" smtClean="0">
                <a:solidFill>
                  <a:schemeClr val="bg1"/>
                </a:solidFill>
                <a:latin typeface="Gill Sans MT" panose="020B0502020104020203" pitchFamily="34" charset="0"/>
              </a:rPr>
              <a:t>to prevent falls while working at heights. </a:t>
            </a:r>
            <a:endParaRPr lang="en-US" dirty="0">
              <a:solidFill>
                <a:schemeClr val="bg1"/>
              </a:solidFill>
              <a:latin typeface="Gill Sans MT" panose="020B0502020104020203" pitchFamily="34" charset="0"/>
            </a:endParaRPr>
          </a:p>
          <a:p>
            <a:endParaRPr lang="en-US" dirty="0"/>
          </a:p>
        </p:txBody>
      </p:sp>
      <p:pic>
        <p:nvPicPr>
          <p:cNvPr id="5" name="Content Placeholder 6" descr="&lt;strong&gt;Safety&lt;/strong&gt; Harness &lt;strong&gt;Signs&lt;/strong&gt; - MySafetySign.com&#10;&#10;Class participation: Allow the class to give examples of what fall protection is. &#10;" title="image of fall protection sig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9576" y="1947184"/>
            <a:ext cx="4787643" cy="3471042"/>
          </a:xfrm>
          <a:prstGeom prst="rect">
            <a:avLst/>
          </a:prstGeom>
        </p:spPr>
      </p:pic>
    </p:spTree>
    <p:extLst>
      <p:ext uri="{BB962C8B-B14F-4D97-AF65-F5344CB8AC3E}">
        <p14:creationId xmlns:p14="http://schemas.microsoft.com/office/powerpoint/2010/main" val="26134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0806" y="139822"/>
            <a:ext cx="11137900" cy="1325563"/>
          </a:xfrm>
        </p:spPr>
        <p:txBody>
          <a:bodyPr/>
          <a:lstStyle/>
          <a:p>
            <a:pPr algn="ctr"/>
            <a:r>
              <a:rPr lang="en-US" dirty="0">
                <a:solidFill>
                  <a:schemeClr val="bg1"/>
                </a:solidFill>
                <a:latin typeface="Rockwell" panose="02060603020205020403" pitchFamily="18" charset="0"/>
              </a:rPr>
              <a:t>How Can We Plan for </a:t>
            </a:r>
            <a:r>
              <a:rPr lang="en-US" dirty="0" smtClean="0">
                <a:solidFill>
                  <a:schemeClr val="bg1"/>
                </a:solidFill>
                <a:latin typeface="Rockwell" panose="02060603020205020403" pitchFamily="18" charset="0"/>
              </a:rPr>
              <a:t>Fall </a:t>
            </a:r>
            <a:r>
              <a:rPr lang="en-US" dirty="0">
                <a:solidFill>
                  <a:schemeClr val="bg1"/>
                </a:solidFill>
                <a:latin typeface="Rockwell" panose="02060603020205020403" pitchFamily="18" charset="0"/>
              </a:rPr>
              <a:t>Hazards?</a:t>
            </a:r>
          </a:p>
        </p:txBody>
      </p:sp>
      <p:sp>
        <p:nvSpPr>
          <p:cNvPr id="3" name="Content Placeholder 2"/>
          <p:cNvSpPr>
            <a:spLocks noGrp="1"/>
          </p:cNvSpPr>
          <p:nvPr>
            <p:ph idx="1"/>
          </p:nvPr>
        </p:nvSpPr>
        <p:spPr>
          <a:xfrm>
            <a:off x="967154" y="1465385"/>
            <a:ext cx="7442200" cy="4572000"/>
          </a:xfrm>
        </p:spPr>
        <p:txBody>
          <a:bodyPr>
            <a:normAutofit fontScale="92500" lnSpcReduction="10000"/>
          </a:bodyPr>
          <a:lstStyle/>
          <a:p>
            <a:r>
              <a:rPr lang="en-US" altLang="en-US" dirty="0">
                <a:solidFill>
                  <a:schemeClr val="bg1"/>
                </a:solidFill>
                <a:latin typeface="Gill Sans MT" panose="020B0502020104020203" pitchFamily="34" charset="0"/>
              </a:rPr>
              <a:t>Prevention through design practices </a:t>
            </a:r>
            <a:r>
              <a:rPr lang="en-US" altLang="en-US" dirty="0" smtClean="0">
                <a:solidFill>
                  <a:schemeClr val="bg1"/>
                </a:solidFill>
                <a:latin typeface="Gill Sans MT" panose="020B0502020104020203" pitchFamily="34" charset="0"/>
              </a:rPr>
              <a:t>recommend </a:t>
            </a:r>
            <a:r>
              <a:rPr lang="en-US" altLang="en-US" dirty="0">
                <a:solidFill>
                  <a:schemeClr val="bg1"/>
                </a:solidFill>
                <a:latin typeface="Gill Sans MT" panose="020B0502020104020203" pitchFamily="34" charset="0"/>
              </a:rPr>
              <a:t>that fall protection becomes </a:t>
            </a:r>
            <a:r>
              <a:rPr lang="en-US" altLang="en-US" dirty="0" smtClean="0">
                <a:solidFill>
                  <a:schemeClr val="bg1"/>
                </a:solidFill>
                <a:latin typeface="Gill Sans MT" panose="020B0502020104020203" pitchFamily="34" charset="0"/>
              </a:rPr>
              <a:t>a key part </a:t>
            </a:r>
            <a:r>
              <a:rPr lang="en-US" altLang="en-US" dirty="0">
                <a:solidFill>
                  <a:schemeClr val="bg1"/>
                </a:solidFill>
                <a:latin typeface="Gill Sans MT" panose="020B0502020104020203" pitchFamily="34" charset="0"/>
              </a:rPr>
              <a:t>of the </a:t>
            </a:r>
            <a:r>
              <a:rPr lang="en-US" altLang="en-US" b="1" dirty="0">
                <a:solidFill>
                  <a:srgbClr val="00B050"/>
                </a:solidFill>
                <a:latin typeface="Gill Sans MT" panose="020B0502020104020203" pitchFamily="34" charset="0"/>
              </a:rPr>
              <a:t>project planning process</a:t>
            </a:r>
            <a:r>
              <a:rPr lang="en-US" altLang="en-US" dirty="0">
                <a:solidFill>
                  <a:schemeClr val="bg1"/>
                </a:solidFill>
                <a:latin typeface="Gill Sans MT" panose="020B0502020104020203" pitchFamily="34" charset="0"/>
              </a:rPr>
              <a:t>, from constructability, to systems installation, to use and maintenance</a:t>
            </a:r>
          </a:p>
          <a:p>
            <a:r>
              <a:rPr lang="en-US" altLang="en-US" dirty="0">
                <a:solidFill>
                  <a:schemeClr val="bg1"/>
                </a:solidFill>
                <a:latin typeface="Gill Sans MT" panose="020B0502020104020203" pitchFamily="34" charset="0"/>
              </a:rPr>
              <a:t>A project cannot be truly safe </a:t>
            </a:r>
            <a:r>
              <a:rPr lang="en-US" altLang="en-US" b="1" dirty="0">
                <a:solidFill>
                  <a:srgbClr val="00B050"/>
                </a:solidFill>
                <a:latin typeface="Gill Sans MT" panose="020B0502020104020203" pitchFamily="34" charset="0"/>
              </a:rPr>
              <a:t>unless</a:t>
            </a:r>
            <a:r>
              <a:rPr lang="en-US" altLang="en-US" dirty="0">
                <a:solidFill>
                  <a:srgbClr val="00B050"/>
                </a:solidFill>
                <a:latin typeface="Gill Sans MT" panose="020B0502020104020203" pitchFamily="34" charset="0"/>
              </a:rPr>
              <a:t> </a:t>
            </a:r>
            <a:r>
              <a:rPr lang="en-US" altLang="en-US" b="1" dirty="0">
                <a:solidFill>
                  <a:srgbClr val="00B050"/>
                </a:solidFill>
                <a:latin typeface="Gill Sans MT" panose="020B0502020104020203" pitchFamily="34" charset="0"/>
              </a:rPr>
              <a:t>fall protection is </a:t>
            </a:r>
            <a:r>
              <a:rPr lang="en-US" altLang="en-US" b="1" dirty="0" smtClean="0">
                <a:solidFill>
                  <a:srgbClr val="00B050"/>
                </a:solidFill>
                <a:latin typeface="Gill Sans MT" panose="020B0502020104020203" pitchFamily="34" charset="0"/>
              </a:rPr>
              <a:t>added </a:t>
            </a:r>
            <a:r>
              <a:rPr lang="en-US" altLang="en-US" b="1" dirty="0">
                <a:solidFill>
                  <a:srgbClr val="00B050"/>
                </a:solidFill>
                <a:latin typeface="Gill Sans MT" panose="020B0502020104020203" pitchFamily="34" charset="0"/>
              </a:rPr>
              <a:t>into every phase of the construction process-even the smallest </a:t>
            </a:r>
            <a:r>
              <a:rPr lang="en-US" altLang="en-US" dirty="0">
                <a:solidFill>
                  <a:schemeClr val="bg1"/>
                </a:solidFill>
                <a:latin typeface="Gill Sans MT" panose="020B0502020104020203" pitchFamily="34" charset="0"/>
              </a:rPr>
              <a:t>projects</a:t>
            </a:r>
          </a:p>
          <a:p>
            <a:r>
              <a:rPr lang="en-US" altLang="en-US" dirty="0">
                <a:solidFill>
                  <a:schemeClr val="bg1"/>
                </a:solidFill>
                <a:latin typeface="Gill Sans MT" panose="020B0502020104020203" pitchFamily="34" charset="0"/>
              </a:rPr>
              <a:t>Best if fall protection </a:t>
            </a:r>
            <a:r>
              <a:rPr lang="en-US" altLang="en-US" dirty="0" smtClean="0">
                <a:solidFill>
                  <a:schemeClr val="bg1"/>
                </a:solidFill>
                <a:latin typeface="Gill Sans MT" panose="020B0502020104020203" pitchFamily="34" charset="0"/>
              </a:rPr>
              <a:t>is planned </a:t>
            </a:r>
            <a:r>
              <a:rPr lang="en-US" altLang="en-US" dirty="0">
                <a:solidFill>
                  <a:schemeClr val="bg1"/>
                </a:solidFill>
                <a:latin typeface="Gill Sans MT" panose="020B0502020104020203" pitchFamily="34" charset="0"/>
              </a:rPr>
              <a:t>and </a:t>
            </a:r>
            <a:r>
              <a:rPr lang="en-US" altLang="en-US" b="1" dirty="0">
                <a:solidFill>
                  <a:srgbClr val="00B050"/>
                </a:solidFill>
                <a:latin typeface="Gill Sans MT" panose="020B0502020104020203" pitchFamily="34" charset="0"/>
              </a:rPr>
              <a:t>designed prior to construction</a:t>
            </a:r>
            <a:r>
              <a:rPr lang="en-US" altLang="en-US" dirty="0">
                <a:solidFill>
                  <a:schemeClr val="bg1"/>
                </a:solidFill>
                <a:latin typeface="Gill Sans MT" panose="020B0502020104020203" pitchFamily="34" charset="0"/>
              </a:rPr>
              <a:t>-keeps cost down</a:t>
            </a:r>
          </a:p>
          <a:p>
            <a:r>
              <a:rPr lang="en-US" altLang="en-US" b="1" dirty="0" smtClean="0">
                <a:solidFill>
                  <a:srgbClr val="00B050"/>
                </a:solidFill>
                <a:latin typeface="Gill Sans MT" panose="020B0502020104020203" pitchFamily="34" charset="0"/>
              </a:rPr>
              <a:t>Regular </a:t>
            </a:r>
            <a:r>
              <a:rPr lang="en-US" altLang="en-US" b="1" dirty="0">
                <a:solidFill>
                  <a:srgbClr val="00B050"/>
                </a:solidFill>
                <a:latin typeface="Gill Sans MT" panose="020B0502020104020203" pitchFamily="34" charset="0"/>
              </a:rPr>
              <a:t>safety briefs </a:t>
            </a:r>
            <a:r>
              <a:rPr lang="en-US" altLang="en-US" dirty="0">
                <a:solidFill>
                  <a:schemeClr val="bg1"/>
                </a:solidFill>
                <a:latin typeface="Gill Sans MT" panose="020B0502020104020203" pitchFamily="34" charset="0"/>
              </a:rPr>
              <a:t>will keep workers safe and minimize liability for all parties involved</a:t>
            </a:r>
            <a:endParaRPr 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251908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2770"/>
            <a:ext cx="10515600" cy="1215260"/>
          </a:xfrm>
        </p:spPr>
        <p:txBody>
          <a:bodyPr>
            <a:normAutofit fontScale="90000"/>
          </a:bodyPr>
          <a:lstStyle/>
          <a:p>
            <a:pPr algn="ctr"/>
            <a:r>
              <a:rPr lang="en-US" dirty="0">
                <a:solidFill>
                  <a:schemeClr val="bg1"/>
                </a:solidFill>
                <a:latin typeface="Rockwell" panose="02060603020205020403" pitchFamily="18" charset="0"/>
              </a:rPr>
              <a:t>How Can We Control Fall </a:t>
            </a:r>
            <a:r>
              <a:rPr lang="en-US" dirty="0" smtClean="0">
                <a:solidFill>
                  <a:schemeClr val="bg1"/>
                </a:solidFill>
                <a:latin typeface="Rockwell" panose="02060603020205020403" pitchFamily="18" charset="0"/>
              </a:rPr>
              <a:t>Hazards?</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1154723" y="1349131"/>
            <a:ext cx="9626600" cy="4105193"/>
          </a:xfrm>
        </p:spPr>
        <p:txBody>
          <a:bodyPr>
            <a:normAutofit lnSpcReduction="10000"/>
          </a:bodyPr>
          <a:lstStyle/>
          <a:p>
            <a:r>
              <a:rPr lang="en-US" altLang="en-US" dirty="0">
                <a:solidFill>
                  <a:srgbClr val="00B050"/>
                </a:solidFill>
                <a:latin typeface="Gill Sans MT" panose="020B0502020104020203" pitchFamily="34" charset="0"/>
              </a:rPr>
              <a:t>Select the proper fall protection </a:t>
            </a:r>
            <a:r>
              <a:rPr lang="en-US" altLang="en-US" dirty="0" smtClean="0">
                <a:solidFill>
                  <a:srgbClr val="00B050"/>
                </a:solidFill>
                <a:latin typeface="Gill Sans MT" panose="020B0502020104020203" pitchFamily="34" charset="0"/>
              </a:rPr>
              <a:t>systems</a:t>
            </a:r>
            <a:r>
              <a:rPr lang="en-US" altLang="en-US" dirty="0" smtClean="0">
                <a:solidFill>
                  <a:schemeClr val="bg1"/>
                </a:solidFill>
                <a:latin typeface="Gill Sans MT" panose="020B0502020104020203" pitchFamily="34" charset="0"/>
              </a:rPr>
              <a:t> </a:t>
            </a:r>
            <a:r>
              <a:rPr lang="en-US" altLang="en-US" dirty="0">
                <a:solidFill>
                  <a:schemeClr val="bg1"/>
                </a:solidFill>
                <a:latin typeface="Gill Sans MT" panose="020B0502020104020203" pitchFamily="34" charset="0"/>
              </a:rPr>
              <a:t>for </a:t>
            </a:r>
            <a:r>
              <a:rPr lang="en-US" altLang="en-US" dirty="0" smtClean="0">
                <a:solidFill>
                  <a:schemeClr val="bg1"/>
                </a:solidFill>
                <a:latin typeface="Gill Sans MT" panose="020B0502020104020203" pitchFamily="34" charset="0"/>
              </a:rPr>
              <a:t>each situation.</a:t>
            </a:r>
          </a:p>
          <a:p>
            <a:r>
              <a:rPr lang="en-US" altLang="en-US" dirty="0" smtClean="0">
                <a:solidFill>
                  <a:schemeClr val="bg1"/>
                </a:solidFill>
                <a:latin typeface="Gill Sans MT" panose="020B0502020104020203" pitchFamily="34" charset="0"/>
              </a:rPr>
              <a:t> Use </a:t>
            </a:r>
            <a:r>
              <a:rPr lang="en-US" altLang="en-US" dirty="0">
                <a:solidFill>
                  <a:srgbClr val="00B050"/>
                </a:solidFill>
                <a:latin typeface="Gill Sans MT" panose="020B0502020104020203" pitchFamily="34" charset="0"/>
              </a:rPr>
              <a:t>proper construction and installation of safety systems</a:t>
            </a:r>
          </a:p>
          <a:p>
            <a:r>
              <a:rPr lang="en-US" altLang="en-US" dirty="0">
                <a:solidFill>
                  <a:schemeClr val="bg1"/>
                </a:solidFill>
                <a:latin typeface="Gill Sans MT" panose="020B0502020104020203" pitchFamily="34" charset="0"/>
              </a:rPr>
              <a:t>Effectively </a:t>
            </a:r>
            <a:r>
              <a:rPr lang="en-US" altLang="en-US" dirty="0">
                <a:solidFill>
                  <a:srgbClr val="00B050"/>
                </a:solidFill>
                <a:latin typeface="Gill Sans MT" panose="020B0502020104020203" pitchFamily="34" charset="0"/>
              </a:rPr>
              <a:t>supervise employees</a:t>
            </a:r>
          </a:p>
          <a:p>
            <a:r>
              <a:rPr lang="en-US" altLang="en-US" dirty="0">
                <a:solidFill>
                  <a:srgbClr val="00B050"/>
                </a:solidFill>
                <a:latin typeface="Gill Sans MT" panose="020B0502020104020203" pitchFamily="34" charset="0"/>
              </a:rPr>
              <a:t>Ensure </a:t>
            </a:r>
            <a:r>
              <a:rPr lang="en-US" altLang="en-US" dirty="0" smtClean="0">
                <a:solidFill>
                  <a:srgbClr val="00B050"/>
                </a:solidFill>
                <a:latin typeface="Gill Sans MT" panose="020B0502020104020203" pitchFamily="34" charset="0"/>
              </a:rPr>
              <a:t>supervisors </a:t>
            </a:r>
            <a:r>
              <a:rPr lang="en-US" altLang="en-US" dirty="0">
                <a:solidFill>
                  <a:srgbClr val="00B050"/>
                </a:solidFill>
                <a:latin typeface="Gill Sans MT" panose="020B0502020104020203" pitchFamily="34" charset="0"/>
              </a:rPr>
              <a:t>are responsible </a:t>
            </a:r>
            <a:r>
              <a:rPr lang="en-US" altLang="en-US" dirty="0">
                <a:solidFill>
                  <a:schemeClr val="bg1"/>
                </a:solidFill>
                <a:latin typeface="Gill Sans MT" panose="020B0502020104020203" pitchFamily="34" charset="0"/>
              </a:rPr>
              <a:t>and accountable for fall protection at workplaces</a:t>
            </a:r>
          </a:p>
          <a:p>
            <a:r>
              <a:rPr lang="en-US" altLang="en-US" dirty="0">
                <a:solidFill>
                  <a:schemeClr val="bg1"/>
                </a:solidFill>
                <a:latin typeface="Gill Sans MT" panose="020B0502020104020203" pitchFamily="34" charset="0"/>
              </a:rPr>
              <a:t>Use </a:t>
            </a:r>
            <a:r>
              <a:rPr lang="en-US" altLang="en-US" dirty="0">
                <a:solidFill>
                  <a:srgbClr val="00B050"/>
                </a:solidFill>
                <a:latin typeface="Gill Sans MT" panose="020B0502020104020203" pitchFamily="34" charset="0"/>
              </a:rPr>
              <a:t>safe work procedures </a:t>
            </a:r>
          </a:p>
          <a:p>
            <a:r>
              <a:rPr lang="en-US" altLang="en-US" dirty="0">
                <a:solidFill>
                  <a:srgbClr val="00B050"/>
                </a:solidFill>
                <a:latin typeface="Gill Sans MT" panose="020B0502020104020203" pitchFamily="34" charset="0"/>
              </a:rPr>
              <a:t>Train Workers </a:t>
            </a:r>
            <a:r>
              <a:rPr lang="en-US" altLang="en-US" dirty="0">
                <a:solidFill>
                  <a:schemeClr val="bg1"/>
                </a:solidFill>
                <a:latin typeface="Gill Sans MT" panose="020B0502020104020203" pitchFamily="34" charset="0"/>
              </a:rPr>
              <a:t>in the proper selection, use, and maintenance of fall protection systems</a:t>
            </a:r>
          </a:p>
          <a:p>
            <a:r>
              <a:rPr lang="en-US" altLang="en-US" dirty="0">
                <a:solidFill>
                  <a:srgbClr val="00B050"/>
                </a:solidFill>
                <a:latin typeface="Gill Sans MT" panose="020B0502020104020203" pitchFamily="34" charset="0"/>
              </a:rPr>
              <a:t>Evaluate</a:t>
            </a:r>
            <a:r>
              <a:rPr lang="en-US" altLang="en-US" dirty="0">
                <a:solidFill>
                  <a:schemeClr val="bg1"/>
                </a:solidFill>
                <a:latin typeface="Gill Sans MT" panose="020B0502020104020203" pitchFamily="34" charset="0"/>
              </a:rPr>
              <a:t> the effectiveness of all steps</a:t>
            </a:r>
          </a:p>
          <a:p>
            <a:endParaRPr lang="en-US" dirty="0"/>
          </a:p>
        </p:txBody>
      </p:sp>
    </p:spTree>
    <p:extLst>
      <p:ext uri="{BB962C8B-B14F-4D97-AF65-F5344CB8AC3E}">
        <p14:creationId xmlns:p14="http://schemas.microsoft.com/office/powerpoint/2010/main" val="55659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0250" y="285124"/>
            <a:ext cx="10515600" cy="1325563"/>
          </a:xfrm>
        </p:spPr>
        <p:txBody>
          <a:bodyPr/>
          <a:lstStyle/>
          <a:p>
            <a:pPr algn="ctr"/>
            <a:r>
              <a:rPr lang="en-US" dirty="0" smtClean="0">
                <a:solidFill>
                  <a:schemeClr val="bg1"/>
                </a:solidFill>
                <a:latin typeface="Rockwell" panose="02060603020205020403" pitchFamily="18" charset="0"/>
              </a:rPr>
              <a:t>Introduction to Fall Hazards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2318963"/>
            <a:ext cx="4838700" cy="3657445"/>
          </a:xfrm>
        </p:spPr>
        <p:txBody>
          <a:bodyPr>
            <a:normAutofit fontScale="92500" lnSpcReduction="10000"/>
          </a:bodyPr>
          <a:lstStyle/>
          <a:p>
            <a:r>
              <a:rPr lang="en-US" dirty="0">
                <a:solidFill>
                  <a:schemeClr val="bg1"/>
                </a:solidFill>
                <a:latin typeface="Gill Sans MT" panose="020B0502020104020203" pitchFamily="34" charset="0"/>
              </a:rPr>
              <a:t>Building Structures</a:t>
            </a:r>
          </a:p>
          <a:p>
            <a:r>
              <a:rPr lang="en-US" dirty="0">
                <a:solidFill>
                  <a:schemeClr val="bg1"/>
                </a:solidFill>
                <a:latin typeface="Gill Sans MT" panose="020B0502020104020203" pitchFamily="34" charset="0"/>
              </a:rPr>
              <a:t>Exterior Construction Areas</a:t>
            </a:r>
          </a:p>
          <a:p>
            <a:r>
              <a:rPr lang="en-US" dirty="0">
                <a:solidFill>
                  <a:schemeClr val="bg1"/>
                </a:solidFill>
                <a:latin typeface="Gill Sans MT" panose="020B0502020104020203" pitchFamily="34" charset="0"/>
              </a:rPr>
              <a:t>Scaffolds</a:t>
            </a:r>
          </a:p>
          <a:p>
            <a:r>
              <a:rPr lang="en-US" dirty="0">
                <a:solidFill>
                  <a:schemeClr val="bg1"/>
                </a:solidFill>
                <a:latin typeface="Gill Sans MT" panose="020B0502020104020203" pitchFamily="34" charset="0"/>
              </a:rPr>
              <a:t>Stairs </a:t>
            </a:r>
          </a:p>
          <a:p>
            <a:r>
              <a:rPr lang="en-US" dirty="0">
                <a:solidFill>
                  <a:schemeClr val="bg1"/>
                </a:solidFill>
                <a:latin typeface="Gill Sans MT" panose="020B0502020104020203" pitchFamily="34" charset="0"/>
              </a:rPr>
              <a:t>Ladders</a:t>
            </a:r>
          </a:p>
          <a:p>
            <a:r>
              <a:rPr lang="en-US" dirty="0">
                <a:solidFill>
                  <a:schemeClr val="bg1"/>
                </a:solidFill>
                <a:latin typeface="Gill Sans MT" panose="020B0502020104020203" pitchFamily="34" charset="0"/>
              </a:rPr>
              <a:t>Heavy </a:t>
            </a:r>
            <a:r>
              <a:rPr lang="en-US" dirty="0" smtClean="0">
                <a:solidFill>
                  <a:schemeClr val="bg1"/>
                </a:solidFill>
                <a:latin typeface="Gill Sans MT" panose="020B0502020104020203" pitchFamily="34" charset="0"/>
              </a:rPr>
              <a:t>Equipment</a:t>
            </a:r>
          </a:p>
          <a:p>
            <a:r>
              <a:rPr lang="en-US" dirty="0" smtClean="0">
                <a:solidFill>
                  <a:schemeClr val="bg1"/>
                </a:solidFill>
                <a:latin typeface="Gill Sans MT" panose="020B0502020104020203" pitchFamily="34" charset="0"/>
              </a:rPr>
              <a:t>Water storage tanks</a:t>
            </a:r>
          </a:p>
          <a:p>
            <a:r>
              <a:rPr lang="en-US" dirty="0" smtClean="0">
                <a:solidFill>
                  <a:schemeClr val="bg1"/>
                </a:solidFill>
                <a:latin typeface="Gill Sans MT" panose="020B0502020104020203" pitchFamily="34" charset="0"/>
              </a:rPr>
              <a:t>Deep excavation</a:t>
            </a:r>
            <a:endParaRPr lang="en-US" dirty="0">
              <a:solidFill>
                <a:schemeClr val="bg1"/>
              </a:solidFill>
              <a:latin typeface="Gill Sans MT" panose="020B0502020104020203" pitchFamily="34" charset="0"/>
            </a:endParaRPr>
          </a:p>
          <a:p>
            <a:endParaRPr lang="en-US" dirty="0"/>
          </a:p>
        </p:txBody>
      </p:sp>
      <p:sp>
        <p:nvSpPr>
          <p:cNvPr id="6" name="Rectangle 5"/>
          <p:cNvSpPr/>
          <p:nvPr/>
        </p:nvSpPr>
        <p:spPr>
          <a:xfrm>
            <a:off x="910250" y="1742701"/>
            <a:ext cx="1939313" cy="523220"/>
          </a:xfrm>
          <a:prstGeom prst="rect">
            <a:avLst/>
          </a:prstGeom>
        </p:spPr>
        <p:txBody>
          <a:bodyPr wrap="none">
            <a:spAutoFit/>
          </a:bodyPr>
          <a:lstStyle/>
          <a:p>
            <a:r>
              <a:rPr lang="en-US" sz="2800" dirty="0">
                <a:solidFill>
                  <a:srgbClr val="92D050"/>
                </a:solidFill>
                <a:latin typeface="Gill Sans MT" panose="020B0502020104020203" pitchFamily="34" charset="0"/>
              </a:rPr>
              <a:t>Fall Hazards</a:t>
            </a:r>
          </a:p>
        </p:txBody>
      </p:sp>
      <p:sp>
        <p:nvSpPr>
          <p:cNvPr id="7" name="Rectangle 6"/>
          <p:cNvSpPr/>
          <p:nvPr/>
        </p:nvSpPr>
        <p:spPr>
          <a:xfrm>
            <a:off x="5218723" y="2265921"/>
            <a:ext cx="6096000" cy="2246769"/>
          </a:xfrm>
          <a:prstGeom prst="rect">
            <a:avLst/>
          </a:prstGeom>
        </p:spPr>
        <p:txBody>
          <a:bodyPr>
            <a:spAutoFit/>
          </a:bodyPr>
          <a:lstStyle/>
          <a:p>
            <a:pPr marL="457200" indent="-457200">
              <a:buFont typeface="Arial" panose="020B0604020202020204" pitchFamily="34" charset="0"/>
              <a:buChar char="•"/>
            </a:pPr>
            <a:r>
              <a:rPr lang="en-US" sz="2800" dirty="0">
                <a:solidFill>
                  <a:schemeClr val="bg1"/>
                </a:solidFill>
                <a:latin typeface="Gill Sans MT" panose="020B0502020104020203" pitchFamily="34" charset="0"/>
              </a:rPr>
              <a:t>Guard Rail Systems</a:t>
            </a:r>
          </a:p>
          <a:p>
            <a:pPr marL="457200" indent="-457200">
              <a:buFont typeface="Arial" panose="020B0604020202020204" pitchFamily="34" charset="0"/>
              <a:buChar char="•"/>
            </a:pPr>
            <a:r>
              <a:rPr lang="en-US" sz="2800" dirty="0">
                <a:solidFill>
                  <a:schemeClr val="bg1"/>
                </a:solidFill>
                <a:latin typeface="Gill Sans MT" panose="020B0502020104020203" pitchFamily="34" charset="0"/>
              </a:rPr>
              <a:t>Warning Lines</a:t>
            </a:r>
          </a:p>
          <a:p>
            <a:pPr marL="457200" indent="-457200">
              <a:buFont typeface="Arial" panose="020B0604020202020204" pitchFamily="34" charset="0"/>
              <a:buChar char="•"/>
            </a:pPr>
            <a:r>
              <a:rPr lang="en-US" sz="2800" dirty="0">
                <a:solidFill>
                  <a:schemeClr val="bg1"/>
                </a:solidFill>
                <a:latin typeface="Gill Sans MT" panose="020B0502020104020203" pitchFamily="34" charset="0"/>
              </a:rPr>
              <a:t>Personal Fall Arrest Systems</a:t>
            </a:r>
          </a:p>
          <a:p>
            <a:pPr marL="457200" indent="-457200">
              <a:buFont typeface="Arial" panose="020B0604020202020204" pitchFamily="34" charset="0"/>
              <a:buChar char="•"/>
            </a:pPr>
            <a:r>
              <a:rPr lang="en-US" sz="2800" dirty="0">
                <a:solidFill>
                  <a:schemeClr val="bg1"/>
                </a:solidFill>
                <a:latin typeface="Gill Sans MT" panose="020B0502020104020203" pitchFamily="34" charset="0"/>
              </a:rPr>
              <a:t>Floor Covers</a:t>
            </a:r>
          </a:p>
          <a:p>
            <a:pPr marL="457200" indent="-457200">
              <a:buFont typeface="Arial" panose="020B0604020202020204" pitchFamily="34" charset="0"/>
              <a:buChar char="•"/>
            </a:pPr>
            <a:r>
              <a:rPr lang="en-US" sz="2800" dirty="0">
                <a:solidFill>
                  <a:schemeClr val="bg1"/>
                </a:solidFill>
                <a:latin typeface="Gill Sans MT" panose="020B0502020104020203" pitchFamily="34" charset="0"/>
              </a:rPr>
              <a:t>3 Point </a:t>
            </a:r>
            <a:r>
              <a:rPr lang="en-US" sz="2800" dirty="0" smtClean="0">
                <a:solidFill>
                  <a:schemeClr val="bg1"/>
                </a:solidFill>
                <a:latin typeface="Gill Sans MT" panose="020B0502020104020203" pitchFamily="34" charset="0"/>
              </a:rPr>
              <a:t>of contact </a:t>
            </a:r>
            <a:endParaRPr lang="en-US" sz="2800" dirty="0">
              <a:solidFill>
                <a:schemeClr val="bg1"/>
              </a:solidFill>
              <a:latin typeface="Gill Sans MT" panose="020B0502020104020203" pitchFamily="34" charset="0"/>
            </a:endParaRPr>
          </a:p>
        </p:txBody>
      </p:sp>
      <p:sp>
        <p:nvSpPr>
          <p:cNvPr id="8" name="Text Placeholder 4"/>
          <p:cNvSpPr txBox="1">
            <a:spLocks/>
          </p:cNvSpPr>
          <p:nvPr/>
        </p:nvSpPr>
        <p:spPr>
          <a:xfrm>
            <a:off x="5676900" y="1742701"/>
            <a:ext cx="4396339" cy="576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92D050"/>
                </a:solidFill>
                <a:latin typeface="Gill Sans MT" panose="020B0502020104020203" pitchFamily="34" charset="0"/>
              </a:rPr>
              <a:t>Accident Prevention</a:t>
            </a:r>
            <a:endParaRPr lang="en-US" dirty="0">
              <a:solidFill>
                <a:srgbClr val="92D050"/>
              </a:solidFill>
              <a:latin typeface="Gill Sans MT" panose="020B0502020104020203" pitchFamily="34" charset="0"/>
            </a:endParaRPr>
          </a:p>
        </p:txBody>
      </p:sp>
    </p:spTree>
    <p:extLst>
      <p:ext uri="{BB962C8B-B14F-4D97-AF65-F5344CB8AC3E}">
        <p14:creationId xmlns:p14="http://schemas.microsoft.com/office/powerpoint/2010/main" val="88166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fade">
                                      <p:cBhvr>
                                        <p:cTn id="53" dur="1000"/>
                                        <p:tgtEl>
                                          <p:spTgt spid="7">
                                            <p:txEl>
                                              <p:pRg st="0" end="0"/>
                                            </p:txEl>
                                          </p:spTgt>
                                        </p:tgtEl>
                                      </p:cBhvr>
                                    </p:animEffect>
                                    <p:anim calcmode="lin" valueType="num">
                                      <p:cBhvr>
                                        <p:cTn id="5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7">
                                            <p:txEl>
                                              <p:pRg st="1" end="1"/>
                                            </p:txEl>
                                          </p:spTgt>
                                        </p:tgtEl>
                                        <p:attrNameLst>
                                          <p:attrName>style.visibility</p:attrName>
                                        </p:attrNameLst>
                                      </p:cBhvr>
                                      <p:to>
                                        <p:strVal val="visible"/>
                                      </p:to>
                                    </p:set>
                                    <p:animEffect transition="in" filter="fade">
                                      <p:cBhvr>
                                        <p:cTn id="58" dur="1000"/>
                                        <p:tgtEl>
                                          <p:spTgt spid="7">
                                            <p:txEl>
                                              <p:pRg st="1" end="1"/>
                                            </p:txEl>
                                          </p:spTgt>
                                        </p:tgtEl>
                                      </p:cBhvr>
                                    </p:animEffect>
                                    <p:anim calcmode="lin" valueType="num">
                                      <p:cBhvr>
                                        <p:cTn id="5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1" end="1"/>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Effect transition="in" filter="fade">
                                      <p:cBhvr>
                                        <p:cTn id="63" dur="1000"/>
                                        <p:tgtEl>
                                          <p:spTgt spid="7">
                                            <p:txEl>
                                              <p:pRg st="2" end="2"/>
                                            </p:txEl>
                                          </p:spTgt>
                                        </p:tgtEl>
                                      </p:cBhvr>
                                    </p:animEffect>
                                    <p:anim calcmode="lin" valueType="num">
                                      <p:cBhvr>
                                        <p:cTn id="6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2" end="2"/>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7">
                                            <p:txEl>
                                              <p:pRg st="3" end="3"/>
                                            </p:txEl>
                                          </p:spTgt>
                                        </p:tgtEl>
                                        <p:attrNameLst>
                                          <p:attrName>style.visibility</p:attrName>
                                        </p:attrNameLst>
                                      </p:cBhvr>
                                      <p:to>
                                        <p:strVal val="visible"/>
                                      </p:to>
                                    </p:set>
                                    <p:animEffect transition="in" filter="fade">
                                      <p:cBhvr>
                                        <p:cTn id="68" dur="1000"/>
                                        <p:tgtEl>
                                          <p:spTgt spid="7">
                                            <p:txEl>
                                              <p:pRg st="3" end="3"/>
                                            </p:txEl>
                                          </p:spTgt>
                                        </p:tgtEl>
                                      </p:cBhvr>
                                    </p:animEffect>
                                    <p:anim calcmode="lin" valueType="num">
                                      <p:cBhvr>
                                        <p:cTn id="6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3" end="3"/>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7">
                                            <p:txEl>
                                              <p:pRg st="4" end="4"/>
                                            </p:txEl>
                                          </p:spTgt>
                                        </p:tgtEl>
                                        <p:attrNameLst>
                                          <p:attrName>style.visibility</p:attrName>
                                        </p:attrNameLst>
                                      </p:cBhvr>
                                      <p:to>
                                        <p:strVal val="visible"/>
                                      </p:to>
                                    </p:set>
                                    <p:animEffect transition="in" filter="fade">
                                      <p:cBhvr>
                                        <p:cTn id="73" dur="1000"/>
                                        <p:tgtEl>
                                          <p:spTgt spid="7">
                                            <p:txEl>
                                              <p:pRg st="4" end="4"/>
                                            </p:txEl>
                                          </p:spTgt>
                                        </p:tgtEl>
                                      </p:cBhvr>
                                    </p:animEffect>
                                    <p:anim calcmode="lin" valueType="num">
                                      <p:cBhvr>
                                        <p:cTn id="7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8246" y="246061"/>
            <a:ext cx="11201400" cy="1325563"/>
          </a:xfrm>
        </p:spPr>
        <p:txBody>
          <a:bodyPr/>
          <a:lstStyle/>
          <a:p>
            <a:pPr algn="ctr"/>
            <a:r>
              <a:rPr lang="en-US" dirty="0" smtClean="0">
                <a:solidFill>
                  <a:schemeClr val="bg1"/>
                </a:solidFill>
                <a:latin typeface="Rockwell" panose="02060603020205020403" pitchFamily="18" charset="0"/>
              </a:rPr>
              <a:t>Working Above Dangerous Equipment and Objects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73369" y="1975531"/>
            <a:ext cx="5431971" cy="3362779"/>
          </a:xfrm>
        </p:spPr>
        <p:txBody>
          <a:bodyPr/>
          <a:lstStyle/>
          <a:p>
            <a:r>
              <a:rPr lang="en-US" dirty="0">
                <a:solidFill>
                  <a:schemeClr val="bg1"/>
                </a:solidFill>
                <a:latin typeface="Gill Sans MT" panose="020B0502020104020203" pitchFamily="34" charset="0"/>
              </a:rPr>
              <a:t>Falls from a short distance can result in serious injury</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All workers must be protected from falling onto sharp objects and equipment</a:t>
            </a:r>
          </a:p>
          <a:p>
            <a:endParaRPr lang="en-US" dirty="0"/>
          </a:p>
        </p:txBody>
      </p:sp>
      <p:pic>
        <p:nvPicPr>
          <p:cNvPr id="6" name="Content Placeholder 6" descr="Check out this Spiderman move. There are two types of falls that need to be considered: (1) falls to the same level, such as when walking on the ground and you trip, and (2) falls to a lower level, such as when you fall off a roof and land on the ground. Serious injuries can occur with each type of fall. The severity of the injury greatly increases if you fall onto a sharp object such as rebar or onto a dangerous equipment.  &#10;&#10;When a worker falls onto rebar or other sharp objects, he/she may be impaled. The force of the falling worker will drive the rebar or other sharp object into the body. Depending on the height of the fall and length of the rebar, it may go completely through the worker. &#10;&#10;Two levels of protection must be put into place to protect workers from falling onto sharp objects. The first is to install a fall protection system to prevent the workers from falling. The second is to cover the sharp objects so workers cannot be impaled. The covers must be strong enough to withstand 250 pounds dropped from a height of 10 feet. Some types of rebar caps are not strong enough and will only make a larger hole as the rebar goes through the worker’s body.&#10;&#10;This photograph shows footings with rebar extending from it exposing workers to impalement hazards.&#10;&#10;&#10;" title="image of a construction worker above ground without fall prot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2880" y="1975531"/>
            <a:ext cx="4226071" cy="2998952"/>
          </a:xfrm>
          <a:prstGeom prst="rect">
            <a:avLst/>
          </a:prstGeom>
        </p:spPr>
      </p:pic>
      <p:pic>
        <p:nvPicPr>
          <p:cNvPr id="7" name="Picture 6" descr="Image of DO NOT" title="Image of DO N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0765" y="2157444"/>
            <a:ext cx="1385151" cy="1385151"/>
          </a:xfrm>
          <a:prstGeom prst="rect">
            <a:avLst/>
          </a:prstGeom>
        </p:spPr>
      </p:pic>
    </p:spTree>
    <p:extLst>
      <p:ext uri="{BB962C8B-B14F-4D97-AF65-F5344CB8AC3E}">
        <p14:creationId xmlns:p14="http://schemas.microsoft.com/office/powerpoint/2010/main" val="2379556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244" y="294600"/>
            <a:ext cx="11044443" cy="1325563"/>
          </a:xfrm>
        </p:spPr>
        <p:txBody>
          <a:bodyPr/>
          <a:lstStyle/>
          <a:p>
            <a:pPr algn="ctr"/>
            <a:r>
              <a:rPr lang="en-US" dirty="0" smtClean="0">
                <a:solidFill>
                  <a:schemeClr val="bg1"/>
                </a:solidFill>
                <a:latin typeface="Rockwell" panose="02060603020205020403" pitchFamily="18" charset="0"/>
              </a:rPr>
              <a:t>Open </a:t>
            </a:r>
            <a:r>
              <a:rPr lang="en-US" dirty="0">
                <a:solidFill>
                  <a:schemeClr val="bg1"/>
                </a:solidFill>
                <a:latin typeface="Rockwell" panose="02060603020205020403" pitchFamily="18" charset="0"/>
              </a:rPr>
              <a:t>Excavation</a:t>
            </a:r>
          </a:p>
        </p:txBody>
      </p:sp>
      <p:sp>
        <p:nvSpPr>
          <p:cNvPr id="3" name="Content Placeholder 2"/>
          <p:cNvSpPr>
            <a:spLocks noGrp="1"/>
          </p:cNvSpPr>
          <p:nvPr>
            <p:ph idx="1"/>
          </p:nvPr>
        </p:nvSpPr>
        <p:spPr>
          <a:xfrm>
            <a:off x="941614" y="2472890"/>
            <a:ext cx="5132615" cy="2319338"/>
          </a:xfrm>
        </p:spPr>
        <p:txBody>
          <a:bodyPr>
            <a:normAutofit/>
          </a:bodyPr>
          <a:lstStyle/>
          <a:p>
            <a:r>
              <a:rPr lang="en-US" dirty="0">
                <a:solidFill>
                  <a:schemeClr val="bg1"/>
                </a:solidFill>
                <a:latin typeface="Gill Sans MT" panose="020B0502020104020203" pitchFamily="34" charset="0"/>
              </a:rPr>
              <a:t>All open excavation areas and holes in the earth or manholes must be guarded or protected</a:t>
            </a:r>
          </a:p>
          <a:p>
            <a:r>
              <a:rPr lang="en-US" dirty="0">
                <a:solidFill>
                  <a:schemeClr val="bg1"/>
                </a:solidFill>
                <a:latin typeface="Gill Sans MT" panose="020B0502020104020203" pitchFamily="34" charset="0"/>
              </a:rPr>
              <a:t>Adequate signage to</a:t>
            </a:r>
            <a:r>
              <a:rPr lang="en-US" b="1" dirty="0">
                <a:solidFill>
                  <a:schemeClr val="bg1"/>
                </a:solidFill>
                <a:latin typeface="Gill Sans MT" panose="020B0502020104020203" pitchFamily="34" charset="0"/>
              </a:rPr>
              <a:t> WARN </a:t>
            </a:r>
            <a:r>
              <a:rPr lang="en-US" dirty="0">
                <a:solidFill>
                  <a:schemeClr val="bg1"/>
                </a:solidFill>
                <a:latin typeface="Gill Sans MT" panose="020B0502020104020203" pitchFamily="34" charset="0"/>
              </a:rPr>
              <a:t>people of the open fall hazards </a:t>
            </a:r>
          </a:p>
          <a:p>
            <a:endParaRPr lang="en-US" dirty="0">
              <a:solidFill>
                <a:schemeClr val="accent1">
                  <a:lumMod val="20000"/>
                  <a:lumOff val="80000"/>
                </a:schemeClr>
              </a:solidFill>
            </a:endParaRPr>
          </a:p>
        </p:txBody>
      </p:sp>
      <p:pic>
        <p:nvPicPr>
          <p:cNvPr id="6" name="Picture 5" descr="Open excavations and pier holes must be guarded or protected to prevent workers from falling into them.  One way to guard a pier hole such as this, is to build a guardrail system around it.  The guardrail will keep workers away from the edge so they cannot fall into the hole.&#10;" title="Image of open excavation site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9056" y="2230879"/>
            <a:ext cx="3664631" cy="3176814"/>
          </a:xfrm>
          <a:prstGeom prst="rect">
            <a:avLst/>
          </a:prstGeom>
        </p:spPr>
      </p:pic>
      <p:sp>
        <p:nvSpPr>
          <p:cNvPr id="7" name="Text Placeholder 2"/>
          <p:cNvSpPr txBox="1">
            <a:spLocks/>
          </p:cNvSpPr>
          <p:nvPr/>
        </p:nvSpPr>
        <p:spPr>
          <a:xfrm>
            <a:off x="941614" y="1966920"/>
            <a:ext cx="6979072" cy="576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92D050"/>
                </a:solidFill>
                <a:latin typeface="Gill Sans MT" panose="020B0502020104020203" pitchFamily="34" charset="0"/>
              </a:rPr>
              <a:t>Excavation and Trenching Fall Hazards</a:t>
            </a:r>
            <a:endParaRPr lang="en-US" dirty="0">
              <a:solidFill>
                <a:srgbClr val="92D050"/>
              </a:solidFill>
              <a:latin typeface="Gill Sans MT" panose="020B0502020104020203" pitchFamily="34" charset="0"/>
            </a:endParaRPr>
          </a:p>
        </p:txBody>
      </p:sp>
      <p:pic>
        <p:nvPicPr>
          <p:cNvPr id="8" name="Picture 7" descr="Image of DO NOT" title="Image of DO N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9056" y="2230879"/>
            <a:ext cx="1114675" cy="1114675"/>
          </a:xfrm>
          <a:prstGeom prst="rect">
            <a:avLst/>
          </a:prstGeom>
        </p:spPr>
      </p:pic>
    </p:spTree>
    <p:extLst>
      <p:ext uri="{BB962C8B-B14F-4D97-AF65-F5344CB8AC3E}">
        <p14:creationId xmlns:p14="http://schemas.microsoft.com/office/powerpoint/2010/main" val="3282113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493" y="142766"/>
            <a:ext cx="11353800" cy="1325563"/>
          </a:xfrm>
        </p:spPr>
        <p:txBody>
          <a:bodyPr/>
          <a:lstStyle/>
          <a:p>
            <a:pPr algn="ctr"/>
            <a:r>
              <a:rPr lang="en-US" dirty="0" smtClean="0">
                <a:solidFill>
                  <a:schemeClr val="bg1"/>
                </a:solidFill>
                <a:latin typeface="Rockwell" panose="02060603020205020403" pitchFamily="18" charset="0"/>
              </a:rPr>
              <a:t>Holes in Floors, Roofs or Walking Surfaces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556846" y="1833153"/>
            <a:ext cx="5536973" cy="3265065"/>
          </a:xfrm>
        </p:spPr>
        <p:txBody>
          <a:bodyPr>
            <a:normAutofit/>
          </a:bodyPr>
          <a:lstStyle/>
          <a:p>
            <a:r>
              <a:rPr lang="en-US" dirty="0">
                <a:solidFill>
                  <a:schemeClr val="bg1"/>
                </a:solidFill>
                <a:latin typeface="Gill Sans MT" panose="020B0502020104020203" pitchFamily="34" charset="0"/>
              </a:rPr>
              <a:t>Open areas require guarding </a:t>
            </a:r>
          </a:p>
          <a:p>
            <a:r>
              <a:rPr lang="en-US" dirty="0" smtClean="0">
                <a:solidFill>
                  <a:schemeClr val="bg1"/>
                </a:solidFill>
                <a:latin typeface="Gill Sans MT" panose="020B0502020104020203" pitchFamily="34" charset="0"/>
              </a:rPr>
              <a:t>Proper </a:t>
            </a:r>
            <a:r>
              <a:rPr lang="en-US" dirty="0">
                <a:solidFill>
                  <a:schemeClr val="bg1"/>
                </a:solidFill>
                <a:latin typeface="Gill Sans MT" panose="020B0502020104020203" pitchFamily="34" charset="0"/>
              </a:rPr>
              <a:t>signage required to WARN people of the fall </a:t>
            </a:r>
            <a:r>
              <a:rPr lang="en-US" dirty="0" smtClean="0">
                <a:solidFill>
                  <a:schemeClr val="bg1"/>
                </a:solidFill>
                <a:latin typeface="Gill Sans MT" panose="020B0502020104020203" pitchFamily="34" charset="0"/>
              </a:rPr>
              <a:t>hazards</a:t>
            </a:r>
          </a:p>
          <a:p>
            <a:r>
              <a:rPr lang="en-US" dirty="0" smtClean="0">
                <a:solidFill>
                  <a:schemeClr val="bg1"/>
                </a:solidFill>
                <a:latin typeface="Gill Sans MT" panose="020B0502020104020203" pitchFamily="34" charset="0"/>
              </a:rPr>
              <a:t>Lift stations or vaults</a:t>
            </a:r>
            <a:endParaRPr lang="en-US" dirty="0">
              <a:solidFill>
                <a:schemeClr val="bg1"/>
              </a:solidFill>
              <a:latin typeface="Gill Sans MT" panose="020B0502020104020203" pitchFamily="34" charset="0"/>
            </a:endParaRPr>
          </a:p>
          <a:p>
            <a:endParaRPr lang="en-US" dirty="0"/>
          </a:p>
        </p:txBody>
      </p:sp>
      <p:pic>
        <p:nvPicPr>
          <p:cNvPr id="7" name="Picture 6" descr="Another example of an open unguarded hole that posses a fall risk hazard and must be guarded or protected to prevent workers from falling into them.  &#10;" title="image of an open platted door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4796" y="1516679"/>
            <a:ext cx="3112427" cy="2334320"/>
          </a:xfrm>
          <a:prstGeom prst="rect">
            <a:avLst/>
          </a:prstGeom>
        </p:spPr>
      </p:pic>
      <p:pic>
        <p:nvPicPr>
          <p:cNvPr id="8" name="Picture 7" descr="Image of DO NOT" title="Image of DO N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4438" y="2793892"/>
            <a:ext cx="1030326" cy="1030326"/>
          </a:xfrm>
          <a:prstGeom prst="rect">
            <a:avLst/>
          </a:prstGeom>
        </p:spPr>
      </p:pic>
      <p:pic>
        <p:nvPicPr>
          <p:cNvPr id="5" name="Picture 4" descr="lift station" title="lift stati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64796" y="3928230"/>
            <a:ext cx="3119968" cy="2339976"/>
          </a:xfrm>
          <a:prstGeom prst="rect">
            <a:avLst/>
          </a:prstGeom>
        </p:spPr>
      </p:pic>
    </p:spTree>
    <p:extLst>
      <p:ext uri="{BB962C8B-B14F-4D97-AF65-F5344CB8AC3E}">
        <p14:creationId xmlns:p14="http://schemas.microsoft.com/office/powerpoint/2010/main" val="2663032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6862" y="325314"/>
            <a:ext cx="11236569" cy="1325563"/>
          </a:xfrm>
        </p:spPr>
        <p:txBody>
          <a:bodyPr/>
          <a:lstStyle/>
          <a:p>
            <a:pPr algn="ctr"/>
            <a:r>
              <a:rPr lang="en-US" dirty="0" smtClean="0">
                <a:solidFill>
                  <a:schemeClr val="bg1"/>
                </a:solidFill>
                <a:latin typeface="Rockwell" panose="02060603020205020403" pitchFamily="18" charset="0"/>
              </a:rPr>
              <a:t>Introduction to Fall Protection Requirements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744662"/>
            <a:ext cx="4927600" cy="4186238"/>
          </a:xfrm>
        </p:spPr>
        <p:txBody>
          <a:bodyPr>
            <a:normAutofit/>
          </a:bodyPr>
          <a:lstStyle/>
          <a:p>
            <a:r>
              <a:rPr lang="en-US" dirty="0">
                <a:solidFill>
                  <a:schemeClr val="bg1"/>
                </a:solidFill>
                <a:latin typeface="Gill Sans MT" panose="020B0502020104020203" pitchFamily="34" charset="0"/>
              </a:rPr>
              <a:t>Working </a:t>
            </a:r>
            <a:r>
              <a:rPr lang="en-US" b="1" i="1" u="sng" dirty="0" smtClean="0">
                <a:solidFill>
                  <a:srgbClr val="00B050"/>
                </a:solidFill>
                <a:latin typeface="Gill Sans MT" panose="020B0502020104020203" pitchFamily="34" charset="0"/>
              </a:rPr>
              <a:t>6 </a:t>
            </a:r>
            <a:r>
              <a:rPr lang="en-US" b="1" i="1" u="sng" dirty="0">
                <a:solidFill>
                  <a:srgbClr val="00B050"/>
                </a:solidFill>
                <a:latin typeface="Gill Sans MT" panose="020B0502020104020203" pitchFamily="34" charset="0"/>
              </a:rPr>
              <a:t>feet or more</a:t>
            </a:r>
            <a:r>
              <a:rPr lang="en-US" dirty="0">
                <a:solidFill>
                  <a:schemeClr val="bg1"/>
                </a:solidFill>
                <a:latin typeface="Gill Sans MT" panose="020B0502020104020203" pitchFamily="34" charset="0"/>
              </a:rPr>
              <a:t> above the lower level </a:t>
            </a:r>
            <a:r>
              <a:rPr lang="en-US" dirty="0" smtClean="0">
                <a:solidFill>
                  <a:schemeClr val="bg1"/>
                </a:solidFill>
                <a:latin typeface="Gill Sans MT" panose="020B0502020104020203" pitchFamily="34" charset="0"/>
              </a:rPr>
              <a:t>requires </a:t>
            </a:r>
            <a:r>
              <a:rPr lang="en-US" dirty="0">
                <a:solidFill>
                  <a:schemeClr val="bg1"/>
                </a:solidFill>
                <a:latin typeface="Gill Sans MT" panose="020B0502020104020203" pitchFamily="34" charset="0"/>
              </a:rPr>
              <a:t>the use of fall protection</a:t>
            </a:r>
          </a:p>
          <a:p>
            <a:pPr>
              <a:buFont typeface="Wingdings" panose="05000000000000000000" pitchFamily="2" charset="2"/>
              <a:buChar char="ü"/>
            </a:pPr>
            <a:r>
              <a:rPr lang="en-US" dirty="0">
                <a:solidFill>
                  <a:schemeClr val="bg1"/>
                </a:solidFill>
                <a:latin typeface="Gill Sans MT" panose="020B0502020104020203" pitchFamily="34" charset="0"/>
              </a:rPr>
              <a:t>Unprotected sides and edges</a:t>
            </a:r>
          </a:p>
          <a:p>
            <a:pPr>
              <a:buFont typeface="Wingdings" panose="05000000000000000000" pitchFamily="2" charset="2"/>
              <a:buChar char="ü"/>
            </a:pPr>
            <a:r>
              <a:rPr lang="en-US" dirty="0">
                <a:solidFill>
                  <a:schemeClr val="bg1"/>
                </a:solidFill>
                <a:latin typeface="Gill Sans MT" panose="020B0502020104020203" pitchFamily="34" charset="0"/>
              </a:rPr>
              <a:t>Leading Edges</a:t>
            </a:r>
          </a:p>
          <a:p>
            <a:pPr>
              <a:buFont typeface="Wingdings" panose="05000000000000000000" pitchFamily="2" charset="2"/>
              <a:buChar char="ü"/>
            </a:pPr>
            <a:r>
              <a:rPr lang="en-US" dirty="0" smtClean="0">
                <a:solidFill>
                  <a:schemeClr val="bg1"/>
                </a:solidFill>
                <a:latin typeface="Gill Sans MT" panose="020B0502020104020203" pitchFamily="34" charset="0"/>
              </a:rPr>
              <a:t>Excavations</a:t>
            </a:r>
            <a:endParaRPr lang="en-US" dirty="0">
              <a:solidFill>
                <a:schemeClr val="bg1"/>
              </a:solidFill>
              <a:latin typeface="Gill Sans MT" panose="020B0502020104020203" pitchFamily="34" charset="0"/>
            </a:endParaRPr>
          </a:p>
          <a:p>
            <a:pPr>
              <a:buFont typeface="Wingdings" panose="05000000000000000000" pitchFamily="2" charset="2"/>
              <a:buChar char="ü"/>
            </a:pPr>
            <a:r>
              <a:rPr lang="en-US" dirty="0">
                <a:solidFill>
                  <a:schemeClr val="bg1"/>
                </a:solidFill>
                <a:latin typeface="Gill Sans MT" panose="020B0502020104020203" pitchFamily="34" charset="0"/>
              </a:rPr>
              <a:t>Walking/working surfaces</a:t>
            </a:r>
          </a:p>
          <a:p>
            <a:endParaRPr lang="en-US" dirty="0"/>
          </a:p>
        </p:txBody>
      </p:sp>
      <p:sp>
        <p:nvSpPr>
          <p:cNvPr id="6" name="Rectangle 5"/>
          <p:cNvSpPr/>
          <p:nvPr/>
        </p:nvSpPr>
        <p:spPr>
          <a:xfrm>
            <a:off x="6005146" y="1744662"/>
            <a:ext cx="6096000" cy="2677656"/>
          </a:xfrm>
          <a:prstGeom prst="rect">
            <a:avLst/>
          </a:prstGeom>
        </p:spPr>
        <p:txBody>
          <a:bodyPr>
            <a:spAutoFit/>
          </a:bodyPr>
          <a:lstStyle/>
          <a:p>
            <a:pPr marL="457200" indent="-457200">
              <a:buFont typeface="Arial" panose="020B0604020202020204" pitchFamily="34" charset="0"/>
              <a:buChar char="•"/>
            </a:pPr>
            <a:r>
              <a:rPr lang="en-US" sz="2800" dirty="0">
                <a:solidFill>
                  <a:schemeClr val="bg1"/>
                </a:solidFill>
                <a:latin typeface="Gill Sans MT" panose="020B0502020104020203" pitchFamily="34" charset="0"/>
              </a:rPr>
              <a:t>Regardless of the height, fall protection must be used when working above:</a:t>
            </a:r>
          </a:p>
          <a:p>
            <a:pPr marL="457200" indent="-457200">
              <a:buFont typeface="Wingdings" panose="05000000000000000000" pitchFamily="2" charset="2"/>
              <a:buChar char="ü"/>
            </a:pPr>
            <a:r>
              <a:rPr lang="en-US" sz="2800" dirty="0">
                <a:solidFill>
                  <a:schemeClr val="bg1"/>
                </a:solidFill>
                <a:latin typeface="Gill Sans MT" panose="020B0502020104020203" pitchFamily="34" charset="0"/>
              </a:rPr>
              <a:t>Dangerous equipment</a:t>
            </a:r>
          </a:p>
          <a:p>
            <a:pPr marL="457200" indent="-457200">
              <a:buFont typeface="Wingdings" panose="05000000000000000000" pitchFamily="2" charset="2"/>
              <a:buChar char="ü"/>
            </a:pPr>
            <a:r>
              <a:rPr lang="en-US" sz="2800" dirty="0">
                <a:solidFill>
                  <a:schemeClr val="bg1"/>
                </a:solidFill>
                <a:latin typeface="Gill Sans MT" panose="020B0502020104020203" pitchFamily="34" charset="0"/>
              </a:rPr>
              <a:t>Sharp objects</a:t>
            </a:r>
          </a:p>
          <a:p>
            <a:pPr marL="457200" indent="-457200">
              <a:buFont typeface="Wingdings" panose="05000000000000000000" pitchFamily="2" charset="2"/>
              <a:buChar char="ü"/>
            </a:pPr>
            <a:r>
              <a:rPr lang="en-US" sz="2800" dirty="0">
                <a:solidFill>
                  <a:schemeClr val="bg1"/>
                </a:solidFill>
                <a:latin typeface="Gill Sans MT" panose="020B0502020104020203" pitchFamily="34" charset="0"/>
              </a:rPr>
              <a:t>Piercing objects</a:t>
            </a:r>
          </a:p>
        </p:txBody>
      </p:sp>
    </p:spTree>
    <p:extLst>
      <p:ext uri="{BB962C8B-B14F-4D97-AF65-F5344CB8AC3E}">
        <p14:creationId xmlns:p14="http://schemas.microsoft.com/office/powerpoint/2010/main" val="226839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1000"/>
                                        <p:tgtEl>
                                          <p:spTgt spid="6">
                                            <p:txEl>
                                              <p:pRg st="1" end="1"/>
                                            </p:txEl>
                                          </p:spTgt>
                                        </p:tgtEl>
                                      </p:cBhvr>
                                    </p:animEffect>
                                    <p:anim calcmode="lin" valueType="num">
                                      <p:cBhvr>
                                        <p:cTn id="3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1000"/>
                                        <p:tgtEl>
                                          <p:spTgt spid="6">
                                            <p:txEl>
                                              <p:pRg st="2" end="2"/>
                                            </p:txEl>
                                          </p:spTgt>
                                        </p:tgtEl>
                                      </p:cBhvr>
                                    </p:animEffect>
                                    <p:anim calcmode="lin" valueType="num">
                                      <p:cBhvr>
                                        <p:cTn id="3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1000"/>
                                        <p:tgtEl>
                                          <p:spTgt spid="6">
                                            <p:txEl>
                                              <p:pRg st="3" end="3"/>
                                            </p:txEl>
                                          </p:spTgt>
                                        </p:tgtEl>
                                      </p:cBhvr>
                                    </p:animEffect>
                                    <p:anim calcmode="lin" valueType="num">
                                      <p:cBhvr>
                                        <p:cTn id="4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0899" y="1195769"/>
            <a:ext cx="11068957" cy="1325563"/>
          </a:xfrm>
        </p:spPr>
        <p:txBody>
          <a:bodyPr/>
          <a:lstStyle/>
          <a:p>
            <a:r>
              <a:rPr lang="en-US" dirty="0" smtClean="0">
                <a:solidFill>
                  <a:schemeClr val="bg1"/>
                </a:solidFill>
                <a:latin typeface="Rockwell" panose="02060603020205020403" pitchFamily="18" charset="0"/>
              </a:rPr>
              <a:t>OSHA </a:t>
            </a:r>
            <a:r>
              <a:rPr lang="en-US" dirty="0">
                <a:solidFill>
                  <a:schemeClr val="bg1"/>
                </a:solidFill>
                <a:latin typeface="Rockwell" panose="02060603020205020403" pitchFamily="18" charset="0"/>
              </a:rPr>
              <a:t>Susan Harwood Grant </a:t>
            </a:r>
          </a:p>
        </p:txBody>
      </p:sp>
      <p:sp>
        <p:nvSpPr>
          <p:cNvPr id="3" name="Content Placeholder 2"/>
          <p:cNvSpPr>
            <a:spLocks noGrp="1"/>
          </p:cNvSpPr>
          <p:nvPr>
            <p:ph idx="1"/>
          </p:nvPr>
        </p:nvSpPr>
        <p:spPr>
          <a:xfrm>
            <a:off x="660400" y="2900745"/>
            <a:ext cx="10515600" cy="2369755"/>
          </a:xfrm>
        </p:spPr>
        <p:txBody>
          <a:bodyPr>
            <a:normAutofit fontScale="92500" lnSpcReduction="10000"/>
          </a:bodyPr>
          <a:lstStyle/>
          <a:p>
            <a:r>
              <a:rPr lang="en-US" i="1" dirty="0">
                <a:solidFill>
                  <a:schemeClr val="bg1"/>
                </a:solidFill>
                <a:latin typeface="Gill Sans MT" panose="020B0502020104020203" pitchFamily="34" charset="0"/>
              </a:rPr>
              <a:t>This material was produced under Grant </a:t>
            </a:r>
            <a:r>
              <a:rPr lang="en-US" i="1" dirty="0" smtClean="0">
                <a:solidFill>
                  <a:schemeClr val="bg1"/>
                </a:solidFill>
                <a:latin typeface="Gill Sans MT" panose="020B0502020104020203" pitchFamily="34" charset="0"/>
              </a:rPr>
              <a:t>Program #</a:t>
            </a:r>
            <a:r>
              <a:rPr lang="en-US" b="1" i="1" dirty="0" smtClean="0">
                <a:solidFill>
                  <a:schemeClr val="bg1"/>
                </a:solidFill>
                <a:latin typeface="Gill Sans MT" panose="020B0502020104020203" pitchFamily="34" charset="0"/>
              </a:rPr>
              <a:t> </a:t>
            </a:r>
            <a:r>
              <a:rPr lang="en-US" b="1" i="1" dirty="0">
                <a:solidFill>
                  <a:schemeClr val="bg1"/>
                </a:solidFill>
                <a:latin typeface="Gill Sans MT" panose="020B0502020104020203" pitchFamily="34" charset="0"/>
              </a:rPr>
              <a:t>SH-31246-SH7</a:t>
            </a:r>
            <a:r>
              <a:rPr lang="en-US" i="1" dirty="0">
                <a:solidFill>
                  <a:schemeClr val="bg1"/>
                </a:solidFill>
                <a:latin typeface="Gill Sans MT" panose="020B0502020104020203" pitchFamily="34" charset="0"/>
              </a:rPr>
              <a:t> from </a:t>
            </a:r>
            <a:r>
              <a:rPr lang="en-US" dirty="0" smtClean="0">
                <a:solidFill>
                  <a:schemeClr val="bg1"/>
                </a:solidFill>
                <a:latin typeface="Gill Sans MT" panose="020B0502020104020203" pitchFamily="34" charset="0"/>
              </a:rPr>
              <a:t>OSHA</a:t>
            </a:r>
            <a:r>
              <a:rPr lang="en-US" dirty="0">
                <a:solidFill>
                  <a:schemeClr val="bg1"/>
                </a:solidFill>
                <a:latin typeface="Gill Sans MT" panose="020B0502020104020203" pitchFamily="34" charset="0"/>
              </a:rPr>
              <a:t>, U.S. Department of </a:t>
            </a:r>
            <a:r>
              <a:rPr lang="en-US" dirty="0" smtClean="0">
                <a:solidFill>
                  <a:schemeClr val="bg1"/>
                </a:solidFill>
                <a:latin typeface="Gill Sans MT" panose="020B0502020104020203" pitchFamily="34" charset="0"/>
              </a:rPr>
              <a:t>Labor</a:t>
            </a:r>
            <a:r>
              <a:rPr lang="en-US" i="1" dirty="0" smtClean="0">
                <a:solidFill>
                  <a:schemeClr val="bg1"/>
                </a:solidFill>
                <a:latin typeface="Gill Sans MT" panose="020B0502020104020203" pitchFamily="34" charset="0"/>
              </a:rPr>
              <a:t>.  </a:t>
            </a:r>
            <a:r>
              <a:rPr lang="en-US" i="1" dirty="0">
                <a:solidFill>
                  <a:schemeClr val="bg1"/>
                </a:solidFill>
                <a:latin typeface="Gill Sans MT" panose="020B0502020104020203" pitchFamily="34" charset="0"/>
              </a:rPr>
              <a:t>It Does not necessarily reflect the views or policies of the U.S. Department of Labor, nor does mentioning of trade names, commercial products, or organizations imply endorsement by the U.S. Government</a:t>
            </a:r>
            <a:r>
              <a:rPr lang="en-US" i="1" dirty="0" smtClean="0">
                <a:solidFill>
                  <a:schemeClr val="bg1"/>
                </a:solidFill>
                <a:latin typeface="Gill Sans MT" panose="020B0502020104020203" pitchFamily="34" charset="0"/>
              </a:rPr>
              <a:t>. Revisions were made to this material under grant number </a:t>
            </a:r>
            <a:r>
              <a:rPr lang="en-US" i="1" dirty="0">
                <a:solidFill>
                  <a:schemeClr val="bg1"/>
                </a:solidFill>
                <a:latin typeface="Gill Sans MT" panose="020B0502020104020203" pitchFamily="34" charset="0"/>
              </a:rPr>
              <a:t>SH-22317-11 from the Occupational Safety and Health Administration, U.S. </a:t>
            </a:r>
            <a:r>
              <a:rPr lang="en-US" i="1">
                <a:solidFill>
                  <a:schemeClr val="bg1"/>
                </a:solidFill>
                <a:latin typeface="Gill Sans MT" panose="020B0502020104020203" pitchFamily="34" charset="0"/>
              </a:rPr>
              <a:t>Department of Labor. </a:t>
            </a:r>
          </a:p>
          <a:p>
            <a:endParaRPr lang="en-US" i="1"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3176006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0291" y="346301"/>
            <a:ext cx="11139861" cy="1325563"/>
          </a:xfrm>
        </p:spPr>
        <p:txBody>
          <a:bodyPr/>
          <a:lstStyle/>
          <a:p>
            <a:pPr algn="ctr"/>
            <a:r>
              <a:rPr lang="en-US" dirty="0" smtClean="0">
                <a:solidFill>
                  <a:schemeClr val="bg1"/>
                </a:solidFill>
                <a:latin typeface="Rockwell" panose="02060603020205020403" pitchFamily="18" charset="0"/>
              </a:rPr>
              <a:t>Introduction to Fall </a:t>
            </a:r>
            <a:r>
              <a:rPr lang="en-US" dirty="0">
                <a:solidFill>
                  <a:schemeClr val="bg1"/>
                </a:solidFill>
                <a:latin typeface="Rockwell" panose="02060603020205020403" pitchFamily="18" charset="0"/>
              </a:rPr>
              <a:t>Protection Systems</a:t>
            </a:r>
          </a:p>
        </p:txBody>
      </p:sp>
      <p:sp>
        <p:nvSpPr>
          <p:cNvPr id="3" name="Content Placeholder 2"/>
          <p:cNvSpPr>
            <a:spLocks noGrp="1"/>
          </p:cNvSpPr>
          <p:nvPr>
            <p:ph idx="1"/>
          </p:nvPr>
        </p:nvSpPr>
        <p:spPr>
          <a:xfrm>
            <a:off x="990601" y="1789450"/>
            <a:ext cx="5638800" cy="4098628"/>
          </a:xfrm>
        </p:spPr>
        <p:txBody>
          <a:bodyPr/>
          <a:lstStyle/>
          <a:p>
            <a:r>
              <a:rPr lang="en-US" dirty="0">
                <a:solidFill>
                  <a:schemeClr val="bg1"/>
                </a:solidFill>
                <a:latin typeface="Gill Sans MT" panose="020B0502020104020203" pitchFamily="34" charset="0"/>
              </a:rPr>
              <a:t>When working at the height of 6’ above a lower level you must use fall protection that include one </a:t>
            </a:r>
            <a:r>
              <a:rPr lang="en-US" dirty="0" smtClean="0">
                <a:solidFill>
                  <a:schemeClr val="bg1"/>
                </a:solidFill>
                <a:latin typeface="Gill Sans MT" panose="020B0502020104020203" pitchFamily="34" charset="0"/>
              </a:rPr>
              <a:t>at least of </a:t>
            </a:r>
            <a:r>
              <a:rPr lang="en-US" dirty="0">
                <a:solidFill>
                  <a:schemeClr val="bg1"/>
                </a:solidFill>
                <a:latin typeface="Gill Sans MT" panose="020B0502020104020203" pitchFamily="34" charset="0"/>
              </a:rPr>
              <a:t>the following:</a:t>
            </a:r>
          </a:p>
          <a:p>
            <a:pPr>
              <a:buFont typeface="Wingdings" panose="05000000000000000000" pitchFamily="2" charset="2"/>
              <a:buChar char="ü"/>
            </a:pPr>
            <a:r>
              <a:rPr lang="en-US" dirty="0">
                <a:solidFill>
                  <a:schemeClr val="bg1"/>
                </a:solidFill>
                <a:latin typeface="Gill Sans MT" panose="020B0502020104020203" pitchFamily="34" charset="0"/>
              </a:rPr>
              <a:t>Guardrail system </a:t>
            </a:r>
            <a:endParaRPr lang="en-US" dirty="0" smtClean="0">
              <a:solidFill>
                <a:schemeClr val="bg1"/>
              </a:solidFill>
              <a:latin typeface="Gill Sans MT" panose="020B0502020104020203" pitchFamily="34" charset="0"/>
            </a:endParaRPr>
          </a:p>
          <a:p>
            <a:pPr>
              <a:buFont typeface="Wingdings" panose="05000000000000000000" pitchFamily="2" charset="2"/>
              <a:buChar char="ü"/>
            </a:pPr>
            <a:r>
              <a:rPr lang="en-US" dirty="0" smtClean="0">
                <a:solidFill>
                  <a:schemeClr val="bg1"/>
                </a:solidFill>
                <a:latin typeface="Gill Sans MT" panose="020B0502020104020203" pitchFamily="34" charset="0"/>
              </a:rPr>
              <a:t>Personal </a:t>
            </a:r>
            <a:r>
              <a:rPr lang="en-US" dirty="0">
                <a:solidFill>
                  <a:schemeClr val="bg1"/>
                </a:solidFill>
                <a:latin typeface="Gill Sans MT" panose="020B0502020104020203" pitchFamily="34" charset="0"/>
              </a:rPr>
              <a:t>fall arrest system</a:t>
            </a:r>
          </a:p>
          <a:p>
            <a:pPr>
              <a:buFont typeface="Wingdings" panose="05000000000000000000" pitchFamily="2" charset="2"/>
              <a:buChar char="ü"/>
            </a:pPr>
            <a:r>
              <a:rPr lang="en-US" dirty="0">
                <a:solidFill>
                  <a:schemeClr val="bg1"/>
                </a:solidFill>
                <a:latin typeface="Gill Sans MT" panose="020B0502020104020203" pitchFamily="34" charset="0"/>
              </a:rPr>
              <a:t>Warning line system</a:t>
            </a:r>
          </a:p>
          <a:p>
            <a:endParaRPr lang="en-US" dirty="0"/>
          </a:p>
        </p:txBody>
      </p:sp>
    </p:spTree>
    <p:extLst>
      <p:ext uri="{BB962C8B-B14F-4D97-AF65-F5344CB8AC3E}">
        <p14:creationId xmlns:p14="http://schemas.microsoft.com/office/powerpoint/2010/main" val="3859987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6446" y="143345"/>
            <a:ext cx="9055100" cy="1325563"/>
          </a:xfrm>
        </p:spPr>
        <p:txBody>
          <a:bodyPr/>
          <a:lstStyle/>
          <a:p>
            <a:pPr algn="ctr"/>
            <a:r>
              <a:rPr lang="en-US" dirty="0" smtClean="0">
                <a:solidFill>
                  <a:schemeClr val="bg1"/>
                </a:solidFill>
                <a:latin typeface="Rockwell" panose="02060603020205020403" pitchFamily="18" charset="0"/>
              </a:rPr>
              <a:t>Guardrail Systems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967154" y="1691647"/>
            <a:ext cx="5816600" cy="3856718"/>
          </a:xfrm>
        </p:spPr>
        <p:txBody>
          <a:bodyPr>
            <a:normAutofit/>
          </a:bodyPr>
          <a:lstStyle/>
          <a:p>
            <a:r>
              <a:rPr lang="en-US" dirty="0">
                <a:solidFill>
                  <a:schemeClr val="bg1"/>
                </a:solidFill>
                <a:latin typeface="Gill Sans MT" panose="020B0502020104020203" pitchFamily="34" charset="0"/>
              </a:rPr>
              <a:t>Guardrail system structure must be properly installed and maintained in order to provide any worker protection when working above 6 feet.</a:t>
            </a:r>
          </a:p>
          <a:p>
            <a:r>
              <a:rPr lang="en-US" dirty="0">
                <a:solidFill>
                  <a:schemeClr val="bg1"/>
                </a:solidFill>
                <a:latin typeface="Gill Sans MT" panose="020B0502020104020203" pitchFamily="34" charset="0"/>
              </a:rPr>
              <a:t>Guardrail systems are </a:t>
            </a:r>
            <a:r>
              <a:rPr lang="en-US" dirty="0" smtClean="0">
                <a:solidFill>
                  <a:schemeClr val="bg1"/>
                </a:solidFill>
                <a:latin typeface="Gill Sans MT" panose="020B0502020104020203" pitchFamily="34" charset="0"/>
              </a:rPr>
              <a:t>also added to </a:t>
            </a:r>
            <a:r>
              <a:rPr lang="en-US" dirty="0">
                <a:solidFill>
                  <a:schemeClr val="bg1"/>
                </a:solidFill>
                <a:latin typeface="Gill Sans MT" panose="020B0502020104020203" pitchFamily="34" charset="0"/>
              </a:rPr>
              <a:t>protect workers from dangerous equipment and sharp objects</a:t>
            </a:r>
          </a:p>
          <a:p>
            <a:endParaRPr lang="en-US" dirty="0">
              <a:solidFill>
                <a:schemeClr val="bg1"/>
              </a:solidFill>
            </a:endParaRPr>
          </a:p>
        </p:txBody>
      </p:sp>
      <p:pic>
        <p:nvPicPr>
          <p:cNvPr id="7" name="Content Placeholder 5" descr="Garde-corps — Wikipédi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4070" y="1879216"/>
            <a:ext cx="4248005" cy="2985861"/>
          </a:xfrm>
          <a:prstGeom prst="rect">
            <a:avLst/>
          </a:prstGeom>
        </p:spPr>
      </p:pic>
      <p:pic>
        <p:nvPicPr>
          <p:cNvPr id="8" name="Picture 7" descr="Check" title="Che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6848" y="4176256"/>
            <a:ext cx="1310454" cy="1004681"/>
          </a:xfrm>
          <a:prstGeom prst="rect">
            <a:avLst/>
          </a:prstGeom>
        </p:spPr>
      </p:pic>
    </p:spTree>
    <p:extLst>
      <p:ext uri="{BB962C8B-B14F-4D97-AF65-F5344CB8AC3E}">
        <p14:creationId xmlns:p14="http://schemas.microsoft.com/office/powerpoint/2010/main" val="995437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6743" y="237445"/>
            <a:ext cx="11125200" cy="1325563"/>
          </a:xfrm>
        </p:spPr>
        <p:txBody>
          <a:bodyPr/>
          <a:lstStyle/>
          <a:p>
            <a:pPr algn="ctr"/>
            <a:r>
              <a:rPr lang="en-US" dirty="0" smtClean="0">
                <a:solidFill>
                  <a:schemeClr val="bg1"/>
                </a:solidFill>
                <a:latin typeface="Rockwell" panose="02060603020205020403" pitchFamily="18" charset="0"/>
              </a:rPr>
              <a:t>Wood </a:t>
            </a:r>
            <a:r>
              <a:rPr lang="en-US" dirty="0">
                <a:solidFill>
                  <a:schemeClr val="bg1"/>
                </a:solidFill>
                <a:latin typeface="Rockwell" panose="02060603020205020403" pitchFamily="18" charset="0"/>
              </a:rPr>
              <a:t>Guardrail </a:t>
            </a:r>
            <a:r>
              <a:rPr lang="en-US" dirty="0" smtClean="0">
                <a:solidFill>
                  <a:schemeClr val="bg1"/>
                </a:solidFill>
                <a:latin typeface="Rockwell" panose="02060603020205020403" pitchFamily="18" charset="0"/>
              </a:rPr>
              <a:t>Systems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03031" y="1563008"/>
            <a:ext cx="6057900" cy="4296909"/>
          </a:xfrm>
        </p:spPr>
        <p:txBody>
          <a:bodyPr>
            <a:normAutofit/>
          </a:bodyPr>
          <a:lstStyle/>
          <a:p>
            <a:r>
              <a:rPr lang="en-US" altLang="en-US" sz="2600" dirty="0" smtClean="0">
                <a:solidFill>
                  <a:schemeClr val="bg1"/>
                </a:solidFill>
                <a:latin typeface="Gill Sans MT" panose="020B0502020104020203" pitchFamily="34" charset="0"/>
              </a:rPr>
              <a:t>Top Rail </a:t>
            </a:r>
            <a:r>
              <a:rPr lang="en-US" altLang="en-US" sz="2600" dirty="0">
                <a:solidFill>
                  <a:schemeClr val="bg1"/>
                </a:solidFill>
                <a:latin typeface="Gill Sans MT" panose="020B0502020104020203" pitchFamily="34" charset="0"/>
              </a:rPr>
              <a:t>42”</a:t>
            </a:r>
          </a:p>
          <a:p>
            <a:pPr lvl="1">
              <a:buFont typeface="Wingdings" panose="05000000000000000000" pitchFamily="2" charset="2"/>
              <a:buChar char="ü"/>
            </a:pPr>
            <a:r>
              <a:rPr lang="en-US" altLang="en-US" sz="2600" dirty="0">
                <a:solidFill>
                  <a:schemeClr val="bg1"/>
                </a:solidFill>
                <a:latin typeface="Gill Sans MT" panose="020B0502020104020203" pitchFamily="34" charset="0"/>
              </a:rPr>
              <a:t>Adequate strength 200lbs outward or downward direction</a:t>
            </a:r>
          </a:p>
          <a:p>
            <a:r>
              <a:rPr lang="en-US" altLang="en-US" sz="2600" dirty="0">
                <a:solidFill>
                  <a:schemeClr val="bg1"/>
                </a:solidFill>
                <a:latin typeface="Gill Sans MT" panose="020B0502020104020203" pitchFamily="34" charset="0"/>
              </a:rPr>
              <a:t>Mid-rails- In between the top and walking surface</a:t>
            </a:r>
          </a:p>
          <a:p>
            <a:pPr lvl="1">
              <a:buFont typeface="Wingdings" panose="05000000000000000000" pitchFamily="2" charset="2"/>
              <a:buChar char="ü"/>
            </a:pPr>
            <a:r>
              <a:rPr lang="en-US" altLang="en-US" sz="2600" dirty="0">
                <a:solidFill>
                  <a:schemeClr val="bg1"/>
                </a:solidFill>
                <a:latin typeface="Gill Sans MT" panose="020B0502020104020203" pitchFamily="34" charset="0"/>
              </a:rPr>
              <a:t>Adequate strength 150lbs outward or downward direction</a:t>
            </a:r>
          </a:p>
          <a:p>
            <a:r>
              <a:rPr lang="en-US" altLang="en-US" sz="2600" dirty="0">
                <a:solidFill>
                  <a:schemeClr val="bg1"/>
                </a:solidFill>
                <a:latin typeface="Gill Sans MT" panose="020B0502020104020203" pitchFamily="34" charset="0"/>
              </a:rPr>
              <a:t>Toe-board</a:t>
            </a:r>
          </a:p>
          <a:p>
            <a:pPr lvl="1">
              <a:buFont typeface="Wingdings" panose="05000000000000000000" pitchFamily="2" charset="2"/>
              <a:buChar char="ü"/>
            </a:pPr>
            <a:r>
              <a:rPr lang="en-US" altLang="en-US" sz="2600" dirty="0">
                <a:solidFill>
                  <a:schemeClr val="bg1"/>
                </a:solidFill>
                <a:latin typeface="Gill Sans MT" panose="020B0502020104020203" pitchFamily="34" charset="0"/>
              </a:rPr>
              <a:t>Adequate strength 50lbs outward or downward direction</a:t>
            </a:r>
          </a:p>
          <a:p>
            <a:endParaRPr lang="en-US" dirty="0"/>
          </a:p>
        </p:txBody>
      </p:sp>
      <p:pic>
        <p:nvPicPr>
          <p:cNvPr id="5" name="Content Placeholder 2" descr="Hanging &lt;strong&gt;fall&lt;/strong&gt; &lt;strong&gt;protection&lt;/strong&gt; &lt;strong&gt;system&lt;/strong&gt; and scaffolding with guardrails | Flickr - Photo Sharing!" title="Image of guardrail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2100" y="1798114"/>
            <a:ext cx="4264408" cy="3429000"/>
          </a:xfrm>
          <a:prstGeom prst="rect">
            <a:avLst/>
          </a:prstGeom>
        </p:spPr>
      </p:pic>
      <p:pic>
        <p:nvPicPr>
          <p:cNvPr id="6" name="Picture 5" descr="Check" title="Che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71489" y="4222433"/>
            <a:ext cx="1310454" cy="1004681"/>
          </a:xfrm>
          <a:prstGeom prst="rect">
            <a:avLst/>
          </a:prstGeom>
        </p:spPr>
      </p:pic>
    </p:spTree>
    <p:extLst>
      <p:ext uri="{BB962C8B-B14F-4D97-AF65-F5344CB8AC3E}">
        <p14:creationId xmlns:p14="http://schemas.microsoft.com/office/powerpoint/2010/main" val="257735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78423"/>
            <a:ext cx="10515600" cy="1325563"/>
          </a:xfrm>
        </p:spPr>
        <p:txBody>
          <a:bodyPr/>
          <a:lstStyle/>
          <a:p>
            <a:pPr algn="ctr"/>
            <a:r>
              <a:rPr lang="en-US" dirty="0" smtClean="0">
                <a:solidFill>
                  <a:schemeClr val="bg1"/>
                </a:solidFill>
                <a:latin typeface="Rockwell" panose="02060603020205020403" pitchFamily="18" charset="0"/>
              </a:rPr>
              <a:t>Cable </a:t>
            </a:r>
            <a:r>
              <a:rPr lang="en-US" dirty="0">
                <a:solidFill>
                  <a:schemeClr val="bg1"/>
                </a:solidFill>
                <a:latin typeface="Rockwell" panose="02060603020205020403" pitchFamily="18" charset="0"/>
              </a:rPr>
              <a:t>Guardrail System</a:t>
            </a:r>
          </a:p>
        </p:txBody>
      </p:sp>
      <p:sp>
        <p:nvSpPr>
          <p:cNvPr id="3" name="Content Placeholder 2"/>
          <p:cNvSpPr>
            <a:spLocks noGrp="1"/>
          </p:cNvSpPr>
          <p:nvPr>
            <p:ph idx="1"/>
          </p:nvPr>
        </p:nvSpPr>
        <p:spPr>
          <a:xfrm>
            <a:off x="838200" y="1603986"/>
            <a:ext cx="5486400" cy="4173538"/>
          </a:xfrm>
        </p:spPr>
        <p:txBody>
          <a:bodyPr>
            <a:normAutofit/>
          </a:bodyPr>
          <a:lstStyle/>
          <a:p>
            <a:r>
              <a:rPr lang="en-US" altLang="en-US" dirty="0" smtClean="0">
                <a:solidFill>
                  <a:schemeClr val="bg1"/>
                </a:solidFill>
                <a:latin typeface="Gill Sans MT" panose="020B0502020104020203" pitchFamily="34" charset="0"/>
              </a:rPr>
              <a:t>Top rail </a:t>
            </a:r>
            <a:r>
              <a:rPr lang="en-US" altLang="en-US" dirty="0">
                <a:solidFill>
                  <a:schemeClr val="bg1"/>
                </a:solidFill>
                <a:latin typeface="Gill Sans MT" panose="020B0502020104020203" pitchFamily="34" charset="0"/>
              </a:rPr>
              <a:t>42”</a:t>
            </a:r>
          </a:p>
          <a:p>
            <a:pPr lvl="1">
              <a:buFont typeface="Wingdings" panose="05000000000000000000" pitchFamily="2" charset="2"/>
              <a:buChar char="ü"/>
            </a:pPr>
            <a:r>
              <a:rPr lang="en-US" altLang="en-US" sz="2800" dirty="0">
                <a:solidFill>
                  <a:schemeClr val="bg1"/>
                </a:solidFill>
                <a:latin typeface="Gill Sans MT" panose="020B0502020104020203" pitchFamily="34" charset="0"/>
              </a:rPr>
              <a:t>Can not deflect below 39”</a:t>
            </a:r>
          </a:p>
          <a:p>
            <a:r>
              <a:rPr lang="en-US" altLang="en-US" dirty="0">
                <a:solidFill>
                  <a:schemeClr val="bg1"/>
                </a:solidFill>
                <a:latin typeface="Gill Sans MT" panose="020B0502020104020203" pitchFamily="34" charset="0"/>
              </a:rPr>
              <a:t>Marked every 6’</a:t>
            </a:r>
          </a:p>
          <a:p>
            <a:pPr lvl="1">
              <a:buFont typeface="Wingdings" panose="05000000000000000000" pitchFamily="2" charset="2"/>
              <a:buChar char="ü"/>
            </a:pPr>
            <a:r>
              <a:rPr lang="en-US" altLang="en-US" sz="2800" dirty="0">
                <a:solidFill>
                  <a:schemeClr val="bg1"/>
                </a:solidFill>
                <a:latin typeface="Gill Sans MT" panose="020B0502020104020203" pitchFamily="34" charset="0"/>
              </a:rPr>
              <a:t>High visibility material</a:t>
            </a:r>
          </a:p>
          <a:p>
            <a:r>
              <a:rPr lang="en-US" altLang="en-US" dirty="0">
                <a:solidFill>
                  <a:schemeClr val="bg1"/>
                </a:solidFill>
                <a:latin typeface="Gill Sans MT" panose="020B0502020104020203" pitchFamily="34" charset="0"/>
              </a:rPr>
              <a:t>Termination and attachments must meet standards (per Appendix B Subpart M)</a:t>
            </a:r>
          </a:p>
          <a:p>
            <a:r>
              <a:rPr lang="en-US" altLang="en-US" dirty="0">
                <a:solidFill>
                  <a:schemeClr val="bg1"/>
                </a:solidFill>
                <a:latin typeface="Gill Sans MT" panose="020B0502020104020203" pitchFamily="34" charset="0"/>
              </a:rPr>
              <a:t>Wire rope </a:t>
            </a:r>
          </a:p>
          <a:p>
            <a:pPr lvl="1">
              <a:buFont typeface="Wingdings" panose="05000000000000000000" pitchFamily="2" charset="2"/>
              <a:buChar char="ü"/>
            </a:pPr>
            <a:r>
              <a:rPr lang="en-US" altLang="en-US" sz="2800" dirty="0">
                <a:solidFill>
                  <a:schemeClr val="bg1"/>
                </a:solidFill>
                <a:latin typeface="Gill Sans MT" panose="020B0502020104020203" pitchFamily="34" charset="0"/>
              </a:rPr>
              <a:t>1/4”  nominal diameter</a:t>
            </a:r>
          </a:p>
          <a:p>
            <a:endParaRPr lang="en-US" dirty="0"/>
          </a:p>
        </p:txBody>
      </p:sp>
      <p:pic>
        <p:nvPicPr>
          <p:cNvPr id="6" name="Content Placeholder 2" descr="image of cable guard rail system" title="image of cable guard rail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9935" y="1883922"/>
            <a:ext cx="4282465" cy="3211849"/>
          </a:xfrm>
          <a:prstGeom prst="rect">
            <a:avLst/>
          </a:prstGeom>
        </p:spPr>
      </p:pic>
      <p:pic>
        <p:nvPicPr>
          <p:cNvPr id="7" name="Picture 6" descr="Check" title="Che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1589" y="4091090"/>
            <a:ext cx="1310454" cy="1004681"/>
          </a:xfrm>
          <a:prstGeom prst="rect">
            <a:avLst/>
          </a:prstGeom>
        </p:spPr>
      </p:pic>
    </p:spTree>
    <p:extLst>
      <p:ext uri="{BB962C8B-B14F-4D97-AF65-F5344CB8AC3E}">
        <p14:creationId xmlns:p14="http://schemas.microsoft.com/office/powerpoint/2010/main" val="188303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25"/>
            <a:ext cx="10515600" cy="1325563"/>
          </a:xfrm>
        </p:spPr>
        <p:txBody>
          <a:bodyPr/>
          <a:lstStyle/>
          <a:p>
            <a:r>
              <a:rPr lang="en-US" dirty="0">
                <a:solidFill>
                  <a:schemeClr val="bg1"/>
                </a:solidFill>
                <a:latin typeface="Rockwell" panose="02060603020205020403" pitchFamily="18" charset="0"/>
              </a:rPr>
              <a:t>Guardrail </a:t>
            </a:r>
            <a:r>
              <a:rPr lang="en-US" dirty="0" smtClean="0">
                <a:solidFill>
                  <a:schemeClr val="bg1"/>
                </a:solidFill>
                <a:latin typeface="Rockwell" panose="02060603020205020403" pitchFamily="18" charset="0"/>
              </a:rPr>
              <a:t>Systems to Cover Openings</a:t>
            </a:r>
            <a:endParaRPr lang="en-US" dirty="0">
              <a:solidFill>
                <a:schemeClr val="bg1"/>
              </a:solidFill>
              <a:latin typeface="Rockwell" panose="02060603020205020403" pitchFamily="18" charset="0"/>
            </a:endParaRPr>
          </a:p>
        </p:txBody>
      </p:sp>
      <p:pic>
        <p:nvPicPr>
          <p:cNvPr id="5" name="Content Placeholder 6" descr="eLCOSH : A Fall Curriculum for Apprentice Carpenter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31985" y="1935683"/>
            <a:ext cx="4457700" cy="3343275"/>
          </a:xfrm>
        </p:spPr>
      </p:pic>
      <p:pic>
        <p:nvPicPr>
          <p:cNvPr id="6" name="Content Placeholder 7" descr="&lt;strong&gt;Manhole&lt;/strong&gt; &lt;strong&gt;Guard Rail&lt;/strong&gt;, 33, Work Area Protection Corp. &gt; Supply Solutions, LLC"/>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51667" y="1935683"/>
            <a:ext cx="3782831" cy="3305127"/>
          </a:xfrm>
          <a:prstGeom prst="rect">
            <a:avLst/>
          </a:prstGeom>
        </p:spPr>
      </p:pic>
      <p:sp>
        <p:nvSpPr>
          <p:cNvPr id="7" name="Text Placeholder 2"/>
          <p:cNvSpPr txBox="1">
            <a:spLocks/>
          </p:cNvSpPr>
          <p:nvPr/>
        </p:nvSpPr>
        <p:spPr>
          <a:xfrm>
            <a:off x="658332" y="1310877"/>
            <a:ext cx="6320746" cy="883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92D050"/>
                </a:solidFill>
                <a:latin typeface="Gill Sans MT" panose="020B0502020104020203" pitchFamily="34" charset="0"/>
              </a:rPr>
              <a:t>Guardrail over open construction</a:t>
            </a:r>
            <a:endParaRPr lang="en-US" dirty="0">
              <a:solidFill>
                <a:srgbClr val="92D050"/>
              </a:solidFill>
              <a:latin typeface="Gill Sans MT" panose="020B0502020104020203" pitchFamily="34" charset="0"/>
            </a:endParaRPr>
          </a:p>
        </p:txBody>
      </p:sp>
      <p:sp>
        <p:nvSpPr>
          <p:cNvPr id="8" name="Text Placeholder 4"/>
          <p:cNvSpPr txBox="1">
            <a:spLocks/>
          </p:cNvSpPr>
          <p:nvPr/>
        </p:nvSpPr>
        <p:spPr>
          <a:xfrm>
            <a:off x="6600285" y="1383807"/>
            <a:ext cx="4933383" cy="576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92D050"/>
                </a:solidFill>
                <a:latin typeface="Gill Sans MT" panose="020B0502020104020203" pitchFamily="34" charset="0"/>
              </a:rPr>
              <a:t>Guardrail over manhole cover</a:t>
            </a:r>
            <a:endParaRPr lang="en-US" dirty="0">
              <a:solidFill>
                <a:srgbClr val="92D050"/>
              </a:solidFill>
              <a:latin typeface="Gill Sans MT" panose="020B0502020104020203" pitchFamily="34" charset="0"/>
            </a:endParaRPr>
          </a:p>
        </p:txBody>
      </p:sp>
      <p:pic>
        <p:nvPicPr>
          <p:cNvPr id="9" name="Picture 8" descr="Check" title="Check"/>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15708" y="4153071"/>
            <a:ext cx="1418790" cy="1087739"/>
          </a:xfrm>
          <a:prstGeom prst="rect">
            <a:avLst/>
          </a:prstGeom>
        </p:spPr>
      </p:pic>
      <p:pic>
        <p:nvPicPr>
          <p:cNvPr id="10" name="Picture 9" descr="Check" title="Check"/>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23589" y="4236129"/>
            <a:ext cx="1310454" cy="1004681"/>
          </a:xfrm>
          <a:prstGeom prst="rect">
            <a:avLst/>
          </a:prstGeom>
        </p:spPr>
      </p:pic>
    </p:spTree>
    <p:extLst>
      <p:ext uri="{BB962C8B-B14F-4D97-AF65-F5344CB8AC3E}">
        <p14:creationId xmlns:p14="http://schemas.microsoft.com/office/powerpoint/2010/main" val="3470779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739" y="102576"/>
            <a:ext cx="11125200" cy="1325563"/>
          </a:xfrm>
        </p:spPr>
        <p:txBody>
          <a:bodyPr/>
          <a:lstStyle/>
          <a:p>
            <a:pPr algn="ctr"/>
            <a:r>
              <a:rPr lang="en-US" dirty="0" smtClean="0">
                <a:solidFill>
                  <a:schemeClr val="bg1"/>
                </a:solidFill>
                <a:latin typeface="Rockwell" panose="02060603020205020403" pitchFamily="18" charset="0"/>
              </a:rPr>
              <a:t>Damaged </a:t>
            </a:r>
            <a:r>
              <a:rPr lang="en-US" dirty="0">
                <a:solidFill>
                  <a:schemeClr val="bg1"/>
                </a:solidFill>
                <a:latin typeface="Rockwell" panose="02060603020205020403" pitchFamily="18" charset="0"/>
              </a:rPr>
              <a:t>Guardrail Systems</a:t>
            </a:r>
          </a:p>
        </p:txBody>
      </p:sp>
      <p:sp>
        <p:nvSpPr>
          <p:cNvPr id="3" name="Content Placeholder 2"/>
          <p:cNvSpPr>
            <a:spLocks noGrp="1"/>
          </p:cNvSpPr>
          <p:nvPr>
            <p:ph idx="1"/>
          </p:nvPr>
        </p:nvSpPr>
        <p:spPr>
          <a:xfrm>
            <a:off x="1060938" y="1542020"/>
            <a:ext cx="7195457" cy="3175681"/>
          </a:xfrm>
        </p:spPr>
        <p:txBody>
          <a:bodyPr/>
          <a:lstStyle/>
          <a:p>
            <a:r>
              <a:rPr lang="en-US" dirty="0">
                <a:solidFill>
                  <a:schemeClr val="bg1"/>
                </a:solidFill>
                <a:latin typeface="Gill Sans MT" panose="020B0502020104020203" pitchFamily="34" charset="0"/>
              </a:rPr>
              <a:t>Damaged or missing guardrails must be fixed immediately </a:t>
            </a:r>
          </a:p>
          <a:p>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Toe </a:t>
            </a:r>
            <a:r>
              <a:rPr lang="en-US" dirty="0">
                <a:solidFill>
                  <a:schemeClr val="bg1"/>
                </a:solidFill>
                <a:latin typeface="Gill Sans MT" panose="020B0502020104020203" pitchFamily="34" charset="0"/>
              </a:rPr>
              <a:t>boards, screens and or netting must be installed and </a:t>
            </a:r>
            <a:r>
              <a:rPr lang="en-US" dirty="0" smtClean="0">
                <a:solidFill>
                  <a:schemeClr val="bg1"/>
                </a:solidFill>
                <a:latin typeface="Gill Sans MT" panose="020B0502020104020203" pitchFamily="34" charset="0"/>
              </a:rPr>
              <a:t>maintained to prevent materials from falling onto workers</a:t>
            </a:r>
            <a:endParaRPr 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111342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0252"/>
            <a:ext cx="10515600" cy="1325563"/>
          </a:xfrm>
        </p:spPr>
        <p:txBody>
          <a:bodyPr/>
          <a:lstStyle/>
          <a:p>
            <a:pPr algn="ctr"/>
            <a:r>
              <a:rPr lang="en-US" dirty="0">
                <a:solidFill>
                  <a:schemeClr val="bg1"/>
                </a:solidFill>
                <a:latin typeface="Rockwell" panose="02060603020205020403" pitchFamily="18" charset="0"/>
              </a:rPr>
              <a:t>Warning Lines </a:t>
            </a:r>
          </a:p>
        </p:txBody>
      </p:sp>
      <p:sp>
        <p:nvSpPr>
          <p:cNvPr id="3" name="Content Placeholder 2"/>
          <p:cNvSpPr>
            <a:spLocks noGrp="1"/>
          </p:cNvSpPr>
          <p:nvPr>
            <p:ph idx="1"/>
          </p:nvPr>
        </p:nvSpPr>
        <p:spPr>
          <a:xfrm>
            <a:off x="732692" y="1682279"/>
            <a:ext cx="6515100" cy="4073752"/>
          </a:xfrm>
        </p:spPr>
        <p:txBody>
          <a:bodyPr>
            <a:normAutofit/>
          </a:bodyPr>
          <a:lstStyle/>
          <a:p>
            <a:r>
              <a:rPr lang="en-US" dirty="0">
                <a:solidFill>
                  <a:schemeClr val="bg1"/>
                </a:solidFill>
                <a:latin typeface="Gill Sans MT" panose="020B0502020104020203" pitchFamily="34" charset="0"/>
              </a:rPr>
              <a:t>Warning lines are only used to </a:t>
            </a:r>
            <a:r>
              <a:rPr lang="en-US" dirty="0" smtClean="0">
                <a:solidFill>
                  <a:schemeClr val="bg1"/>
                </a:solidFill>
                <a:latin typeface="Gill Sans MT" panose="020B0502020104020203" pitchFamily="34" charset="0"/>
              </a:rPr>
              <a:t>keep </a:t>
            </a:r>
            <a:r>
              <a:rPr lang="en-US" dirty="0">
                <a:solidFill>
                  <a:schemeClr val="bg1"/>
                </a:solidFill>
                <a:latin typeface="Gill Sans MT" panose="020B0502020104020203" pitchFamily="34" charset="0"/>
              </a:rPr>
              <a:t>workers away from unsafe edge</a:t>
            </a:r>
          </a:p>
          <a:p>
            <a:r>
              <a:rPr lang="en-US" dirty="0">
                <a:solidFill>
                  <a:schemeClr val="bg1"/>
                </a:solidFill>
                <a:latin typeface="Gill Sans MT" panose="020B0502020104020203" pitchFamily="34" charset="0"/>
              </a:rPr>
              <a:t>Must be located at least 6 feet from the edge</a:t>
            </a:r>
          </a:p>
          <a:p>
            <a:r>
              <a:rPr lang="en-US" dirty="0">
                <a:solidFill>
                  <a:schemeClr val="bg1"/>
                </a:solidFill>
                <a:latin typeface="Gill Sans MT" panose="020B0502020104020203" pitchFamily="34" charset="0"/>
              </a:rPr>
              <a:t>Must withstand 16 lbs. of tipping pressure</a:t>
            </a:r>
          </a:p>
          <a:p>
            <a:r>
              <a:rPr lang="en-US" dirty="0">
                <a:solidFill>
                  <a:schemeClr val="bg1"/>
                </a:solidFill>
                <a:latin typeface="Gill Sans MT" panose="020B0502020104020203" pitchFamily="34" charset="0"/>
              </a:rPr>
              <a:t>Must be at least 34 inches from the ground</a:t>
            </a:r>
          </a:p>
          <a:p>
            <a:r>
              <a:rPr lang="en-US" dirty="0">
                <a:solidFill>
                  <a:schemeClr val="bg1"/>
                </a:solidFill>
                <a:latin typeface="Gill Sans MT" panose="020B0502020104020203" pitchFamily="34" charset="0"/>
              </a:rPr>
              <a:t>Must be maintained</a:t>
            </a:r>
          </a:p>
          <a:p>
            <a:endParaRPr lang="en-US" dirty="0"/>
          </a:p>
        </p:txBody>
      </p:sp>
      <p:pic>
        <p:nvPicPr>
          <p:cNvPr id="5" name="Content Placeholder 6" descr="image of warning lines " title="image of warning lines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47792" y="1983314"/>
            <a:ext cx="4395582" cy="3471682"/>
          </a:xfrm>
          <a:prstGeom prst="rect">
            <a:avLst/>
          </a:prstGeom>
        </p:spPr>
      </p:pic>
    </p:spTree>
    <p:extLst>
      <p:ext uri="{BB962C8B-B14F-4D97-AF65-F5344CB8AC3E}">
        <p14:creationId xmlns:p14="http://schemas.microsoft.com/office/powerpoint/2010/main" val="1716697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1339" y="227726"/>
            <a:ext cx="11353800" cy="1210165"/>
          </a:xfrm>
        </p:spPr>
        <p:txBody>
          <a:bodyPr>
            <a:normAutofit/>
          </a:bodyPr>
          <a:lstStyle/>
          <a:p>
            <a:pPr algn="ctr"/>
            <a:r>
              <a:rPr lang="en-US" dirty="0" smtClean="0">
                <a:solidFill>
                  <a:schemeClr val="bg1"/>
                </a:solidFill>
                <a:latin typeface="Rockwell" panose="02060603020205020403" pitchFamily="18" charset="0"/>
              </a:rPr>
              <a:t>Introduction to Temporary Work </a:t>
            </a:r>
            <a:r>
              <a:rPr lang="en-US" dirty="0">
                <a:solidFill>
                  <a:schemeClr val="bg1"/>
                </a:solidFill>
                <a:latin typeface="Rockwell" panose="02060603020205020403" pitchFamily="18" charset="0"/>
              </a:rPr>
              <a:t>Platforms</a:t>
            </a:r>
          </a:p>
        </p:txBody>
      </p:sp>
      <p:sp>
        <p:nvSpPr>
          <p:cNvPr id="3" name="Content Placeholder 2"/>
          <p:cNvSpPr>
            <a:spLocks noGrp="1"/>
          </p:cNvSpPr>
          <p:nvPr>
            <p:ph idx="1"/>
          </p:nvPr>
        </p:nvSpPr>
        <p:spPr>
          <a:xfrm>
            <a:off x="803031" y="1437891"/>
            <a:ext cx="6451600" cy="3959488"/>
          </a:xfrm>
        </p:spPr>
        <p:txBody>
          <a:bodyPr/>
          <a:lstStyle/>
          <a:p>
            <a:r>
              <a:rPr lang="en-US" dirty="0" smtClean="0">
                <a:solidFill>
                  <a:schemeClr val="bg1"/>
                </a:solidFill>
                <a:latin typeface="Gill Sans MT" panose="020B0502020104020203" pitchFamily="34" charset="0"/>
              </a:rPr>
              <a:t>The role of the competent person </a:t>
            </a:r>
            <a:r>
              <a:rPr lang="en-US" dirty="0">
                <a:solidFill>
                  <a:schemeClr val="bg1"/>
                </a:solidFill>
                <a:latin typeface="Gill Sans MT" panose="020B0502020104020203" pitchFamily="34" charset="0"/>
              </a:rPr>
              <a:t>d</a:t>
            </a:r>
            <a:r>
              <a:rPr lang="en-US" dirty="0" smtClean="0">
                <a:solidFill>
                  <a:schemeClr val="bg1"/>
                </a:solidFill>
                <a:latin typeface="Gill Sans MT" panose="020B0502020104020203" pitchFamily="34" charset="0"/>
              </a:rPr>
              <a:t>uring construction of scaffolds</a:t>
            </a:r>
          </a:p>
          <a:p>
            <a:r>
              <a:rPr lang="en-US" dirty="0" smtClean="0">
                <a:solidFill>
                  <a:schemeClr val="bg1"/>
                </a:solidFill>
                <a:latin typeface="Gill Sans MT" panose="020B0502020104020203" pitchFamily="34" charset="0"/>
              </a:rPr>
              <a:t>Supported scaffold</a:t>
            </a:r>
          </a:p>
          <a:p>
            <a:r>
              <a:rPr lang="en-US" dirty="0" smtClean="0">
                <a:solidFill>
                  <a:schemeClr val="bg1"/>
                </a:solidFill>
                <a:latin typeface="Gill Sans MT" panose="020B0502020104020203" pitchFamily="34" charset="0"/>
              </a:rPr>
              <a:t>Access ladders</a:t>
            </a:r>
          </a:p>
          <a:p>
            <a:r>
              <a:rPr lang="en-US" dirty="0" smtClean="0">
                <a:solidFill>
                  <a:schemeClr val="bg1"/>
                </a:solidFill>
                <a:latin typeface="Gill Sans MT" panose="020B0502020104020203" pitchFamily="34" charset="0"/>
              </a:rPr>
              <a:t>Power lift platforms</a:t>
            </a:r>
            <a:endParaRPr lang="en-US" dirty="0">
              <a:solidFill>
                <a:schemeClr val="bg1"/>
              </a:solidFill>
              <a:latin typeface="Gill Sans MT" panose="020B0502020104020203" pitchFamily="34" charset="0"/>
            </a:endParaRPr>
          </a:p>
          <a:p>
            <a:endParaRPr lang="en-US" dirty="0"/>
          </a:p>
        </p:txBody>
      </p:sp>
      <p:pic>
        <p:nvPicPr>
          <p:cNvPr id="6" name="Content Placeholder 6" descr="Free photo: &lt;strong&gt;Scaffolding&lt;/strong&gt;, &lt;strong&gt;Scaffold&lt;/strong&gt; - Free &lt;strong&gt;Image&lt;/strong&gt; on Pixabay - 595607" title="Image of scaffol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4065" y="2356381"/>
            <a:ext cx="4054665" cy="3040998"/>
          </a:xfrm>
          <a:prstGeom prst="rect">
            <a:avLst/>
          </a:prstGeom>
        </p:spPr>
      </p:pic>
    </p:spTree>
    <p:extLst>
      <p:ext uri="{BB962C8B-B14F-4D97-AF65-F5344CB8AC3E}">
        <p14:creationId xmlns:p14="http://schemas.microsoft.com/office/powerpoint/2010/main" val="2190316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4976"/>
            <a:ext cx="10515600" cy="1325563"/>
          </a:xfrm>
        </p:spPr>
        <p:txBody>
          <a:bodyPr/>
          <a:lstStyle/>
          <a:p>
            <a:pPr algn="ctr"/>
            <a:r>
              <a:rPr lang="en-US" dirty="0" smtClean="0">
                <a:solidFill>
                  <a:schemeClr val="bg1"/>
                </a:solidFill>
                <a:latin typeface="Rockwell" panose="02060603020205020403" pitchFamily="18" charset="0"/>
              </a:rPr>
              <a:t>Scaffolds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925011" y="1838447"/>
            <a:ext cx="6197600" cy="4351338"/>
          </a:xfrm>
        </p:spPr>
        <p:txBody>
          <a:bodyPr/>
          <a:lstStyle/>
          <a:p>
            <a:r>
              <a:rPr lang="en-US" dirty="0">
                <a:solidFill>
                  <a:schemeClr val="bg1"/>
                </a:solidFill>
                <a:latin typeface="Gill Sans MT" panose="020B0502020104020203" pitchFamily="34" charset="0"/>
              </a:rPr>
              <a:t>Guardrails must be in place when working </a:t>
            </a:r>
            <a:r>
              <a:rPr lang="en-US" dirty="0" smtClean="0">
                <a:solidFill>
                  <a:schemeClr val="bg1"/>
                </a:solidFill>
                <a:latin typeface="Gill Sans MT" panose="020B0502020104020203" pitchFamily="34" charset="0"/>
              </a:rPr>
              <a:t>10 </a:t>
            </a:r>
            <a:r>
              <a:rPr lang="en-US" dirty="0">
                <a:solidFill>
                  <a:schemeClr val="bg1"/>
                </a:solidFill>
                <a:latin typeface="Gill Sans MT" panose="020B0502020104020203" pitchFamily="34" charset="0"/>
              </a:rPr>
              <a:t>feet above the lower level</a:t>
            </a:r>
          </a:p>
          <a:p>
            <a:r>
              <a:rPr lang="en-US" dirty="0">
                <a:solidFill>
                  <a:schemeClr val="bg1"/>
                </a:solidFill>
                <a:latin typeface="Gill Sans MT" panose="020B0502020104020203" pitchFamily="34" charset="0"/>
              </a:rPr>
              <a:t>Guardrail system must be installed on all open sides to include top and mid rails</a:t>
            </a:r>
          </a:p>
          <a:p>
            <a:r>
              <a:rPr lang="en-US" dirty="0">
                <a:solidFill>
                  <a:schemeClr val="bg1"/>
                </a:solidFill>
                <a:latin typeface="Gill Sans MT" panose="020B0502020104020203" pitchFamily="34" charset="0"/>
              </a:rPr>
              <a:t>Must include a toe board on all </a:t>
            </a:r>
            <a:r>
              <a:rPr lang="en-US" dirty="0" smtClean="0">
                <a:solidFill>
                  <a:schemeClr val="bg1"/>
                </a:solidFill>
                <a:latin typeface="Gill Sans MT" panose="020B0502020104020203" pitchFamily="34" charset="0"/>
              </a:rPr>
              <a:t>sides</a:t>
            </a:r>
          </a:p>
          <a:p>
            <a:r>
              <a:rPr lang="en-US" dirty="0" smtClean="0">
                <a:solidFill>
                  <a:schemeClr val="bg1"/>
                </a:solidFill>
                <a:latin typeface="Gill Sans MT" panose="020B0502020104020203" pitchFamily="34" charset="0"/>
              </a:rPr>
              <a:t>Scaffold must not more than 9.5 inches from structure</a:t>
            </a:r>
            <a:endParaRPr lang="en-US" dirty="0">
              <a:solidFill>
                <a:schemeClr val="bg1"/>
              </a:solidFill>
              <a:latin typeface="Gill Sans MT" panose="020B0502020104020203" pitchFamily="34" charset="0"/>
            </a:endParaRPr>
          </a:p>
          <a:p>
            <a:endParaRPr lang="en-US" dirty="0"/>
          </a:p>
        </p:txBody>
      </p:sp>
      <p:pic>
        <p:nvPicPr>
          <p:cNvPr id="5" name="Content Placeholder 6" descr="Metaltech &lt;strong&gt;Scaffold&lt;/strong&gt; Tower &lt;strong&gt;Guardrail&lt;/strong&gt; &lt;strong&gt;System&lt;/strong&gt;, Steel M-MGC507K | Zoro.com" title="image of scaffolding with guardrail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2523" y="2084631"/>
            <a:ext cx="3700377" cy="3519470"/>
          </a:xfrm>
          <a:prstGeom prst="rect">
            <a:avLst/>
          </a:prstGeom>
        </p:spPr>
      </p:pic>
      <p:pic>
        <p:nvPicPr>
          <p:cNvPr id="6" name="Picture 5" descr="Check" title="Che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77616" y="4882588"/>
            <a:ext cx="1295284" cy="993051"/>
          </a:xfrm>
          <a:prstGeom prst="rect">
            <a:avLst/>
          </a:prstGeom>
        </p:spPr>
      </p:pic>
    </p:spTree>
    <p:extLst>
      <p:ext uri="{BB962C8B-B14F-4D97-AF65-F5344CB8AC3E}">
        <p14:creationId xmlns:p14="http://schemas.microsoft.com/office/powerpoint/2010/main" val="278084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7400" y="150445"/>
            <a:ext cx="11137900" cy="1325563"/>
          </a:xfrm>
        </p:spPr>
        <p:txBody>
          <a:bodyPr/>
          <a:lstStyle/>
          <a:p>
            <a:pPr algn="ctr"/>
            <a:r>
              <a:rPr lang="en-US" dirty="0" smtClean="0">
                <a:solidFill>
                  <a:schemeClr val="bg1"/>
                </a:solidFill>
                <a:latin typeface="Rockwell" panose="02060603020205020403" pitchFamily="18" charset="0"/>
              </a:rPr>
              <a:t>Platform Construction</a:t>
            </a:r>
            <a:endParaRPr lang="en-US" dirty="0">
              <a:solidFill>
                <a:schemeClr val="bg1"/>
              </a:solidFill>
              <a:latin typeface="Rockwell" panose="02060603020205020403" pitchFamily="18" charset="0"/>
            </a:endParaRPr>
          </a:p>
        </p:txBody>
      </p:sp>
      <p:sp>
        <p:nvSpPr>
          <p:cNvPr id="3" name="Rectangle 2"/>
          <p:cNvSpPr/>
          <p:nvPr/>
        </p:nvSpPr>
        <p:spPr>
          <a:xfrm>
            <a:off x="787400" y="1799564"/>
            <a:ext cx="6096000" cy="2677656"/>
          </a:xfrm>
          <a:prstGeom prst="rect">
            <a:avLst/>
          </a:prstGeom>
        </p:spPr>
        <p:txBody>
          <a:bodyPr>
            <a:spAutoFit/>
          </a:bodyPr>
          <a:lstStyle/>
          <a:p>
            <a:pPr marL="457200" indent="-457200">
              <a:buFont typeface="Arial" panose="020B0604020202020204" pitchFamily="34" charset="0"/>
              <a:buChar char="•"/>
            </a:pPr>
            <a:r>
              <a:rPr lang="en-US" sz="2800" dirty="0">
                <a:solidFill>
                  <a:schemeClr val="bg1"/>
                </a:solidFill>
                <a:latin typeface="Gill Sans MT" panose="020B0502020104020203" pitchFamily="34" charset="0"/>
              </a:rPr>
              <a:t>Scaffold base must rest on base plate and a mud sill</a:t>
            </a:r>
          </a:p>
          <a:p>
            <a:pPr marL="457200" indent="-457200">
              <a:buFont typeface="Arial" panose="020B0604020202020204" pitchFamily="34" charset="0"/>
              <a:buChar char="•"/>
            </a:pPr>
            <a:r>
              <a:rPr lang="en-US" sz="2800" dirty="0">
                <a:solidFill>
                  <a:schemeClr val="bg1"/>
                </a:solidFill>
                <a:latin typeface="Gill Sans MT" panose="020B0502020104020203" pitchFamily="34" charset="0"/>
              </a:rPr>
              <a:t>Base plate is designed to support and level the scaffolding</a:t>
            </a:r>
          </a:p>
          <a:p>
            <a:pPr marL="457200" indent="-457200">
              <a:buFont typeface="Arial" panose="020B0604020202020204" pitchFamily="34" charset="0"/>
              <a:buChar char="•"/>
            </a:pPr>
            <a:r>
              <a:rPr lang="en-US" sz="2800" dirty="0">
                <a:solidFill>
                  <a:schemeClr val="bg1"/>
                </a:solidFill>
                <a:latin typeface="Gill Sans MT" panose="020B0502020104020203" pitchFamily="34" charset="0"/>
              </a:rPr>
              <a:t>Requires a competent person to design and install</a:t>
            </a:r>
          </a:p>
        </p:txBody>
      </p:sp>
      <p:pic>
        <p:nvPicPr>
          <p:cNvPr id="5" name="Picture 4" title="Image of scaffolding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48898" y="2306946"/>
            <a:ext cx="4195918" cy="3134978"/>
          </a:xfrm>
          <a:prstGeom prst="rect">
            <a:avLst/>
          </a:prstGeom>
        </p:spPr>
      </p:pic>
    </p:spTree>
    <p:extLst>
      <p:ext uri="{BB962C8B-B14F-4D97-AF65-F5344CB8AC3E}">
        <p14:creationId xmlns:p14="http://schemas.microsoft.com/office/powerpoint/2010/main" val="3155319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823" y="443585"/>
            <a:ext cx="10515600" cy="1011620"/>
          </a:xfrm>
        </p:spPr>
        <p:txBody>
          <a:bodyPr/>
          <a:lstStyle/>
          <a:p>
            <a:pPr algn="ctr"/>
            <a:r>
              <a:rPr lang="en-US" dirty="0" smtClean="0">
                <a:solidFill>
                  <a:schemeClr val="bg1"/>
                </a:solidFill>
                <a:latin typeface="Rockwell" panose="02060603020205020403" pitchFamily="18" charset="0"/>
              </a:rPr>
              <a:t>Training Audience</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921239" y="1633416"/>
            <a:ext cx="5334000" cy="4508500"/>
          </a:xfrm>
        </p:spPr>
        <p:txBody>
          <a:bodyPr>
            <a:normAutofit lnSpcReduction="10000"/>
          </a:bodyPr>
          <a:lstStyle/>
          <a:p>
            <a:r>
              <a:rPr lang="en-US" dirty="0" smtClean="0">
                <a:solidFill>
                  <a:schemeClr val="bg1"/>
                </a:solidFill>
                <a:latin typeface="Gill Sans MT" panose="020B0502020104020203" pitchFamily="34" charset="0"/>
              </a:rPr>
              <a:t>Water </a:t>
            </a:r>
            <a:r>
              <a:rPr lang="en-US" dirty="0">
                <a:solidFill>
                  <a:schemeClr val="bg1"/>
                </a:solidFill>
                <a:latin typeface="Gill Sans MT" panose="020B0502020104020203" pitchFamily="34" charset="0"/>
              </a:rPr>
              <a:t>Utility Operators</a:t>
            </a:r>
          </a:p>
          <a:p>
            <a:r>
              <a:rPr lang="en-US" dirty="0" smtClean="0">
                <a:solidFill>
                  <a:schemeClr val="bg1"/>
                </a:solidFill>
                <a:latin typeface="Gill Sans MT" panose="020B0502020104020203" pitchFamily="34" charset="0"/>
              </a:rPr>
              <a:t>Heavy </a:t>
            </a:r>
            <a:r>
              <a:rPr lang="en-US" dirty="0">
                <a:solidFill>
                  <a:schemeClr val="bg1"/>
                </a:solidFill>
                <a:latin typeface="Gill Sans MT" panose="020B0502020104020203" pitchFamily="34" charset="0"/>
              </a:rPr>
              <a:t>equipment operators</a:t>
            </a:r>
          </a:p>
          <a:p>
            <a:r>
              <a:rPr lang="en-US" dirty="0" smtClean="0">
                <a:solidFill>
                  <a:schemeClr val="bg1"/>
                </a:solidFill>
                <a:latin typeface="Gill Sans MT" panose="020B0502020104020203" pitchFamily="34" charset="0"/>
              </a:rPr>
              <a:t>Electricians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Plumbers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Mechanics </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Welders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Carpenters</a:t>
            </a:r>
            <a:endParaRPr 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General </a:t>
            </a:r>
            <a:r>
              <a:rPr lang="en-US" dirty="0">
                <a:solidFill>
                  <a:schemeClr val="bg1"/>
                </a:solidFill>
                <a:latin typeface="Gill Sans MT" panose="020B0502020104020203" pitchFamily="34" charset="0"/>
              </a:rPr>
              <a:t>laborers </a:t>
            </a:r>
          </a:p>
          <a:p>
            <a:r>
              <a:rPr lang="en-US" dirty="0" smtClean="0">
                <a:solidFill>
                  <a:schemeClr val="bg1"/>
                </a:solidFill>
                <a:latin typeface="Gill Sans MT" panose="020B0502020104020203" pitchFamily="34" charset="0"/>
              </a:rPr>
              <a:t>Trades people</a:t>
            </a:r>
            <a:endParaRPr 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4094964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4276"/>
            <a:ext cx="10515600" cy="1325563"/>
          </a:xfrm>
        </p:spPr>
        <p:txBody>
          <a:bodyPr/>
          <a:lstStyle/>
          <a:p>
            <a:pPr algn="ctr"/>
            <a:r>
              <a:rPr lang="en-US" dirty="0">
                <a:solidFill>
                  <a:schemeClr val="bg1"/>
                </a:solidFill>
                <a:latin typeface="Rockwell" panose="02060603020205020403" pitchFamily="18" charset="0"/>
              </a:rPr>
              <a:t>Access Ladders on Scaffolding</a:t>
            </a:r>
          </a:p>
        </p:txBody>
      </p:sp>
      <p:sp>
        <p:nvSpPr>
          <p:cNvPr id="3" name="Content Placeholder 2"/>
          <p:cNvSpPr>
            <a:spLocks noGrp="1"/>
          </p:cNvSpPr>
          <p:nvPr>
            <p:ph idx="1"/>
          </p:nvPr>
        </p:nvSpPr>
        <p:spPr>
          <a:xfrm>
            <a:off x="650631" y="1549839"/>
            <a:ext cx="6972300" cy="4351338"/>
          </a:xfrm>
        </p:spPr>
        <p:txBody>
          <a:bodyPr>
            <a:normAutofit/>
          </a:bodyPr>
          <a:lstStyle/>
          <a:p>
            <a:r>
              <a:rPr lang="en-US" dirty="0" smtClean="0">
                <a:solidFill>
                  <a:schemeClr val="bg1"/>
                </a:solidFill>
                <a:latin typeface="Gill Sans MT" panose="020B0502020104020203" pitchFamily="34" charset="0"/>
              </a:rPr>
              <a:t>The </a:t>
            </a:r>
            <a:r>
              <a:rPr lang="en-US" dirty="0">
                <a:solidFill>
                  <a:schemeClr val="bg1"/>
                </a:solidFill>
                <a:latin typeface="Gill Sans MT" panose="020B0502020104020203" pitchFamily="34" charset="0"/>
              </a:rPr>
              <a:t>ladder must be firmly secured to the scaffolding</a:t>
            </a:r>
          </a:p>
          <a:p>
            <a:r>
              <a:rPr lang="en-US" dirty="0">
                <a:solidFill>
                  <a:schemeClr val="bg1"/>
                </a:solidFill>
                <a:latin typeface="Gill Sans MT" panose="020B0502020104020203" pitchFamily="34" charset="0"/>
              </a:rPr>
              <a:t>When using hook on ladders, it must be positioned to prevent de-stabilizing the scaffolding </a:t>
            </a:r>
          </a:p>
          <a:p>
            <a:r>
              <a:rPr lang="en-US" altLang="en-US" dirty="0">
                <a:solidFill>
                  <a:schemeClr val="bg1"/>
                </a:solidFill>
                <a:latin typeface="Gill Sans MT" panose="020B0502020104020203" pitchFamily="34" charset="0"/>
              </a:rPr>
              <a:t>In addition, the spacing of the ladder rungs must be 16 ¾ inches or less and have a minimum length of 11 ½ inches.  </a:t>
            </a:r>
            <a:endParaRPr lang="en-US" altLang="en-US" dirty="0" smtClean="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Scaffolds must be fully planked –no gaps greater than 1 inch</a:t>
            </a:r>
          </a:p>
          <a:p>
            <a:endParaRPr lang="en-US" altLang="en-US" dirty="0" smtClean="0">
              <a:solidFill>
                <a:schemeClr val="bg1"/>
              </a:solidFill>
              <a:latin typeface="Gill Sans MT" panose="020B0502020104020203" pitchFamily="34" charset="0"/>
            </a:endParaRPr>
          </a:p>
          <a:p>
            <a:endParaRPr lang="en-US" altLang="en-US" dirty="0">
              <a:solidFill>
                <a:schemeClr val="bg1"/>
              </a:solidFill>
              <a:latin typeface="Gill Sans MT" panose="020B0502020104020203" pitchFamily="34" charset="0"/>
            </a:endParaRPr>
          </a:p>
          <a:p>
            <a:endParaRPr lang="en-US" dirty="0"/>
          </a:p>
        </p:txBody>
      </p:sp>
      <p:pic>
        <p:nvPicPr>
          <p:cNvPr id="5" name="Content Placeholder 6" descr="&lt;strong&gt;Ladder&lt;/strong&gt; &lt;strong&gt;Access&lt;/strong&gt; &lt;strong&gt;Scaffolding&lt;/strong&gt; - Alltrade &lt;strong&gt;Scaffolding&lt;/strong&gt;" title="image of ladder in scaffoldi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98777" y="1676319"/>
            <a:ext cx="4212648" cy="3155543"/>
          </a:xfrm>
          <a:prstGeom prst="rect">
            <a:avLst/>
          </a:prstGeom>
        </p:spPr>
      </p:pic>
      <p:pic>
        <p:nvPicPr>
          <p:cNvPr id="6" name="Picture 5" descr="Check" title="Che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0412" y="3655223"/>
            <a:ext cx="1534747" cy="1176639"/>
          </a:xfrm>
          <a:prstGeom prst="rect">
            <a:avLst/>
          </a:prstGeom>
        </p:spPr>
      </p:pic>
    </p:spTree>
    <p:extLst>
      <p:ext uri="{BB962C8B-B14F-4D97-AF65-F5344CB8AC3E}">
        <p14:creationId xmlns:p14="http://schemas.microsoft.com/office/powerpoint/2010/main" val="390621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618"/>
            <a:ext cx="10515600" cy="1325563"/>
          </a:xfrm>
        </p:spPr>
        <p:txBody>
          <a:bodyPr/>
          <a:lstStyle/>
          <a:p>
            <a:pPr algn="ctr"/>
            <a:r>
              <a:rPr lang="en-US" dirty="0" smtClean="0">
                <a:solidFill>
                  <a:schemeClr val="bg1"/>
                </a:solidFill>
                <a:latin typeface="Rockwell" panose="02060603020205020403" pitchFamily="18" charset="0"/>
              </a:rPr>
              <a:t>Mobile Scaffold </a:t>
            </a:r>
            <a:endParaRPr lang="en-US" dirty="0">
              <a:solidFill>
                <a:schemeClr val="bg1"/>
              </a:solidFill>
              <a:latin typeface="Rockwell" panose="02060603020205020403" pitchFamily="18" charset="0"/>
            </a:endParaRPr>
          </a:p>
        </p:txBody>
      </p:sp>
      <p:sp>
        <p:nvSpPr>
          <p:cNvPr id="3" name="Content Placeholder 2"/>
          <p:cNvSpPr>
            <a:spLocks noGrp="1"/>
          </p:cNvSpPr>
          <p:nvPr>
            <p:ph sz="half" idx="1"/>
          </p:nvPr>
        </p:nvSpPr>
        <p:spPr/>
        <p:txBody>
          <a:bodyPr/>
          <a:lstStyle/>
          <a:p>
            <a:r>
              <a:rPr lang="en-US" dirty="0">
                <a:solidFill>
                  <a:schemeClr val="bg1"/>
                </a:solidFill>
                <a:latin typeface="Gill Sans MT" panose="020B0502020104020203" pitchFamily="34" charset="0"/>
              </a:rPr>
              <a:t>Mobile scaffolds are a type of supported scaffold set on wheels or casters. </a:t>
            </a:r>
            <a:endParaRPr lang="en-US" dirty="0" smtClean="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They </a:t>
            </a:r>
            <a:r>
              <a:rPr lang="en-US" dirty="0">
                <a:solidFill>
                  <a:schemeClr val="bg1"/>
                </a:solidFill>
                <a:latin typeface="Gill Sans MT" panose="020B0502020104020203" pitchFamily="34" charset="0"/>
              </a:rPr>
              <a:t>are designed to be easily moved and are commonly used for </a:t>
            </a:r>
            <a:r>
              <a:rPr lang="en-US" dirty="0" smtClean="0">
                <a:solidFill>
                  <a:schemeClr val="bg1"/>
                </a:solidFill>
                <a:latin typeface="Gill Sans MT" panose="020B0502020104020203" pitchFamily="34" charset="0"/>
              </a:rPr>
              <a:t>painting </a:t>
            </a:r>
            <a:r>
              <a:rPr lang="en-US" dirty="0">
                <a:solidFill>
                  <a:schemeClr val="bg1"/>
                </a:solidFill>
                <a:latin typeface="Gill Sans MT" panose="020B0502020104020203" pitchFamily="34" charset="0"/>
              </a:rPr>
              <a:t>and plastering, where workers must frequently change position</a:t>
            </a:r>
          </a:p>
        </p:txBody>
      </p:sp>
      <p:pic>
        <p:nvPicPr>
          <p:cNvPr id="6" name="Picture 5" descr="image of scaffold" title="image of scaffol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54207" y="1825625"/>
            <a:ext cx="3047764" cy="3975946"/>
          </a:xfrm>
          <a:prstGeom prst="rect">
            <a:avLst/>
          </a:prstGeom>
        </p:spPr>
      </p:pic>
      <p:pic>
        <p:nvPicPr>
          <p:cNvPr id="8" name="Picture 7" descr="Check" title="Che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1517" y="4796890"/>
            <a:ext cx="1310454" cy="1004681"/>
          </a:xfrm>
          <a:prstGeom prst="rect">
            <a:avLst/>
          </a:prstGeom>
        </p:spPr>
      </p:pic>
    </p:spTree>
    <p:extLst>
      <p:ext uri="{BB962C8B-B14F-4D97-AF65-F5344CB8AC3E}">
        <p14:creationId xmlns:p14="http://schemas.microsoft.com/office/powerpoint/2010/main" val="337767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4285" y="161492"/>
            <a:ext cx="10515600" cy="1325563"/>
          </a:xfrm>
        </p:spPr>
        <p:txBody>
          <a:bodyPr/>
          <a:lstStyle/>
          <a:p>
            <a:pPr algn="ctr"/>
            <a:r>
              <a:rPr lang="en-US" dirty="0" smtClean="0">
                <a:solidFill>
                  <a:schemeClr val="bg1"/>
                </a:solidFill>
                <a:latin typeface="Rockwell" panose="02060603020205020403" pitchFamily="18" charset="0"/>
              </a:rPr>
              <a:t>Avoiding </a:t>
            </a:r>
            <a:r>
              <a:rPr lang="en-US" dirty="0">
                <a:solidFill>
                  <a:schemeClr val="bg1"/>
                </a:solidFill>
                <a:latin typeface="Rockwell" panose="02060603020205020403" pitchFamily="18" charset="0"/>
              </a:rPr>
              <a:t>Hazards</a:t>
            </a:r>
          </a:p>
        </p:txBody>
      </p:sp>
      <p:sp>
        <p:nvSpPr>
          <p:cNvPr id="3" name="Content Placeholder 2"/>
          <p:cNvSpPr>
            <a:spLocks noGrp="1"/>
          </p:cNvSpPr>
          <p:nvPr>
            <p:ph idx="1"/>
          </p:nvPr>
        </p:nvSpPr>
        <p:spPr>
          <a:xfrm>
            <a:off x="838200" y="1935777"/>
            <a:ext cx="6019800" cy="4812263"/>
          </a:xfrm>
        </p:spPr>
        <p:txBody>
          <a:bodyPr>
            <a:normAutofit/>
          </a:bodyPr>
          <a:lstStyle/>
          <a:p>
            <a:r>
              <a:rPr lang="en-US" dirty="0">
                <a:solidFill>
                  <a:schemeClr val="bg1"/>
                </a:solidFill>
                <a:latin typeface="Gill Sans MT" panose="020B0502020104020203" pitchFamily="34" charset="0"/>
              </a:rPr>
              <a:t>Only work from scaffolds that are properly constructed and supported</a:t>
            </a:r>
          </a:p>
          <a:p>
            <a:r>
              <a:rPr lang="en-US" dirty="0">
                <a:solidFill>
                  <a:schemeClr val="bg1"/>
                </a:solidFill>
                <a:latin typeface="Gill Sans MT" panose="020B0502020104020203" pitchFamily="34" charset="0"/>
              </a:rPr>
              <a:t>Never use scaffolds that do not have proper guardrails system installed</a:t>
            </a:r>
          </a:p>
          <a:p>
            <a:r>
              <a:rPr lang="en-US" dirty="0">
                <a:solidFill>
                  <a:schemeClr val="bg1"/>
                </a:solidFill>
                <a:latin typeface="Gill Sans MT" panose="020B0502020104020203" pitchFamily="34" charset="0"/>
              </a:rPr>
              <a:t>Never use blocks, brick, walk boards, and other unsafe methods to access a </a:t>
            </a:r>
            <a:r>
              <a:rPr lang="en-US" dirty="0" smtClean="0">
                <a:solidFill>
                  <a:schemeClr val="bg1"/>
                </a:solidFill>
                <a:latin typeface="Gill Sans MT" panose="020B0502020104020203" pitchFamily="34" charset="0"/>
              </a:rPr>
              <a:t>scaffold</a:t>
            </a:r>
          </a:p>
          <a:p>
            <a:r>
              <a:rPr lang="en-US" dirty="0" smtClean="0">
                <a:solidFill>
                  <a:schemeClr val="bg1"/>
                </a:solidFill>
                <a:latin typeface="Gill Sans MT" panose="020B0502020104020203" pitchFamily="34" charset="0"/>
              </a:rPr>
              <a:t>Electrical hazards</a:t>
            </a:r>
          </a:p>
          <a:p>
            <a:r>
              <a:rPr lang="en-US" dirty="0" smtClean="0">
                <a:solidFill>
                  <a:schemeClr val="bg1"/>
                </a:solidFill>
                <a:latin typeface="Gill Sans MT" panose="020B0502020104020203" pitchFamily="34" charset="0"/>
              </a:rPr>
              <a:t>Platform slip hazards</a:t>
            </a:r>
          </a:p>
          <a:p>
            <a:r>
              <a:rPr lang="en-US" dirty="0" smtClean="0">
                <a:solidFill>
                  <a:schemeClr val="bg1"/>
                </a:solidFill>
                <a:latin typeface="Gill Sans MT" panose="020B0502020104020203" pitchFamily="34" charset="0"/>
              </a:rPr>
              <a:t>Wind hazards</a:t>
            </a:r>
          </a:p>
          <a:p>
            <a:endParaRPr lang="en-US" dirty="0">
              <a:solidFill>
                <a:schemeClr val="bg1"/>
              </a:solidFill>
              <a:latin typeface="Gill Sans MT" panose="020B0502020104020203" pitchFamily="34" charset="0"/>
            </a:endParaRPr>
          </a:p>
          <a:p>
            <a:endParaRPr lang="en-US" dirty="0"/>
          </a:p>
        </p:txBody>
      </p:sp>
      <p:pic>
        <p:nvPicPr>
          <p:cNvPr id="7" name="Picture 6" descr="scaffold" title="scaffol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2975" y="1727781"/>
            <a:ext cx="3189388" cy="2118440"/>
          </a:xfrm>
          <a:prstGeom prst="rect">
            <a:avLst/>
          </a:prstGeom>
        </p:spPr>
      </p:pic>
      <p:pic>
        <p:nvPicPr>
          <p:cNvPr id="8" name="Picture 7" descr="ramp on scaffold" title="ramp on scaffol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2975" y="4086947"/>
            <a:ext cx="3189388" cy="2330181"/>
          </a:xfrm>
          <a:prstGeom prst="rect">
            <a:avLst/>
          </a:prstGeom>
        </p:spPr>
      </p:pic>
      <p:pic>
        <p:nvPicPr>
          <p:cNvPr id="9" name="Picture 8" descr="Image of DO NOT" title="Image of DO NO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82231" y="2856089"/>
            <a:ext cx="990132" cy="990132"/>
          </a:xfrm>
          <a:prstGeom prst="rect">
            <a:avLst/>
          </a:prstGeom>
        </p:spPr>
      </p:pic>
      <p:pic>
        <p:nvPicPr>
          <p:cNvPr id="10" name="Picture 9" descr="Image of DO NOT" title="Image of DO NO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7408" y="5372173"/>
            <a:ext cx="1044955" cy="1044955"/>
          </a:xfrm>
          <a:prstGeom prst="rect">
            <a:avLst/>
          </a:prstGeom>
        </p:spPr>
      </p:pic>
    </p:spTree>
    <p:extLst>
      <p:ext uri="{BB962C8B-B14F-4D97-AF65-F5344CB8AC3E}">
        <p14:creationId xmlns:p14="http://schemas.microsoft.com/office/powerpoint/2010/main" val="89053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9776" y="174516"/>
            <a:ext cx="11072445" cy="1325563"/>
          </a:xfrm>
        </p:spPr>
        <p:txBody>
          <a:bodyPr/>
          <a:lstStyle/>
          <a:p>
            <a:r>
              <a:rPr lang="en-US" dirty="0" smtClean="0">
                <a:solidFill>
                  <a:schemeClr val="bg1"/>
                </a:solidFill>
                <a:latin typeface="Rockwell" panose="02060603020205020403" pitchFamily="18" charset="0"/>
              </a:rPr>
              <a:t>Unsafe Work Practices on Mobile Scaffold</a:t>
            </a:r>
            <a:endParaRPr lang="en-US" dirty="0">
              <a:solidFill>
                <a:schemeClr val="bg1"/>
              </a:solidFill>
              <a:latin typeface="Rockwell" panose="02060603020205020403" pitchFamily="18" charset="0"/>
            </a:endParaRPr>
          </a:p>
        </p:txBody>
      </p:sp>
      <p:pic>
        <p:nvPicPr>
          <p:cNvPr id="4" name="Content Placeholder 3" descr="workers on scissor lift unprotected from fall hazard" title="workers on scaffolding unprotected from fall hazard"/>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14503" y="1930847"/>
            <a:ext cx="3162993" cy="3977640"/>
          </a:xfrm>
          <a:prstGeom prst="rect">
            <a:avLst/>
          </a:prstGeom>
        </p:spPr>
      </p:pic>
      <p:pic>
        <p:nvPicPr>
          <p:cNvPr id="5" name="Picture 4" descr="Image of DO NOT" title="Image of DO N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3645" y="4764636"/>
            <a:ext cx="1143851" cy="1143851"/>
          </a:xfrm>
          <a:prstGeom prst="rect">
            <a:avLst/>
          </a:prstGeom>
        </p:spPr>
      </p:pic>
    </p:spTree>
    <p:extLst>
      <p:ext uri="{BB962C8B-B14F-4D97-AF65-F5344CB8AC3E}">
        <p14:creationId xmlns:p14="http://schemas.microsoft.com/office/powerpoint/2010/main" val="2097252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299" y="253649"/>
            <a:ext cx="10515600" cy="1325563"/>
          </a:xfrm>
        </p:spPr>
        <p:txBody>
          <a:bodyPr/>
          <a:lstStyle/>
          <a:p>
            <a:pPr algn="ctr"/>
            <a:r>
              <a:rPr lang="en-US" dirty="0" smtClean="0">
                <a:solidFill>
                  <a:schemeClr val="bg1"/>
                </a:solidFill>
                <a:latin typeface="Rockwell" panose="02060603020205020403" pitchFamily="18" charset="0"/>
              </a:rPr>
              <a:t>Competent Person Duties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723899" y="2090058"/>
            <a:ext cx="11081657" cy="5339442"/>
          </a:xfrm>
        </p:spPr>
        <p:txBody>
          <a:bodyPr>
            <a:normAutofit/>
          </a:bodyPr>
          <a:lstStyle/>
          <a:p>
            <a:r>
              <a:rPr lang="en-US" dirty="0">
                <a:solidFill>
                  <a:schemeClr val="bg1"/>
                </a:solidFill>
                <a:latin typeface="Gill Sans MT" panose="020B0502020104020203" pitchFamily="34" charset="0"/>
              </a:rPr>
              <a:t>Design and preplanning of the scaffold including weight limitations, scaffold type, fall protection, tie-offs, supports, etc.</a:t>
            </a:r>
          </a:p>
          <a:p>
            <a:r>
              <a:rPr lang="en-US" dirty="0">
                <a:solidFill>
                  <a:schemeClr val="bg1"/>
                </a:solidFill>
                <a:latin typeface="Gill Sans MT" panose="020B0502020104020203" pitchFamily="34" charset="0"/>
              </a:rPr>
              <a:t>Overseeing the erection of the scaffold</a:t>
            </a:r>
          </a:p>
          <a:p>
            <a:r>
              <a:rPr lang="en-US" dirty="0">
                <a:solidFill>
                  <a:schemeClr val="bg1"/>
                </a:solidFill>
                <a:latin typeface="Gill Sans MT" panose="020B0502020104020203" pitchFamily="34" charset="0"/>
              </a:rPr>
              <a:t>Final inspection of the scaffold prior to initial occupation for use.</a:t>
            </a:r>
          </a:p>
          <a:p>
            <a:r>
              <a:rPr lang="en-US" dirty="0">
                <a:solidFill>
                  <a:schemeClr val="bg1"/>
                </a:solidFill>
                <a:latin typeface="Gill Sans MT" panose="020B0502020104020203" pitchFamily="34" charset="0"/>
              </a:rPr>
              <a:t>At a minimum, daily inspection and documentation of the condition of the scaffold and its ability to be occupied safely.</a:t>
            </a:r>
          </a:p>
          <a:p>
            <a:r>
              <a:rPr lang="en-US" dirty="0">
                <a:solidFill>
                  <a:schemeClr val="bg1"/>
                </a:solidFill>
                <a:latin typeface="Gill Sans MT" panose="020B0502020104020203" pitchFamily="34" charset="0"/>
              </a:rPr>
              <a:t>Inspections of scaffolds after changes / alterations have been made.</a:t>
            </a:r>
          </a:p>
          <a:p>
            <a:r>
              <a:rPr lang="en-US" dirty="0">
                <a:solidFill>
                  <a:schemeClr val="bg1"/>
                </a:solidFill>
                <a:latin typeface="Gill Sans MT" panose="020B0502020104020203" pitchFamily="34" charset="0"/>
              </a:rPr>
              <a:t>Oversight and inspections of mobile scaffolds.</a:t>
            </a:r>
          </a:p>
          <a:p>
            <a:r>
              <a:rPr lang="en-US" dirty="0">
                <a:solidFill>
                  <a:schemeClr val="bg1"/>
                </a:solidFill>
                <a:latin typeface="Gill Sans MT" panose="020B0502020104020203" pitchFamily="34" charset="0"/>
              </a:rPr>
              <a:t>Training of other competent persons, scaffold erectors, and users.</a:t>
            </a:r>
          </a:p>
          <a:p>
            <a:endParaRPr lang="en-US" dirty="0"/>
          </a:p>
        </p:txBody>
      </p:sp>
    </p:spTree>
    <p:extLst>
      <p:ext uri="{BB962C8B-B14F-4D97-AF65-F5344CB8AC3E}">
        <p14:creationId xmlns:p14="http://schemas.microsoft.com/office/powerpoint/2010/main" val="23830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9223"/>
            <a:ext cx="10515600" cy="1325563"/>
          </a:xfrm>
        </p:spPr>
        <p:txBody>
          <a:bodyPr/>
          <a:lstStyle/>
          <a:p>
            <a:r>
              <a:rPr lang="en-US" dirty="0" smtClean="0">
                <a:solidFill>
                  <a:schemeClr val="bg1"/>
                </a:solidFill>
                <a:latin typeface="Rockwell" panose="02060603020205020403" pitchFamily="18" charset="0"/>
              </a:rPr>
              <a:t>Introduction to Powered Lift </a:t>
            </a:r>
            <a:r>
              <a:rPr lang="en-US" dirty="0">
                <a:solidFill>
                  <a:schemeClr val="bg1"/>
                </a:solidFill>
                <a:latin typeface="Rockwell" panose="02060603020205020403" pitchFamily="18" charset="0"/>
              </a:rPr>
              <a:t>Platforms </a:t>
            </a:r>
          </a:p>
        </p:txBody>
      </p:sp>
      <p:sp>
        <p:nvSpPr>
          <p:cNvPr id="3" name="Content Placeholder 2"/>
          <p:cNvSpPr>
            <a:spLocks noGrp="1"/>
          </p:cNvSpPr>
          <p:nvPr>
            <p:ph idx="1"/>
          </p:nvPr>
        </p:nvSpPr>
        <p:spPr>
          <a:xfrm>
            <a:off x="838200" y="1717186"/>
            <a:ext cx="10515600" cy="4203700"/>
          </a:xfrm>
        </p:spPr>
        <p:txBody>
          <a:bodyPr/>
          <a:lstStyle/>
          <a:p>
            <a:r>
              <a:rPr lang="en-US" altLang="en-US" dirty="0">
                <a:solidFill>
                  <a:schemeClr val="bg1"/>
                </a:solidFill>
                <a:latin typeface="Gill Sans MT" panose="020B0502020104020203" pitchFamily="34" charset="0"/>
              </a:rPr>
              <a:t>Only use equipment that is designed for lifting personnel and suitable for the assigned task</a:t>
            </a:r>
          </a:p>
          <a:p>
            <a:r>
              <a:rPr lang="en-US" altLang="en-US" dirty="0">
                <a:solidFill>
                  <a:schemeClr val="bg1"/>
                </a:solidFill>
                <a:latin typeface="Gill Sans MT" panose="020B0502020104020203" pitchFamily="34" charset="0"/>
              </a:rPr>
              <a:t>Ensure equipment is functioning properly</a:t>
            </a:r>
          </a:p>
          <a:p>
            <a:r>
              <a:rPr lang="en-US" altLang="en-US" dirty="0">
                <a:solidFill>
                  <a:schemeClr val="bg1"/>
                </a:solidFill>
                <a:latin typeface="Gill Sans MT" panose="020B0502020104020203" pitchFamily="34" charset="0"/>
              </a:rPr>
              <a:t>Never use a powered platform that </a:t>
            </a:r>
            <a:r>
              <a:rPr lang="en-US" altLang="en-US" dirty="0" smtClean="0">
                <a:solidFill>
                  <a:schemeClr val="bg1"/>
                </a:solidFill>
                <a:latin typeface="Gill Sans MT" panose="020B0502020104020203" pitchFamily="34" charset="0"/>
              </a:rPr>
              <a:t>requires </a:t>
            </a:r>
            <a:r>
              <a:rPr lang="en-US" altLang="en-US" dirty="0">
                <a:solidFill>
                  <a:schemeClr val="bg1"/>
                </a:solidFill>
                <a:latin typeface="Gill Sans MT" panose="020B0502020104020203" pitchFamily="34" charset="0"/>
              </a:rPr>
              <a:t>maintenance </a:t>
            </a:r>
            <a:r>
              <a:rPr lang="en-US" altLang="en-US" dirty="0" smtClean="0">
                <a:solidFill>
                  <a:schemeClr val="bg1"/>
                </a:solidFill>
                <a:latin typeface="Gill Sans MT" panose="020B0502020104020203" pitchFamily="34" charset="0"/>
              </a:rPr>
              <a:t>or is unsafe to operate</a:t>
            </a:r>
            <a:endParaRPr lang="en-US" altLang="en-US" dirty="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Fall </a:t>
            </a:r>
            <a:r>
              <a:rPr lang="en-US" dirty="0">
                <a:solidFill>
                  <a:schemeClr val="bg1"/>
                </a:solidFill>
                <a:latin typeface="Gill Sans MT" panose="020B0502020104020203" pitchFamily="34" charset="0"/>
              </a:rPr>
              <a:t>protection is required </a:t>
            </a:r>
            <a:r>
              <a:rPr lang="en-US" dirty="0" smtClean="0">
                <a:solidFill>
                  <a:schemeClr val="bg1"/>
                </a:solidFill>
                <a:latin typeface="Gill Sans MT" panose="020B0502020104020203" pitchFamily="34" charset="0"/>
              </a:rPr>
              <a:t>for most power lift platforms</a:t>
            </a: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Direct supervision and </a:t>
            </a:r>
            <a:r>
              <a:rPr lang="en-US" dirty="0" smtClean="0">
                <a:solidFill>
                  <a:schemeClr val="bg1"/>
                </a:solidFill>
                <a:latin typeface="Gill Sans MT" panose="020B0502020104020203" pitchFamily="34" charset="0"/>
              </a:rPr>
              <a:t>use of a spotter </a:t>
            </a:r>
            <a:r>
              <a:rPr lang="en-US" dirty="0">
                <a:solidFill>
                  <a:schemeClr val="bg1"/>
                </a:solidFill>
                <a:latin typeface="Gill Sans MT" panose="020B0502020104020203" pitchFamily="34" charset="0"/>
              </a:rPr>
              <a:t>are </a:t>
            </a:r>
            <a:r>
              <a:rPr lang="en-US" dirty="0" smtClean="0">
                <a:solidFill>
                  <a:schemeClr val="bg1"/>
                </a:solidFill>
                <a:latin typeface="Gill Sans MT" panose="020B0502020104020203" pitchFamily="34" charset="0"/>
              </a:rPr>
              <a:t>good safe work practices</a:t>
            </a:r>
            <a:endParaRPr 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28748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33"/>
            <a:ext cx="10515600" cy="1325563"/>
          </a:xfrm>
        </p:spPr>
        <p:txBody>
          <a:bodyPr/>
          <a:lstStyle/>
          <a:p>
            <a:pPr algn="ctr"/>
            <a:r>
              <a:rPr lang="en-US" dirty="0" smtClean="0">
                <a:solidFill>
                  <a:schemeClr val="bg1"/>
                </a:solidFill>
                <a:latin typeface="Rockwell" panose="02060603020205020403" pitchFamily="18" charset="0"/>
              </a:rPr>
              <a:t>Personal Lift System</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825625"/>
            <a:ext cx="6845300" cy="4351338"/>
          </a:xfrm>
        </p:spPr>
        <p:txBody>
          <a:bodyPr/>
          <a:lstStyle/>
          <a:p>
            <a:r>
              <a:rPr lang="en-US" dirty="0" smtClean="0">
                <a:solidFill>
                  <a:schemeClr val="bg1"/>
                </a:solidFill>
                <a:latin typeface="Gill Sans MT" panose="020B0502020104020203" pitchFamily="34" charset="0"/>
              </a:rPr>
              <a:t>Battery powered systems</a:t>
            </a:r>
          </a:p>
          <a:p>
            <a:r>
              <a:rPr lang="en-US" dirty="0" smtClean="0">
                <a:solidFill>
                  <a:schemeClr val="bg1"/>
                </a:solidFill>
                <a:latin typeface="Gill Sans MT" panose="020B0502020104020203" pitchFamily="34" charset="0"/>
              </a:rPr>
              <a:t>Eliminate the risk of using a ladder at heights</a:t>
            </a:r>
          </a:p>
          <a:p>
            <a:r>
              <a:rPr lang="en-US" dirty="0" smtClean="0">
                <a:solidFill>
                  <a:schemeClr val="bg1"/>
                </a:solidFill>
                <a:latin typeface="Gill Sans MT" panose="020B0502020104020203" pitchFamily="34" charset="0"/>
              </a:rPr>
              <a:t>Must be rated for the scope and application in your work environment </a:t>
            </a:r>
          </a:p>
          <a:p>
            <a:r>
              <a:rPr lang="en-US" dirty="0" smtClean="0">
                <a:solidFill>
                  <a:schemeClr val="bg1"/>
                </a:solidFill>
                <a:latin typeface="Gill Sans MT" panose="020B0502020104020203" pitchFamily="34" charset="0"/>
              </a:rPr>
              <a:t>Weight and height limitations</a:t>
            </a:r>
          </a:p>
          <a:p>
            <a:r>
              <a:rPr lang="en-US" dirty="0" smtClean="0">
                <a:solidFill>
                  <a:schemeClr val="bg1"/>
                </a:solidFill>
                <a:latin typeface="Gill Sans MT" panose="020B0502020104020203" pitchFamily="34" charset="0"/>
              </a:rPr>
              <a:t>Use for indoors</a:t>
            </a:r>
          </a:p>
          <a:p>
            <a:r>
              <a:rPr lang="en-US" dirty="0" smtClean="0">
                <a:solidFill>
                  <a:schemeClr val="bg1"/>
                </a:solidFill>
                <a:latin typeface="Gill Sans MT" panose="020B0502020104020203" pitchFamily="34" charset="0"/>
              </a:rPr>
              <a:t>Use on flat even surfaces</a:t>
            </a:r>
            <a:endParaRPr lang="en-US" dirty="0">
              <a:solidFill>
                <a:schemeClr val="bg1"/>
              </a:solidFill>
              <a:latin typeface="Gill Sans MT" panose="020B0502020104020203" pitchFamily="34" charset="0"/>
            </a:endParaRPr>
          </a:p>
        </p:txBody>
      </p:sp>
      <p:pic>
        <p:nvPicPr>
          <p:cNvPr id="6" name="Picture 5" descr="personal lift system" title="personal lift syste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57946" y="2825086"/>
            <a:ext cx="3073209" cy="3073209"/>
          </a:xfrm>
          <a:prstGeom prst="rect">
            <a:avLst/>
          </a:prstGeom>
        </p:spPr>
      </p:pic>
    </p:spTree>
    <p:extLst>
      <p:ext uri="{BB962C8B-B14F-4D97-AF65-F5344CB8AC3E}">
        <p14:creationId xmlns:p14="http://schemas.microsoft.com/office/powerpoint/2010/main" val="276502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71588"/>
            <a:ext cx="10515600" cy="1325563"/>
          </a:xfrm>
        </p:spPr>
        <p:txBody>
          <a:bodyPr/>
          <a:lstStyle/>
          <a:p>
            <a:pPr algn="ctr"/>
            <a:r>
              <a:rPr lang="en-US" dirty="0" smtClean="0">
                <a:solidFill>
                  <a:schemeClr val="bg1"/>
                </a:solidFill>
                <a:latin typeface="Rockwell" panose="02060603020205020403" pitchFamily="18" charset="0"/>
              </a:rPr>
              <a:t>Articulating Power Lift Systems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694450"/>
            <a:ext cx="6489700" cy="4351338"/>
          </a:xfrm>
        </p:spPr>
        <p:txBody>
          <a:bodyPr/>
          <a:lstStyle/>
          <a:p>
            <a:r>
              <a:rPr lang="en-US" dirty="0" smtClean="0">
                <a:solidFill>
                  <a:schemeClr val="bg1"/>
                </a:solidFill>
                <a:latin typeface="Gill Sans MT" panose="020B0502020104020203" pitchFamily="34" charset="0"/>
              </a:rPr>
              <a:t>Battery and propane powered systems</a:t>
            </a:r>
          </a:p>
          <a:p>
            <a:pPr>
              <a:buFont typeface="Wingdings" panose="05000000000000000000" pitchFamily="2" charset="2"/>
              <a:buChar char="ü"/>
            </a:pPr>
            <a:r>
              <a:rPr lang="en-US" dirty="0" smtClean="0">
                <a:solidFill>
                  <a:schemeClr val="bg1"/>
                </a:solidFill>
                <a:latin typeface="Gill Sans MT" panose="020B0502020104020203" pitchFamily="34" charset="0"/>
              </a:rPr>
              <a:t>Use indoors</a:t>
            </a:r>
          </a:p>
          <a:p>
            <a:r>
              <a:rPr lang="en-US" dirty="0" smtClean="0">
                <a:solidFill>
                  <a:schemeClr val="bg1"/>
                </a:solidFill>
                <a:latin typeface="Gill Sans MT" panose="020B0502020104020203" pitchFamily="34" charset="0"/>
              </a:rPr>
              <a:t>Gas and diesel powered systems</a:t>
            </a:r>
          </a:p>
          <a:p>
            <a:pPr>
              <a:buFont typeface="Wingdings" panose="05000000000000000000" pitchFamily="2" charset="2"/>
              <a:buChar char="ü"/>
            </a:pPr>
            <a:r>
              <a:rPr lang="en-US" dirty="0" smtClean="0">
                <a:solidFill>
                  <a:schemeClr val="bg1"/>
                </a:solidFill>
                <a:latin typeface="Gill Sans MT" panose="020B0502020104020203" pitchFamily="34" charset="0"/>
              </a:rPr>
              <a:t>Use outdoors only</a:t>
            </a:r>
          </a:p>
          <a:p>
            <a:r>
              <a:rPr lang="en-US" dirty="0" smtClean="0">
                <a:solidFill>
                  <a:schemeClr val="bg1"/>
                </a:solidFill>
                <a:latin typeface="Gill Sans MT" panose="020B0502020104020203" pitchFamily="34" charset="0"/>
              </a:rPr>
              <a:t>Requires personal fall arrest system to be used while inside the bucket</a:t>
            </a:r>
          </a:p>
          <a:p>
            <a:r>
              <a:rPr lang="en-US" dirty="0" smtClean="0">
                <a:solidFill>
                  <a:schemeClr val="bg1"/>
                </a:solidFill>
                <a:latin typeface="Gill Sans MT" panose="020B0502020104020203" pitchFamily="34" charset="0"/>
              </a:rPr>
              <a:t>Use of a spotter to avoid struck against injuries</a:t>
            </a:r>
          </a:p>
          <a:p>
            <a:endParaRPr lang="en-US" dirty="0"/>
          </a:p>
        </p:txBody>
      </p:sp>
      <p:pic>
        <p:nvPicPr>
          <p:cNvPr id="6" name="Picture 5" descr="articulating power lift system" title="articulating power lift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9439" y="1935431"/>
            <a:ext cx="3664361" cy="3664361"/>
          </a:xfrm>
          <a:prstGeom prst="rect">
            <a:avLst/>
          </a:prstGeom>
        </p:spPr>
      </p:pic>
    </p:spTree>
    <p:extLst>
      <p:ext uri="{BB962C8B-B14F-4D97-AF65-F5344CB8AC3E}">
        <p14:creationId xmlns:p14="http://schemas.microsoft.com/office/powerpoint/2010/main" val="204170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1416"/>
            <a:ext cx="10515600" cy="1325563"/>
          </a:xfrm>
        </p:spPr>
        <p:txBody>
          <a:bodyPr/>
          <a:lstStyle/>
          <a:p>
            <a:pPr algn="ctr"/>
            <a:r>
              <a:rPr lang="en-US" dirty="0" smtClean="0">
                <a:solidFill>
                  <a:schemeClr val="bg1"/>
                </a:solidFill>
                <a:latin typeface="Rockwell" panose="02060603020205020403" pitchFamily="18" charset="0"/>
              </a:rPr>
              <a:t>Scissor Lift Systems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571624"/>
            <a:ext cx="7874000" cy="4351338"/>
          </a:xfrm>
        </p:spPr>
        <p:txBody>
          <a:bodyPr/>
          <a:lstStyle/>
          <a:p>
            <a:r>
              <a:rPr lang="en-US" dirty="0" smtClean="0">
                <a:solidFill>
                  <a:schemeClr val="bg1"/>
                </a:solidFill>
                <a:latin typeface="Gill Sans MT" panose="020B0502020104020203" pitchFamily="34" charset="0"/>
              </a:rPr>
              <a:t>Battery and propane powered</a:t>
            </a:r>
          </a:p>
          <a:p>
            <a:pPr>
              <a:buFont typeface="Wingdings" panose="05000000000000000000" pitchFamily="2" charset="2"/>
              <a:buChar char="ü"/>
            </a:pPr>
            <a:r>
              <a:rPr lang="en-US" dirty="0" smtClean="0">
                <a:solidFill>
                  <a:schemeClr val="bg1"/>
                </a:solidFill>
                <a:latin typeface="Gill Sans MT" panose="020B0502020104020203" pitchFamily="34" charset="0"/>
              </a:rPr>
              <a:t>Use indoors</a:t>
            </a:r>
          </a:p>
          <a:p>
            <a:pPr>
              <a:buFont typeface="Wingdings" panose="05000000000000000000" pitchFamily="2" charset="2"/>
              <a:buChar char="ü"/>
            </a:pPr>
            <a:r>
              <a:rPr lang="en-US" dirty="0" smtClean="0">
                <a:solidFill>
                  <a:schemeClr val="bg1"/>
                </a:solidFill>
                <a:latin typeface="Gill Sans MT" panose="020B0502020104020203" pitchFamily="34" charset="0"/>
              </a:rPr>
              <a:t>Use on a flat even surface</a:t>
            </a:r>
          </a:p>
          <a:p>
            <a:r>
              <a:rPr lang="en-US" dirty="0" smtClean="0">
                <a:solidFill>
                  <a:schemeClr val="bg1"/>
                </a:solidFill>
                <a:latin typeface="Gill Sans MT" panose="020B0502020104020203" pitchFamily="34" charset="0"/>
              </a:rPr>
              <a:t>Gas and diesel powered</a:t>
            </a:r>
          </a:p>
          <a:p>
            <a:pPr>
              <a:buFont typeface="Wingdings" panose="05000000000000000000" pitchFamily="2" charset="2"/>
              <a:buChar char="ü"/>
            </a:pPr>
            <a:r>
              <a:rPr lang="en-US" dirty="0" smtClean="0">
                <a:solidFill>
                  <a:schemeClr val="bg1"/>
                </a:solidFill>
                <a:latin typeface="Gill Sans MT" panose="020B0502020104020203" pitchFamily="34" charset="0"/>
              </a:rPr>
              <a:t>Use outdoors on flat even surfaces</a:t>
            </a:r>
          </a:p>
          <a:p>
            <a:r>
              <a:rPr lang="en-US" dirty="0" smtClean="0">
                <a:solidFill>
                  <a:schemeClr val="bg1"/>
                </a:solidFill>
                <a:latin typeface="Gill Sans MT" panose="020B0502020104020203" pitchFamily="34" charset="0"/>
              </a:rPr>
              <a:t>Personal fall arrest system </a:t>
            </a:r>
            <a:r>
              <a:rPr lang="en-US" u="sng" dirty="0" smtClean="0">
                <a:solidFill>
                  <a:schemeClr val="bg1"/>
                </a:solidFill>
                <a:latin typeface="Gill Sans MT" panose="020B0502020104020203" pitchFamily="34" charset="0"/>
              </a:rPr>
              <a:t>MAY</a:t>
            </a:r>
            <a:r>
              <a:rPr lang="en-US" dirty="0" smtClean="0">
                <a:solidFill>
                  <a:schemeClr val="bg1"/>
                </a:solidFill>
                <a:latin typeface="Gill Sans MT" panose="020B0502020104020203" pitchFamily="34" charset="0"/>
              </a:rPr>
              <a:t> not be required </a:t>
            </a:r>
            <a:r>
              <a:rPr lang="en-US" u="sng" dirty="0" smtClean="0">
                <a:solidFill>
                  <a:schemeClr val="bg1"/>
                </a:solidFill>
                <a:latin typeface="Gill Sans MT" panose="020B0502020104020203" pitchFamily="34" charset="0"/>
              </a:rPr>
              <a:t>if</a:t>
            </a:r>
            <a:r>
              <a:rPr lang="en-US" dirty="0" smtClean="0">
                <a:solidFill>
                  <a:schemeClr val="bg1"/>
                </a:solidFill>
                <a:latin typeface="Gill Sans MT" panose="020B0502020104020203" pitchFamily="34" charset="0"/>
              </a:rPr>
              <a:t>:</a:t>
            </a:r>
          </a:p>
          <a:p>
            <a:pPr>
              <a:buFont typeface="Wingdings" panose="05000000000000000000" pitchFamily="2" charset="2"/>
              <a:buChar char="ü"/>
            </a:pPr>
            <a:r>
              <a:rPr lang="en-US" dirty="0" smtClean="0">
                <a:solidFill>
                  <a:schemeClr val="bg1"/>
                </a:solidFill>
                <a:latin typeface="Gill Sans MT" panose="020B0502020104020203" pitchFamily="34" charset="0"/>
              </a:rPr>
              <a:t>Guardrail system meets ANSI standards for fall protection</a:t>
            </a:r>
          </a:p>
          <a:p>
            <a:pPr marL="0" indent="0">
              <a:buNone/>
            </a:pPr>
            <a:endParaRPr lang="en-US" dirty="0">
              <a:solidFill>
                <a:schemeClr val="bg1"/>
              </a:solidFill>
              <a:latin typeface="Gill Sans MT" panose="020B0502020104020203" pitchFamily="34" charset="0"/>
            </a:endParaRPr>
          </a:p>
        </p:txBody>
      </p:sp>
      <p:pic>
        <p:nvPicPr>
          <p:cNvPr id="5" name="Picture 4" descr="scissor lift system" title="scissor lift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4600" y="1571624"/>
            <a:ext cx="3136900" cy="4399703"/>
          </a:xfrm>
          <a:prstGeom prst="rect">
            <a:avLst/>
          </a:prstGeom>
        </p:spPr>
      </p:pic>
    </p:spTree>
    <p:extLst>
      <p:ext uri="{BB962C8B-B14F-4D97-AF65-F5344CB8AC3E}">
        <p14:creationId xmlns:p14="http://schemas.microsoft.com/office/powerpoint/2010/main" val="105106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3438" y="489437"/>
            <a:ext cx="10515600" cy="1325563"/>
          </a:xfrm>
        </p:spPr>
        <p:txBody>
          <a:bodyPr/>
          <a:lstStyle/>
          <a:p>
            <a:r>
              <a:rPr lang="en-US" dirty="0" smtClean="0">
                <a:solidFill>
                  <a:schemeClr val="bg1"/>
                </a:solidFill>
                <a:latin typeface="Rockwell" panose="02060603020205020403" pitchFamily="18" charset="0"/>
              </a:rPr>
              <a:t>The Hazards of Mobile Lift Platforms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743438" y="1815000"/>
            <a:ext cx="9753600" cy="4351338"/>
          </a:xfrm>
        </p:spPr>
        <p:txBody>
          <a:bodyPr/>
          <a:lstStyle/>
          <a:p>
            <a:r>
              <a:rPr lang="en-US" dirty="0">
                <a:solidFill>
                  <a:schemeClr val="bg1"/>
                </a:solidFill>
                <a:latin typeface="Gill Sans MT" panose="020B0502020104020203" pitchFamily="34" charset="0"/>
              </a:rPr>
              <a:t>Equipment malfunction</a:t>
            </a:r>
          </a:p>
          <a:p>
            <a:r>
              <a:rPr lang="en-US" dirty="0">
                <a:solidFill>
                  <a:schemeClr val="bg1"/>
                </a:solidFill>
                <a:latin typeface="Gill Sans MT" panose="020B0502020104020203" pitchFamily="34" charset="0"/>
              </a:rPr>
              <a:t>Lack of situational awareness </a:t>
            </a:r>
          </a:p>
          <a:p>
            <a:r>
              <a:rPr lang="en-US" dirty="0">
                <a:solidFill>
                  <a:schemeClr val="bg1"/>
                </a:solidFill>
                <a:latin typeface="Gill Sans MT" panose="020B0502020104020203" pitchFamily="34" charset="0"/>
              </a:rPr>
              <a:t>Struck against injuries</a:t>
            </a:r>
          </a:p>
          <a:p>
            <a:r>
              <a:rPr lang="en-US" dirty="0">
                <a:solidFill>
                  <a:schemeClr val="bg1"/>
                </a:solidFill>
                <a:latin typeface="Gill Sans MT" panose="020B0502020104020203" pitchFamily="34" charset="0"/>
              </a:rPr>
              <a:t>Contact with electrical power lines (electric Shock)</a:t>
            </a:r>
          </a:p>
          <a:p>
            <a:r>
              <a:rPr lang="en-US" dirty="0">
                <a:solidFill>
                  <a:schemeClr val="bg1"/>
                </a:solidFill>
                <a:latin typeface="Gill Sans MT" panose="020B0502020104020203" pitchFamily="34" charset="0"/>
              </a:rPr>
              <a:t>Uneven surfaces</a:t>
            </a:r>
          </a:p>
          <a:p>
            <a:r>
              <a:rPr lang="en-US" dirty="0">
                <a:solidFill>
                  <a:schemeClr val="bg1"/>
                </a:solidFill>
                <a:latin typeface="Gill Sans MT" panose="020B0502020104020203" pitchFamily="34" charset="0"/>
              </a:rPr>
              <a:t>Slip, trips and </a:t>
            </a:r>
            <a:r>
              <a:rPr lang="en-US" dirty="0" smtClean="0">
                <a:solidFill>
                  <a:schemeClr val="bg1"/>
                </a:solidFill>
                <a:latin typeface="Gill Sans MT" panose="020B0502020104020203" pitchFamily="34" charset="0"/>
              </a:rPr>
              <a:t>falls</a:t>
            </a:r>
          </a:p>
          <a:p>
            <a:r>
              <a:rPr lang="en-US" dirty="0" smtClean="0">
                <a:solidFill>
                  <a:schemeClr val="bg1"/>
                </a:solidFill>
                <a:latin typeface="Gill Sans MT" panose="020B0502020104020203" pitchFamily="34" charset="0"/>
              </a:rPr>
              <a:t>Ejection</a:t>
            </a:r>
          </a:p>
          <a:p>
            <a:r>
              <a:rPr lang="en-US" dirty="0" smtClean="0">
                <a:solidFill>
                  <a:schemeClr val="bg1"/>
                </a:solidFill>
                <a:latin typeface="Gill Sans MT" panose="020B0502020104020203" pitchFamily="34" charset="0"/>
              </a:rPr>
              <a:t>Exhaust</a:t>
            </a:r>
            <a:endParaRPr 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213437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353" y="160125"/>
            <a:ext cx="10515600" cy="1325563"/>
          </a:xfrm>
        </p:spPr>
        <p:txBody>
          <a:bodyPr/>
          <a:lstStyle/>
          <a:p>
            <a:pPr algn="ctr"/>
            <a:r>
              <a:rPr lang="en-US" dirty="0" smtClean="0">
                <a:solidFill>
                  <a:schemeClr val="bg1"/>
                </a:solidFill>
                <a:latin typeface="Rockwell" panose="02060603020205020403" pitchFamily="18" charset="0"/>
              </a:rPr>
              <a:t>Training Objectives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821815"/>
            <a:ext cx="6362700" cy="4351338"/>
          </a:xfrm>
        </p:spPr>
        <p:txBody>
          <a:bodyPr/>
          <a:lstStyle/>
          <a:p>
            <a:r>
              <a:rPr lang="en-US" dirty="0" smtClean="0">
                <a:solidFill>
                  <a:schemeClr val="bg1"/>
                </a:solidFill>
                <a:latin typeface="Gill Sans MT" panose="020B0502020104020203" pitchFamily="34" charset="0"/>
              </a:rPr>
              <a:t>Occupational Safety and Health Act of 1970 and your rights as a whistleblower.</a:t>
            </a:r>
          </a:p>
          <a:p>
            <a:r>
              <a:rPr lang="en-US" dirty="0" smtClean="0">
                <a:solidFill>
                  <a:schemeClr val="bg1"/>
                </a:solidFill>
                <a:latin typeface="Gill Sans MT" panose="020B0502020104020203" pitchFamily="34" charset="0"/>
              </a:rPr>
              <a:t>Introduction into the OSHA construction standards and fall protection requirements.</a:t>
            </a:r>
          </a:p>
          <a:p>
            <a:r>
              <a:rPr lang="en-US" dirty="0" smtClean="0">
                <a:solidFill>
                  <a:schemeClr val="bg1"/>
                </a:solidFill>
                <a:latin typeface="Gill Sans MT" panose="020B0502020104020203" pitchFamily="34" charset="0"/>
              </a:rPr>
              <a:t>Case studies and exercises.</a:t>
            </a:r>
          </a:p>
          <a:p>
            <a:r>
              <a:rPr lang="en-US" dirty="0" smtClean="0">
                <a:solidFill>
                  <a:schemeClr val="bg1"/>
                </a:solidFill>
                <a:latin typeface="Gill Sans MT" panose="020B0502020104020203" pitchFamily="34" charset="0"/>
              </a:rPr>
              <a:t>How to use safe work practices to prevent fall hazards.</a:t>
            </a:r>
          </a:p>
        </p:txBody>
      </p:sp>
      <p:pic>
        <p:nvPicPr>
          <p:cNvPr id="5" name="Content Placeholder 6" descr="Lavoro, così la nuova legge cambia i contratti per i giovani | Tiziano Treu | Europa Quotidiano ..." title="image of construction workers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89762" y="2126615"/>
            <a:ext cx="4050939" cy="3526292"/>
          </a:xfrm>
          <a:prstGeom prst="rect">
            <a:avLst/>
          </a:prstGeom>
        </p:spPr>
      </p:pic>
    </p:spTree>
    <p:extLst>
      <p:ext uri="{BB962C8B-B14F-4D97-AF65-F5344CB8AC3E}">
        <p14:creationId xmlns:p14="http://schemas.microsoft.com/office/powerpoint/2010/main" val="1580756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Rockwell" panose="02060603020205020403" pitchFamily="18" charset="0"/>
              </a:rPr>
              <a:t>Ejection Hazard</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2339438" y="2506662"/>
            <a:ext cx="9643011" cy="3015364"/>
          </a:xfrm>
        </p:spPr>
        <p:txBody>
          <a:bodyPr>
            <a:normAutofit/>
          </a:bodyPr>
          <a:lstStyle/>
          <a:p>
            <a:pPr marL="0" indent="0">
              <a:buNone/>
            </a:pPr>
            <a:r>
              <a:rPr lang="en-US" sz="4400" dirty="0" smtClean="0">
                <a:hlinkClick r:id="rId2"/>
              </a:rPr>
              <a:t>Show an ejection </a:t>
            </a:r>
            <a:r>
              <a:rPr lang="en-US" sz="4400" dirty="0" smtClean="0">
                <a:hlinkClick r:id="rId2"/>
              </a:rPr>
              <a:t>hazard video</a:t>
            </a:r>
            <a:endParaRPr lang="en-US" sz="4400" dirty="0"/>
          </a:p>
        </p:txBody>
      </p:sp>
    </p:spTree>
    <p:extLst>
      <p:ext uri="{BB962C8B-B14F-4D97-AF65-F5344CB8AC3E}">
        <p14:creationId xmlns:p14="http://schemas.microsoft.com/office/powerpoint/2010/main" val="1228228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6223" y="468215"/>
            <a:ext cx="11442700" cy="1325563"/>
          </a:xfrm>
        </p:spPr>
        <p:txBody>
          <a:bodyPr/>
          <a:lstStyle/>
          <a:p>
            <a:pPr algn="ctr"/>
            <a:r>
              <a:rPr lang="en-US" dirty="0" smtClean="0">
                <a:solidFill>
                  <a:schemeClr val="bg1"/>
                </a:solidFill>
                <a:latin typeface="Rockwell" panose="02060603020205020403" pitchFamily="18" charset="0"/>
              </a:rPr>
              <a:t>Makeshift Work Platform-Safe </a:t>
            </a:r>
            <a:r>
              <a:rPr lang="en-US" dirty="0">
                <a:solidFill>
                  <a:schemeClr val="bg1"/>
                </a:solidFill>
                <a:latin typeface="Rockwell" panose="02060603020205020403" pitchFamily="18" charset="0"/>
              </a:rPr>
              <a:t>or Unsafe?</a:t>
            </a:r>
          </a:p>
        </p:txBody>
      </p:sp>
      <p:pic>
        <p:nvPicPr>
          <p:cNvPr id="3" name="Picture 2" descr="unsafe platform" title="unsafe platfor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1628" y="1909839"/>
            <a:ext cx="4844947" cy="3633710"/>
          </a:xfrm>
          <a:prstGeom prst="rect">
            <a:avLst/>
          </a:prstGeom>
        </p:spPr>
      </p:pic>
      <p:pic>
        <p:nvPicPr>
          <p:cNvPr id="11" name="Picture 10" descr="unsafe platform" title="unsafe platfor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5415" y="1909839"/>
            <a:ext cx="4844946" cy="3633710"/>
          </a:xfrm>
          <a:prstGeom prst="rect">
            <a:avLst/>
          </a:prstGeom>
        </p:spPr>
      </p:pic>
      <p:pic>
        <p:nvPicPr>
          <p:cNvPr id="12" name="Picture 11" descr="Image of DO NOT" title="image of DO NO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52030" y="4469004"/>
            <a:ext cx="1074545" cy="1074545"/>
          </a:xfrm>
          <a:prstGeom prst="rect">
            <a:avLst/>
          </a:prstGeom>
        </p:spPr>
      </p:pic>
      <p:pic>
        <p:nvPicPr>
          <p:cNvPr id="13" name="Picture 12" descr="Image of DO NOT" title="image of DO NO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97402" y="4470590"/>
            <a:ext cx="1072959" cy="1072959"/>
          </a:xfrm>
          <a:prstGeom prst="rect">
            <a:avLst/>
          </a:prstGeom>
        </p:spPr>
      </p:pic>
    </p:spTree>
    <p:extLst>
      <p:ext uri="{BB962C8B-B14F-4D97-AF65-F5344CB8AC3E}">
        <p14:creationId xmlns:p14="http://schemas.microsoft.com/office/powerpoint/2010/main" val="17015417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4656"/>
            <a:ext cx="10515600" cy="1325563"/>
          </a:xfrm>
        </p:spPr>
        <p:txBody>
          <a:bodyPr/>
          <a:lstStyle/>
          <a:p>
            <a:pPr algn="ctr"/>
            <a:r>
              <a:rPr lang="en-US" dirty="0">
                <a:solidFill>
                  <a:schemeClr val="bg1"/>
                </a:solidFill>
                <a:latin typeface="Rockwell" panose="02060603020205020403" pitchFamily="18" charset="0"/>
              </a:rPr>
              <a:t>Power </a:t>
            </a:r>
            <a:r>
              <a:rPr lang="en-US" dirty="0" smtClean="0">
                <a:solidFill>
                  <a:schemeClr val="bg1"/>
                </a:solidFill>
                <a:latin typeface="Rockwell" panose="02060603020205020403" pitchFamily="18" charset="0"/>
              </a:rPr>
              <a:t>Lift Platforms-Safe </a:t>
            </a:r>
            <a:r>
              <a:rPr lang="en-US" dirty="0">
                <a:solidFill>
                  <a:schemeClr val="bg1"/>
                </a:solidFill>
                <a:latin typeface="Rockwell" panose="02060603020205020403" pitchFamily="18" charset="0"/>
              </a:rPr>
              <a:t>or Unsafe?</a:t>
            </a:r>
          </a:p>
        </p:txBody>
      </p:sp>
      <p:pic>
        <p:nvPicPr>
          <p:cNvPr id="6" name="Content Placeholder 6" descr="image of construction workers in power equipment" title="image of construction workers in power equipment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36411" y="1652954"/>
            <a:ext cx="6163398" cy="4106015"/>
          </a:xfrm>
        </p:spPr>
      </p:pic>
      <p:pic>
        <p:nvPicPr>
          <p:cNvPr id="7" name="Picture 6" descr="Check" title="Che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3531" y="4704560"/>
            <a:ext cx="1206384" cy="924894"/>
          </a:xfrm>
          <a:prstGeom prst="rect">
            <a:avLst/>
          </a:prstGeom>
        </p:spPr>
      </p:pic>
    </p:spTree>
    <p:extLst>
      <p:ext uri="{BB962C8B-B14F-4D97-AF65-F5344CB8AC3E}">
        <p14:creationId xmlns:p14="http://schemas.microsoft.com/office/powerpoint/2010/main" val="3054119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7550" y="561403"/>
            <a:ext cx="10515600" cy="1325563"/>
          </a:xfrm>
        </p:spPr>
        <p:txBody>
          <a:bodyPr/>
          <a:lstStyle/>
          <a:p>
            <a:pPr algn="ctr"/>
            <a:r>
              <a:rPr lang="en-US" dirty="0" smtClean="0">
                <a:solidFill>
                  <a:schemeClr val="bg1"/>
                </a:solidFill>
                <a:latin typeface="Rockwell" panose="02060603020205020403" pitchFamily="18" charset="0"/>
              </a:rPr>
              <a:t>Power Lift Platforms Safe </a:t>
            </a:r>
            <a:r>
              <a:rPr lang="en-US" dirty="0">
                <a:solidFill>
                  <a:schemeClr val="bg1"/>
                </a:solidFill>
                <a:latin typeface="Rockwell" panose="02060603020205020403" pitchFamily="18" charset="0"/>
              </a:rPr>
              <a:t>or Unsafe?</a:t>
            </a:r>
          </a:p>
        </p:txBody>
      </p:sp>
      <p:pic>
        <p:nvPicPr>
          <p:cNvPr id="5" name="Content Placeholder 6" descr="image of construction workers in power lift equipment" title="image of construction workers in power lift equipment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17550" y="2484056"/>
            <a:ext cx="4635500" cy="3921634"/>
          </a:xfrm>
        </p:spPr>
      </p:pic>
      <p:pic>
        <p:nvPicPr>
          <p:cNvPr id="7" name="Picture 6" descr="Check" title="Che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6666" y="5480796"/>
            <a:ext cx="1206384" cy="924894"/>
          </a:xfrm>
          <a:prstGeom prst="rect">
            <a:avLst/>
          </a:prstGeom>
        </p:spPr>
      </p:pic>
      <p:pic>
        <p:nvPicPr>
          <p:cNvPr id="3" name="Picture 2" descr="worker on scissor lift unprotected from fall hazard" title="worker on scissor lift unprotected from fall"/>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70349" y="2484056"/>
            <a:ext cx="5228846" cy="3921634"/>
          </a:xfrm>
          <a:prstGeom prst="rect">
            <a:avLst/>
          </a:prstGeom>
        </p:spPr>
      </p:pic>
      <p:pic>
        <p:nvPicPr>
          <p:cNvPr id="8" name="Picture 7" descr="Image of DO NOT" title="Image of DO NOT"/>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0349" y="5003800"/>
            <a:ext cx="1401890" cy="1401890"/>
          </a:xfrm>
          <a:prstGeom prst="rect">
            <a:avLst/>
          </a:prstGeom>
        </p:spPr>
      </p:pic>
    </p:spTree>
    <p:extLst>
      <p:ext uri="{BB962C8B-B14F-4D97-AF65-F5344CB8AC3E}">
        <p14:creationId xmlns:p14="http://schemas.microsoft.com/office/powerpoint/2010/main" val="28106710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2015" y="301868"/>
            <a:ext cx="10515600" cy="1325563"/>
          </a:xfrm>
        </p:spPr>
        <p:txBody>
          <a:bodyPr/>
          <a:lstStyle/>
          <a:p>
            <a:pPr algn="ctr"/>
            <a:r>
              <a:rPr lang="en-US" dirty="0" smtClean="0">
                <a:solidFill>
                  <a:schemeClr val="bg1"/>
                </a:solidFill>
                <a:latin typeface="Rockwell" panose="02060603020205020403" pitchFamily="18" charset="0"/>
              </a:rPr>
              <a:t>Introduction to Ladders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592015" y="1861893"/>
            <a:ext cx="7194630" cy="4351338"/>
          </a:xfrm>
        </p:spPr>
        <p:txBody>
          <a:bodyPr/>
          <a:lstStyle/>
          <a:p>
            <a:r>
              <a:rPr lang="en-US" dirty="0" smtClean="0">
                <a:solidFill>
                  <a:schemeClr val="bg1"/>
                </a:solidFill>
                <a:latin typeface="Gill Sans MT" panose="020B0502020104020203" pitchFamily="34" charset="0"/>
              </a:rPr>
              <a:t>Ladders are constructed of wood, aluminum and fiberglass</a:t>
            </a:r>
          </a:p>
          <a:p>
            <a:pPr>
              <a:buFont typeface="Wingdings" panose="05000000000000000000" pitchFamily="2" charset="2"/>
              <a:buChar char="ü"/>
            </a:pPr>
            <a:r>
              <a:rPr lang="en-US" dirty="0">
                <a:solidFill>
                  <a:schemeClr val="bg1"/>
                </a:solidFill>
                <a:latin typeface="Gill Sans MT" panose="020B0502020104020203" pitchFamily="34" charset="0"/>
              </a:rPr>
              <a:t>Step ladders</a:t>
            </a:r>
          </a:p>
          <a:p>
            <a:pPr>
              <a:buFont typeface="Wingdings" panose="05000000000000000000" pitchFamily="2" charset="2"/>
              <a:buChar char="ü"/>
            </a:pPr>
            <a:r>
              <a:rPr lang="en-US" dirty="0">
                <a:solidFill>
                  <a:schemeClr val="bg1"/>
                </a:solidFill>
                <a:latin typeface="Gill Sans MT" panose="020B0502020104020203" pitchFamily="34" charset="0"/>
              </a:rPr>
              <a:t>Extension ladders</a:t>
            </a:r>
          </a:p>
          <a:p>
            <a:pPr>
              <a:buFont typeface="Wingdings" panose="05000000000000000000" pitchFamily="2" charset="2"/>
              <a:buChar char="ü"/>
            </a:pPr>
            <a:r>
              <a:rPr lang="en-US" dirty="0">
                <a:solidFill>
                  <a:schemeClr val="bg1"/>
                </a:solidFill>
                <a:latin typeface="Gill Sans MT" panose="020B0502020104020203" pitchFamily="34" charset="0"/>
              </a:rPr>
              <a:t>Platform ladders</a:t>
            </a:r>
          </a:p>
          <a:p>
            <a:pPr>
              <a:buFont typeface="Wingdings" panose="05000000000000000000" pitchFamily="2" charset="2"/>
              <a:buChar char="ü"/>
            </a:pPr>
            <a:r>
              <a:rPr lang="en-US" dirty="0">
                <a:solidFill>
                  <a:schemeClr val="bg1"/>
                </a:solidFill>
                <a:latin typeface="Gill Sans MT" panose="020B0502020104020203" pitchFamily="34" charset="0"/>
              </a:rPr>
              <a:t>Step stools</a:t>
            </a:r>
          </a:p>
          <a:p>
            <a:pPr>
              <a:buFont typeface="Wingdings" panose="05000000000000000000" pitchFamily="2" charset="2"/>
              <a:buChar char="ü"/>
            </a:pPr>
            <a:r>
              <a:rPr lang="en-US" dirty="0">
                <a:solidFill>
                  <a:schemeClr val="bg1"/>
                </a:solidFill>
                <a:latin typeface="Gill Sans MT" panose="020B0502020104020203" pitchFamily="34" charset="0"/>
              </a:rPr>
              <a:t>Telescoping ladders</a:t>
            </a:r>
          </a:p>
          <a:p>
            <a:pPr>
              <a:buFont typeface="Wingdings" panose="05000000000000000000" pitchFamily="2" charset="2"/>
              <a:buChar char="ü"/>
            </a:pPr>
            <a:r>
              <a:rPr lang="en-US" dirty="0">
                <a:solidFill>
                  <a:schemeClr val="bg1"/>
                </a:solidFill>
                <a:latin typeface="Gill Sans MT" panose="020B0502020104020203" pitchFamily="34" charset="0"/>
              </a:rPr>
              <a:t>Folding and articulated ladders</a:t>
            </a:r>
          </a:p>
          <a:p>
            <a:endParaRPr lang="en-US" dirty="0">
              <a:solidFill>
                <a:schemeClr val="bg1"/>
              </a:solidFill>
              <a:latin typeface="Gill Sans MT" panose="020B0502020104020203" pitchFamily="34" charset="0"/>
            </a:endParaRPr>
          </a:p>
        </p:txBody>
      </p:sp>
      <p:pic>
        <p:nvPicPr>
          <p:cNvPr id="6" name="Picture 5" descr="folding ladder" title="folding lad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2830" y="2080586"/>
            <a:ext cx="3913951" cy="3913951"/>
          </a:xfrm>
          <a:prstGeom prst="rect">
            <a:avLst/>
          </a:prstGeom>
        </p:spPr>
      </p:pic>
    </p:spTree>
    <p:extLst>
      <p:ext uri="{BB962C8B-B14F-4D97-AF65-F5344CB8AC3E}">
        <p14:creationId xmlns:p14="http://schemas.microsoft.com/office/powerpoint/2010/main" val="260525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6523" y="536329"/>
            <a:ext cx="11353800" cy="1325563"/>
          </a:xfrm>
        </p:spPr>
        <p:txBody>
          <a:bodyPr/>
          <a:lstStyle/>
          <a:p>
            <a:pPr algn="ctr"/>
            <a:r>
              <a:rPr lang="en-US" dirty="0" smtClean="0">
                <a:solidFill>
                  <a:schemeClr val="bg1"/>
                </a:solidFill>
                <a:latin typeface="Rockwell" panose="02060603020205020403" pitchFamily="18" charset="0"/>
              </a:rPr>
              <a:t>Important Factors for Selecting the Right Ladder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757176" y="2211211"/>
            <a:ext cx="5338824" cy="4201312"/>
          </a:xfrm>
        </p:spPr>
        <p:txBody>
          <a:bodyPr>
            <a:normAutofit/>
          </a:bodyPr>
          <a:lstStyle/>
          <a:p>
            <a:r>
              <a:rPr lang="en-US" dirty="0" smtClean="0">
                <a:solidFill>
                  <a:schemeClr val="bg1"/>
                </a:solidFill>
                <a:latin typeface="Gill Sans MT" panose="020B0502020104020203" pitchFamily="34" charset="0"/>
              </a:rPr>
              <a:t>Its type:</a:t>
            </a:r>
          </a:p>
          <a:p>
            <a:pPr>
              <a:buFont typeface="Wingdings" panose="05000000000000000000" pitchFamily="2" charset="2"/>
              <a:buChar char="ü"/>
            </a:pPr>
            <a:r>
              <a:rPr lang="en-US" dirty="0" smtClean="0">
                <a:solidFill>
                  <a:schemeClr val="bg1"/>
                </a:solidFill>
                <a:latin typeface="Gill Sans MT" panose="020B0502020104020203" pitchFamily="34" charset="0"/>
              </a:rPr>
              <a:t>Wood, aluminum (light weight) and fiberglass (heavy weight)</a:t>
            </a:r>
          </a:p>
          <a:p>
            <a:r>
              <a:rPr lang="en-US" dirty="0" smtClean="0">
                <a:solidFill>
                  <a:schemeClr val="bg1"/>
                </a:solidFill>
                <a:latin typeface="Gill Sans MT" panose="020B0502020104020203" pitchFamily="34" charset="0"/>
              </a:rPr>
              <a:t>It’s length </a:t>
            </a:r>
          </a:p>
          <a:p>
            <a:r>
              <a:rPr lang="en-US" dirty="0" smtClean="0">
                <a:solidFill>
                  <a:schemeClr val="bg1"/>
                </a:solidFill>
                <a:latin typeface="Gill Sans MT" panose="020B0502020104020203" pitchFamily="34" charset="0"/>
              </a:rPr>
              <a:t>Strength</a:t>
            </a:r>
          </a:p>
          <a:p>
            <a:pPr>
              <a:buFont typeface="Wingdings" panose="05000000000000000000" pitchFamily="2" charset="2"/>
              <a:buChar char="ü"/>
            </a:pPr>
            <a:r>
              <a:rPr lang="en-US" dirty="0" smtClean="0">
                <a:solidFill>
                  <a:schemeClr val="bg1"/>
                </a:solidFill>
                <a:latin typeface="Gill Sans MT" panose="020B0502020104020203" pitchFamily="34" charset="0"/>
              </a:rPr>
              <a:t>Rated for how much weight the ladder is rated for. </a:t>
            </a:r>
          </a:p>
        </p:txBody>
      </p:sp>
      <p:sp>
        <p:nvSpPr>
          <p:cNvPr id="5" name="Content Placeholder 2"/>
          <p:cNvSpPr txBox="1">
            <a:spLocks/>
          </p:cNvSpPr>
          <p:nvPr/>
        </p:nvSpPr>
        <p:spPr>
          <a:xfrm>
            <a:off x="6096000" y="2211211"/>
            <a:ext cx="6096000" cy="4435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latin typeface="Gill Sans MT" panose="020B0502020104020203" pitchFamily="34" charset="0"/>
              </a:rPr>
              <a:t>Wood and aluminum ladders are subject to damage and corrosion by water and wind</a:t>
            </a:r>
          </a:p>
          <a:p>
            <a:r>
              <a:rPr lang="en-US" dirty="0" smtClean="0">
                <a:solidFill>
                  <a:schemeClr val="bg1"/>
                </a:solidFill>
                <a:latin typeface="Gill Sans MT" panose="020B0502020104020203" pitchFamily="34" charset="0"/>
              </a:rPr>
              <a:t>Aluminum and wood ladders are conductors for electricity </a:t>
            </a:r>
          </a:p>
          <a:p>
            <a:r>
              <a:rPr lang="en-US" dirty="0" smtClean="0">
                <a:solidFill>
                  <a:schemeClr val="bg1"/>
                </a:solidFill>
                <a:latin typeface="Gill Sans MT" panose="020B0502020104020203" pitchFamily="34" charset="0"/>
              </a:rPr>
              <a:t>Fiberglass ladders are lower conductors for electricity and ideal for most working conditions</a:t>
            </a:r>
          </a:p>
          <a:p>
            <a:endParaRPr lang="en-US" dirty="0"/>
          </a:p>
        </p:txBody>
      </p:sp>
    </p:spTree>
    <p:extLst>
      <p:ext uri="{BB962C8B-B14F-4D97-AF65-F5344CB8AC3E}">
        <p14:creationId xmlns:p14="http://schemas.microsoft.com/office/powerpoint/2010/main" val="31111781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275" y="328993"/>
            <a:ext cx="11406554" cy="1325563"/>
          </a:xfrm>
        </p:spPr>
        <p:txBody>
          <a:bodyPr>
            <a:normAutofit/>
          </a:bodyPr>
          <a:lstStyle/>
          <a:p>
            <a:pPr algn="ctr"/>
            <a:r>
              <a:rPr lang="en-US" dirty="0">
                <a:solidFill>
                  <a:schemeClr val="bg1"/>
                </a:solidFill>
                <a:latin typeface="Rockwell" panose="02060603020205020403" pitchFamily="18" charset="0"/>
              </a:rPr>
              <a:t>Ladder </a:t>
            </a:r>
            <a:r>
              <a:rPr lang="en-US" dirty="0" smtClean="0">
                <a:solidFill>
                  <a:schemeClr val="bg1"/>
                </a:solidFill>
                <a:latin typeface="Rockwell" panose="02060603020205020403" pitchFamily="18" charset="0"/>
              </a:rPr>
              <a:t>Safety Tip</a:t>
            </a:r>
            <a:endParaRPr lang="en-US" dirty="0">
              <a:solidFill>
                <a:schemeClr val="bg1"/>
              </a:solidFill>
              <a:latin typeface="Rockwell" panose="02060603020205020403" pitchFamily="18" charset="0"/>
            </a:endParaRPr>
          </a:p>
        </p:txBody>
      </p:sp>
      <p:pic>
        <p:nvPicPr>
          <p:cNvPr id="5" name="Content Placeholder 8" descr="image of label instructions for ladders " title="image of label instructions for ladders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255628" y="2417614"/>
            <a:ext cx="3743862" cy="2983157"/>
          </a:xfrm>
        </p:spPr>
      </p:pic>
      <p:sp>
        <p:nvSpPr>
          <p:cNvPr id="3" name="Rectangle 2"/>
          <p:cNvSpPr/>
          <p:nvPr/>
        </p:nvSpPr>
        <p:spPr>
          <a:xfrm>
            <a:off x="1312985" y="2292228"/>
            <a:ext cx="6096000" cy="3108543"/>
          </a:xfrm>
          <a:prstGeom prst="rect">
            <a:avLst/>
          </a:prstGeom>
        </p:spPr>
        <p:txBody>
          <a:bodyPr>
            <a:spAutoFit/>
          </a:bodyPr>
          <a:lstStyle/>
          <a:p>
            <a:pPr marL="457200" indent="-457200">
              <a:buFont typeface="Arial" panose="020B0604020202020204" pitchFamily="34" charset="0"/>
              <a:buChar char="•"/>
            </a:pPr>
            <a:r>
              <a:rPr lang="en-US" sz="2800" dirty="0">
                <a:solidFill>
                  <a:schemeClr val="bg1"/>
                </a:solidFill>
                <a:latin typeface="Gill Sans MT" panose="020B0502020104020203" pitchFamily="34" charset="0"/>
              </a:rPr>
              <a:t>Read ladder instructions to ensure proper use</a:t>
            </a:r>
          </a:p>
          <a:p>
            <a:pPr marL="457200" indent="-457200">
              <a:buFont typeface="Arial" panose="020B0604020202020204" pitchFamily="34" charset="0"/>
              <a:buChar char="•"/>
            </a:pPr>
            <a:endParaRPr lang="en-US" sz="2800" dirty="0" smtClean="0">
              <a:solidFill>
                <a:schemeClr val="bg1"/>
              </a:solidFill>
              <a:latin typeface="Gill Sans MT" panose="020B0502020104020203" pitchFamily="34" charset="0"/>
            </a:endParaRPr>
          </a:p>
          <a:p>
            <a:pPr marL="457200" indent="-457200">
              <a:buFont typeface="Arial" panose="020B0604020202020204" pitchFamily="34" charset="0"/>
              <a:buChar char="•"/>
            </a:pPr>
            <a:r>
              <a:rPr lang="en-US" sz="2800" dirty="0" smtClean="0">
                <a:solidFill>
                  <a:schemeClr val="bg1"/>
                </a:solidFill>
                <a:latin typeface="Gill Sans MT" panose="020B0502020104020203" pitchFamily="34" charset="0"/>
              </a:rPr>
              <a:t>Must </a:t>
            </a:r>
            <a:r>
              <a:rPr lang="en-US" sz="2800" dirty="0">
                <a:solidFill>
                  <a:schemeClr val="bg1"/>
                </a:solidFill>
                <a:latin typeface="Gill Sans MT" panose="020B0502020104020203" pitchFamily="34" charset="0"/>
              </a:rPr>
              <a:t>be inspected prior to use</a:t>
            </a:r>
          </a:p>
          <a:p>
            <a:pPr marL="457200" indent="-457200">
              <a:buFont typeface="Arial" panose="020B0604020202020204" pitchFamily="34" charset="0"/>
              <a:buChar char="•"/>
            </a:pPr>
            <a:endParaRPr lang="en-US" sz="2800" dirty="0">
              <a:solidFill>
                <a:schemeClr val="bg1"/>
              </a:solidFill>
              <a:latin typeface="Gill Sans MT" panose="020B0502020104020203" pitchFamily="34" charset="0"/>
            </a:endParaRPr>
          </a:p>
          <a:p>
            <a:pPr marL="457200" indent="-457200">
              <a:buFont typeface="Arial" panose="020B0604020202020204" pitchFamily="34" charset="0"/>
              <a:buChar char="•"/>
            </a:pPr>
            <a:r>
              <a:rPr lang="en-US" sz="2800" dirty="0">
                <a:solidFill>
                  <a:schemeClr val="bg1"/>
                </a:solidFill>
                <a:latin typeface="Gill Sans MT" panose="020B0502020104020203" pitchFamily="34" charset="0"/>
              </a:rPr>
              <a:t>Must be kept in a good working condition and at a </a:t>
            </a:r>
            <a:r>
              <a:rPr lang="en-US" sz="2800">
                <a:solidFill>
                  <a:schemeClr val="bg1"/>
                </a:solidFill>
                <a:latin typeface="Gill Sans MT" panose="020B0502020104020203" pitchFamily="34" charset="0"/>
              </a:rPr>
              <a:t>safe </a:t>
            </a:r>
            <a:r>
              <a:rPr lang="en-US" sz="2800" smtClean="0">
                <a:solidFill>
                  <a:schemeClr val="bg1"/>
                </a:solidFill>
                <a:latin typeface="Gill Sans MT" panose="020B0502020104020203" pitchFamily="34" charset="0"/>
              </a:rPr>
              <a:t>location</a:t>
            </a:r>
            <a:endParaRPr lang="en-US" sz="2800" dirty="0" smtClean="0">
              <a:solidFill>
                <a:schemeClr val="bg1"/>
              </a:solidFill>
              <a:latin typeface="Gill Sans MT" panose="020B0502020104020203" pitchFamily="34" charset="0"/>
            </a:endParaRPr>
          </a:p>
        </p:txBody>
      </p:sp>
    </p:spTree>
    <p:extLst>
      <p:ext uri="{BB962C8B-B14F-4D97-AF65-F5344CB8AC3E}">
        <p14:creationId xmlns:p14="http://schemas.microsoft.com/office/powerpoint/2010/main" val="17777033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253"/>
            <a:ext cx="10515600" cy="1325563"/>
          </a:xfrm>
        </p:spPr>
        <p:txBody>
          <a:bodyPr/>
          <a:lstStyle/>
          <a:p>
            <a:pPr algn="ctr"/>
            <a:r>
              <a:rPr lang="en-US" dirty="0">
                <a:solidFill>
                  <a:schemeClr val="bg1"/>
                </a:solidFill>
                <a:latin typeface="Rockwell" panose="02060603020205020403" pitchFamily="18" charset="0"/>
              </a:rPr>
              <a:t>Ladder Safety Tips </a:t>
            </a:r>
          </a:p>
        </p:txBody>
      </p:sp>
      <p:sp>
        <p:nvSpPr>
          <p:cNvPr id="3" name="Content Placeholder 2"/>
          <p:cNvSpPr>
            <a:spLocks noGrp="1"/>
          </p:cNvSpPr>
          <p:nvPr>
            <p:ph idx="1"/>
          </p:nvPr>
        </p:nvSpPr>
        <p:spPr>
          <a:xfrm>
            <a:off x="662354" y="1853248"/>
            <a:ext cx="6680200" cy="4351338"/>
          </a:xfrm>
        </p:spPr>
        <p:txBody>
          <a:bodyPr/>
          <a:lstStyle/>
          <a:p>
            <a:r>
              <a:rPr lang="en-US" dirty="0">
                <a:solidFill>
                  <a:schemeClr val="bg1"/>
                </a:solidFill>
                <a:latin typeface="Gill Sans MT" panose="020B0502020104020203" pitchFamily="34" charset="0"/>
              </a:rPr>
              <a:t>Always maintain good footing on a step ladder</a:t>
            </a:r>
          </a:p>
          <a:p>
            <a:r>
              <a:rPr lang="en-US" dirty="0">
                <a:solidFill>
                  <a:schemeClr val="bg1"/>
                </a:solidFill>
                <a:latin typeface="Gill Sans MT" panose="020B0502020104020203" pitchFamily="34" charset="0"/>
              </a:rPr>
              <a:t>Use correct size ladder for the intended work task</a:t>
            </a:r>
          </a:p>
          <a:p>
            <a:r>
              <a:rPr lang="en-US" dirty="0">
                <a:solidFill>
                  <a:schemeClr val="bg1"/>
                </a:solidFill>
                <a:latin typeface="Gill Sans MT" panose="020B0502020104020203" pitchFamily="34" charset="0"/>
              </a:rPr>
              <a:t>Never sit on top of the ladder</a:t>
            </a:r>
          </a:p>
          <a:p>
            <a:r>
              <a:rPr lang="en-US" dirty="0">
                <a:solidFill>
                  <a:schemeClr val="bg1"/>
                </a:solidFill>
                <a:latin typeface="Gill Sans MT" panose="020B0502020104020203" pitchFamily="34" charset="0"/>
              </a:rPr>
              <a:t>Never straddle the ladder</a:t>
            </a:r>
          </a:p>
          <a:p>
            <a:r>
              <a:rPr lang="en-US" dirty="0">
                <a:solidFill>
                  <a:schemeClr val="bg1"/>
                </a:solidFill>
                <a:latin typeface="Gill Sans MT" panose="020B0502020104020203" pitchFamily="34" charset="0"/>
              </a:rPr>
              <a:t>Always use ladders on stable surfaces </a:t>
            </a:r>
            <a:endParaRPr lang="en-US" dirty="0" smtClean="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Never use the last two rungs </a:t>
            </a:r>
            <a:endParaRPr lang="en-US" dirty="0">
              <a:solidFill>
                <a:schemeClr val="bg1"/>
              </a:solidFill>
              <a:latin typeface="Gill Sans MT" panose="020B0502020104020203" pitchFamily="34" charset="0"/>
            </a:endParaRPr>
          </a:p>
          <a:p>
            <a:endParaRPr lang="en-US" dirty="0"/>
          </a:p>
        </p:txBody>
      </p:sp>
      <p:pic>
        <p:nvPicPr>
          <p:cNvPr id="6" name="Content Placeholder 7" descr="image of construction worker on ladder" title="image of construction worker on lad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841" y="1853248"/>
            <a:ext cx="3896244" cy="3741738"/>
          </a:xfrm>
          <a:prstGeom prst="rect">
            <a:avLst/>
          </a:prstGeom>
        </p:spPr>
      </p:pic>
      <p:pic>
        <p:nvPicPr>
          <p:cNvPr id="7" name="Picture 6" descr="Image of DO NOT" title="Image of DO N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6380" y="4407876"/>
            <a:ext cx="1187109" cy="1187109"/>
          </a:xfrm>
          <a:prstGeom prst="rect">
            <a:avLst/>
          </a:prstGeom>
        </p:spPr>
      </p:pic>
    </p:spTree>
    <p:extLst>
      <p:ext uri="{BB962C8B-B14F-4D97-AF65-F5344CB8AC3E}">
        <p14:creationId xmlns:p14="http://schemas.microsoft.com/office/powerpoint/2010/main" val="3968720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2692" y="325314"/>
            <a:ext cx="10515600" cy="1143001"/>
          </a:xfrm>
        </p:spPr>
        <p:txBody>
          <a:bodyPr/>
          <a:lstStyle/>
          <a:p>
            <a:pPr algn="ctr"/>
            <a:r>
              <a:rPr lang="en-US" dirty="0" smtClean="0">
                <a:solidFill>
                  <a:schemeClr val="bg1"/>
                </a:solidFill>
                <a:latin typeface="Rockwell" panose="02060603020205020403" pitchFamily="18" charset="0"/>
              </a:rPr>
              <a:t>Ladder Safety Tips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732692" y="2058237"/>
            <a:ext cx="5422900" cy="4351338"/>
          </a:xfrm>
        </p:spPr>
        <p:txBody>
          <a:bodyPr/>
          <a:lstStyle/>
          <a:p>
            <a:r>
              <a:rPr lang="en-US" dirty="0" smtClean="0">
                <a:solidFill>
                  <a:schemeClr val="bg1"/>
                </a:solidFill>
                <a:latin typeface="Gill Sans MT" panose="020B0502020104020203" pitchFamily="34" charset="0"/>
              </a:rPr>
              <a:t>Proper position of ladders</a:t>
            </a:r>
          </a:p>
          <a:p>
            <a:r>
              <a:rPr lang="en-US" dirty="0" smtClean="0">
                <a:solidFill>
                  <a:schemeClr val="bg1"/>
                </a:solidFill>
                <a:latin typeface="Gill Sans MT" panose="020B0502020104020203" pitchFamily="34" charset="0"/>
              </a:rPr>
              <a:t>Ladders </a:t>
            </a:r>
            <a:r>
              <a:rPr lang="en-US" dirty="0">
                <a:solidFill>
                  <a:schemeClr val="bg1"/>
                </a:solidFill>
                <a:latin typeface="Gill Sans MT" panose="020B0502020104020203" pitchFamily="34" charset="0"/>
              </a:rPr>
              <a:t>must be positioned at a safe angle to avoid potential fall hazards when </a:t>
            </a:r>
            <a:r>
              <a:rPr lang="en-US" dirty="0" smtClean="0">
                <a:solidFill>
                  <a:schemeClr val="bg1"/>
                </a:solidFill>
                <a:latin typeface="Gill Sans MT" panose="020B0502020104020203" pitchFamily="34" charset="0"/>
              </a:rPr>
              <a:t>climbing</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Extension ladders must extend 3 feet over the landing for safe access and egress</a:t>
            </a:r>
          </a:p>
          <a:p>
            <a:endParaRPr lang="en-US" dirty="0"/>
          </a:p>
        </p:txBody>
      </p:sp>
      <p:pic>
        <p:nvPicPr>
          <p:cNvPr id="5" name="Content Placeholder 6" descr="image of ladder positioning " title="image of ladder positioning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2871" y="2058237"/>
            <a:ext cx="4816174" cy="3612130"/>
          </a:xfrm>
          <a:prstGeom prst="rect">
            <a:avLst/>
          </a:prstGeom>
        </p:spPr>
      </p:pic>
      <p:pic>
        <p:nvPicPr>
          <p:cNvPr id="6" name="Picture 5" descr="Check" title="Che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8591" y="4665686"/>
            <a:ext cx="1310454" cy="1004681"/>
          </a:xfrm>
          <a:prstGeom prst="rect">
            <a:avLst/>
          </a:prstGeom>
        </p:spPr>
      </p:pic>
    </p:spTree>
    <p:extLst>
      <p:ext uri="{BB962C8B-B14F-4D97-AF65-F5344CB8AC3E}">
        <p14:creationId xmlns:p14="http://schemas.microsoft.com/office/powerpoint/2010/main" val="397927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Rockwell" panose="02060603020205020403" pitchFamily="18" charset="0"/>
              </a:rPr>
              <a:t>Ladder Safety Video</a:t>
            </a:r>
            <a:endParaRPr lang="en-US" dirty="0"/>
          </a:p>
        </p:txBody>
      </p:sp>
      <p:sp>
        <p:nvSpPr>
          <p:cNvPr id="3" name="Content Placeholder 2"/>
          <p:cNvSpPr>
            <a:spLocks noGrp="1"/>
          </p:cNvSpPr>
          <p:nvPr>
            <p:ph idx="1"/>
          </p:nvPr>
        </p:nvSpPr>
        <p:spPr>
          <a:xfrm>
            <a:off x="2755075" y="2311400"/>
            <a:ext cx="7718961" cy="4351338"/>
          </a:xfrm>
        </p:spPr>
        <p:txBody>
          <a:bodyPr>
            <a:normAutofit/>
          </a:bodyPr>
          <a:lstStyle/>
          <a:p>
            <a:pPr marL="0" indent="0">
              <a:buNone/>
            </a:pPr>
            <a:r>
              <a:rPr lang="en-US" sz="4400" dirty="0" smtClean="0">
                <a:solidFill>
                  <a:schemeClr val="bg1"/>
                </a:solidFill>
                <a:latin typeface="Gill Sans MT" panose="020B0502020104020203" pitchFamily="34" charset="0"/>
                <a:hlinkClick r:id="rId2"/>
              </a:rPr>
              <a:t>Show a ladder </a:t>
            </a:r>
            <a:r>
              <a:rPr lang="en-US" sz="4400" dirty="0" smtClean="0">
                <a:solidFill>
                  <a:schemeClr val="bg1"/>
                </a:solidFill>
                <a:latin typeface="Gill Sans MT" panose="020B0502020104020203" pitchFamily="34" charset="0"/>
                <a:hlinkClick r:id="rId2"/>
              </a:rPr>
              <a:t>safety video</a:t>
            </a:r>
            <a:endParaRPr lang="en-US"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228668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88819"/>
            <a:ext cx="10515600" cy="1325563"/>
          </a:xfrm>
        </p:spPr>
        <p:txBody>
          <a:bodyPr/>
          <a:lstStyle/>
          <a:p>
            <a:pPr algn="ctr"/>
            <a:r>
              <a:rPr lang="en-US" dirty="0" smtClean="0">
                <a:solidFill>
                  <a:schemeClr val="bg1"/>
                </a:solidFill>
                <a:latin typeface="Rockwell" panose="02060603020205020403" pitchFamily="18" charset="0"/>
              </a:rPr>
              <a:t>OSH Act of 1970-SEC.5.Duties</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614382"/>
            <a:ext cx="10515600" cy="4351338"/>
          </a:xfrm>
        </p:spPr>
        <p:txBody>
          <a:bodyPr>
            <a:normAutofit/>
          </a:bodyPr>
          <a:lstStyle/>
          <a:p>
            <a:pPr marL="0" indent="0">
              <a:buNone/>
            </a:pPr>
            <a:r>
              <a:rPr lang="en-US" dirty="0">
                <a:solidFill>
                  <a:schemeClr val="bg1"/>
                </a:solidFill>
                <a:latin typeface="Gill Sans MT" panose="020B0502020104020203" pitchFamily="34" charset="0"/>
              </a:rPr>
              <a:t>(a) Each employer shall:</a:t>
            </a:r>
          </a:p>
          <a:p>
            <a:pPr marL="0" indent="0">
              <a:buNone/>
            </a:pPr>
            <a:r>
              <a:rPr lang="en-US" dirty="0">
                <a:solidFill>
                  <a:schemeClr val="bg1"/>
                </a:solidFill>
                <a:latin typeface="Gill Sans MT" panose="020B0502020104020203" pitchFamily="34" charset="0"/>
              </a:rPr>
              <a:t>      (1) Furnish to each of his employees employment and a place of     	  employment which are free from recognized hazards that are 	    	  causing or are likely to cause death or serious physical harm to 	  his employees;</a:t>
            </a:r>
          </a:p>
          <a:p>
            <a:pPr marL="0" indent="0">
              <a:buNone/>
            </a:pPr>
            <a:r>
              <a:rPr lang="en-US" dirty="0">
                <a:solidFill>
                  <a:schemeClr val="bg1"/>
                </a:solidFill>
                <a:latin typeface="Gill Sans MT" panose="020B0502020104020203" pitchFamily="34" charset="0"/>
              </a:rPr>
              <a:t>      (2) Comply with occupational safety and health standards 	 		  promulgated under this Act.</a:t>
            </a:r>
          </a:p>
          <a:p>
            <a:pPr marL="0" indent="0">
              <a:buNone/>
            </a:pPr>
            <a:r>
              <a:rPr lang="en-US" dirty="0">
                <a:solidFill>
                  <a:schemeClr val="bg1"/>
                </a:solidFill>
                <a:latin typeface="Gill Sans MT" panose="020B0502020104020203" pitchFamily="34" charset="0"/>
              </a:rPr>
              <a:t>(b) Have each employee comply with occupational safety and health standards and all rules, regulations, and orders issued pursuant to this Act which are applicable to his own actions and conduct.</a:t>
            </a:r>
          </a:p>
          <a:p>
            <a:endParaRPr lang="en-US" dirty="0"/>
          </a:p>
        </p:txBody>
      </p:sp>
    </p:spTree>
    <p:extLst>
      <p:ext uri="{BB962C8B-B14F-4D97-AF65-F5344CB8AC3E}">
        <p14:creationId xmlns:p14="http://schemas.microsoft.com/office/powerpoint/2010/main" val="22216707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7523" y="332087"/>
            <a:ext cx="11049000" cy="1325563"/>
          </a:xfrm>
        </p:spPr>
        <p:txBody>
          <a:bodyPr/>
          <a:lstStyle/>
          <a:p>
            <a:pPr algn="ctr"/>
            <a:r>
              <a:rPr lang="en-US" dirty="0" smtClean="0">
                <a:solidFill>
                  <a:schemeClr val="bg1"/>
                </a:solidFill>
                <a:latin typeface="Rockwell" panose="02060603020205020403" pitchFamily="18" charset="0"/>
              </a:rPr>
              <a:t>Do </a:t>
            </a:r>
            <a:r>
              <a:rPr lang="en-US" dirty="0">
                <a:solidFill>
                  <a:schemeClr val="bg1"/>
                </a:solidFill>
                <a:latin typeface="Rockwell" panose="02060603020205020403" pitchFamily="18" charset="0"/>
              </a:rPr>
              <a:t>Not Stand on Top of the Ladder</a:t>
            </a:r>
          </a:p>
        </p:txBody>
      </p:sp>
      <p:pic>
        <p:nvPicPr>
          <p:cNvPr id="8" name="Content Placeholder 7" descr="As previously stated, ladders are one of the most commonly used work platforms in construction.  They are also one of the most commonly misused pieces of equipment.  The safe use of ladders will help prevent many common work accidents.  Standing on the top or the first step of a ladder is not safe.&#10;" title="image of a construction work on top of a ladde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45170" y="1803278"/>
            <a:ext cx="4693019" cy="4286292"/>
          </a:xfrm>
        </p:spPr>
      </p:pic>
      <p:pic>
        <p:nvPicPr>
          <p:cNvPr id="9" name="Picture 8" descr="Image of DO NOT" title="Image of DO N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8906" y="4760322"/>
            <a:ext cx="1329248" cy="1329248"/>
          </a:xfrm>
          <a:prstGeom prst="rect">
            <a:avLst/>
          </a:prstGeom>
        </p:spPr>
      </p:pic>
    </p:spTree>
    <p:extLst>
      <p:ext uri="{BB962C8B-B14F-4D97-AF65-F5344CB8AC3E}">
        <p14:creationId xmlns:p14="http://schemas.microsoft.com/office/powerpoint/2010/main" val="14743692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20284"/>
            <a:ext cx="10515600" cy="1325563"/>
          </a:xfrm>
        </p:spPr>
        <p:txBody>
          <a:bodyPr/>
          <a:lstStyle/>
          <a:p>
            <a:pPr algn="ctr"/>
            <a:r>
              <a:rPr lang="en-US" dirty="0">
                <a:solidFill>
                  <a:schemeClr val="bg1"/>
                </a:solidFill>
                <a:latin typeface="Rockwell" panose="02060603020205020403" pitchFamily="18" charset="0"/>
              </a:rPr>
              <a:t>Safety Tip-While Climbing Ladders</a:t>
            </a:r>
          </a:p>
        </p:txBody>
      </p:sp>
      <p:sp>
        <p:nvSpPr>
          <p:cNvPr id="3" name="Content Placeholder 2"/>
          <p:cNvSpPr>
            <a:spLocks noGrp="1"/>
          </p:cNvSpPr>
          <p:nvPr>
            <p:ph idx="1"/>
          </p:nvPr>
        </p:nvSpPr>
        <p:spPr>
          <a:xfrm>
            <a:off x="941754" y="2098431"/>
            <a:ext cx="4622800" cy="4267200"/>
          </a:xfrm>
        </p:spPr>
        <p:txBody>
          <a:bodyPr>
            <a:normAutofit/>
          </a:bodyPr>
          <a:lstStyle/>
          <a:p>
            <a:r>
              <a:rPr lang="en-US" sz="3000" dirty="0" smtClean="0">
                <a:solidFill>
                  <a:schemeClr val="bg1"/>
                </a:solidFill>
                <a:latin typeface="Gill Sans MT" panose="020B0502020104020203" pitchFamily="34" charset="0"/>
              </a:rPr>
              <a:t>Use both hands while climbing-keep </a:t>
            </a:r>
            <a:r>
              <a:rPr lang="en-US" sz="3000" dirty="0">
                <a:solidFill>
                  <a:schemeClr val="bg1"/>
                </a:solidFill>
                <a:latin typeface="Gill Sans MT" panose="020B0502020104020203" pitchFamily="34" charset="0"/>
              </a:rPr>
              <a:t>a </a:t>
            </a:r>
            <a:r>
              <a:rPr lang="en-US" sz="3000" dirty="0" smtClean="0">
                <a:solidFill>
                  <a:schemeClr val="bg1"/>
                </a:solidFill>
                <a:latin typeface="Gill Sans MT" panose="020B0502020104020203" pitchFamily="34" charset="0"/>
              </a:rPr>
              <a:t>firm </a:t>
            </a:r>
            <a:r>
              <a:rPr lang="en-US" sz="3000" dirty="0">
                <a:solidFill>
                  <a:schemeClr val="bg1"/>
                </a:solidFill>
                <a:latin typeface="Gill Sans MT" panose="020B0502020104020203" pitchFamily="34" charset="0"/>
              </a:rPr>
              <a:t>grip</a:t>
            </a:r>
          </a:p>
          <a:p>
            <a:r>
              <a:rPr lang="en-US" sz="3000" dirty="0">
                <a:solidFill>
                  <a:schemeClr val="bg1"/>
                </a:solidFill>
                <a:latin typeface="Gill Sans MT" panose="020B0502020104020203" pitchFamily="34" charset="0"/>
              </a:rPr>
              <a:t>Always face the ladder when climbing </a:t>
            </a:r>
            <a:r>
              <a:rPr lang="en-US" sz="3000" dirty="0" smtClean="0">
                <a:solidFill>
                  <a:schemeClr val="bg1"/>
                </a:solidFill>
                <a:latin typeface="Gill Sans MT" panose="020B0502020104020203" pitchFamily="34" charset="0"/>
              </a:rPr>
              <a:t>up or down</a:t>
            </a:r>
            <a:endParaRPr lang="en-US" sz="3000" dirty="0">
              <a:solidFill>
                <a:schemeClr val="bg1"/>
              </a:solidFill>
              <a:latin typeface="Gill Sans MT" panose="020B0502020104020203" pitchFamily="34" charset="0"/>
            </a:endParaRPr>
          </a:p>
          <a:p>
            <a:r>
              <a:rPr lang="en-US" sz="3000" dirty="0">
                <a:solidFill>
                  <a:schemeClr val="bg1"/>
                </a:solidFill>
                <a:latin typeface="Gill Sans MT" panose="020B0502020104020203" pitchFamily="34" charset="0"/>
              </a:rPr>
              <a:t>Never climb a ladder while carrying materials </a:t>
            </a:r>
            <a:endParaRPr lang="en-US" sz="3000" dirty="0" smtClean="0">
              <a:solidFill>
                <a:schemeClr val="bg1"/>
              </a:solidFill>
              <a:latin typeface="Gill Sans MT" panose="020B0502020104020203" pitchFamily="34" charset="0"/>
            </a:endParaRPr>
          </a:p>
          <a:p>
            <a:r>
              <a:rPr lang="en-US" sz="3000" dirty="0" smtClean="0">
                <a:solidFill>
                  <a:schemeClr val="bg1"/>
                </a:solidFill>
                <a:latin typeface="Gill Sans MT" panose="020B0502020104020203" pitchFamily="34" charset="0"/>
              </a:rPr>
              <a:t>Hoist materials or bucket or two person approach</a:t>
            </a:r>
            <a:endParaRPr lang="en-US" sz="3000" dirty="0">
              <a:solidFill>
                <a:schemeClr val="bg1"/>
              </a:solidFill>
              <a:latin typeface="Gill Sans MT" panose="020B0502020104020203" pitchFamily="34" charset="0"/>
            </a:endParaRPr>
          </a:p>
          <a:p>
            <a:endParaRPr lang="en-US" dirty="0"/>
          </a:p>
        </p:txBody>
      </p:sp>
      <p:pic>
        <p:nvPicPr>
          <p:cNvPr id="6" name="Content Placeholder 6" descr="image of construction worker carrying materials up a ladder " title="image of construction worker carrying materials up a ladder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44758" y="2098431"/>
            <a:ext cx="5644002" cy="3689090"/>
          </a:xfrm>
          <a:prstGeom prst="rect">
            <a:avLst/>
          </a:prstGeom>
        </p:spPr>
      </p:pic>
      <p:pic>
        <p:nvPicPr>
          <p:cNvPr id="7" name="Picture 6" descr="Image of DO NOT" title="image of DO N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4758" y="4560277"/>
            <a:ext cx="1227244" cy="1227244"/>
          </a:xfrm>
          <a:prstGeom prst="rect">
            <a:avLst/>
          </a:prstGeom>
        </p:spPr>
      </p:pic>
    </p:spTree>
    <p:extLst>
      <p:ext uri="{BB962C8B-B14F-4D97-AF65-F5344CB8AC3E}">
        <p14:creationId xmlns:p14="http://schemas.microsoft.com/office/powerpoint/2010/main" val="231573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969" y="126022"/>
            <a:ext cx="10515600" cy="1325563"/>
          </a:xfrm>
        </p:spPr>
        <p:txBody>
          <a:bodyPr/>
          <a:lstStyle/>
          <a:p>
            <a:pPr algn="ctr"/>
            <a:r>
              <a:rPr lang="en-US" dirty="0" smtClean="0">
                <a:solidFill>
                  <a:schemeClr val="bg1"/>
                </a:solidFill>
                <a:latin typeface="Rockwell" panose="02060603020205020403" pitchFamily="18" charset="0"/>
              </a:rPr>
              <a:t>Safety </a:t>
            </a:r>
            <a:r>
              <a:rPr lang="en-US" dirty="0">
                <a:solidFill>
                  <a:schemeClr val="bg1"/>
                </a:solidFill>
                <a:latin typeface="Rockwell" panose="02060603020205020403" pitchFamily="18" charset="0"/>
              </a:rPr>
              <a:t>Tips for Stairs</a:t>
            </a:r>
          </a:p>
        </p:txBody>
      </p:sp>
      <p:sp>
        <p:nvSpPr>
          <p:cNvPr id="3" name="Content Placeholder 2"/>
          <p:cNvSpPr>
            <a:spLocks noGrp="1"/>
          </p:cNvSpPr>
          <p:nvPr>
            <p:ph idx="1"/>
          </p:nvPr>
        </p:nvSpPr>
        <p:spPr>
          <a:xfrm>
            <a:off x="1072661" y="2036762"/>
            <a:ext cx="4813300" cy="4351338"/>
          </a:xfrm>
        </p:spPr>
        <p:txBody>
          <a:bodyPr>
            <a:normAutofit/>
          </a:bodyPr>
          <a:lstStyle/>
          <a:p>
            <a:r>
              <a:rPr lang="en-US" altLang="en-US" dirty="0">
                <a:solidFill>
                  <a:schemeClr val="bg1"/>
                </a:solidFill>
                <a:latin typeface="Gill Sans MT" panose="020B0502020104020203" pitchFamily="34" charset="0"/>
              </a:rPr>
              <a:t>Stairways must have a stair rail along each unprotected side or edge.</a:t>
            </a:r>
          </a:p>
          <a:p>
            <a:r>
              <a:rPr lang="en-US" altLang="en-US" dirty="0">
                <a:solidFill>
                  <a:schemeClr val="bg1"/>
                </a:solidFill>
                <a:latin typeface="Gill Sans MT" panose="020B0502020104020203" pitchFamily="34" charset="0"/>
              </a:rPr>
              <a:t>Stairs that have walls on both sides must have at least one hand rail on the right-hand side when climbing down</a:t>
            </a:r>
          </a:p>
          <a:p>
            <a:r>
              <a:rPr lang="en-US" altLang="en-US" dirty="0">
                <a:solidFill>
                  <a:schemeClr val="bg1"/>
                </a:solidFill>
                <a:latin typeface="Gill Sans MT" panose="020B0502020104020203" pitchFamily="34" charset="0"/>
              </a:rPr>
              <a:t>Never use stairs that are not complete </a:t>
            </a:r>
            <a:r>
              <a:rPr lang="en-US" altLang="en-US" dirty="0" smtClean="0">
                <a:solidFill>
                  <a:schemeClr val="bg1"/>
                </a:solidFill>
                <a:latin typeface="Gill Sans MT" panose="020B0502020104020203" pitchFamily="34" charset="0"/>
              </a:rPr>
              <a:t>are </a:t>
            </a:r>
            <a:r>
              <a:rPr lang="en-US" altLang="en-US" dirty="0">
                <a:solidFill>
                  <a:schemeClr val="bg1"/>
                </a:solidFill>
                <a:latin typeface="Gill Sans MT" panose="020B0502020104020203" pitchFamily="34" charset="0"/>
              </a:rPr>
              <a:t>unsafe</a:t>
            </a:r>
          </a:p>
          <a:p>
            <a:endParaRPr lang="en-US" dirty="0"/>
          </a:p>
        </p:txBody>
      </p:sp>
      <p:pic>
        <p:nvPicPr>
          <p:cNvPr id="5" name="Picture 7" descr="Picture25" title="image of unprotected stai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1446" y="2054615"/>
            <a:ext cx="3439145" cy="433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64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4415" y="159865"/>
            <a:ext cx="10515600" cy="1325563"/>
          </a:xfrm>
        </p:spPr>
        <p:txBody>
          <a:bodyPr/>
          <a:lstStyle/>
          <a:p>
            <a:pPr algn="ctr"/>
            <a:r>
              <a:rPr lang="en-US" dirty="0" smtClean="0">
                <a:solidFill>
                  <a:schemeClr val="bg1"/>
                </a:solidFill>
                <a:latin typeface="Rockwell" panose="02060603020205020403" pitchFamily="18" charset="0"/>
              </a:rPr>
              <a:t>Introduction to Fall </a:t>
            </a:r>
            <a:r>
              <a:rPr lang="en-US" dirty="0">
                <a:solidFill>
                  <a:schemeClr val="bg1"/>
                </a:solidFill>
                <a:latin typeface="Rockwell" panose="02060603020205020403" pitchFamily="18" charset="0"/>
              </a:rPr>
              <a:t>Arrest System</a:t>
            </a:r>
          </a:p>
        </p:txBody>
      </p:sp>
      <p:sp>
        <p:nvSpPr>
          <p:cNvPr id="3" name="Content Placeholder 2"/>
          <p:cNvSpPr>
            <a:spLocks noGrp="1"/>
          </p:cNvSpPr>
          <p:nvPr>
            <p:ph idx="1"/>
          </p:nvPr>
        </p:nvSpPr>
        <p:spPr>
          <a:xfrm>
            <a:off x="838200" y="1485428"/>
            <a:ext cx="10515600" cy="5521447"/>
          </a:xfrm>
        </p:spPr>
        <p:txBody>
          <a:bodyPr>
            <a:normAutofit/>
          </a:bodyPr>
          <a:lstStyle/>
          <a:p>
            <a:r>
              <a:rPr lang="en-US" altLang="en-US" dirty="0">
                <a:solidFill>
                  <a:schemeClr val="bg1"/>
                </a:solidFill>
                <a:latin typeface="Gill Sans MT" panose="020B0502020104020203" pitchFamily="34" charset="0"/>
              </a:rPr>
              <a:t>A personal fall arrest system is one option of protection that OSHA requires for workers on construction sites who are exposed to vertical drops of 6 feet or more </a:t>
            </a:r>
          </a:p>
          <a:p>
            <a:r>
              <a:rPr lang="en-US" altLang="en-US" dirty="0">
                <a:solidFill>
                  <a:schemeClr val="bg1"/>
                </a:solidFill>
                <a:latin typeface="Gill Sans MT" panose="020B0502020104020203" pitchFamily="34" charset="0"/>
              </a:rPr>
              <a:t>Ensure that personal fall arrest systems will, when stopping a fall: </a:t>
            </a:r>
          </a:p>
          <a:p>
            <a:pPr>
              <a:buFont typeface="Wingdings" panose="05000000000000000000" pitchFamily="2" charset="2"/>
              <a:buChar char="ü"/>
            </a:pPr>
            <a:r>
              <a:rPr lang="en-US" altLang="en-US" dirty="0">
                <a:solidFill>
                  <a:schemeClr val="bg1"/>
                </a:solidFill>
                <a:latin typeface="Gill Sans MT" panose="020B0502020104020203" pitchFamily="34" charset="0"/>
              </a:rPr>
              <a:t>Limit maximum arresting force to 1,800 pounds. </a:t>
            </a:r>
          </a:p>
          <a:p>
            <a:pPr>
              <a:buFont typeface="Wingdings" panose="05000000000000000000" pitchFamily="2" charset="2"/>
              <a:buChar char="ü"/>
            </a:pPr>
            <a:r>
              <a:rPr lang="en-US" altLang="en-US" dirty="0">
                <a:solidFill>
                  <a:schemeClr val="bg1"/>
                </a:solidFill>
                <a:latin typeface="Gill Sans MT" panose="020B0502020104020203" pitchFamily="34" charset="0"/>
              </a:rPr>
              <a:t>Be rigged such that an employee can neither free fall more than 6 </a:t>
            </a:r>
            <a:r>
              <a:rPr lang="en-US" altLang="en-US" dirty="0" smtClean="0">
                <a:solidFill>
                  <a:schemeClr val="bg1"/>
                </a:solidFill>
                <a:latin typeface="Gill Sans MT" panose="020B0502020104020203" pitchFamily="34" charset="0"/>
              </a:rPr>
              <a:t>feet </a:t>
            </a:r>
            <a:r>
              <a:rPr lang="en-US" altLang="en-US" dirty="0">
                <a:solidFill>
                  <a:schemeClr val="bg1"/>
                </a:solidFill>
                <a:latin typeface="Gill Sans MT" panose="020B0502020104020203" pitchFamily="34" charset="0"/>
              </a:rPr>
              <a:t>nor contact any lower level. </a:t>
            </a:r>
          </a:p>
          <a:p>
            <a:pPr>
              <a:buFont typeface="Wingdings" panose="05000000000000000000" pitchFamily="2" charset="2"/>
              <a:buChar char="ü"/>
            </a:pPr>
            <a:r>
              <a:rPr lang="en-US" altLang="en-US" dirty="0">
                <a:solidFill>
                  <a:schemeClr val="bg1"/>
                </a:solidFill>
                <a:latin typeface="Gill Sans MT" panose="020B0502020104020203" pitchFamily="34" charset="0"/>
              </a:rPr>
              <a:t>Bring a worker to a complete stop and limit maximum deceleration distance to 3½ feet. </a:t>
            </a:r>
          </a:p>
          <a:p>
            <a:pPr>
              <a:buFont typeface="Wingdings" panose="05000000000000000000" pitchFamily="2" charset="2"/>
              <a:buChar char="ü"/>
            </a:pPr>
            <a:r>
              <a:rPr lang="en-US" altLang="en-US" dirty="0">
                <a:solidFill>
                  <a:schemeClr val="bg1"/>
                </a:solidFill>
                <a:latin typeface="Gill Sans MT" panose="020B0502020104020203" pitchFamily="34" charset="0"/>
              </a:rPr>
              <a:t>Have sufficient strength to withstand twice the potential impact energy of a worker free falling a distance of 6 feet, or the free fall distance permitted by the system, whichever is less </a:t>
            </a:r>
          </a:p>
          <a:p>
            <a:endParaRPr lang="en-US" dirty="0"/>
          </a:p>
        </p:txBody>
      </p:sp>
    </p:spTree>
    <p:extLst>
      <p:ext uri="{BB962C8B-B14F-4D97-AF65-F5344CB8AC3E}">
        <p14:creationId xmlns:p14="http://schemas.microsoft.com/office/powerpoint/2010/main" val="298638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06328"/>
            <a:ext cx="10515600" cy="1325563"/>
          </a:xfrm>
        </p:spPr>
        <p:txBody>
          <a:bodyPr/>
          <a:lstStyle/>
          <a:p>
            <a:pPr algn="ctr"/>
            <a:r>
              <a:rPr lang="en-US" dirty="0">
                <a:solidFill>
                  <a:schemeClr val="bg1"/>
                </a:solidFill>
                <a:latin typeface="Rockwell" panose="02060603020205020403" pitchFamily="18" charset="0"/>
              </a:rPr>
              <a:t>Fall Arrest System Considerations </a:t>
            </a:r>
          </a:p>
        </p:txBody>
      </p:sp>
      <p:sp>
        <p:nvSpPr>
          <p:cNvPr id="3" name="Content Placeholder 2"/>
          <p:cNvSpPr>
            <a:spLocks noGrp="1"/>
          </p:cNvSpPr>
          <p:nvPr>
            <p:ph idx="1"/>
          </p:nvPr>
        </p:nvSpPr>
        <p:spPr>
          <a:xfrm>
            <a:off x="1037492" y="1804099"/>
            <a:ext cx="10363200" cy="5241471"/>
          </a:xfrm>
        </p:spPr>
        <p:txBody>
          <a:bodyPr>
            <a:normAutofit/>
          </a:bodyPr>
          <a:lstStyle/>
          <a:p>
            <a:pPr>
              <a:lnSpc>
                <a:spcPct val="80000"/>
              </a:lnSpc>
            </a:pPr>
            <a:r>
              <a:rPr lang="en-US" altLang="en-US" b="1" dirty="0" smtClean="0">
                <a:solidFill>
                  <a:srgbClr val="92D050"/>
                </a:solidFill>
                <a:latin typeface="Gill Sans MT" panose="020B0502020104020203" pitchFamily="34" charset="0"/>
              </a:rPr>
              <a:t>Inspect </a:t>
            </a:r>
            <a:r>
              <a:rPr lang="en-US" altLang="en-US" b="1" dirty="0">
                <a:solidFill>
                  <a:srgbClr val="92D050"/>
                </a:solidFill>
                <a:latin typeface="Gill Sans MT" panose="020B0502020104020203" pitchFamily="34" charset="0"/>
              </a:rPr>
              <a:t>systems before each use</a:t>
            </a:r>
            <a:r>
              <a:rPr lang="en-US" altLang="en-US" dirty="0">
                <a:solidFill>
                  <a:srgbClr val="92D050"/>
                </a:solidFill>
                <a:latin typeface="Gill Sans MT" panose="020B0502020104020203" pitchFamily="34" charset="0"/>
              </a:rPr>
              <a:t> </a:t>
            </a:r>
            <a:r>
              <a:rPr lang="en-US" altLang="en-US" dirty="0">
                <a:solidFill>
                  <a:schemeClr val="bg1"/>
                </a:solidFill>
                <a:latin typeface="Gill Sans MT" panose="020B0502020104020203" pitchFamily="34" charset="0"/>
              </a:rPr>
              <a:t>for wear, damage, and other deterioration, and remove defective components from service. </a:t>
            </a:r>
          </a:p>
          <a:p>
            <a:pPr>
              <a:lnSpc>
                <a:spcPct val="80000"/>
              </a:lnSpc>
            </a:pPr>
            <a:r>
              <a:rPr lang="en-US" altLang="en-US" b="1" dirty="0">
                <a:solidFill>
                  <a:srgbClr val="92D050"/>
                </a:solidFill>
                <a:latin typeface="Gill Sans MT" panose="020B0502020104020203" pitchFamily="34" charset="0"/>
              </a:rPr>
              <a:t>Do not attach </a:t>
            </a:r>
            <a:r>
              <a:rPr lang="en-US" altLang="en-US" dirty="0">
                <a:solidFill>
                  <a:schemeClr val="bg1"/>
                </a:solidFill>
                <a:latin typeface="Gill Sans MT" panose="020B0502020104020203" pitchFamily="34" charset="0"/>
              </a:rPr>
              <a:t>fall arrest systems to guardrail systems or hoists. </a:t>
            </a:r>
          </a:p>
          <a:p>
            <a:pPr>
              <a:lnSpc>
                <a:spcPct val="80000"/>
              </a:lnSpc>
            </a:pPr>
            <a:r>
              <a:rPr lang="en-US" altLang="en-US" b="1" dirty="0">
                <a:solidFill>
                  <a:srgbClr val="92D050"/>
                </a:solidFill>
                <a:latin typeface="Gill Sans MT" panose="020B0502020104020203" pitchFamily="34" charset="0"/>
              </a:rPr>
              <a:t>Rig fall arrest systems to allow movement of the worker only as far as the edge of the walking/working surface</a:t>
            </a:r>
            <a:r>
              <a:rPr lang="en-US" altLang="en-US" dirty="0">
                <a:solidFill>
                  <a:schemeClr val="bg1"/>
                </a:solidFill>
                <a:latin typeface="Gill Sans MT" panose="020B0502020104020203" pitchFamily="34" charset="0"/>
              </a:rPr>
              <a:t>, when used at hoist areas. </a:t>
            </a:r>
            <a:endParaRPr lang="en-US" altLang="en-US" dirty="0" smtClean="0">
              <a:solidFill>
                <a:schemeClr val="bg1"/>
              </a:solidFill>
              <a:latin typeface="Gill Sans MT" panose="020B0502020104020203" pitchFamily="34" charset="0"/>
            </a:endParaRPr>
          </a:p>
          <a:p>
            <a:pPr>
              <a:lnSpc>
                <a:spcPct val="80000"/>
              </a:lnSpc>
            </a:pPr>
            <a:r>
              <a:rPr lang="en-US" altLang="en-US" b="1" dirty="0" smtClean="0">
                <a:solidFill>
                  <a:srgbClr val="92D050"/>
                </a:solidFill>
                <a:latin typeface="Gill Sans MT" panose="020B0502020104020203" pitchFamily="34" charset="0"/>
              </a:rPr>
              <a:t>Evaluate swing fall hazard </a:t>
            </a:r>
            <a:r>
              <a:rPr lang="en-US" altLang="en-US" dirty="0" smtClean="0">
                <a:solidFill>
                  <a:schemeClr val="bg1"/>
                </a:solidFill>
                <a:latin typeface="Gill Sans MT" panose="020B0502020104020203" pitchFamily="34" charset="0"/>
              </a:rPr>
              <a:t>to avoid striking objects</a:t>
            </a:r>
          </a:p>
          <a:p>
            <a:pPr>
              <a:lnSpc>
                <a:spcPct val="80000"/>
              </a:lnSpc>
            </a:pPr>
            <a:r>
              <a:rPr lang="en-US" altLang="en-US" b="1" dirty="0">
                <a:solidFill>
                  <a:srgbClr val="92D050"/>
                </a:solidFill>
                <a:latin typeface="Gill Sans MT" panose="020B0502020104020203" pitchFamily="34" charset="0"/>
              </a:rPr>
              <a:t>Remove systems and components from service immediately </a:t>
            </a:r>
            <a:r>
              <a:rPr lang="en-US" altLang="en-US" dirty="0">
                <a:solidFill>
                  <a:schemeClr val="bg1"/>
                </a:solidFill>
                <a:latin typeface="Gill Sans MT" panose="020B0502020104020203" pitchFamily="34" charset="0"/>
              </a:rPr>
              <a:t>if they have been subjected to fall impact.</a:t>
            </a:r>
          </a:p>
          <a:p>
            <a:pPr>
              <a:lnSpc>
                <a:spcPct val="80000"/>
              </a:lnSpc>
            </a:pPr>
            <a:endParaRPr lang="en-US" altLang="en-US" dirty="0">
              <a:solidFill>
                <a:schemeClr val="bg1"/>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314420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Rockwell" panose="02060603020205020403" pitchFamily="18" charset="0"/>
              </a:rPr>
              <a:t>Swing Fall </a:t>
            </a:r>
            <a:r>
              <a:rPr lang="en-US" dirty="0" smtClean="0">
                <a:solidFill>
                  <a:schemeClr val="bg1"/>
                </a:solidFill>
                <a:latin typeface="Rockwell" panose="02060603020205020403" pitchFamily="18" charset="0"/>
              </a:rPr>
              <a:t>Avoidance</a:t>
            </a:r>
            <a:endParaRPr lang="en-US" dirty="0"/>
          </a:p>
        </p:txBody>
      </p:sp>
      <p:sp>
        <p:nvSpPr>
          <p:cNvPr id="3" name="Content Placeholder 2"/>
          <p:cNvSpPr>
            <a:spLocks noGrp="1"/>
          </p:cNvSpPr>
          <p:nvPr>
            <p:ph idx="1"/>
          </p:nvPr>
        </p:nvSpPr>
        <p:spPr>
          <a:xfrm>
            <a:off x="2145970" y="2826327"/>
            <a:ext cx="8102435" cy="2835730"/>
          </a:xfrm>
        </p:spPr>
        <p:txBody>
          <a:bodyPr>
            <a:normAutofit/>
          </a:bodyPr>
          <a:lstStyle/>
          <a:p>
            <a:pPr marL="0" indent="0">
              <a:buNone/>
            </a:pPr>
            <a:r>
              <a:rPr lang="en-US" sz="4000" dirty="0" smtClean="0">
                <a:solidFill>
                  <a:schemeClr val="bg1"/>
                </a:solidFill>
                <a:latin typeface="Gill Sans MT" panose="020B0502020104020203" pitchFamily="34" charset="0"/>
                <a:hlinkClick r:id="rId2"/>
              </a:rPr>
              <a:t>Show a swing </a:t>
            </a:r>
            <a:r>
              <a:rPr lang="en-US" sz="4000" dirty="0" smtClean="0">
                <a:solidFill>
                  <a:schemeClr val="bg1"/>
                </a:solidFill>
                <a:latin typeface="Gill Sans MT" panose="020B0502020104020203" pitchFamily="34" charset="0"/>
                <a:hlinkClick r:id="rId2"/>
              </a:rPr>
              <a:t>fall avoidance video</a:t>
            </a:r>
            <a:endParaRPr lang="en-US" sz="4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6311728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857" y="339621"/>
            <a:ext cx="10515600" cy="1325563"/>
          </a:xfrm>
        </p:spPr>
        <p:txBody>
          <a:bodyPr/>
          <a:lstStyle/>
          <a:p>
            <a:pPr algn="ctr"/>
            <a:r>
              <a:rPr lang="en-US" dirty="0" smtClean="0">
                <a:solidFill>
                  <a:schemeClr val="bg1"/>
                </a:solidFill>
                <a:latin typeface="Rockwell" panose="02060603020205020403" pitchFamily="18" charset="0"/>
              </a:rPr>
              <a:t>Fall Distance Calculation</a:t>
            </a:r>
            <a:endParaRPr lang="en-US" dirty="0">
              <a:solidFill>
                <a:schemeClr val="bg1"/>
              </a:solidFill>
              <a:latin typeface="Rockwell" panose="02060603020205020403" pitchFamily="18" charset="0"/>
            </a:endParaRPr>
          </a:p>
        </p:txBody>
      </p:sp>
      <p:pic>
        <p:nvPicPr>
          <p:cNvPr id="5" name="Content Placeholder 4" descr="calculation of fall distance" title="calculation of fall distance"/>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295401" y="1855961"/>
            <a:ext cx="5722428" cy="4532239"/>
          </a:xfrm>
        </p:spPr>
      </p:pic>
      <p:sp>
        <p:nvSpPr>
          <p:cNvPr id="6" name="Rectangle 5"/>
          <p:cNvSpPr/>
          <p:nvPr/>
        </p:nvSpPr>
        <p:spPr>
          <a:xfrm>
            <a:off x="162194" y="1855961"/>
            <a:ext cx="5933806" cy="3970318"/>
          </a:xfrm>
          <a:prstGeom prst="rect">
            <a:avLst/>
          </a:prstGeom>
        </p:spPr>
        <p:txBody>
          <a:bodyPr wrap="square">
            <a:spAutoFit/>
          </a:bodyPr>
          <a:lstStyle/>
          <a:p>
            <a:pPr marL="742950" lvl="1" indent="-285750">
              <a:buFont typeface="+mj-lt"/>
              <a:buAutoNum type="arabicPeriod"/>
            </a:pPr>
            <a:r>
              <a:rPr lang="en-US" sz="2800" i="1" dirty="0">
                <a:solidFill>
                  <a:schemeClr val="bg1"/>
                </a:solidFill>
                <a:latin typeface="Gill Sans MT" panose="020B0502020104020203" pitchFamily="34" charset="0"/>
              </a:rPr>
              <a:t>D-ring </a:t>
            </a:r>
            <a:r>
              <a:rPr lang="en-US" sz="2800" b="1" i="1" dirty="0">
                <a:solidFill>
                  <a:schemeClr val="bg1"/>
                </a:solidFill>
                <a:latin typeface="Gill Sans MT" panose="020B0502020104020203" pitchFamily="34" charset="0"/>
              </a:rPr>
              <a:t>ABOVE </a:t>
            </a:r>
            <a:r>
              <a:rPr lang="en-US" sz="2800" b="1" i="1" dirty="0" smtClean="0">
                <a:solidFill>
                  <a:schemeClr val="bg1"/>
                </a:solidFill>
                <a:latin typeface="Gill Sans MT" panose="020B0502020104020203" pitchFamily="34" charset="0"/>
              </a:rPr>
              <a:t>Anchor</a:t>
            </a:r>
            <a:r>
              <a:rPr lang="en-US" sz="2800" dirty="0" smtClean="0">
                <a:solidFill>
                  <a:schemeClr val="bg1"/>
                </a:solidFill>
                <a:latin typeface="Gill Sans MT" panose="020B0502020104020203" pitchFamily="34" charset="0"/>
              </a:rPr>
              <a:t>-Free </a:t>
            </a:r>
            <a:r>
              <a:rPr lang="en-US" sz="2800" dirty="0">
                <a:solidFill>
                  <a:schemeClr val="bg1"/>
                </a:solidFill>
                <a:latin typeface="Gill Sans MT" panose="020B0502020104020203" pitchFamily="34" charset="0"/>
              </a:rPr>
              <a:t>fall </a:t>
            </a:r>
            <a:r>
              <a:rPr lang="en-US" sz="2800" dirty="0" smtClean="0">
                <a:solidFill>
                  <a:schemeClr val="bg1"/>
                </a:solidFill>
                <a:latin typeface="Gill Sans MT" panose="020B0502020104020203" pitchFamily="34" charset="0"/>
              </a:rPr>
              <a:t>distance =Lanyard Length + vertical distance from D ring to Anchor</a:t>
            </a:r>
            <a:endParaRPr lang="en-US" sz="2800" dirty="0">
              <a:solidFill>
                <a:schemeClr val="bg1"/>
              </a:solidFill>
              <a:latin typeface="Gill Sans MT" panose="020B0502020104020203" pitchFamily="34" charset="0"/>
            </a:endParaRPr>
          </a:p>
          <a:p>
            <a:pPr marL="742950" lvl="1" indent="-285750">
              <a:buFont typeface="+mj-lt"/>
              <a:buAutoNum type="arabicPeriod"/>
            </a:pPr>
            <a:r>
              <a:rPr lang="en-US" sz="2800" i="1" dirty="0" smtClean="0">
                <a:solidFill>
                  <a:schemeClr val="bg1"/>
                </a:solidFill>
                <a:latin typeface="Gill Sans MT" panose="020B0502020104020203" pitchFamily="34" charset="0"/>
              </a:rPr>
              <a:t>D-ring </a:t>
            </a:r>
            <a:r>
              <a:rPr lang="en-US" sz="2800" b="1" i="1" dirty="0">
                <a:solidFill>
                  <a:schemeClr val="bg1"/>
                </a:solidFill>
                <a:latin typeface="Gill Sans MT" panose="020B0502020104020203" pitchFamily="34" charset="0"/>
              </a:rPr>
              <a:t>BELOW </a:t>
            </a:r>
            <a:r>
              <a:rPr lang="en-US" sz="2800" b="1" i="1" dirty="0" smtClean="0">
                <a:solidFill>
                  <a:schemeClr val="bg1"/>
                </a:solidFill>
                <a:latin typeface="Gill Sans MT" panose="020B0502020104020203" pitchFamily="34" charset="0"/>
              </a:rPr>
              <a:t>anchor-</a:t>
            </a:r>
            <a:r>
              <a:rPr lang="en-US" sz="2800" dirty="0" smtClean="0">
                <a:solidFill>
                  <a:schemeClr val="bg1"/>
                </a:solidFill>
                <a:latin typeface="Gill Sans MT" panose="020B0502020104020203" pitchFamily="34" charset="0"/>
              </a:rPr>
              <a:t>Free </a:t>
            </a:r>
            <a:r>
              <a:rPr lang="en-US" sz="2800" dirty="0">
                <a:solidFill>
                  <a:schemeClr val="bg1"/>
                </a:solidFill>
                <a:latin typeface="Gill Sans MT" panose="020B0502020104020203" pitchFamily="34" charset="0"/>
              </a:rPr>
              <a:t>fall </a:t>
            </a:r>
            <a:r>
              <a:rPr lang="en-US" sz="2800" dirty="0" smtClean="0">
                <a:solidFill>
                  <a:schemeClr val="bg1"/>
                </a:solidFill>
                <a:latin typeface="Gill Sans MT" panose="020B0502020104020203" pitchFamily="34" charset="0"/>
              </a:rPr>
              <a:t>vertical distance = Lanyard Length -Distance </a:t>
            </a:r>
            <a:r>
              <a:rPr lang="en-US" sz="2800" dirty="0">
                <a:solidFill>
                  <a:schemeClr val="bg1"/>
                </a:solidFill>
                <a:latin typeface="Gill Sans MT" panose="020B0502020104020203" pitchFamily="34" charset="0"/>
              </a:rPr>
              <a:t>from D-ring to anchor</a:t>
            </a:r>
          </a:p>
          <a:p>
            <a:pPr marL="742950" lvl="1" indent="-285750">
              <a:buFont typeface="+mj-lt"/>
              <a:buAutoNum type="arabicPeriod"/>
            </a:pPr>
            <a:r>
              <a:rPr lang="en-US" sz="2800" i="1" dirty="0">
                <a:solidFill>
                  <a:schemeClr val="bg1"/>
                </a:solidFill>
                <a:latin typeface="Gill Sans MT" panose="020B0502020104020203" pitchFamily="34" charset="0"/>
              </a:rPr>
              <a:t>D-ring </a:t>
            </a:r>
            <a:r>
              <a:rPr lang="en-US" sz="2800" b="1" i="1" dirty="0">
                <a:solidFill>
                  <a:schemeClr val="bg1"/>
                </a:solidFill>
                <a:latin typeface="Gill Sans MT" panose="020B0502020104020203" pitchFamily="34" charset="0"/>
              </a:rPr>
              <a:t>LEVEL with </a:t>
            </a:r>
            <a:r>
              <a:rPr lang="en-US" sz="2800" b="1" i="1" dirty="0" smtClean="0">
                <a:solidFill>
                  <a:schemeClr val="bg1"/>
                </a:solidFill>
                <a:latin typeface="Gill Sans MT" panose="020B0502020104020203" pitchFamily="34" charset="0"/>
              </a:rPr>
              <a:t>anchor-</a:t>
            </a:r>
            <a:r>
              <a:rPr lang="en-US" sz="2800" dirty="0" smtClean="0">
                <a:solidFill>
                  <a:schemeClr val="bg1"/>
                </a:solidFill>
                <a:latin typeface="Gill Sans MT" panose="020B0502020104020203" pitchFamily="34" charset="0"/>
              </a:rPr>
              <a:t>Free </a:t>
            </a:r>
            <a:r>
              <a:rPr lang="en-US" sz="2800" dirty="0">
                <a:solidFill>
                  <a:schemeClr val="bg1"/>
                </a:solidFill>
                <a:latin typeface="Gill Sans MT" panose="020B0502020104020203" pitchFamily="34" charset="0"/>
              </a:rPr>
              <a:t>fall </a:t>
            </a:r>
            <a:r>
              <a:rPr lang="en-US" sz="2800" dirty="0" smtClean="0">
                <a:solidFill>
                  <a:schemeClr val="bg1"/>
                </a:solidFill>
                <a:latin typeface="Gill Sans MT" panose="020B0502020104020203" pitchFamily="34" charset="0"/>
              </a:rPr>
              <a:t>distance = Lanyard </a:t>
            </a:r>
            <a:r>
              <a:rPr lang="en-US" sz="2800" dirty="0">
                <a:solidFill>
                  <a:schemeClr val="bg1"/>
                </a:solidFill>
                <a:latin typeface="Gill Sans MT" panose="020B0502020104020203" pitchFamily="34" charset="0"/>
              </a:rPr>
              <a:t>length</a:t>
            </a:r>
            <a:endParaRPr lang="en-US" sz="2800" dirty="0">
              <a:solidFill>
                <a:schemeClr val="bg1"/>
              </a:solidFill>
              <a:effectLst/>
              <a:latin typeface="Gill Sans MT" panose="020B0502020104020203" pitchFamily="34" charset="0"/>
            </a:endParaRPr>
          </a:p>
        </p:txBody>
      </p:sp>
    </p:spTree>
    <p:extLst>
      <p:ext uri="{BB962C8B-B14F-4D97-AF65-F5344CB8AC3E}">
        <p14:creationId xmlns:p14="http://schemas.microsoft.com/office/powerpoint/2010/main" val="257483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5336" y="708025"/>
            <a:ext cx="11034713" cy="1325563"/>
          </a:xfrm>
        </p:spPr>
        <p:txBody>
          <a:bodyPr/>
          <a:lstStyle/>
          <a:p>
            <a:r>
              <a:rPr lang="en-US" dirty="0">
                <a:solidFill>
                  <a:schemeClr val="bg1"/>
                </a:solidFill>
                <a:latin typeface="Rockwell" panose="02060603020205020403" pitchFamily="18" charset="0"/>
              </a:rPr>
              <a:t>Calculating Your Fall Clearance Distance</a:t>
            </a:r>
            <a:endParaRPr lang="en-US" dirty="0"/>
          </a:p>
        </p:txBody>
      </p:sp>
      <p:sp>
        <p:nvSpPr>
          <p:cNvPr id="3" name="Content Placeholder 2"/>
          <p:cNvSpPr>
            <a:spLocks noGrp="1"/>
          </p:cNvSpPr>
          <p:nvPr>
            <p:ph idx="1"/>
          </p:nvPr>
        </p:nvSpPr>
        <p:spPr>
          <a:xfrm>
            <a:off x="952500" y="2768600"/>
            <a:ext cx="10515600" cy="4351338"/>
          </a:xfrm>
        </p:spPr>
        <p:txBody>
          <a:bodyPr>
            <a:normAutofit/>
          </a:bodyPr>
          <a:lstStyle/>
          <a:p>
            <a:pPr marL="0" indent="0">
              <a:buNone/>
            </a:pPr>
            <a:r>
              <a:rPr lang="en-US" sz="3600" dirty="0" smtClean="0">
                <a:solidFill>
                  <a:schemeClr val="bg1"/>
                </a:solidFill>
                <a:latin typeface="Gill Sans MT" panose="020B0502020104020203" pitchFamily="34" charset="0"/>
                <a:hlinkClick r:id="rId2"/>
              </a:rPr>
              <a:t>Demonstrate calculating </a:t>
            </a:r>
            <a:r>
              <a:rPr lang="en-US" sz="3600" dirty="0" smtClean="0">
                <a:solidFill>
                  <a:schemeClr val="bg1"/>
                </a:solidFill>
                <a:latin typeface="Gill Sans MT" panose="020B0502020104020203" pitchFamily="34" charset="0"/>
                <a:hlinkClick r:id="rId2"/>
              </a:rPr>
              <a:t>fall clearance distance</a:t>
            </a:r>
            <a:endParaRPr lang="en-US" sz="36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395807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4187"/>
            <a:ext cx="10515600" cy="1325563"/>
          </a:xfrm>
        </p:spPr>
        <p:txBody>
          <a:bodyPr/>
          <a:lstStyle/>
          <a:p>
            <a:pPr algn="ctr"/>
            <a:r>
              <a:rPr lang="en-US" dirty="0">
                <a:solidFill>
                  <a:schemeClr val="bg1"/>
                </a:solidFill>
                <a:latin typeface="Rockwell" panose="02060603020205020403" pitchFamily="18" charset="0"/>
              </a:rPr>
              <a:t>The A, B, C, </a:t>
            </a:r>
            <a:r>
              <a:rPr lang="en-US" dirty="0" smtClean="0">
                <a:solidFill>
                  <a:schemeClr val="bg1"/>
                </a:solidFill>
                <a:latin typeface="Rockwell" panose="02060603020205020403" pitchFamily="18" charset="0"/>
              </a:rPr>
              <a:t>add D </a:t>
            </a:r>
            <a:r>
              <a:rPr lang="en-US" dirty="0">
                <a:solidFill>
                  <a:schemeClr val="bg1"/>
                </a:solidFill>
                <a:latin typeface="Rockwell" panose="02060603020205020403" pitchFamily="18" charset="0"/>
              </a:rPr>
              <a:t>of Fall Protection</a:t>
            </a:r>
          </a:p>
        </p:txBody>
      </p:sp>
      <p:sp>
        <p:nvSpPr>
          <p:cNvPr id="3" name="Content Placeholder 2"/>
          <p:cNvSpPr>
            <a:spLocks noGrp="1"/>
          </p:cNvSpPr>
          <p:nvPr>
            <p:ph idx="1"/>
          </p:nvPr>
        </p:nvSpPr>
        <p:spPr>
          <a:xfrm>
            <a:off x="838200" y="2219025"/>
            <a:ext cx="5765800" cy="3949700"/>
          </a:xfrm>
        </p:spPr>
        <p:txBody>
          <a:bodyPr>
            <a:normAutofit fontScale="92500" lnSpcReduction="20000"/>
          </a:bodyPr>
          <a:lstStyle/>
          <a:p>
            <a:r>
              <a:rPr lang="en-US" altLang="en-US" dirty="0">
                <a:solidFill>
                  <a:schemeClr val="bg1"/>
                </a:solidFill>
                <a:latin typeface="Gill Sans MT" panose="020B0502020104020203" pitchFamily="34" charset="0"/>
              </a:rPr>
              <a:t>Anchorages used for attachment of personal fall arrest equipment must be independent of any anchorage being used to support or suspend platforms, and capable of supporting at least 5,000 pounds per employee attached, or must be designed and used as follows: </a:t>
            </a:r>
          </a:p>
          <a:p>
            <a:r>
              <a:rPr lang="en-US" altLang="en-US" dirty="0">
                <a:solidFill>
                  <a:schemeClr val="bg1"/>
                </a:solidFill>
                <a:latin typeface="Gill Sans MT" panose="020B0502020104020203" pitchFamily="34" charset="0"/>
              </a:rPr>
              <a:t>As part of a complete personal fall arrest system which maintains a safety factor of at least two</a:t>
            </a:r>
          </a:p>
          <a:p>
            <a:r>
              <a:rPr lang="en-US" altLang="en-US" b="1" u="sng" dirty="0">
                <a:solidFill>
                  <a:srgbClr val="92D050"/>
                </a:solidFill>
                <a:latin typeface="Gill Sans MT" panose="020B0502020104020203" pitchFamily="34" charset="0"/>
              </a:rPr>
              <a:t>Under the supervision of a qualified person</a:t>
            </a:r>
          </a:p>
          <a:p>
            <a:pPr marL="0" indent="0">
              <a:buNone/>
            </a:pPr>
            <a:endParaRPr lang="en-US" dirty="0"/>
          </a:p>
        </p:txBody>
      </p:sp>
      <p:sp>
        <p:nvSpPr>
          <p:cNvPr id="7" name="Text Placeholder 2"/>
          <p:cNvSpPr txBox="1">
            <a:spLocks/>
          </p:cNvSpPr>
          <p:nvPr/>
        </p:nvSpPr>
        <p:spPr>
          <a:xfrm>
            <a:off x="967153" y="1642763"/>
            <a:ext cx="4396338" cy="576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92D050"/>
                </a:solidFill>
                <a:latin typeface="Gill Sans MT" panose="020B0502020104020203" pitchFamily="34" charset="0"/>
              </a:rPr>
              <a:t>A = Anchor</a:t>
            </a:r>
            <a:endParaRPr lang="en-US" dirty="0">
              <a:solidFill>
                <a:srgbClr val="92D050"/>
              </a:solidFill>
              <a:latin typeface="Gill Sans MT" panose="020B0502020104020203" pitchFamily="34" charset="0"/>
            </a:endParaRPr>
          </a:p>
        </p:txBody>
      </p:sp>
      <p:pic>
        <p:nvPicPr>
          <p:cNvPr id="8" name="Content Placeholder 7" descr="Safety &lt;strong&gt;Harness&lt;/strong&gt; Poster | Get Free &lt;strong&gt;Image&lt;/strong&gt; About Wiring Diagram" title="Image of the A, B, C, D of Fall Prot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2490" y="1930894"/>
            <a:ext cx="4635945" cy="3741738"/>
          </a:xfrm>
          <a:prstGeom prst="rect">
            <a:avLst/>
          </a:prstGeom>
        </p:spPr>
      </p:pic>
    </p:spTree>
    <p:extLst>
      <p:ext uri="{BB962C8B-B14F-4D97-AF65-F5344CB8AC3E}">
        <p14:creationId xmlns:p14="http://schemas.microsoft.com/office/powerpoint/2010/main" val="234278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331" y="189973"/>
            <a:ext cx="10515600" cy="1325563"/>
          </a:xfrm>
        </p:spPr>
        <p:txBody>
          <a:bodyPr/>
          <a:lstStyle/>
          <a:p>
            <a:pPr algn="ctr"/>
            <a:r>
              <a:rPr lang="en-US" dirty="0">
                <a:solidFill>
                  <a:schemeClr val="bg1"/>
                </a:solidFill>
                <a:latin typeface="Rockwell" panose="02060603020205020403" pitchFamily="18" charset="0"/>
              </a:rPr>
              <a:t>Improper Anchor Points</a:t>
            </a:r>
          </a:p>
        </p:txBody>
      </p:sp>
      <p:sp>
        <p:nvSpPr>
          <p:cNvPr id="3" name="Content Placeholder 2"/>
          <p:cNvSpPr>
            <a:spLocks noGrp="1"/>
          </p:cNvSpPr>
          <p:nvPr>
            <p:ph idx="1"/>
          </p:nvPr>
        </p:nvSpPr>
        <p:spPr>
          <a:xfrm>
            <a:off x="474784" y="1847117"/>
            <a:ext cx="4889500" cy="4351338"/>
          </a:xfrm>
        </p:spPr>
        <p:txBody>
          <a:bodyPr/>
          <a:lstStyle/>
          <a:p>
            <a:r>
              <a:rPr lang="en-US" altLang="en-US" dirty="0">
                <a:solidFill>
                  <a:schemeClr val="bg1"/>
                </a:solidFill>
                <a:latin typeface="Gill Sans MT" panose="020B0502020104020203" pitchFamily="34" charset="0"/>
              </a:rPr>
              <a:t>Standard Guardrails</a:t>
            </a:r>
          </a:p>
          <a:p>
            <a:r>
              <a:rPr lang="en-US" altLang="en-US" dirty="0">
                <a:solidFill>
                  <a:schemeClr val="bg1"/>
                </a:solidFill>
                <a:latin typeface="Gill Sans MT" panose="020B0502020104020203" pitchFamily="34" charset="0"/>
              </a:rPr>
              <a:t>Standard Railings</a:t>
            </a:r>
          </a:p>
          <a:p>
            <a:r>
              <a:rPr lang="en-US" altLang="en-US" dirty="0">
                <a:solidFill>
                  <a:schemeClr val="bg1"/>
                </a:solidFill>
                <a:latin typeface="Gill Sans MT" panose="020B0502020104020203" pitchFamily="34" charset="0"/>
              </a:rPr>
              <a:t>Ladder/Rungs</a:t>
            </a:r>
          </a:p>
          <a:p>
            <a:r>
              <a:rPr lang="en-US" altLang="en-US" dirty="0">
                <a:solidFill>
                  <a:schemeClr val="bg1"/>
                </a:solidFill>
                <a:latin typeface="Gill Sans MT" panose="020B0502020104020203" pitchFamily="34" charset="0"/>
              </a:rPr>
              <a:t>Scaffolding</a:t>
            </a:r>
          </a:p>
          <a:p>
            <a:r>
              <a:rPr lang="en-US" altLang="en-US" dirty="0">
                <a:solidFill>
                  <a:schemeClr val="bg1"/>
                </a:solidFill>
                <a:latin typeface="Gill Sans MT" panose="020B0502020104020203" pitchFamily="34" charset="0"/>
              </a:rPr>
              <a:t>Light fixtures</a:t>
            </a:r>
          </a:p>
          <a:p>
            <a:r>
              <a:rPr lang="en-US" altLang="en-US" dirty="0">
                <a:solidFill>
                  <a:schemeClr val="bg1"/>
                </a:solidFill>
                <a:latin typeface="Gill Sans MT" panose="020B0502020104020203" pitchFamily="34" charset="0"/>
              </a:rPr>
              <a:t>Conduit or Plumbing</a:t>
            </a:r>
          </a:p>
          <a:p>
            <a:r>
              <a:rPr lang="en-US" altLang="en-US" dirty="0">
                <a:solidFill>
                  <a:schemeClr val="bg1"/>
                </a:solidFill>
                <a:latin typeface="Gill Sans MT" panose="020B0502020104020203" pitchFamily="34" charset="0"/>
              </a:rPr>
              <a:t>Ductwork or Pipe Vents</a:t>
            </a:r>
          </a:p>
          <a:p>
            <a:r>
              <a:rPr lang="en-US" altLang="en-US" dirty="0">
                <a:solidFill>
                  <a:schemeClr val="bg1"/>
                </a:solidFill>
                <a:latin typeface="Gill Sans MT" panose="020B0502020104020203" pitchFamily="34" charset="0"/>
              </a:rPr>
              <a:t>Pipe Hangers</a:t>
            </a:r>
          </a:p>
          <a:p>
            <a:endParaRPr lang="en-US" dirty="0"/>
          </a:p>
        </p:txBody>
      </p:sp>
      <p:sp>
        <p:nvSpPr>
          <p:cNvPr id="6" name="Rectangle 5"/>
          <p:cNvSpPr/>
          <p:nvPr/>
        </p:nvSpPr>
        <p:spPr>
          <a:xfrm>
            <a:off x="5364284" y="1847117"/>
            <a:ext cx="6096000" cy="2677656"/>
          </a:xfrm>
          <a:prstGeom prst="rect">
            <a:avLst/>
          </a:prstGeom>
        </p:spPr>
        <p:txBody>
          <a:bodyPr>
            <a:spAutoFit/>
          </a:bodyPr>
          <a:lstStyle/>
          <a:p>
            <a:pPr marL="457200" indent="-457200">
              <a:buFont typeface="Arial" panose="020B0604020202020204" pitchFamily="34" charset="0"/>
              <a:buChar char="•"/>
            </a:pPr>
            <a:r>
              <a:rPr lang="en-US" altLang="en-US" sz="2800" dirty="0">
                <a:solidFill>
                  <a:schemeClr val="bg1"/>
                </a:solidFill>
                <a:latin typeface="Gill Sans MT" panose="020B0502020104020203" pitchFamily="34" charset="0"/>
              </a:rPr>
              <a:t>C-Clamps</a:t>
            </a:r>
          </a:p>
          <a:p>
            <a:pPr marL="457200" indent="-457200">
              <a:buFont typeface="Arial" panose="020B0604020202020204" pitchFamily="34" charset="0"/>
              <a:buChar char="•"/>
            </a:pPr>
            <a:r>
              <a:rPr lang="en-US" altLang="en-US" sz="2800" dirty="0">
                <a:solidFill>
                  <a:schemeClr val="bg1"/>
                </a:solidFill>
                <a:latin typeface="Gill Sans MT" panose="020B0502020104020203" pitchFamily="34" charset="0"/>
              </a:rPr>
              <a:t>Cable Trays</a:t>
            </a:r>
          </a:p>
          <a:p>
            <a:pPr marL="457200" indent="-457200">
              <a:buFont typeface="Arial" panose="020B0604020202020204" pitchFamily="34" charset="0"/>
              <a:buChar char="•"/>
            </a:pPr>
            <a:r>
              <a:rPr lang="en-US" altLang="en-US" sz="2800" dirty="0">
                <a:solidFill>
                  <a:schemeClr val="bg1"/>
                </a:solidFill>
                <a:latin typeface="Gill Sans MT" panose="020B0502020104020203" pitchFamily="34" charset="0"/>
              </a:rPr>
              <a:t>Another lanyard</a:t>
            </a:r>
          </a:p>
          <a:p>
            <a:pPr marL="457200" indent="-457200">
              <a:buFont typeface="Arial" panose="020B0604020202020204" pitchFamily="34" charset="0"/>
              <a:buChar char="•"/>
            </a:pPr>
            <a:r>
              <a:rPr lang="en-US" altLang="en-US" sz="2800" dirty="0">
                <a:solidFill>
                  <a:schemeClr val="bg1"/>
                </a:solidFill>
                <a:latin typeface="Gill Sans MT" panose="020B0502020104020203" pitchFamily="34" charset="0"/>
              </a:rPr>
              <a:t>Roof stacks, vents</a:t>
            </a:r>
          </a:p>
          <a:p>
            <a:pPr marL="457200" indent="-457200">
              <a:buFont typeface="Arial" panose="020B0604020202020204" pitchFamily="34" charset="0"/>
              <a:buChar char="•"/>
            </a:pPr>
            <a:r>
              <a:rPr lang="en-US" altLang="en-US" sz="2800" dirty="0">
                <a:solidFill>
                  <a:schemeClr val="bg1"/>
                </a:solidFill>
                <a:latin typeface="Gill Sans MT" panose="020B0502020104020203" pitchFamily="34" charset="0"/>
              </a:rPr>
              <a:t>Joists, girders (unless qualified person allows same</a:t>
            </a:r>
            <a:r>
              <a:rPr lang="en-US" altLang="en-US" sz="2800" dirty="0" smtClean="0">
                <a:solidFill>
                  <a:schemeClr val="bg1"/>
                </a:solidFill>
                <a:latin typeface="Gill Sans MT" panose="020B0502020104020203" pitchFamily="34" charset="0"/>
              </a:rPr>
              <a:t>)</a:t>
            </a:r>
            <a:endParaRPr lang="en-US" altLang="en-US" sz="28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53065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fade">
                                      <p:cBhvr>
                                        <p:cTn id="49" dur="1000"/>
                                        <p:tgtEl>
                                          <p:spTgt spid="6">
                                            <p:txEl>
                                              <p:pRg st="0" end="0"/>
                                            </p:txEl>
                                          </p:spTgt>
                                        </p:tgtEl>
                                      </p:cBhvr>
                                    </p:animEffect>
                                    <p:anim calcmode="lin" valueType="num">
                                      <p:cBhvr>
                                        <p:cTn id="5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fade">
                                      <p:cBhvr>
                                        <p:cTn id="54" dur="1000"/>
                                        <p:tgtEl>
                                          <p:spTgt spid="6">
                                            <p:txEl>
                                              <p:pRg st="1" end="1"/>
                                            </p:txEl>
                                          </p:spTgt>
                                        </p:tgtEl>
                                      </p:cBhvr>
                                    </p:animEffect>
                                    <p:anim calcmode="lin" valueType="num">
                                      <p:cBhvr>
                                        <p:cTn id="5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fade">
                                      <p:cBhvr>
                                        <p:cTn id="59" dur="1000"/>
                                        <p:tgtEl>
                                          <p:spTgt spid="6">
                                            <p:txEl>
                                              <p:pRg st="2" end="2"/>
                                            </p:txEl>
                                          </p:spTgt>
                                        </p:tgtEl>
                                      </p:cBhvr>
                                    </p:animEffect>
                                    <p:anim calcmode="lin" valueType="num">
                                      <p:cBhvr>
                                        <p:cTn id="6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
                                            <p:txEl>
                                              <p:pRg st="3" end="3"/>
                                            </p:txEl>
                                          </p:spTgt>
                                        </p:tgtEl>
                                        <p:attrNameLst>
                                          <p:attrName>style.visibility</p:attrName>
                                        </p:attrNameLst>
                                      </p:cBhvr>
                                      <p:to>
                                        <p:strVal val="visible"/>
                                      </p:to>
                                    </p:set>
                                    <p:animEffect transition="in" filter="fade">
                                      <p:cBhvr>
                                        <p:cTn id="64" dur="1000"/>
                                        <p:tgtEl>
                                          <p:spTgt spid="6">
                                            <p:txEl>
                                              <p:pRg st="3" end="3"/>
                                            </p:txEl>
                                          </p:spTgt>
                                        </p:tgtEl>
                                      </p:cBhvr>
                                    </p:animEffect>
                                    <p:anim calcmode="lin" valueType="num">
                                      <p:cBhvr>
                                        <p:cTn id="6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6">
                                            <p:txEl>
                                              <p:pRg st="4" end="4"/>
                                            </p:txEl>
                                          </p:spTgt>
                                        </p:tgtEl>
                                        <p:attrNameLst>
                                          <p:attrName>style.visibility</p:attrName>
                                        </p:attrNameLst>
                                      </p:cBhvr>
                                      <p:to>
                                        <p:strVal val="visible"/>
                                      </p:to>
                                    </p:set>
                                    <p:animEffect transition="in" filter="fade">
                                      <p:cBhvr>
                                        <p:cTn id="69" dur="1000"/>
                                        <p:tgtEl>
                                          <p:spTgt spid="6">
                                            <p:txEl>
                                              <p:pRg st="4" end="4"/>
                                            </p:txEl>
                                          </p:spTgt>
                                        </p:tgtEl>
                                      </p:cBhvr>
                                    </p:animEffect>
                                    <p:anim calcmode="lin" valueType="num">
                                      <p:cBhvr>
                                        <p:cTn id="7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7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88883"/>
            <a:ext cx="10515600" cy="1325563"/>
          </a:xfrm>
        </p:spPr>
        <p:txBody>
          <a:bodyPr/>
          <a:lstStyle/>
          <a:p>
            <a:pPr algn="ctr"/>
            <a:r>
              <a:rPr lang="en-US" dirty="0">
                <a:solidFill>
                  <a:schemeClr val="bg1"/>
                </a:solidFill>
                <a:latin typeface="Rockwell" panose="02060603020205020403" pitchFamily="18" charset="0"/>
              </a:rPr>
              <a:t>Your Rights as a Whistleblower</a:t>
            </a:r>
          </a:p>
        </p:txBody>
      </p:sp>
      <p:sp>
        <p:nvSpPr>
          <p:cNvPr id="3" name="Content Placeholder 2"/>
          <p:cNvSpPr>
            <a:spLocks noGrp="1"/>
          </p:cNvSpPr>
          <p:nvPr>
            <p:ph idx="1"/>
          </p:nvPr>
        </p:nvSpPr>
        <p:spPr>
          <a:xfrm>
            <a:off x="838200" y="2002570"/>
            <a:ext cx="10515600" cy="4351338"/>
          </a:xfrm>
        </p:spPr>
        <p:txBody>
          <a:bodyPr/>
          <a:lstStyle/>
          <a:p>
            <a:r>
              <a:rPr lang="en-US" dirty="0">
                <a:solidFill>
                  <a:schemeClr val="bg1"/>
                </a:solidFill>
                <a:latin typeface="Gill Sans MT" panose="020B0502020104020203" pitchFamily="34" charset="0"/>
              </a:rPr>
              <a:t>You may file a complaint with OSHA if your employer retaliates against you by </a:t>
            </a:r>
            <a:r>
              <a:rPr lang="en-US" i="1" dirty="0">
                <a:solidFill>
                  <a:schemeClr val="bg1"/>
                </a:solidFill>
                <a:latin typeface="Gill Sans MT" panose="020B0502020104020203" pitchFamily="34" charset="0"/>
              </a:rPr>
              <a:t>taking unfavorable personnel action because you engaged in protected activity relating to </a:t>
            </a:r>
            <a:r>
              <a:rPr lang="en-US" dirty="0">
                <a:solidFill>
                  <a:srgbClr val="00B050"/>
                </a:solidFill>
                <a:latin typeface="Gill Sans MT" panose="020B0502020104020203" pitchFamily="34" charset="0"/>
              </a:rPr>
              <a:t>‘</a:t>
            </a:r>
            <a:r>
              <a:rPr lang="en-US" i="1" u="sng" dirty="0">
                <a:solidFill>
                  <a:srgbClr val="00B050"/>
                </a:solidFill>
                <a:latin typeface="Gill Sans MT" panose="020B0502020104020203" pitchFamily="34" charset="0"/>
              </a:rPr>
              <a:t>workplace safety or health’</a:t>
            </a:r>
            <a:r>
              <a:rPr lang="en-US" dirty="0">
                <a:solidFill>
                  <a:srgbClr val="00B050"/>
                </a:solidFill>
                <a:latin typeface="Gill Sans MT" panose="020B0502020104020203" pitchFamily="34" charset="0"/>
              </a:rPr>
              <a:t>, </a:t>
            </a:r>
            <a:r>
              <a:rPr lang="en-US" dirty="0">
                <a:solidFill>
                  <a:schemeClr val="bg1"/>
                </a:solidFill>
                <a:latin typeface="Gill Sans MT" panose="020B0502020104020203" pitchFamily="34" charset="0"/>
              </a:rPr>
              <a:t>asbestos in schools, cargo containers, airline, commercial motor carrier, consumer product, environmental, financial reform, food safety, health insurance reform, motor vehicle safety, nuclear, pipeline, public transportation agency, railroad, maritime, motor vehicle safety, and securities laws.</a:t>
            </a:r>
          </a:p>
          <a:p>
            <a:endParaRPr lang="en-US" dirty="0"/>
          </a:p>
        </p:txBody>
      </p:sp>
    </p:spTree>
    <p:extLst>
      <p:ext uri="{BB962C8B-B14F-4D97-AF65-F5344CB8AC3E}">
        <p14:creationId xmlns:p14="http://schemas.microsoft.com/office/powerpoint/2010/main" val="23011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277" y="333382"/>
            <a:ext cx="10515600" cy="1325563"/>
          </a:xfrm>
        </p:spPr>
        <p:txBody>
          <a:bodyPr/>
          <a:lstStyle/>
          <a:p>
            <a:pPr algn="ctr"/>
            <a:r>
              <a:rPr lang="en-US" dirty="0">
                <a:solidFill>
                  <a:schemeClr val="bg1"/>
                </a:solidFill>
                <a:latin typeface="Rockwell" panose="02060603020205020403" pitchFamily="18" charset="0"/>
              </a:rPr>
              <a:t>Common Roof Top Anchor Points</a:t>
            </a:r>
          </a:p>
        </p:txBody>
      </p:sp>
      <p:pic>
        <p:nvPicPr>
          <p:cNvPr id="5" name="Content Placeholder 6" descr="Since you will be working on roof tops mainly those that consist of steel roofing materials will generally use these anchors. These are the most cost effective and offer the 5000 lbs. anchor point requirements. &#10;" title="image of commercially rated anchor point equipment"/>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52499" y="2256822"/>
            <a:ext cx="4324095" cy="3243071"/>
          </a:xfrm>
        </p:spPr>
      </p:pic>
      <p:pic>
        <p:nvPicPr>
          <p:cNvPr id="6" name="Content Placeholder 7" descr="Since you will be working on roof tops mainly those that consist of steel roofing materials will generally use these anchors. These are the most cost effective and offer the 5000 lbs. anchor point requirements. &#10;" title="image of commercially rated anchor point equipement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6865" y="2256822"/>
            <a:ext cx="4324097" cy="3243071"/>
          </a:xfrm>
          <a:prstGeom prst="rect">
            <a:avLst/>
          </a:prstGeom>
        </p:spPr>
      </p:pic>
      <p:pic>
        <p:nvPicPr>
          <p:cNvPr id="9" name="Picture 8" descr="Check" title="Check"/>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4027" y="3878357"/>
            <a:ext cx="1879750" cy="1441141"/>
          </a:xfrm>
          <a:prstGeom prst="rect">
            <a:avLst/>
          </a:prstGeom>
        </p:spPr>
      </p:pic>
    </p:spTree>
    <p:extLst>
      <p:ext uri="{BB962C8B-B14F-4D97-AF65-F5344CB8AC3E}">
        <p14:creationId xmlns:p14="http://schemas.microsoft.com/office/powerpoint/2010/main" val="40387472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9643"/>
            <a:ext cx="11886780" cy="1325563"/>
          </a:xfrm>
        </p:spPr>
        <p:txBody>
          <a:bodyPr/>
          <a:lstStyle/>
          <a:p>
            <a:pPr algn="ctr"/>
            <a:r>
              <a:rPr lang="en-US" dirty="0" smtClean="0">
                <a:solidFill>
                  <a:schemeClr val="bg1"/>
                </a:solidFill>
                <a:latin typeface="Rockwell" panose="02060603020205020403" pitchFamily="18" charset="0"/>
              </a:rPr>
              <a:t>Can you Install an Anchor Point without Fall Protection? </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73368" y="1869992"/>
            <a:ext cx="10515600" cy="4351338"/>
          </a:xfrm>
        </p:spPr>
        <p:txBody>
          <a:bodyPr/>
          <a:lstStyle/>
          <a:p>
            <a:r>
              <a:rPr lang="en-US" dirty="0">
                <a:solidFill>
                  <a:schemeClr val="bg1"/>
                </a:solidFill>
                <a:latin typeface="Gill Sans MT" panose="020B0502020104020203" pitchFamily="34" charset="0"/>
              </a:rPr>
              <a:t>OSHA 1926 Subpart M, (1926.500(a))1)) states “</a:t>
            </a:r>
            <a:r>
              <a:rPr lang="en-GB" dirty="0">
                <a:solidFill>
                  <a:schemeClr val="bg1"/>
                </a:solidFill>
                <a:latin typeface="Gill Sans MT" panose="020B0502020104020203" pitchFamily="34" charset="0"/>
              </a:rPr>
              <a:t>The provisions of this subpart do not apply when employees are making an inspection, investigation, or assessment of workplace conditions prior to the actual start of construction work or after all construction work has been completed.”</a:t>
            </a:r>
            <a:endParaRPr lang="en-US"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56790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6757"/>
            <a:ext cx="10515600" cy="1325563"/>
          </a:xfrm>
        </p:spPr>
        <p:txBody>
          <a:bodyPr/>
          <a:lstStyle/>
          <a:p>
            <a:pPr algn="ctr"/>
            <a:r>
              <a:rPr lang="en-US" dirty="0" smtClean="0">
                <a:solidFill>
                  <a:schemeClr val="bg1"/>
                </a:solidFill>
                <a:latin typeface="Rockwell" panose="02060603020205020403" pitchFamily="18" charset="0"/>
              </a:rPr>
              <a:t>Initial Installation of an Anchor Point</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1743335"/>
            <a:ext cx="10515600" cy="4918075"/>
          </a:xfrm>
        </p:spPr>
        <p:txBody>
          <a:bodyPr>
            <a:normAutofit/>
          </a:bodyPr>
          <a:lstStyle/>
          <a:p>
            <a:r>
              <a:rPr lang="en-GB" dirty="0">
                <a:solidFill>
                  <a:schemeClr val="bg1"/>
                </a:solidFill>
                <a:latin typeface="Gill Sans MT" panose="020B0502020104020203" pitchFamily="34" charset="0"/>
              </a:rPr>
              <a:t> </a:t>
            </a:r>
            <a:r>
              <a:rPr lang="en-GB" dirty="0" smtClean="0">
                <a:solidFill>
                  <a:schemeClr val="bg1"/>
                </a:solidFill>
                <a:latin typeface="Gill Sans MT" panose="020B0502020104020203" pitchFamily="34" charset="0"/>
              </a:rPr>
              <a:t>The key to this </a:t>
            </a:r>
            <a:r>
              <a:rPr lang="en-GB" dirty="0">
                <a:solidFill>
                  <a:schemeClr val="bg1"/>
                </a:solidFill>
                <a:latin typeface="Gill Sans MT" panose="020B0502020104020203" pitchFamily="34" charset="0"/>
              </a:rPr>
              <a:t>industry standard states that prior to the actual start of construction work</a:t>
            </a:r>
            <a:r>
              <a:rPr lang="en-US" dirty="0">
                <a:solidFill>
                  <a:schemeClr val="bg1"/>
                </a:solidFill>
                <a:latin typeface="Gill Sans MT" panose="020B0502020104020203" pitchFamily="34" charset="0"/>
              </a:rPr>
              <a:t> the competent person will focus on identifying fall protection needs. </a:t>
            </a:r>
            <a:endParaRPr lang="en-US" dirty="0" smtClean="0">
              <a:solidFill>
                <a:schemeClr val="bg1"/>
              </a:solidFill>
              <a:latin typeface="Gill Sans MT" panose="020B0502020104020203" pitchFamily="34" charset="0"/>
            </a:endParaRPr>
          </a:p>
          <a:p>
            <a:r>
              <a:rPr lang="en-US" dirty="0" smtClean="0">
                <a:solidFill>
                  <a:schemeClr val="bg1"/>
                </a:solidFill>
                <a:latin typeface="Gill Sans MT" panose="020B0502020104020203" pitchFamily="34" charset="0"/>
              </a:rPr>
              <a:t>Survey </a:t>
            </a:r>
            <a:r>
              <a:rPr lang="en-US" dirty="0">
                <a:solidFill>
                  <a:schemeClr val="bg1"/>
                </a:solidFill>
                <a:latin typeface="Gill Sans MT" panose="020B0502020104020203" pitchFamily="34" charset="0"/>
              </a:rPr>
              <a:t>the roof to determine if there are pre-installed anchorages available that can be used. If not, then plan immediately to identify those systems needed to protect workers from falls and have them in place before the workers report to the </a:t>
            </a:r>
            <a:r>
              <a:rPr lang="en-US" dirty="0" smtClean="0">
                <a:solidFill>
                  <a:schemeClr val="bg1"/>
                </a:solidFill>
                <a:latin typeface="Gill Sans MT" panose="020B0502020104020203" pitchFamily="34" charset="0"/>
              </a:rPr>
              <a:t>job.</a:t>
            </a:r>
            <a:r>
              <a:rPr lang="en-GB" dirty="0" smtClean="0">
                <a:solidFill>
                  <a:schemeClr val="bg1"/>
                </a:solidFill>
                <a:latin typeface="Gill Sans MT" panose="020B0502020104020203" pitchFamily="34" charset="0"/>
              </a:rPr>
              <a:t> </a:t>
            </a:r>
          </a:p>
          <a:p>
            <a:r>
              <a:rPr lang="en-GB" dirty="0" smtClean="0">
                <a:solidFill>
                  <a:schemeClr val="bg1"/>
                </a:solidFill>
                <a:latin typeface="Gill Sans MT" panose="020B0502020104020203" pitchFamily="34" charset="0"/>
              </a:rPr>
              <a:t>The first </a:t>
            </a:r>
            <a:r>
              <a:rPr lang="en-GB" dirty="0">
                <a:solidFill>
                  <a:schemeClr val="bg1"/>
                </a:solidFill>
                <a:latin typeface="Gill Sans MT" panose="020B0502020104020203" pitchFamily="34" charset="0"/>
              </a:rPr>
              <a:t>person on the roof </a:t>
            </a:r>
            <a:r>
              <a:rPr lang="en-GB" dirty="0" smtClean="0">
                <a:solidFill>
                  <a:schemeClr val="bg1"/>
                </a:solidFill>
                <a:latin typeface="Gill Sans MT" panose="020B0502020104020203" pitchFamily="34" charset="0"/>
              </a:rPr>
              <a:t>conducting the inspection will </a:t>
            </a:r>
            <a:r>
              <a:rPr lang="en-GB" dirty="0">
                <a:solidFill>
                  <a:schemeClr val="bg1"/>
                </a:solidFill>
                <a:latin typeface="Gill Sans MT" panose="020B0502020104020203" pitchFamily="34" charset="0"/>
              </a:rPr>
              <a:t>be the one to install </a:t>
            </a:r>
            <a:r>
              <a:rPr lang="en-GB" dirty="0" smtClean="0">
                <a:solidFill>
                  <a:schemeClr val="bg1"/>
                </a:solidFill>
                <a:latin typeface="Gill Sans MT" panose="020B0502020104020203" pitchFamily="34" charset="0"/>
              </a:rPr>
              <a:t>anchor </a:t>
            </a:r>
            <a:r>
              <a:rPr lang="en-GB" dirty="0">
                <a:solidFill>
                  <a:schemeClr val="bg1"/>
                </a:solidFill>
                <a:latin typeface="Gill Sans MT" panose="020B0502020104020203" pitchFamily="34" charset="0"/>
              </a:rPr>
              <a:t>point without initial fall protection in place. However once </a:t>
            </a:r>
            <a:r>
              <a:rPr lang="en-GB" dirty="0" smtClean="0">
                <a:solidFill>
                  <a:schemeClr val="bg1"/>
                </a:solidFill>
                <a:latin typeface="Gill Sans MT" panose="020B0502020104020203" pitchFamily="34" charset="0"/>
              </a:rPr>
              <a:t>the anchor </a:t>
            </a:r>
            <a:r>
              <a:rPr lang="en-GB" dirty="0">
                <a:solidFill>
                  <a:schemeClr val="bg1"/>
                </a:solidFill>
                <a:latin typeface="Gill Sans MT" panose="020B0502020104020203" pitchFamily="34" charset="0"/>
              </a:rPr>
              <a:t>point is installed he or she will need to </a:t>
            </a:r>
            <a:r>
              <a:rPr lang="en-GB" dirty="0" smtClean="0">
                <a:solidFill>
                  <a:schemeClr val="bg1"/>
                </a:solidFill>
                <a:latin typeface="Gill Sans MT" panose="020B0502020104020203" pitchFamily="34" charset="0"/>
              </a:rPr>
              <a:t>connect </a:t>
            </a:r>
            <a:r>
              <a:rPr lang="en-GB" dirty="0">
                <a:solidFill>
                  <a:schemeClr val="bg1"/>
                </a:solidFill>
                <a:latin typeface="Gill Sans MT" panose="020B0502020104020203" pitchFamily="34" charset="0"/>
              </a:rPr>
              <a:t>in right of way before any construction work can </a:t>
            </a:r>
            <a:r>
              <a:rPr lang="en-GB" dirty="0" smtClean="0">
                <a:solidFill>
                  <a:schemeClr val="bg1"/>
                </a:solidFill>
                <a:latin typeface="Gill Sans MT" panose="020B0502020104020203" pitchFamily="34" charset="0"/>
              </a:rPr>
              <a:t>begin. </a:t>
            </a:r>
            <a:r>
              <a:rPr lang="en-GB" dirty="0">
                <a:solidFill>
                  <a:schemeClr val="bg1"/>
                </a:solidFill>
                <a:latin typeface="Gill Sans MT" panose="020B0502020104020203" pitchFamily="34" charset="0"/>
              </a:rPr>
              <a:t> </a:t>
            </a:r>
            <a:r>
              <a:rPr lang="en-GB" dirty="0">
                <a:solidFill>
                  <a:schemeClr val="bg1"/>
                </a:solidFill>
              </a:rPr>
              <a:t> </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0469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Rockwell" panose="02060603020205020403" pitchFamily="18" charset="0"/>
              </a:rPr>
              <a:t>Introduction to Fall Protection Harness Inspection</a:t>
            </a:r>
            <a:endParaRPr lang="en-US" dirty="0"/>
          </a:p>
        </p:txBody>
      </p:sp>
      <p:sp>
        <p:nvSpPr>
          <p:cNvPr id="3" name="Content Placeholder 2"/>
          <p:cNvSpPr>
            <a:spLocks noGrp="1"/>
          </p:cNvSpPr>
          <p:nvPr>
            <p:ph idx="1"/>
          </p:nvPr>
        </p:nvSpPr>
        <p:spPr>
          <a:xfrm>
            <a:off x="519114" y="2506662"/>
            <a:ext cx="11672886" cy="996559"/>
          </a:xfrm>
        </p:spPr>
        <p:txBody>
          <a:bodyPr>
            <a:normAutofit/>
          </a:bodyPr>
          <a:lstStyle/>
          <a:p>
            <a:pPr marL="0" indent="0">
              <a:buNone/>
            </a:pPr>
            <a:r>
              <a:rPr lang="en-US" sz="4000" dirty="0" smtClean="0">
                <a:solidFill>
                  <a:schemeClr val="bg1"/>
                </a:solidFill>
                <a:latin typeface="Gill Sans MT" panose="020B0502020104020203" pitchFamily="34" charset="0"/>
                <a:hlinkClick r:id="rId2"/>
              </a:rPr>
              <a:t>Add a video to show fall </a:t>
            </a:r>
            <a:r>
              <a:rPr lang="en-US" sz="4000" dirty="0" smtClean="0">
                <a:solidFill>
                  <a:schemeClr val="bg1"/>
                </a:solidFill>
                <a:latin typeface="Gill Sans MT" panose="020B0502020104020203" pitchFamily="34" charset="0"/>
                <a:hlinkClick r:id="rId2"/>
              </a:rPr>
              <a:t>protection harness inspection</a:t>
            </a:r>
            <a:endParaRPr lang="en-US" sz="4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2986755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98728"/>
            <a:ext cx="10515600" cy="1325563"/>
          </a:xfrm>
        </p:spPr>
        <p:txBody>
          <a:bodyPr/>
          <a:lstStyle/>
          <a:p>
            <a:r>
              <a:rPr lang="en-US" dirty="0">
                <a:solidFill>
                  <a:schemeClr val="bg1"/>
                </a:solidFill>
                <a:latin typeface="Rockwell" panose="02060603020205020403" pitchFamily="18" charset="0"/>
              </a:rPr>
              <a:t>B = The Body Harness</a:t>
            </a:r>
          </a:p>
        </p:txBody>
      </p:sp>
      <p:sp>
        <p:nvSpPr>
          <p:cNvPr id="3" name="Content Placeholder 2"/>
          <p:cNvSpPr>
            <a:spLocks noGrp="1"/>
          </p:cNvSpPr>
          <p:nvPr>
            <p:ph idx="1"/>
          </p:nvPr>
        </p:nvSpPr>
        <p:spPr>
          <a:xfrm>
            <a:off x="838200" y="2506662"/>
            <a:ext cx="6375400" cy="4351338"/>
          </a:xfrm>
        </p:spPr>
        <p:txBody>
          <a:bodyPr/>
          <a:lstStyle/>
          <a:p>
            <a:r>
              <a:rPr lang="en-US" altLang="en-US" dirty="0">
                <a:solidFill>
                  <a:schemeClr val="bg1"/>
                </a:solidFill>
                <a:latin typeface="Gill Sans MT" panose="020B0502020104020203" pitchFamily="34" charset="0"/>
              </a:rPr>
              <a:t>Requires </a:t>
            </a:r>
            <a:r>
              <a:rPr lang="en-US" altLang="en-US" dirty="0" smtClean="0">
                <a:solidFill>
                  <a:srgbClr val="00B050"/>
                </a:solidFill>
                <a:latin typeface="Gill Sans MT" panose="020B0502020104020203" pitchFamily="34" charset="0"/>
              </a:rPr>
              <a:t>daily inspection </a:t>
            </a:r>
            <a:r>
              <a:rPr lang="en-US" altLang="en-US" dirty="0" smtClean="0">
                <a:solidFill>
                  <a:schemeClr val="bg1"/>
                </a:solidFill>
                <a:latin typeface="Gill Sans MT" panose="020B0502020104020203" pitchFamily="34" charset="0"/>
              </a:rPr>
              <a:t>before use</a:t>
            </a:r>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Recommend monthly </a:t>
            </a:r>
            <a:r>
              <a:rPr lang="en-US" altLang="en-US" dirty="0">
                <a:solidFill>
                  <a:srgbClr val="00B050"/>
                </a:solidFill>
                <a:latin typeface="Gill Sans MT" panose="020B0502020104020203" pitchFamily="34" charset="0"/>
              </a:rPr>
              <a:t>by Competent Person</a:t>
            </a:r>
          </a:p>
          <a:p>
            <a:r>
              <a:rPr lang="en-US" altLang="en-US" dirty="0">
                <a:solidFill>
                  <a:schemeClr val="bg1"/>
                </a:solidFill>
                <a:latin typeface="Gill Sans MT" panose="020B0502020104020203" pitchFamily="34" charset="0"/>
              </a:rPr>
              <a:t>Should </a:t>
            </a:r>
            <a:r>
              <a:rPr lang="en-US" altLang="en-US" dirty="0">
                <a:solidFill>
                  <a:srgbClr val="00B050"/>
                </a:solidFill>
                <a:latin typeface="Gill Sans MT" panose="020B0502020104020203" pitchFamily="34" charset="0"/>
              </a:rPr>
              <a:t>never be </a:t>
            </a:r>
            <a:r>
              <a:rPr lang="en-US" altLang="en-US" dirty="0" smtClean="0">
                <a:solidFill>
                  <a:srgbClr val="00B050"/>
                </a:solidFill>
                <a:latin typeface="Gill Sans MT" panose="020B0502020104020203" pitchFamily="34" charset="0"/>
              </a:rPr>
              <a:t>modified </a:t>
            </a:r>
            <a:r>
              <a:rPr lang="en-US" altLang="en-US" dirty="0" smtClean="0">
                <a:solidFill>
                  <a:schemeClr val="bg1"/>
                </a:solidFill>
                <a:latin typeface="Gill Sans MT" panose="020B0502020104020203" pitchFamily="34" charset="0"/>
              </a:rPr>
              <a:t>unless approved by the manufacturer</a:t>
            </a:r>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Should be </a:t>
            </a:r>
            <a:r>
              <a:rPr lang="en-US" altLang="en-US" dirty="0">
                <a:solidFill>
                  <a:srgbClr val="00B050"/>
                </a:solidFill>
                <a:latin typeface="Gill Sans MT" panose="020B0502020104020203" pitchFamily="34" charset="0"/>
              </a:rPr>
              <a:t>taken out of service immediately if defective</a:t>
            </a:r>
            <a:r>
              <a:rPr lang="en-US" altLang="en-US" dirty="0">
                <a:solidFill>
                  <a:schemeClr val="bg1"/>
                </a:solidFill>
                <a:latin typeface="Gill Sans MT" panose="020B0502020104020203" pitchFamily="34" charset="0"/>
              </a:rPr>
              <a:t> or exposed to an </a:t>
            </a:r>
            <a:r>
              <a:rPr lang="en-US" altLang="en-US" dirty="0" smtClean="0">
                <a:solidFill>
                  <a:schemeClr val="bg1"/>
                </a:solidFill>
                <a:latin typeface="Gill Sans MT" panose="020B0502020104020203" pitchFamily="34" charset="0"/>
              </a:rPr>
              <a:t>impact</a:t>
            </a:r>
            <a:endParaRPr lang="en-US" dirty="0"/>
          </a:p>
        </p:txBody>
      </p:sp>
      <p:pic>
        <p:nvPicPr>
          <p:cNvPr id="6" name="Content Placeholder 6" descr="Miller Full &lt;strong&gt;Body&lt;/strong&gt; &lt;strong&gt;Harnesses&lt;/strong&gt; - Revolution, AirCore, DuraFlex" title="image of fall protection harne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6258" y="1952944"/>
            <a:ext cx="3337542" cy="4158932"/>
          </a:xfrm>
          <a:prstGeom prst="rect">
            <a:avLst/>
          </a:prstGeom>
        </p:spPr>
      </p:pic>
    </p:spTree>
    <p:extLst>
      <p:ext uri="{BB962C8B-B14F-4D97-AF65-F5344CB8AC3E}">
        <p14:creationId xmlns:p14="http://schemas.microsoft.com/office/powerpoint/2010/main" val="9697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2692" y="269081"/>
            <a:ext cx="10515600" cy="1325563"/>
          </a:xfrm>
        </p:spPr>
        <p:txBody>
          <a:bodyPr/>
          <a:lstStyle/>
          <a:p>
            <a:pPr algn="ctr"/>
            <a:r>
              <a:rPr lang="en-US" dirty="0">
                <a:solidFill>
                  <a:schemeClr val="bg1"/>
                </a:solidFill>
                <a:latin typeface="Rockwell" panose="02060603020205020403" pitchFamily="18" charset="0"/>
              </a:rPr>
              <a:t>Proper Adjustment </a:t>
            </a:r>
          </a:p>
        </p:txBody>
      </p:sp>
      <p:sp>
        <p:nvSpPr>
          <p:cNvPr id="3" name="Content Placeholder 2"/>
          <p:cNvSpPr>
            <a:spLocks noGrp="1"/>
          </p:cNvSpPr>
          <p:nvPr>
            <p:ph idx="1"/>
          </p:nvPr>
        </p:nvSpPr>
        <p:spPr>
          <a:xfrm>
            <a:off x="838200" y="2041525"/>
            <a:ext cx="6070600" cy="4549775"/>
          </a:xfrm>
        </p:spPr>
        <p:txBody>
          <a:bodyPr>
            <a:normAutofit/>
          </a:bodyPr>
          <a:lstStyle/>
          <a:p>
            <a:r>
              <a:rPr lang="en-US" altLang="en-US" dirty="0">
                <a:solidFill>
                  <a:schemeClr val="bg1"/>
                </a:solidFill>
                <a:latin typeface="Gill Sans MT" panose="020B0502020104020203" pitchFamily="34" charset="0"/>
              </a:rPr>
              <a:t>Be able to reach your D-Ring with your thumb</a:t>
            </a:r>
          </a:p>
          <a:p>
            <a:r>
              <a:rPr lang="en-US" altLang="en-US" dirty="0">
                <a:solidFill>
                  <a:schemeClr val="bg1"/>
                </a:solidFill>
                <a:latin typeface="Gill Sans MT" panose="020B0502020104020203" pitchFamily="34" charset="0"/>
              </a:rPr>
              <a:t>Maximum four (flat) fingers of slack at the legs, straps as high as comfortably possible</a:t>
            </a:r>
          </a:p>
          <a:p>
            <a:r>
              <a:rPr lang="en-US" altLang="en-US" dirty="0">
                <a:solidFill>
                  <a:schemeClr val="bg1"/>
                </a:solidFill>
                <a:latin typeface="Gill Sans MT" panose="020B0502020104020203" pitchFamily="34" charset="0"/>
              </a:rPr>
              <a:t>Ensure chest strap is across the chest/breastbone</a:t>
            </a:r>
          </a:p>
          <a:p>
            <a:r>
              <a:rPr lang="en-US" altLang="en-US" dirty="0">
                <a:solidFill>
                  <a:schemeClr val="bg1"/>
                </a:solidFill>
                <a:latin typeface="Gill Sans MT" panose="020B0502020104020203" pitchFamily="34" charset="0"/>
              </a:rPr>
              <a:t>Have a buddy double check for twist..etc......</a:t>
            </a:r>
          </a:p>
          <a:p>
            <a:endParaRPr lang="en-US" dirty="0"/>
          </a:p>
        </p:txBody>
      </p:sp>
      <p:pic>
        <p:nvPicPr>
          <p:cNvPr id="5" name="Content Placeholder 9" descr="File:&lt;strong&gt;Construction&lt;/strong&gt; &lt;strong&gt;worker&lt;/strong&gt; &lt;strong&gt;harness&lt;/strong&gt; (9253634989).jpg - Wikimedia Commons" title="image of inspecting fall protection harnes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4486" y="2041525"/>
            <a:ext cx="4628924" cy="3831770"/>
          </a:xfrm>
          <a:prstGeom prst="rect">
            <a:avLst/>
          </a:prstGeom>
        </p:spPr>
      </p:pic>
      <p:pic>
        <p:nvPicPr>
          <p:cNvPr id="6" name="Picture 5" descr="Check" title="Che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4486" y="2193925"/>
            <a:ext cx="1879750" cy="1441141"/>
          </a:xfrm>
          <a:prstGeom prst="rect">
            <a:avLst/>
          </a:prstGeom>
        </p:spPr>
      </p:pic>
    </p:spTree>
    <p:extLst>
      <p:ext uri="{BB962C8B-B14F-4D97-AF65-F5344CB8AC3E}">
        <p14:creationId xmlns:p14="http://schemas.microsoft.com/office/powerpoint/2010/main" val="104778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4415" y="211755"/>
            <a:ext cx="10515600" cy="1325563"/>
          </a:xfrm>
        </p:spPr>
        <p:txBody>
          <a:bodyPr/>
          <a:lstStyle/>
          <a:p>
            <a:pPr algn="ctr"/>
            <a:r>
              <a:rPr lang="en-US" dirty="0">
                <a:solidFill>
                  <a:schemeClr val="bg1"/>
                </a:solidFill>
                <a:latin typeface="Rockwell" panose="02060603020205020403" pitchFamily="18" charset="0"/>
              </a:rPr>
              <a:t>C = Connector </a:t>
            </a:r>
          </a:p>
        </p:txBody>
      </p:sp>
      <p:sp>
        <p:nvSpPr>
          <p:cNvPr id="3" name="Content Placeholder 2"/>
          <p:cNvSpPr>
            <a:spLocks noGrp="1"/>
          </p:cNvSpPr>
          <p:nvPr>
            <p:ph idx="1"/>
          </p:nvPr>
        </p:nvSpPr>
        <p:spPr>
          <a:xfrm>
            <a:off x="838200" y="1993900"/>
            <a:ext cx="7239000" cy="4767263"/>
          </a:xfrm>
        </p:spPr>
        <p:txBody>
          <a:bodyPr>
            <a:normAutofit fontScale="92500" lnSpcReduction="10000"/>
          </a:bodyPr>
          <a:lstStyle/>
          <a:p>
            <a:r>
              <a:rPr lang="en-US" dirty="0">
                <a:solidFill>
                  <a:schemeClr val="bg1"/>
                </a:solidFill>
                <a:latin typeface="Gill Sans MT" panose="020B0502020104020203" pitchFamily="34" charset="0"/>
              </a:rPr>
              <a:t>Connectors are devices that connect to the full body harness system</a:t>
            </a:r>
          </a:p>
          <a:p>
            <a:r>
              <a:rPr lang="en-US" dirty="0">
                <a:solidFill>
                  <a:schemeClr val="bg1"/>
                </a:solidFill>
                <a:latin typeface="Gill Sans MT" panose="020B0502020104020203" pitchFamily="34" charset="0"/>
              </a:rPr>
              <a:t>Connectors such as shock absorbing lanyards or self retracting lifelines connect a worker's harness to the anchorage</a:t>
            </a:r>
          </a:p>
          <a:p>
            <a:r>
              <a:rPr lang="en-US" dirty="0">
                <a:solidFill>
                  <a:schemeClr val="bg1"/>
                </a:solidFill>
                <a:latin typeface="Gill Sans MT" panose="020B0502020104020203" pitchFamily="34" charset="0"/>
              </a:rPr>
              <a:t>They can be single products or multiple products working together</a:t>
            </a:r>
          </a:p>
          <a:p>
            <a:r>
              <a:rPr lang="en-US" altLang="en-US" b="1" dirty="0">
                <a:solidFill>
                  <a:schemeClr val="bg1"/>
                </a:solidFill>
                <a:latin typeface="Gill Sans MT" panose="020B0502020104020203" pitchFamily="34" charset="0"/>
              </a:rPr>
              <a:t>Connectors</a:t>
            </a:r>
            <a:r>
              <a:rPr lang="en-US" altLang="en-US" dirty="0">
                <a:solidFill>
                  <a:schemeClr val="bg1"/>
                </a:solidFill>
                <a:latin typeface="Gill Sans MT" panose="020B0502020104020203" pitchFamily="34" charset="0"/>
              </a:rPr>
              <a:t>, including D-rings and snap-hooks, must be made from drop-forged, pressed or formed steel, or equivalent materials. They must have a corrosion-resistant finish, with smooth surfaces and edges to prevent damage to connecting parts of the system</a:t>
            </a:r>
            <a:endParaRPr lang="en-US" dirty="0">
              <a:solidFill>
                <a:schemeClr val="bg1"/>
              </a:solidFill>
              <a:latin typeface="Gill Sans MT" panose="020B0502020104020203" pitchFamily="34" charset="0"/>
            </a:endParaRPr>
          </a:p>
          <a:p>
            <a:endParaRPr lang="en-US" dirty="0"/>
          </a:p>
        </p:txBody>
      </p:sp>
      <p:pic>
        <p:nvPicPr>
          <p:cNvPr id="6" name="Content Placeholder 4" descr="image of a connector" title="image of a connector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63255" y="2117271"/>
            <a:ext cx="3554526" cy="3554526"/>
          </a:xfrm>
          <a:prstGeom prst="rect">
            <a:avLst/>
          </a:prstGeom>
        </p:spPr>
      </p:pic>
    </p:spTree>
    <p:extLst>
      <p:ext uri="{BB962C8B-B14F-4D97-AF65-F5344CB8AC3E}">
        <p14:creationId xmlns:p14="http://schemas.microsoft.com/office/powerpoint/2010/main" val="343933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7523" y="201009"/>
            <a:ext cx="10515600" cy="1325563"/>
          </a:xfrm>
        </p:spPr>
        <p:txBody>
          <a:bodyPr>
            <a:normAutofit/>
          </a:bodyPr>
          <a:lstStyle/>
          <a:p>
            <a:pPr algn="ctr"/>
            <a:r>
              <a:rPr lang="en-US" dirty="0">
                <a:solidFill>
                  <a:schemeClr val="bg1"/>
                </a:solidFill>
                <a:latin typeface="Rockwell" panose="02060603020205020403" pitchFamily="18" charset="0"/>
              </a:rPr>
              <a:t>Snap Hook Type</a:t>
            </a:r>
          </a:p>
        </p:txBody>
      </p:sp>
      <p:sp>
        <p:nvSpPr>
          <p:cNvPr id="3" name="Content Placeholder 2"/>
          <p:cNvSpPr>
            <a:spLocks noGrp="1"/>
          </p:cNvSpPr>
          <p:nvPr>
            <p:ph idx="1"/>
          </p:nvPr>
        </p:nvSpPr>
        <p:spPr>
          <a:xfrm>
            <a:off x="861646" y="1610946"/>
            <a:ext cx="10515600" cy="3848100"/>
          </a:xfrm>
        </p:spPr>
        <p:txBody>
          <a:bodyPr>
            <a:normAutofit/>
          </a:bodyPr>
          <a:lstStyle/>
          <a:p>
            <a:r>
              <a:rPr lang="en-US" dirty="0">
                <a:solidFill>
                  <a:schemeClr val="bg1"/>
                </a:solidFill>
                <a:latin typeface="Gill Sans MT" panose="020B0502020104020203" pitchFamily="34" charset="0"/>
              </a:rPr>
              <a:t>Must have a minimum tensile strength of 5000 pounds, and be proof tested to a minimum tensile load of 3,600 pounds without cracking, breaking, or becoming permanently </a:t>
            </a:r>
            <a:r>
              <a:rPr lang="en-US" dirty="0" smtClean="0">
                <a:solidFill>
                  <a:schemeClr val="bg1"/>
                </a:solidFill>
                <a:latin typeface="Gill Sans MT" panose="020B0502020104020203" pitchFamily="34" charset="0"/>
              </a:rPr>
              <a:t>deformed</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Must be </a:t>
            </a:r>
            <a:r>
              <a:rPr lang="en-US" dirty="0" smtClean="0">
                <a:solidFill>
                  <a:schemeClr val="bg1"/>
                </a:solidFill>
                <a:latin typeface="Gill Sans MT" panose="020B0502020104020203" pitchFamily="34" charset="0"/>
              </a:rPr>
              <a:t>double </a:t>
            </a:r>
            <a:r>
              <a:rPr lang="en-US" dirty="0">
                <a:solidFill>
                  <a:schemeClr val="bg1"/>
                </a:solidFill>
                <a:latin typeface="Gill Sans MT" panose="020B0502020104020203" pitchFamily="34" charset="0"/>
              </a:rPr>
              <a:t>locking and </a:t>
            </a:r>
            <a:r>
              <a:rPr lang="en-US" dirty="0" smtClean="0">
                <a:solidFill>
                  <a:schemeClr val="bg1"/>
                </a:solidFill>
                <a:latin typeface="Gill Sans MT" panose="020B0502020104020203" pitchFamily="34" charset="0"/>
              </a:rPr>
              <a:t>designed to </a:t>
            </a:r>
            <a:r>
              <a:rPr lang="en-US" dirty="0">
                <a:solidFill>
                  <a:schemeClr val="bg1"/>
                </a:solidFill>
                <a:latin typeface="Gill Sans MT" panose="020B0502020104020203" pitchFamily="34" charset="0"/>
              </a:rPr>
              <a:t>prevent the disengagement of the snap hook by the contact of the snap-hook keeper with the connected member</a:t>
            </a:r>
          </a:p>
          <a:p>
            <a:endParaRPr lang="en-US" dirty="0"/>
          </a:p>
        </p:txBody>
      </p:sp>
    </p:spTree>
    <p:extLst>
      <p:ext uri="{BB962C8B-B14F-4D97-AF65-F5344CB8AC3E}">
        <p14:creationId xmlns:p14="http://schemas.microsoft.com/office/powerpoint/2010/main" val="5544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841089"/>
            <a:ext cx="10515600" cy="1325563"/>
          </a:xfrm>
        </p:spPr>
        <p:txBody>
          <a:bodyPr>
            <a:normAutofit/>
          </a:bodyPr>
          <a:lstStyle/>
          <a:p>
            <a:pPr algn="ctr"/>
            <a:r>
              <a:rPr lang="en-US" dirty="0">
                <a:solidFill>
                  <a:schemeClr val="bg1"/>
                </a:solidFill>
                <a:latin typeface="Rockwell" panose="02060603020205020403" pitchFamily="18" charset="0"/>
              </a:rPr>
              <a:t>Snap Hook </a:t>
            </a:r>
            <a:r>
              <a:rPr lang="en-US" dirty="0" smtClean="0">
                <a:solidFill>
                  <a:schemeClr val="bg1"/>
                </a:solidFill>
                <a:latin typeface="Rockwell" panose="02060603020205020403" pitchFamily="18" charset="0"/>
              </a:rPr>
              <a:t>Type Continued</a:t>
            </a:r>
            <a:endParaRPr lang="en-US" dirty="0">
              <a:solidFill>
                <a:schemeClr val="bg1"/>
              </a:solidFill>
              <a:latin typeface="Rockwell" panose="02060603020205020403" pitchFamily="18" charset="0"/>
            </a:endParaRPr>
          </a:p>
        </p:txBody>
      </p:sp>
      <p:sp>
        <p:nvSpPr>
          <p:cNvPr id="3" name="Content Placeholder 2"/>
          <p:cNvSpPr>
            <a:spLocks noGrp="1"/>
          </p:cNvSpPr>
          <p:nvPr>
            <p:ph idx="1"/>
          </p:nvPr>
        </p:nvSpPr>
        <p:spPr>
          <a:xfrm>
            <a:off x="838200" y="2349500"/>
            <a:ext cx="10515600" cy="3848100"/>
          </a:xfrm>
        </p:spPr>
        <p:txBody>
          <a:bodyPr>
            <a:normAutofit/>
          </a:bodyPr>
          <a:lstStyle/>
          <a:p>
            <a:r>
              <a:rPr lang="en-US" dirty="0">
                <a:solidFill>
                  <a:schemeClr val="bg1"/>
                </a:solidFill>
                <a:latin typeface="Gill Sans MT" panose="020B0502020104020203" pitchFamily="34" charset="0"/>
              </a:rPr>
              <a:t>Must have a minimum tensile strength of 5000 pounds, and be proof tested to a minimum tensile load of 3,600 pounds without cracking, breaking, or becoming permanently </a:t>
            </a:r>
            <a:r>
              <a:rPr lang="en-US" dirty="0" smtClean="0">
                <a:solidFill>
                  <a:schemeClr val="bg1"/>
                </a:solidFill>
                <a:latin typeface="Gill Sans MT" panose="020B0502020104020203" pitchFamily="34" charset="0"/>
              </a:rPr>
              <a:t>deformed</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Must be </a:t>
            </a:r>
            <a:r>
              <a:rPr lang="en-US" dirty="0" smtClean="0">
                <a:solidFill>
                  <a:schemeClr val="bg1"/>
                </a:solidFill>
                <a:latin typeface="Gill Sans MT" panose="020B0502020104020203" pitchFamily="34" charset="0"/>
              </a:rPr>
              <a:t>double </a:t>
            </a:r>
            <a:r>
              <a:rPr lang="en-US" dirty="0">
                <a:solidFill>
                  <a:schemeClr val="bg1"/>
                </a:solidFill>
                <a:latin typeface="Gill Sans MT" panose="020B0502020104020203" pitchFamily="34" charset="0"/>
              </a:rPr>
              <a:t>locking and </a:t>
            </a:r>
            <a:r>
              <a:rPr lang="en-US" dirty="0" smtClean="0">
                <a:solidFill>
                  <a:schemeClr val="bg1"/>
                </a:solidFill>
                <a:latin typeface="Gill Sans MT" panose="020B0502020104020203" pitchFamily="34" charset="0"/>
              </a:rPr>
              <a:t>designed to </a:t>
            </a:r>
            <a:r>
              <a:rPr lang="en-US" dirty="0">
                <a:solidFill>
                  <a:schemeClr val="bg1"/>
                </a:solidFill>
                <a:latin typeface="Gill Sans MT" panose="020B0502020104020203" pitchFamily="34" charset="0"/>
              </a:rPr>
              <a:t>prevent the disengagement of the snap hook by the contact of the snap-hook keeper with the connected member</a:t>
            </a:r>
          </a:p>
          <a:p>
            <a:endParaRPr lang="en-US" dirty="0"/>
          </a:p>
        </p:txBody>
      </p:sp>
    </p:spTree>
    <p:extLst>
      <p:ext uri="{BB962C8B-B14F-4D97-AF65-F5344CB8AC3E}">
        <p14:creationId xmlns:p14="http://schemas.microsoft.com/office/powerpoint/2010/main" val="4163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9246" y="340824"/>
            <a:ext cx="10515600" cy="1325563"/>
          </a:xfrm>
        </p:spPr>
        <p:txBody>
          <a:bodyPr/>
          <a:lstStyle/>
          <a:p>
            <a:pPr algn="ctr"/>
            <a:r>
              <a:rPr lang="en-US" dirty="0">
                <a:solidFill>
                  <a:schemeClr val="bg1"/>
                </a:solidFill>
                <a:latin typeface="Rockwell" panose="02060603020205020403" pitchFamily="18" charset="0"/>
              </a:rPr>
              <a:t>Snap Hooks Must Not Be Engaged To:</a:t>
            </a:r>
          </a:p>
        </p:txBody>
      </p:sp>
      <p:sp>
        <p:nvSpPr>
          <p:cNvPr id="3" name="Content Placeholder 2"/>
          <p:cNvSpPr>
            <a:spLocks noGrp="1"/>
          </p:cNvSpPr>
          <p:nvPr>
            <p:ph idx="1"/>
          </p:nvPr>
        </p:nvSpPr>
        <p:spPr>
          <a:xfrm>
            <a:off x="709246" y="1884418"/>
            <a:ext cx="6426200" cy="4351338"/>
          </a:xfrm>
        </p:spPr>
        <p:txBody>
          <a:bodyPr>
            <a:normAutofit/>
          </a:bodyPr>
          <a:lstStyle/>
          <a:p>
            <a:r>
              <a:rPr lang="en-US" dirty="0">
                <a:solidFill>
                  <a:schemeClr val="bg1"/>
                </a:solidFill>
                <a:latin typeface="Gill Sans MT" panose="020B0502020104020203" pitchFamily="34" charset="0"/>
              </a:rPr>
              <a:t>Directly to webbing, rope or wire</a:t>
            </a:r>
          </a:p>
          <a:p>
            <a:r>
              <a:rPr lang="en-US" dirty="0">
                <a:solidFill>
                  <a:schemeClr val="bg1"/>
                </a:solidFill>
                <a:latin typeface="Gill Sans MT" panose="020B0502020104020203" pitchFamily="34" charset="0"/>
              </a:rPr>
              <a:t>To each other</a:t>
            </a:r>
          </a:p>
          <a:p>
            <a:r>
              <a:rPr lang="en-US" dirty="0">
                <a:solidFill>
                  <a:schemeClr val="bg1"/>
                </a:solidFill>
                <a:latin typeface="Gill Sans MT" panose="020B0502020104020203" pitchFamily="34" charset="0"/>
              </a:rPr>
              <a:t>To a D-ring to which another snap-hook or other connector is attached</a:t>
            </a:r>
          </a:p>
          <a:p>
            <a:r>
              <a:rPr lang="en-US" dirty="0">
                <a:solidFill>
                  <a:schemeClr val="bg1"/>
                </a:solidFill>
                <a:latin typeface="Gill Sans MT" panose="020B0502020104020203" pitchFamily="34" charset="0"/>
              </a:rPr>
              <a:t>To a horizontal life line</a:t>
            </a:r>
          </a:p>
          <a:p>
            <a:r>
              <a:rPr lang="en-US" dirty="0">
                <a:solidFill>
                  <a:schemeClr val="bg1"/>
                </a:solidFill>
                <a:latin typeface="Gill Sans MT" panose="020B0502020104020203" pitchFamily="34" charset="0"/>
              </a:rPr>
              <a:t>To any object which is incompatibility shaped in relation to the snap-hook such that the connected object could depress the snap-hook keeper and release itself</a:t>
            </a:r>
          </a:p>
          <a:p>
            <a:endParaRPr lang="en-US" dirty="0"/>
          </a:p>
        </p:txBody>
      </p:sp>
      <p:pic>
        <p:nvPicPr>
          <p:cNvPr id="6" name="Content Placeholder 6" descr="Dynamic Double &lt;strong&gt;Locking&lt;/strong&gt; &lt;strong&gt;Snap Hook&lt;/strong&gt; With Energy Absorber | Lanyards - &lt;strong&gt;Safety&lt;/strong&gt; Supplies Cananda" title="image of lanyard with connectors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1723" y="2133811"/>
            <a:ext cx="4385990" cy="3852552"/>
          </a:xfrm>
          <a:prstGeom prst="rect">
            <a:avLst/>
          </a:prstGeom>
        </p:spPr>
      </p:pic>
    </p:spTree>
    <p:extLst>
      <p:ext uri="{BB962C8B-B14F-4D97-AF65-F5344CB8AC3E}">
        <p14:creationId xmlns:p14="http://schemas.microsoft.com/office/powerpoint/2010/main" val="293306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807" y="299190"/>
            <a:ext cx="10515600" cy="1325563"/>
          </a:xfrm>
        </p:spPr>
        <p:txBody>
          <a:bodyPr/>
          <a:lstStyle/>
          <a:p>
            <a:pPr algn="ctr"/>
            <a:r>
              <a:rPr lang="en-US" dirty="0">
                <a:solidFill>
                  <a:schemeClr val="bg1"/>
                </a:solidFill>
                <a:latin typeface="Rockwell" panose="02060603020205020403" pitchFamily="18" charset="0"/>
              </a:rPr>
              <a:t>Unfavorable Personnel Actions </a:t>
            </a:r>
          </a:p>
        </p:txBody>
      </p:sp>
      <p:sp>
        <p:nvSpPr>
          <p:cNvPr id="3" name="Content Placeholder 2"/>
          <p:cNvSpPr>
            <a:spLocks noGrp="1"/>
          </p:cNvSpPr>
          <p:nvPr>
            <p:ph idx="1"/>
          </p:nvPr>
        </p:nvSpPr>
        <p:spPr>
          <a:xfrm>
            <a:off x="787400" y="1834417"/>
            <a:ext cx="5041900" cy="4351338"/>
          </a:xfrm>
        </p:spPr>
        <p:txBody>
          <a:bodyPr>
            <a:normAutofit fontScale="92500"/>
          </a:bodyPr>
          <a:lstStyle/>
          <a:p>
            <a:r>
              <a:rPr lang="en-US" dirty="0">
                <a:solidFill>
                  <a:schemeClr val="bg1"/>
                </a:solidFill>
                <a:latin typeface="Gill Sans MT" panose="020B0502020104020203" pitchFamily="34" charset="0"/>
              </a:rPr>
              <a:t>Applying or issuing a policy which provides for an unfavorable personnel action due to activity protected by a whistleblower law enforced by OSHA:</a:t>
            </a:r>
          </a:p>
          <a:p>
            <a:pPr>
              <a:buFont typeface="Wingdings" panose="05000000000000000000" pitchFamily="2" charset="2"/>
              <a:buChar char="ü"/>
            </a:pPr>
            <a:r>
              <a:rPr lang="en-US" dirty="0">
                <a:solidFill>
                  <a:schemeClr val="bg1"/>
                </a:solidFill>
                <a:latin typeface="Gill Sans MT" panose="020B0502020104020203" pitchFamily="34" charset="0"/>
              </a:rPr>
              <a:t>Blacklisting</a:t>
            </a:r>
          </a:p>
          <a:p>
            <a:pPr>
              <a:buFont typeface="Wingdings" panose="05000000000000000000" pitchFamily="2" charset="2"/>
              <a:buChar char="ü"/>
            </a:pPr>
            <a:r>
              <a:rPr lang="en-US" dirty="0">
                <a:solidFill>
                  <a:schemeClr val="bg1"/>
                </a:solidFill>
                <a:latin typeface="Gill Sans MT" panose="020B0502020104020203" pitchFamily="34" charset="0"/>
              </a:rPr>
              <a:t>Demoting</a:t>
            </a:r>
          </a:p>
          <a:p>
            <a:pPr>
              <a:buFont typeface="Wingdings" panose="05000000000000000000" pitchFamily="2" charset="2"/>
              <a:buChar char="ü"/>
            </a:pPr>
            <a:r>
              <a:rPr lang="en-US" dirty="0">
                <a:solidFill>
                  <a:schemeClr val="bg1"/>
                </a:solidFill>
                <a:latin typeface="Gill Sans MT" panose="020B0502020104020203" pitchFamily="34" charset="0"/>
              </a:rPr>
              <a:t>Denying overtime or promotion</a:t>
            </a:r>
          </a:p>
          <a:p>
            <a:pPr>
              <a:buFont typeface="Wingdings" panose="05000000000000000000" pitchFamily="2" charset="2"/>
              <a:buChar char="ü"/>
            </a:pPr>
            <a:r>
              <a:rPr lang="en-US" dirty="0">
                <a:solidFill>
                  <a:schemeClr val="bg1"/>
                </a:solidFill>
                <a:latin typeface="Gill Sans MT" panose="020B0502020104020203" pitchFamily="34" charset="0"/>
              </a:rPr>
              <a:t>Disciplining</a:t>
            </a:r>
          </a:p>
          <a:p>
            <a:pPr>
              <a:buFont typeface="Wingdings" panose="05000000000000000000" pitchFamily="2" charset="2"/>
              <a:buChar char="ü"/>
            </a:pPr>
            <a:r>
              <a:rPr lang="en-US" dirty="0">
                <a:solidFill>
                  <a:schemeClr val="bg1"/>
                </a:solidFill>
                <a:latin typeface="Gill Sans MT" panose="020B0502020104020203" pitchFamily="34" charset="0"/>
              </a:rPr>
              <a:t>Denying benefits</a:t>
            </a:r>
          </a:p>
          <a:p>
            <a:endParaRPr lang="en-US" dirty="0"/>
          </a:p>
        </p:txBody>
      </p:sp>
      <p:sp>
        <p:nvSpPr>
          <p:cNvPr id="5" name="Rectangle 4"/>
          <p:cNvSpPr/>
          <p:nvPr/>
        </p:nvSpPr>
        <p:spPr>
          <a:xfrm>
            <a:off x="5829300" y="1834417"/>
            <a:ext cx="6096000" cy="3970318"/>
          </a:xfrm>
          <a:prstGeom prst="rect">
            <a:avLst/>
          </a:prstGeom>
        </p:spPr>
        <p:txBody>
          <a:bodyPr>
            <a:spAutoFit/>
          </a:bodyPr>
          <a:lstStyle/>
          <a:p>
            <a:pPr>
              <a:buFont typeface="Wingdings" panose="05000000000000000000" pitchFamily="2" charset="2"/>
              <a:buChar char="ü"/>
            </a:pPr>
            <a:r>
              <a:rPr lang="en-US" sz="2800" dirty="0">
                <a:solidFill>
                  <a:schemeClr val="bg1"/>
                </a:solidFill>
                <a:latin typeface="Gill Sans MT" panose="020B0502020104020203" pitchFamily="34" charset="0"/>
              </a:rPr>
              <a:t>Failing to hire or rehire</a:t>
            </a:r>
          </a:p>
          <a:p>
            <a:pPr>
              <a:buFont typeface="Wingdings" panose="05000000000000000000" pitchFamily="2" charset="2"/>
              <a:buChar char="ü"/>
            </a:pPr>
            <a:r>
              <a:rPr lang="en-US" sz="2800" dirty="0">
                <a:solidFill>
                  <a:schemeClr val="bg1"/>
                </a:solidFill>
                <a:latin typeface="Gill Sans MT" panose="020B0502020104020203" pitchFamily="34" charset="0"/>
              </a:rPr>
              <a:t>Firing or laying off</a:t>
            </a:r>
          </a:p>
          <a:p>
            <a:pPr>
              <a:buFont typeface="Wingdings" panose="05000000000000000000" pitchFamily="2" charset="2"/>
              <a:buChar char="ü"/>
            </a:pPr>
            <a:r>
              <a:rPr lang="en-US" sz="2800" dirty="0">
                <a:solidFill>
                  <a:schemeClr val="bg1"/>
                </a:solidFill>
                <a:latin typeface="Gill Sans MT" panose="020B0502020104020203" pitchFamily="34" charset="0"/>
              </a:rPr>
              <a:t>Intimidation</a:t>
            </a:r>
          </a:p>
          <a:p>
            <a:pPr>
              <a:buFont typeface="Wingdings" panose="05000000000000000000" pitchFamily="2" charset="2"/>
              <a:buChar char="ü"/>
            </a:pPr>
            <a:r>
              <a:rPr lang="en-US" sz="2800" dirty="0">
                <a:solidFill>
                  <a:schemeClr val="bg1"/>
                </a:solidFill>
                <a:latin typeface="Gill Sans MT" panose="020B0502020104020203" pitchFamily="34" charset="0"/>
              </a:rPr>
              <a:t>Making threats</a:t>
            </a:r>
          </a:p>
          <a:p>
            <a:pPr>
              <a:buFont typeface="Wingdings" panose="05000000000000000000" pitchFamily="2" charset="2"/>
              <a:buChar char="ü"/>
            </a:pPr>
            <a:r>
              <a:rPr lang="en-US" sz="2800" dirty="0">
                <a:solidFill>
                  <a:schemeClr val="bg1"/>
                </a:solidFill>
                <a:latin typeface="Gill Sans MT" panose="020B0502020104020203" pitchFamily="34" charset="0"/>
              </a:rPr>
              <a:t>Reassignment to a less desirable position, including one adversely affecting prospects for promotion</a:t>
            </a:r>
          </a:p>
          <a:p>
            <a:pPr>
              <a:buFont typeface="Wingdings" panose="05000000000000000000" pitchFamily="2" charset="2"/>
              <a:buChar char="ü"/>
            </a:pPr>
            <a:r>
              <a:rPr lang="en-US" sz="2800" dirty="0">
                <a:solidFill>
                  <a:schemeClr val="bg1"/>
                </a:solidFill>
                <a:latin typeface="Gill Sans MT" panose="020B0502020104020203" pitchFamily="34" charset="0"/>
              </a:rPr>
              <a:t>Reducing pay or hours</a:t>
            </a:r>
          </a:p>
          <a:p>
            <a:pPr>
              <a:buFont typeface="Wingdings" panose="05000000000000000000" pitchFamily="2" charset="2"/>
              <a:buChar char="ü"/>
            </a:pPr>
            <a:r>
              <a:rPr lang="en-US" sz="2800" dirty="0">
                <a:solidFill>
                  <a:schemeClr val="bg1"/>
                </a:solidFill>
                <a:latin typeface="Gill Sans MT" panose="020B0502020104020203" pitchFamily="34" charset="0"/>
              </a:rPr>
              <a:t>Suspension</a:t>
            </a:r>
          </a:p>
        </p:txBody>
      </p:sp>
    </p:spTree>
    <p:extLst>
      <p:ext uri="{BB962C8B-B14F-4D97-AF65-F5344CB8AC3E}">
        <p14:creationId xmlns:p14="http://schemas.microsoft.com/office/powerpoint/2010/main" val="295938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1000"/>
                                        <p:tgtEl>
                                          <p:spTgt spid="5">
                                            <p:txEl>
                                              <p:pRg st="0" end="0"/>
                                            </p:txEl>
                                          </p:spTgt>
                                        </p:tgtEl>
                                      </p:cBhvr>
                                    </p:animEffect>
                                    <p:anim calcmode="lin" valueType="num">
                                      <p:cBhvr>
                                        <p:cTn id="3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1000"/>
                                        <p:tgtEl>
                                          <p:spTgt spid="5">
                                            <p:txEl>
                                              <p:pRg st="1" end="1"/>
                                            </p:txEl>
                                          </p:spTgt>
                                        </p:tgtEl>
                                      </p:cBhvr>
                                    </p:animEffect>
                                    <p:anim calcmode="lin" valueType="num">
                                      <p:cBhvr>
                                        <p:cTn id="4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1000"/>
                                        <p:tgtEl>
                                          <p:spTgt spid="5">
                                            <p:txEl>
                                              <p:pRg st="2" end="2"/>
                                            </p:txEl>
                                          </p:spTgt>
                                        </p:tgtEl>
                                      </p:cBhvr>
                                    </p:animEffect>
                                    <p:anim calcmode="lin" valueType="num">
                                      <p:cBhvr>
                                        <p:cTn id="4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Effect transition="in" filter="fade">
                                      <p:cBhvr>
                                        <p:cTn id="49" dur="1000"/>
                                        <p:tgtEl>
                                          <p:spTgt spid="5">
                                            <p:txEl>
                                              <p:pRg st="3" end="3"/>
                                            </p:txEl>
                                          </p:spTgt>
                                        </p:tgtEl>
                                      </p:cBhvr>
                                    </p:animEffect>
                                    <p:anim calcmode="lin" valueType="num">
                                      <p:cBhvr>
                                        <p:cTn id="5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fade">
                                      <p:cBhvr>
                                        <p:cTn id="54" dur="1000"/>
                                        <p:tgtEl>
                                          <p:spTgt spid="5">
                                            <p:txEl>
                                              <p:pRg st="4" end="4"/>
                                            </p:txEl>
                                          </p:spTgt>
                                        </p:tgtEl>
                                      </p:cBhvr>
                                    </p:animEffect>
                                    <p:anim calcmode="lin" valueType="num">
                                      <p:cBhvr>
                                        <p:cTn id="5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fade">
                                      <p:cBhvr>
                                        <p:cTn id="59" dur="1000"/>
                                        <p:tgtEl>
                                          <p:spTgt spid="5">
                                            <p:txEl>
                                              <p:pRg st="5" end="5"/>
                                            </p:txEl>
                                          </p:spTgt>
                                        </p:tgtEl>
                                      </p:cBhvr>
                                    </p:animEffect>
                                    <p:anim calcmode="lin" valueType="num">
                                      <p:cBhvr>
                                        <p:cTn id="6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Effect transition="in" filter="fade">
                                      <p:cBhvr>
                                        <p:cTn id="64" dur="1000"/>
                                        <p:tgtEl>
                                          <p:spTgt spid="5">
                                            <p:txEl>
                                              <p:pRg st="6" end="6"/>
                                            </p:txEl>
                                          </p:spTgt>
                                        </p:tgtEl>
                                      </p:cBhvr>
                                    </p:animEffect>
                                    <p:anim calcmode="lin" valueType="num">
                                      <p:cBhvr>
                                        <p:cTn id="6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08084"/>
            <a:ext cx="10515600" cy="1325563"/>
          </a:xfrm>
        </p:spPr>
        <p:txBody>
          <a:bodyPr/>
          <a:lstStyle/>
          <a:p>
            <a:pPr algn="ctr"/>
            <a:r>
              <a:rPr lang="en-US" dirty="0">
                <a:solidFill>
                  <a:schemeClr val="bg1"/>
                </a:solidFill>
                <a:latin typeface="Rockwell" panose="02060603020205020403" pitchFamily="18" charset="0"/>
              </a:rPr>
              <a:t>Retractable Life Lines </a:t>
            </a:r>
          </a:p>
        </p:txBody>
      </p:sp>
      <p:sp>
        <p:nvSpPr>
          <p:cNvPr id="3" name="Content Placeholder 2"/>
          <p:cNvSpPr>
            <a:spLocks noGrp="1"/>
          </p:cNvSpPr>
          <p:nvPr>
            <p:ph idx="1"/>
          </p:nvPr>
        </p:nvSpPr>
        <p:spPr>
          <a:xfrm>
            <a:off x="1107831" y="2124075"/>
            <a:ext cx="5486400" cy="2700338"/>
          </a:xfrm>
        </p:spPr>
        <p:txBody>
          <a:bodyPr>
            <a:normAutofit fontScale="92500"/>
          </a:bodyPr>
          <a:lstStyle/>
          <a:p>
            <a:r>
              <a:rPr lang="en-US" altLang="en-US" dirty="0">
                <a:solidFill>
                  <a:schemeClr val="bg1"/>
                </a:solidFill>
                <a:latin typeface="Gill Sans MT" panose="020B0502020104020203" pitchFamily="34" charset="0"/>
              </a:rPr>
              <a:t>Very effective for vertical applications</a:t>
            </a:r>
          </a:p>
          <a:p>
            <a:endParaRPr lang="en-US" altLang="en-US" dirty="0">
              <a:solidFill>
                <a:schemeClr val="bg1"/>
              </a:solidFill>
              <a:latin typeface="Gill Sans MT" panose="020B0502020104020203" pitchFamily="34" charset="0"/>
            </a:endParaRPr>
          </a:p>
          <a:p>
            <a:r>
              <a:rPr lang="en-US" altLang="en-US" dirty="0">
                <a:solidFill>
                  <a:schemeClr val="bg1"/>
                </a:solidFill>
                <a:latin typeface="Gill Sans MT" panose="020B0502020104020203" pitchFamily="34" charset="0"/>
              </a:rPr>
              <a:t>Will normally lock up in 1 to 2 feet, minimizing total fall distance and impact forces on the employee’s body</a:t>
            </a:r>
          </a:p>
          <a:p>
            <a:endParaRPr lang="en-US" dirty="0"/>
          </a:p>
        </p:txBody>
      </p:sp>
      <p:pic>
        <p:nvPicPr>
          <p:cNvPr id="6" name="Content Placeholder 6" descr="MSA Workman® Web &lt;strong&gt;Retractable&lt;/strong&gt; &lt;strong&gt;Lanyard&lt;/strong&gt;, &lt;strong&gt;Fall&lt;/strong&gt; &lt;strong&gt;Protection&lt;/strong&gt; | Set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8012" y="2124075"/>
            <a:ext cx="3743325" cy="3743325"/>
          </a:xfrm>
          <a:prstGeom prst="rect">
            <a:avLst/>
          </a:prstGeom>
        </p:spPr>
      </p:pic>
    </p:spTree>
    <p:extLst>
      <p:ext uri="{BB962C8B-B14F-4D97-AF65-F5344CB8AC3E}">
        <p14:creationId xmlns:p14="http://schemas.microsoft.com/office/powerpoint/2010/main" val="2671500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92324"/>
            <a:ext cx="10515600" cy="1325563"/>
          </a:xfrm>
        </p:spPr>
        <p:txBody>
          <a:bodyPr/>
          <a:lstStyle/>
          <a:p>
            <a:pPr algn="ctr"/>
            <a:r>
              <a:rPr lang="en-US" dirty="0">
                <a:solidFill>
                  <a:schemeClr val="bg1"/>
                </a:solidFill>
                <a:latin typeface="Rockwell" panose="02060603020205020403" pitchFamily="18" charset="0"/>
              </a:rPr>
              <a:t>Fall Protection-Safe or Unsafe?</a:t>
            </a:r>
          </a:p>
        </p:txBody>
      </p:sp>
      <p:pic>
        <p:nvPicPr>
          <p:cNvPr id="6" name="Picture 4" descr="image of construction worker" title="image of construction worke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193708" y="2143125"/>
            <a:ext cx="580458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 of DO NOT" title="Image of DO NO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2994" y="4519165"/>
            <a:ext cx="1975298" cy="1975298"/>
          </a:xfrm>
          <a:prstGeom prst="rect">
            <a:avLst/>
          </a:prstGeom>
        </p:spPr>
      </p:pic>
    </p:spTree>
    <p:extLst>
      <p:ext uri="{BB962C8B-B14F-4D97-AF65-F5344CB8AC3E}">
        <p14:creationId xmlns:p14="http://schemas.microsoft.com/office/powerpoint/2010/main" val="35309152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1841"/>
            <a:ext cx="10515600" cy="1325563"/>
          </a:xfrm>
        </p:spPr>
        <p:txBody>
          <a:bodyPr/>
          <a:lstStyle/>
          <a:p>
            <a:pPr algn="ctr"/>
            <a:r>
              <a:rPr lang="en-US" dirty="0">
                <a:solidFill>
                  <a:schemeClr val="bg1"/>
                </a:solidFill>
                <a:latin typeface="Rockwell" panose="02060603020205020403" pitchFamily="18" charset="0"/>
              </a:rPr>
              <a:t>D = Descent and Rescue Systems</a:t>
            </a:r>
          </a:p>
        </p:txBody>
      </p:sp>
      <p:sp>
        <p:nvSpPr>
          <p:cNvPr id="3" name="Content Placeholder 2"/>
          <p:cNvSpPr>
            <a:spLocks noGrp="1"/>
          </p:cNvSpPr>
          <p:nvPr>
            <p:ph idx="1"/>
          </p:nvPr>
        </p:nvSpPr>
        <p:spPr>
          <a:xfrm>
            <a:off x="1084384" y="2021870"/>
            <a:ext cx="6248400" cy="3698195"/>
          </a:xfrm>
        </p:spPr>
        <p:txBody>
          <a:bodyPr/>
          <a:lstStyle/>
          <a:p>
            <a:r>
              <a:rPr lang="en-US" dirty="0">
                <a:solidFill>
                  <a:schemeClr val="bg1"/>
                </a:solidFill>
                <a:latin typeface="Gill Sans MT" panose="020B0502020104020203" pitchFamily="34" charset="0"/>
              </a:rPr>
              <a:t>Enable the retrieval of and injured or incapacitated worker</a:t>
            </a:r>
          </a:p>
          <a:p>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Equipment facilitates rapid recovery of the worker without endangering other workers in the process</a:t>
            </a:r>
          </a:p>
          <a:p>
            <a:endParaRPr lang="en-US" dirty="0"/>
          </a:p>
        </p:txBody>
      </p:sp>
      <p:pic>
        <p:nvPicPr>
          <p:cNvPr id="5" name="Content Placeholder 6" descr="S50G-M7 - French Creek Complete Tripod &lt;strong&gt;Rescue&lt;/strong&gt; &lt;strong&gt;System&lt;/strong&gt;" title="image of a tripo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1784" y="1774637"/>
            <a:ext cx="2547256" cy="2109259"/>
          </a:xfrm>
          <a:prstGeom prst="rect">
            <a:avLst/>
          </a:prstGeom>
        </p:spPr>
      </p:pic>
      <p:pic>
        <p:nvPicPr>
          <p:cNvPr id="6" name="Picture 5" descr="rescue system" title="rescue system"/>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1784" y="3883896"/>
            <a:ext cx="2547256" cy="2547256"/>
          </a:xfrm>
          <a:prstGeom prst="rect">
            <a:avLst/>
          </a:prstGeom>
        </p:spPr>
      </p:pic>
    </p:spTree>
    <p:extLst>
      <p:ext uri="{BB962C8B-B14F-4D97-AF65-F5344CB8AC3E}">
        <p14:creationId xmlns:p14="http://schemas.microsoft.com/office/powerpoint/2010/main" val="14553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366518"/>
            <a:ext cx="10515600" cy="1325563"/>
          </a:xfrm>
        </p:spPr>
        <p:txBody>
          <a:bodyPr/>
          <a:lstStyle/>
          <a:p>
            <a:pPr algn="ctr"/>
            <a:r>
              <a:rPr lang="en-US" dirty="0">
                <a:solidFill>
                  <a:schemeClr val="bg1"/>
                </a:solidFill>
                <a:latin typeface="Rockwell" panose="02060603020205020403" pitchFamily="18" charset="0"/>
              </a:rPr>
              <a:t>Rescue Plan</a:t>
            </a:r>
          </a:p>
        </p:txBody>
      </p:sp>
      <p:sp>
        <p:nvSpPr>
          <p:cNvPr id="3" name="Content Placeholder 2"/>
          <p:cNvSpPr>
            <a:spLocks noGrp="1"/>
          </p:cNvSpPr>
          <p:nvPr>
            <p:ph idx="1"/>
          </p:nvPr>
        </p:nvSpPr>
        <p:spPr>
          <a:xfrm>
            <a:off x="829407" y="1804377"/>
            <a:ext cx="10515600" cy="4394200"/>
          </a:xfrm>
        </p:spPr>
        <p:txBody>
          <a:bodyPr>
            <a:normAutofit/>
          </a:bodyPr>
          <a:lstStyle/>
          <a:p>
            <a:r>
              <a:rPr lang="en-US" dirty="0">
                <a:solidFill>
                  <a:schemeClr val="bg1"/>
                </a:solidFill>
                <a:latin typeface="Gill Sans MT" panose="020B0502020104020203" pitchFamily="34" charset="0"/>
              </a:rPr>
              <a:t>Under 29 CFR 1926.502 (d)(20) </a:t>
            </a:r>
            <a:r>
              <a:rPr lang="en-US" dirty="0">
                <a:solidFill>
                  <a:srgbClr val="92D050"/>
                </a:solidFill>
                <a:latin typeface="Gill Sans MT" panose="020B0502020104020203" pitchFamily="34" charset="0"/>
              </a:rPr>
              <a:t>requires employers </a:t>
            </a:r>
            <a:r>
              <a:rPr lang="en-US" dirty="0">
                <a:solidFill>
                  <a:schemeClr val="bg1"/>
                </a:solidFill>
                <a:latin typeface="Gill Sans MT" panose="020B0502020104020203" pitchFamily="34" charset="0"/>
              </a:rPr>
              <a:t>to provide prompt rescue of fall employees, IF the employee can not rescue themselves</a:t>
            </a:r>
          </a:p>
          <a:p>
            <a:r>
              <a:rPr lang="en-US" dirty="0">
                <a:solidFill>
                  <a:srgbClr val="92D050"/>
                </a:solidFill>
                <a:latin typeface="Gill Sans MT" panose="020B0502020104020203" pitchFamily="34" charset="0"/>
              </a:rPr>
              <a:t>Notify community health </a:t>
            </a:r>
            <a:r>
              <a:rPr lang="en-US" dirty="0" smtClean="0">
                <a:solidFill>
                  <a:srgbClr val="92D050"/>
                </a:solidFill>
                <a:latin typeface="Gill Sans MT" panose="020B0502020104020203" pitchFamily="34" charset="0"/>
              </a:rPr>
              <a:t>aid or 911 system </a:t>
            </a:r>
            <a:r>
              <a:rPr lang="en-US" dirty="0">
                <a:solidFill>
                  <a:schemeClr val="bg1"/>
                </a:solidFill>
                <a:latin typeface="Gill Sans MT" panose="020B0502020104020203" pitchFamily="34" charset="0"/>
              </a:rPr>
              <a:t>of </a:t>
            </a:r>
            <a:r>
              <a:rPr lang="en-US" dirty="0" smtClean="0">
                <a:solidFill>
                  <a:schemeClr val="bg1"/>
                </a:solidFill>
                <a:latin typeface="Gill Sans MT" panose="020B0502020104020203" pitchFamily="34" charset="0"/>
              </a:rPr>
              <a:t>injuries</a:t>
            </a: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Provide </a:t>
            </a:r>
            <a:r>
              <a:rPr lang="en-US" dirty="0">
                <a:solidFill>
                  <a:srgbClr val="92D050"/>
                </a:solidFill>
                <a:latin typeface="Gill Sans MT" panose="020B0502020104020203" pitchFamily="34" charset="0"/>
              </a:rPr>
              <a:t>immediate first aid </a:t>
            </a:r>
          </a:p>
          <a:p>
            <a:r>
              <a:rPr lang="en-US" dirty="0">
                <a:solidFill>
                  <a:srgbClr val="92D050"/>
                </a:solidFill>
                <a:latin typeface="Gill Sans MT" panose="020B0502020104020203" pitchFamily="34" charset="0"/>
              </a:rPr>
              <a:t>Execute a written rescue plan </a:t>
            </a:r>
            <a:r>
              <a:rPr lang="en-US" dirty="0">
                <a:solidFill>
                  <a:schemeClr val="bg1"/>
                </a:solidFill>
                <a:latin typeface="Gill Sans MT" panose="020B0502020104020203" pitchFamily="34" charset="0"/>
              </a:rPr>
              <a:t>of action </a:t>
            </a:r>
          </a:p>
          <a:p>
            <a:r>
              <a:rPr lang="en-US" dirty="0">
                <a:solidFill>
                  <a:schemeClr val="bg1"/>
                </a:solidFill>
                <a:latin typeface="Gill Sans MT" panose="020B0502020104020203" pitchFamily="34" charset="0"/>
              </a:rPr>
              <a:t>Ensure employees </a:t>
            </a:r>
            <a:r>
              <a:rPr lang="en-US" dirty="0">
                <a:solidFill>
                  <a:srgbClr val="92D050"/>
                </a:solidFill>
                <a:latin typeface="Gill Sans MT" panose="020B0502020104020203" pitchFamily="34" charset="0"/>
              </a:rPr>
              <a:t>are trained and qualified </a:t>
            </a:r>
            <a:r>
              <a:rPr lang="en-US" dirty="0">
                <a:solidFill>
                  <a:schemeClr val="bg1"/>
                </a:solidFill>
                <a:latin typeface="Gill Sans MT" panose="020B0502020104020203" pitchFamily="34" charset="0"/>
              </a:rPr>
              <a:t>to rescue injured workers</a:t>
            </a:r>
          </a:p>
          <a:p>
            <a:r>
              <a:rPr lang="en-US" dirty="0">
                <a:solidFill>
                  <a:srgbClr val="92D050"/>
                </a:solidFill>
                <a:latin typeface="Gill Sans MT" panose="020B0502020104020203" pitchFamily="34" charset="0"/>
              </a:rPr>
              <a:t>Evaluate all your options </a:t>
            </a:r>
            <a:r>
              <a:rPr lang="en-US" dirty="0">
                <a:solidFill>
                  <a:schemeClr val="bg1"/>
                </a:solidFill>
                <a:latin typeface="Gill Sans MT" panose="020B0502020104020203" pitchFamily="34" charset="0"/>
              </a:rPr>
              <a:t>in a worst case scenario to ensure  the safety of everyone during a rescue operation</a:t>
            </a:r>
          </a:p>
          <a:p>
            <a:endParaRPr lang="en-US" dirty="0"/>
          </a:p>
        </p:txBody>
      </p:sp>
    </p:spTree>
    <p:extLst>
      <p:ext uri="{BB962C8B-B14F-4D97-AF65-F5344CB8AC3E}">
        <p14:creationId xmlns:p14="http://schemas.microsoft.com/office/powerpoint/2010/main" val="53490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9151" y="87244"/>
            <a:ext cx="10515600" cy="1325563"/>
          </a:xfrm>
        </p:spPr>
        <p:txBody>
          <a:bodyPr/>
          <a:lstStyle/>
          <a:p>
            <a:pPr algn="ctr"/>
            <a:r>
              <a:rPr lang="en-US" dirty="0">
                <a:solidFill>
                  <a:schemeClr val="bg1"/>
                </a:solidFill>
                <a:latin typeface="Rockwell" panose="02060603020205020403" pitchFamily="18" charset="0"/>
              </a:rPr>
              <a:t>Competent Person </a:t>
            </a:r>
          </a:p>
        </p:txBody>
      </p:sp>
      <p:sp>
        <p:nvSpPr>
          <p:cNvPr id="3" name="Content Placeholder 2"/>
          <p:cNvSpPr>
            <a:spLocks noGrp="1"/>
          </p:cNvSpPr>
          <p:nvPr>
            <p:ph idx="1"/>
          </p:nvPr>
        </p:nvSpPr>
        <p:spPr>
          <a:xfrm>
            <a:off x="843643" y="2168525"/>
            <a:ext cx="5277757" cy="4351338"/>
          </a:xfrm>
        </p:spPr>
        <p:txBody>
          <a:bodyPr/>
          <a:lstStyle/>
          <a:p>
            <a:r>
              <a:rPr lang="en-US" dirty="0">
                <a:solidFill>
                  <a:schemeClr val="bg1"/>
                </a:solidFill>
                <a:latin typeface="Gill Sans MT" panose="020B0502020104020203" pitchFamily="34" charset="0"/>
              </a:rPr>
              <a:t>Means one who is capable of identifying existing and predictable hazards in and surrounding, or working conditions which are unsanitary, hazardous, or dangerous to employees, and how has the authorization to take prompt corrective measures to eliminate them</a:t>
            </a:r>
          </a:p>
          <a:p>
            <a:endParaRPr lang="en-US" dirty="0"/>
          </a:p>
        </p:txBody>
      </p:sp>
      <p:pic>
        <p:nvPicPr>
          <p:cNvPr id="7" name="Content Placeholder 6" descr="OHSA &lt;strong&gt;Fall&lt;/strong&gt; &lt;strong&gt;Protection&lt;/strong&gt; &lt;strong&gt;Competent&lt;/strong&gt; &lt;strong&gt;Person&lt;/strong&gt; Course" title="image of OSHA competent person fall protect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42719" y="2551297"/>
            <a:ext cx="4412505" cy="2680138"/>
          </a:xfrm>
          <a:prstGeom prst="rect">
            <a:avLst/>
          </a:prstGeom>
        </p:spPr>
      </p:pic>
    </p:spTree>
    <p:extLst>
      <p:ext uri="{BB962C8B-B14F-4D97-AF65-F5344CB8AC3E}">
        <p14:creationId xmlns:p14="http://schemas.microsoft.com/office/powerpoint/2010/main" val="411615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754" y="328673"/>
            <a:ext cx="10897437" cy="1325563"/>
          </a:xfrm>
        </p:spPr>
        <p:txBody>
          <a:bodyPr/>
          <a:lstStyle/>
          <a:p>
            <a:pPr algn="ctr"/>
            <a:r>
              <a:rPr lang="en-US" dirty="0">
                <a:solidFill>
                  <a:schemeClr val="bg1"/>
                </a:solidFill>
                <a:latin typeface="Rockwell" panose="02060603020205020403" pitchFamily="18" charset="0"/>
              </a:rPr>
              <a:t>How Can a Competent Person Become Qualified</a:t>
            </a:r>
          </a:p>
        </p:txBody>
      </p:sp>
      <p:sp>
        <p:nvSpPr>
          <p:cNvPr id="3" name="Content Placeholder 2"/>
          <p:cNvSpPr>
            <a:spLocks noGrp="1"/>
          </p:cNvSpPr>
          <p:nvPr>
            <p:ph idx="1"/>
          </p:nvPr>
        </p:nvSpPr>
        <p:spPr>
          <a:xfrm>
            <a:off x="827314" y="2299310"/>
            <a:ext cx="5344886" cy="4351338"/>
          </a:xfrm>
        </p:spPr>
        <p:txBody>
          <a:bodyPr/>
          <a:lstStyle/>
          <a:p>
            <a:r>
              <a:rPr lang="en-US" dirty="0">
                <a:solidFill>
                  <a:schemeClr val="bg1"/>
                </a:solidFill>
                <a:latin typeface="Gill Sans MT" panose="020B0502020104020203" pitchFamily="34" charset="0"/>
              </a:rPr>
              <a:t>By possessing a recognized degree, certificate, or professional standing, or by extensive knowledge, training and experience, has successfully demonstrate their ability to solve or resolve problems related to the subject matter </a:t>
            </a:r>
          </a:p>
          <a:p>
            <a:endParaRPr lang="en-US" dirty="0"/>
          </a:p>
        </p:txBody>
      </p:sp>
      <p:pic>
        <p:nvPicPr>
          <p:cNvPr id="7" name="Content Placeholder 2" descr="&lt;strong&gt;COMPETENT&lt;/strong&gt; &lt;strong&gt;PERSON&lt;/strong&gt;, Hard Hat Labels" title="Image that says competent pers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3500" y="2299005"/>
            <a:ext cx="3468914" cy="3544509"/>
          </a:xfrm>
          <a:prstGeom prst="rect">
            <a:avLst/>
          </a:prstGeom>
        </p:spPr>
      </p:pic>
    </p:spTree>
    <p:extLst>
      <p:ext uri="{BB962C8B-B14F-4D97-AF65-F5344CB8AC3E}">
        <p14:creationId xmlns:p14="http://schemas.microsoft.com/office/powerpoint/2010/main" val="35976383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22576"/>
            <a:ext cx="10515600" cy="1325563"/>
          </a:xfrm>
        </p:spPr>
        <p:txBody>
          <a:bodyPr/>
          <a:lstStyle/>
          <a:p>
            <a:pPr algn="ctr"/>
            <a:r>
              <a:rPr lang="en-US" dirty="0">
                <a:solidFill>
                  <a:schemeClr val="bg1"/>
                </a:solidFill>
                <a:latin typeface="Rockwell" panose="02060603020205020403" pitchFamily="18" charset="0"/>
              </a:rPr>
              <a:t>This Concludes our Training </a:t>
            </a:r>
          </a:p>
        </p:txBody>
      </p:sp>
      <p:pic>
        <p:nvPicPr>
          <p:cNvPr id="7" name="Content Placeholder 6" descr="Thank you for participating in class today. Is there any questions or concerns you would like to bring up before we close? &#10;" title="Thank you for participating"/>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57712" y="3094378"/>
            <a:ext cx="3076575" cy="2466975"/>
          </a:xfrm>
        </p:spPr>
      </p:pic>
    </p:spTree>
    <p:extLst>
      <p:ext uri="{BB962C8B-B14F-4D97-AF65-F5344CB8AC3E}">
        <p14:creationId xmlns:p14="http://schemas.microsoft.com/office/powerpoint/2010/main" val="2993640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1869"/>
            <a:ext cx="11264900" cy="1325563"/>
          </a:xfrm>
        </p:spPr>
        <p:txBody>
          <a:bodyPr/>
          <a:lstStyle/>
          <a:p>
            <a:pPr algn="ctr"/>
            <a:r>
              <a:rPr lang="en-US" dirty="0">
                <a:solidFill>
                  <a:schemeClr val="bg1"/>
                </a:solidFill>
                <a:latin typeface="Rockwell" panose="02060603020205020403" pitchFamily="18" charset="0"/>
              </a:rPr>
              <a:t>When Filing a Complaint-Legal Time Limits</a:t>
            </a:r>
          </a:p>
        </p:txBody>
      </p:sp>
      <p:sp>
        <p:nvSpPr>
          <p:cNvPr id="3" name="Content Placeholder 2"/>
          <p:cNvSpPr>
            <a:spLocks noGrp="1"/>
          </p:cNvSpPr>
          <p:nvPr>
            <p:ph idx="1"/>
          </p:nvPr>
        </p:nvSpPr>
        <p:spPr>
          <a:xfrm>
            <a:off x="533400" y="1627432"/>
            <a:ext cx="10515600" cy="4351338"/>
          </a:xfrm>
        </p:spPr>
        <p:txBody>
          <a:bodyPr/>
          <a:lstStyle/>
          <a:p>
            <a:r>
              <a:rPr lang="en-US" dirty="0">
                <a:solidFill>
                  <a:srgbClr val="92D050"/>
                </a:solidFill>
                <a:latin typeface="Gill Sans MT" panose="020B0502020104020203" pitchFamily="34" charset="0"/>
              </a:rPr>
              <a:t>Occupational Safety and Health Act -30 days to file</a:t>
            </a:r>
          </a:p>
          <a:p>
            <a:r>
              <a:rPr lang="en-US" dirty="0">
                <a:solidFill>
                  <a:schemeClr val="bg1"/>
                </a:solidFill>
                <a:latin typeface="Gill Sans MT" panose="020B0502020104020203" pitchFamily="34" charset="0"/>
              </a:rPr>
              <a:t>Solid Waste Disposal Act-30 days</a:t>
            </a:r>
          </a:p>
          <a:p>
            <a:r>
              <a:rPr lang="en-US" dirty="0">
                <a:solidFill>
                  <a:schemeClr val="bg1"/>
                </a:solidFill>
                <a:latin typeface="Gill Sans MT" panose="020B0502020104020203" pitchFamily="34" charset="0"/>
              </a:rPr>
              <a:t>Toxic Substance Control Act-180 days</a:t>
            </a:r>
          </a:p>
          <a:p>
            <a:r>
              <a:rPr lang="en-US" dirty="0">
                <a:solidFill>
                  <a:schemeClr val="bg1"/>
                </a:solidFill>
                <a:latin typeface="Gill Sans MT" panose="020B0502020104020203" pitchFamily="34" charset="0"/>
              </a:rPr>
              <a:t>Federal Water Pollution Act-30 days</a:t>
            </a:r>
          </a:p>
          <a:p>
            <a:r>
              <a:rPr lang="en-US" dirty="0">
                <a:solidFill>
                  <a:schemeClr val="bg1"/>
                </a:solidFill>
                <a:latin typeface="Gill Sans MT" panose="020B0502020104020203" pitchFamily="34" charset="0"/>
              </a:rPr>
              <a:t>Compensation and Liability Act-30 days</a:t>
            </a:r>
          </a:p>
          <a:p>
            <a:r>
              <a:rPr lang="en-US" dirty="0">
                <a:solidFill>
                  <a:schemeClr val="bg1"/>
                </a:solidFill>
                <a:latin typeface="Gill Sans MT" panose="020B0502020104020203" pitchFamily="34" charset="0"/>
              </a:rPr>
              <a:t>Clean Air Act-30 days</a:t>
            </a:r>
          </a:p>
          <a:p>
            <a:r>
              <a:rPr lang="en-US" dirty="0">
                <a:solidFill>
                  <a:schemeClr val="bg1"/>
                </a:solidFill>
                <a:latin typeface="Gill Sans MT" panose="020B0502020104020203" pitchFamily="34" charset="0"/>
              </a:rPr>
              <a:t>Safe Drinking Water Act-30 days</a:t>
            </a:r>
          </a:p>
          <a:p>
            <a:endParaRPr lang="en-US" dirty="0"/>
          </a:p>
        </p:txBody>
      </p:sp>
    </p:spTree>
    <p:extLst>
      <p:ext uri="{BB962C8B-B14F-4D97-AF65-F5344CB8AC3E}">
        <p14:creationId xmlns:p14="http://schemas.microsoft.com/office/powerpoint/2010/main" val="115205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9223"/>
            <a:ext cx="10515600" cy="1325563"/>
          </a:xfrm>
        </p:spPr>
        <p:txBody>
          <a:bodyPr/>
          <a:lstStyle/>
          <a:p>
            <a:pPr algn="ctr"/>
            <a:r>
              <a:rPr lang="en-US" dirty="0" smtClean="0">
                <a:solidFill>
                  <a:schemeClr val="bg1"/>
                </a:solidFill>
                <a:latin typeface="Rockwell" panose="02060603020205020403" pitchFamily="18" charset="0"/>
              </a:rPr>
              <a:t>Filing Complaint</a:t>
            </a:r>
            <a:endParaRPr lang="en-US" dirty="0">
              <a:solidFill>
                <a:schemeClr val="bg1"/>
              </a:solidFill>
              <a:latin typeface="Rockwell" panose="02060603020205020403" pitchFamily="18" charset="0"/>
            </a:endParaRPr>
          </a:p>
        </p:txBody>
      </p:sp>
      <p:sp>
        <p:nvSpPr>
          <p:cNvPr id="3" name="Content Placeholder 2" descr="OSHA contact information " title="OSHA contact information "/>
          <p:cNvSpPr>
            <a:spLocks noGrp="1"/>
          </p:cNvSpPr>
          <p:nvPr>
            <p:ph idx="1"/>
          </p:nvPr>
        </p:nvSpPr>
        <p:spPr>
          <a:xfrm>
            <a:off x="838200" y="1682017"/>
            <a:ext cx="10515600" cy="4351338"/>
          </a:xfrm>
        </p:spPr>
        <p:txBody>
          <a:bodyPr>
            <a:normAutofit/>
          </a:bodyPr>
          <a:lstStyle/>
          <a:p>
            <a:r>
              <a:rPr lang="en-US" dirty="0">
                <a:solidFill>
                  <a:schemeClr val="bg1"/>
                </a:solidFill>
                <a:latin typeface="Gill Sans MT" panose="020B0502020104020203" pitchFamily="34" charset="0"/>
              </a:rPr>
              <a:t>Visit or calling the local OSHA </a:t>
            </a:r>
            <a:r>
              <a:rPr lang="en-US" dirty="0" smtClean="0">
                <a:solidFill>
                  <a:schemeClr val="bg1"/>
                </a:solidFill>
                <a:latin typeface="Gill Sans MT" panose="020B0502020104020203" pitchFamily="34" charset="0"/>
              </a:rPr>
              <a:t>office</a:t>
            </a:r>
            <a:endParaRPr lang="en-US"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Mailing a written complaint to the regional or area office </a:t>
            </a:r>
          </a:p>
          <a:p>
            <a:r>
              <a:rPr lang="en-US" dirty="0">
                <a:solidFill>
                  <a:schemeClr val="bg1"/>
                </a:solidFill>
                <a:latin typeface="Gill Sans MT" panose="020B0502020104020203" pitchFamily="34" charset="0"/>
              </a:rPr>
              <a:t>Written complaints can be sent by facsimile, electronic communication, hand delivery during business </a:t>
            </a:r>
            <a:r>
              <a:rPr lang="en-US" dirty="0" smtClean="0">
                <a:solidFill>
                  <a:schemeClr val="bg1"/>
                </a:solidFill>
                <a:latin typeface="Gill Sans MT" panose="020B0502020104020203" pitchFamily="34" charset="0"/>
              </a:rPr>
              <a:t>hours</a:t>
            </a:r>
          </a:p>
          <a:p>
            <a:r>
              <a:rPr lang="en-US" dirty="0">
                <a:solidFill>
                  <a:schemeClr val="bg1"/>
                </a:solidFill>
                <a:latin typeface="Gill Sans MT" panose="020B0502020104020203" pitchFamily="34" charset="0"/>
              </a:rPr>
              <a:t>https://www.whistleblowers.gov</a:t>
            </a:r>
            <a:r>
              <a:rPr lang="en-US" dirty="0" smtClean="0">
                <a:solidFill>
                  <a:schemeClr val="bg1"/>
                </a:solidFill>
                <a:latin typeface="Gill Sans MT" panose="020B0502020104020203" pitchFamily="34" charset="0"/>
              </a:rPr>
              <a:t>/</a:t>
            </a:r>
            <a:endParaRPr lang="en-US"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11068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Fall Protection&amp;quot;&quot;/&gt;&lt;property id=&quot;20307&quot; value=&quot;256&quot;/&gt;&lt;/object&gt;&lt;object type=&quot;3&quot; unique_id=&quot;10004&quot;&gt;&lt;property id=&quot;20148&quot; value=&quot;5&quot;/&gt;&lt;property id=&quot;20300&quot; value=&quot;Slide 2 - &amp;quot;OSHA Susan Harwood Grant &amp;quot;&quot;/&gt;&lt;property id=&quot;20307&quot; value=&quot;257&quot;/&gt;&lt;/object&gt;&lt;object type=&quot;3&quot; unique_id=&quot;10007&quot;&gt;&lt;property id=&quot;20148&quot; value=&quot;5&quot;/&gt;&lt;property id=&quot;20300&quot; value=&quot;Slide 3 - &amp;quot;Training Audience&amp;quot;&quot;/&gt;&lt;property id=&quot;20307&quot; value=&quot;260&quot;/&gt;&lt;/object&gt;&lt;object type=&quot;3&quot; unique_id=&quot;10011&quot;&gt;&lt;property id=&quot;20148&quot; value=&quot;5&quot;/&gt;&lt;property id=&quot;20300&quot; value=&quot;Slide 4 - &amp;quot;Training Objectives &amp;quot;&quot;/&gt;&lt;property id=&quot;20307&quot; value=&quot;362&quot;/&gt;&lt;/object&gt;&lt;object type=&quot;3&quot; unique_id=&quot;10013&quot;&gt;&lt;property id=&quot;20148&quot; value=&quot;5&quot;/&gt;&lt;property id=&quot;20300&quot; value=&quot;Slide 6 - &amp;quot;Your Rights as a Whistleblower&amp;quot;&quot;/&gt;&lt;property id=&quot;20307&quot; value=&quot;264&quot;/&gt;&lt;/object&gt;&lt;object type=&quot;3&quot; unique_id=&quot;10014&quot;&gt;&lt;property id=&quot;20148&quot; value=&quot;5&quot;/&gt;&lt;property id=&quot;20300&quot; value=&quot;Slide 7 - &amp;quot;Unfavorable Personnel Actions &amp;quot;&quot;/&gt;&lt;property id=&quot;20307&quot; value=&quot;265&quot;/&gt;&lt;/object&gt;&lt;object type=&quot;3&quot; unique_id=&quot;10015&quot;&gt;&lt;property id=&quot;20148&quot; value=&quot;5&quot;/&gt;&lt;property id=&quot;20300&quot; value=&quot;Slide 8 - &amp;quot;When Filing a Complaint-Legal Time Limits&amp;quot;&quot;/&gt;&lt;property id=&quot;20307&quot; value=&quot;266&quot;/&gt;&lt;/object&gt;&lt;object type=&quot;3&quot; unique_id=&quot;10016&quot;&gt;&lt;property id=&quot;20148&quot; value=&quot;5&quot;/&gt;&lt;property id=&quot;20300&quot; value=&quot;Slide 9 - &amp;quot;Filing Complaint&amp;quot;&quot;/&gt;&lt;property id=&quot;20307&quot; value=&quot;267&quot;/&gt;&lt;/object&gt;&lt;object type=&quot;3&quot; unique_id=&quot;10017&quot;&gt;&lt;property id=&quot;20148&quot; value=&quot;5&quot;/&gt;&lt;property id=&quot;20300&quot; value=&quot;Slide 10 - &amp;quot;Construction’s Fatal Four Occupational Hazards&amp;quot;&quot;/&gt;&lt;property id=&quot;20307&quot; value=&quot;269&quot;/&gt;&lt;/object&gt;&lt;object type=&quot;3&quot; unique_id=&quot;10018&quot;&gt;&lt;property id=&quot;20148&quot; value=&quot;5&quot;/&gt;&lt;property id=&quot;20300&quot; value=&quot;Slide 11 - &amp;quot;Top 10 most frequently cited OSHA standards violated in FY 2017&amp;quot;&quot;/&gt;&lt;property id=&quot;20307&quot; value=&quot;270&quot;/&gt;&lt;/object&gt;&lt;object type=&quot;3&quot; unique_id=&quot;10019&quot;&gt;&lt;property id=&quot;20148&quot; value=&quot;5&quot;/&gt;&lt;property id=&quot;20300&quot; value=&quot;Slide 12 - &amp;quot;Define Fall Protection&amp;quot;&quot;/&gt;&lt;property id=&quot;20307&quot; value=&quot;271&quot;/&gt;&lt;/object&gt;&lt;object type=&quot;3&quot; unique_id=&quot;10020&quot;&gt;&lt;property id=&quot;20148&quot; value=&quot;5&quot;/&gt;&lt;property id=&quot;20300&quot; value=&quot;Slide 13 - &amp;quot;How Can We Plan for Fall Hazards?&amp;quot;&quot;/&gt;&lt;property id=&quot;20307&quot; value=&quot;272&quot;/&gt;&lt;/object&gt;&lt;object type=&quot;3&quot; unique_id=&quot;10021&quot;&gt;&lt;property id=&quot;20148&quot; value=&quot;5&quot;/&gt;&lt;property id=&quot;20300&quot; value=&quot;Slide 14 - &amp;quot;How Can We Control Fall Hazards? &amp;quot;&quot;/&gt;&lt;property id=&quot;20307&quot; value=&quot;273&quot;/&gt;&lt;/object&gt;&lt;object type=&quot;3&quot; unique_id=&quot;10022&quot;&gt;&lt;property id=&quot;20148&quot; value=&quot;5&quot;/&gt;&lt;property id=&quot;20300&quot; value=&quot;Slide 15 - &amp;quot;Introduction to Fall Hazards&amp;quot;&quot;/&gt;&lt;property id=&quot;20307&quot; value=&quot;274&quot;/&gt;&lt;/object&gt;&lt;object type=&quot;3&quot; unique_id=&quot;10023&quot;&gt;&lt;property id=&quot;20148&quot; value=&quot;5&quot;/&gt;&lt;property id=&quot;20300&quot; value=&quot;Slide 16 - &amp;quot;Working Above Dangerous Equipment and Objects&amp;quot;&quot;/&gt;&lt;property id=&quot;20307&quot; value=&quot;286&quot;/&gt;&lt;/object&gt;&lt;object type=&quot;3&quot; unique_id=&quot;10024&quot;&gt;&lt;property id=&quot;20148&quot; value=&quot;5&quot;/&gt;&lt;property id=&quot;20300&quot; value=&quot;Slide 17 - &amp;quot;Open Excavation&amp;quot;&quot;/&gt;&lt;property id=&quot;20307&quot; value=&quot;287&quot;/&gt;&lt;/object&gt;&lt;object type=&quot;3&quot; unique_id=&quot;10025&quot;&gt;&lt;property id=&quot;20148&quot; value=&quot;5&quot;/&gt;&lt;property id=&quot;20300&quot; value=&quot;Slide 18 - &amp;quot;Holes in Floors, Roofs or Walking Surfaces&amp;quot;&quot;/&gt;&lt;property id=&quot;20307&quot; value=&quot;288&quot;/&gt;&lt;/object&gt;&lt;object type=&quot;3&quot; unique_id=&quot;10026&quot;&gt;&lt;property id=&quot;20148&quot; value=&quot;5&quot;/&gt;&lt;property id=&quot;20300&quot; value=&quot;Slide 19 - &amp;quot;Introduction to Fall Protection Requirements &amp;quot;&quot;/&gt;&lt;property id=&quot;20307&quot; value=&quot;277&quot;/&gt;&lt;/object&gt;&lt;object type=&quot;3&quot; unique_id=&quot;10027&quot;&gt;&lt;property id=&quot;20148&quot; value=&quot;5&quot;/&gt;&lt;property id=&quot;20300&quot; value=&quot;Slide 22 - &amp;quot;Wood Guardrail Systems&amp;quot;&quot;/&gt;&lt;property id=&quot;20307&quot; value=&quot;282&quot;/&gt;&lt;/object&gt;&lt;object type=&quot;3&quot; unique_id=&quot;10028&quot;&gt;&lt;property id=&quot;20148&quot; value=&quot;5&quot;/&gt;&lt;property id=&quot;20300&quot; value=&quot;Slide 20 - &amp;quot;Introduction to Fall Protection Systems&amp;quot;&quot;/&gt;&lt;property id=&quot;20307&quot; value=&quot;279&quot;/&gt;&lt;/object&gt;&lt;object type=&quot;3&quot; unique_id=&quot;10029&quot;&gt;&lt;property id=&quot;20148&quot; value=&quot;5&quot;/&gt;&lt;property id=&quot;20300&quot; value=&quot;Slide 21 - &amp;quot;Guardrail Systems&amp;quot;&quot;/&gt;&lt;property id=&quot;20307&quot; value=&quot;280&quot;/&gt;&lt;/object&gt;&lt;object type=&quot;3&quot; unique_id=&quot;10030&quot;&gt;&lt;property id=&quot;20148&quot; value=&quot;5&quot;/&gt;&lt;property id=&quot;20300&quot; value=&quot;Slide 23 - &amp;quot;Cable Guardrail System&amp;quot;&quot;/&gt;&lt;property id=&quot;20307&quot; value=&quot;283&quot;/&gt;&lt;/object&gt;&lt;object type=&quot;3&quot; unique_id=&quot;10031&quot;&gt;&lt;property id=&quot;20148&quot; value=&quot;5&quot;/&gt;&lt;property id=&quot;20300&quot; value=&quot;Slide 26 - &amp;quot;Warning Lines &amp;quot;&quot;/&gt;&lt;property id=&quot;20307&quot; value=&quot;285&quot;/&gt;&lt;/object&gt;&lt;object type=&quot;3&quot; unique_id=&quot;10032&quot;&gt;&lt;property id=&quot;20148&quot; value=&quot;5&quot;/&gt;&lt;property id=&quot;20300&quot; value=&quot;Slide 24 - &amp;quot;Guardrail Systems to Cover Openings&amp;quot;&quot;/&gt;&lt;property id=&quot;20307&quot; value=&quot;289&quot;/&gt;&lt;/object&gt;&lt;object type=&quot;3&quot; unique_id=&quot;10033&quot;&gt;&lt;property id=&quot;20148&quot; value=&quot;5&quot;/&gt;&lt;property id=&quot;20300&quot; value=&quot;Slide 25 - &amp;quot;Damaged Guardrail Systems&amp;quot;&quot;/&gt;&lt;property id=&quot;20307&quot; value=&quot;281&quot;/&gt;&lt;/object&gt;&lt;object type=&quot;3&quot; unique_id=&quot;10035&quot;&gt;&lt;property id=&quot;20148&quot; value=&quot;5&quot;/&gt;&lt;property id=&quot;20300&quot; value=&quot;Slide 27 - &amp;quot;Introduction to Temporary Work Platforms&amp;quot;&quot;/&gt;&lt;property id=&quot;20307&quot; value=&quot;290&quot;/&gt;&lt;/object&gt;&lt;object type=&quot;3&quot; unique_id=&quot;10036&quot;&gt;&lt;property id=&quot;20148&quot; value=&quot;5&quot;/&gt;&lt;property id=&quot;20300&quot; value=&quot;Slide 28 - &amp;quot;Scaffolds &amp;quot;&quot;/&gt;&lt;property id=&quot;20307&quot; value=&quot;291&quot;/&gt;&lt;/object&gt;&lt;object type=&quot;3&quot; unique_id=&quot;10037&quot;&gt;&lt;property id=&quot;20148&quot; value=&quot;5&quot;/&gt;&lt;property id=&quot;20300&quot; value=&quot;Slide 29 - &amp;quot;Platform Construction&amp;quot;&quot;/&gt;&lt;property id=&quot;20307&quot; value=&quot;292&quot;/&gt;&lt;/object&gt;&lt;object type=&quot;3&quot; unique_id=&quot;10038&quot;&gt;&lt;property id=&quot;20148&quot; value=&quot;5&quot;/&gt;&lt;property id=&quot;20300&quot; value=&quot;Slide 30 - &amp;quot;Access Ladders on Scaffolding&amp;quot;&quot;/&gt;&lt;property id=&quot;20307&quot; value=&quot;293&quot;/&gt;&lt;/object&gt;&lt;object type=&quot;3&quot; unique_id=&quot;10039&quot;&gt;&lt;property id=&quot;20148&quot; value=&quot;5&quot;/&gt;&lt;property id=&quot;20300&quot; value=&quot;Slide 31 - &amp;quot;Mobile Scaffold &amp;quot;&quot;/&gt;&lt;property id=&quot;20307&quot; value=&quot;294&quot;/&gt;&lt;/object&gt;&lt;object type=&quot;3&quot; unique_id=&quot;10040&quot;&gt;&lt;property id=&quot;20148&quot; value=&quot;5&quot;/&gt;&lt;property id=&quot;20300&quot; value=&quot;Slide 33 - &amp;quot;Unsafe Work Practices on Mobile Scaffold&amp;quot;&quot;/&gt;&lt;property id=&quot;20307&quot; value=&quot;363&quot;/&gt;&lt;/object&gt;&lt;object type=&quot;3&quot; unique_id=&quot;10041&quot;&gt;&lt;property id=&quot;20148&quot; value=&quot;5&quot;/&gt;&lt;property id=&quot;20300&quot; value=&quot;Slide 32 - &amp;quot;Avoiding Hazards&amp;quot;&quot;/&gt;&lt;property id=&quot;20307&quot; value=&quot;295&quot;/&gt;&lt;/object&gt;&lt;object type=&quot;3&quot; unique_id=&quot;10042&quot;&gt;&lt;property id=&quot;20148&quot; value=&quot;5&quot;/&gt;&lt;property id=&quot;20300&quot; value=&quot;Slide 34 - &amp;quot;Competent Person Duties &amp;quot;&quot;/&gt;&lt;property id=&quot;20307&quot; value=&quot;346&quot;/&gt;&lt;/object&gt;&lt;object type=&quot;3&quot; unique_id=&quot;10043&quot;&gt;&lt;property id=&quot;20148&quot; value=&quot;5&quot;/&gt;&lt;property id=&quot;20300&quot; value=&quot;Slide 44 - &amp;quot;Introduction to Ladders&amp;quot;&quot;/&gt;&lt;property id=&quot;20307&quot; value=&quot;364&quot;/&gt;&lt;/object&gt;&lt;object type=&quot;3&quot; unique_id=&quot;10044&quot;&gt;&lt;property id=&quot;20148&quot; value=&quot;5&quot;/&gt;&lt;property id=&quot;20300&quot; value=&quot;Slide 45 - &amp;quot;Important Factors for Selecting the Right Ladder &amp;quot;&quot;/&gt;&lt;property id=&quot;20307&quot; value=&quot;366&quot;/&gt;&lt;/object&gt;&lt;object type=&quot;3&quot; unique_id=&quot;10048&quot;&gt;&lt;property id=&quot;20148&quot; value=&quot;5&quot;/&gt;&lt;property id=&quot;20300&quot; value=&quot;Slide 50 - &amp;quot;Do Not Stand on Top of the Ladder&amp;quot;&quot;/&gt;&lt;property id=&quot;20307&quot; value=&quot;298&quot;/&gt;&lt;/object&gt;&lt;object type=&quot;3&quot; unique_id=&quot;10049&quot;&gt;&lt;property id=&quot;20148&quot; value=&quot;5&quot;/&gt;&lt;property id=&quot;20300&quot; value=&quot;Slide 46 - &amp;quot;Ladder Safety Tip&amp;quot;&quot;/&gt;&lt;property id=&quot;20307&quot; value=&quot;299&quot;/&gt;&lt;/object&gt;&lt;object type=&quot;3&quot; unique_id=&quot;10050&quot;&gt;&lt;property id=&quot;20148&quot; value=&quot;5&quot;/&gt;&lt;property id=&quot;20300&quot; value=&quot;Slide 47 - &amp;quot;Ladder Safety Tips &amp;quot;&quot;/&gt;&lt;property id=&quot;20307&quot; value=&quot;300&quot;/&gt;&lt;/object&gt;&lt;object type=&quot;3&quot; unique_id=&quot;10051&quot;&gt;&lt;property id=&quot;20148&quot; value=&quot;5&quot;/&gt;&lt;property id=&quot;20300&quot; value=&quot;Slide 48 - &amp;quot;Ladder Safety Tips&amp;quot;&quot;/&gt;&lt;property id=&quot;20307&quot; value=&quot;301&quot;/&gt;&lt;/object&gt;&lt;object type=&quot;3&quot; unique_id=&quot;10052&quot;&gt;&lt;property id=&quot;20148&quot; value=&quot;5&quot;/&gt;&lt;property id=&quot;20300&quot; value=&quot;Slide 51 - &amp;quot;Safety Tip-While Climbing Ladders&amp;quot;&quot;/&gt;&lt;property id=&quot;20307&quot; value=&quot;302&quot;/&gt;&lt;/object&gt;&lt;object type=&quot;3&quot; unique_id=&quot;10053&quot;&gt;&lt;property id=&quot;20148&quot; value=&quot;5&quot;/&gt;&lt;property id=&quot;20300&quot; value=&quot;Slide 52 - &amp;quot;Safety Tips for Stairs&amp;quot;&quot;/&gt;&lt;property id=&quot;20307&quot; value=&quot;303&quot;/&gt;&lt;/object&gt;&lt;object type=&quot;3&quot; unique_id=&quot;10054&quot;&gt;&lt;property id=&quot;20148&quot; value=&quot;5&quot;/&gt;&lt;property id=&quot;20300&quot; value=&quot;Slide 35 - &amp;quot;Introduction to Powered Lift Platforms &amp;quot;&quot;/&gt;&lt;property id=&quot;20307&quot; value=&quot;304&quot;/&gt;&lt;/object&gt;&lt;object type=&quot;3&quot; unique_id=&quot;10055&quot;&gt;&lt;property id=&quot;20148&quot; value=&quot;5&quot;/&gt;&lt;property id=&quot;20300&quot; value=&quot;Slide 36 - &amp;quot;Personal Lift System&amp;quot;&quot;/&gt;&lt;property id=&quot;20307&quot; value=&quot;352&quot;/&gt;&lt;/object&gt;&lt;object type=&quot;3&quot; unique_id=&quot;10056&quot;&gt;&lt;property id=&quot;20148&quot; value=&quot;5&quot;/&gt;&lt;property id=&quot;20300&quot; value=&quot;Slide 37 - &amp;quot;Articulating Power Lift Systems&amp;quot;&quot;/&gt;&lt;property id=&quot;20307&quot; value=&quot;353&quot;/&gt;&lt;/object&gt;&lt;object type=&quot;3&quot; unique_id=&quot;10057&quot;&gt;&lt;property id=&quot;20148&quot; value=&quot;5&quot;/&gt;&lt;property id=&quot;20300&quot; value=&quot;Slide 38 - &amp;quot;Scissor Lift Systems&amp;quot;&quot;/&gt;&lt;property id=&quot;20307&quot; value=&quot;354&quot;/&gt;&lt;/object&gt;&lt;object type=&quot;3&quot; unique_id=&quot;10058&quot;&gt;&lt;property id=&quot;20148&quot; value=&quot;5&quot;/&gt;&lt;property id=&quot;20300&quot; value=&quot;Slide 39 - &amp;quot;The Hazards of Mobile Lift Platforms&amp;quot;&quot;/&gt;&lt;property id=&quot;20307&quot; value=&quot;308&quot;/&gt;&lt;/object&gt;&lt;object type=&quot;3&quot; unique_id=&quot;10060&quot;&gt;&lt;property id=&quot;20148&quot; value=&quot;5&quot;/&gt;&lt;property id=&quot;20300&quot; value=&quot;Slide 41 - &amp;quot;Makeshift Work Platform-Safe or Unsafe?&amp;quot;&quot;/&gt;&lt;property id=&quot;20307&quot; value=&quot;307&quot;/&gt;&lt;/object&gt;&lt;object type=&quot;3&quot; unique_id=&quot;10061&quot;&gt;&lt;property id=&quot;20148&quot; value=&quot;5&quot;/&gt;&lt;property id=&quot;20300&quot; value=&quot;Slide 42 - &amp;quot;Power Lift Platforms-Safe or Unsafe?&amp;quot;&quot;/&gt;&lt;property id=&quot;20307&quot; value=&quot;305&quot;/&gt;&lt;/object&gt;&lt;object type=&quot;3&quot; unique_id=&quot;10062&quot;&gt;&lt;property id=&quot;20148&quot; value=&quot;5&quot;/&gt;&lt;property id=&quot;20300&quot; value=&quot;Slide 43 - &amp;quot;Power Lift Platforms Safe or Unsafe?&amp;quot;&quot;/&gt;&lt;property id=&quot;20307&quot; value=&quot;306&quot;/&gt;&lt;/object&gt;&lt;object type=&quot;3&quot; unique_id=&quot;10063&quot;&gt;&lt;property id=&quot;20148&quot; value=&quot;5&quot;/&gt;&lt;property id=&quot;20300&quot; value=&quot;Slide 53 - &amp;quot;Introduction to Fall Arrest System&amp;quot;&quot;/&gt;&lt;property id=&quot;20307&quot; value=&quot;309&quot;/&gt;&lt;/object&gt;&lt;object type=&quot;3&quot; unique_id=&quot;10064&quot;&gt;&lt;property id=&quot;20148&quot; value=&quot;5&quot;/&gt;&lt;property id=&quot;20300&quot; value=&quot;Slide 54 - &amp;quot;Fall Arrest System Considerations &amp;quot;&quot;/&gt;&lt;property id=&quot;20307&quot; value=&quot;310&quot;/&gt;&lt;/object&gt;&lt;object type=&quot;3&quot; unique_id=&quot;10066&quot;&gt;&lt;property id=&quot;20148&quot; value=&quot;5&quot;/&gt;&lt;property id=&quot;20300&quot; value=&quot;Slide 56 - &amp;quot;Fall Distance Calculation&amp;quot;&quot;/&gt;&lt;property id=&quot;20307&quot; value=&quot;347&quot;/&gt;&lt;/object&gt;&lt;object type=&quot;3&quot; unique_id=&quot;10069&quot;&gt;&lt;property id=&quot;20148&quot; value=&quot;5&quot;/&gt;&lt;property id=&quot;20300&quot; value=&quot;Slide 58 - &amp;quot;The A, B, C, add D of Fall Protection&amp;quot;&quot;/&gt;&lt;property id=&quot;20307&quot; value=&quot;312&quot;/&gt;&lt;/object&gt;&lt;object type=&quot;3&quot; unique_id=&quot;10070&quot;&gt;&lt;property id=&quot;20148&quot; value=&quot;5&quot;/&gt;&lt;property id=&quot;20300&quot; value=&quot;Slide 59 - &amp;quot;Improper Anchor Points&amp;quot;&quot;/&gt;&lt;property id=&quot;20307&quot; value=&quot;313&quot;/&gt;&lt;/object&gt;&lt;object type=&quot;3&quot; unique_id=&quot;10074&quot;&gt;&lt;property id=&quot;20148&quot; value=&quot;5&quot;/&gt;&lt;property id=&quot;20300&quot; value=&quot;Slide 60 - &amp;quot;Common Roof Top Anchor Points&amp;quot;&quot;/&gt;&lt;property id=&quot;20307&quot; value=&quot;316&quot;/&gt;&lt;/object&gt;&lt;object type=&quot;3&quot; unique_id=&quot;10075&quot;&gt;&lt;property id=&quot;20148&quot; value=&quot;5&quot;/&gt;&lt;property id=&quot;20300&quot; value=&quot;Slide 61 - &amp;quot;Can you Install an Anchor Point without Fall Protection? &amp;quot;&quot;/&gt;&lt;property id=&quot;20307&quot; value=&quot;358&quot;/&gt;&lt;/object&gt;&lt;object type=&quot;3&quot; unique_id=&quot;10076&quot;&gt;&lt;property id=&quot;20148&quot; value=&quot;5&quot;/&gt;&lt;property id=&quot;20300&quot; value=&quot;Slide 62 - &amp;quot;Initial Installation of an Anchor Point&amp;quot;&quot;/&gt;&lt;property id=&quot;20307&quot; value=&quot;359&quot;/&gt;&lt;/object&gt;&lt;object type=&quot;3&quot; unique_id=&quot;10079&quot;&gt;&lt;property id=&quot;20148&quot; value=&quot;5&quot;/&gt;&lt;property id=&quot;20300&quot; value=&quot;Slide 64 - &amp;quot;B = The Body Harness&amp;quot;&quot;/&gt;&lt;property id=&quot;20307&quot; value=&quot;318&quot;/&gt;&lt;/object&gt;&lt;object type=&quot;3&quot; unique_id=&quot;10080&quot;&gt;&lt;property id=&quot;20148&quot; value=&quot;5&quot;/&gt;&lt;property id=&quot;20300&quot; value=&quot;Slide 65 - &amp;quot;Proper Adjustment &amp;quot;&quot;/&gt;&lt;property id=&quot;20307&quot; value=&quot;319&quot;/&gt;&lt;/object&gt;&lt;object type=&quot;3&quot; unique_id=&quot;10081&quot;&gt;&lt;property id=&quot;20148&quot; value=&quot;5&quot;/&gt;&lt;property id=&quot;20300&quot; value=&quot;Slide 66 - &amp;quot;C = Connector &amp;quot;&quot;/&gt;&lt;property id=&quot;20307&quot; value=&quot;320&quot;/&gt;&lt;/object&gt;&lt;object type=&quot;3&quot; unique_id=&quot;10082&quot;&gt;&lt;property id=&quot;20148&quot; value=&quot;5&quot;/&gt;&lt;property id=&quot;20300&quot; value=&quot;Slide 69 - &amp;quot;Snap Hooks Must Not Be Engaged To:&amp;quot;&quot;/&gt;&lt;property id=&quot;20307&quot; value=&quot;321&quot;/&gt;&lt;/object&gt;&lt;object type=&quot;3&quot; unique_id=&quot;10083&quot;&gt;&lt;property id=&quot;20148&quot; value=&quot;5&quot;/&gt;&lt;property id=&quot;20300&quot; value=&quot;Slide 67 - &amp;quot;Snap Hook Type&amp;quot;&quot;/&gt;&lt;property id=&quot;20307&quot; value=&quot;322&quot;/&gt;&lt;/object&gt;&lt;object type=&quot;3&quot; unique_id=&quot;10085&quot;&gt;&lt;property id=&quot;20148&quot; value=&quot;5&quot;/&gt;&lt;property id=&quot;20300&quot; value=&quot;Slide 70 - &amp;quot;Retractable Life Lines &amp;quot;&quot;/&gt;&lt;property id=&quot;20307&quot; value=&quot;324&quot;/&gt;&lt;/object&gt;&lt;object type=&quot;3&quot; unique_id=&quot;10086&quot;&gt;&lt;property id=&quot;20148&quot; value=&quot;5&quot;/&gt;&lt;property id=&quot;20300&quot; value=&quot;Slide 71 - &amp;quot;Fall Protection-Safe or Unsafe?&amp;quot;&quot;/&gt;&lt;property id=&quot;20307&quot; value=&quot;325&quot;/&gt;&lt;/object&gt;&lt;object type=&quot;3&quot; unique_id=&quot;10087&quot;&gt;&lt;property id=&quot;20148&quot; value=&quot;5&quot;/&gt;&lt;property id=&quot;20300&quot; value=&quot;Slide 72 - &amp;quot;D = Descent and Rescue Systems&amp;quot;&quot;/&gt;&lt;property id=&quot;20307&quot; value=&quot;326&quot;/&gt;&lt;/object&gt;&lt;object type=&quot;3&quot; unique_id=&quot;10088&quot;&gt;&lt;property id=&quot;20148&quot; value=&quot;5&quot;/&gt;&lt;property id=&quot;20300&quot; value=&quot;Slide 73 - &amp;quot;Rescue Plan&amp;quot;&quot;/&gt;&lt;property id=&quot;20307&quot; value=&quot;327&quot;/&gt;&lt;/object&gt;&lt;object type=&quot;3&quot; unique_id=&quot;10089&quot;&gt;&lt;property id=&quot;20148&quot; value=&quot;5&quot;/&gt;&lt;property id=&quot;20300&quot; value=&quot;Slide 74 - &amp;quot;Competent Person &amp;quot;&quot;/&gt;&lt;property id=&quot;20307&quot; value=&quot;332&quot;/&gt;&lt;/object&gt;&lt;object type=&quot;3&quot; unique_id=&quot;10090&quot;&gt;&lt;property id=&quot;20148&quot; value=&quot;5&quot;/&gt;&lt;property id=&quot;20300&quot; value=&quot;Slide 75 - &amp;quot;How Can a Competent Person Become Qualified&amp;quot;&quot;/&gt;&lt;property id=&quot;20307&quot; value=&quot;333&quot;/&gt;&lt;/object&gt;&lt;object type=&quot;3&quot; unique_id=&quot;10094&quot;&gt;&lt;property id=&quot;20148&quot; value=&quot;5&quot;/&gt;&lt;property id=&quot;20300&quot; value=&quot;Slide 76 - &amp;quot;This Concludes our Training &amp;quot;&quot;/&gt;&lt;property id=&quot;20307&quot; value=&quot;336&quot;/&gt;&lt;/object&gt;&lt;object type=&quot;3&quot; unique_id=&quot;10902&quot;&gt;&lt;property id=&quot;20148&quot; value=&quot;5&quot;/&gt;&lt;property id=&quot;20300&quot; value=&quot;Slide 68 - &amp;quot;Snap Hook Type Continued&amp;quot;&quot;/&gt;&lt;property id=&quot;20307&quot; value=&quot;367&quot;/&gt;&lt;/object&gt;&lt;object type=&quot;3&quot; unique_id=&quot;13802&quot;&gt;&lt;property id=&quot;20148&quot; value=&quot;5&quot;/&gt;&lt;property id=&quot;20300&quot; value=&quot;Slide 5 - &amp;quot;OSH Act of 1970-SEC.5.Duties&amp;quot;&quot;/&gt;&lt;property id=&quot;20307&quot; value=&quot;368&quot;/&gt;&lt;/object&gt;&lt;object type=&quot;3&quot; unique_id=&quot;14997&quot;&gt;&lt;property id=&quot;20148&quot; value=&quot;5&quot;/&gt;&lt;property id=&quot;20300&quot; value=&quot;Slide 40 - &amp;quot;Ejection Hazard&amp;quot;&quot;/&gt;&lt;property id=&quot;20307&quot; value=&quot;369&quot;/&gt;&lt;/object&gt;&lt;object type=&quot;3&quot; unique_id=&quot;14998&quot;&gt;&lt;property id=&quot;20148&quot; value=&quot;5&quot;/&gt;&lt;property id=&quot;20300&quot; value=&quot;Slide 49 - &amp;quot;Ladder Safety Video&amp;quot;&quot;/&gt;&lt;property id=&quot;20307&quot; value=&quot;370&quot;/&gt;&lt;/object&gt;&lt;object type=&quot;3&quot; unique_id=&quot;14999&quot;&gt;&lt;property id=&quot;20148&quot; value=&quot;5&quot;/&gt;&lt;property id=&quot;20300&quot; value=&quot;Slide 55 - &amp;quot;Swing Fall Avoidance&amp;quot;&quot;/&gt;&lt;property id=&quot;20307&quot; value=&quot;371&quot;/&gt;&lt;/object&gt;&lt;object type=&quot;3&quot; unique_id=&quot;15000&quot;&gt;&lt;property id=&quot;20148&quot; value=&quot;5&quot;/&gt;&lt;property id=&quot;20300&quot; value=&quot;Slide 57 - &amp;quot;Calculating Your Fall Clearance Distance&amp;quot;&quot;/&gt;&lt;property id=&quot;20307&quot; value=&quot;372&quot;/&gt;&lt;/object&gt;&lt;object type=&quot;3&quot; unique_id=&quot;15001&quot;&gt;&lt;property id=&quot;20148&quot; value=&quot;5&quot;/&gt;&lt;property id=&quot;20300&quot; value=&quot;Slide 63 - &amp;quot;Introduction to Fall Protection Harness Inspection&amp;quot;&quot;/&gt;&lt;property id=&quot;20307&quot; value=&quot;373&quot;/&gt;&lt;/object&gt;&lt;/object&gt;&lt;object type=&quot;8&quot; unique_id=&quot;10188&quot;&gt;&lt;/object&gt;&lt;/object&gt;&lt;/database&gt;"/>
  <p:tag name="SECTOMILLISECCONVERTED" val="1"/>
</p:tagLst>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4204</Words>
  <Application>Microsoft Office PowerPoint</Application>
  <PresentationFormat>Widescreen</PresentationFormat>
  <Paragraphs>468</Paragraphs>
  <Slides>76</Slides>
  <Notes>71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Calibri</vt:lpstr>
      <vt:lpstr>Calibri Light</vt:lpstr>
      <vt:lpstr>Gill Sans MT</vt:lpstr>
      <vt:lpstr>Rockwell</vt:lpstr>
      <vt:lpstr>Wingdings</vt:lpstr>
      <vt:lpstr>Office Theme</vt:lpstr>
      <vt:lpstr>Fall Protection</vt:lpstr>
      <vt:lpstr>OSHA Susan Harwood Grant </vt:lpstr>
      <vt:lpstr>Training Audience</vt:lpstr>
      <vt:lpstr>Training Objectives </vt:lpstr>
      <vt:lpstr>OSH Act of 1970-SEC.5.Duties</vt:lpstr>
      <vt:lpstr>Your Rights as a Whistleblower</vt:lpstr>
      <vt:lpstr>Unfavorable Personnel Actions </vt:lpstr>
      <vt:lpstr>When Filing a Complaint-Legal Time Limits</vt:lpstr>
      <vt:lpstr>Filing Complaint</vt:lpstr>
      <vt:lpstr>Construction’s Fatal Four Occupational Hazards</vt:lpstr>
      <vt:lpstr>Top 10 most frequently cited OSHA standards violated in FY 2017</vt:lpstr>
      <vt:lpstr>Define Fall Protection</vt:lpstr>
      <vt:lpstr>How Can We Plan for Fall Hazards?</vt:lpstr>
      <vt:lpstr>How Can We Control Fall Hazards? </vt:lpstr>
      <vt:lpstr>Introduction to Fall Hazards</vt:lpstr>
      <vt:lpstr>Working Above Dangerous Equipment and Objects</vt:lpstr>
      <vt:lpstr>Open Excavation</vt:lpstr>
      <vt:lpstr>Holes in Floors, Roofs or Walking Surfaces</vt:lpstr>
      <vt:lpstr>Introduction to Fall Protection Requirements </vt:lpstr>
      <vt:lpstr>Introduction to Fall Protection Systems</vt:lpstr>
      <vt:lpstr>Guardrail Systems</vt:lpstr>
      <vt:lpstr>Wood Guardrail Systems</vt:lpstr>
      <vt:lpstr>Cable Guardrail System</vt:lpstr>
      <vt:lpstr>Guardrail Systems to Cover Openings</vt:lpstr>
      <vt:lpstr>Damaged Guardrail Systems</vt:lpstr>
      <vt:lpstr>Warning Lines </vt:lpstr>
      <vt:lpstr>Introduction to Temporary Work Platforms</vt:lpstr>
      <vt:lpstr>Scaffolds </vt:lpstr>
      <vt:lpstr>Platform Construction</vt:lpstr>
      <vt:lpstr>Access Ladders on Scaffolding</vt:lpstr>
      <vt:lpstr>Mobile Scaffold </vt:lpstr>
      <vt:lpstr>Avoiding Hazards</vt:lpstr>
      <vt:lpstr>Unsafe Work Practices on Mobile Scaffold</vt:lpstr>
      <vt:lpstr>Competent Person Duties </vt:lpstr>
      <vt:lpstr>Introduction to Powered Lift Platforms </vt:lpstr>
      <vt:lpstr>Personal Lift System</vt:lpstr>
      <vt:lpstr>Articulating Power Lift Systems</vt:lpstr>
      <vt:lpstr>Scissor Lift Systems</vt:lpstr>
      <vt:lpstr>The Hazards of Mobile Lift Platforms</vt:lpstr>
      <vt:lpstr>Ejection Hazard</vt:lpstr>
      <vt:lpstr>Makeshift Work Platform-Safe or Unsafe?</vt:lpstr>
      <vt:lpstr>Power Lift Platforms-Safe or Unsafe?</vt:lpstr>
      <vt:lpstr>Power Lift Platforms Safe or Unsafe?</vt:lpstr>
      <vt:lpstr>Introduction to Ladders</vt:lpstr>
      <vt:lpstr>Important Factors for Selecting the Right Ladder </vt:lpstr>
      <vt:lpstr>Ladder Safety Tip</vt:lpstr>
      <vt:lpstr>Ladder Safety Tips </vt:lpstr>
      <vt:lpstr>Ladder Safety Tips</vt:lpstr>
      <vt:lpstr>Ladder Safety Video</vt:lpstr>
      <vt:lpstr>Do Not Stand on Top of the Ladder</vt:lpstr>
      <vt:lpstr>Safety Tip-While Climbing Ladders</vt:lpstr>
      <vt:lpstr>Safety Tips for Stairs</vt:lpstr>
      <vt:lpstr>Introduction to Fall Arrest System</vt:lpstr>
      <vt:lpstr>Fall Arrest System Considerations </vt:lpstr>
      <vt:lpstr>Swing Fall Avoidance</vt:lpstr>
      <vt:lpstr>Fall Distance Calculation</vt:lpstr>
      <vt:lpstr>Calculating Your Fall Clearance Distance</vt:lpstr>
      <vt:lpstr>The A, B, C, add D of Fall Protection</vt:lpstr>
      <vt:lpstr>Improper Anchor Points</vt:lpstr>
      <vt:lpstr>Common Roof Top Anchor Points</vt:lpstr>
      <vt:lpstr>Can you Install an Anchor Point without Fall Protection? </vt:lpstr>
      <vt:lpstr>Initial Installation of an Anchor Point</vt:lpstr>
      <vt:lpstr>Introduction to Fall Protection Harness Inspection</vt:lpstr>
      <vt:lpstr>B = The Body Harness</vt:lpstr>
      <vt:lpstr>Proper Adjustment </vt:lpstr>
      <vt:lpstr>C = Connector </vt:lpstr>
      <vt:lpstr>Snap Hook Type</vt:lpstr>
      <vt:lpstr>Snap Hook Type Continued</vt:lpstr>
      <vt:lpstr>Snap Hooks Must Not Be Engaged To:</vt:lpstr>
      <vt:lpstr>Retractable Life Lines </vt:lpstr>
      <vt:lpstr>Fall Protection-Safe or Unsafe?</vt:lpstr>
      <vt:lpstr>D = Descent and Rescue Systems</vt:lpstr>
      <vt:lpstr>Rescue Plan</vt:lpstr>
      <vt:lpstr>Competent Person </vt:lpstr>
      <vt:lpstr>How Can a Competent Person Become Qualified</vt:lpstr>
      <vt:lpstr>This Concludes our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2018-09-26T20:31:00Z</dcterms:created>
  <dcterms:modified xsi:type="dcterms:W3CDTF">2020-03-09T14:36:03Z</dcterms:modified>
</cp:coreProperties>
</file>