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4"/>
  </p:notesMasterIdLst>
  <p:handoutMasterIdLst>
    <p:handoutMasterId r:id="rId45"/>
  </p:handoutMasterIdLst>
  <p:sldIdLst>
    <p:sldId id="257" r:id="rId2"/>
    <p:sldId id="258" r:id="rId3"/>
    <p:sldId id="425" r:id="rId4"/>
    <p:sldId id="259" r:id="rId5"/>
    <p:sldId id="260" r:id="rId6"/>
    <p:sldId id="262" r:id="rId7"/>
    <p:sldId id="561" r:id="rId8"/>
    <p:sldId id="264" r:id="rId9"/>
    <p:sldId id="292" r:id="rId10"/>
    <p:sldId id="265" r:id="rId11"/>
    <p:sldId id="266" r:id="rId12"/>
    <p:sldId id="268" r:id="rId13"/>
    <p:sldId id="271" r:id="rId14"/>
    <p:sldId id="270" r:id="rId15"/>
    <p:sldId id="273" r:id="rId16"/>
    <p:sldId id="272" r:id="rId17"/>
    <p:sldId id="274" r:id="rId18"/>
    <p:sldId id="275" r:id="rId19"/>
    <p:sldId id="276" r:id="rId20"/>
    <p:sldId id="299" r:id="rId21"/>
    <p:sldId id="277" r:id="rId22"/>
    <p:sldId id="278" r:id="rId23"/>
    <p:sldId id="279" r:id="rId24"/>
    <p:sldId id="280" r:id="rId25"/>
    <p:sldId id="281" r:id="rId26"/>
    <p:sldId id="283" r:id="rId27"/>
    <p:sldId id="282" r:id="rId28"/>
    <p:sldId id="284" r:id="rId29"/>
    <p:sldId id="285" r:id="rId30"/>
    <p:sldId id="286" r:id="rId31"/>
    <p:sldId id="287" r:id="rId32"/>
    <p:sldId id="305" r:id="rId33"/>
    <p:sldId id="304" r:id="rId34"/>
    <p:sldId id="293" r:id="rId35"/>
    <p:sldId id="294" r:id="rId36"/>
    <p:sldId id="288" r:id="rId37"/>
    <p:sldId id="289" r:id="rId38"/>
    <p:sldId id="290" r:id="rId39"/>
    <p:sldId id="291" r:id="rId40"/>
    <p:sldId id="295" r:id="rId41"/>
    <p:sldId id="296" r:id="rId42"/>
    <p:sldId id="297" r:id="rId43"/>
  </p:sldIdLst>
  <p:sldSz cx="9144000" cy="6858000" type="screen4x3"/>
  <p:notesSz cx="6924675" cy="9210675"/>
  <p:custDataLst>
    <p:tags r:id="rId46"/>
  </p:custDataLst>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496">
          <p15:clr>
            <a:srgbClr val="A4A3A4"/>
          </p15:clr>
        </p15:guide>
        <p15:guide id="2" pos="408">
          <p15:clr>
            <a:srgbClr val="A4A3A4"/>
          </p15:clr>
        </p15:guide>
        <p15:guide id="3" orient="horz" pos="3528">
          <p15:clr>
            <a:srgbClr val="A4A3A4"/>
          </p15:clr>
        </p15:guide>
        <p15:guide id="4" pos="331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FF00"/>
    <a:srgbClr val="317840"/>
    <a:srgbClr val="3D8F4E"/>
    <a:srgbClr val="368246"/>
    <a:srgbClr val="2C6F3B"/>
    <a:srgbClr val="4975A4"/>
    <a:srgbClr val="3B894A"/>
    <a:srgbClr val="BBB9B9"/>
    <a:srgbClr val="B2B1A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48" autoAdjust="0"/>
    <p:restoredTop sz="75879" autoAdjust="0"/>
  </p:normalViewPr>
  <p:slideViewPr>
    <p:cSldViewPr snapToGrid="0">
      <p:cViewPr varScale="1">
        <p:scale>
          <a:sx n="80" d="100"/>
          <a:sy n="80" d="100"/>
        </p:scale>
        <p:origin x="2682" y="90"/>
      </p:cViewPr>
      <p:guideLst>
        <p:guide orient="horz" pos="2496"/>
        <p:guide pos="408"/>
        <p:guide orient="horz" pos="3528"/>
        <p:guide pos="3312"/>
      </p:guideLst>
    </p:cSldViewPr>
  </p:slideViewPr>
  <p:notesTextViewPr>
    <p:cViewPr>
      <p:scale>
        <a:sx n="100" d="100"/>
        <a:sy n="100" d="100"/>
      </p:scale>
      <p:origin x="0" y="0"/>
    </p:cViewPr>
  </p:notesTextViewPr>
  <p:sorterViewPr>
    <p:cViewPr varScale="1">
      <p:scale>
        <a:sx n="1" d="1"/>
        <a:sy n="1" d="1"/>
      </p:scale>
      <p:origin x="0" y="-1805"/>
    </p:cViewPr>
  </p:sorterViewPr>
  <p:notesViewPr>
    <p:cSldViewPr snapToGrid="0">
      <p:cViewPr>
        <p:scale>
          <a:sx n="71" d="100"/>
          <a:sy n="71" d="100"/>
        </p:scale>
        <p:origin x="3444" y="3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021" name="Rectangle 2"/>
          <p:cNvSpPr>
            <a:spLocks noGrp="1" noChangeArrowheads="1"/>
          </p:cNvSpPr>
          <p:nvPr>
            <p:ph type="hdr" sz="quarter"/>
          </p:nvPr>
        </p:nvSpPr>
        <p:spPr bwMode="auto">
          <a:xfrm>
            <a:off x="113599" y="99312"/>
            <a:ext cx="5310187" cy="260350"/>
          </a:xfrm>
          <a:prstGeom prst="rect">
            <a:avLst/>
          </a:prstGeom>
          <a:noFill/>
          <a:ln w="9525">
            <a:noFill/>
            <a:miter lim="800000"/>
            <a:headEnd/>
            <a:tailEnd/>
          </a:ln>
          <a:effectLst/>
        </p:spPr>
        <p:txBody>
          <a:bodyPr vert="horz" wrap="square" lIns="92189" tIns="46095" rIns="92189" bIns="46095" numCol="1" anchor="t" anchorCtr="0" compatLnSpc="1">
            <a:prstTxWarp prst="textNoShape">
              <a:avLst/>
            </a:prstTxWarp>
          </a:bodyPr>
          <a:lstStyle>
            <a:lvl1pPr algn="ctr" defTabSz="922338">
              <a:defRPr sz="1600">
                <a:latin typeface="Tahoma" pitchFamily="34" charset="0"/>
                <a:ea typeface="Tahoma" pitchFamily="34" charset="0"/>
                <a:cs typeface="Tahoma" pitchFamily="34" charset="0"/>
              </a:defRPr>
            </a:lvl1pPr>
          </a:lstStyle>
          <a:p>
            <a:pPr algn="l"/>
            <a:r>
              <a:rPr lang="en-US" sz="1400"/>
              <a:t>Fall Protection</a:t>
            </a:r>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017" name="Rectangle 2"/>
          <p:cNvSpPr>
            <a:spLocks noGrp="1" noChangeArrowheads="1"/>
          </p:cNvSpPr>
          <p:nvPr>
            <p:ph type="hdr" sz="quarter"/>
          </p:nvPr>
        </p:nvSpPr>
        <p:spPr bwMode="auto">
          <a:xfrm>
            <a:off x="1" y="2"/>
            <a:ext cx="3001963" cy="460374"/>
          </a:xfrm>
          <a:prstGeom prst="rect">
            <a:avLst/>
          </a:prstGeom>
          <a:noFill/>
          <a:ln w="9525">
            <a:noFill/>
            <a:miter lim="800000"/>
            <a:headEnd/>
            <a:tailEnd/>
          </a:ln>
          <a:effectLst/>
        </p:spPr>
        <p:txBody>
          <a:bodyPr vert="horz" wrap="square" lIns="92189" tIns="46095" rIns="92189" bIns="46095" numCol="1" anchor="ctr" anchorCtr="0" compatLnSpc="1">
            <a:prstTxWarp prst="textNoShape">
              <a:avLst/>
            </a:prstTxWarp>
          </a:bodyPr>
          <a:lstStyle>
            <a:lvl1pPr defTabSz="922338">
              <a:defRPr sz="1400">
                <a:latin typeface="Tahoma" pitchFamily="34" charset="0"/>
                <a:ea typeface="Tahoma" pitchFamily="34" charset="0"/>
                <a:cs typeface="Tahoma" pitchFamily="34" charset="0"/>
              </a:defRPr>
            </a:lvl1pPr>
          </a:lstStyle>
          <a:p>
            <a:r>
              <a:rPr lang="en-US"/>
              <a:t>Fall Protection</a:t>
            </a:r>
          </a:p>
        </p:txBody>
      </p:sp>
      <p:sp>
        <p:nvSpPr>
          <p:cNvPr id="1049018" name="Rectangle 4"/>
          <p:cNvSpPr>
            <a:spLocks noGrp="1" noRot="1" noChangeAspect="1" noChangeArrowheads="1" noTextEdit="1"/>
          </p:cNvSpPr>
          <p:nvPr>
            <p:ph type="sldImg" idx="2"/>
          </p:nvPr>
        </p:nvSpPr>
        <p:spPr bwMode="auto">
          <a:xfrm>
            <a:off x="1371600" y="457200"/>
            <a:ext cx="4143172" cy="3108960"/>
          </a:xfrm>
          <a:prstGeom prst="rect">
            <a:avLst/>
          </a:prstGeom>
          <a:noFill/>
          <a:ln w="9525">
            <a:solidFill>
              <a:srgbClr val="000000"/>
            </a:solidFill>
            <a:miter lim="800000"/>
            <a:headEnd/>
            <a:tailEnd/>
          </a:ln>
        </p:spPr>
      </p:sp>
      <p:sp>
        <p:nvSpPr>
          <p:cNvPr id="1049019" name="Rectangle 5"/>
          <p:cNvSpPr>
            <a:spLocks noGrp="1" noChangeArrowheads="1"/>
          </p:cNvSpPr>
          <p:nvPr>
            <p:ph type="body" sz="quarter" idx="3"/>
          </p:nvPr>
        </p:nvSpPr>
        <p:spPr bwMode="auto">
          <a:xfrm>
            <a:off x="274320" y="3657600"/>
            <a:ext cx="6400800" cy="5279366"/>
          </a:xfrm>
          <a:prstGeom prst="rect">
            <a:avLst/>
          </a:prstGeom>
          <a:noFill/>
          <a:ln w="9525">
            <a:noFill/>
            <a:miter lim="800000"/>
            <a:headEnd/>
            <a:tailEnd/>
          </a:ln>
          <a:effectLst/>
        </p:spPr>
        <p:txBody>
          <a:bodyPr vert="horz" wrap="square" lIns="92189" tIns="46095" rIns="92189" bIns="46095" numCol="1" anchor="t" anchorCtr="0" compatLnSpc="1">
            <a:prstTxWarp prst="textNoShape">
              <a:avLst/>
            </a:prstTxWarp>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49020" name="Slide Number Placeholder 2"/>
          <p:cNvSpPr>
            <a:spLocks noGrp="1"/>
          </p:cNvSpPr>
          <p:nvPr>
            <p:ph type="sldNum" sz="quarter" idx="5"/>
          </p:nvPr>
        </p:nvSpPr>
        <p:spPr>
          <a:xfrm>
            <a:off x="6331790" y="8919713"/>
            <a:ext cx="591299" cy="290962"/>
          </a:xfrm>
          <a:prstGeom prst="rect">
            <a:avLst/>
          </a:prstGeom>
        </p:spPr>
        <p:txBody>
          <a:bodyPr vert="horz" lIns="91440" tIns="45720" rIns="91440" bIns="45720" rtlCol="0" anchor="b"/>
          <a:lstStyle>
            <a:lvl1pPr algn="r">
              <a:defRPr sz="1200">
                <a:latin typeface="Tahoma" charset="0"/>
                <a:ea typeface="Tahoma" charset="0"/>
                <a:cs typeface="Tahoma" charset="0"/>
              </a:defRPr>
            </a:lvl1pPr>
          </a:lstStyle>
          <a:p>
            <a:fld id="{F2044902-878F-B949-9CEA-0806CB61E298}" type="slidenum">
              <a:rPr lang="en-US" smtClean="0"/>
              <a:t>‹#›</a:t>
            </a:fld>
            <a:endParaRPr lang="en-US"/>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0"/>
      </a:spcBef>
      <a:spcAft>
        <a:spcPct val="0"/>
      </a:spcAft>
      <a:defRPr sz="1200" kern="1200">
        <a:solidFill>
          <a:schemeClr val="tx1"/>
        </a:solidFill>
        <a:latin typeface="Tahoma" pitchFamily="34" charset="0"/>
        <a:ea typeface="ＭＳ Ｐゴシック" charset="0"/>
        <a:cs typeface="Tahoma" pitchFamily="34" charset="0"/>
      </a:defRPr>
    </a:lvl1pPr>
    <a:lvl2pPr marL="457200" algn="l" rtl="0" eaLnBrk="0" fontAlgn="base" hangingPunct="0">
      <a:spcBef>
        <a:spcPct val="0"/>
      </a:spcBef>
      <a:spcAft>
        <a:spcPct val="0"/>
      </a:spcAft>
      <a:defRPr sz="1200" kern="1200">
        <a:solidFill>
          <a:schemeClr val="tx1"/>
        </a:solidFill>
        <a:latin typeface="Tahoma" pitchFamily="34" charset="0"/>
        <a:ea typeface="Tahoma" pitchFamily="34" charset="0"/>
        <a:cs typeface="Tahoma" pitchFamily="34" charset="0"/>
      </a:defRPr>
    </a:lvl2pPr>
    <a:lvl3pPr marL="914400" algn="l" rtl="0" eaLnBrk="0" fontAlgn="base" hangingPunct="0">
      <a:spcBef>
        <a:spcPct val="0"/>
      </a:spcBef>
      <a:spcAft>
        <a:spcPct val="0"/>
      </a:spcAft>
      <a:defRPr sz="1200" kern="1200">
        <a:solidFill>
          <a:schemeClr val="tx1"/>
        </a:solidFill>
        <a:latin typeface="Tahoma" pitchFamily="34" charset="0"/>
        <a:ea typeface="Tahoma" pitchFamily="34" charset="0"/>
        <a:cs typeface="Tahoma" pitchFamily="34" charset="0"/>
      </a:defRPr>
    </a:lvl3pPr>
    <a:lvl4pPr marL="1371600" algn="l" rtl="0" eaLnBrk="0" fontAlgn="base" hangingPunct="0">
      <a:spcBef>
        <a:spcPct val="0"/>
      </a:spcBef>
      <a:spcAft>
        <a:spcPct val="0"/>
      </a:spcAft>
      <a:defRPr sz="1200" kern="1200">
        <a:solidFill>
          <a:schemeClr val="tx1"/>
        </a:solidFill>
        <a:latin typeface="Tahoma" pitchFamily="34" charset="0"/>
        <a:ea typeface="Tahoma" pitchFamily="34" charset="0"/>
        <a:cs typeface="Tahoma" pitchFamily="34" charset="0"/>
      </a:defRPr>
    </a:lvl4pPr>
    <a:lvl5pPr marL="1828800" algn="l" rtl="0" eaLnBrk="0" fontAlgn="base" hangingPunct="0">
      <a:spcBef>
        <a:spcPct val="0"/>
      </a:spcBef>
      <a:spcAft>
        <a:spcPct val="0"/>
      </a:spcAft>
      <a:defRPr sz="1200" kern="1200">
        <a:solidFill>
          <a:schemeClr val="tx1"/>
        </a:solidFill>
        <a:latin typeface="Tahoma" pitchFamily="34" charset="0"/>
        <a:ea typeface="Tahoma" pitchFamily="34" charset="0"/>
        <a:cs typeface="Tahom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0758#1926.502(d)(5)"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0758#1926.502(d)(15)"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osha.gov/pls/oshaweb/owadisp.show_document?p_table=STANDARDS&amp;p_id=67#1926.1423(g)"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0758#1926.502(d)(18)"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osha.gov/pls/oshaweb/owadisp.show_document?p_table=INTERPRETATIONS&amp;p_id=24871#footnote1"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0757"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osha.gov/pls/oshaweb/owadisp.show_document?p_table=standards&amp;p_id=10759"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Slide Image Placeholder 1"/>
          <p:cNvSpPr>
            <a:spLocks noGrp="1" noRot="1" noChangeAspect="1"/>
          </p:cNvSpPr>
          <p:nvPr>
            <p:ph type="sldImg"/>
          </p:nvPr>
        </p:nvSpPr>
        <p:spPr>
          <a:xfrm>
            <a:off x="1398588" y="485775"/>
            <a:ext cx="4159250" cy="3121025"/>
          </a:xfrm>
        </p:spPr>
      </p:sp>
      <p:sp>
        <p:nvSpPr>
          <p:cNvPr id="1048586"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pPr>
            <a:r>
              <a:rPr lang="en-US" dirty="0"/>
              <a:t>Welcome to SEI’s presentation on OSHA fall protection for the solar industry.</a:t>
            </a:r>
          </a:p>
          <a:p>
            <a:endParaRPr lang="en-US" dirty="0"/>
          </a:p>
          <a:p>
            <a:r>
              <a:rPr lang="en-US" dirty="0"/>
              <a:t>Already reviewed the Intro lesson and lesson 1: ladders &amp; lift safety</a:t>
            </a:r>
          </a:p>
        </p:txBody>
      </p:sp>
      <p:sp>
        <p:nvSpPr>
          <p:cNvPr id="1048587" name="Header Placeholder 3"/>
          <p:cNvSpPr>
            <a:spLocks noGrp="1"/>
          </p:cNvSpPr>
          <p:nvPr>
            <p:ph type="hdr" sz="quarter" idx="10"/>
          </p:nvPr>
        </p:nvSpPr>
        <p:spPr/>
        <p:txBody>
          <a:bodyPr/>
          <a:lstStyle/>
          <a:p>
            <a:r>
              <a:rPr lang="en-US"/>
              <a:t>Fall Protection</a:t>
            </a:r>
          </a:p>
        </p:txBody>
      </p:sp>
      <p:sp>
        <p:nvSpPr>
          <p:cNvPr id="1048588" name="Slide Number Placeholder 4"/>
          <p:cNvSpPr>
            <a:spLocks noGrp="1"/>
          </p:cNvSpPr>
          <p:nvPr>
            <p:ph type="sldNum" sz="quarter" idx="11"/>
          </p:nvPr>
        </p:nvSpPr>
        <p:spPr/>
        <p:txBody>
          <a:bodyPr/>
          <a:lstStyle/>
          <a:p>
            <a:fld id="{F2044902-878F-B949-9CEA-0806CB61E298}"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Slide Image Placeholder 1"/>
          <p:cNvSpPr>
            <a:spLocks noGrp="1" noRot="1" noChangeAspect="1"/>
          </p:cNvSpPr>
          <p:nvPr>
            <p:ph type="sldImg"/>
          </p:nvPr>
        </p:nvSpPr>
        <p:spPr>
          <a:xfrm>
            <a:off x="1371600" y="457200"/>
            <a:ext cx="4143375" cy="3108325"/>
          </a:xfrm>
        </p:spPr>
      </p:sp>
      <p:sp>
        <p:nvSpPr>
          <p:cNvPr id="1048663" name="Notes Placeholder 2"/>
          <p:cNvSpPr>
            <a:spLocks noGrp="1"/>
          </p:cNvSpPr>
          <p:nvPr>
            <p:ph type="body" idx="1"/>
          </p:nvPr>
        </p:nvSpPr>
        <p:spPr/>
        <p:txBody>
          <a:bodyPr/>
          <a:lstStyle/>
          <a:p>
            <a:pPr marL="171450" indent="-171450">
              <a:buFont typeface="Arial" panose="020B0604020202020204" pitchFamily="34" charset="0"/>
              <a:buChar char="•"/>
            </a:pPr>
            <a:r>
              <a:rPr lang="en-US" dirty="0"/>
              <a:t>Give a general description of what a guardrail system is and that they’re most commonly used on commercial systems</a:t>
            </a:r>
          </a:p>
          <a:p>
            <a:pPr marL="171450" indent="-171450">
              <a:buFont typeface="Arial" panose="020B0604020202020204" pitchFamily="34" charset="0"/>
              <a:buChar char="•"/>
            </a:pPr>
            <a:r>
              <a:rPr lang="en-US" dirty="0"/>
              <a:t>Cover specific requirements for guardrail systems</a:t>
            </a:r>
          </a:p>
          <a:p>
            <a:pPr marL="628650" lvl="1" indent="-171450">
              <a:buFont typeface="Arial" panose="020B0604020202020204" pitchFamily="34" charset="0"/>
              <a:buChar char="•"/>
            </a:pPr>
            <a:r>
              <a:rPr lang="en-US" dirty="0"/>
              <a:t>Rail size requirements</a:t>
            </a:r>
          </a:p>
          <a:p>
            <a:pPr marL="628650" lvl="1" indent="-171450">
              <a:buFont typeface="Arial" panose="020B0604020202020204" pitchFamily="34" charset="0"/>
              <a:buChar char="•"/>
            </a:pPr>
            <a:r>
              <a:rPr lang="en-US" dirty="0"/>
              <a:t>Height and spacing requirements</a:t>
            </a:r>
          </a:p>
          <a:p>
            <a:pPr marL="628650" lvl="1" indent="-171450">
              <a:buFont typeface="Arial" panose="020B0604020202020204" pitchFamily="34" charset="0"/>
              <a:buChar char="•"/>
            </a:pPr>
            <a:r>
              <a:rPr lang="en-US" sz="1200" b="1" kern="1200" dirty="0">
                <a:solidFill>
                  <a:schemeClr val="tx1"/>
                </a:solidFill>
                <a:effectLst/>
                <a:latin typeface="Tahoma" pitchFamily="34" charset="0"/>
                <a:ea typeface="ＭＳ Ｐゴシック" charset="0"/>
                <a:cs typeface="Tahoma" pitchFamily="34" charset="0"/>
              </a:rPr>
              <a:t>Notes:</a:t>
            </a:r>
            <a:r>
              <a:rPr lang="en-US" sz="1200" b="1" kern="1200" baseline="0" dirty="0">
                <a:solidFill>
                  <a:schemeClr val="tx1"/>
                </a:solidFill>
                <a:effectLst/>
                <a:latin typeface="Tahoma" pitchFamily="34" charset="0"/>
                <a:ea typeface="ＭＳ Ｐゴシック" charset="0"/>
                <a:cs typeface="Tahoma" pitchFamily="34" charset="0"/>
              </a:rPr>
              <a:t> </a:t>
            </a:r>
            <a:r>
              <a:rPr lang="en-US" dirty="0"/>
              <a:t>Top rails and </a:t>
            </a:r>
            <a:r>
              <a:rPr lang="en-US" dirty="0" err="1"/>
              <a:t>midrails</a:t>
            </a:r>
            <a:r>
              <a:rPr lang="en-US" dirty="0"/>
              <a:t> of guardrail systems must be at least ¼ of an inch nominal diameter or thickness to prevent cuts and lacerations. If wire rope is used for top rails, it must be flagged at not more than 6-foot intervals with high-visibility material. Steel and plastic banding cannot be used as top rails or </a:t>
            </a:r>
            <a:r>
              <a:rPr lang="en-US" dirty="0" err="1"/>
              <a:t>midrails</a:t>
            </a:r>
            <a:r>
              <a:rPr lang="en-US" dirty="0"/>
              <a:t>. Manila, plastic or synthetic rope used for </a:t>
            </a:r>
            <a:r>
              <a:rPr lang="en-US" dirty="0" err="1"/>
              <a:t>toprails</a:t>
            </a:r>
            <a:r>
              <a:rPr lang="en-US" dirty="0"/>
              <a:t> or </a:t>
            </a:r>
            <a:r>
              <a:rPr lang="en-US" dirty="0" err="1"/>
              <a:t>midrails</a:t>
            </a:r>
            <a:r>
              <a:rPr lang="en-US" dirty="0"/>
              <a:t> must be inspected as frequently as necessary to ensure strength and stability.</a:t>
            </a:r>
            <a:r>
              <a:rPr lang="en-US" baseline="0" dirty="0"/>
              <a:t> </a:t>
            </a:r>
            <a:r>
              <a:rPr lang="en-US" dirty="0"/>
              <a:t>The top edge height of top rails or (equivalent) guardrails must be 42 inches plus or minus 3 inches (39- 45 inches) above the walking or working level. When workers are using stilts, the top edge height of the top rail or equivalent member must be increased an amount equal to the height of the stilts.</a:t>
            </a:r>
          </a:p>
          <a:p>
            <a:endParaRPr lang="en-US" dirty="0"/>
          </a:p>
        </p:txBody>
      </p:sp>
      <p:sp>
        <p:nvSpPr>
          <p:cNvPr id="1048664" name="Header Placeholder 3"/>
          <p:cNvSpPr>
            <a:spLocks noGrp="1"/>
          </p:cNvSpPr>
          <p:nvPr>
            <p:ph type="hdr" sz="quarter" idx="10"/>
          </p:nvPr>
        </p:nvSpPr>
        <p:spPr/>
        <p:txBody>
          <a:bodyPr/>
          <a:lstStyle/>
          <a:p>
            <a:r>
              <a:rPr lang="en-US"/>
              <a:t>Fall Protection</a:t>
            </a:r>
          </a:p>
        </p:txBody>
      </p:sp>
      <p:sp>
        <p:nvSpPr>
          <p:cNvPr id="1048665" name="Slide Number Placeholder 4"/>
          <p:cNvSpPr>
            <a:spLocks noGrp="1"/>
          </p:cNvSpPr>
          <p:nvPr>
            <p:ph type="sldNum" sz="quarter" idx="11"/>
          </p:nvPr>
        </p:nvSpPr>
        <p:spPr/>
        <p:txBody>
          <a:bodyPr/>
          <a:lstStyle/>
          <a:p>
            <a:fld id="{F2044902-878F-B949-9CEA-0806CB61E298}"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9" name="Slide Image Placeholder 1"/>
          <p:cNvSpPr>
            <a:spLocks noGrp="1" noRot="1" noChangeAspect="1"/>
          </p:cNvSpPr>
          <p:nvPr>
            <p:ph type="sldImg"/>
          </p:nvPr>
        </p:nvSpPr>
        <p:spPr>
          <a:xfrm>
            <a:off x="1371600" y="457200"/>
            <a:ext cx="4143375" cy="3108325"/>
          </a:xfrm>
        </p:spPr>
      </p:sp>
      <p:sp>
        <p:nvSpPr>
          <p:cNvPr id="1048670"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sz="1200" dirty="0"/>
              <a:t>Review why it’s important to protect skylights</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sz="1200" dirty="0"/>
              <a:t>Cover OSHA requirements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sz="1200" dirty="0"/>
              <a:t>Discuss options for meeting skylight protection requirements</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sz="1200" dirty="0"/>
              <a:t>Nets</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sz="1200" dirty="0"/>
              <a:t>Rails</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sz="1200" dirty="0"/>
              <a:t>Covers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sz="1200" dirty="0"/>
              <a:t>Tell story about skylight deaths in the solar industry</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sz="1200" dirty="0"/>
              <a:t>https://www.cdph.ca.gov/Programs/CCDPHP/DEODC/OHB/FACE/CDPH%20Document%20Library/SolarFatality.pdf</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sz="1200" dirty="0"/>
              <a:t>Mention that commercial skylights are typically plastic and pretty fragile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sz="1200" dirty="0"/>
              <a:t>Notes:</a:t>
            </a:r>
            <a:r>
              <a:rPr lang="en-US" sz="1200" baseline="0" dirty="0"/>
              <a:t> </a:t>
            </a:r>
            <a:r>
              <a:rPr lang="en-US" sz="1200" dirty="0"/>
              <a:t>Each employee shall be protected from falling through holes (including skylights) more than 6 feet (1.8 m) above lower levels, by personal fall arrest systems, covers, or guardrail systems erected around such holes.</a:t>
            </a:r>
          </a:p>
          <a:p>
            <a:endParaRPr lang="en-US" dirty="0"/>
          </a:p>
        </p:txBody>
      </p:sp>
      <p:sp>
        <p:nvSpPr>
          <p:cNvPr id="1048671" name="Header Placeholder 3"/>
          <p:cNvSpPr>
            <a:spLocks noGrp="1"/>
          </p:cNvSpPr>
          <p:nvPr>
            <p:ph type="hdr" sz="quarter" idx="10"/>
          </p:nvPr>
        </p:nvSpPr>
        <p:spPr/>
        <p:txBody>
          <a:bodyPr/>
          <a:lstStyle/>
          <a:p>
            <a:r>
              <a:rPr lang="en-US"/>
              <a:t>Fall Protection</a:t>
            </a:r>
          </a:p>
        </p:txBody>
      </p:sp>
      <p:sp>
        <p:nvSpPr>
          <p:cNvPr id="1048672" name="Slide Number Placeholder 4"/>
          <p:cNvSpPr>
            <a:spLocks noGrp="1"/>
          </p:cNvSpPr>
          <p:nvPr>
            <p:ph type="sldNum" sz="quarter" idx="11"/>
          </p:nvPr>
        </p:nvSpPr>
        <p:spPr/>
        <p:txBody>
          <a:bodyPr/>
          <a:lstStyle/>
          <a:p>
            <a:fld id="{F2044902-878F-B949-9CEA-0806CB61E298}"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4" name="Slide Image Placeholder 1"/>
          <p:cNvSpPr>
            <a:spLocks noGrp="1" noRot="1" noChangeAspect="1"/>
          </p:cNvSpPr>
          <p:nvPr>
            <p:ph type="sldImg"/>
          </p:nvPr>
        </p:nvSpPr>
        <p:spPr>
          <a:xfrm>
            <a:off x="1371600" y="457200"/>
            <a:ext cx="4143375" cy="3108325"/>
          </a:xfrm>
        </p:spPr>
      </p:sp>
      <p:sp>
        <p:nvSpPr>
          <p:cNvPr id="1048705"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rgbClr val="000000"/>
                </a:solidFill>
                <a:latin typeface="Helvetica Neue" charset="0"/>
              </a:rPr>
              <a:t>Briefly review the requirements for each topic (we’ll go into more detail in the following slides)</a:t>
            </a:r>
          </a:p>
          <a:p>
            <a:pPr marL="628650" lvl="1" indent="-171450">
              <a:buFont typeface="Arial" panose="020B0604020202020204" pitchFamily="34" charset="0"/>
              <a:buChar char="•"/>
            </a:pPr>
            <a:r>
              <a:rPr lang="en-US" dirty="0">
                <a:solidFill>
                  <a:srgbClr val="000000"/>
                </a:solidFill>
                <a:latin typeface="Helvetica Neue" charset="0"/>
              </a:rPr>
              <a:t>Be sure to cover maximum fall distance for each topic</a:t>
            </a:r>
          </a:p>
          <a:p>
            <a:pPr marL="1085850" marR="0" lvl="2"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dirty="0">
                <a:solidFill>
                  <a:srgbClr val="000000"/>
                </a:solidFill>
                <a:latin typeface="Helvetica Neue" charset="0"/>
              </a:rPr>
              <a:t>Fall arrest = 6’</a:t>
            </a:r>
          </a:p>
          <a:p>
            <a:pPr marL="1085850" marR="0" lvl="2"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dirty="0">
                <a:solidFill>
                  <a:srgbClr val="000000"/>
                </a:solidFill>
                <a:latin typeface="Helvetica Neue" charset="0"/>
              </a:rPr>
              <a:t>Positioning systems = 2’</a:t>
            </a:r>
          </a:p>
          <a:p>
            <a:pPr marL="1085850" lvl="2" indent="-171450">
              <a:buFont typeface="Arial" panose="020B0604020202020204" pitchFamily="34" charset="0"/>
              <a:buChar char="•"/>
            </a:pPr>
            <a:r>
              <a:rPr lang="en-US" dirty="0">
                <a:solidFill>
                  <a:srgbClr val="000000"/>
                </a:solidFill>
                <a:latin typeface="Helvetica Neue" charset="0"/>
              </a:rPr>
              <a:t>Fall restraint = 0’</a:t>
            </a:r>
          </a:p>
          <a:p>
            <a:pPr marL="171450" lvl="0" indent="-171450">
              <a:buFont typeface="Arial" panose="020B0604020202020204" pitchFamily="34" charset="0"/>
              <a:buChar char="•"/>
            </a:pPr>
            <a:r>
              <a:rPr lang="en-US" dirty="0">
                <a:solidFill>
                  <a:srgbClr val="000000"/>
                </a:solidFill>
                <a:latin typeface="Helvetica Neue" charset="0"/>
              </a:rPr>
              <a:t>Discuss when each option would be used</a:t>
            </a:r>
          </a:p>
          <a:p>
            <a:pPr marL="171450" lvl="0" indent="-171450">
              <a:buFont typeface="Arial" panose="020B0604020202020204" pitchFamily="34" charset="0"/>
              <a:buChar char="•"/>
            </a:pPr>
            <a:r>
              <a:rPr lang="en-US" sz="1200" b="1" kern="1200" dirty="0">
                <a:solidFill>
                  <a:schemeClr val="tx1"/>
                </a:solidFill>
                <a:effectLst/>
                <a:latin typeface="Tahoma" pitchFamily="34" charset="0"/>
                <a:ea typeface="ＭＳ Ｐゴシック" charset="0"/>
                <a:cs typeface="Tahoma" pitchFamily="34" charset="0"/>
              </a:rPr>
              <a:t>Notes</a:t>
            </a:r>
            <a:r>
              <a:rPr lang="en-US" sz="1200" b="1" kern="1200" baseline="0" dirty="0">
                <a:solidFill>
                  <a:schemeClr val="tx1"/>
                </a:solidFill>
                <a:effectLst/>
                <a:latin typeface="Tahoma" pitchFamily="34" charset="0"/>
                <a:ea typeface="ＭＳ Ｐゴシック" charset="0"/>
                <a:cs typeface="Tahoma" pitchFamily="34" charset="0"/>
              </a:rPr>
              <a:t> </a:t>
            </a:r>
            <a:r>
              <a:rPr lang="en-US" dirty="0">
                <a:solidFill>
                  <a:srgbClr val="000000"/>
                </a:solidFill>
                <a:latin typeface="Helvetica Neue" charset="0"/>
              </a:rPr>
              <a:t>https://www.osha.gov/dts/osta/otm/otm_v/otm_v_4.html#fall</a:t>
            </a:r>
          </a:p>
          <a:p>
            <a:r>
              <a:rPr lang="en-US" dirty="0">
                <a:solidFill>
                  <a:srgbClr val="000000"/>
                </a:solidFill>
                <a:latin typeface="Helvetica Neue" charset="0"/>
              </a:rPr>
              <a:t>OSHA has no specific standards for restraint systems, however, at a minimum, fall restraint systems should have the capacity to withstand at least 3,000 pounds of force or twice the maximum expected force that is needed to restrain the worker from exposure to the fall hazard.</a:t>
            </a:r>
          </a:p>
          <a:p>
            <a:pPr marL="171450" indent="-171450">
              <a:buFont typeface="Arial" charset="0"/>
              <a:buChar char="•"/>
            </a:pPr>
            <a:r>
              <a:rPr lang="en-US" dirty="0"/>
              <a:t>Positioning Device Systems—1926.502(e) Positioning device systems using body belts or harnesses are to be set up so a worker can free-fall no more than 2 feet while supported on an elevated or vertical surface. They must be secured to an anchorage capable of supporting at least twice the potential impact load of an employee’s fall or 3,000 pounds, whichever is greater. Requirements for snap hooks, D-rings and other connectors used with positioning device systems must meet the same criteria as those for PFA systems.</a:t>
            </a:r>
          </a:p>
          <a:p>
            <a:endParaRPr lang="en-US" dirty="0"/>
          </a:p>
          <a:p>
            <a:endParaRPr lang="en-US" dirty="0"/>
          </a:p>
        </p:txBody>
      </p:sp>
      <p:sp>
        <p:nvSpPr>
          <p:cNvPr id="1048706" name="Header Placeholder 3"/>
          <p:cNvSpPr>
            <a:spLocks noGrp="1"/>
          </p:cNvSpPr>
          <p:nvPr>
            <p:ph type="hdr" sz="quarter" idx="10"/>
          </p:nvPr>
        </p:nvSpPr>
        <p:spPr/>
        <p:txBody>
          <a:bodyPr/>
          <a:lstStyle/>
          <a:p>
            <a:r>
              <a:rPr lang="en-US"/>
              <a:t>Fall Protection</a:t>
            </a:r>
          </a:p>
        </p:txBody>
      </p:sp>
      <p:sp>
        <p:nvSpPr>
          <p:cNvPr id="1048707" name="Slide Number Placeholder 4"/>
          <p:cNvSpPr>
            <a:spLocks noGrp="1"/>
          </p:cNvSpPr>
          <p:nvPr>
            <p:ph type="sldNum" sz="quarter" idx="11"/>
          </p:nvPr>
        </p:nvSpPr>
        <p:spPr/>
        <p:txBody>
          <a:bodyPr/>
          <a:lstStyle/>
          <a:p>
            <a:fld id="{F2044902-878F-B949-9CEA-0806CB61E298}"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2" name="Slide Image Placeholder 1"/>
          <p:cNvSpPr>
            <a:spLocks noGrp="1" noRot="1" noChangeAspect="1"/>
          </p:cNvSpPr>
          <p:nvPr>
            <p:ph type="sldImg"/>
          </p:nvPr>
        </p:nvSpPr>
        <p:spPr>
          <a:xfrm>
            <a:off x="1371600" y="457200"/>
            <a:ext cx="4143375" cy="3108325"/>
          </a:xfrm>
        </p:spPr>
      </p:sp>
      <p:sp>
        <p:nvSpPr>
          <p:cNvPr id="104876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Review the basics of what fall restraint is</a:t>
            </a:r>
          </a:p>
          <a:p>
            <a:pPr marL="628650" lvl="1" indent="-171450">
              <a:buFont typeface="Arial" panose="020B0604020202020204" pitchFamily="34" charset="0"/>
              <a:buChar char="•"/>
            </a:pPr>
            <a:r>
              <a:rPr lang="en-US" dirty="0"/>
              <a:t>Uses same gear as fall arrest or positioning</a:t>
            </a:r>
          </a:p>
          <a:p>
            <a:pPr marL="628650" lvl="1" indent="-171450">
              <a:buFont typeface="Arial" panose="020B0604020202020204" pitchFamily="34" charset="0"/>
              <a:buChar char="•"/>
            </a:pPr>
            <a:r>
              <a:rPr lang="en-US" dirty="0"/>
              <a:t>Prevents employee from any fall</a:t>
            </a:r>
          </a:p>
          <a:p>
            <a:pPr marL="171450" lvl="0" indent="-171450">
              <a:buFont typeface="Arial" panose="020B0604020202020204" pitchFamily="34" charset="0"/>
              <a:buChar char="•"/>
            </a:pPr>
            <a:r>
              <a:rPr lang="en-US" dirty="0"/>
              <a:t>There’s no specific OSHA standard for fall restraint</a:t>
            </a:r>
          </a:p>
          <a:p>
            <a:pPr marL="171450" lvl="0" indent="-171450">
              <a:buFont typeface="Arial" panose="020B0604020202020204" pitchFamily="34" charset="0"/>
              <a:buChar char="•"/>
            </a:pPr>
            <a:r>
              <a:rPr lang="en-US" dirty="0"/>
              <a:t>Must be able to withstand 3,000 pounds of force or twice the expected load incase of a fall</a:t>
            </a:r>
          </a:p>
          <a:p>
            <a:pPr marL="171450" lvl="0" indent="-171450">
              <a:buFont typeface="Arial" panose="020B0604020202020204" pitchFamily="34" charset="0"/>
              <a:buChar char="•"/>
            </a:pPr>
            <a:r>
              <a:rPr lang="en-US" dirty="0"/>
              <a:t>Commonly used on flat roofs but can be used on any roof type</a:t>
            </a:r>
          </a:p>
        </p:txBody>
      </p:sp>
      <p:sp>
        <p:nvSpPr>
          <p:cNvPr id="1048764" name="Header Placeholder 3"/>
          <p:cNvSpPr>
            <a:spLocks noGrp="1"/>
          </p:cNvSpPr>
          <p:nvPr>
            <p:ph type="hdr" sz="quarter" idx="10"/>
          </p:nvPr>
        </p:nvSpPr>
        <p:spPr/>
        <p:txBody>
          <a:bodyPr/>
          <a:lstStyle/>
          <a:p>
            <a:r>
              <a:rPr lang="en-US"/>
              <a:t>Fall Protection</a:t>
            </a:r>
          </a:p>
        </p:txBody>
      </p:sp>
      <p:sp>
        <p:nvSpPr>
          <p:cNvPr id="1048765" name="Slide Number Placeholder 4"/>
          <p:cNvSpPr>
            <a:spLocks noGrp="1"/>
          </p:cNvSpPr>
          <p:nvPr>
            <p:ph type="sldNum" sz="quarter" idx="11"/>
          </p:nvPr>
        </p:nvSpPr>
        <p:spPr/>
        <p:txBody>
          <a:bodyPr/>
          <a:lstStyle/>
          <a:p>
            <a:fld id="{F2044902-878F-B949-9CEA-0806CB61E298}"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9" name="Slide Image Placeholder 1"/>
          <p:cNvSpPr>
            <a:spLocks noGrp="1" noRot="1" noChangeAspect="1"/>
          </p:cNvSpPr>
          <p:nvPr>
            <p:ph type="sldImg"/>
          </p:nvPr>
        </p:nvSpPr>
        <p:spPr>
          <a:xfrm>
            <a:off x="1371600" y="457200"/>
            <a:ext cx="4143375" cy="3108325"/>
          </a:xfrm>
        </p:spPr>
      </p:sp>
      <p:sp>
        <p:nvSpPr>
          <p:cNvPr id="1048730"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Cover OSHA requirements in more detail than previous slide</a:t>
            </a:r>
          </a:p>
          <a:p>
            <a:pPr marL="171450"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Describe practical application especially on steep roofs when installing solar</a:t>
            </a:r>
          </a:p>
          <a:p>
            <a:pPr marL="171450"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Review different attachment points vs PFAS </a:t>
            </a:r>
          </a:p>
          <a:p>
            <a:pPr marL="628650" lvl="1"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Side dee-rings vs back dee-rings</a:t>
            </a:r>
          </a:p>
          <a:p>
            <a:pPr marL="171450" lvl="0"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Note that the anchor load requirement is lower (3,000 vs 5,000) for positioning because the allowable fall distance is shorter</a:t>
            </a:r>
          </a:p>
          <a:p>
            <a:pPr marL="171450" lvl="0"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Call out lower installer in photo, notice he doesn’t have an attachment on the dee-ring on his back but he clearly is attached to a rope, this is positioning</a:t>
            </a:r>
          </a:p>
          <a:p>
            <a:pPr marL="171450" lvl="0" indent="-171450">
              <a:buFont typeface="Arial" panose="020B0604020202020204" pitchFamily="34" charset="0"/>
              <a:buChar char="•"/>
            </a:pPr>
            <a:r>
              <a:rPr lang="en-US" sz="1200" b="1" kern="1200" dirty="0">
                <a:solidFill>
                  <a:schemeClr val="tx1"/>
                </a:solidFill>
                <a:effectLst/>
                <a:latin typeface="Tahoma" pitchFamily="34" charset="0"/>
                <a:ea typeface="ＭＳ Ｐゴシック" charset="0"/>
                <a:cs typeface="Tahoma" pitchFamily="34" charset="0"/>
              </a:rPr>
              <a:t>Notes:</a:t>
            </a:r>
            <a:r>
              <a:rPr lang="en-US" sz="1200" b="1" kern="1200" baseline="0" dirty="0">
                <a:solidFill>
                  <a:schemeClr val="tx1"/>
                </a:solidFill>
                <a:effectLst/>
                <a:latin typeface="Tahoma" pitchFamily="34" charset="0"/>
                <a:ea typeface="ＭＳ Ｐゴシック" charset="0"/>
                <a:cs typeface="Tahoma" pitchFamily="34" charset="0"/>
              </a:rPr>
              <a:t> </a:t>
            </a:r>
            <a:r>
              <a:rPr lang="en-US" sz="1200" b="1" i="0" u="none" strike="noStrike" kern="1200" baseline="0" dirty="0">
                <a:solidFill>
                  <a:schemeClr val="tx1"/>
                </a:solidFill>
                <a:latin typeface="Tahoma" pitchFamily="34" charset="0"/>
                <a:ea typeface="ＭＳ Ｐゴシック" charset="0"/>
                <a:cs typeface="Tahoma" pitchFamily="34" charset="0"/>
              </a:rPr>
              <a:t>Positioning Device Systems – 29 CFR 1926.502(e) </a:t>
            </a:r>
            <a:r>
              <a:rPr lang="en-US" sz="1200" b="0" i="0" u="none" strike="noStrike" kern="1200" baseline="0" dirty="0">
                <a:solidFill>
                  <a:schemeClr val="tx1"/>
                </a:solidFill>
                <a:latin typeface="Tahoma" pitchFamily="34" charset="0"/>
                <a:ea typeface="ＭＳ Ｐゴシック" charset="0"/>
                <a:cs typeface="Tahoma" pitchFamily="34" charset="0"/>
              </a:rPr>
              <a:t>OSHA defines a positioning device system as a body belt or body harness system rigged to allow a worker to be supported on an elevated vertical surface, such as a wall, and work with both hands free while leaning. ■ Body belt or body harness systems are to be set up so that a worker can free fall no farther than 2 feet. 29 CFR 1926.502(e)(1). ■ Body belts or harnesses must be secured to an anchorage capable of supporting at least twice the potential impact load of a worker’s fall or 3,000 pounds, whichever is greater. 29 CFR 1926.502(e)(2). </a:t>
            </a:r>
            <a:endParaRPr lang="en-US" dirty="0"/>
          </a:p>
        </p:txBody>
      </p:sp>
      <p:sp>
        <p:nvSpPr>
          <p:cNvPr id="1048731" name="Header Placeholder 3"/>
          <p:cNvSpPr>
            <a:spLocks noGrp="1"/>
          </p:cNvSpPr>
          <p:nvPr>
            <p:ph type="hdr" sz="quarter" idx="10"/>
          </p:nvPr>
        </p:nvSpPr>
        <p:spPr/>
        <p:txBody>
          <a:bodyPr/>
          <a:lstStyle/>
          <a:p>
            <a:r>
              <a:rPr lang="en-US"/>
              <a:t>Fall Protection</a:t>
            </a:r>
          </a:p>
        </p:txBody>
      </p:sp>
      <p:sp>
        <p:nvSpPr>
          <p:cNvPr id="1048732" name="Slide Number Placeholder 4"/>
          <p:cNvSpPr>
            <a:spLocks noGrp="1"/>
          </p:cNvSpPr>
          <p:nvPr>
            <p:ph type="sldNum" sz="quarter" idx="11"/>
          </p:nvPr>
        </p:nvSpPr>
        <p:spPr/>
        <p:txBody>
          <a:bodyPr/>
          <a:lstStyle/>
          <a:p>
            <a:fld id="{F2044902-878F-B949-9CEA-0806CB61E298}"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1" name="Rectangle 2"/>
          <p:cNvSpPr>
            <a:spLocks noGrp="1" noRot="1" noChangeAspect="1" noChangeArrowheads="1" noTextEdit="1"/>
          </p:cNvSpPr>
          <p:nvPr>
            <p:ph type="sldImg"/>
          </p:nvPr>
        </p:nvSpPr>
        <p:spPr>
          <a:xfrm>
            <a:off x="1398588" y="495300"/>
            <a:ext cx="4157662" cy="3117850"/>
          </a:xfrm>
          <a:prstGeom prst="rect">
            <a:avLst/>
          </a:prstGeom>
          <a:solidFill>
            <a:srgbClr val="FFFFFF"/>
          </a:solidFill>
        </p:spPr>
      </p:sp>
      <p:sp>
        <p:nvSpPr>
          <p:cNvPr id="1048792" name="Rectangle 4"/>
          <p:cNvSpPr>
            <a:spLocks noGrp="1" noChangeArrowheads="1"/>
          </p:cNvSpPr>
          <p:nvPr>
            <p:ph type="body" idx="1"/>
          </p:nvPr>
        </p:nvSpPr>
        <p:spPr>
          <a:xfrm>
            <a:off x="140677" y="3809999"/>
            <a:ext cx="6594231" cy="5400675"/>
          </a:xfrm>
          <a:prstGeom prst="rect">
            <a:avLst/>
          </a:prstGeom>
          <a:noFill/>
          <a:ln>
            <a:noFill/>
          </a:ln>
        </p:spPr>
        <p:txBody>
          <a:bodyPr>
            <a:normAutofit fontScale="85000" lnSpcReduction="10000"/>
          </a:bodyPr>
          <a:lstStyle/>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Make sure all components are compatible </a:t>
            </a:r>
          </a:p>
          <a:p>
            <a:pPr marL="62865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If they don’t work together they might fail during a fall</a:t>
            </a:r>
          </a:p>
          <a:p>
            <a:pPr marL="0" marR="0" indent="0" algn="l" defTabSz="914400" rtl="0" eaLnBrk="1" fontAlgn="base" latinLnBrk="0" hangingPunct="1">
              <a:lnSpc>
                <a:spcPct val="100000"/>
              </a:lnSpc>
              <a:spcBef>
                <a:spcPct val="0"/>
              </a:spcBef>
              <a:spcAft>
                <a:spcPct val="0"/>
              </a:spcAft>
              <a:buClrTx/>
              <a:buSzTx/>
              <a:buFontTx/>
              <a:buNone/>
            </a:pP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Archived Notes</a:t>
            </a:r>
          </a:p>
          <a:p>
            <a:pPr marL="0" marR="0" indent="0" algn="l" defTabSz="914400" rtl="0" eaLnBrk="1" fontAlgn="base" latinLnBrk="0" hangingPunct="1">
              <a:lnSpc>
                <a:spcPct val="100000"/>
              </a:lnSpc>
              <a:spcBef>
                <a:spcPct val="0"/>
              </a:spcBef>
              <a:spcAft>
                <a:spcPct val="0"/>
              </a:spcAft>
              <a:buClrTx/>
              <a:buSzTx/>
              <a:buFontTx/>
              <a:buNone/>
            </a:pPr>
            <a:r>
              <a:rPr lang="en-US" dirty="0">
                <a:solidFill>
                  <a:srgbClr val="000000"/>
                </a:solidFill>
                <a:latin typeface="Helvetica Neue" charset="0"/>
              </a:rPr>
              <a:t>Personal fall protection system effectiveness relies on component compatibility. Often, components are supplied together as a set. Using non-compatible fittings can lead to damage and system failure (see </a:t>
            </a:r>
            <a:r>
              <a:rPr lang="en-US" u="sng" dirty="0">
                <a:solidFill>
                  <a:srgbClr val="800080"/>
                </a:solidFill>
                <a:latin typeface="Helvetica Neue" charset="0"/>
                <a:hlinkClick r:id="rId3" tooltip="29 CFR 1926.502(d)(5)"/>
              </a:rPr>
              <a:t>29 CFR 1926.502(d)(5)</a:t>
            </a:r>
            <a:r>
              <a:rPr lang="en-US" dirty="0">
                <a:solidFill>
                  <a:srgbClr val="000000"/>
                </a:solidFill>
                <a:latin typeface="Helvetica Neue" charset="0"/>
              </a:rPr>
              <a:t>).</a:t>
            </a:r>
            <a:endParaRPr lang="en-US" dirty="0"/>
          </a:p>
          <a:p>
            <a:pPr eaLnBrk="1" hangingPunct="1"/>
            <a:endParaRPr lang="en-US" baseline="0" dirty="0">
              <a:latin typeface="Tahoma" pitchFamily="34" charset="0"/>
            </a:endParaRPr>
          </a:p>
          <a:p>
            <a:pPr eaLnBrk="1" hangingPunct="1"/>
            <a:r>
              <a:rPr lang="en-US" baseline="0" dirty="0">
                <a:latin typeface="Tahoma" pitchFamily="34" charset="0"/>
              </a:rPr>
              <a:t>OSHA says that if an employee can fall six feet or more onto a lower level, fall protection must be provided.</a:t>
            </a:r>
          </a:p>
          <a:p>
            <a:pPr eaLnBrk="1" hangingPunct="1"/>
            <a:endParaRPr lang="en-US" b="1" baseline="0" dirty="0">
              <a:latin typeface="Tahoma" pitchFamily="34" charset="0"/>
            </a:endParaRPr>
          </a:p>
          <a:p>
            <a:pPr eaLnBrk="1" hangingPunct="1"/>
            <a:r>
              <a:rPr lang="en-US" b="1" baseline="0" dirty="0">
                <a:latin typeface="Tahoma" pitchFamily="34" charset="0"/>
              </a:rPr>
              <a:t>What type of fall protection will I need?</a:t>
            </a:r>
            <a:r>
              <a:rPr lang="en-US" baseline="0" dirty="0">
                <a:latin typeface="Tahoma" pitchFamily="34" charset="0"/>
              </a:rPr>
              <a:t> </a:t>
            </a:r>
          </a:p>
          <a:p>
            <a:pPr eaLnBrk="1" hangingPunct="1"/>
            <a:r>
              <a:rPr lang="en-US" baseline="0" dirty="0">
                <a:latin typeface="Tahoma" pitchFamily="34" charset="0"/>
              </a:rPr>
              <a:t>In most cases, a guardrail system, a safety net system, or a personal fall arrest system must be used. In some cases fences, barricades, covers, equipment guards or a controlled access zone may be used. For many pitched roofs the best, or only, option will be a Personal Fall Arrest System (PFAS) including anchorage points, lifelines, and body harnesses. Use of any PFAS requires training and following the manufacturer</a:t>
            </a:r>
            <a:r>
              <a:rPr lang="en-US" altLang="en-US" baseline="0" dirty="0">
                <a:latin typeface="Tahoma" pitchFamily="34" charset="0"/>
              </a:rPr>
              <a:t>’</a:t>
            </a:r>
            <a:r>
              <a:rPr lang="en-US" baseline="0" dirty="0">
                <a:latin typeface="Tahoma" pitchFamily="34" charset="0"/>
              </a:rPr>
              <a:t>s instructions. </a:t>
            </a:r>
          </a:p>
          <a:p>
            <a:pPr eaLnBrk="1" hangingPunct="1"/>
            <a:endParaRPr lang="en-US" baseline="0" dirty="0">
              <a:latin typeface="Tahoma" pitchFamily="34" charset="0"/>
            </a:endParaRPr>
          </a:p>
          <a:p>
            <a:pPr eaLnBrk="1" hangingPunct="1"/>
            <a:r>
              <a:rPr lang="en-US" baseline="0" dirty="0">
                <a:latin typeface="Tahoma" pitchFamily="34" charset="0"/>
              </a:rPr>
              <a:t>Employees must be protected not just from falling off a surface, but from falling through holes and from having objects fall on them from above. Working in the solar industry often exposes the worker to fall hazards (hundreds of thousands of PV systems are on roof tops with no parapet or walls). Know the Federal and state laws and how workers must be protected while at risk of falling. Whether on a single family homes’ roof or some sort of man-lift, personal fall protection must be provided AND worn. When a worker is getting on a roof to make measurements and conduct a shade analysis, some form of fall protection is required. For instance, on a residential home with asphalt composition shingles, the worker could use a Personal Fall Arrest System (PFAS), consisting of at least four items:</a:t>
            </a:r>
          </a:p>
          <a:p>
            <a:pPr eaLnBrk="1" hangingPunct="1"/>
            <a:endParaRPr lang="en-US" baseline="0" dirty="0">
              <a:latin typeface="Tahoma" pitchFamily="34" charset="0"/>
            </a:endParaRPr>
          </a:p>
          <a:p>
            <a:pPr marL="171450" indent="-171450" eaLnBrk="1" hangingPunct="1">
              <a:buFont typeface="Arial" panose="020B0604020202020204" pitchFamily="34" charset="0"/>
              <a:buChar char="•"/>
            </a:pPr>
            <a:r>
              <a:rPr lang="en-US" baseline="0" dirty="0">
                <a:latin typeface="Tahoma" pitchFamily="34" charset="0"/>
              </a:rPr>
              <a:t>An anchor – many products are available specifically for fall protection systems, for all types of roofs, equipment and structures. Some anchors have more than one D-ring, or point of attachments for more than one person. Never should two people attach to one D-ring! Each anchor must be rated for 5,000 pounds of force per worker and must be installed per the manufactures instructions.</a:t>
            </a:r>
          </a:p>
          <a:p>
            <a:pPr marL="171450" indent="-171450" eaLnBrk="1" hangingPunct="1">
              <a:buFont typeface="Arial" panose="020B0604020202020204" pitchFamily="34" charset="0"/>
              <a:buChar char="•"/>
            </a:pPr>
            <a:r>
              <a:rPr lang="en-US" baseline="0" dirty="0">
                <a:latin typeface="Tahoma" pitchFamily="34" charset="0"/>
              </a:rPr>
              <a:t>The lifeline – there are ropes and cables available to attach workers to the anchor in a safe manner, while still allowing the worker to move freely and work efficiently. The lifeline attaches from the anchor to the body harness.  </a:t>
            </a:r>
          </a:p>
          <a:p>
            <a:pPr marL="171450" indent="-171450" eaLnBrk="1" hangingPunct="1">
              <a:buFont typeface="Arial" panose="020B0604020202020204" pitchFamily="34" charset="0"/>
              <a:buChar char="•"/>
            </a:pPr>
            <a:r>
              <a:rPr lang="en-US" baseline="0" dirty="0">
                <a:latin typeface="Tahoma" pitchFamily="34" charset="0"/>
              </a:rPr>
              <a:t>Body harness – each worker should be issued their own personal body harness, sized properly for their body.  </a:t>
            </a:r>
          </a:p>
          <a:p>
            <a:pPr marL="171450" indent="-171450" eaLnBrk="1" hangingPunct="1">
              <a:buFont typeface="Arial" panose="020B0604020202020204" pitchFamily="34" charset="0"/>
              <a:buChar char="•"/>
            </a:pPr>
            <a:r>
              <a:rPr lang="en-US" baseline="0" dirty="0">
                <a:latin typeface="Tahoma" pitchFamily="34" charset="0"/>
              </a:rPr>
              <a:t>Proper training – all workers using a PFAS must be trained in how to use AND inspect each piece of equipment. Ropes, cables and harnesses should be checked before each use and treated with care so as to avoid damage and compromise the equipment.</a:t>
            </a:r>
          </a:p>
          <a:p>
            <a:pPr eaLnBrk="1" hangingPunct="1"/>
            <a:endParaRPr lang="en-US" baseline="0" dirty="0">
              <a:latin typeface="Tahoma" pitchFamily="34" charset="0"/>
            </a:endParaRPr>
          </a:p>
          <a:p>
            <a:pPr eaLnBrk="1" hangingPunct="1"/>
            <a:r>
              <a:rPr lang="en-US" baseline="0" dirty="0">
                <a:latin typeface="Tahoma" pitchFamily="34" charset="0"/>
              </a:rPr>
              <a:t>There are numerous organizations/companies that provide fall-protection training - go get certified!</a:t>
            </a:r>
          </a:p>
          <a:p>
            <a:pPr eaLnBrk="1" hangingPunct="1"/>
            <a:endParaRPr lang="en-US" baseline="0" dirty="0">
              <a:latin typeface="Tahoma" pitchFamily="34" charset="0"/>
            </a:endParaRPr>
          </a:p>
          <a:p>
            <a:pPr eaLnBrk="1" hangingPunct="1"/>
            <a:endParaRPr lang="en-US" baseline="0" dirty="0">
              <a:latin typeface="Tahoma" pitchFamily="34" charset="0"/>
            </a:endParaRPr>
          </a:p>
        </p:txBody>
      </p:sp>
      <p:sp>
        <p:nvSpPr>
          <p:cNvPr id="1048793" name="Header Placeholder 1"/>
          <p:cNvSpPr>
            <a:spLocks noGrp="1"/>
          </p:cNvSpPr>
          <p:nvPr>
            <p:ph type="hdr" sz="quarter" idx="10"/>
          </p:nvPr>
        </p:nvSpPr>
        <p:spPr/>
        <p:txBody>
          <a:bodyPr/>
          <a:lstStyle/>
          <a:p>
            <a:r>
              <a:rPr lang="en-US"/>
              <a:t>Fall Protection</a:t>
            </a:r>
            <a:endParaRPr lang="en-US" dirty="0"/>
          </a:p>
        </p:txBody>
      </p:sp>
      <p:sp>
        <p:nvSpPr>
          <p:cNvPr id="1048794" name="Slide Number Placeholder 4"/>
          <p:cNvSpPr>
            <a:spLocks noGrp="1"/>
          </p:cNvSpPr>
          <p:nvPr>
            <p:ph type="sldNum" sz="quarter" idx="5"/>
          </p:nvPr>
        </p:nvSpPr>
        <p:spPr>
          <a:xfrm>
            <a:off x="6331790" y="8919713"/>
            <a:ext cx="591299" cy="290962"/>
          </a:xfrm>
        </p:spPr>
        <p:txBody>
          <a:bodyPr/>
          <a:lstStyle/>
          <a:p>
            <a:fld id="{F2044902-878F-B949-9CEA-0806CB61E298}" type="slidenum">
              <a:rPr lang="en-US" smtClean="0"/>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4" name="Rectangle 2"/>
          <p:cNvSpPr>
            <a:spLocks noGrp="1" noRot="1" noChangeAspect="1" noChangeArrowheads="1" noTextEdit="1"/>
          </p:cNvSpPr>
          <p:nvPr>
            <p:ph type="sldImg"/>
          </p:nvPr>
        </p:nvSpPr>
        <p:spPr>
          <a:xfrm>
            <a:off x="1398588" y="495300"/>
            <a:ext cx="4157662" cy="3117850"/>
          </a:xfrm>
          <a:prstGeom prst="rect">
            <a:avLst/>
          </a:prstGeom>
          <a:solidFill>
            <a:srgbClr val="FFFFFF"/>
          </a:solidFill>
        </p:spPr>
      </p:sp>
      <p:sp>
        <p:nvSpPr>
          <p:cNvPr id="1048785" name="Rectangle 4"/>
          <p:cNvSpPr>
            <a:spLocks noGrp="1" noChangeArrowheads="1"/>
          </p:cNvSpPr>
          <p:nvPr>
            <p:ph type="body" idx="1"/>
          </p:nvPr>
        </p:nvSpPr>
        <p:spPr>
          <a:xfrm>
            <a:off x="140677" y="3809999"/>
            <a:ext cx="6594231" cy="5400675"/>
          </a:xfrm>
          <a:prstGeom prst="rect">
            <a:avLst/>
          </a:prstGeom>
          <a:noFill/>
          <a:ln>
            <a:noFill/>
          </a:ln>
        </p:spPr>
        <p:txBody>
          <a:bodyPr>
            <a:normAutofit fontScale="85000" lnSpcReduction="20000"/>
          </a:bodyPr>
          <a:lstStyle/>
          <a:p>
            <a:pPr marL="171450" indent="-171450" eaLnBrk="1" hangingPunct="1">
              <a:buFont typeface="Arial" panose="020B0604020202020204" pitchFamily="34" charset="0"/>
              <a:buChar char="•"/>
            </a:pPr>
            <a:r>
              <a:rPr lang="en-US" baseline="0" dirty="0">
                <a:latin typeface="Tahoma" pitchFamily="34" charset="0"/>
              </a:rPr>
              <a:t>Briefly review the components of a PFAS. We’ll go into details in the following slides</a:t>
            </a:r>
          </a:p>
          <a:p>
            <a:pPr marL="628650" lvl="1" indent="-171450" eaLnBrk="1" hangingPunct="1">
              <a:buFont typeface="Arial" panose="020B0604020202020204" pitchFamily="34" charset="0"/>
              <a:buChar char="•"/>
            </a:pPr>
            <a:r>
              <a:rPr lang="en-US" baseline="0" dirty="0">
                <a:latin typeface="Tahoma" pitchFamily="34" charset="0"/>
              </a:rPr>
              <a:t>Anchor</a:t>
            </a:r>
          </a:p>
          <a:p>
            <a:pPr marL="628650" lvl="1" indent="-171450" eaLnBrk="1" hangingPunct="1">
              <a:buFont typeface="Arial" panose="020B0604020202020204" pitchFamily="34" charset="0"/>
              <a:buChar char="•"/>
            </a:pPr>
            <a:r>
              <a:rPr lang="en-US" baseline="0" dirty="0">
                <a:latin typeface="Tahoma" pitchFamily="34" charset="0"/>
              </a:rPr>
              <a:t>Lifeline</a:t>
            </a:r>
          </a:p>
          <a:p>
            <a:pPr marL="628650" lvl="1" indent="-171450" eaLnBrk="1" hangingPunct="1">
              <a:buFont typeface="Arial" panose="020B0604020202020204" pitchFamily="34" charset="0"/>
              <a:buChar char="•"/>
            </a:pPr>
            <a:r>
              <a:rPr lang="en-US" baseline="0" dirty="0">
                <a:latin typeface="Tahoma" pitchFamily="34" charset="0"/>
              </a:rPr>
              <a:t>Lanyard</a:t>
            </a:r>
          </a:p>
          <a:p>
            <a:pPr marL="628650" lvl="1" indent="-171450" eaLnBrk="1" hangingPunct="1">
              <a:buFont typeface="Arial" panose="020B0604020202020204" pitchFamily="34" charset="0"/>
              <a:buChar char="•"/>
            </a:pPr>
            <a:r>
              <a:rPr lang="en-US" baseline="0" dirty="0">
                <a:latin typeface="Tahoma" pitchFamily="34" charset="0"/>
              </a:rPr>
              <a:t>Rope grab</a:t>
            </a:r>
          </a:p>
          <a:p>
            <a:pPr marL="628650" lvl="1" indent="-171450" eaLnBrk="1" hangingPunct="1">
              <a:buFont typeface="Arial" panose="020B0604020202020204" pitchFamily="34" charset="0"/>
              <a:buChar char="•"/>
            </a:pPr>
            <a:r>
              <a:rPr lang="en-US" baseline="0" dirty="0">
                <a:latin typeface="Tahoma" pitchFamily="34" charset="0"/>
              </a:rPr>
              <a:t>Harness</a:t>
            </a:r>
          </a:p>
          <a:p>
            <a:pPr marL="628650" lvl="1" indent="-171450" eaLnBrk="1" hangingPunct="1">
              <a:buFont typeface="Arial" panose="020B0604020202020204" pitchFamily="34" charset="0"/>
              <a:buChar char="•"/>
            </a:pPr>
            <a:r>
              <a:rPr lang="en-US" baseline="0" dirty="0">
                <a:latin typeface="Tahoma" pitchFamily="34" charset="0"/>
              </a:rPr>
              <a:t>(review in the same order as they’re presented in the following slides)</a:t>
            </a:r>
          </a:p>
          <a:p>
            <a:pPr marL="628650" lvl="1" indent="-171450" eaLnBrk="1" hangingPunct="1">
              <a:buFont typeface="Arial" panose="020B0604020202020204" pitchFamily="34" charset="0"/>
              <a:buChar char="•"/>
            </a:pPr>
            <a:endParaRPr lang="en-US" baseline="0" dirty="0">
              <a:latin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lang="en-US" sz="1200" b="1" kern="1200" dirty="0">
                <a:solidFill>
                  <a:schemeClr val="tx1"/>
                </a:solidFill>
                <a:effectLst/>
                <a:latin typeface="Tahoma" pitchFamily="34" charset="0"/>
                <a:ea typeface="ＭＳ Ｐゴシック" charset="0"/>
                <a:cs typeface="Tahoma" pitchFamily="34" charset="0"/>
              </a:rPr>
              <a:t>Archived Notes</a:t>
            </a:r>
          </a:p>
          <a:p>
            <a:pPr eaLnBrk="1" hangingPunct="1"/>
            <a:r>
              <a:rPr lang="en-US" baseline="0" dirty="0">
                <a:latin typeface="Tahoma" pitchFamily="34" charset="0"/>
              </a:rPr>
              <a:t>OSHA says that if an employee can fall six feet or more onto a lower level, fall protection must be provided.</a:t>
            </a:r>
          </a:p>
          <a:p>
            <a:pPr eaLnBrk="1" hangingPunct="1"/>
            <a:endParaRPr lang="en-US" b="1" baseline="0" dirty="0">
              <a:latin typeface="Tahoma" pitchFamily="34" charset="0"/>
            </a:endParaRPr>
          </a:p>
          <a:p>
            <a:pPr eaLnBrk="1" hangingPunct="1"/>
            <a:r>
              <a:rPr lang="en-US" b="1" baseline="0" dirty="0">
                <a:latin typeface="Tahoma" pitchFamily="34" charset="0"/>
              </a:rPr>
              <a:t>What type of fall protection will I need?</a:t>
            </a:r>
            <a:r>
              <a:rPr lang="en-US" baseline="0" dirty="0">
                <a:latin typeface="Tahoma" pitchFamily="34" charset="0"/>
              </a:rPr>
              <a:t> </a:t>
            </a:r>
          </a:p>
          <a:p>
            <a:pPr eaLnBrk="1" hangingPunct="1"/>
            <a:r>
              <a:rPr lang="en-US" baseline="0" dirty="0">
                <a:latin typeface="Tahoma" pitchFamily="34" charset="0"/>
              </a:rPr>
              <a:t>In most cases, a guardrail system, a safety net system, or a personal fall arrest system must be used. In some cases fences, barricades, covers, equipment guards or a controlled access zone may be used. For many pitched roofs the best, or only, option will be a Personal Fall Arrest System (PFAS) including anchorage points, lifelines, and body harnesses. Use of any PFAS requires training and following the manufacturer</a:t>
            </a:r>
            <a:r>
              <a:rPr lang="en-US" altLang="en-US" baseline="0" dirty="0">
                <a:latin typeface="Tahoma" pitchFamily="34" charset="0"/>
              </a:rPr>
              <a:t>’</a:t>
            </a:r>
            <a:r>
              <a:rPr lang="en-US" baseline="0" dirty="0">
                <a:latin typeface="Tahoma" pitchFamily="34" charset="0"/>
              </a:rPr>
              <a:t>s instructions. </a:t>
            </a:r>
          </a:p>
          <a:p>
            <a:pPr eaLnBrk="1" hangingPunct="1"/>
            <a:endParaRPr lang="en-US" baseline="0" dirty="0">
              <a:latin typeface="Tahoma" pitchFamily="34" charset="0"/>
            </a:endParaRPr>
          </a:p>
          <a:p>
            <a:pPr eaLnBrk="1" hangingPunct="1"/>
            <a:r>
              <a:rPr lang="en-US" baseline="0" dirty="0">
                <a:latin typeface="Tahoma" pitchFamily="34" charset="0"/>
              </a:rPr>
              <a:t>Employees must be protected not just from falling off a surface, but from falling through holes and from having objects fall on them from above. Working in the solar industry often exposes the worker to fall hazards (hundreds of thousands of PV systems are on roof tops with no parapet or walls). Know the Federal and state laws and how workers must be protected while at risk of falling. Whether on a single family homes’ roof or some sort of man-lift, personal fall protection must be provided AND worn. When a worker is getting on a roof to make measurements and conduct a shade analysis, some form of fall protection is required. For instance, on a residential home with asphalt composition shingles, the worker could use a Personal Fall Arrest System (PFAS), consisting of at least four items:</a:t>
            </a:r>
          </a:p>
          <a:p>
            <a:pPr eaLnBrk="1" hangingPunct="1"/>
            <a:endParaRPr lang="en-US" baseline="0" dirty="0">
              <a:latin typeface="Tahoma" pitchFamily="34" charset="0"/>
            </a:endParaRPr>
          </a:p>
          <a:p>
            <a:pPr marL="171450" indent="-171450" eaLnBrk="1" hangingPunct="1">
              <a:buFont typeface="Arial" panose="020B0604020202020204" pitchFamily="34" charset="0"/>
              <a:buChar char="•"/>
            </a:pPr>
            <a:r>
              <a:rPr lang="en-US" baseline="0" dirty="0">
                <a:latin typeface="Tahoma" pitchFamily="34" charset="0"/>
              </a:rPr>
              <a:t>An anchor – many products are available specifically for fall protection systems, for all types of roofs, equipment and structures. Some anchors have more than one D-ring, or point of attachments for more than one person. Never should two people attach to one D-ring! Each anchor must be rated for 5,000 pounds of force per worker and must be installed per the manufactures instructions.</a:t>
            </a:r>
          </a:p>
          <a:p>
            <a:pPr marL="171450" indent="-171450" eaLnBrk="1" hangingPunct="1">
              <a:buFont typeface="Arial" panose="020B0604020202020204" pitchFamily="34" charset="0"/>
              <a:buChar char="•"/>
            </a:pPr>
            <a:r>
              <a:rPr lang="en-US" baseline="0" dirty="0">
                <a:latin typeface="Tahoma" pitchFamily="34" charset="0"/>
              </a:rPr>
              <a:t>The lifeline – there are ropes and cables available to attach workers to the anchor in a safe manner, while still allowing the worker to move freely and work efficiently. The lifeline attaches from the anchor to the body harness.  </a:t>
            </a:r>
          </a:p>
          <a:p>
            <a:pPr marL="171450" indent="-171450" eaLnBrk="1" hangingPunct="1">
              <a:buFont typeface="Arial" panose="020B0604020202020204" pitchFamily="34" charset="0"/>
              <a:buChar char="•"/>
            </a:pPr>
            <a:r>
              <a:rPr lang="en-US" baseline="0" dirty="0">
                <a:latin typeface="Tahoma" pitchFamily="34" charset="0"/>
              </a:rPr>
              <a:t>Body harness – each worker should be issued their own personal body harness, sized properly for their body.  </a:t>
            </a:r>
          </a:p>
          <a:p>
            <a:pPr marL="171450" indent="-171450" eaLnBrk="1" hangingPunct="1">
              <a:buFont typeface="Arial" panose="020B0604020202020204" pitchFamily="34" charset="0"/>
              <a:buChar char="•"/>
            </a:pPr>
            <a:r>
              <a:rPr lang="en-US" baseline="0" dirty="0">
                <a:latin typeface="Tahoma" pitchFamily="34" charset="0"/>
              </a:rPr>
              <a:t>Proper training – all workers using a PFAS must be trained in how to use AND inspect each piece of equipment. Ropes, cables and harnesses should be checked before each use and treated with care so as to avoid damage and compromise the equipment.</a:t>
            </a:r>
          </a:p>
          <a:p>
            <a:pPr eaLnBrk="1" hangingPunct="1"/>
            <a:endParaRPr lang="en-US" baseline="0" dirty="0">
              <a:latin typeface="Tahoma" pitchFamily="34" charset="0"/>
            </a:endParaRPr>
          </a:p>
          <a:p>
            <a:pPr eaLnBrk="1" hangingPunct="1"/>
            <a:r>
              <a:rPr lang="en-US" baseline="0" dirty="0">
                <a:latin typeface="Tahoma" pitchFamily="34" charset="0"/>
              </a:rPr>
              <a:t>There are numerous organizations/companies that provide fall-protection training - go get certified!</a:t>
            </a:r>
          </a:p>
          <a:p>
            <a:pPr eaLnBrk="1" hangingPunct="1"/>
            <a:endParaRPr lang="en-US" baseline="0" dirty="0">
              <a:latin typeface="Tahoma" pitchFamily="34" charset="0"/>
            </a:endParaRPr>
          </a:p>
          <a:p>
            <a:pPr eaLnBrk="1" hangingPunct="1"/>
            <a:endParaRPr lang="en-US" baseline="0" dirty="0">
              <a:latin typeface="Tahoma" pitchFamily="34" charset="0"/>
            </a:endParaRPr>
          </a:p>
        </p:txBody>
      </p:sp>
      <p:sp>
        <p:nvSpPr>
          <p:cNvPr id="1048786" name="Header Placeholder 1"/>
          <p:cNvSpPr>
            <a:spLocks noGrp="1"/>
          </p:cNvSpPr>
          <p:nvPr>
            <p:ph type="hdr" sz="quarter" idx="10"/>
          </p:nvPr>
        </p:nvSpPr>
        <p:spPr/>
        <p:txBody>
          <a:bodyPr/>
          <a:lstStyle/>
          <a:p>
            <a:r>
              <a:rPr lang="en-US"/>
              <a:t>Fall Protection</a:t>
            </a:r>
            <a:endParaRPr lang="en-US" dirty="0"/>
          </a:p>
        </p:txBody>
      </p:sp>
      <p:sp>
        <p:nvSpPr>
          <p:cNvPr id="1048787" name="Slide Number Placeholder 4"/>
          <p:cNvSpPr>
            <a:spLocks noGrp="1"/>
          </p:cNvSpPr>
          <p:nvPr>
            <p:ph type="sldNum" sz="quarter" idx="5"/>
          </p:nvPr>
        </p:nvSpPr>
        <p:spPr>
          <a:xfrm>
            <a:off x="6331790" y="8919713"/>
            <a:ext cx="591299" cy="290962"/>
          </a:xfrm>
        </p:spPr>
        <p:txBody>
          <a:bodyPr/>
          <a:lstStyle/>
          <a:p>
            <a:fld id="{F2044902-878F-B949-9CEA-0806CB61E298}" type="slidenum">
              <a:rPr lang="en-US" smtClean="0"/>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7" name="Slide Image Placeholder 1"/>
          <p:cNvSpPr>
            <a:spLocks noGrp="1" noRot="1" noChangeAspect="1"/>
          </p:cNvSpPr>
          <p:nvPr>
            <p:ph type="sldImg"/>
          </p:nvPr>
        </p:nvSpPr>
        <p:spPr>
          <a:xfrm>
            <a:off x="1371600" y="457200"/>
            <a:ext cx="4143375" cy="3108325"/>
          </a:xfrm>
        </p:spPr>
      </p:sp>
      <p:sp>
        <p:nvSpPr>
          <p:cNvPr id="1048798"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dirty="0"/>
              <a:t>Describe what an anchor is and what it’s used for</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dirty="0"/>
              <a:t>Review specific OSHA anchor requirements</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dirty="0"/>
              <a:t>Talk generally about how anchors should be installed</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dirty="0"/>
              <a:t>Must go into structural member</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dirty="0"/>
              <a:t>Be sure to talk about reading manufactures instructions because installation requirements will vary</a:t>
            </a:r>
          </a:p>
          <a:p>
            <a:pPr marL="0" marR="0" indent="0" algn="l" defTabSz="914400" rtl="0" eaLnBrk="0" fontAlgn="base" latinLnBrk="0" hangingPunct="0">
              <a:lnSpc>
                <a:spcPct val="100000"/>
              </a:lnSpc>
              <a:spcBef>
                <a:spcPct val="0"/>
              </a:spcBef>
              <a:spcAft>
                <a:spcPct val="0"/>
              </a:spcAft>
              <a:buClrTx/>
              <a:buSzTx/>
              <a:buFontTx/>
              <a:buNone/>
            </a:pPr>
            <a:endParaRPr lang="en-US" dirty="0"/>
          </a:p>
          <a:p>
            <a:pPr marL="0" marR="0" lvl="0" indent="0" algn="l" defTabSz="914400" rtl="0" eaLnBrk="0" fontAlgn="base" latinLnBrk="0" hangingPunct="0">
              <a:lnSpc>
                <a:spcPct val="100000"/>
              </a:lnSpc>
              <a:spcBef>
                <a:spcPct val="0"/>
              </a:spcBef>
              <a:spcAft>
                <a:spcPct val="0"/>
              </a:spcAft>
              <a:buClrTx/>
              <a:buSzTx/>
              <a:buFontTx/>
              <a:buNone/>
            </a:pPr>
            <a:r>
              <a:rPr lang="en-US" sz="1200" b="1" kern="1200" dirty="0">
                <a:solidFill>
                  <a:schemeClr val="tx1"/>
                </a:solidFill>
                <a:effectLst/>
                <a:latin typeface="Tahoma" pitchFamily="34" charset="0"/>
                <a:ea typeface="ＭＳ Ｐゴシック" charset="0"/>
                <a:cs typeface="Tahoma" pitchFamily="34" charset="0"/>
              </a:rPr>
              <a:t>Archived Notes</a:t>
            </a:r>
          </a:p>
          <a:p>
            <a:pPr marL="0" marR="0" indent="0" algn="l" defTabSz="914400" rtl="0" eaLnBrk="0" fontAlgn="base" latinLnBrk="0" hangingPunct="0">
              <a:lnSpc>
                <a:spcPct val="100000"/>
              </a:lnSpc>
              <a:spcBef>
                <a:spcPct val="0"/>
              </a:spcBef>
              <a:spcAft>
                <a:spcPct val="0"/>
              </a:spcAft>
              <a:buClrTx/>
              <a:buSzTx/>
              <a:buFontTx/>
              <a:buNone/>
            </a:pPr>
            <a:r>
              <a:rPr lang="en-US" dirty="0"/>
              <a:t>Certain structural m</a:t>
            </a:r>
            <a:r>
              <a:rPr lang="en-US" dirty="0">
                <a:solidFill>
                  <a:srgbClr val="000000"/>
                </a:solidFill>
                <a:latin typeface="Helvetica Neue" charset="0"/>
              </a:rPr>
              <a:t>embers may not be strong enough to hold the sudden weight imposed by a falling worker. The anchorage manufacturer should provide instructions on anchor installation (see </a:t>
            </a:r>
            <a:r>
              <a:rPr lang="en-US" u="sng" dirty="0">
                <a:solidFill>
                  <a:srgbClr val="800080"/>
                </a:solidFill>
                <a:latin typeface="Helvetica Neue" charset="0"/>
                <a:hlinkClick r:id="rId3" tooltip="29 CFR 1926.502(d)(15)"/>
              </a:rPr>
              <a:t>29 CFR 1926.502(d)(15)</a:t>
            </a:r>
            <a:r>
              <a:rPr lang="en-US" dirty="0">
                <a:solidFill>
                  <a:srgbClr val="000000"/>
                </a:solidFill>
                <a:latin typeface="Helvetica Neue" charset="0"/>
              </a:rPr>
              <a:t>; </a:t>
            </a:r>
            <a:r>
              <a:rPr lang="en-US" u="sng" dirty="0">
                <a:solidFill>
                  <a:srgbClr val="800080"/>
                </a:solidFill>
                <a:latin typeface="Helvetica Neue" charset="0"/>
                <a:hlinkClick r:id="rId4" tooltip="29 CFR 1926.1423(g)"/>
              </a:rPr>
              <a:t>29 CFR 1926.1423(g)</a:t>
            </a:r>
            <a:r>
              <a:rPr lang="en-US" dirty="0">
                <a:solidFill>
                  <a:srgbClr val="000000"/>
                </a:solidFill>
                <a:latin typeface="Helvetica Neue" charset="0"/>
              </a:rPr>
              <a:t>).</a:t>
            </a:r>
            <a:endParaRPr lang="en-US" dirty="0"/>
          </a:p>
          <a:p>
            <a:pPr marL="0" marR="0" indent="0" algn="l" defTabSz="914400" rtl="0" eaLnBrk="0" fontAlgn="base" latinLnBrk="0" hangingPunct="0">
              <a:lnSpc>
                <a:spcPct val="100000"/>
              </a:lnSpc>
              <a:spcBef>
                <a:spcPct val="0"/>
              </a:spcBef>
              <a:spcAft>
                <a:spcPct val="0"/>
              </a:spcAft>
              <a:buClrTx/>
              <a:buSzTx/>
              <a:buFontTx/>
              <a:buNone/>
            </a:pPr>
            <a:r>
              <a:rPr lang="en-US" dirty="0">
                <a:solidFill>
                  <a:srgbClr val="000000"/>
                </a:solidFill>
                <a:latin typeface="Helvetica Neue" charset="0"/>
              </a:rPr>
              <a:t>Anchors are fixed to a strong structural member. Anchors are not effective if they are attached to weak materials. Certain structural members may not be strong enough to hold the sudden weight imposed by a falling worker. The anchorage manufacturer should provide instructions on anchor installation (see </a:t>
            </a:r>
            <a:r>
              <a:rPr lang="en-US" u="sng" dirty="0">
                <a:solidFill>
                  <a:srgbClr val="800080"/>
                </a:solidFill>
                <a:latin typeface="Helvetica Neue" charset="0"/>
                <a:hlinkClick r:id="rId3" tooltip="29 CFR 1926.502(d)(15)"/>
              </a:rPr>
              <a:t>29 CFR 1926.502(d)(15)</a:t>
            </a:r>
            <a:r>
              <a:rPr lang="en-US" dirty="0">
                <a:solidFill>
                  <a:srgbClr val="000000"/>
                </a:solidFill>
                <a:latin typeface="Helvetica Neue" charset="0"/>
              </a:rPr>
              <a:t>; </a:t>
            </a:r>
            <a:r>
              <a:rPr lang="en-US" u="sng" dirty="0">
                <a:solidFill>
                  <a:srgbClr val="800080"/>
                </a:solidFill>
                <a:latin typeface="Helvetica Neue" charset="0"/>
                <a:hlinkClick r:id="rId4" tooltip="29 CFR 1926.1423(g)"/>
              </a:rPr>
              <a:t>29 CFR 1926.1423(g)</a:t>
            </a:r>
            <a:r>
              <a:rPr lang="en-US" dirty="0">
                <a:solidFill>
                  <a:srgbClr val="000000"/>
                </a:solidFill>
                <a:latin typeface="Helvetica Neue" charset="0"/>
              </a:rPr>
              <a:t>).</a:t>
            </a:r>
          </a:p>
          <a:p>
            <a:endParaRPr lang="en-US" dirty="0"/>
          </a:p>
        </p:txBody>
      </p:sp>
      <p:sp>
        <p:nvSpPr>
          <p:cNvPr id="1048799" name="Header Placeholder 3"/>
          <p:cNvSpPr>
            <a:spLocks noGrp="1"/>
          </p:cNvSpPr>
          <p:nvPr>
            <p:ph type="hdr" sz="quarter" idx="10"/>
          </p:nvPr>
        </p:nvSpPr>
        <p:spPr/>
        <p:txBody>
          <a:bodyPr/>
          <a:lstStyle/>
          <a:p>
            <a:r>
              <a:rPr lang="en-US"/>
              <a:t>Fall Protection</a:t>
            </a:r>
          </a:p>
        </p:txBody>
      </p:sp>
      <p:sp>
        <p:nvSpPr>
          <p:cNvPr id="1048800" name="Slide Number Placeholder 4"/>
          <p:cNvSpPr>
            <a:spLocks noGrp="1"/>
          </p:cNvSpPr>
          <p:nvPr>
            <p:ph type="sldNum" sz="quarter" idx="11"/>
          </p:nvPr>
        </p:nvSpPr>
        <p:spPr/>
        <p:txBody>
          <a:bodyPr/>
          <a:lstStyle/>
          <a:p>
            <a:fld id="{F2044902-878F-B949-9CEA-0806CB61E298}"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4" name="Slide Image Placeholder 1"/>
          <p:cNvSpPr>
            <a:spLocks noGrp="1" noRot="1" noChangeAspect="1"/>
          </p:cNvSpPr>
          <p:nvPr>
            <p:ph type="sldImg"/>
          </p:nvPr>
        </p:nvSpPr>
        <p:spPr>
          <a:xfrm>
            <a:off x="1371600" y="457200"/>
            <a:ext cx="4143375" cy="3108325"/>
          </a:xfrm>
        </p:spPr>
      </p:sp>
      <p:sp>
        <p:nvSpPr>
          <p:cNvPr id="1048805" name="Notes Placeholder 2"/>
          <p:cNvSpPr>
            <a:spLocks noGrp="1"/>
          </p:cNvSpPr>
          <p:nvPr>
            <p:ph type="body" idx="1"/>
          </p:nvPr>
        </p:nvSpPr>
        <p:spPr/>
        <p:txBody>
          <a:bodyPr>
            <a:normAutofit fontScale="85000" lnSpcReduction="20000"/>
          </a:bodyPr>
          <a:lstStyle/>
          <a:p>
            <a:pPr marL="171450" indent="-171450">
              <a:buFont typeface="Arial" panose="020B0604020202020204" pitchFamily="34" charset="0"/>
              <a:buChar char="•"/>
            </a:pPr>
            <a:r>
              <a:rPr lang="en-US" b="0" dirty="0"/>
              <a:t>Review how to safely install a roof anchor</a:t>
            </a:r>
          </a:p>
          <a:p>
            <a:pPr marL="628650" lvl="1" indent="-171450">
              <a:buFont typeface="Arial" panose="020B0604020202020204" pitchFamily="34" charset="0"/>
              <a:buChar char="•"/>
            </a:pPr>
            <a:r>
              <a:rPr lang="en-US" b="0" dirty="0"/>
              <a:t>Install anchor first thing when you get to the job</a:t>
            </a:r>
          </a:p>
          <a:p>
            <a:pPr marL="628650" lvl="1" indent="-171450">
              <a:buFont typeface="Arial" panose="020B0604020202020204" pitchFamily="34" charset="0"/>
              <a:buChar char="•"/>
            </a:pPr>
            <a:r>
              <a:rPr lang="en-US" b="0" dirty="0"/>
              <a:t>Who should install the roof anchor</a:t>
            </a:r>
          </a:p>
          <a:p>
            <a:pPr marL="1085850" lvl="2" indent="-171450">
              <a:buFont typeface="Arial" panose="020B0604020202020204" pitchFamily="34" charset="0"/>
              <a:buChar char="•"/>
            </a:pPr>
            <a:r>
              <a:rPr lang="en-US" b="0" dirty="0"/>
              <a:t>Competent person – refer to OSHA definition</a:t>
            </a:r>
          </a:p>
          <a:p>
            <a:pPr marL="628650" lvl="1" indent="-171450">
              <a:buFont typeface="Arial" panose="020B0604020202020204" pitchFamily="34" charset="0"/>
              <a:buChar char="•"/>
            </a:pPr>
            <a:r>
              <a:rPr lang="en-US" b="0" dirty="0"/>
              <a:t>Best practice on how to install the anchor</a:t>
            </a:r>
          </a:p>
          <a:p>
            <a:pPr marL="1085850" lvl="2" indent="-171450">
              <a:buFont typeface="Arial" panose="020B0604020202020204" pitchFamily="34" charset="0"/>
              <a:buChar char="•"/>
            </a:pPr>
            <a:r>
              <a:rPr lang="en-US" b="0" dirty="0"/>
              <a:t>Use a chicken ladder</a:t>
            </a:r>
          </a:p>
          <a:p>
            <a:pPr marL="171450" indent="-171450">
              <a:buFont typeface="Arial" panose="020B0604020202020204" pitchFamily="34" charset="0"/>
              <a:buChar char="•"/>
            </a:pPr>
            <a:r>
              <a:rPr lang="en-US" b="0" dirty="0"/>
              <a:t>Cover roof anchor limitations</a:t>
            </a:r>
          </a:p>
          <a:p>
            <a:pPr marL="628650" lvl="1" indent="-171450">
              <a:buFont typeface="Arial" panose="020B0604020202020204" pitchFamily="34" charset="0"/>
              <a:buChar char="•"/>
            </a:pPr>
            <a:r>
              <a:rPr lang="en-US" b="0" dirty="0"/>
              <a:t>One person per anchor</a:t>
            </a:r>
          </a:p>
          <a:p>
            <a:pPr marL="0" marR="0" indent="0" algn="l" defTabSz="914400" rtl="0" eaLnBrk="0" fontAlgn="base" latinLnBrk="0" hangingPunct="0">
              <a:lnSpc>
                <a:spcPct val="100000"/>
              </a:lnSpc>
              <a:spcBef>
                <a:spcPct val="0"/>
              </a:spcBef>
              <a:spcAft>
                <a:spcPct val="0"/>
              </a:spcAft>
              <a:buClrTx/>
              <a:buSzTx/>
              <a:buFontTx/>
              <a:buNone/>
            </a:pPr>
            <a:endParaRPr lang="en-US" b="0" dirty="0"/>
          </a:p>
          <a:p>
            <a:pPr marL="0" marR="0" indent="0" algn="l" defTabSz="914400" rtl="0" eaLnBrk="0" fontAlgn="base" latinLnBrk="0" hangingPunct="0">
              <a:lnSpc>
                <a:spcPct val="100000"/>
              </a:lnSpc>
              <a:spcBef>
                <a:spcPct val="0"/>
              </a:spcBef>
              <a:spcAft>
                <a:spcPct val="0"/>
              </a:spcAft>
              <a:buClrTx/>
              <a:buSzTx/>
              <a:buFontTx/>
              <a:buNone/>
            </a:pPr>
            <a:endParaRPr lang="en-US" b="0" dirty="0"/>
          </a:p>
          <a:p>
            <a:pPr marL="0" marR="0" indent="0" algn="l" defTabSz="914400" rtl="0" eaLnBrk="0" fontAlgn="base" latinLnBrk="0" hangingPunct="0">
              <a:lnSpc>
                <a:spcPct val="100000"/>
              </a:lnSpc>
              <a:spcBef>
                <a:spcPct val="0"/>
              </a:spcBef>
              <a:spcAft>
                <a:spcPct val="0"/>
              </a:spcAft>
              <a:buClrTx/>
              <a:buSzTx/>
              <a:buFontTx/>
              <a:buNone/>
            </a:pPr>
            <a:endParaRPr lang="en-US" b="0" dirty="0"/>
          </a:p>
          <a:p>
            <a:pPr marL="0" marR="0" lvl="0" indent="0" algn="l" defTabSz="914400" rtl="0" eaLnBrk="0" fontAlgn="base" latinLnBrk="0" hangingPunct="0">
              <a:lnSpc>
                <a:spcPct val="100000"/>
              </a:lnSpc>
              <a:spcBef>
                <a:spcPct val="0"/>
              </a:spcBef>
              <a:spcAft>
                <a:spcPct val="0"/>
              </a:spcAft>
              <a:buClrTx/>
              <a:buSzTx/>
              <a:buFontTx/>
              <a:buNone/>
            </a:pPr>
            <a:r>
              <a:rPr lang="en-US" sz="1200" b="1" kern="1200" dirty="0">
                <a:solidFill>
                  <a:schemeClr val="tx1"/>
                </a:solidFill>
                <a:effectLst/>
                <a:latin typeface="Tahoma" pitchFamily="34" charset="0"/>
                <a:ea typeface="ＭＳ Ｐゴシック" charset="0"/>
                <a:cs typeface="Tahoma" pitchFamily="34" charset="0"/>
              </a:rPr>
              <a:t>Archived Notes</a:t>
            </a:r>
          </a:p>
          <a:p>
            <a:pPr marL="0" marR="0" indent="0" algn="l" defTabSz="914400" rtl="0" eaLnBrk="0" fontAlgn="base" latinLnBrk="0" hangingPunct="0">
              <a:lnSpc>
                <a:spcPct val="100000"/>
              </a:lnSpc>
              <a:spcBef>
                <a:spcPct val="0"/>
              </a:spcBef>
              <a:spcAft>
                <a:spcPct val="0"/>
              </a:spcAft>
              <a:buClrTx/>
              <a:buSzTx/>
              <a:buFontTx/>
              <a:buNone/>
            </a:pPr>
            <a:r>
              <a:rPr lang="en-US" b="0" dirty="0"/>
              <a:t>https://simplifiedsafety.com/blog/selecting-the-right-anchor-point/</a:t>
            </a:r>
          </a:p>
          <a:p>
            <a:endParaRPr lang="en-US" b="1" dirty="0"/>
          </a:p>
          <a:p>
            <a:pPr marL="0" marR="0" indent="0" algn="l" defTabSz="914400" rtl="0" eaLnBrk="0" fontAlgn="base" latinLnBrk="0" hangingPunct="0">
              <a:lnSpc>
                <a:spcPct val="100000"/>
              </a:lnSpc>
              <a:spcBef>
                <a:spcPct val="0"/>
              </a:spcBef>
              <a:spcAft>
                <a:spcPct val="0"/>
              </a:spcAft>
              <a:buClrTx/>
              <a:buSzTx/>
              <a:buFontTx/>
              <a:buNone/>
            </a:pPr>
            <a:r>
              <a:rPr lang="en-US" b="1" dirty="0">
                <a:solidFill>
                  <a:srgbClr val="415968"/>
                </a:solidFill>
                <a:latin typeface="lucida grande" charset="0"/>
              </a:rPr>
              <a:t>Shy of a good </a:t>
            </a:r>
            <a:r>
              <a:rPr lang="en-US" b="1" dirty="0" err="1">
                <a:solidFill>
                  <a:srgbClr val="415968"/>
                </a:solidFill>
                <a:latin typeface="lucida grande" charset="0"/>
              </a:rPr>
              <a:t>ol</a:t>
            </a:r>
            <a:r>
              <a:rPr lang="en-US" b="1" dirty="0">
                <a:solidFill>
                  <a:srgbClr val="415968"/>
                </a:solidFill>
                <a:latin typeface="lucida grande" charset="0"/>
              </a:rPr>
              <a:t>’ structural I-Beam, it’s going to be hard to make a case for making a field decision to use any other structural member as an anchor point.  In order for something to qualify, it must be able to withstand 5000 lbs. of force per person attached or a safety factor of 2 (meaning 2x the forces that would be applied to it in a fall).  Now, here’s a little test.  Grab any person in the field and ask them what the criteria for an anchor point is.  Those who don’t know can’t possibly make a decision on which part of the structure to choose.  Still, if you have anybody remaining that did know the criteria, ask which parts of the structure meet these criteria.  Many are going to say “I don’t know.”  Eliminate them as well, because they can’t select an anchor point by their own admission.  If somebody gives you an answer other than “I don’t know,” ask them how they know what they selected meets the criteria.  If they can’t explain, then they can’t select an anchor point either.  If they can (or attempt to), ask them if they’d be willing to sign a piece of paper stating that the anchor point is sufficient or provide data that supports their selection.</a:t>
            </a:r>
          </a:p>
          <a:p>
            <a:pPr marL="0" marR="0" indent="0" algn="l" defTabSz="914400" rtl="0" eaLnBrk="0" fontAlgn="base" latinLnBrk="0" hangingPunct="0">
              <a:lnSpc>
                <a:spcPct val="100000"/>
              </a:lnSpc>
              <a:spcBef>
                <a:spcPct val="0"/>
              </a:spcBef>
              <a:spcAft>
                <a:spcPct val="0"/>
              </a:spcAft>
              <a:buClrTx/>
              <a:buSzTx/>
              <a:buFontTx/>
              <a:buNone/>
            </a:pPr>
            <a:r>
              <a:rPr lang="en-US" b="1" dirty="0">
                <a:solidFill>
                  <a:srgbClr val="415968"/>
                </a:solidFill>
                <a:latin typeface="lucida grande" charset="0"/>
              </a:rPr>
              <a:t>The point I’m trying to make is that, other than an engineer who has stopped to review some specs and perform some calculations, most people aren’t going to know what can or can’t meet the requirements of an anchor point and, even if they could, they’re not going to be able to provide the proof you need to make the anchor point a valid option. I-Beams are pretty much your only randomly selected option. Like all other options, the connection still needs to be approved by an engineer and you’re going to need to make sure you have the proper equipment with which your workers will connect.  Whether a beam clamp, a beam wrap, or some other designed system, every last piece needs to be in place.  It only takes the failure of one component for the whole system to fail</a:t>
            </a:r>
            <a:endParaRPr lang="en-US" b="1" dirty="0"/>
          </a:p>
          <a:p>
            <a:pPr marL="0" marR="0" indent="0" algn="l" defTabSz="914400" rtl="0" eaLnBrk="0" fontAlgn="base" latinLnBrk="0" hangingPunct="0">
              <a:lnSpc>
                <a:spcPct val="100000"/>
              </a:lnSpc>
              <a:spcBef>
                <a:spcPct val="0"/>
              </a:spcBef>
              <a:spcAft>
                <a:spcPct val="0"/>
              </a:spcAft>
              <a:buClrTx/>
              <a:buSzTx/>
              <a:buFontTx/>
              <a:buNone/>
            </a:pPr>
            <a:endParaRPr lang="en-US" dirty="0"/>
          </a:p>
          <a:p>
            <a:r>
              <a:rPr lang="en-US" dirty="0"/>
              <a:t>https://www.osha.gov/dte/grant_materials/fy12/sh-23536-12/StudentReferenceMaterials.pdf</a:t>
            </a:r>
          </a:p>
          <a:p>
            <a:endParaRPr lang="en-US" dirty="0"/>
          </a:p>
          <a:p>
            <a:r>
              <a:rPr lang="en-US" dirty="0"/>
              <a:t>From https://www.roofingcontractor.com/articles/91575-first-man-up-last-man-down – “</a:t>
            </a:r>
            <a:r>
              <a:rPr lang="en-US" sz="1200" b="0" i="0" kern="1200" dirty="0">
                <a:solidFill>
                  <a:schemeClr val="tx1"/>
                </a:solidFill>
                <a:effectLst/>
                <a:latin typeface="Tahoma" pitchFamily="34" charset="0"/>
                <a:ea typeface="ＭＳ Ｐゴシック" charset="0"/>
                <a:cs typeface="Tahoma" pitchFamily="34" charset="0"/>
              </a:rPr>
              <a:t>The ‘First Man Up’ (FMU) is the employer’s designated, trained, and suitably-equipped qualified person (QP) assigned to access an elevated workplace (more than 6 feet above a lower level) for the sole purpose of installing a personal fall arrest system to protect those workers that follow.”</a:t>
            </a:r>
            <a:endParaRPr lang="en-US" dirty="0"/>
          </a:p>
        </p:txBody>
      </p:sp>
      <p:sp>
        <p:nvSpPr>
          <p:cNvPr id="1048806" name="Header Placeholder 3"/>
          <p:cNvSpPr>
            <a:spLocks noGrp="1"/>
          </p:cNvSpPr>
          <p:nvPr>
            <p:ph type="hdr" sz="quarter" idx="10"/>
          </p:nvPr>
        </p:nvSpPr>
        <p:spPr/>
        <p:txBody>
          <a:bodyPr/>
          <a:lstStyle/>
          <a:p>
            <a:r>
              <a:rPr lang="en-US"/>
              <a:t>Fall Protection</a:t>
            </a:r>
          </a:p>
        </p:txBody>
      </p:sp>
      <p:sp>
        <p:nvSpPr>
          <p:cNvPr id="1048807" name="Slide Number Placeholder 4"/>
          <p:cNvSpPr>
            <a:spLocks noGrp="1"/>
          </p:cNvSpPr>
          <p:nvPr>
            <p:ph type="sldNum" sz="quarter" idx="11"/>
          </p:nvPr>
        </p:nvSpPr>
        <p:spPr/>
        <p:txBody>
          <a:bodyPr/>
          <a:lstStyle/>
          <a:p>
            <a:fld id="{F2044902-878F-B949-9CEA-0806CB61E298}"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2" name="Slide Image Placeholder 1"/>
          <p:cNvSpPr>
            <a:spLocks noGrp="1" noRot="1" noChangeAspect="1"/>
          </p:cNvSpPr>
          <p:nvPr>
            <p:ph type="sldImg"/>
          </p:nvPr>
        </p:nvSpPr>
        <p:spPr>
          <a:xfrm>
            <a:off x="1371600" y="457200"/>
            <a:ext cx="4143375" cy="3108325"/>
          </a:xfrm>
        </p:spPr>
      </p:sp>
      <p:sp>
        <p:nvSpPr>
          <p:cNvPr id="104881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Review anchors that can be used on a comp shingle roof</a:t>
            </a:r>
          </a:p>
          <a:p>
            <a:pPr marL="628650" lvl="1" indent="-171450">
              <a:buFont typeface="Arial" panose="020B0604020202020204" pitchFamily="34" charset="0"/>
              <a:buChar char="•"/>
            </a:pPr>
            <a:r>
              <a:rPr lang="en-US" dirty="0"/>
              <a:t>The bull ring anchor in the top center is one of the best options</a:t>
            </a:r>
          </a:p>
          <a:p>
            <a:pPr marL="1085850" lvl="2" indent="-171450">
              <a:buFont typeface="Arial" panose="020B0604020202020204" pitchFamily="34" charset="0"/>
              <a:buChar char="•"/>
            </a:pPr>
            <a:r>
              <a:rPr lang="en-US" dirty="0"/>
              <a:t>Requires fewer roof penetrations</a:t>
            </a:r>
          </a:p>
          <a:p>
            <a:pPr marL="1085850" lvl="2" indent="-171450">
              <a:buFont typeface="Arial" panose="020B0604020202020204" pitchFamily="34" charset="0"/>
              <a:buChar char="•"/>
            </a:pPr>
            <a:r>
              <a:rPr lang="en-US" dirty="0"/>
              <a:t>Easy/fast to install</a:t>
            </a:r>
          </a:p>
          <a:p>
            <a:pPr marL="1085850" lvl="2" indent="-171450">
              <a:buFont typeface="Arial" panose="020B0604020202020204" pitchFamily="34" charset="0"/>
              <a:buChar char="•"/>
            </a:pPr>
            <a:r>
              <a:rPr lang="en-US" dirty="0"/>
              <a:t>Easier to repair roof</a:t>
            </a:r>
          </a:p>
          <a:p>
            <a:pPr marL="1085850" lvl="2" indent="-171450">
              <a:buFont typeface="Arial" panose="020B0604020202020204" pitchFamily="34" charset="0"/>
              <a:buChar char="•"/>
            </a:pPr>
            <a:r>
              <a:rPr lang="en-US" dirty="0"/>
              <a:t>Doesn’t have to be at ridge</a:t>
            </a:r>
          </a:p>
          <a:p>
            <a:pPr marL="628650" lvl="1" indent="-171450">
              <a:buFont typeface="Arial" panose="020B0604020202020204" pitchFamily="34" charset="0"/>
              <a:buChar char="•"/>
            </a:pPr>
            <a:r>
              <a:rPr lang="en-US" dirty="0"/>
              <a:t>The hinged anchor takes longer to install and requires significantly more roof penetrations plus it’s harder to repair the roof after it’s removed</a:t>
            </a:r>
          </a:p>
          <a:p>
            <a:pPr marL="628650" lvl="1" indent="-171450">
              <a:buFont typeface="Arial" panose="020B0604020202020204" pitchFamily="34" charset="0"/>
              <a:buChar char="•"/>
            </a:pPr>
            <a:r>
              <a:rPr lang="en-US" dirty="0"/>
              <a:t>Talk about permanent anchors which can be a good option especially if there’s regular O&amp;M required</a:t>
            </a:r>
          </a:p>
          <a:p>
            <a:endParaRPr lang="en-US" dirty="0"/>
          </a:p>
        </p:txBody>
      </p:sp>
      <p:sp>
        <p:nvSpPr>
          <p:cNvPr id="1048814" name="Header Placeholder 3"/>
          <p:cNvSpPr>
            <a:spLocks noGrp="1"/>
          </p:cNvSpPr>
          <p:nvPr>
            <p:ph type="hdr" sz="quarter" idx="10"/>
          </p:nvPr>
        </p:nvSpPr>
        <p:spPr/>
        <p:txBody>
          <a:bodyPr/>
          <a:lstStyle/>
          <a:p>
            <a:r>
              <a:rPr lang="en-US"/>
              <a:t>Fall Protection</a:t>
            </a:r>
          </a:p>
        </p:txBody>
      </p:sp>
      <p:sp>
        <p:nvSpPr>
          <p:cNvPr id="1048815" name="Slide Number Placeholder 4"/>
          <p:cNvSpPr>
            <a:spLocks noGrp="1"/>
          </p:cNvSpPr>
          <p:nvPr>
            <p:ph type="sldNum" sz="quarter" idx="11"/>
          </p:nvPr>
        </p:nvSpPr>
        <p:spPr/>
        <p:txBody>
          <a:bodyPr/>
          <a:lstStyle/>
          <a:p>
            <a:fld id="{F2044902-878F-B949-9CEA-0806CB61E298}"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Slide Image Placeholder 1"/>
          <p:cNvSpPr>
            <a:spLocks noGrp="1" noRot="1" noChangeAspect="1"/>
          </p:cNvSpPr>
          <p:nvPr>
            <p:ph type="sldImg"/>
          </p:nvPr>
        </p:nvSpPr>
        <p:spPr>
          <a:xfrm>
            <a:off x="1371600" y="457200"/>
            <a:ext cx="4143375" cy="3108325"/>
          </a:xfrm>
        </p:spPr>
      </p:sp>
      <p:sp>
        <p:nvSpPr>
          <p:cNvPr id="1048595" name="Notes Placeholder 2"/>
          <p:cNvSpPr>
            <a:spLocks noGrp="1"/>
          </p:cNvSpPr>
          <p:nvPr>
            <p:ph type="body" idx="1"/>
          </p:nvPr>
        </p:nvSpPr>
        <p:spPr/>
        <p:txBody>
          <a:bodyPr/>
          <a:lstStyle/>
          <a:p>
            <a:r>
              <a:rPr lang="en-US" dirty="0"/>
              <a:t>Upon</a:t>
            </a:r>
            <a:r>
              <a:rPr lang="en-US" baseline="0" dirty="0"/>
              <a:t> completion of this course, students will be able to:</a:t>
            </a:r>
            <a:endParaRPr lang="en-US" dirty="0"/>
          </a:p>
          <a:p>
            <a:pPr marL="171450" indent="-171450">
              <a:buFont typeface="Arial" panose="020B0604020202020204" pitchFamily="34" charset="0"/>
              <a:buChar char="•"/>
            </a:pPr>
            <a:r>
              <a:rPr lang="en-US" dirty="0"/>
              <a:t>Identify fall protection requirements</a:t>
            </a:r>
          </a:p>
          <a:p>
            <a:pPr marL="171450" indent="-171450">
              <a:buFont typeface="Arial" panose="020B0604020202020204" pitchFamily="34" charset="0"/>
              <a:buChar char="•"/>
            </a:pPr>
            <a:r>
              <a:rPr lang="en-US" dirty="0"/>
              <a:t>List equipment options</a:t>
            </a:r>
          </a:p>
          <a:p>
            <a:pPr marL="171450" indent="-171450">
              <a:buFont typeface="Arial" panose="020B0604020202020204" pitchFamily="34" charset="0"/>
              <a:buChar char="•"/>
            </a:pPr>
            <a:r>
              <a:rPr lang="en-US" dirty="0"/>
              <a:t>Choose fall protection for PV installation</a:t>
            </a:r>
          </a:p>
          <a:p>
            <a:pPr marL="171450" indent="-171450">
              <a:buFont typeface="Arial" panose="020B0604020202020204" pitchFamily="34" charset="0"/>
              <a:buChar char="•"/>
            </a:pPr>
            <a:r>
              <a:rPr lang="en-US" dirty="0"/>
              <a:t>Describe inspection of common equipment</a:t>
            </a:r>
          </a:p>
          <a:p>
            <a:endParaRPr lang="en-US" dirty="0"/>
          </a:p>
        </p:txBody>
      </p:sp>
      <p:sp>
        <p:nvSpPr>
          <p:cNvPr id="1048596" name="Header Placeholder 3"/>
          <p:cNvSpPr>
            <a:spLocks noGrp="1"/>
          </p:cNvSpPr>
          <p:nvPr>
            <p:ph type="hdr" sz="quarter" idx="10"/>
          </p:nvPr>
        </p:nvSpPr>
        <p:spPr/>
        <p:txBody>
          <a:bodyPr/>
          <a:lstStyle/>
          <a:p>
            <a:r>
              <a:rPr lang="en-US"/>
              <a:t>Fall Protection</a:t>
            </a:r>
          </a:p>
        </p:txBody>
      </p:sp>
      <p:sp>
        <p:nvSpPr>
          <p:cNvPr id="1048597" name="Slide Number Placeholder 4"/>
          <p:cNvSpPr>
            <a:spLocks noGrp="1"/>
          </p:cNvSpPr>
          <p:nvPr>
            <p:ph type="sldNum" sz="quarter" idx="11"/>
          </p:nvPr>
        </p:nvSpPr>
        <p:spPr/>
        <p:txBody>
          <a:bodyPr/>
          <a:lstStyle/>
          <a:p>
            <a:fld id="{F2044902-878F-B949-9CEA-0806CB61E298}"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228600" indent="-228600">
              <a:buAutoNum type="arabicPeriod"/>
            </a:pPr>
            <a:r>
              <a:rPr lang="en-US" dirty="0"/>
              <a:t>How the roof anchor is attached must following manufactures instructions including the </a:t>
            </a:r>
            <a:r>
              <a:rPr lang="en-US" dirty="0" err="1"/>
              <a:t>swpecifications</a:t>
            </a:r>
            <a:r>
              <a:rPr lang="en-US" dirty="0"/>
              <a:t> of the screws. </a:t>
            </a:r>
          </a:p>
          <a:p>
            <a:pPr marL="228600" indent="-228600">
              <a:buAutoNum type="arabicPeriod"/>
            </a:pPr>
            <a:endParaRPr lang="en-US" dirty="0"/>
          </a:p>
          <a:p>
            <a:pPr marL="228600" indent="-228600">
              <a:buAutoNum type="arabicPeriod"/>
            </a:pPr>
            <a:r>
              <a:rPr lang="en-US" dirty="0"/>
              <a:t>In the specific example, the attachment must be 2” x #10 Wood Screws. </a:t>
            </a:r>
          </a:p>
        </p:txBody>
      </p:sp>
      <p:sp>
        <p:nvSpPr>
          <p:cNvPr id="4" name="Header Placeholder 3"/>
          <p:cNvSpPr>
            <a:spLocks noGrp="1"/>
          </p:cNvSpPr>
          <p:nvPr>
            <p:ph type="hdr" sz="quarter" idx="10"/>
          </p:nvPr>
        </p:nvSpPr>
        <p:spPr/>
        <p:txBody>
          <a:bodyPr/>
          <a:lstStyle/>
          <a:p>
            <a:r>
              <a:rPr lang="en-US"/>
              <a:t>Fall Protection</a:t>
            </a:r>
          </a:p>
        </p:txBody>
      </p:sp>
      <p:sp>
        <p:nvSpPr>
          <p:cNvPr id="5" name="Slide Number Placeholder 4"/>
          <p:cNvSpPr>
            <a:spLocks noGrp="1"/>
          </p:cNvSpPr>
          <p:nvPr>
            <p:ph type="sldNum" sz="quarter" idx="11"/>
          </p:nvPr>
        </p:nvSpPr>
        <p:spPr/>
        <p:txBody>
          <a:bodyPr/>
          <a:lstStyle/>
          <a:p>
            <a:fld id="{F2044902-878F-B949-9CEA-0806CB61E298}" type="slidenum">
              <a:rPr lang="en-US" smtClean="0"/>
              <a:t>20</a:t>
            </a:fld>
            <a:endParaRPr lang="en-US"/>
          </a:p>
        </p:txBody>
      </p:sp>
    </p:spTree>
    <p:extLst>
      <p:ext uri="{BB962C8B-B14F-4D97-AF65-F5344CB8AC3E}">
        <p14:creationId xmlns:p14="http://schemas.microsoft.com/office/powerpoint/2010/main" val="2193188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7" name="Slide Image Placeholder 1"/>
          <p:cNvSpPr>
            <a:spLocks noGrp="1" noRot="1" noChangeAspect="1"/>
          </p:cNvSpPr>
          <p:nvPr>
            <p:ph type="sldImg"/>
          </p:nvPr>
        </p:nvSpPr>
        <p:spPr>
          <a:xfrm>
            <a:off x="1371600" y="457200"/>
            <a:ext cx="4143375" cy="3108325"/>
          </a:xfrm>
        </p:spPr>
      </p:sp>
      <p:sp>
        <p:nvSpPr>
          <p:cNvPr id="1048818" name="Notes Placeholder 2"/>
          <p:cNvSpPr>
            <a:spLocks noGrp="1"/>
          </p:cNvSpPr>
          <p:nvPr>
            <p:ph type="body" idx="1"/>
          </p:nvPr>
        </p:nvSpPr>
        <p:spPr/>
        <p:txBody>
          <a:bodyPr/>
          <a:lstStyle/>
          <a:p>
            <a:pPr marL="171450" indent="-171450">
              <a:buFont typeface="Arial" panose="020B0604020202020204" pitchFamily="34" charset="0"/>
              <a:buChar char="•"/>
            </a:pPr>
            <a:r>
              <a:rPr lang="en-US" dirty="0"/>
              <a:t>Discuss anchor options for tile roofs</a:t>
            </a:r>
          </a:p>
          <a:p>
            <a:pPr marL="171450" indent="-171450">
              <a:buFont typeface="Arial" panose="020B0604020202020204" pitchFamily="34" charset="0"/>
              <a:buChar char="•"/>
            </a:pPr>
            <a:r>
              <a:rPr lang="en-US" dirty="0"/>
              <a:t>Review best practice on how to install and remove tile roof anchors</a:t>
            </a:r>
          </a:p>
          <a:p>
            <a:endParaRPr lang="en-US" dirty="0"/>
          </a:p>
        </p:txBody>
      </p:sp>
      <p:sp>
        <p:nvSpPr>
          <p:cNvPr id="1048819" name="Header Placeholder 3"/>
          <p:cNvSpPr>
            <a:spLocks noGrp="1"/>
          </p:cNvSpPr>
          <p:nvPr>
            <p:ph type="hdr" sz="quarter" idx="10"/>
          </p:nvPr>
        </p:nvSpPr>
        <p:spPr/>
        <p:txBody>
          <a:bodyPr/>
          <a:lstStyle/>
          <a:p>
            <a:r>
              <a:rPr lang="en-US"/>
              <a:t>Fall Protection</a:t>
            </a:r>
          </a:p>
        </p:txBody>
      </p:sp>
      <p:sp>
        <p:nvSpPr>
          <p:cNvPr id="1048820" name="Slide Number Placeholder 4"/>
          <p:cNvSpPr>
            <a:spLocks noGrp="1"/>
          </p:cNvSpPr>
          <p:nvPr>
            <p:ph type="sldNum" sz="quarter" idx="11"/>
          </p:nvPr>
        </p:nvSpPr>
        <p:spPr/>
        <p:txBody>
          <a:bodyPr/>
          <a:lstStyle/>
          <a:p>
            <a:fld id="{F2044902-878F-B949-9CEA-0806CB61E298}"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3" name="Slide Image Placeholder 1"/>
          <p:cNvSpPr>
            <a:spLocks noGrp="1" noRot="1" noChangeAspect="1"/>
          </p:cNvSpPr>
          <p:nvPr>
            <p:ph type="sldImg"/>
          </p:nvPr>
        </p:nvSpPr>
        <p:spPr>
          <a:xfrm>
            <a:off x="1371600" y="457200"/>
            <a:ext cx="4143375" cy="3108325"/>
          </a:xfrm>
        </p:spPr>
      </p:sp>
      <p:sp>
        <p:nvSpPr>
          <p:cNvPr id="1048824" name="Notes Placeholder 2"/>
          <p:cNvSpPr>
            <a:spLocks noGrp="1"/>
          </p:cNvSpPr>
          <p:nvPr>
            <p:ph type="body" idx="1"/>
          </p:nvPr>
        </p:nvSpPr>
        <p:spPr/>
        <p:txBody>
          <a:bodyPr/>
          <a:lstStyle/>
          <a:p>
            <a:pPr marL="171450" indent="-171450">
              <a:buFont typeface="Arial" panose="020B0604020202020204" pitchFamily="34" charset="0"/>
              <a:buChar char="•"/>
            </a:pPr>
            <a:r>
              <a:rPr lang="en-US" dirty="0"/>
              <a:t>Review metal roof anchors</a:t>
            </a:r>
          </a:p>
          <a:p>
            <a:pPr marL="628650" lvl="1" indent="-171450">
              <a:buFont typeface="Arial" panose="020B0604020202020204" pitchFamily="34" charset="0"/>
              <a:buChar char="•"/>
            </a:pPr>
            <a:r>
              <a:rPr lang="en-US" dirty="0"/>
              <a:t>Discuss standing seam anchors</a:t>
            </a:r>
          </a:p>
          <a:p>
            <a:pPr marL="1085850" lvl="2" indent="-171450">
              <a:buFont typeface="Arial" panose="020B0604020202020204" pitchFamily="34" charset="0"/>
              <a:buChar char="•"/>
            </a:pPr>
            <a:r>
              <a:rPr lang="en-US" dirty="0"/>
              <a:t>Make sure to talk about how the load capacity of the anchor depends significantly on how the metal roof is attached to the building since the anchor attaches directly to the roofing</a:t>
            </a:r>
          </a:p>
          <a:p>
            <a:pPr marL="1085850" lvl="2" indent="-171450">
              <a:buFont typeface="Arial" panose="020B0604020202020204" pitchFamily="34" charset="0"/>
              <a:buChar char="•"/>
            </a:pPr>
            <a:r>
              <a:rPr lang="en-US" dirty="0"/>
              <a:t>Note that there are no penetrations in the roof</a:t>
            </a:r>
          </a:p>
          <a:p>
            <a:pPr marL="628650" lvl="1" indent="-171450">
              <a:buFont typeface="Arial" panose="020B0604020202020204" pitchFamily="34" charset="0"/>
              <a:buChar char="•"/>
            </a:pPr>
            <a:r>
              <a:rPr lang="en-US" dirty="0"/>
              <a:t>Discuss screw down metal roof anchors</a:t>
            </a:r>
          </a:p>
          <a:p>
            <a:pPr marL="1085850" lvl="2" indent="-171450">
              <a:buFont typeface="Arial" panose="020B0604020202020204" pitchFamily="34" charset="0"/>
              <a:buChar char="•"/>
            </a:pPr>
            <a:r>
              <a:rPr lang="en-US" dirty="0"/>
              <a:t>Must be attached to structural member below the roof</a:t>
            </a:r>
          </a:p>
          <a:p>
            <a:pPr marL="1085850" lvl="2" indent="-171450">
              <a:buFont typeface="Arial" panose="020B0604020202020204" pitchFamily="34" charset="0"/>
              <a:buChar char="•"/>
            </a:pPr>
            <a:r>
              <a:rPr lang="en-US" dirty="0"/>
              <a:t>Next to impossible to repair roof if the anchor is removed</a:t>
            </a:r>
          </a:p>
          <a:p>
            <a:pPr marL="1543050" lvl="3" indent="-171450">
              <a:buFont typeface="Arial" panose="020B0604020202020204" pitchFamily="34" charset="0"/>
              <a:buChar char="•"/>
            </a:pPr>
            <a:r>
              <a:rPr lang="en-US" dirty="0"/>
              <a:t>Consider permanent anchors or anchoring to something off the roof</a:t>
            </a:r>
          </a:p>
          <a:p>
            <a:pPr marL="628650" lvl="1" indent="-171450">
              <a:buFont typeface="Arial" panose="020B0604020202020204" pitchFamily="34" charset="0"/>
              <a:buChar char="•"/>
            </a:pPr>
            <a:r>
              <a:rPr lang="en-US" dirty="0"/>
              <a:t>Review how any clamp not designed to be used for fall protection, like the S-5 clamp, can’t be used as an anchor even though some roof anchor systems may use that type of </a:t>
            </a:r>
            <a:r>
              <a:rPr lang="en-US" dirty="0" smtClean="0"/>
              <a:t>clamp</a:t>
            </a:r>
          </a:p>
          <a:p>
            <a:pPr marL="628650" lvl="1" indent="-171450">
              <a:buFont typeface="Arial" panose="020B0604020202020204" pitchFamily="34" charset="0"/>
              <a:buChar char="•"/>
            </a:pPr>
            <a:endParaRPr lang="en-US" dirty="0" smtClean="0"/>
          </a:p>
          <a:p>
            <a:pPr marL="628650" lvl="1" indent="-171450">
              <a:buFont typeface="Arial" panose="020B0604020202020204" pitchFamily="34" charset="0"/>
              <a:buChar char="•"/>
            </a:pPr>
            <a:endParaRPr lang="en-US" dirty="0" smtClean="0"/>
          </a:p>
          <a:p>
            <a:pPr marL="457200" lvl="1" indent="0">
              <a:buFont typeface="Arial" panose="020B0604020202020204" pitchFamily="34" charset="0"/>
              <a:buNone/>
            </a:pPr>
            <a:r>
              <a:rPr lang="en-US" dirty="0" smtClean="0"/>
              <a:t>from http://www.criticaltool.com/safewaze-extreme-fs-ex311-single-standing-seam-roof-bracket?gdffi=1966c90999b544b7b4dee8376ab0fa30&amp;gdfms=BCCF162879F64E42919CC8F19F242E1B&amp;gclid=EAIaIQobChMIhdGW45-X2AIVCG1-Ch3IQARGEAQYAyABEgLlafD_BwE</a:t>
            </a:r>
          </a:p>
        </p:txBody>
      </p:sp>
      <p:sp>
        <p:nvSpPr>
          <p:cNvPr id="1048825" name="Header Placeholder 3"/>
          <p:cNvSpPr>
            <a:spLocks noGrp="1"/>
          </p:cNvSpPr>
          <p:nvPr>
            <p:ph type="hdr" sz="quarter" idx="10"/>
          </p:nvPr>
        </p:nvSpPr>
        <p:spPr/>
        <p:txBody>
          <a:bodyPr/>
          <a:lstStyle/>
          <a:p>
            <a:r>
              <a:rPr lang="en-US"/>
              <a:t>Fall Protection</a:t>
            </a:r>
          </a:p>
        </p:txBody>
      </p:sp>
      <p:sp>
        <p:nvSpPr>
          <p:cNvPr id="1048826" name="Slide Number Placeholder 4"/>
          <p:cNvSpPr>
            <a:spLocks noGrp="1"/>
          </p:cNvSpPr>
          <p:nvPr>
            <p:ph type="sldNum" sz="quarter" idx="11"/>
          </p:nvPr>
        </p:nvSpPr>
        <p:spPr/>
        <p:txBody>
          <a:bodyPr/>
          <a:lstStyle/>
          <a:p>
            <a:fld id="{F2044902-878F-B949-9CEA-0806CB61E298}"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3" name="Slide Image Placeholder 1"/>
          <p:cNvSpPr>
            <a:spLocks noGrp="1" noRot="1" noChangeAspect="1"/>
          </p:cNvSpPr>
          <p:nvPr>
            <p:ph type="sldImg"/>
          </p:nvPr>
        </p:nvSpPr>
        <p:spPr>
          <a:xfrm>
            <a:off x="1371600" y="457200"/>
            <a:ext cx="4143375" cy="3108325"/>
          </a:xfrm>
        </p:spPr>
      </p:sp>
      <p:sp>
        <p:nvSpPr>
          <p:cNvPr id="1048864"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dirty="0"/>
              <a:t>Review the best practices of how to work with a roof anchor</a:t>
            </a:r>
          </a:p>
          <a:p>
            <a:pPr marL="628650" lvl="1" indent="-171450" eaLnBrk="1" hangingPunct="1">
              <a:buFont typeface="Arial" panose="020B0604020202020204" pitchFamily="34" charset="0"/>
              <a:buChar char="•"/>
            </a:pPr>
            <a:r>
              <a:rPr lang="en-US" altLang="en-US" dirty="0"/>
              <a:t>Anchor spacing (follow manufacturers instructions)</a:t>
            </a:r>
          </a:p>
          <a:p>
            <a:pPr marL="628650" lvl="1" indent="-171450" eaLnBrk="1" hangingPunct="1">
              <a:buFont typeface="Arial" panose="020B0604020202020204" pitchFamily="34" charset="0"/>
              <a:buChar char="•"/>
            </a:pPr>
            <a:r>
              <a:rPr lang="en-US" altLang="en-US" dirty="0"/>
              <a:t>How to reduce swing hazard</a:t>
            </a:r>
          </a:p>
          <a:p>
            <a:pPr marL="628650" lvl="1" indent="-171450" eaLnBrk="1" hangingPunct="1">
              <a:buFont typeface="Arial" panose="020B0604020202020204" pitchFamily="34" charset="0"/>
              <a:buChar char="•"/>
            </a:pPr>
            <a:r>
              <a:rPr lang="en-US" altLang="en-US" dirty="0"/>
              <a:t>Best places to locate a roof anchor</a:t>
            </a:r>
          </a:p>
          <a:p>
            <a:pPr marL="1085850" lvl="2" indent="-171450" eaLnBrk="1" hangingPunct="1">
              <a:buFont typeface="Arial" panose="020B0604020202020204" pitchFamily="34" charset="0"/>
              <a:buChar char="•"/>
            </a:pPr>
            <a:r>
              <a:rPr lang="en-US" altLang="en-US" dirty="0"/>
              <a:t>Top of roof near ridge above where array will be located</a:t>
            </a:r>
          </a:p>
          <a:p>
            <a:pPr eaLnBrk="1" hangingPunct="1">
              <a:buFontTx/>
              <a:buNone/>
            </a:pPr>
            <a:endParaRPr lang="en-US" altLang="en-US" dirty="0"/>
          </a:p>
          <a:p>
            <a:pPr marL="0" marR="0" lvl="0" indent="0" algn="l" defTabSz="914400" rtl="0" eaLnBrk="1" fontAlgn="base" latinLnBrk="0" hangingPunct="1">
              <a:lnSpc>
                <a:spcPct val="100000"/>
              </a:lnSpc>
              <a:spcBef>
                <a:spcPct val="0"/>
              </a:spcBef>
              <a:spcAft>
                <a:spcPct val="0"/>
              </a:spcAft>
              <a:buClrTx/>
              <a:buSzTx/>
              <a:buFontTx/>
              <a:buNone/>
            </a:pPr>
            <a:r>
              <a:rPr lang="en-US" sz="1200" b="1" kern="1200" dirty="0">
                <a:solidFill>
                  <a:schemeClr val="tx1"/>
                </a:solidFill>
                <a:effectLst/>
                <a:latin typeface="Tahoma" pitchFamily="34" charset="0"/>
                <a:ea typeface="ＭＳ Ｐゴシック" charset="0"/>
                <a:cs typeface="Tahoma" pitchFamily="34" charset="0"/>
              </a:rPr>
              <a:t>Archived Notes</a:t>
            </a:r>
          </a:p>
          <a:p>
            <a:pPr eaLnBrk="1" hangingPunct="1">
              <a:buFontTx/>
              <a:buNone/>
            </a:pPr>
            <a:r>
              <a:rPr lang="en-US" altLang="en-US" dirty="0"/>
              <a:t>Minimize swing falls:</a:t>
            </a:r>
          </a:p>
          <a:p>
            <a:pPr eaLnBrk="1" hangingPunct="1"/>
            <a:r>
              <a:rPr lang="en-US" altLang="en-US" dirty="0"/>
              <a:t>Work directly below the anchor. </a:t>
            </a:r>
          </a:p>
          <a:p>
            <a:pPr eaLnBrk="1" hangingPunct="1"/>
            <a:r>
              <a:rPr lang="en-US" altLang="en-US" dirty="0"/>
              <a:t>Do not extend your work zone more than 30</a:t>
            </a:r>
            <a:r>
              <a:rPr lang="en-US" altLang="en-US" baseline="30000" dirty="0"/>
              <a:t>o</a:t>
            </a:r>
            <a:r>
              <a:rPr lang="en-US" altLang="en-US" dirty="0"/>
              <a:t> from the anchor.</a:t>
            </a:r>
          </a:p>
          <a:p>
            <a:pPr eaLnBrk="1" hangingPunct="1"/>
            <a:r>
              <a:rPr lang="en-US" altLang="en-US" dirty="0"/>
              <a:t>Manage the slack in the rope.</a:t>
            </a:r>
          </a:p>
          <a:p>
            <a:r>
              <a:rPr lang="en-US" altLang="en-US" dirty="0"/>
              <a:t>It is widely recommended that swing fall hazards be prevented by not working greater than 30 degrees from the anchor point. This data comes directly from roof anchor manufacturers and is even recognized by CAL/OSHA.</a:t>
            </a:r>
          </a:p>
          <a:p>
            <a:pPr>
              <a:buFontTx/>
              <a:buChar char="•"/>
            </a:pPr>
            <a:r>
              <a:rPr lang="en-US" altLang="en-US" dirty="0"/>
              <a:t> DBI-SALA (leading manufacturer) http://</a:t>
            </a:r>
            <a:r>
              <a:rPr lang="en-US" altLang="en-US" dirty="0" err="1"/>
              <a:t>www.fallprotectionusa.com</a:t>
            </a:r>
            <a:r>
              <a:rPr lang="en-US" altLang="en-US" dirty="0"/>
              <a:t>/DBI/Anchors/Instructions/2103670.pdf </a:t>
            </a:r>
            <a:endParaRPr lang="en-US" altLang="en-US" b="1" dirty="0"/>
          </a:p>
          <a:p>
            <a:pPr eaLnBrk="1" hangingPunct="1"/>
            <a:endParaRPr lang="en-US" altLang="en-US" dirty="0"/>
          </a:p>
          <a:p>
            <a:endParaRPr lang="en-US" dirty="0"/>
          </a:p>
          <a:p>
            <a:r>
              <a:rPr lang="en-US" altLang="en-US" b="1" dirty="0"/>
              <a:t>Discuss</a:t>
            </a:r>
            <a:r>
              <a:rPr lang="en-US" altLang="en-US" dirty="0"/>
              <a:t> that workers should not work beyond 30 degrees of the anchor point in order to reduce swing fall hazards. </a:t>
            </a:r>
          </a:p>
          <a:p>
            <a:endParaRPr lang="en-US" altLang="en-US" b="1" dirty="0"/>
          </a:p>
          <a:p>
            <a:r>
              <a:rPr lang="en-US" altLang="en-US" dirty="0"/>
              <a:t>It is widely recommended that swing fall hazards be prevented by not working greater than 30 degrees from the anchor point. This data comes directly from roof anchor manufacturers and is even recognized by CAL/OSHA.</a:t>
            </a:r>
          </a:p>
          <a:p>
            <a:pPr>
              <a:buFontTx/>
              <a:buChar char="•"/>
            </a:pPr>
            <a:r>
              <a:rPr lang="en-US" altLang="en-US" dirty="0"/>
              <a:t> DBI-SALA (leading manufacturer) http://</a:t>
            </a:r>
            <a:r>
              <a:rPr lang="en-US" altLang="en-US" dirty="0" err="1"/>
              <a:t>www.fallprotectionusa.com</a:t>
            </a:r>
            <a:r>
              <a:rPr lang="en-US" altLang="en-US" dirty="0"/>
              <a:t>/DBI/Anchors/Instructions/2103670.pdf </a:t>
            </a:r>
            <a:endParaRPr lang="en-US" altLang="en-US" b="1" dirty="0"/>
          </a:p>
          <a:p>
            <a:endParaRPr lang="en-US" dirty="0"/>
          </a:p>
          <a:p>
            <a:endParaRPr lang="en-US" dirty="0"/>
          </a:p>
        </p:txBody>
      </p:sp>
      <p:sp>
        <p:nvSpPr>
          <p:cNvPr id="1048865" name="Header Placeholder 3"/>
          <p:cNvSpPr>
            <a:spLocks noGrp="1"/>
          </p:cNvSpPr>
          <p:nvPr>
            <p:ph type="hdr" sz="quarter" idx="10"/>
          </p:nvPr>
        </p:nvSpPr>
        <p:spPr/>
        <p:txBody>
          <a:bodyPr/>
          <a:lstStyle/>
          <a:p>
            <a:r>
              <a:rPr lang="en-US"/>
              <a:t>Fall Protection</a:t>
            </a:r>
          </a:p>
        </p:txBody>
      </p:sp>
      <p:sp>
        <p:nvSpPr>
          <p:cNvPr id="1048866" name="Slide Number Placeholder 4"/>
          <p:cNvSpPr>
            <a:spLocks noGrp="1"/>
          </p:cNvSpPr>
          <p:nvPr>
            <p:ph type="sldNum" sz="quarter" idx="11"/>
          </p:nvPr>
        </p:nvSpPr>
        <p:spPr/>
        <p:txBody>
          <a:bodyPr/>
          <a:lstStyle/>
          <a:p>
            <a:fld id="{F2044902-878F-B949-9CEA-0806CB61E298}"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9" name="Slide Image Placeholder 1"/>
          <p:cNvSpPr>
            <a:spLocks noGrp="1" noRot="1" noChangeAspect="1"/>
          </p:cNvSpPr>
          <p:nvPr>
            <p:ph type="sldImg"/>
          </p:nvPr>
        </p:nvSpPr>
        <p:spPr>
          <a:xfrm>
            <a:off x="1371600" y="457200"/>
            <a:ext cx="4143375" cy="3108325"/>
          </a:xfrm>
        </p:spPr>
      </p:sp>
      <p:sp>
        <p:nvSpPr>
          <p:cNvPr id="1048870"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Describe what a lifeline is and the different types that are available</a:t>
            </a:r>
          </a:p>
          <a:p>
            <a:pPr marL="628650" lvl="1"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What’s the best length to use 25’ vs 50’</a:t>
            </a:r>
          </a:p>
          <a:p>
            <a:pPr marL="628650" lvl="1"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Mention they tend to be a trip hazard on low slope roofs</a:t>
            </a:r>
          </a:p>
          <a:p>
            <a:pPr marL="628650" lvl="1"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Talk about how they aren’t designed to be wrapped around things like chimneys, trees, or structural members and attached back to themselves (</a:t>
            </a:r>
            <a:r>
              <a:rPr lang="en-US" sz="1200" b="0" i="0" u="none" strike="noStrike" kern="1200" baseline="0" dirty="0" err="1">
                <a:solidFill>
                  <a:schemeClr val="tx1"/>
                </a:solidFill>
                <a:latin typeface="Tahoma" pitchFamily="34" charset="0"/>
                <a:ea typeface="ＭＳ Ｐゴシック" charset="0"/>
                <a:cs typeface="Tahoma" pitchFamily="34" charset="0"/>
              </a:rPr>
              <a:t>snaphook</a:t>
            </a:r>
            <a:r>
              <a:rPr lang="en-US" sz="1200" b="0" i="0" u="none" strike="noStrike" kern="1200" baseline="0" dirty="0">
                <a:solidFill>
                  <a:schemeClr val="tx1"/>
                </a:solidFill>
                <a:latin typeface="Tahoma" pitchFamily="34" charset="0"/>
                <a:ea typeface="ＭＳ Ｐゴシック" charset="0"/>
                <a:cs typeface="Tahoma" pitchFamily="34" charset="0"/>
              </a:rPr>
              <a:t> can’t be attached back to the lifeline)</a:t>
            </a:r>
          </a:p>
          <a:p>
            <a:pPr marL="628650" lvl="1"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Have to be kept slack out of lifeline to prevent falls of more than 6’</a:t>
            </a:r>
          </a:p>
          <a:p>
            <a:pPr marL="171450" lvl="0"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Review OSHA lifeline requirements</a:t>
            </a:r>
          </a:p>
          <a:p>
            <a:pPr marL="628650" lvl="1"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Each employee has their own</a:t>
            </a:r>
          </a:p>
          <a:p>
            <a:pPr marL="628650" lvl="1"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Min breaking strength of 5,000 #</a:t>
            </a:r>
          </a:p>
          <a:p>
            <a:pPr marL="628650" lvl="1"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Min 5/8”</a:t>
            </a:r>
          </a:p>
          <a:p>
            <a:pPr marL="628650" lvl="1"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Must be made of synthetic fibers</a:t>
            </a:r>
          </a:p>
          <a:p>
            <a:pPr marL="628650" lvl="1" indent="-171450">
              <a:buFont typeface="Arial" panose="020B0604020202020204" pitchFamily="34" charset="0"/>
              <a:buChar char="•"/>
            </a:pPr>
            <a:endParaRPr lang="en-US" sz="1200" b="0" i="0" u="none" strike="noStrike" kern="1200" baseline="0" dirty="0">
              <a:solidFill>
                <a:schemeClr val="tx1"/>
              </a:solidFill>
              <a:latin typeface="Tahoma" pitchFamily="34" charset="0"/>
              <a:ea typeface="ＭＳ Ｐゴシック" charset="0"/>
              <a:cs typeface="Tahoma" pitchFamily="34" charset="0"/>
            </a:endParaRPr>
          </a:p>
          <a:p>
            <a:pPr marL="628650" lvl="1" indent="-171450">
              <a:buFont typeface="Arial" panose="020B0604020202020204" pitchFamily="34" charset="0"/>
              <a:buChar char="•"/>
            </a:pPr>
            <a:endParaRPr lang="en-US" sz="1200" b="0" i="0" u="none" strike="noStrike" kern="1200" baseline="0" dirty="0">
              <a:solidFill>
                <a:schemeClr val="tx1"/>
              </a:solidFill>
              <a:latin typeface="Tahoma" pitchFamily="34" charset="0"/>
              <a:ea typeface="ＭＳ Ｐゴシック" charset="0"/>
              <a:cs typeface="Tahoma" pitchFamily="34" charset="0"/>
            </a:endParaRPr>
          </a:p>
          <a:p>
            <a:endParaRPr lang="en-US" sz="1200" b="0" i="0" u="none" strike="noStrike" kern="1200" baseline="0" dirty="0">
              <a:solidFill>
                <a:schemeClr val="tx1"/>
              </a:solidFill>
              <a:latin typeface="Tahoma" pitchFamily="34" charset="0"/>
              <a:ea typeface="ＭＳ Ｐゴシック" charset="0"/>
              <a:cs typeface="Tahoma" pitchFamily="34" charset="0"/>
            </a:endParaRPr>
          </a:p>
          <a:p>
            <a:r>
              <a:rPr lang="en-US" sz="1200" b="1" i="0" u="none" strike="noStrike" kern="1200" baseline="0" dirty="0">
                <a:solidFill>
                  <a:schemeClr val="tx1"/>
                </a:solidFill>
                <a:latin typeface="Tahoma" pitchFamily="34" charset="0"/>
                <a:ea typeface="ＭＳ Ｐゴシック" charset="0"/>
                <a:cs typeface="Tahoma" pitchFamily="34" charset="0"/>
              </a:rPr>
              <a:t>Archived Notes</a:t>
            </a:r>
          </a:p>
          <a:p>
            <a:r>
              <a:rPr lang="en-US" sz="1200" b="0" i="0" u="none" strike="noStrike" kern="1200" baseline="0" dirty="0">
                <a:solidFill>
                  <a:schemeClr val="tx1"/>
                </a:solidFill>
                <a:latin typeface="Tahoma" pitchFamily="34" charset="0"/>
                <a:ea typeface="ＭＳ Ｐゴシック" charset="0"/>
                <a:cs typeface="Tahoma" pitchFamily="34" charset="0"/>
              </a:rPr>
              <a:t>Vertical lifelines and lanyards must have a minimum breaking strength of 5,000 pounds. 29 CFR 1926.502(d)(9).  ■ Lifelines must be protected against being cut or abraded. 29 CFR 1926.502(d)(11). </a:t>
            </a:r>
          </a:p>
          <a:p>
            <a:endParaRPr lang="en-US" sz="1200" b="0" i="0" u="none" strike="noStrike" kern="1200" baseline="0" dirty="0">
              <a:solidFill>
                <a:schemeClr val="tx1"/>
              </a:solidFill>
              <a:latin typeface="Tahoma" pitchFamily="34" charset="0"/>
              <a:ea typeface="ＭＳ Ｐゴシック" charset="0"/>
              <a:cs typeface="Tahoma" pitchFamily="34" charset="0"/>
            </a:endParaRPr>
          </a:p>
          <a:p>
            <a:r>
              <a:rPr lang="en-US" b="0" dirty="0"/>
              <a:t>Vertical lifelines are usually made of synthetic rope that is 16-mm (5/8-in) in diameter or larger. The photo in the center shows a three-strand twisted rope made from a polypropylene/polyethylene blend. The different-</a:t>
            </a:r>
            <a:r>
              <a:rPr lang="en-US" b="0" dirty="0" err="1"/>
              <a:t>coloured</a:t>
            </a:r>
            <a:r>
              <a:rPr lang="en-US" b="0" dirty="0"/>
              <a:t> strands indicate that this rope is approved as a lifeline</a:t>
            </a:r>
            <a:endParaRPr lang="en-US" sz="1200" b="0" i="0" u="none" strike="noStrike" kern="1200" baseline="0" dirty="0">
              <a:solidFill>
                <a:schemeClr val="tx1"/>
              </a:solidFill>
              <a:latin typeface="Tahoma" pitchFamily="34" charset="0"/>
              <a:ea typeface="ＭＳ Ｐゴシック" charset="0"/>
              <a:cs typeface="Tahoma" pitchFamily="34" charset="0"/>
            </a:endParaRPr>
          </a:p>
          <a:p>
            <a:endParaRPr lang="en-US" sz="1200" b="0" i="0" u="none" strike="noStrike" kern="1200" baseline="0" dirty="0">
              <a:solidFill>
                <a:schemeClr val="tx1"/>
              </a:solidFill>
              <a:latin typeface="Tahoma" pitchFamily="34" charset="0"/>
              <a:ea typeface="ＭＳ Ｐゴシック" charset="0"/>
              <a:cs typeface="Tahoma" pitchFamily="34" charset="0"/>
            </a:endParaRPr>
          </a:p>
          <a:p>
            <a:r>
              <a:rPr lang="en-US" sz="1200" b="0" i="0" u="none" strike="noStrike" kern="1200" baseline="0" dirty="0">
                <a:solidFill>
                  <a:schemeClr val="tx1"/>
                </a:solidFill>
                <a:latin typeface="Tahoma" pitchFamily="34" charset="0"/>
                <a:ea typeface="ＭＳ Ｐゴシック" charset="0"/>
                <a:cs typeface="Tahoma" pitchFamily="34" charset="0"/>
              </a:rPr>
              <a:t>Ropes and straps (webbing) used in lanyards, lifelines, and strength components of body belts and body harnesses must be made of synthetic fibers. 29 CFR 1926.502(d)(14). </a:t>
            </a:r>
            <a:endParaRPr lang="en-US" dirty="0"/>
          </a:p>
          <a:p>
            <a:endParaRPr lang="en-US" dirty="0"/>
          </a:p>
        </p:txBody>
      </p:sp>
      <p:sp>
        <p:nvSpPr>
          <p:cNvPr id="1048871" name="Header Placeholder 3"/>
          <p:cNvSpPr>
            <a:spLocks noGrp="1"/>
          </p:cNvSpPr>
          <p:nvPr>
            <p:ph type="hdr" sz="quarter" idx="10"/>
          </p:nvPr>
        </p:nvSpPr>
        <p:spPr/>
        <p:txBody>
          <a:bodyPr/>
          <a:lstStyle/>
          <a:p>
            <a:r>
              <a:rPr lang="en-US"/>
              <a:t>Fall Protection</a:t>
            </a:r>
          </a:p>
        </p:txBody>
      </p:sp>
      <p:sp>
        <p:nvSpPr>
          <p:cNvPr id="1048872" name="Slide Number Placeholder 4"/>
          <p:cNvSpPr>
            <a:spLocks noGrp="1"/>
          </p:cNvSpPr>
          <p:nvPr>
            <p:ph type="sldNum" sz="quarter" idx="11"/>
          </p:nvPr>
        </p:nvSpPr>
        <p:spPr/>
        <p:txBody>
          <a:bodyPr/>
          <a:lstStyle/>
          <a:p>
            <a:fld id="{F2044902-878F-B949-9CEA-0806CB61E298}"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7" name="Slide Image Placeholder 1"/>
          <p:cNvSpPr>
            <a:spLocks noGrp="1" noRot="1" noChangeAspect="1"/>
          </p:cNvSpPr>
          <p:nvPr>
            <p:ph type="sldImg"/>
          </p:nvPr>
        </p:nvSpPr>
        <p:spPr>
          <a:xfrm>
            <a:off x="1371600" y="457200"/>
            <a:ext cx="4143375" cy="3108325"/>
          </a:xfrm>
        </p:spPr>
      </p:sp>
      <p:sp>
        <p:nvSpPr>
          <p:cNvPr id="1048878"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dirty="0"/>
              <a:t>Review what a lanyard is and when it’s used</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dirty="0"/>
              <a:t>Mention that 3’ lanyards are significantly easier to use on a pitched roof vs a 6’ lanyard because they get the rope grab closer to the worker which allows them to keep the slack out of the lifeline easier</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dirty="0"/>
              <a:t>Talk about integrated deceleration devices (rip webbing or expanding webbing, </a:t>
            </a:r>
            <a:r>
              <a:rPr lang="en-US" dirty="0" err="1"/>
              <a:t>etc</a:t>
            </a:r>
            <a:r>
              <a:rPr lang="en-US" dirty="0"/>
              <a:t>)</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dirty="0"/>
              <a:t>Talk about Y lanyards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dirty="0"/>
              <a:t>Review OSHA lanyard requirements</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dirty="0"/>
              <a:t>Min breaking strength of 5,000 #</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dirty="0"/>
              <a:t>Made of synthetic materials</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dirty="0"/>
              <a:t>Can’t be used to hoist materials</a:t>
            </a:r>
          </a:p>
          <a:p>
            <a:pPr marL="0" marR="0" indent="0" algn="l" defTabSz="914400" rtl="0" eaLnBrk="0" fontAlgn="base" latinLnBrk="0" hangingPunct="0">
              <a:lnSpc>
                <a:spcPct val="100000"/>
              </a:lnSpc>
              <a:spcBef>
                <a:spcPct val="0"/>
              </a:spcBef>
              <a:spcAft>
                <a:spcPct val="0"/>
              </a:spcAft>
              <a:buClrTx/>
              <a:buSzTx/>
              <a:buFontTx/>
              <a:buNone/>
            </a:pPr>
            <a:endParaRPr lang="en-US" dirty="0"/>
          </a:p>
          <a:p>
            <a:pPr marL="0" marR="0" lvl="0" indent="0" algn="l" defTabSz="914400" rtl="0" eaLnBrk="0" fontAlgn="base" latinLnBrk="0" hangingPunct="0">
              <a:lnSpc>
                <a:spcPct val="100000"/>
              </a:lnSpc>
              <a:spcBef>
                <a:spcPct val="0"/>
              </a:spcBef>
              <a:spcAft>
                <a:spcPct val="0"/>
              </a:spcAft>
              <a:buClrTx/>
              <a:buSzTx/>
              <a:buFontTx/>
              <a:buNone/>
            </a:pPr>
            <a:r>
              <a:rPr lang="en-US" sz="1200" b="1" kern="1200" dirty="0">
                <a:solidFill>
                  <a:schemeClr val="tx1"/>
                </a:solidFill>
                <a:effectLst/>
                <a:latin typeface="Tahoma" pitchFamily="34" charset="0"/>
                <a:ea typeface="ＭＳ Ｐゴシック" charset="0"/>
                <a:cs typeface="Tahoma" pitchFamily="34" charset="0"/>
              </a:rPr>
              <a:t>Archived Notes</a:t>
            </a:r>
          </a:p>
          <a:p>
            <a:pPr marL="0" marR="0" indent="0" algn="l" defTabSz="914400" rtl="0" eaLnBrk="0" fontAlgn="base" latinLnBrk="0" hangingPunct="0">
              <a:lnSpc>
                <a:spcPct val="100000"/>
              </a:lnSpc>
              <a:spcBef>
                <a:spcPct val="0"/>
              </a:spcBef>
              <a:spcAft>
                <a:spcPct val="0"/>
              </a:spcAft>
              <a:buClrTx/>
              <a:buSzTx/>
              <a:buFontTx/>
              <a:buNone/>
            </a:pPr>
            <a:r>
              <a:rPr lang="en-US" dirty="0"/>
              <a:t>Energy absorber When you are using fall arrest equipment, use a lanyard with an energy absorber (commonly called a shock absorber). It will absorb some of the energy exerted on your body while your fall is being stopped. This could save your life.</a:t>
            </a:r>
          </a:p>
          <a:p>
            <a:endParaRPr lang="en-US" sz="1200" b="0" i="0" u="none" strike="noStrike" kern="1200" baseline="0" dirty="0">
              <a:solidFill>
                <a:schemeClr val="tx1"/>
              </a:solidFill>
              <a:latin typeface="Tahoma" pitchFamily="34" charset="0"/>
              <a:ea typeface="ＭＳ Ｐゴシック" charset="0"/>
              <a:cs typeface="Tahoma" pitchFamily="34" charset="0"/>
            </a:endParaRPr>
          </a:p>
          <a:p>
            <a:r>
              <a:rPr lang="en-US" sz="1200" b="0" i="0" u="none" strike="noStrike" kern="1200" baseline="0" dirty="0">
                <a:solidFill>
                  <a:schemeClr val="tx1"/>
                </a:solidFill>
                <a:latin typeface="Tahoma" pitchFamily="34" charset="0"/>
                <a:ea typeface="ＭＳ Ｐゴシック" charset="0"/>
                <a:cs typeface="Tahoma" pitchFamily="34" charset="0"/>
              </a:rPr>
              <a:t>Vertical lifelines and lanyards must have a minimum breaking strength of 5,000 pounds. 29 CFR 1926.502(d)(9).  </a:t>
            </a:r>
          </a:p>
          <a:p>
            <a:endParaRPr lang="en-US" sz="1200" b="0" i="0" u="none" strike="noStrike" kern="1200" baseline="0" dirty="0">
              <a:solidFill>
                <a:schemeClr val="tx1"/>
              </a:solidFill>
              <a:latin typeface="Tahoma" pitchFamily="34" charset="0"/>
              <a:ea typeface="ＭＳ Ｐゴシック" charset="0"/>
              <a:cs typeface="Tahoma" pitchFamily="34" charset="0"/>
            </a:endParaRPr>
          </a:p>
          <a:p>
            <a:r>
              <a:rPr lang="en-US" sz="1200" b="0" i="0" u="none" strike="noStrike" kern="1200" baseline="0" dirty="0">
                <a:solidFill>
                  <a:schemeClr val="tx1"/>
                </a:solidFill>
                <a:latin typeface="Tahoma" pitchFamily="34" charset="0"/>
                <a:ea typeface="ＭＳ Ｐゴシック" charset="0"/>
                <a:cs typeface="Tahoma" pitchFamily="34" charset="0"/>
              </a:rPr>
              <a:t>Lifelines must be protected against being cut or abraded. 29 CFR 1926.502(d)(11). </a:t>
            </a:r>
          </a:p>
          <a:p>
            <a:endParaRPr lang="en-US" sz="1200" b="0" i="0" u="none" strike="noStrike" kern="1200" baseline="0" dirty="0">
              <a:solidFill>
                <a:schemeClr val="tx1"/>
              </a:solidFill>
              <a:latin typeface="Tahoma" pitchFamily="34" charset="0"/>
              <a:ea typeface="ＭＳ Ｐゴシック" charset="0"/>
              <a:cs typeface="Tahoma" pitchFamily="34" charset="0"/>
            </a:endParaRPr>
          </a:p>
          <a:p>
            <a:pPr marL="0" marR="0" indent="0" algn="l" defTabSz="914400" rtl="0" eaLnBrk="0" fontAlgn="base" latinLnBrk="0" hangingPunct="0">
              <a:lnSpc>
                <a:spcPct val="100000"/>
              </a:lnSpc>
              <a:spcBef>
                <a:spcPct val="0"/>
              </a:spcBef>
              <a:spcAft>
                <a:spcPct val="0"/>
              </a:spcAft>
              <a:buClrTx/>
              <a:buSzTx/>
              <a:buFontTx/>
              <a:buNone/>
            </a:pPr>
            <a:r>
              <a:rPr lang="en-US" dirty="0">
                <a:solidFill>
                  <a:srgbClr val="000000"/>
                </a:solidFill>
                <a:latin typeface="Helvetica Neue" charset="0"/>
              </a:rPr>
              <a:t>* Lanyards used for personal fall protection are not to be used for hoisting materials. (OSHA</a:t>
            </a:r>
            <a:r>
              <a:rPr lang="en-US" u="sng" dirty="0">
                <a:solidFill>
                  <a:srgbClr val="800080"/>
                </a:solidFill>
                <a:latin typeface="Helvetica Neue" charset="0"/>
                <a:hlinkClick r:id="rId3" tooltip="29 CFR 1926.502(d)(18)"/>
              </a:rPr>
              <a:t>29 CFR 1926.502(d)(18)</a:t>
            </a:r>
            <a:r>
              <a:rPr lang="en-US" dirty="0">
                <a:solidFill>
                  <a:srgbClr val="000000"/>
                </a:solidFill>
                <a:latin typeface="Helvetica Neue" charset="0"/>
              </a:rPr>
              <a:t>).</a:t>
            </a:r>
            <a:endParaRPr lang="en-US" dirty="0"/>
          </a:p>
          <a:p>
            <a:endParaRPr lang="en-US" dirty="0"/>
          </a:p>
        </p:txBody>
      </p:sp>
      <p:sp>
        <p:nvSpPr>
          <p:cNvPr id="1048879" name="Header Placeholder 3"/>
          <p:cNvSpPr>
            <a:spLocks noGrp="1"/>
          </p:cNvSpPr>
          <p:nvPr>
            <p:ph type="hdr" sz="quarter" idx="10"/>
          </p:nvPr>
        </p:nvSpPr>
        <p:spPr/>
        <p:txBody>
          <a:bodyPr/>
          <a:lstStyle/>
          <a:p>
            <a:r>
              <a:rPr lang="en-US"/>
              <a:t>Fall Protection</a:t>
            </a:r>
          </a:p>
        </p:txBody>
      </p:sp>
      <p:sp>
        <p:nvSpPr>
          <p:cNvPr id="1048880" name="Slide Number Placeholder 4"/>
          <p:cNvSpPr>
            <a:spLocks noGrp="1"/>
          </p:cNvSpPr>
          <p:nvPr>
            <p:ph type="sldNum" sz="quarter" idx="11"/>
          </p:nvPr>
        </p:nvSpPr>
        <p:spPr/>
        <p:txBody>
          <a:bodyPr/>
          <a:lstStyle/>
          <a:p>
            <a:fld id="{F2044902-878F-B949-9CEA-0806CB61E298}"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9" name="Slide Image Placeholder 1"/>
          <p:cNvSpPr>
            <a:spLocks noGrp="1" noRot="1" noChangeAspect="1"/>
          </p:cNvSpPr>
          <p:nvPr>
            <p:ph type="sldImg"/>
          </p:nvPr>
        </p:nvSpPr>
        <p:spPr>
          <a:xfrm>
            <a:off x="1371600" y="457200"/>
            <a:ext cx="4143375" cy="3108325"/>
          </a:xfrm>
        </p:spPr>
      </p:sp>
      <p:sp>
        <p:nvSpPr>
          <p:cNvPr id="1048890"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Describe what a rope grab is and how they’re used</a:t>
            </a:r>
          </a:p>
          <a:p>
            <a:pPr marL="628650" lvl="1"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Must be kept tight to limit fall distance to 6’ or less (limit slack on lifeline)</a:t>
            </a:r>
          </a:p>
          <a:p>
            <a:pPr marL="628650" lvl="1"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Can be removable from lifeline </a:t>
            </a:r>
          </a:p>
          <a:p>
            <a:pPr marL="628650" lvl="1"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Some are permanently attached to lifeline (less expensive)</a:t>
            </a:r>
          </a:p>
          <a:p>
            <a:pPr marL="628650" lvl="1"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Some have lanyard permanently attached</a:t>
            </a:r>
          </a:p>
          <a:p>
            <a:pPr marL="628650" lvl="1"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Separate components allow easy replacement if one part is damaged, if they’re integrated (rope grab to lifeline and/or lanyard to rope grab) the whole unit will need to be replaced if damaged</a:t>
            </a:r>
          </a:p>
          <a:p>
            <a:pPr marL="628650" lvl="1"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Many different styles, some are easier to work with than others, try a couple out and find one you like</a:t>
            </a:r>
          </a:p>
          <a:p>
            <a:endParaRPr lang="en-US" sz="1200" b="0" i="0" u="none" strike="noStrike" kern="1200" baseline="0" dirty="0">
              <a:solidFill>
                <a:schemeClr val="tx1"/>
              </a:solidFill>
              <a:latin typeface="Tahoma" pitchFamily="34" charset="0"/>
              <a:ea typeface="ＭＳ Ｐゴシック" charset="0"/>
              <a:cs typeface="Tahoma" pitchFamily="34" charset="0"/>
            </a:endParaRPr>
          </a:p>
          <a:p>
            <a:endParaRPr lang="en-US" sz="1200" b="0" i="0" u="none" strike="noStrike" kern="1200" baseline="0" dirty="0">
              <a:solidFill>
                <a:schemeClr val="tx1"/>
              </a:solidFill>
              <a:latin typeface="Tahoma" pitchFamily="34" charset="0"/>
              <a:ea typeface="ＭＳ Ｐゴシック"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lang="en-US" sz="1200" b="1" kern="1200" dirty="0">
                <a:solidFill>
                  <a:schemeClr val="tx1"/>
                </a:solidFill>
                <a:effectLst/>
                <a:latin typeface="Tahoma" pitchFamily="34" charset="0"/>
                <a:ea typeface="ＭＳ Ｐゴシック" charset="0"/>
                <a:cs typeface="Tahoma" pitchFamily="34" charset="0"/>
              </a:rPr>
              <a:t>Archived Notes</a:t>
            </a:r>
          </a:p>
          <a:p>
            <a:r>
              <a:rPr lang="en-US" sz="1200" b="1" i="1" u="none" strike="noStrike" kern="1200" baseline="0" dirty="0">
                <a:solidFill>
                  <a:schemeClr val="tx1"/>
                </a:solidFill>
                <a:latin typeface="Tahoma" pitchFamily="34" charset="0"/>
                <a:ea typeface="ＭＳ Ｐゴシック" charset="0"/>
                <a:cs typeface="Tahoma" pitchFamily="34" charset="0"/>
              </a:rPr>
              <a:t>Rope grab </a:t>
            </a:r>
            <a:r>
              <a:rPr lang="en-US" sz="1200" b="0" i="0" u="none" strike="noStrike" kern="1200" baseline="0" dirty="0">
                <a:solidFill>
                  <a:schemeClr val="tx1"/>
                </a:solidFill>
                <a:latin typeface="Tahoma" pitchFamily="34" charset="0"/>
                <a:ea typeface="ＭＳ Ｐゴシック" charset="0"/>
                <a:cs typeface="Tahoma" pitchFamily="34" charset="0"/>
              </a:rPr>
              <a:t>– a deceleration device which travels on a lifeline and automatically, by friction, engages the lifeline and locks so as to arrest the fall of a worker. A rope grab usually employs the principles of inertial locking, cam/level locking, or both. </a:t>
            </a:r>
          </a:p>
          <a:p>
            <a:endParaRPr lang="en-US" sz="1200" b="0" i="0" u="none" strike="noStrike" kern="1200" baseline="0" dirty="0">
              <a:solidFill>
                <a:schemeClr val="tx1"/>
              </a:solidFill>
              <a:latin typeface="Tahoma" pitchFamily="34" charset="0"/>
              <a:ea typeface="ＭＳ Ｐゴシック" charset="0"/>
              <a:cs typeface="Tahoma" pitchFamily="34" charset="0"/>
            </a:endParaRPr>
          </a:p>
          <a:p>
            <a:r>
              <a:rPr lang="en-US" sz="1200" b="1" i="1" u="none" strike="noStrike" kern="1200" baseline="0" dirty="0">
                <a:solidFill>
                  <a:schemeClr val="tx1"/>
                </a:solidFill>
                <a:latin typeface="Tahoma" pitchFamily="34" charset="0"/>
                <a:ea typeface="ＭＳ Ｐゴシック" charset="0"/>
                <a:cs typeface="Tahoma" pitchFamily="34" charset="0"/>
              </a:rPr>
              <a:t>Deceleration device </a:t>
            </a:r>
            <a:r>
              <a:rPr lang="en-US" sz="1200" b="0" i="0" u="none" strike="noStrike" kern="1200" baseline="0" dirty="0">
                <a:solidFill>
                  <a:schemeClr val="tx1"/>
                </a:solidFill>
                <a:latin typeface="Tahoma" pitchFamily="34" charset="0"/>
                <a:ea typeface="ＭＳ Ｐゴシック" charset="0"/>
                <a:cs typeface="Tahoma" pitchFamily="34" charset="0"/>
              </a:rPr>
              <a:t>– any mechanism (such as a rope grab, rip-stitch lanyard, specially-woven lanyard, tearing or deforming lanyards, automatic self-retracting lifelines/ lanyards, etc.) which serves to dissipate a substantial amount of energy during a fall arrest, or otherwise limit the energy imposed on a worker during fall arrest.</a:t>
            </a:r>
            <a:endParaRPr lang="en-US" dirty="0"/>
          </a:p>
        </p:txBody>
      </p:sp>
      <p:sp>
        <p:nvSpPr>
          <p:cNvPr id="1048891" name="Header Placeholder 3"/>
          <p:cNvSpPr>
            <a:spLocks noGrp="1"/>
          </p:cNvSpPr>
          <p:nvPr>
            <p:ph type="hdr" sz="quarter" idx="10"/>
          </p:nvPr>
        </p:nvSpPr>
        <p:spPr/>
        <p:txBody>
          <a:bodyPr/>
          <a:lstStyle/>
          <a:p>
            <a:r>
              <a:rPr lang="en-US"/>
              <a:t>Fall Protection</a:t>
            </a:r>
          </a:p>
        </p:txBody>
      </p:sp>
      <p:sp>
        <p:nvSpPr>
          <p:cNvPr id="1048892" name="Slide Number Placeholder 4"/>
          <p:cNvSpPr>
            <a:spLocks noGrp="1"/>
          </p:cNvSpPr>
          <p:nvPr>
            <p:ph type="sldNum" sz="quarter" idx="11"/>
          </p:nvPr>
        </p:nvSpPr>
        <p:spPr/>
        <p:txBody>
          <a:bodyPr/>
          <a:lstStyle/>
          <a:p>
            <a:fld id="{F2044902-878F-B949-9CEA-0806CB61E298}" type="slidenum">
              <a:rPr 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3" name="Slide Image Placeholder 1"/>
          <p:cNvSpPr>
            <a:spLocks noGrp="1" noRot="1" noChangeAspect="1"/>
          </p:cNvSpPr>
          <p:nvPr>
            <p:ph type="sldImg"/>
          </p:nvPr>
        </p:nvSpPr>
        <p:spPr>
          <a:xfrm>
            <a:off x="1371600" y="457200"/>
            <a:ext cx="4143375" cy="3108325"/>
          </a:xfrm>
        </p:spPr>
      </p:sp>
      <p:sp>
        <p:nvSpPr>
          <p:cNvPr id="1048884"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sz="1200" b="0" kern="1200" dirty="0">
                <a:solidFill>
                  <a:schemeClr val="tx1"/>
                </a:solidFill>
                <a:effectLst/>
                <a:latin typeface="Tahoma" pitchFamily="34" charset="0"/>
                <a:ea typeface="ＭＳ Ｐゴシック" charset="0"/>
                <a:cs typeface="Tahoma" pitchFamily="34" charset="0"/>
              </a:rPr>
              <a:t>Describe what a self-retracting lanyard is</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sz="1200" b="0" kern="1200" dirty="0">
                <a:solidFill>
                  <a:schemeClr val="tx1"/>
                </a:solidFill>
                <a:effectLst/>
                <a:latin typeface="Tahoma" pitchFamily="34" charset="0"/>
                <a:ea typeface="ＭＳ Ｐゴシック" charset="0"/>
                <a:cs typeface="Tahoma" pitchFamily="34" charset="0"/>
              </a:rPr>
              <a:t>Has a cam like a seat belt in a car that locks when force is applied to the lanyard but can move free when no force is applied</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sz="1200" b="0" kern="1200" dirty="0">
                <a:solidFill>
                  <a:schemeClr val="tx1"/>
                </a:solidFill>
                <a:effectLst/>
                <a:latin typeface="Tahoma" pitchFamily="34" charset="0"/>
                <a:ea typeface="ＭＳ Ｐゴシック" charset="0"/>
                <a:cs typeface="Tahoma" pitchFamily="34" charset="0"/>
              </a:rPr>
              <a:t>Mention that they’re really useful on low pitch roofs because they tend not to get tangled in rails and they reduce the trip hazard when compared to a rope lifeline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sz="1200" b="0" kern="1200" dirty="0">
                <a:solidFill>
                  <a:schemeClr val="tx1"/>
                </a:solidFill>
                <a:effectLst/>
                <a:latin typeface="Tahoma" pitchFamily="34" charset="0"/>
                <a:ea typeface="ＭＳ Ｐゴシック" charset="0"/>
                <a:cs typeface="Tahoma" pitchFamily="34" charset="0"/>
              </a:rPr>
              <a:t>Review the OSHA requirements for self-retracting lifelines</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sz="1200" b="0" kern="1200" dirty="0">
                <a:solidFill>
                  <a:schemeClr val="tx1"/>
                </a:solidFill>
                <a:effectLst/>
                <a:latin typeface="Tahoma" pitchFamily="34" charset="0"/>
                <a:ea typeface="ＭＳ Ｐゴシック" charset="0"/>
                <a:cs typeface="Tahoma" pitchFamily="34" charset="0"/>
              </a:rPr>
              <a:t>Max 2’ free fall distance</a:t>
            </a:r>
          </a:p>
          <a:p>
            <a:pPr marL="1085850" marR="0" lvl="2"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sz="1200" b="0" kern="1200" dirty="0">
                <a:solidFill>
                  <a:schemeClr val="tx1"/>
                </a:solidFill>
                <a:effectLst/>
                <a:latin typeface="Tahoma" pitchFamily="34" charset="0"/>
                <a:ea typeface="ＭＳ Ｐゴシック" charset="0"/>
                <a:cs typeface="Tahoma" pitchFamily="34" charset="0"/>
              </a:rPr>
              <a:t>Min load of 3,000 #</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sz="1200" b="0" kern="1200" dirty="0">
                <a:solidFill>
                  <a:schemeClr val="tx1"/>
                </a:solidFill>
                <a:effectLst/>
                <a:latin typeface="Tahoma" pitchFamily="34" charset="0"/>
                <a:ea typeface="ＭＳ Ｐゴシック" charset="0"/>
                <a:cs typeface="Tahoma" pitchFamily="34" charset="0"/>
              </a:rPr>
              <a:t>More than 2’ freefall (but less than 6’)</a:t>
            </a:r>
          </a:p>
          <a:p>
            <a:pPr marL="1085850" marR="0" lvl="2"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sz="1200" b="0" kern="1200" dirty="0">
                <a:solidFill>
                  <a:schemeClr val="tx1"/>
                </a:solidFill>
                <a:effectLst/>
                <a:latin typeface="Tahoma" pitchFamily="34" charset="0"/>
                <a:ea typeface="ＭＳ Ｐゴシック" charset="0"/>
                <a:cs typeface="Tahoma" pitchFamily="34" charset="0"/>
              </a:rPr>
              <a:t>Min load of 5,000 # (Same as regular lanyard)</a:t>
            </a:r>
          </a:p>
          <a:p>
            <a:pPr marL="0" marR="0" lvl="0" indent="0" algn="l" defTabSz="914400" rtl="0" eaLnBrk="0" fontAlgn="base" latinLnBrk="0" hangingPunct="0">
              <a:lnSpc>
                <a:spcPct val="100000"/>
              </a:lnSpc>
              <a:spcBef>
                <a:spcPct val="0"/>
              </a:spcBef>
              <a:spcAft>
                <a:spcPct val="0"/>
              </a:spcAft>
              <a:buClrTx/>
              <a:buSzTx/>
              <a:buFontTx/>
              <a:buNone/>
            </a:pPr>
            <a:endParaRPr lang="en-US" sz="1200" b="0" kern="1200" dirty="0">
              <a:solidFill>
                <a:schemeClr val="tx1"/>
              </a:solidFill>
              <a:effectLst/>
              <a:latin typeface="Tahoma" pitchFamily="34" charset="0"/>
              <a:ea typeface="ＭＳ Ｐゴシック"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lang="en-US" sz="1200" b="0" kern="1200" dirty="0">
              <a:solidFill>
                <a:schemeClr val="tx1"/>
              </a:solidFill>
              <a:effectLst/>
              <a:latin typeface="Tahoma" pitchFamily="34" charset="0"/>
              <a:ea typeface="ＭＳ Ｐゴシック"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lang="en-US" sz="1200" b="1" kern="1200" dirty="0">
                <a:solidFill>
                  <a:schemeClr val="tx1"/>
                </a:solidFill>
                <a:effectLst/>
                <a:latin typeface="Tahoma" pitchFamily="34" charset="0"/>
                <a:ea typeface="ＭＳ Ｐゴシック" charset="0"/>
                <a:cs typeface="Tahoma" pitchFamily="34" charset="0"/>
              </a:rPr>
              <a:t>Archived Notes</a:t>
            </a:r>
          </a:p>
          <a:p>
            <a:r>
              <a:rPr lang="en-US" sz="1200" b="0" i="0" u="none" strike="noStrike" kern="1200" baseline="0" dirty="0">
                <a:solidFill>
                  <a:schemeClr val="tx1"/>
                </a:solidFill>
                <a:latin typeface="Tahoma" pitchFamily="34" charset="0"/>
                <a:ea typeface="ＭＳ Ｐゴシック" charset="0"/>
                <a:cs typeface="Tahoma" pitchFamily="34" charset="0"/>
              </a:rPr>
              <a:t>Self-retracting lifelines and lanyards that automatically limit free fall distance to 2 feet or less must be capable of sustaining a minimum tensile load of 3,000 pounds applied to the device with the lifeline or lanyard in the fully extended position. 29 CFR 1926.502(d)(12).  </a:t>
            </a:r>
          </a:p>
          <a:p>
            <a:endParaRPr lang="en-US" sz="1200" b="0" i="0" u="none" strike="noStrike" kern="1200" baseline="0" dirty="0">
              <a:solidFill>
                <a:schemeClr val="tx1"/>
              </a:solidFill>
              <a:latin typeface="Tahoma" pitchFamily="34" charset="0"/>
              <a:ea typeface="ＭＳ Ｐゴシック" charset="0"/>
              <a:cs typeface="Tahoma" pitchFamily="34" charset="0"/>
            </a:endParaRPr>
          </a:p>
          <a:p>
            <a:r>
              <a:rPr lang="en-US" sz="1200" b="0" i="0" u="none" strike="noStrike" kern="1200" baseline="0" dirty="0">
                <a:solidFill>
                  <a:schemeClr val="tx1"/>
                </a:solidFill>
                <a:latin typeface="Tahoma" pitchFamily="34" charset="0"/>
                <a:ea typeface="ＭＳ Ｐゴシック" charset="0"/>
                <a:cs typeface="Tahoma" pitchFamily="34" charset="0"/>
              </a:rPr>
              <a:t>Self-retracting lifelines and lanyards which do not limit free fall distance to 2 feet or less, </a:t>
            </a:r>
            <a:r>
              <a:rPr lang="en-US" sz="1200" b="0" i="0" u="none" strike="noStrike" kern="1200" baseline="0" dirty="0" err="1">
                <a:solidFill>
                  <a:schemeClr val="tx1"/>
                </a:solidFill>
                <a:latin typeface="Tahoma" pitchFamily="34" charset="0"/>
                <a:ea typeface="ＭＳ Ｐゴシック" charset="0"/>
                <a:cs typeface="Tahoma" pitchFamily="34" charset="0"/>
              </a:rPr>
              <a:t>ripstitch</a:t>
            </a:r>
            <a:r>
              <a:rPr lang="en-US" sz="1200" b="0" i="0" u="none" strike="noStrike" kern="1200" baseline="0" dirty="0">
                <a:solidFill>
                  <a:schemeClr val="tx1"/>
                </a:solidFill>
                <a:latin typeface="Tahoma" pitchFamily="34" charset="0"/>
                <a:ea typeface="ＭＳ Ｐゴシック" charset="0"/>
                <a:cs typeface="Tahoma" pitchFamily="34" charset="0"/>
              </a:rPr>
              <a:t> lanyards, and tearing and deforming lanyards must be capable of sustaining a minimum tensile load of 5,000 pounds applied to the device with the lifeline or lanyard in the fully extended position. 29 CFR 1926.502(d)(13). </a:t>
            </a:r>
            <a:endParaRPr lang="en-US" dirty="0"/>
          </a:p>
        </p:txBody>
      </p:sp>
      <p:sp>
        <p:nvSpPr>
          <p:cNvPr id="1048885" name="Header Placeholder 3"/>
          <p:cNvSpPr>
            <a:spLocks noGrp="1"/>
          </p:cNvSpPr>
          <p:nvPr>
            <p:ph type="hdr" sz="quarter" idx="10"/>
          </p:nvPr>
        </p:nvSpPr>
        <p:spPr/>
        <p:txBody>
          <a:bodyPr/>
          <a:lstStyle/>
          <a:p>
            <a:r>
              <a:rPr lang="en-US"/>
              <a:t>Fall Protection</a:t>
            </a:r>
          </a:p>
        </p:txBody>
      </p:sp>
      <p:sp>
        <p:nvSpPr>
          <p:cNvPr id="1048886" name="Slide Number Placeholder 4"/>
          <p:cNvSpPr>
            <a:spLocks noGrp="1"/>
          </p:cNvSpPr>
          <p:nvPr>
            <p:ph type="sldNum" sz="quarter" idx="11"/>
          </p:nvPr>
        </p:nvSpPr>
        <p:spPr/>
        <p:txBody>
          <a:bodyPr/>
          <a:lstStyle/>
          <a:p>
            <a:fld id="{F2044902-878F-B949-9CEA-0806CB61E298}" type="slidenum">
              <a:rPr 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5" name="Slide Image Placeholder 1"/>
          <p:cNvSpPr>
            <a:spLocks noGrp="1" noRot="1" noChangeAspect="1"/>
          </p:cNvSpPr>
          <p:nvPr>
            <p:ph type="sldImg"/>
          </p:nvPr>
        </p:nvSpPr>
        <p:spPr>
          <a:xfrm>
            <a:off x="1371600" y="457200"/>
            <a:ext cx="4143375" cy="3108325"/>
          </a:xfrm>
        </p:spPr>
      </p:sp>
      <p:sp>
        <p:nvSpPr>
          <p:cNvPr id="1048896"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Review what a </a:t>
            </a:r>
            <a:r>
              <a:rPr lang="en-US" sz="1200" b="0" i="0" u="none" strike="noStrike" kern="1200" baseline="0" dirty="0" err="1">
                <a:solidFill>
                  <a:schemeClr val="tx1"/>
                </a:solidFill>
                <a:latin typeface="Tahoma" pitchFamily="34" charset="0"/>
                <a:ea typeface="ＭＳ Ｐゴシック" charset="0"/>
                <a:cs typeface="Tahoma" pitchFamily="34" charset="0"/>
              </a:rPr>
              <a:t>snaphook</a:t>
            </a:r>
            <a:r>
              <a:rPr lang="en-US" sz="1200" b="0" i="0" u="none" strike="noStrike" kern="1200" baseline="0" dirty="0">
                <a:solidFill>
                  <a:schemeClr val="tx1"/>
                </a:solidFill>
                <a:latin typeface="Tahoma" pitchFamily="34" charset="0"/>
                <a:ea typeface="ＭＳ Ｐゴシック" charset="0"/>
                <a:cs typeface="Tahoma" pitchFamily="34" charset="0"/>
              </a:rPr>
              <a:t> is and how it’s used</a:t>
            </a:r>
          </a:p>
          <a:p>
            <a:pPr marL="628650" lvl="1"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Be sure to talk about different types</a:t>
            </a:r>
          </a:p>
          <a:p>
            <a:pPr marL="1085850" lvl="2"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Rebar hooks</a:t>
            </a:r>
          </a:p>
          <a:p>
            <a:pPr marL="1085850" lvl="2"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Standard ones</a:t>
            </a:r>
          </a:p>
          <a:p>
            <a:pPr marL="1085850" lvl="2"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Etc.</a:t>
            </a:r>
          </a:p>
          <a:p>
            <a:pPr marL="171450" lvl="0"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Review OSHA </a:t>
            </a:r>
            <a:r>
              <a:rPr lang="en-US" sz="1200" b="0" i="0" u="none" strike="noStrike" kern="1200" baseline="0" dirty="0" err="1">
                <a:solidFill>
                  <a:schemeClr val="tx1"/>
                </a:solidFill>
                <a:latin typeface="Tahoma" pitchFamily="34" charset="0"/>
                <a:ea typeface="ＭＳ Ｐゴシック" charset="0"/>
                <a:cs typeface="Tahoma" pitchFamily="34" charset="0"/>
              </a:rPr>
              <a:t>snaphook</a:t>
            </a:r>
            <a:r>
              <a:rPr lang="en-US" sz="1200" b="0" i="0" u="none" strike="noStrike" kern="1200" baseline="0" dirty="0">
                <a:solidFill>
                  <a:schemeClr val="tx1"/>
                </a:solidFill>
                <a:latin typeface="Tahoma" pitchFamily="34" charset="0"/>
                <a:ea typeface="ＭＳ Ｐゴシック" charset="0"/>
                <a:cs typeface="Tahoma" pitchFamily="34" charset="0"/>
              </a:rPr>
              <a:t> requirements</a:t>
            </a:r>
          </a:p>
          <a:p>
            <a:pPr marL="628650" lvl="1"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Must be locking</a:t>
            </a:r>
          </a:p>
          <a:p>
            <a:pPr marL="628650" lvl="1"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Load tested to 3,600#</a:t>
            </a:r>
          </a:p>
          <a:p>
            <a:pPr marL="628650" lvl="1"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Sized properly for what they’re connected to</a:t>
            </a:r>
          </a:p>
          <a:p>
            <a:endParaRPr lang="en-US" sz="1200" b="0" i="0" u="none" strike="noStrike" kern="1200" baseline="0" dirty="0">
              <a:solidFill>
                <a:schemeClr val="tx1"/>
              </a:solidFill>
              <a:latin typeface="Tahoma" pitchFamily="34" charset="0"/>
              <a:ea typeface="ＭＳ Ｐゴシック" charset="0"/>
              <a:cs typeface="Tahoma" pitchFamily="34" charset="0"/>
            </a:endParaRPr>
          </a:p>
          <a:p>
            <a:endParaRPr lang="en-US" sz="1200" b="0" i="0" u="none" strike="noStrike" kern="1200" baseline="0" dirty="0">
              <a:solidFill>
                <a:schemeClr val="tx1"/>
              </a:solidFill>
              <a:latin typeface="Tahoma" pitchFamily="34" charset="0"/>
              <a:ea typeface="ＭＳ Ｐゴシック"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lang="en-US" sz="1200" b="1" kern="1200" dirty="0">
                <a:solidFill>
                  <a:schemeClr val="tx1"/>
                </a:solidFill>
                <a:effectLst/>
                <a:latin typeface="Tahoma" pitchFamily="34" charset="0"/>
                <a:ea typeface="ＭＳ Ｐゴシック" charset="0"/>
                <a:cs typeface="Tahoma" pitchFamily="34" charset="0"/>
              </a:rPr>
              <a:t>Archived Notes</a:t>
            </a:r>
          </a:p>
          <a:p>
            <a:r>
              <a:rPr lang="en-US" sz="1200" b="0" i="0" u="none" strike="noStrike" kern="1200" baseline="0" dirty="0">
                <a:solidFill>
                  <a:schemeClr val="tx1"/>
                </a:solidFill>
                <a:latin typeface="Tahoma" pitchFamily="34" charset="0"/>
                <a:ea typeface="ＭＳ Ｐゴシック" charset="0"/>
                <a:cs typeface="Tahoma" pitchFamily="34" charset="0"/>
              </a:rPr>
              <a:t>Snaphooks must be the locking type and designed and used to prevent disengagement from any component part of the personal fall arrest system. 29 CFR 1926.502(d)(5).  </a:t>
            </a:r>
          </a:p>
          <a:p>
            <a:r>
              <a:rPr lang="en-US" sz="1200" b="0" i="0" u="none" strike="noStrike" kern="1200" baseline="0" dirty="0">
                <a:solidFill>
                  <a:schemeClr val="tx1"/>
                </a:solidFill>
                <a:latin typeface="Tahoma" pitchFamily="34" charset="0"/>
                <a:ea typeface="ＭＳ Ｐゴシック" charset="0"/>
                <a:cs typeface="Tahoma" pitchFamily="34" charset="0"/>
              </a:rPr>
              <a:t>Locking type </a:t>
            </a:r>
            <a:r>
              <a:rPr lang="en-US" sz="1200" b="0" i="0" u="none" strike="noStrike" kern="1200" baseline="0" dirty="0" err="1">
                <a:solidFill>
                  <a:schemeClr val="tx1"/>
                </a:solidFill>
                <a:latin typeface="Tahoma" pitchFamily="34" charset="0"/>
                <a:ea typeface="ＭＳ Ｐゴシック" charset="0"/>
                <a:cs typeface="Tahoma" pitchFamily="34" charset="0"/>
              </a:rPr>
              <a:t>snaphooks</a:t>
            </a:r>
            <a:r>
              <a:rPr lang="en-US" sz="1200" b="0" i="0" u="none" strike="noStrike" kern="1200" baseline="0" dirty="0">
                <a:solidFill>
                  <a:schemeClr val="tx1"/>
                </a:solidFill>
                <a:latin typeface="Tahoma" pitchFamily="34" charset="0"/>
                <a:ea typeface="ＭＳ Ｐゴシック" charset="0"/>
                <a:cs typeface="Tahoma" pitchFamily="34" charset="0"/>
              </a:rPr>
              <a:t> may also be used when designed for the following connections:  </a:t>
            </a:r>
          </a:p>
          <a:p>
            <a:pPr marL="171450" indent="-171450">
              <a:buFontTx/>
              <a:buChar char="-"/>
            </a:pPr>
            <a:r>
              <a:rPr lang="en-US" sz="1200" b="0" i="0" u="none" strike="noStrike" kern="1200" baseline="0" dirty="0">
                <a:solidFill>
                  <a:schemeClr val="tx1"/>
                </a:solidFill>
                <a:latin typeface="Tahoma" pitchFamily="34" charset="0"/>
                <a:ea typeface="ＭＳ Ｐゴシック" charset="0"/>
                <a:cs typeface="Tahoma" pitchFamily="34" charset="0"/>
              </a:rPr>
              <a:t>directly to webbing, rope, or wire rope;  </a:t>
            </a:r>
          </a:p>
          <a:p>
            <a:pPr marL="171450" indent="-171450">
              <a:buFontTx/>
              <a:buChar char="-"/>
            </a:pPr>
            <a:r>
              <a:rPr lang="en-US" sz="1200" b="0" i="0" u="none" strike="noStrike" kern="1200" baseline="0" dirty="0">
                <a:solidFill>
                  <a:schemeClr val="tx1"/>
                </a:solidFill>
                <a:latin typeface="Tahoma" pitchFamily="34" charset="0"/>
                <a:ea typeface="ＭＳ Ｐゴシック" charset="0"/>
                <a:cs typeface="Tahoma" pitchFamily="34" charset="0"/>
              </a:rPr>
              <a:t>to each other;  </a:t>
            </a:r>
          </a:p>
          <a:p>
            <a:pPr marL="171450" indent="-171450">
              <a:buFontTx/>
              <a:buChar char="-"/>
            </a:pPr>
            <a:r>
              <a:rPr lang="en-US" sz="1200" b="0" i="0" u="none" strike="noStrike" kern="1200" baseline="0" dirty="0">
                <a:solidFill>
                  <a:schemeClr val="tx1"/>
                </a:solidFill>
                <a:latin typeface="Tahoma" pitchFamily="34" charset="0"/>
                <a:ea typeface="ＭＳ Ｐゴシック" charset="0"/>
                <a:cs typeface="Tahoma" pitchFamily="34" charset="0"/>
              </a:rPr>
              <a:t>to a Dee-ring to which another </a:t>
            </a:r>
            <a:r>
              <a:rPr lang="en-US" sz="1200" b="0" i="0" u="none" strike="noStrike" kern="1200" baseline="0" dirty="0" err="1">
                <a:solidFill>
                  <a:schemeClr val="tx1"/>
                </a:solidFill>
                <a:latin typeface="Tahoma" pitchFamily="34" charset="0"/>
                <a:ea typeface="ＭＳ Ｐゴシック" charset="0"/>
                <a:cs typeface="Tahoma" pitchFamily="34" charset="0"/>
              </a:rPr>
              <a:t>snaphook</a:t>
            </a:r>
            <a:r>
              <a:rPr lang="en-US" sz="1200" b="0" i="0" u="none" strike="noStrike" kern="1200" baseline="0" dirty="0">
                <a:solidFill>
                  <a:schemeClr val="tx1"/>
                </a:solidFill>
                <a:latin typeface="Tahoma" pitchFamily="34" charset="0"/>
                <a:ea typeface="ＭＳ Ｐゴシック" charset="0"/>
                <a:cs typeface="Tahoma" pitchFamily="34" charset="0"/>
              </a:rPr>
              <a:t> or other connector is attached;  </a:t>
            </a:r>
          </a:p>
          <a:p>
            <a:pPr marL="171450" indent="-171450">
              <a:buFontTx/>
              <a:buChar char="-"/>
            </a:pPr>
            <a:r>
              <a:rPr lang="en-US" sz="1200" b="0" i="0" u="none" strike="noStrike" kern="1200" baseline="0" dirty="0">
                <a:solidFill>
                  <a:schemeClr val="tx1"/>
                </a:solidFill>
                <a:latin typeface="Tahoma" pitchFamily="34" charset="0"/>
                <a:ea typeface="ＭＳ Ｐゴシック" charset="0"/>
                <a:cs typeface="Tahoma" pitchFamily="34" charset="0"/>
              </a:rPr>
              <a:t>to a horizontal lifeline; or  </a:t>
            </a:r>
          </a:p>
          <a:p>
            <a:pPr marL="171450" indent="-171450">
              <a:buFontTx/>
              <a:buChar char="-"/>
            </a:pPr>
            <a:r>
              <a:rPr lang="en-US" sz="1200" b="0" i="0" u="none" strike="noStrike" kern="1200" baseline="0" dirty="0">
                <a:solidFill>
                  <a:schemeClr val="tx1"/>
                </a:solidFill>
                <a:latin typeface="Tahoma" pitchFamily="34" charset="0"/>
                <a:ea typeface="ＭＳ Ｐゴシック" charset="0"/>
                <a:cs typeface="Tahoma" pitchFamily="34" charset="0"/>
              </a:rPr>
              <a:t>to any object which is incompatibly shaped or dimensioned in relation to the </a:t>
            </a:r>
            <a:r>
              <a:rPr lang="en-US" sz="1200" b="0" i="0" u="none" strike="noStrike" kern="1200" baseline="0" dirty="0" err="1">
                <a:solidFill>
                  <a:schemeClr val="tx1"/>
                </a:solidFill>
                <a:latin typeface="Tahoma" pitchFamily="34" charset="0"/>
                <a:ea typeface="ＭＳ Ｐゴシック" charset="0"/>
                <a:cs typeface="Tahoma" pitchFamily="34" charset="0"/>
              </a:rPr>
              <a:t>snaphook</a:t>
            </a:r>
            <a:r>
              <a:rPr lang="en-US" sz="1200" b="0" i="0" u="none" strike="noStrike" kern="1200" baseline="0" dirty="0">
                <a:solidFill>
                  <a:schemeClr val="tx1"/>
                </a:solidFill>
                <a:latin typeface="Tahoma" pitchFamily="34" charset="0"/>
                <a:ea typeface="ＭＳ Ｐゴシック" charset="0"/>
                <a:cs typeface="Tahoma" pitchFamily="34" charset="0"/>
              </a:rPr>
              <a:t>, such that unintentional disengagement could occur by the connected object being able to depress the </a:t>
            </a:r>
            <a:r>
              <a:rPr lang="en-US" sz="1200" b="0" i="0" u="none" strike="noStrike" kern="1200" baseline="0" dirty="0" err="1">
                <a:solidFill>
                  <a:schemeClr val="tx1"/>
                </a:solidFill>
                <a:latin typeface="Tahoma" pitchFamily="34" charset="0"/>
                <a:ea typeface="ＭＳ Ｐゴシック" charset="0"/>
                <a:cs typeface="Tahoma" pitchFamily="34" charset="0"/>
              </a:rPr>
              <a:t>snaphook</a:t>
            </a:r>
            <a:r>
              <a:rPr lang="en-US" sz="1200" b="0" i="0" u="none" strike="noStrike" kern="1200" baseline="0" dirty="0">
                <a:solidFill>
                  <a:schemeClr val="tx1"/>
                </a:solidFill>
                <a:latin typeface="Tahoma" pitchFamily="34" charset="0"/>
                <a:ea typeface="ＭＳ Ｐゴシック" charset="0"/>
                <a:cs typeface="Tahoma" pitchFamily="34" charset="0"/>
              </a:rPr>
              <a:t> keeper and release itself. 29 CFR 1926.502(d)(6). </a:t>
            </a:r>
            <a:endParaRPr lang="en-US" dirty="0"/>
          </a:p>
        </p:txBody>
      </p:sp>
      <p:sp>
        <p:nvSpPr>
          <p:cNvPr id="1048897" name="Header Placeholder 3"/>
          <p:cNvSpPr>
            <a:spLocks noGrp="1"/>
          </p:cNvSpPr>
          <p:nvPr>
            <p:ph type="hdr" sz="quarter" idx="10"/>
          </p:nvPr>
        </p:nvSpPr>
        <p:spPr/>
        <p:txBody>
          <a:bodyPr/>
          <a:lstStyle/>
          <a:p>
            <a:r>
              <a:rPr lang="en-US"/>
              <a:t>Fall Protection</a:t>
            </a:r>
          </a:p>
        </p:txBody>
      </p:sp>
      <p:sp>
        <p:nvSpPr>
          <p:cNvPr id="1048898" name="Slide Number Placeholder 4"/>
          <p:cNvSpPr>
            <a:spLocks noGrp="1"/>
          </p:cNvSpPr>
          <p:nvPr>
            <p:ph type="sldNum" sz="quarter" idx="11"/>
          </p:nvPr>
        </p:nvSpPr>
        <p:spPr/>
        <p:txBody>
          <a:bodyPr/>
          <a:lstStyle/>
          <a:p>
            <a:fld id="{F2044902-878F-B949-9CEA-0806CB61E298}" type="slidenum">
              <a:rPr lang="en-US" smtClean="0"/>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2" name="Slide Image Placeholder 1"/>
          <p:cNvSpPr>
            <a:spLocks noGrp="1" noRot="1" noChangeAspect="1"/>
          </p:cNvSpPr>
          <p:nvPr>
            <p:ph type="sldImg"/>
          </p:nvPr>
        </p:nvSpPr>
        <p:spPr>
          <a:xfrm>
            <a:off x="1371600" y="457200"/>
            <a:ext cx="4143375" cy="3108325"/>
          </a:xfrm>
        </p:spPr>
      </p:sp>
      <p:sp>
        <p:nvSpPr>
          <p:cNvPr id="104890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b="0" dirty="0">
                <a:solidFill>
                  <a:srgbClr val="757575"/>
                </a:solidFill>
                <a:latin typeface="Tahoma" panose="020B0604030504040204" pitchFamily="34" charset="0"/>
                <a:ea typeface="Tahoma" panose="020B0604030504040204" pitchFamily="34" charset="0"/>
                <a:cs typeface="Tahoma" panose="020B0604030504040204" pitchFamily="34" charset="0"/>
              </a:rPr>
              <a:t>Identify how </a:t>
            </a:r>
            <a:r>
              <a:rPr lang="en-US" b="0" dirty="0" err="1">
                <a:solidFill>
                  <a:srgbClr val="757575"/>
                </a:solidFill>
                <a:latin typeface="Tahoma" panose="020B0604030504040204" pitchFamily="34" charset="0"/>
                <a:ea typeface="Tahoma" panose="020B0604030504040204" pitchFamily="34" charset="0"/>
                <a:cs typeface="Tahoma" panose="020B0604030504040204" pitchFamily="34" charset="0"/>
              </a:rPr>
              <a:t>snaphooks</a:t>
            </a:r>
            <a:r>
              <a:rPr lang="en-US" b="0" dirty="0">
                <a:solidFill>
                  <a:srgbClr val="757575"/>
                </a:solidFill>
                <a:latin typeface="Tahoma" panose="020B0604030504040204" pitchFamily="34" charset="0"/>
                <a:ea typeface="Tahoma" panose="020B0604030504040204" pitchFamily="34" charset="0"/>
                <a:cs typeface="Tahoma" panose="020B0604030504040204" pitchFamily="34" charset="0"/>
              </a:rPr>
              <a:t> can’t be used</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b="0" dirty="0">
                <a:solidFill>
                  <a:srgbClr val="757575"/>
                </a:solidFill>
                <a:latin typeface="Tahoma" panose="020B0604030504040204" pitchFamily="34" charset="0"/>
                <a:ea typeface="Tahoma" panose="020B0604030504040204" pitchFamily="34" charset="0"/>
                <a:cs typeface="Tahoma" panose="020B0604030504040204" pitchFamily="34" charset="0"/>
              </a:rPr>
              <a:t>Connected directly to a rope</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b="0" dirty="0">
                <a:solidFill>
                  <a:srgbClr val="757575"/>
                </a:solidFill>
                <a:latin typeface="Tahoma" panose="020B0604030504040204" pitchFamily="34" charset="0"/>
                <a:ea typeface="Tahoma" panose="020B0604030504040204" pitchFamily="34" charset="0"/>
                <a:cs typeface="Tahoma" panose="020B0604030504040204" pitchFamily="34" charset="0"/>
              </a:rPr>
              <a:t>Connected to each other</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b="0" dirty="0">
                <a:solidFill>
                  <a:srgbClr val="757575"/>
                </a:solidFill>
                <a:latin typeface="Tahoma" panose="020B0604030504040204" pitchFamily="34" charset="0"/>
                <a:ea typeface="Tahoma" panose="020B0604030504040204" pitchFamily="34" charset="0"/>
                <a:cs typeface="Tahoma" panose="020B0604030504040204" pitchFamily="34" charset="0"/>
              </a:rPr>
              <a:t>Connected to a dee-ring or anchor that already has another </a:t>
            </a:r>
            <a:r>
              <a:rPr lang="en-US" b="0" dirty="0" err="1">
                <a:solidFill>
                  <a:srgbClr val="757575"/>
                </a:solidFill>
                <a:latin typeface="Tahoma" panose="020B0604030504040204" pitchFamily="34" charset="0"/>
                <a:ea typeface="Tahoma" panose="020B0604030504040204" pitchFamily="34" charset="0"/>
                <a:cs typeface="Tahoma" panose="020B0604030504040204" pitchFamily="34" charset="0"/>
              </a:rPr>
              <a:t>snaphook</a:t>
            </a:r>
            <a:r>
              <a:rPr lang="en-US" b="0" dirty="0">
                <a:solidFill>
                  <a:srgbClr val="757575"/>
                </a:solidFill>
                <a:latin typeface="Tahoma" panose="020B0604030504040204" pitchFamily="34" charset="0"/>
                <a:ea typeface="Tahoma" panose="020B0604030504040204" pitchFamily="34" charset="0"/>
                <a:cs typeface="Tahoma" panose="020B0604030504040204" pitchFamily="34" charset="0"/>
              </a:rPr>
              <a:t> connected to it</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b="0" dirty="0">
                <a:solidFill>
                  <a:srgbClr val="757575"/>
                </a:solidFill>
                <a:latin typeface="Tahoma" panose="020B0604030504040204" pitchFamily="34" charset="0"/>
                <a:ea typeface="Tahoma" panose="020B0604030504040204" pitchFamily="34" charset="0"/>
                <a:cs typeface="Tahoma" panose="020B0604030504040204" pitchFamily="34" charset="0"/>
              </a:rPr>
              <a:t>Connected to a horizontal lifeline</a:t>
            </a:r>
          </a:p>
          <a:p>
            <a:pPr marL="0" marR="0" indent="0" algn="l" defTabSz="914400" rtl="0" eaLnBrk="0" fontAlgn="base" latinLnBrk="0" hangingPunct="0">
              <a:lnSpc>
                <a:spcPct val="100000"/>
              </a:lnSpc>
              <a:spcBef>
                <a:spcPct val="0"/>
              </a:spcBef>
              <a:spcAft>
                <a:spcPct val="0"/>
              </a:spcAft>
              <a:buClrTx/>
              <a:buSzTx/>
              <a:buFontTx/>
              <a:buNone/>
            </a:pPr>
            <a:endParaRPr lang="en-US" b="0" dirty="0">
              <a:solidFill>
                <a:srgbClr val="757575"/>
              </a:solidFill>
              <a:latin typeface="Tahoma" panose="020B0604030504040204" pitchFamily="34" charset="0"/>
              <a:ea typeface="Tahoma" panose="020B0604030504040204" pitchFamily="34" charset="0"/>
              <a:cs typeface="Tahoma" panose="020B0604030504040204" pitchFamily="34" charset="0"/>
            </a:endParaRPr>
          </a:p>
          <a:p>
            <a:pPr marL="0" marR="0" indent="0" algn="l" defTabSz="914400" rtl="0" eaLnBrk="0" fontAlgn="base" latinLnBrk="0" hangingPunct="0">
              <a:lnSpc>
                <a:spcPct val="100000"/>
              </a:lnSpc>
              <a:spcBef>
                <a:spcPct val="0"/>
              </a:spcBef>
              <a:spcAft>
                <a:spcPct val="0"/>
              </a:spcAft>
              <a:buClrTx/>
              <a:buSzTx/>
              <a:buFontTx/>
              <a:buNone/>
            </a:pPr>
            <a:endParaRPr lang="en-US" b="0" dirty="0">
              <a:solidFill>
                <a:srgbClr val="757575"/>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Archived Notes</a:t>
            </a:r>
          </a:p>
          <a:p>
            <a:pPr marL="0" marR="0" indent="0" algn="l" defTabSz="914400" rtl="0" eaLnBrk="0" fontAlgn="base" latinLnBrk="0" hangingPunct="0">
              <a:lnSpc>
                <a:spcPct val="100000"/>
              </a:lnSpc>
              <a:spcBef>
                <a:spcPct val="0"/>
              </a:spcBef>
              <a:spcAft>
                <a:spcPct val="0"/>
              </a:spcAft>
              <a:buClrTx/>
              <a:buSzTx/>
              <a:buFontTx/>
              <a:buNone/>
            </a:pPr>
            <a:r>
              <a:rPr lang="en-US" b="1" dirty="0">
                <a:solidFill>
                  <a:srgbClr val="757575"/>
                </a:solidFill>
                <a:latin typeface="Helvetica Neue" charset="0"/>
              </a:rPr>
              <a:t>(1926.502(e)(3)</a:t>
            </a:r>
            <a:r>
              <a:rPr lang="en-US" dirty="0"/>
              <a:t>Connectors shall be drop forged, pressed or formed steel, or made of equivalent materials.</a:t>
            </a:r>
            <a:r>
              <a:rPr lang="en-US" b="1" dirty="0">
                <a:solidFill>
                  <a:srgbClr val="757575"/>
                </a:solidFill>
                <a:latin typeface="Helvetica Neue" charset="0"/>
              </a:rPr>
              <a:t>1926.502(e4)</a:t>
            </a:r>
            <a:r>
              <a:rPr lang="en-US" dirty="0"/>
              <a:t>Connectors shall have a corrosion-resistant finish, and all surfaces and edges shall be smooth to prevent damage to interfacing parts of this system.</a:t>
            </a:r>
            <a:r>
              <a:rPr lang="en-US" b="1" dirty="0">
                <a:solidFill>
                  <a:srgbClr val="757575"/>
                </a:solidFill>
                <a:latin typeface="Helvetica Neue" charset="0"/>
              </a:rPr>
              <a:t>1926.502(e)(5)</a:t>
            </a:r>
            <a:r>
              <a:rPr lang="en-US" dirty="0"/>
              <a:t>Connecting assemblies shall have a minimum tensile strength of 5,000 pounds (22.2 </a:t>
            </a:r>
            <a:r>
              <a:rPr lang="en-US" dirty="0" err="1"/>
              <a:t>kN</a:t>
            </a:r>
            <a:r>
              <a:rPr lang="en-US" dirty="0"/>
              <a:t>)</a:t>
            </a:r>
          </a:p>
          <a:p>
            <a:endParaRPr lang="en-US" dirty="0"/>
          </a:p>
        </p:txBody>
      </p:sp>
      <p:sp>
        <p:nvSpPr>
          <p:cNvPr id="1048904" name="Header Placeholder 3"/>
          <p:cNvSpPr>
            <a:spLocks noGrp="1"/>
          </p:cNvSpPr>
          <p:nvPr>
            <p:ph type="hdr" sz="quarter" idx="10"/>
          </p:nvPr>
        </p:nvSpPr>
        <p:spPr/>
        <p:txBody>
          <a:bodyPr/>
          <a:lstStyle/>
          <a:p>
            <a:r>
              <a:rPr lang="en-US"/>
              <a:t>Fall Protection</a:t>
            </a:r>
          </a:p>
        </p:txBody>
      </p:sp>
      <p:sp>
        <p:nvSpPr>
          <p:cNvPr id="1048905" name="Slide Number Placeholder 4"/>
          <p:cNvSpPr>
            <a:spLocks noGrp="1"/>
          </p:cNvSpPr>
          <p:nvPr>
            <p:ph type="sldNum" sz="quarter" idx="11"/>
          </p:nvPr>
        </p:nvSpPr>
        <p:spPr/>
        <p:txBody>
          <a:bodyPr/>
          <a:lstStyle/>
          <a:p>
            <a:fld id="{F2044902-878F-B949-9CEA-0806CB61E298}" type="slidenum">
              <a:rPr 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Tx/>
              <a:buChar char="-"/>
            </a:pPr>
            <a:r>
              <a:rPr lang="en-US" baseline="0" dirty="0"/>
              <a:t>Accidents really can and do happen!</a:t>
            </a:r>
          </a:p>
          <a:p>
            <a:pPr marL="171450" indent="-171450">
              <a:buFontTx/>
              <a:buChar char="-"/>
            </a:pPr>
            <a:r>
              <a:rPr lang="en-US" baseline="0" dirty="0"/>
              <a:t>In 2010 in CA, a 30 </a:t>
            </a:r>
            <a:r>
              <a:rPr lang="en-US" baseline="0" dirty="0" err="1"/>
              <a:t>yr</a:t>
            </a:r>
            <a:r>
              <a:rPr lang="en-US" baseline="0" dirty="0"/>
              <a:t> old installer was working at this 3-story apartment complex.. He only needed to use a short extension ladder to access the roof but there was a 45 foot drop off at the side roof edge. He was checking the alignment of the racking and presumably walked backwards off the edge, falling to his death on the concrete below. </a:t>
            </a:r>
          </a:p>
          <a:p>
            <a:pPr marL="171450" indent="-171450">
              <a:buFontTx/>
              <a:buChar char="-"/>
            </a:pPr>
            <a:r>
              <a:rPr lang="en-US" baseline="0" dirty="0"/>
              <a:t>Note that this was a 37 degree roof and the installer was not wearing fall </a:t>
            </a:r>
            <a:r>
              <a:rPr lang="en-US" baseline="0" dirty="0" smtClean="0"/>
              <a:t>protection</a:t>
            </a:r>
          </a:p>
          <a:p>
            <a:pPr marL="171450" indent="-171450">
              <a:buFontTx/>
              <a:buChar char="-"/>
            </a:pPr>
            <a:endParaRPr lang="en-US" baseline="0" dirty="0" smtClean="0"/>
          </a:p>
          <a:p>
            <a:pPr marL="171450" indent="-171450">
              <a:buFontTx/>
              <a:buChar char="-"/>
            </a:pPr>
            <a:endParaRPr lang="en-US" baseline="0" dirty="0" smtClean="0"/>
          </a:p>
          <a:p>
            <a:pPr marL="171450" indent="-171450">
              <a:buFontTx/>
              <a:buChar char="-"/>
            </a:pPr>
            <a:r>
              <a:rPr lang="en-US" dirty="0" smtClean="0"/>
              <a:t>https://www.cdc.gov/niosh/face/stateface/ca/10ca003.html</a:t>
            </a:r>
            <a:endParaRPr lang="en-US" dirty="0"/>
          </a:p>
        </p:txBody>
      </p:sp>
      <p:sp>
        <p:nvSpPr>
          <p:cNvPr id="4" name="Header Placeholder 3"/>
          <p:cNvSpPr>
            <a:spLocks noGrp="1"/>
          </p:cNvSpPr>
          <p:nvPr>
            <p:ph type="hdr" sz="quarter" idx="10"/>
          </p:nvPr>
        </p:nvSpPr>
        <p:spPr/>
        <p:txBody>
          <a:bodyPr/>
          <a:lstStyle/>
          <a:p>
            <a:pPr>
              <a:defRPr/>
            </a:pPr>
            <a:r>
              <a:rPr lang="en-US"/>
              <a:t>Fall Protection</a:t>
            </a:r>
          </a:p>
        </p:txBody>
      </p:sp>
      <p:sp>
        <p:nvSpPr>
          <p:cNvPr id="5" name="Slide Number Placeholder 4"/>
          <p:cNvSpPr>
            <a:spLocks noGrp="1"/>
          </p:cNvSpPr>
          <p:nvPr>
            <p:ph type="sldNum" sz="quarter" idx="11"/>
          </p:nvPr>
        </p:nvSpPr>
        <p:spPr/>
        <p:txBody>
          <a:bodyPr/>
          <a:lstStyle/>
          <a:p>
            <a:fld id="{F2044902-878F-B949-9CEA-0806CB61E298}" type="slidenum">
              <a:rPr lang="en-US" smtClean="0"/>
              <a:pPr/>
              <a:t>3</a:t>
            </a:fld>
            <a:endParaRPr lang="en-US"/>
          </a:p>
        </p:txBody>
      </p:sp>
    </p:spTree>
    <p:extLst>
      <p:ext uri="{BB962C8B-B14F-4D97-AF65-F5344CB8AC3E}">
        <p14:creationId xmlns:p14="http://schemas.microsoft.com/office/powerpoint/2010/main" val="441168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3" name="Slide Image Placeholder 1"/>
          <p:cNvSpPr>
            <a:spLocks noGrp="1" noRot="1" noChangeAspect="1"/>
          </p:cNvSpPr>
          <p:nvPr>
            <p:ph type="sldImg"/>
          </p:nvPr>
        </p:nvSpPr>
        <p:spPr>
          <a:xfrm>
            <a:off x="1371600" y="457200"/>
            <a:ext cx="4143375" cy="3108325"/>
          </a:xfrm>
        </p:spPr>
      </p:sp>
      <p:sp>
        <p:nvSpPr>
          <p:cNvPr id="1048914"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Review what a body harness is and how it’s used</a:t>
            </a:r>
          </a:p>
          <a:p>
            <a:pPr marL="628650" lvl="1"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Specifically point out that to meet PFAS requirements the lanyard has to be attached to the back dee-ring</a:t>
            </a:r>
          </a:p>
          <a:p>
            <a:pPr marL="628650" lvl="1"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Side dee-rings are for fall hazard lanyards attached to equipment like a drill or for positioning not fall arrest</a:t>
            </a:r>
          </a:p>
          <a:p>
            <a:pPr marL="171450" lvl="0"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Discuss OSHA harness requirements</a:t>
            </a:r>
          </a:p>
          <a:p>
            <a:pPr marL="628650" lvl="1"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Limit max force on the worker to 1,800#</a:t>
            </a:r>
          </a:p>
          <a:p>
            <a:pPr marL="628650" lvl="1"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Be rigged so the worker can’t freefall more than 6’ or hit a lower level</a:t>
            </a:r>
          </a:p>
          <a:p>
            <a:pPr marL="628650" lvl="1"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Max deceleration distance of 3.5”</a:t>
            </a:r>
          </a:p>
          <a:p>
            <a:pPr marL="628650" lvl="1"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Sufficient strength to withstand twice the potential impact energy of a worker free falling 6’ </a:t>
            </a:r>
          </a:p>
          <a:p>
            <a:pPr marL="628650" lvl="1"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Be inspected prior to each use</a:t>
            </a:r>
          </a:p>
          <a:p>
            <a:pPr marL="628650" lvl="1"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Removed from service if it’s defective </a:t>
            </a:r>
          </a:p>
          <a:p>
            <a:endParaRPr lang="en-US" sz="1200" b="0" i="0" u="none" strike="noStrike" kern="1200" baseline="0" dirty="0">
              <a:solidFill>
                <a:schemeClr val="tx1"/>
              </a:solidFill>
              <a:latin typeface="Tahoma" pitchFamily="34" charset="0"/>
              <a:ea typeface="ＭＳ Ｐゴシック" charset="0"/>
              <a:cs typeface="Tahoma" pitchFamily="34" charset="0"/>
            </a:endParaRPr>
          </a:p>
          <a:p>
            <a:endParaRPr lang="en-US" sz="1200" b="0" i="0" u="none" strike="noStrike" kern="1200" baseline="0" dirty="0">
              <a:solidFill>
                <a:schemeClr val="tx1"/>
              </a:solidFill>
              <a:latin typeface="Tahoma" pitchFamily="34" charset="0"/>
              <a:ea typeface="ＭＳ Ｐゴシック"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lang="en-US" sz="1200" b="1" kern="1200" dirty="0">
                <a:solidFill>
                  <a:schemeClr val="tx1"/>
                </a:solidFill>
                <a:effectLst/>
                <a:latin typeface="Tahoma" pitchFamily="34" charset="0"/>
                <a:ea typeface="ＭＳ Ｐゴシック" charset="0"/>
                <a:cs typeface="Tahoma" pitchFamily="34" charset="0"/>
              </a:rPr>
              <a:t>Archived Notes</a:t>
            </a:r>
          </a:p>
          <a:p>
            <a:r>
              <a:rPr lang="en-US" sz="1200" b="0" i="0" u="none" strike="noStrike" kern="1200" baseline="0" dirty="0">
                <a:solidFill>
                  <a:schemeClr val="tx1"/>
                </a:solidFill>
                <a:latin typeface="Tahoma" pitchFamily="34" charset="0"/>
                <a:ea typeface="ＭＳ Ｐゴシック" charset="0"/>
                <a:cs typeface="Tahoma" pitchFamily="34" charset="0"/>
              </a:rPr>
              <a:t>Limit the maximum arresting force on a worker to 1,800 pounds when used with a body harness. 29 CFR 1926.502(d)(16)(ii). ■ Be rigged so that a worker can neither free fall more than 6 feet nor contact any lower level. 29 CFR 926.502(d)(16)(iii). ■ Bring a worker to a complete stop and limit the maximum deceleration distance a worker travels to 3.5 feet. 29 CFR 1926.502(d)(16)(iv).  ■ Have sufficient strength to withstand twice the potential impact energy of a worker free falling a distance of 6 feet or the free fall distance permitted by the system, whichever is less. 29 CFR 1926.502(d)(16)(v). ■ Be inspected prior to each use for wear, damage, and other deterioration. Defective components must be removed from service. 29 CFR 1926.502(d)(21). </a:t>
            </a:r>
            <a:endParaRPr lang="en-US" dirty="0"/>
          </a:p>
        </p:txBody>
      </p:sp>
      <p:sp>
        <p:nvSpPr>
          <p:cNvPr id="1048915" name="Header Placeholder 3"/>
          <p:cNvSpPr>
            <a:spLocks noGrp="1"/>
          </p:cNvSpPr>
          <p:nvPr>
            <p:ph type="hdr" sz="quarter" idx="10"/>
          </p:nvPr>
        </p:nvSpPr>
        <p:spPr/>
        <p:txBody>
          <a:bodyPr/>
          <a:lstStyle/>
          <a:p>
            <a:r>
              <a:rPr lang="en-US"/>
              <a:t>Fall Protection</a:t>
            </a:r>
          </a:p>
        </p:txBody>
      </p:sp>
      <p:sp>
        <p:nvSpPr>
          <p:cNvPr id="1048916" name="Slide Number Placeholder 4"/>
          <p:cNvSpPr>
            <a:spLocks noGrp="1"/>
          </p:cNvSpPr>
          <p:nvPr>
            <p:ph type="sldNum" sz="quarter" idx="11"/>
          </p:nvPr>
        </p:nvSpPr>
        <p:spPr/>
        <p:txBody>
          <a:bodyPr/>
          <a:lstStyle/>
          <a:p>
            <a:fld id="{F2044902-878F-B949-9CEA-0806CB61E298}" type="slidenum">
              <a:rPr lang="en-US" smtClean="0"/>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9" name="Slide Image Placeholder 1"/>
          <p:cNvSpPr>
            <a:spLocks noGrp="1" noRot="1" noChangeAspect="1"/>
          </p:cNvSpPr>
          <p:nvPr>
            <p:ph type="sldImg"/>
          </p:nvPr>
        </p:nvSpPr>
        <p:spPr>
          <a:xfrm>
            <a:off x="1371600" y="457200"/>
            <a:ext cx="4143375" cy="3108325"/>
          </a:xfrm>
        </p:spPr>
      </p:sp>
      <p:sp>
        <p:nvSpPr>
          <p:cNvPr id="1048920" name="Notes Placeholder 2"/>
          <p:cNvSpPr>
            <a:spLocks noGrp="1"/>
          </p:cNvSpPr>
          <p:nvPr>
            <p:ph type="body" idx="1"/>
          </p:nvPr>
        </p:nvSpPr>
        <p:spPr/>
        <p:txBody>
          <a:bodyPr/>
          <a:lstStyle/>
          <a:p>
            <a:pPr marL="171450" indent="-171450">
              <a:buFont typeface="Arial" panose="020B0604020202020204" pitchFamily="34" charset="0"/>
              <a:buChar char="•"/>
            </a:pPr>
            <a:r>
              <a:rPr lang="en-US" dirty="0"/>
              <a:t>Use this slide to compare different harness types</a:t>
            </a:r>
          </a:p>
          <a:p>
            <a:pPr marL="628650" lvl="1" indent="-171450">
              <a:buFont typeface="Arial" panose="020B0604020202020204" pitchFamily="34" charset="0"/>
              <a:buChar char="•"/>
            </a:pPr>
            <a:r>
              <a:rPr lang="en-US" dirty="0"/>
              <a:t>Harness on the left is a cheap uncomfortable harness that usually comes in a “safety in a bucket” package</a:t>
            </a:r>
          </a:p>
          <a:p>
            <a:pPr marL="628650" lvl="1" indent="-171450">
              <a:buFont typeface="Arial" panose="020B0604020202020204" pitchFamily="34" charset="0"/>
              <a:buChar char="•"/>
            </a:pPr>
            <a:r>
              <a:rPr lang="en-US" dirty="0"/>
              <a:t>Middle harness is a pretty standard harness that’s reasonably comfortable and relatively affordable</a:t>
            </a:r>
          </a:p>
          <a:p>
            <a:pPr marL="628650" lvl="1" indent="-171450">
              <a:buFont typeface="Arial" panose="020B0604020202020204" pitchFamily="34" charset="0"/>
              <a:buChar char="•"/>
            </a:pPr>
            <a:r>
              <a:rPr lang="en-US" dirty="0"/>
              <a:t>Harness on the right is a high end harness that is very comfortable (for a harness) but it’s expensive</a:t>
            </a:r>
          </a:p>
          <a:p>
            <a:endParaRPr lang="en-US" dirty="0"/>
          </a:p>
        </p:txBody>
      </p:sp>
      <p:sp>
        <p:nvSpPr>
          <p:cNvPr id="1048921" name="Header Placeholder 3"/>
          <p:cNvSpPr>
            <a:spLocks noGrp="1"/>
          </p:cNvSpPr>
          <p:nvPr>
            <p:ph type="hdr" sz="quarter" idx="10"/>
          </p:nvPr>
        </p:nvSpPr>
        <p:spPr/>
        <p:txBody>
          <a:bodyPr/>
          <a:lstStyle/>
          <a:p>
            <a:r>
              <a:rPr lang="en-US"/>
              <a:t>Fall Protection</a:t>
            </a:r>
          </a:p>
        </p:txBody>
      </p:sp>
      <p:sp>
        <p:nvSpPr>
          <p:cNvPr id="1048922" name="Slide Number Placeholder 4"/>
          <p:cNvSpPr>
            <a:spLocks noGrp="1"/>
          </p:cNvSpPr>
          <p:nvPr>
            <p:ph type="sldNum" sz="quarter" idx="11"/>
          </p:nvPr>
        </p:nvSpPr>
        <p:spPr/>
        <p:txBody>
          <a:bodyPr/>
          <a:lstStyle/>
          <a:p>
            <a:fld id="{F2044902-878F-B949-9CEA-0806CB61E298}" type="slidenum">
              <a:rPr lang="en-US" smtClean="0"/>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Photo Source: http://www.safetydirect.ca/0303AccStraps.htm</a:t>
            </a:r>
          </a:p>
        </p:txBody>
      </p:sp>
      <p:sp>
        <p:nvSpPr>
          <p:cNvPr id="4" name="Header Placeholder 3"/>
          <p:cNvSpPr>
            <a:spLocks noGrp="1"/>
          </p:cNvSpPr>
          <p:nvPr>
            <p:ph type="hdr" sz="quarter" idx="10"/>
          </p:nvPr>
        </p:nvSpPr>
        <p:spPr/>
        <p:txBody>
          <a:bodyPr/>
          <a:lstStyle/>
          <a:p>
            <a:r>
              <a:rPr lang="en-US"/>
              <a:t>Fall Protection</a:t>
            </a:r>
          </a:p>
        </p:txBody>
      </p:sp>
      <p:sp>
        <p:nvSpPr>
          <p:cNvPr id="5" name="Slide Number Placeholder 4"/>
          <p:cNvSpPr>
            <a:spLocks noGrp="1"/>
          </p:cNvSpPr>
          <p:nvPr>
            <p:ph type="sldNum" sz="quarter" idx="11"/>
          </p:nvPr>
        </p:nvSpPr>
        <p:spPr/>
        <p:txBody>
          <a:bodyPr/>
          <a:lstStyle/>
          <a:p>
            <a:fld id="{F2044902-878F-B949-9CEA-0806CB61E298}" type="slidenum">
              <a:rPr lang="en-US" smtClean="0"/>
              <a:t>32</a:t>
            </a:fld>
            <a:endParaRPr lang="en-US"/>
          </a:p>
        </p:txBody>
      </p:sp>
    </p:spTree>
    <p:extLst>
      <p:ext uri="{BB962C8B-B14F-4D97-AF65-F5344CB8AC3E}">
        <p14:creationId xmlns:p14="http://schemas.microsoft.com/office/powerpoint/2010/main" val="14349660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Review maximum allowable fall distances</a:t>
            </a:r>
          </a:p>
          <a:p>
            <a:pPr marL="628650" lvl="1" indent="-171450">
              <a:buFont typeface="Arial" panose="020B0604020202020204" pitchFamily="34" charset="0"/>
              <a:buChar char="•"/>
            </a:pPr>
            <a:r>
              <a:rPr lang="en-US" dirty="0"/>
              <a:t>Freefall = 6’</a:t>
            </a:r>
          </a:p>
          <a:p>
            <a:pPr marL="628650" lvl="1" indent="-171450">
              <a:buFont typeface="Arial" panose="020B0604020202020204" pitchFamily="34" charset="0"/>
              <a:buChar char="•"/>
            </a:pPr>
            <a:r>
              <a:rPr lang="en-US" dirty="0"/>
              <a:t>Deceleration = 3.5’</a:t>
            </a:r>
          </a:p>
          <a:p>
            <a:pPr marL="628650" lvl="1" indent="-171450">
              <a:buFont typeface="Arial" panose="020B0604020202020204" pitchFamily="34" charset="0"/>
              <a:buChar char="•"/>
            </a:pPr>
            <a:r>
              <a:rPr lang="en-US" dirty="0"/>
              <a:t>Lifeline elongation = 2’</a:t>
            </a:r>
          </a:p>
          <a:p>
            <a:pPr marL="628650" lvl="1" indent="-171450">
              <a:buFont typeface="Arial" panose="020B0604020202020204" pitchFamily="34" charset="0"/>
              <a:buChar char="•"/>
            </a:pPr>
            <a:r>
              <a:rPr lang="en-US" dirty="0"/>
              <a:t>Total distance = 11.5’</a:t>
            </a:r>
          </a:p>
          <a:p>
            <a:pPr marL="171450" lvl="0" indent="-171450">
              <a:buFont typeface="Arial" panose="020B0604020202020204" pitchFamily="34" charset="0"/>
              <a:buChar char="•"/>
            </a:pPr>
            <a:r>
              <a:rPr lang="en-US" dirty="0"/>
              <a:t>Talk about how it is important to minimize slack in rope to keep freefall below 6’</a:t>
            </a:r>
          </a:p>
          <a:p>
            <a:pPr marL="171450" lvl="0" indent="-171450">
              <a:buFont typeface="Arial" panose="020B0604020202020204" pitchFamily="34" charset="0"/>
              <a:buChar char="•"/>
            </a:pPr>
            <a:r>
              <a:rPr lang="en-US" dirty="0"/>
              <a:t>Discuss how all these maximum distances add up so fall distance may be long but PFAS must still prevent employee from hitting the lower level. May be challenging on a roof that’s only 10</a:t>
            </a:r>
            <a:r>
              <a:rPr lang="en-US"/>
              <a:t>’ high.</a:t>
            </a:r>
            <a:endParaRPr lang="en-US" dirty="0"/>
          </a:p>
        </p:txBody>
      </p:sp>
      <p:sp>
        <p:nvSpPr>
          <p:cNvPr id="4" name="Header Placeholder 3"/>
          <p:cNvSpPr>
            <a:spLocks noGrp="1"/>
          </p:cNvSpPr>
          <p:nvPr>
            <p:ph type="hdr" sz="quarter" idx="10"/>
          </p:nvPr>
        </p:nvSpPr>
        <p:spPr/>
        <p:txBody>
          <a:bodyPr/>
          <a:lstStyle/>
          <a:p>
            <a:r>
              <a:rPr lang="en-US"/>
              <a:t>Fall Protection</a:t>
            </a:r>
          </a:p>
        </p:txBody>
      </p:sp>
      <p:sp>
        <p:nvSpPr>
          <p:cNvPr id="5" name="Slide Number Placeholder 4"/>
          <p:cNvSpPr>
            <a:spLocks noGrp="1"/>
          </p:cNvSpPr>
          <p:nvPr>
            <p:ph type="sldNum" sz="quarter" idx="11"/>
          </p:nvPr>
        </p:nvSpPr>
        <p:spPr/>
        <p:txBody>
          <a:bodyPr/>
          <a:lstStyle/>
          <a:p>
            <a:fld id="{F2044902-878F-B949-9CEA-0806CB61E298}" type="slidenum">
              <a:rPr lang="en-US" smtClean="0"/>
              <a:t>33</a:t>
            </a:fld>
            <a:endParaRPr lang="en-US"/>
          </a:p>
        </p:txBody>
      </p:sp>
    </p:spTree>
    <p:extLst>
      <p:ext uri="{BB962C8B-B14F-4D97-AF65-F5344CB8AC3E}">
        <p14:creationId xmlns:p14="http://schemas.microsoft.com/office/powerpoint/2010/main" val="11449549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81" name="Slide Image Placeholder 1"/>
          <p:cNvSpPr>
            <a:spLocks noGrp="1" noRot="1" noChangeAspect="1"/>
          </p:cNvSpPr>
          <p:nvPr>
            <p:ph type="sldImg"/>
          </p:nvPr>
        </p:nvSpPr>
        <p:spPr>
          <a:xfrm>
            <a:off x="1371600" y="457200"/>
            <a:ext cx="4143375" cy="3108325"/>
          </a:xfrm>
        </p:spPr>
      </p:sp>
      <p:sp>
        <p:nvSpPr>
          <p:cNvPr id="1048982"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Briefly talk about inspecting equipment, we’ll go into more detail on the next slide</a:t>
            </a:r>
          </a:p>
          <a:p>
            <a:pPr marL="628650" lvl="1" indent="-171450">
              <a:buFont typeface="Arial" panose="020B0604020202020204" pitchFamily="34" charset="0"/>
              <a:buChar char="•"/>
            </a:pPr>
            <a:r>
              <a:rPr lang="en-US" sz="1200" b="0" i="0" u="none" strike="noStrike" kern="1200" baseline="0" dirty="0">
                <a:solidFill>
                  <a:schemeClr val="tx1"/>
                </a:solidFill>
                <a:latin typeface="Tahoma" pitchFamily="34" charset="0"/>
                <a:ea typeface="ＭＳ Ｐゴシック" charset="0"/>
                <a:cs typeface="Tahoma" pitchFamily="34" charset="0"/>
              </a:rPr>
              <a:t>PFAS’s must – “Be inspected prior to each use for wear, damage, and other deterioration. Defective components must be removed from service. 29 CFR 1926.502(d)(21)”</a:t>
            </a:r>
            <a:endParaRPr lang="en-US" dirty="0"/>
          </a:p>
        </p:txBody>
      </p:sp>
      <p:sp>
        <p:nvSpPr>
          <p:cNvPr id="1048983" name="Header Placeholder 3"/>
          <p:cNvSpPr>
            <a:spLocks noGrp="1"/>
          </p:cNvSpPr>
          <p:nvPr>
            <p:ph type="hdr" sz="quarter" idx="10"/>
          </p:nvPr>
        </p:nvSpPr>
        <p:spPr/>
        <p:txBody>
          <a:bodyPr/>
          <a:lstStyle/>
          <a:p>
            <a:r>
              <a:rPr lang="en-US"/>
              <a:t>Fall Protection</a:t>
            </a:r>
          </a:p>
        </p:txBody>
      </p:sp>
      <p:sp>
        <p:nvSpPr>
          <p:cNvPr id="1048984" name="Slide Number Placeholder 4"/>
          <p:cNvSpPr>
            <a:spLocks noGrp="1"/>
          </p:cNvSpPr>
          <p:nvPr>
            <p:ph type="sldNum" sz="quarter" idx="11"/>
          </p:nvPr>
        </p:nvSpPr>
        <p:spPr/>
        <p:txBody>
          <a:bodyPr/>
          <a:lstStyle/>
          <a:p>
            <a:fld id="{F2044902-878F-B949-9CEA-0806CB61E298}" type="slidenum">
              <a:rPr lang="en-US" smtClean="0"/>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87" name="Slide Image Placeholder 1"/>
          <p:cNvSpPr>
            <a:spLocks noGrp="1" noRot="1" noChangeAspect="1"/>
          </p:cNvSpPr>
          <p:nvPr>
            <p:ph type="sldImg"/>
          </p:nvPr>
        </p:nvSpPr>
        <p:spPr>
          <a:xfrm>
            <a:off x="1371600" y="457200"/>
            <a:ext cx="4143375" cy="3108325"/>
          </a:xfrm>
        </p:spPr>
      </p:sp>
      <p:sp>
        <p:nvSpPr>
          <p:cNvPr id="1048988" name="Notes Placeholder 2"/>
          <p:cNvSpPr>
            <a:spLocks noGrp="1"/>
          </p:cNvSpPr>
          <p:nvPr>
            <p:ph type="body" idx="1"/>
          </p:nvPr>
        </p:nvSpPr>
        <p:spPr/>
        <p:txBody>
          <a:bodyPr/>
          <a:lstStyle/>
          <a:p>
            <a:pPr marL="171450" indent="-171450">
              <a:buFont typeface="Arial" panose="020B0604020202020204" pitchFamily="34" charset="0"/>
              <a:buChar char="•"/>
            </a:pPr>
            <a:r>
              <a:rPr lang="en-US" dirty="0"/>
              <a:t>Discuss why it’s important to inspect your equipment before the start of each day.</a:t>
            </a:r>
          </a:p>
          <a:p>
            <a:pPr marL="171450" indent="-171450">
              <a:buFont typeface="Arial" panose="020B0604020202020204" pitchFamily="34" charset="0"/>
              <a:buChar char="•"/>
            </a:pPr>
            <a:r>
              <a:rPr lang="en-US" dirty="0"/>
              <a:t>Review what to look for when inspecting the system</a:t>
            </a:r>
          </a:p>
          <a:p>
            <a:pPr marL="628650" lvl="1" indent="-171450">
              <a:buFont typeface="Arial" panose="020B0604020202020204" pitchFamily="34" charset="0"/>
              <a:buChar char="•"/>
            </a:pPr>
            <a:r>
              <a:rPr lang="en-US" dirty="0"/>
              <a:t>Talk through each of the bullet points</a:t>
            </a:r>
          </a:p>
          <a:p>
            <a:pPr marL="171450" indent="-171450">
              <a:buFont typeface="Arial" panose="020B0604020202020204" pitchFamily="34" charset="0"/>
              <a:buChar char="•"/>
            </a:pPr>
            <a:r>
              <a:rPr lang="en-US" dirty="0"/>
              <a:t>Review OSHA requirement for equipment inspection</a:t>
            </a:r>
          </a:p>
          <a:p>
            <a:pPr marL="628650" lvl="1" indent="-171450">
              <a:buFont typeface="Arial" panose="020B0604020202020204" pitchFamily="34" charset="0"/>
              <a:buChar char="•"/>
            </a:pPr>
            <a:endParaRPr lang="en-US" dirty="0"/>
          </a:p>
          <a:p>
            <a:endParaRPr lang="en-US" dirty="0"/>
          </a:p>
        </p:txBody>
      </p:sp>
      <p:sp>
        <p:nvSpPr>
          <p:cNvPr id="1048989" name="Header Placeholder 3"/>
          <p:cNvSpPr>
            <a:spLocks noGrp="1"/>
          </p:cNvSpPr>
          <p:nvPr>
            <p:ph type="hdr" sz="quarter" idx="10"/>
          </p:nvPr>
        </p:nvSpPr>
        <p:spPr/>
        <p:txBody>
          <a:bodyPr/>
          <a:lstStyle/>
          <a:p>
            <a:r>
              <a:rPr lang="en-US"/>
              <a:t>Fall Protection</a:t>
            </a:r>
          </a:p>
        </p:txBody>
      </p:sp>
      <p:sp>
        <p:nvSpPr>
          <p:cNvPr id="1048990" name="Slide Number Placeholder 4"/>
          <p:cNvSpPr>
            <a:spLocks noGrp="1"/>
          </p:cNvSpPr>
          <p:nvPr>
            <p:ph type="sldNum" sz="quarter" idx="11"/>
          </p:nvPr>
        </p:nvSpPr>
        <p:spPr/>
        <p:txBody>
          <a:bodyPr/>
          <a:lstStyle/>
          <a:p>
            <a:fld id="{F2044902-878F-B949-9CEA-0806CB61E298}" type="slidenum">
              <a:rPr lang="en-US" smtClean="0"/>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3" name="Slide Image Placeholder 1"/>
          <p:cNvSpPr>
            <a:spLocks noGrp="1" noRot="1" noChangeAspect="1"/>
          </p:cNvSpPr>
          <p:nvPr>
            <p:ph type="sldImg"/>
          </p:nvPr>
        </p:nvSpPr>
        <p:spPr>
          <a:xfrm>
            <a:off x="1371600" y="457200"/>
            <a:ext cx="4143375" cy="3108325"/>
          </a:xfrm>
        </p:spPr>
      </p:sp>
      <p:sp>
        <p:nvSpPr>
          <p:cNvPr id="1048934"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slide will review how to identify different roof hazards</a:t>
            </a:r>
          </a:p>
          <a:p>
            <a:pPr marL="628650" lvl="1" indent="-171450">
              <a:buFont typeface="Arial" panose="020B0604020202020204" pitchFamily="34" charset="0"/>
              <a:buChar char="•"/>
            </a:pPr>
            <a:r>
              <a:rPr lang="en-US" dirty="0"/>
              <a:t>Overhead power lines</a:t>
            </a:r>
          </a:p>
          <a:p>
            <a:pPr marL="628650" lvl="1" indent="-171450">
              <a:buFont typeface="Arial" panose="020B0604020202020204" pitchFamily="34" charset="0"/>
              <a:buChar char="•"/>
            </a:pPr>
            <a:r>
              <a:rPr lang="en-US" dirty="0"/>
              <a:t>Falling objects</a:t>
            </a:r>
          </a:p>
          <a:p>
            <a:pPr marL="628650" lvl="1" indent="-171450">
              <a:buFont typeface="Arial" panose="020B0604020202020204" pitchFamily="34" charset="0"/>
              <a:buChar char="•"/>
            </a:pPr>
            <a:r>
              <a:rPr lang="en-US" dirty="0"/>
              <a:t>Skylights</a:t>
            </a:r>
          </a:p>
          <a:p>
            <a:pPr marL="628650" lvl="1" indent="-171450">
              <a:buFont typeface="Arial" panose="020B0604020202020204" pitchFamily="34" charset="0"/>
              <a:buChar char="•"/>
            </a:pPr>
            <a:r>
              <a:rPr lang="en-US" dirty="0"/>
              <a:t>Roof vents/trip hazards</a:t>
            </a:r>
          </a:p>
          <a:p>
            <a:pPr marL="628650" lvl="1" indent="-171450">
              <a:buFont typeface="Arial" panose="020B0604020202020204" pitchFamily="34" charset="0"/>
              <a:buChar char="•"/>
            </a:pPr>
            <a:r>
              <a:rPr lang="en-US" dirty="0"/>
              <a:t>Leading edge/fall hazards</a:t>
            </a:r>
          </a:p>
        </p:txBody>
      </p:sp>
      <p:sp>
        <p:nvSpPr>
          <p:cNvPr id="1048935" name="Header Placeholder 3"/>
          <p:cNvSpPr>
            <a:spLocks noGrp="1"/>
          </p:cNvSpPr>
          <p:nvPr>
            <p:ph type="hdr" sz="quarter" idx="10"/>
          </p:nvPr>
        </p:nvSpPr>
        <p:spPr/>
        <p:txBody>
          <a:bodyPr/>
          <a:lstStyle/>
          <a:p>
            <a:r>
              <a:rPr lang="en-US"/>
              <a:t>Fall Protection</a:t>
            </a:r>
          </a:p>
        </p:txBody>
      </p:sp>
      <p:sp>
        <p:nvSpPr>
          <p:cNvPr id="1048936" name="Slide Number Placeholder 4"/>
          <p:cNvSpPr>
            <a:spLocks noGrp="1"/>
          </p:cNvSpPr>
          <p:nvPr>
            <p:ph type="sldNum" sz="quarter" idx="11"/>
          </p:nvPr>
        </p:nvSpPr>
        <p:spPr/>
        <p:txBody>
          <a:bodyPr/>
          <a:lstStyle/>
          <a:p>
            <a:fld id="{F2044902-878F-B949-9CEA-0806CB61E298}" type="slidenum">
              <a:rPr lang="en-US" smtClean="0"/>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3" name="Slide Image Placeholder 1"/>
          <p:cNvSpPr>
            <a:spLocks noGrp="1" noRot="1" noChangeAspect="1"/>
          </p:cNvSpPr>
          <p:nvPr>
            <p:ph type="sldImg"/>
          </p:nvPr>
        </p:nvSpPr>
        <p:spPr>
          <a:xfrm>
            <a:off x="1371600" y="457200"/>
            <a:ext cx="4143375" cy="3108325"/>
          </a:xfrm>
        </p:spPr>
      </p:sp>
      <p:sp>
        <p:nvSpPr>
          <p:cNvPr id="1048944" name="Notes Placeholder 2"/>
          <p:cNvSpPr>
            <a:spLocks noGrp="1"/>
          </p:cNvSpPr>
          <p:nvPr>
            <p:ph type="body" idx="1"/>
          </p:nvPr>
        </p:nvSpPr>
        <p:spPr/>
        <p:txBody>
          <a:bodyPr/>
          <a:lstStyle/>
          <a:p>
            <a:pPr marL="171450" indent="-171450">
              <a:buFont typeface="Arial" panose="020B0604020202020204" pitchFamily="34" charset="0"/>
              <a:buChar char="•"/>
            </a:pPr>
            <a:r>
              <a:rPr lang="en-US" dirty="0"/>
              <a:t>Use this slide with the same picture as the last to show safety equipment in use to protect from hazards that were identified in last slide</a:t>
            </a:r>
          </a:p>
          <a:p>
            <a:endParaRPr lang="en-US" dirty="0"/>
          </a:p>
          <a:p>
            <a:r>
              <a:rPr lang="en-US" b="1" dirty="0"/>
              <a:t>Archived Notes</a:t>
            </a:r>
          </a:p>
          <a:p>
            <a:r>
              <a:rPr lang="en-US" dirty="0"/>
              <a:t>Step ladder</a:t>
            </a:r>
            <a:r>
              <a:rPr lang="en-US" baseline="0" dirty="0"/>
              <a:t> for attic could be either fiberglass or aluminum</a:t>
            </a:r>
            <a:endParaRPr lang="en-US" dirty="0"/>
          </a:p>
        </p:txBody>
      </p:sp>
      <p:sp>
        <p:nvSpPr>
          <p:cNvPr id="1048945" name="Header Placeholder 3"/>
          <p:cNvSpPr>
            <a:spLocks noGrp="1"/>
          </p:cNvSpPr>
          <p:nvPr>
            <p:ph type="hdr" sz="quarter" idx="10"/>
          </p:nvPr>
        </p:nvSpPr>
        <p:spPr/>
        <p:txBody>
          <a:bodyPr/>
          <a:lstStyle/>
          <a:p>
            <a:r>
              <a:rPr lang="en-US"/>
              <a:t>Fall Protection</a:t>
            </a:r>
          </a:p>
        </p:txBody>
      </p:sp>
      <p:sp>
        <p:nvSpPr>
          <p:cNvPr id="1048946" name="Slide Number Placeholder 4"/>
          <p:cNvSpPr>
            <a:spLocks noGrp="1"/>
          </p:cNvSpPr>
          <p:nvPr>
            <p:ph type="sldNum" sz="quarter" idx="11"/>
          </p:nvPr>
        </p:nvSpPr>
        <p:spPr/>
        <p:txBody>
          <a:bodyPr/>
          <a:lstStyle/>
          <a:p>
            <a:fld id="{F2044902-878F-B949-9CEA-0806CB61E298}" type="slidenum">
              <a:rPr lang="en-US" smtClean="0"/>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3" name="Slide Image Placeholder 1"/>
          <p:cNvSpPr>
            <a:spLocks noGrp="1" noRot="1" noChangeAspect="1"/>
          </p:cNvSpPr>
          <p:nvPr>
            <p:ph type="sldImg"/>
          </p:nvPr>
        </p:nvSpPr>
        <p:spPr>
          <a:xfrm>
            <a:off x="1371600" y="457200"/>
            <a:ext cx="4143375" cy="3108325"/>
          </a:xfrm>
        </p:spPr>
      </p:sp>
      <p:sp>
        <p:nvSpPr>
          <p:cNvPr id="1048964" name="Notes Placeholder 2"/>
          <p:cNvSpPr>
            <a:spLocks noGrp="1"/>
          </p:cNvSpPr>
          <p:nvPr>
            <p:ph type="body" idx="1"/>
          </p:nvPr>
        </p:nvSpPr>
        <p:spPr/>
        <p:txBody>
          <a:bodyPr/>
          <a:lstStyle/>
          <a:p>
            <a:pPr marL="171450" indent="-171450">
              <a:buFont typeface="Arial" panose="020B0604020202020204" pitchFamily="34" charset="0"/>
              <a:buChar char="•"/>
            </a:pPr>
            <a:r>
              <a:rPr lang="en-US" dirty="0"/>
              <a:t>Describe a job hazard analysis form</a:t>
            </a:r>
          </a:p>
          <a:p>
            <a:pPr marL="171450" indent="-171450">
              <a:buFont typeface="Arial" panose="020B0604020202020204" pitchFamily="34" charset="0"/>
              <a:buChar char="•"/>
            </a:pPr>
            <a:r>
              <a:rPr lang="en-US" dirty="0"/>
              <a:t>Review topics that would be addressed on the form specific to fall protection</a:t>
            </a:r>
          </a:p>
          <a:p>
            <a:pPr marL="171450" indent="-171450">
              <a:buFont typeface="Arial" panose="020B0604020202020204" pitchFamily="34" charset="0"/>
              <a:buChar char="•"/>
            </a:pPr>
            <a:r>
              <a:rPr lang="en-US" dirty="0"/>
              <a:t>Be sure to talk about the OSHA requirements for documentation</a:t>
            </a:r>
          </a:p>
        </p:txBody>
      </p:sp>
      <p:sp>
        <p:nvSpPr>
          <p:cNvPr id="1048965" name="Header Placeholder 3"/>
          <p:cNvSpPr>
            <a:spLocks noGrp="1"/>
          </p:cNvSpPr>
          <p:nvPr>
            <p:ph type="hdr" sz="quarter" idx="10"/>
          </p:nvPr>
        </p:nvSpPr>
        <p:spPr/>
        <p:txBody>
          <a:bodyPr/>
          <a:lstStyle/>
          <a:p>
            <a:r>
              <a:rPr lang="en-US"/>
              <a:t>Fall Protection</a:t>
            </a:r>
          </a:p>
        </p:txBody>
      </p:sp>
      <p:sp>
        <p:nvSpPr>
          <p:cNvPr id="1048966" name="Slide Number Placeholder 4"/>
          <p:cNvSpPr>
            <a:spLocks noGrp="1"/>
          </p:cNvSpPr>
          <p:nvPr>
            <p:ph type="sldNum" sz="quarter" idx="11"/>
          </p:nvPr>
        </p:nvSpPr>
        <p:spPr/>
        <p:txBody>
          <a:bodyPr/>
          <a:lstStyle/>
          <a:p>
            <a:fld id="{F2044902-878F-B949-9CEA-0806CB61E298}" type="slidenum">
              <a:rPr lang="en-US" smtClean="0"/>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9" name="Slide Image Placeholder 1"/>
          <p:cNvSpPr>
            <a:spLocks noGrp="1" noRot="1" noChangeAspect="1"/>
          </p:cNvSpPr>
          <p:nvPr>
            <p:ph type="sldImg"/>
          </p:nvPr>
        </p:nvSpPr>
        <p:spPr>
          <a:xfrm>
            <a:off x="1371600" y="457200"/>
            <a:ext cx="4143375" cy="3108325"/>
          </a:xfrm>
        </p:spPr>
      </p:sp>
      <p:sp>
        <p:nvSpPr>
          <p:cNvPr id="1048970"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Tahoma"/>
                <a:cs typeface="Tahoma"/>
              </a:rPr>
              <a:t>Review how the site affects fall protection equipment choices</a:t>
            </a:r>
          </a:p>
          <a:p>
            <a:pPr marL="171450" indent="-171450">
              <a:buFont typeface="Arial" panose="020B0604020202020204" pitchFamily="34" charset="0"/>
              <a:buChar char="•"/>
            </a:pPr>
            <a:r>
              <a:rPr lang="en-US" dirty="0">
                <a:latin typeface="Tahoma"/>
                <a:cs typeface="Tahoma"/>
              </a:rPr>
              <a:t>Discuss some of the solar specific best practices when using a PFPS</a:t>
            </a:r>
          </a:p>
          <a:p>
            <a:pPr marL="628650" lvl="1" indent="-171450">
              <a:buFont typeface="Arial" panose="020B0604020202020204" pitchFamily="34" charset="0"/>
              <a:buChar char="•"/>
            </a:pPr>
            <a:r>
              <a:rPr lang="en-US" dirty="0">
                <a:latin typeface="Tahoma"/>
                <a:cs typeface="Tahoma"/>
              </a:rPr>
              <a:t>Steep roof – may make sense to put in toe boards and use a rope for positioning</a:t>
            </a:r>
          </a:p>
          <a:p>
            <a:pPr marL="628650" lvl="1" indent="-171450">
              <a:buFont typeface="Arial" panose="020B0604020202020204" pitchFamily="34" charset="0"/>
              <a:buChar char="•"/>
            </a:pPr>
            <a:r>
              <a:rPr lang="en-US" dirty="0">
                <a:latin typeface="Tahoma"/>
                <a:cs typeface="Tahoma"/>
              </a:rPr>
              <a:t>Low slow roofs – retractable lanyards are easier as they don’t lay on the roof which reduces trip hazards</a:t>
            </a:r>
          </a:p>
          <a:p>
            <a:pPr marL="628650" lvl="1" indent="-171450">
              <a:buFont typeface="Arial" panose="020B0604020202020204" pitchFamily="34" charset="0"/>
              <a:buChar char="•"/>
            </a:pPr>
            <a:r>
              <a:rPr lang="en-US" dirty="0">
                <a:latin typeface="Tahoma"/>
                <a:cs typeface="Tahoma"/>
              </a:rPr>
              <a:t>Might be worth installing permanent anchors for jobs that will require O&amp;M</a:t>
            </a:r>
          </a:p>
          <a:p>
            <a:pPr marL="628650" lvl="1" indent="-171450">
              <a:buFont typeface="Arial" panose="020B0604020202020204" pitchFamily="34" charset="0"/>
              <a:buChar char="•"/>
            </a:pPr>
            <a:r>
              <a:rPr lang="en-US" dirty="0">
                <a:latin typeface="Tahoma"/>
                <a:cs typeface="Tahoma"/>
              </a:rPr>
              <a:t>Larger jobs with flat roofs may be worth using a guard rail system small jobs might be easier to use PFPS</a:t>
            </a:r>
          </a:p>
          <a:p>
            <a:endParaRPr lang="en-US" dirty="0"/>
          </a:p>
        </p:txBody>
      </p:sp>
      <p:sp>
        <p:nvSpPr>
          <p:cNvPr id="1048971" name="Header Placeholder 3"/>
          <p:cNvSpPr>
            <a:spLocks noGrp="1"/>
          </p:cNvSpPr>
          <p:nvPr>
            <p:ph type="hdr" sz="quarter" idx="10"/>
          </p:nvPr>
        </p:nvSpPr>
        <p:spPr/>
        <p:txBody>
          <a:bodyPr/>
          <a:lstStyle/>
          <a:p>
            <a:r>
              <a:rPr lang="en-US"/>
              <a:t>Fall Protection</a:t>
            </a:r>
          </a:p>
        </p:txBody>
      </p:sp>
      <p:sp>
        <p:nvSpPr>
          <p:cNvPr id="1048972" name="Slide Number Placeholder 4"/>
          <p:cNvSpPr>
            <a:spLocks noGrp="1"/>
          </p:cNvSpPr>
          <p:nvPr>
            <p:ph type="sldNum" sz="quarter" idx="11"/>
          </p:nvPr>
        </p:nvSpPr>
        <p:spPr/>
        <p:txBody>
          <a:bodyPr/>
          <a:lstStyle/>
          <a:p>
            <a:fld id="{F2044902-878F-B949-9CEA-0806CB61E298}" type="slidenum">
              <a:rPr lang="en-US" smtClean="0"/>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Rectangle 2"/>
          <p:cNvSpPr>
            <a:spLocks noGrp="1" noRot="1" noChangeAspect="1" noChangeArrowheads="1" noTextEdit="1"/>
          </p:cNvSpPr>
          <p:nvPr>
            <p:ph type="sldImg"/>
          </p:nvPr>
        </p:nvSpPr>
        <p:spPr>
          <a:xfrm>
            <a:off x="1373188" y="457200"/>
            <a:ext cx="4144962" cy="3108325"/>
          </a:xfrm>
          <a:solidFill>
            <a:srgbClr val="FFFFFF"/>
          </a:solidFill>
        </p:spPr>
      </p:sp>
      <p:sp>
        <p:nvSpPr>
          <p:cNvPr id="1048607" name="Rectangle 3"/>
          <p:cNvSpPr>
            <a:spLocks noGrp="1" noChangeArrowheads="1"/>
          </p:cNvSpPr>
          <p:nvPr>
            <p:ph type="body" idx="1"/>
          </p:nvPr>
        </p:nvSpPr>
        <p:spPr>
          <a:xfrm>
            <a:off x="274320" y="3657600"/>
            <a:ext cx="6400800" cy="5154530"/>
          </a:xfrm>
          <a:solidFill>
            <a:srgbClr val="FFFFFF"/>
          </a:solidFill>
          <a:ln>
            <a:noFill/>
          </a:ln>
        </p:spPr>
        <p:txBody>
          <a:bodyPr>
            <a:normAutofit/>
          </a:bodyPr>
          <a:lstStyle/>
          <a:p>
            <a:pPr marL="171450" indent="-171450">
              <a:buFont typeface="Arial" panose="020B0604020202020204" pitchFamily="34" charset="0"/>
              <a:buChar char="•"/>
            </a:pPr>
            <a:r>
              <a:rPr lang="en-US" sz="1200" kern="1200" dirty="0">
                <a:solidFill>
                  <a:schemeClr val="tx1"/>
                </a:solidFill>
                <a:effectLst/>
                <a:latin typeface="Tahoma" pitchFamily="34" charset="0"/>
                <a:ea typeface="ＭＳ Ｐゴシック" charset="0"/>
                <a:cs typeface="Tahoma" pitchFamily="34" charset="0"/>
              </a:rPr>
              <a:t>Review OSHA fall injury/fatality statistics as introduction to the topic: falls are the leading cause of death in construction</a:t>
            </a:r>
            <a:r>
              <a:rPr lang="en-US" sz="1200" kern="1200" baseline="0" dirty="0">
                <a:solidFill>
                  <a:schemeClr val="tx1"/>
                </a:solidFill>
                <a:effectLst/>
                <a:latin typeface="Tahoma" pitchFamily="34" charset="0"/>
                <a:ea typeface="ＭＳ Ｐゴシック" charset="0"/>
                <a:cs typeface="Tahoma" pitchFamily="34" charset="0"/>
              </a:rPr>
              <a:t> fatalities: </a:t>
            </a:r>
            <a:r>
              <a:rPr lang="en-US" sz="1200" kern="1200" dirty="0">
                <a:solidFill>
                  <a:schemeClr val="tx1"/>
                </a:solidFill>
                <a:effectLst/>
                <a:latin typeface="Tahoma" pitchFamily="34" charset="0"/>
                <a:ea typeface="ＭＳ Ｐゴシック" charset="0"/>
                <a:cs typeface="Tahoma" pitchFamily="34" charset="0"/>
              </a:rPr>
              <a:t>http://</a:t>
            </a:r>
            <a:r>
              <a:rPr lang="en-US" sz="1200" kern="1200" dirty="0" err="1">
                <a:solidFill>
                  <a:schemeClr val="tx1"/>
                </a:solidFill>
                <a:effectLst/>
                <a:latin typeface="Tahoma" pitchFamily="34" charset="0"/>
                <a:ea typeface="ＭＳ Ｐゴシック" charset="0"/>
                <a:cs typeface="Tahoma" pitchFamily="34" charset="0"/>
              </a:rPr>
              <a:t>www.ecmweb.com</a:t>
            </a:r>
            <a:r>
              <a:rPr lang="en-US" sz="1200" kern="1200" dirty="0">
                <a:solidFill>
                  <a:schemeClr val="tx1"/>
                </a:solidFill>
                <a:effectLst/>
                <a:latin typeface="Tahoma" pitchFamily="34" charset="0"/>
                <a:ea typeface="ＭＳ Ｐゴシック" charset="0"/>
                <a:cs typeface="Tahoma" pitchFamily="34" charset="0"/>
              </a:rPr>
              <a:t>/safety/osha-s-top-10-violations-2017/</a:t>
            </a:r>
            <a:r>
              <a:rPr lang="en-US" sz="1200" kern="1200" dirty="0" err="1">
                <a:solidFill>
                  <a:schemeClr val="tx1"/>
                </a:solidFill>
                <a:effectLst/>
                <a:latin typeface="Tahoma" pitchFamily="34" charset="0"/>
                <a:ea typeface="ＭＳ Ｐゴシック" charset="0"/>
                <a:cs typeface="Tahoma" pitchFamily="34" charset="0"/>
              </a:rPr>
              <a:t>gallery?slide</a:t>
            </a:r>
            <a:r>
              <a:rPr lang="en-US" sz="1200" kern="1200" dirty="0">
                <a:solidFill>
                  <a:schemeClr val="tx1"/>
                </a:solidFill>
                <a:effectLst/>
                <a:latin typeface="Tahoma" pitchFamily="34" charset="0"/>
                <a:ea typeface="ＭＳ Ｐゴシック" charset="0"/>
                <a:cs typeface="Tahoma" pitchFamily="34" charset="0"/>
              </a:rPr>
              <a:t>=1</a:t>
            </a:r>
          </a:p>
          <a:p>
            <a:pPr marL="171450" indent="-171450">
              <a:buFont typeface="Arial" panose="020B0604020202020204" pitchFamily="34" charset="0"/>
              <a:buChar char="•"/>
            </a:pPr>
            <a:r>
              <a:rPr lang="en-US" sz="1200" kern="1200" dirty="0">
                <a:solidFill>
                  <a:schemeClr val="tx1"/>
                </a:solidFill>
                <a:effectLst/>
                <a:latin typeface="Tahoma" pitchFamily="34" charset="0"/>
                <a:ea typeface="ＭＳ Ｐゴシック" charset="0"/>
                <a:cs typeface="Tahoma" pitchFamily="34" charset="0"/>
              </a:rPr>
              <a:t>Workers in the solar industry are often exposed to fall hazards. Hundreds of thousands of PV systems are on pitched roof tops with no parapet or walls.  Know the federal and state laws regulating how workers must be protected when at risk of falling.  Whether on the roof of single family home or on some sort of personnel-lift, personal fall protection must be provided AND worn.  </a:t>
            </a:r>
          </a:p>
          <a:p>
            <a:endParaRPr lang="en-US" sz="1200" kern="1200" baseline="0" dirty="0">
              <a:solidFill>
                <a:schemeClr val="tx1"/>
              </a:solidFill>
              <a:effectLst/>
              <a:latin typeface="Tahoma" pitchFamily="34" charset="0"/>
              <a:ea typeface="ＭＳ Ｐゴシック" charset="0"/>
              <a:cs typeface="Tahoma" pitchFamily="34" charset="0"/>
            </a:endParaRPr>
          </a:p>
          <a:p>
            <a:r>
              <a:rPr lang="en-US" baseline="0" dirty="0" smtClean="0">
                <a:latin typeface="Tahoma" pitchFamily="34" charset="0"/>
              </a:rPr>
              <a:t>http://www.ecmweb.com/safety/osha-s-top-10-violations-2017/gallery?slide=1</a:t>
            </a:r>
            <a:endParaRPr lang="en-US" baseline="0" dirty="0">
              <a:latin typeface="Tahoma" pitchFamily="34" charset="0"/>
            </a:endParaRPr>
          </a:p>
        </p:txBody>
      </p:sp>
      <p:sp>
        <p:nvSpPr>
          <p:cNvPr id="1048608" name="Slide Number Placeholder 1"/>
          <p:cNvSpPr>
            <a:spLocks noGrp="1"/>
          </p:cNvSpPr>
          <p:nvPr>
            <p:ph type="sldNum" sz="quarter" idx="10"/>
          </p:nvPr>
        </p:nvSpPr>
        <p:spPr/>
        <p:txBody>
          <a:bodyPr/>
          <a:lstStyle/>
          <a:p>
            <a:fld id="{F2044902-878F-B949-9CEA-0806CB61E298}" type="slidenum">
              <a:rPr lang="en-US" smtClean="0"/>
              <a:t>4</a:t>
            </a:fld>
            <a:endParaRPr lang="en-US" dirty="0"/>
          </a:p>
        </p:txBody>
      </p:sp>
      <p:sp>
        <p:nvSpPr>
          <p:cNvPr id="1048609" name="Header Placeholder 2"/>
          <p:cNvSpPr>
            <a:spLocks noGrp="1"/>
          </p:cNvSpPr>
          <p:nvPr>
            <p:ph type="hdr" sz="quarter" idx="11"/>
          </p:nvPr>
        </p:nvSpPr>
        <p:spPr/>
        <p:txBody>
          <a:bodyPr/>
          <a:lstStyle/>
          <a:p>
            <a:r>
              <a:rPr lang="en-US"/>
              <a:t>Fall Protection</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94" name="Slide Image Placeholder 1"/>
          <p:cNvSpPr>
            <a:spLocks noGrp="1" noRot="1" noChangeAspect="1"/>
          </p:cNvSpPr>
          <p:nvPr>
            <p:ph type="sldImg"/>
          </p:nvPr>
        </p:nvSpPr>
        <p:spPr>
          <a:xfrm>
            <a:off x="1371600" y="457200"/>
            <a:ext cx="4143375" cy="3108325"/>
          </a:xfrm>
        </p:spPr>
      </p:sp>
      <p:sp>
        <p:nvSpPr>
          <p:cNvPr id="1048995" name="Notes Placeholder 2"/>
          <p:cNvSpPr>
            <a:spLocks noGrp="1"/>
          </p:cNvSpPr>
          <p:nvPr>
            <p:ph type="body" idx="1"/>
          </p:nvPr>
        </p:nvSpPr>
        <p:spPr/>
        <p:txBody>
          <a:bodyPr/>
          <a:lstStyle/>
          <a:p>
            <a:pPr marL="171450" indent="-171450">
              <a:buFont typeface="Arial" panose="020B0604020202020204" pitchFamily="34" charset="0"/>
              <a:buChar char="•"/>
            </a:pPr>
            <a:r>
              <a:rPr lang="en-US" dirty="0"/>
              <a:t>Review best practices for transitioning on and off of the roof</a:t>
            </a:r>
          </a:p>
          <a:p>
            <a:pPr marL="628650" lvl="1" indent="-171450">
              <a:buFont typeface="Arial" panose="020B0604020202020204" pitchFamily="34" charset="0"/>
              <a:buChar char="•"/>
            </a:pPr>
            <a:r>
              <a:rPr lang="en-US" dirty="0"/>
              <a:t>Connect fall protection before getting off ladder onto the roof</a:t>
            </a:r>
          </a:p>
          <a:p>
            <a:pPr marL="628650" lvl="1" indent="-171450">
              <a:buFont typeface="Arial" panose="020B0604020202020204" pitchFamily="34" charset="0"/>
              <a:buChar char="•"/>
            </a:pPr>
            <a:r>
              <a:rPr lang="en-US" dirty="0"/>
              <a:t>Get onto the ladder first before disconnecting fall protection when leaving the roof</a:t>
            </a:r>
          </a:p>
          <a:p>
            <a:pPr marL="171450" lvl="0" indent="-171450">
              <a:buFont typeface="Arial" panose="020B0604020202020204" pitchFamily="34" charset="0"/>
              <a:buChar char="•"/>
            </a:pPr>
            <a:r>
              <a:rPr lang="en-US" dirty="0"/>
              <a:t>Review how to remove the fall protection system safely</a:t>
            </a:r>
          </a:p>
          <a:p>
            <a:pPr marL="628650" lvl="1" indent="-171450">
              <a:buFont typeface="Arial" panose="020B0604020202020204" pitchFamily="34" charset="0"/>
              <a:buChar char="•"/>
            </a:pPr>
            <a:r>
              <a:rPr lang="en-US" dirty="0"/>
              <a:t>Opposite of how to install it</a:t>
            </a:r>
          </a:p>
          <a:p>
            <a:pPr marL="628650" lvl="1" indent="-171450">
              <a:buFont typeface="Arial" panose="020B0604020202020204" pitchFamily="34" charset="0"/>
              <a:buChar char="•"/>
            </a:pPr>
            <a:r>
              <a:rPr lang="en-US" dirty="0"/>
              <a:t>Competent person on a ladder with a peak hook</a:t>
            </a:r>
          </a:p>
          <a:p>
            <a:endParaRPr lang="en-US" sz="1200" b="0" i="0" kern="1200" dirty="0">
              <a:solidFill>
                <a:schemeClr val="tx1"/>
              </a:solidFill>
              <a:effectLst/>
              <a:latin typeface="Tahoma" pitchFamily="34" charset="0"/>
              <a:ea typeface="ＭＳ Ｐゴシック" charset="0"/>
              <a:cs typeface="Tahoma" pitchFamily="34" charset="0"/>
            </a:endParaRPr>
          </a:p>
          <a:p>
            <a:endParaRPr lang="en-US" sz="1200" b="0" i="0" kern="1200" dirty="0">
              <a:solidFill>
                <a:schemeClr val="tx1"/>
              </a:solidFill>
              <a:effectLst/>
              <a:latin typeface="Tahoma" pitchFamily="34" charset="0"/>
              <a:ea typeface="ＭＳ Ｐゴシック" charset="0"/>
              <a:cs typeface="Tahoma" pitchFamily="34" charset="0"/>
            </a:endParaRPr>
          </a:p>
          <a:p>
            <a:r>
              <a:rPr lang="en-US" sz="1200" b="1" i="0" kern="1200" dirty="0">
                <a:solidFill>
                  <a:schemeClr val="tx1"/>
                </a:solidFill>
                <a:effectLst/>
                <a:latin typeface="Tahoma" pitchFamily="34" charset="0"/>
                <a:ea typeface="ＭＳ Ｐゴシック" charset="0"/>
                <a:cs typeface="Tahoma" pitchFamily="34" charset="0"/>
              </a:rPr>
              <a:t>Archived Notes</a:t>
            </a:r>
          </a:p>
          <a:p>
            <a:r>
              <a:rPr lang="en-US" sz="1200" b="0" i="0" kern="1200" dirty="0">
                <a:solidFill>
                  <a:schemeClr val="tx1"/>
                </a:solidFill>
                <a:effectLst/>
                <a:latin typeface="Tahoma" pitchFamily="34" charset="0"/>
                <a:ea typeface="ＭＳ Ｐゴシック" charset="0"/>
                <a:cs typeface="Tahoma" pitchFamily="34" charset="0"/>
              </a:rPr>
              <a:t>The ‘Last Man Down’ (LMD) is the employer’s designated person assigned to removing temporary devices or securing permanent fall protection anchors before descending to a lower level. </a:t>
            </a:r>
          </a:p>
          <a:p>
            <a:endParaRPr lang="en-US" sz="1200" b="0" i="0" kern="1200" dirty="0">
              <a:solidFill>
                <a:schemeClr val="tx1"/>
              </a:solidFill>
              <a:effectLst/>
              <a:latin typeface="Tahoma" pitchFamily="34" charset="0"/>
              <a:ea typeface="ＭＳ Ｐゴシック" charset="0"/>
              <a:cs typeface="Tahoma" pitchFamily="34" charset="0"/>
            </a:endParaRPr>
          </a:p>
          <a:p>
            <a:r>
              <a:rPr lang="en-US" sz="1200" b="0" i="0" kern="1200" dirty="0">
                <a:solidFill>
                  <a:schemeClr val="tx1"/>
                </a:solidFill>
                <a:effectLst/>
                <a:latin typeface="Tahoma" pitchFamily="34" charset="0"/>
                <a:ea typeface="ＭＳ Ｐゴシック" charset="0"/>
                <a:cs typeface="Tahoma" pitchFamily="34" charset="0"/>
              </a:rPr>
              <a:t>From https://www.roofingcontractor.com/articles/91575-first-man-up-last-man-down</a:t>
            </a:r>
            <a:endParaRPr lang="en-US" dirty="0"/>
          </a:p>
        </p:txBody>
      </p:sp>
      <p:sp>
        <p:nvSpPr>
          <p:cNvPr id="1048996" name="Header Placeholder 3"/>
          <p:cNvSpPr>
            <a:spLocks noGrp="1"/>
          </p:cNvSpPr>
          <p:nvPr>
            <p:ph type="hdr" sz="quarter" idx="10"/>
          </p:nvPr>
        </p:nvSpPr>
        <p:spPr/>
        <p:txBody>
          <a:bodyPr/>
          <a:lstStyle/>
          <a:p>
            <a:r>
              <a:rPr lang="en-US"/>
              <a:t>Fall Protection</a:t>
            </a:r>
          </a:p>
        </p:txBody>
      </p:sp>
      <p:sp>
        <p:nvSpPr>
          <p:cNvPr id="1048997" name="Slide Number Placeholder 4"/>
          <p:cNvSpPr>
            <a:spLocks noGrp="1"/>
          </p:cNvSpPr>
          <p:nvPr>
            <p:ph type="sldNum" sz="quarter" idx="11"/>
          </p:nvPr>
        </p:nvSpPr>
        <p:spPr/>
        <p:txBody>
          <a:bodyPr/>
          <a:lstStyle/>
          <a:p>
            <a:fld id="{F2044902-878F-B949-9CEA-0806CB61E298}" type="slidenum">
              <a:rPr lang="en-US" smtClean="0"/>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00" name="Slide Image Placeholder 1"/>
          <p:cNvSpPr>
            <a:spLocks noGrp="1" noRot="1" noChangeAspect="1"/>
          </p:cNvSpPr>
          <p:nvPr>
            <p:ph type="sldImg"/>
          </p:nvPr>
        </p:nvSpPr>
        <p:spPr>
          <a:xfrm>
            <a:off x="1371600" y="457200"/>
            <a:ext cx="4143375" cy="3108325"/>
          </a:xfrm>
        </p:spPr>
      </p:sp>
      <p:sp>
        <p:nvSpPr>
          <p:cNvPr id="1049001" name="Notes Placeholder 2"/>
          <p:cNvSpPr>
            <a:spLocks noGrp="1"/>
          </p:cNvSpPr>
          <p:nvPr>
            <p:ph type="body" idx="1"/>
          </p:nvPr>
        </p:nvSpPr>
        <p:spPr/>
        <p:txBody>
          <a:bodyPr>
            <a:normAutofit lnSpcReduction="10000"/>
          </a:bodyPr>
          <a:lstStyle/>
          <a:p>
            <a:pPr marL="171450" indent="-171450">
              <a:buFont typeface="Arial" panose="020B0604020202020204" pitchFamily="34" charset="0"/>
              <a:buChar char="•"/>
            </a:pPr>
            <a:r>
              <a:rPr lang="en-US" dirty="0"/>
              <a:t>Review what to do if someone falls off a roof</a:t>
            </a:r>
          </a:p>
          <a:p>
            <a:pPr marL="628650" lvl="1" indent="-171450">
              <a:buFont typeface="Arial" panose="020B0604020202020204" pitchFamily="34" charset="0"/>
              <a:buChar char="•"/>
            </a:pPr>
            <a:r>
              <a:rPr lang="en-US" dirty="0"/>
              <a:t>Have a specific rescue plan</a:t>
            </a:r>
          </a:p>
          <a:p>
            <a:pPr marL="1085850" lvl="2" indent="-171450">
              <a:buFont typeface="Arial" panose="020B0604020202020204" pitchFamily="34" charset="0"/>
              <a:buChar char="•"/>
            </a:pPr>
            <a:r>
              <a:rPr lang="en-US" dirty="0"/>
              <a:t>Have equipment and plan read for aided rescue</a:t>
            </a:r>
          </a:p>
          <a:p>
            <a:pPr marL="1085850" lvl="2" indent="-171450">
              <a:buFont typeface="Arial" panose="020B0604020202020204" pitchFamily="34" charset="0"/>
              <a:buChar char="•"/>
            </a:pPr>
            <a:r>
              <a:rPr lang="en-US" dirty="0"/>
              <a:t>Have the ability for the worker to self-rescue</a:t>
            </a:r>
          </a:p>
          <a:p>
            <a:pPr marL="1085850" lvl="2" indent="-171450">
              <a:buFont typeface="Arial" panose="020B0604020202020204" pitchFamily="34" charset="0"/>
              <a:buChar char="•"/>
            </a:pPr>
            <a:r>
              <a:rPr lang="en-US" dirty="0"/>
              <a:t>In most cases on a residential roof other employees will be able to put up a ladder to rescue the fallen employee</a:t>
            </a:r>
          </a:p>
          <a:p>
            <a:pPr marL="171450" lvl="0" indent="-171450">
              <a:buFont typeface="Arial" panose="020B0604020202020204" pitchFamily="34" charset="0"/>
              <a:buChar char="•"/>
            </a:pPr>
            <a:r>
              <a:rPr lang="en-US" dirty="0"/>
              <a:t>Remove equipment from service until its been inspected by competent person</a:t>
            </a:r>
          </a:p>
          <a:p>
            <a:pPr marL="628650" lvl="1" indent="-171450">
              <a:buFont typeface="Arial" panose="020B0604020202020204" pitchFamily="34" charset="0"/>
              <a:buChar char="•"/>
            </a:pPr>
            <a:r>
              <a:rPr lang="en-US" dirty="0"/>
              <a:t>Best practice is to destroy equipment that’s subject to a fall, better safe than sorry</a:t>
            </a:r>
          </a:p>
          <a:p>
            <a:endParaRPr lang="en-US" dirty="0"/>
          </a:p>
          <a:p>
            <a:r>
              <a:rPr lang="en-US" b="1" dirty="0"/>
              <a:t>Per </a:t>
            </a:r>
            <a:r>
              <a:rPr lang="en-US" b="1" dirty="0" err="1"/>
              <a:t>Ryans</a:t>
            </a:r>
            <a:r>
              <a:rPr lang="en-US" b="1" dirty="0"/>
              <a:t> comment </a:t>
            </a:r>
            <a:r>
              <a:rPr lang="en-US" dirty="0"/>
              <a:t>- https://www.osha.gov/pls/oshaweb/owadisp.show_document?p_table=INTERPRETATIONS&amp;p_id=24871</a:t>
            </a:r>
          </a:p>
          <a:p>
            <a:r>
              <a:rPr lang="en-US" sz="1200" b="1" i="0" kern="1200" dirty="0">
                <a:solidFill>
                  <a:schemeClr val="tx1"/>
                </a:solidFill>
                <a:effectLst/>
                <a:latin typeface="Tahoma" pitchFamily="34" charset="0"/>
                <a:ea typeface="ＭＳ Ｐゴシック" charset="0"/>
                <a:cs typeface="Tahoma" pitchFamily="34" charset="0"/>
              </a:rPr>
              <a:t>Question #1:</a:t>
            </a:r>
            <a:r>
              <a:rPr lang="en-US" sz="1200" b="0" i="0" kern="1200" dirty="0">
                <a:solidFill>
                  <a:schemeClr val="tx1"/>
                </a:solidFill>
                <a:effectLst/>
                <a:latin typeface="Tahoma" pitchFamily="34" charset="0"/>
                <a:ea typeface="ＭＳ Ｐゴシック" charset="0"/>
                <a:cs typeface="Tahoma" pitchFamily="34" charset="0"/>
              </a:rPr>
              <a:t> What is the maximum allowable time for an employee to remain suspended from a harness and lanyard after falling or being ejected from a vehicle-mounted elevating and rotating work platform?</a:t>
            </a:r>
            <a:r>
              <a:rPr lang="en-US" dirty="0"/>
              <a:t/>
            </a:r>
            <a:br>
              <a:rPr lang="en-US" dirty="0"/>
            </a:br>
            <a:r>
              <a:rPr lang="en-US" dirty="0"/>
              <a:t/>
            </a:r>
            <a:br>
              <a:rPr lang="en-US" dirty="0"/>
            </a:br>
            <a:r>
              <a:rPr lang="en-US" sz="1200" b="1" i="0" kern="1200" dirty="0">
                <a:solidFill>
                  <a:schemeClr val="tx1"/>
                </a:solidFill>
                <a:effectLst/>
                <a:latin typeface="Tahoma" pitchFamily="34" charset="0"/>
                <a:ea typeface="ＭＳ Ｐゴシック" charset="0"/>
                <a:cs typeface="Tahoma" pitchFamily="34" charset="0"/>
              </a:rPr>
              <a:t>Answer:</a:t>
            </a:r>
            <a:r>
              <a:rPr lang="en-US" sz="1200" b="0" i="0" kern="1200" dirty="0">
                <a:solidFill>
                  <a:schemeClr val="tx1"/>
                </a:solidFill>
                <a:effectLst/>
                <a:latin typeface="Tahoma" pitchFamily="34" charset="0"/>
                <a:ea typeface="ＭＳ Ｐゴシック" charset="0"/>
                <a:cs typeface="Tahoma" pitchFamily="34" charset="0"/>
              </a:rPr>
              <a:t> OSHA standards do not provide specifically for a maximum allowable time to remain suspended in a harness following a fall event. There are, however, circumstances that, when taken in consideration with other OSHA requirements, could result in a maximum allowable suspension time. An example of this is 1910.269(b)(1)(ii), where the standard requires that employees exposed to electric shock at fixed work locations must be able to be reached by trained persons within four (4) minutes. </a:t>
            </a:r>
            <a:r>
              <a:rPr lang="en-US" sz="1200" b="0" i="0" u="none" strike="noStrike" kern="1200" baseline="30000" dirty="0">
                <a:solidFill>
                  <a:schemeClr val="tx1"/>
                </a:solidFill>
                <a:effectLst/>
                <a:latin typeface="Tahoma" pitchFamily="34" charset="0"/>
                <a:ea typeface="ＭＳ Ｐゴシック" charset="0"/>
                <a:cs typeface="Tahoma" pitchFamily="34" charset="0"/>
                <a:hlinkClick r:id="rId3"/>
              </a:rPr>
              <a:t>1</a:t>
            </a:r>
            <a:r>
              <a:rPr lang="en-US" sz="1200" b="0" i="0" kern="1200" dirty="0">
                <a:solidFill>
                  <a:schemeClr val="tx1"/>
                </a:solidFill>
                <a:effectLst/>
                <a:latin typeface="Tahoma" pitchFamily="34" charset="0"/>
                <a:ea typeface="ＭＳ Ｐゴシック" charset="0"/>
                <a:cs typeface="Tahoma" pitchFamily="34" charset="0"/>
              </a:rPr>
              <a:t> Therefore, if a fall event occurred at a fixed location following an electric shock, then the employee could be suspended no longer than four (4) minutes after being discovered, as a result of the requirements of 1910.269(b)(1)(ii).</a:t>
            </a:r>
          </a:p>
          <a:p>
            <a:endParaRPr lang="en-US" sz="1200" b="0" i="0" kern="1200" dirty="0">
              <a:solidFill>
                <a:schemeClr val="tx1"/>
              </a:solidFill>
              <a:effectLst/>
              <a:latin typeface="Tahoma" pitchFamily="34" charset="0"/>
              <a:ea typeface="ＭＳ Ｐゴシック" charset="0"/>
              <a:cs typeface="Tahoma" pitchFamily="34" charset="0"/>
            </a:endParaRPr>
          </a:p>
          <a:p>
            <a:r>
              <a:rPr lang="en-US" dirty="0"/>
              <a:t>'you cannot leave a worker hanging in a harness for more than 5-10 minutes. Need to have a plan to lower them to ground ASAP. Once on the ground, have them sit down with their legs out in front to stop possible clots going to brain or heart.</a:t>
            </a:r>
          </a:p>
        </p:txBody>
      </p:sp>
      <p:sp>
        <p:nvSpPr>
          <p:cNvPr id="1049002" name="Header Placeholder 3"/>
          <p:cNvSpPr>
            <a:spLocks noGrp="1"/>
          </p:cNvSpPr>
          <p:nvPr>
            <p:ph type="hdr" sz="quarter" idx="10"/>
          </p:nvPr>
        </p:nvSpPr>
        <p:spPr/>
        <p:txBody>
          <a:bodyPr/>
          <a:lstStyle/>
          <a:p>
            <a:r>
              <a:rPr lang="en-US"/>
              <a:t>Fall Protection</a:t>
            </a:r>
          </a:p>
        </p:txBody>
      </p:sp>
      <p:sp>
        <p:nvSpPr>
          <p:cNvPr id="1049003" name="Slide Number Placeholder 4"/>
          <p:cNvSpPr>
            <a:spLocks noGrp="1"/>
          </p:cNvSpPr>
          <p:nvPr>
            <p:ph type="sldNum" sz="quarter" idx="11"/>
          </p:nvPr>
        </p:nvSpPr>
        <p:spPr/>
        <p:txBody>
          <a:bodyPr/>
          <a:lstStyle/>
          <a:p>
            <a:fld id="{F2044902-878F-B949-9CEA-0806CB61E298}" type="slidenum">
              <a:rPr lang="en-US" smtClean="0"/>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06" name="Slide Image Placeholder 1"/>
          <p:cNvSpPr>
            <a:spLocks noGrp="1" noRot="1" noChangeAspect="1"/>
          </p:cNvSpPr>
          <p:nvPr>
            <p:ph type="sldImg"/>
          </p:nvPr>
        </p:nvSpPr>
        <p:spPr>
          <a:xfrm>
            <a:off x="1371600" y="457200"/>
            <a:ext cx="4143375" cy="3108325"/>
          </a:xfrm>
        </p:spPr>
      </p:sp>
      <p:sp>
        <p:nvSpPr>
          <p:cNvPr id="1049007"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pPr>
            <a:r>
              <a:rPr lang="en-US" dirty="0"/>
              <a:t>Review some other resources for more information on fall </a:t>
            </a:r>
            <a:r>
              <a:rPr lang="en-US" dirty="0" smtClean="0"/>
              <a:t>protection</a:t>
            </a:r>
          </a:p>
          <a:p>
            <a:pPr marL="0" marR="0" lvl="0" indent="0" algn="l" defTabSz="914400" rtl="0" eaLnBrk="0" fontAlgn="base" latinLnBrk="0" hangingPunct="0">
              <a:lnSpc>
                <a:spcPct val="100000"/>
              </a:lnSpc>
              <a:spcBef>
                <a:spcPct val="0"/>
              </a:spcBef>
              <a:spcAft>
                <a:spcPct val="0"/>
              </a:spcAft>
              <a:buClrTx/>
              <a:buSzTx/>
              <a:buFontTx/>
              <a:buNone/>
            </a:pPr>
            <a:endParaRPr lang="en-US" dirty="0" smtClean="0"/>
          </a:p>
          <a:p>
            <a:pPr marL="0" marR="0" lvl="0" indent="0" algn="l" defTabSz="914400" rtl="0" eaLnBrk="0" fontAlgn="base" latinLnBrk="0" hangingPunct="0">
              <a:lnSpc>
                <a:spcPct val="100000"/>
              </a:lnSpc>
              <a:spcBef>
                <a:spcPct val="0"/>
              </a:spcBef>
              <a:spcAft>
                <a:spcPct val="0"/>
              </a:spcAft>
              <a:buClrTx/>
              <a:buSzTx/>
              <a:buFontTx/>
              <a:buNone/>
            </a:pPr>
            <a:r>
              <a:rPr lang="en-US" dirty="0" err="1" smtClean="0"/>
              <a:t>Guiardian</a:t>
            </a:r>
            <a:r>
              <a:rPr lang="en-US" dirty="0" smtClean="0"/>
              <a:t> forms were complied by me into one pdf and prof roofing article was found here http://docserver.nrca.net/technical/9954.pdf</a:t>
            </a:r>
            <a:endParaRPr lang="en-US" dirty="0"/>
          </a:p>
        </p:txBody>
      </p:sp>
      <p:sp>
        <p:nvSpPr>
          <p:cNvPr id="1049008" name="Header Placeholder 3"/>
          <p:cNvSpPr>
            <a:spLocks noGrp="1"/>
          </p:cNvSpPr>
          <p:nvPr>
            <p:ph type="hdr" sz="quarter" idx="10"/>
          </p:nvPr>
        </p:nvSpPr>
        <p:spPr/>
        <p:txBody>
          <a:bodyPr/>
          <a:lstStyle/>
          <a:p>
            <a:r>
              <a:rPr lang="en-US"/>
              <a:t>Fall Protection</a:t>
            </a:r>
          </a:p>
        </p:txBody>
      </p:sp>
      <p:sp>
        <p:nvSpPr>
          <p:cNvPr id="1049009" name="Slide Number Placeholder 4"/>
          <p:cNvSpPr>
            <a:spLocks noGrp="1"/>
          </p:cNvSpPr>
          <p:nvPr>
            <p:ph type="sldNum" sz="quarter" idx="11"/>
          </p:nvPr>
        </p:nvSpPr>
        <p:spPr/>
        <p:txBody>
          <a:bodyPr/>
          <a:lstStyle/>
          <a:p>
            <a:fld id="{F2044902-878F-B949-9CEA-0806CB61E298}" type="slidenum">
              <a:rPr lang="en-US" smtClean="0"/>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Slide Image Placeholder 1"/>
          <p:cNvSpPr>
            <a:spLocks noGrp="1" noRot="1" noChangeAspect="1"/>
          </p:cNvSpPr>
          <p:nvPr>
            <p:ph type="sldImg"/>
          </p:nvPr>
        </p:nvSpPr>
        <p:spPr>
          <a:xfrm>
            <a:off x="1371600" y="457200"/>
            <a:ext cx="4143375" cy="3108325"/>
          </a:xfrm>
        </p:spPr>
      </p:sp>
      <p:sp>
        <p:nvSpPr>
          <p:cNvPr id="1048615"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It is the employer’s responsibility to provide a training program and the necessary equipment!</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dirty="0"/>
              <a:t>Training</a:t>
            </a:r>
            <a:r>
              <a:rPr lang="en-US" baseline="0" dirty="0"/>
              <a:t> must be led by a competent person- </a:t>
            </a:r>
            <a:r>
              <a:rPr lang="en-US" sz="1200" kern="1200" dirty="0">
                <a:solidFill>
                  <a:schemeClr val="tx1"/>
                </a:solidFill>
                <a:effectLst/>
                <a:latin typeface="Tahoma" pitchFamily="34" charset="0"/>
                <a:ea typeface="Tahoma" pitchFamily="34" charset="0"/>
                <a:cs typeface="Tahoma" pitchFamily="34" charset="0"/>
              </a:rPr>
              <a:t>A competent person means one who is capable of identifying existing and predictable hazards in the surroundings or working conditions which are unsanitary, hazardous, or dangerous to employees, and who has authorization to take prompt corrective measures to eliminate them. </a:t>
            </a:r>
          </a:p>
          <a:p>
            <a:pPr marL="171450" indent="-171450">
              <a:buFont typeface="Arial" panose="020B0604020202020204" pitchFamily="34" charset="0"/>
              <a:buChar char="•"/>
            </a:pPr>
            <a:r>
              <a:rPr lang="en-US" dirty="0"/>
              <a:t>OSHA requires a written</a:t>
            </a:r>
            <a:r>
              <a:rPr lang="en-US" baseline="0" dirty="0"/>
              <a:t> record</a:t>
            </a:r>
          </a:p>
          <a:p>
            <a:pPr marL="171450" indent="-171450">
              <a:buFont typeface="Arial" panose="020B0604020202020204" pitchFamily="34" charset="0"/>
              <a:buChar char="•"/>
            </a:pPr>
            <a:r>
              <a:rPr lang="en-US" dirty="0"/>
              <a:t>https://</a:t>
            </a:r>
            <a:r>
              <a:rPr lang="en-US" dirty="0" err="1"/>
              <a:t>www.osha.gov</a:t>
            </a:r>
            <a:r>
              <a:rPr lang="en-US" dirty="0"/>
              <a:t>/</a:t>
            </a:r>
            <a:r>
              <a:rPr lang="en-US" dirty="0" err="1"/>
              <a:t>stopfalls</a:t>
            </a:r>
            <a:r>
              <a:rPr lang="en-US" dirty="0"/>
              <a:t>/</a:t>
            </a:r>
            <a:r>
              <a:rPr lang="en-US" dirty="0" err="1"/>
              <a:t>index.html</a:t>
            </a:r>
            <a:endParaRPr lang="en-US" dirty="0"/>
          </a:p>
          <a:p>
            <a:pPr marL="171450" indent="-171450">
              <a:buFont typeface="Arial" panose="020B0604020202020204" pitchFamily="34" charset="0"/>
              <a:buChar char="•"/>
            </a:pPr>
            <a:r>
              <a:rPr lang="en-US" dirty="0"/>
              <a:t>http://blog.osha4you.com/tips/fall-protection-in-three-steps-plan-provide-train/</a:t>
            </a:r>
          </a:p>
          <a:p>
            <a:pPr marL="171450" indent="-171450">
              <a:buFont typeface="Arial" panose="020B0604020202020204" pitchFamily="34" charset="0"/>
              <a:buChar char="•"/>
            </a:pPr>
            <a:r>
              <a:rPr lang="en-US" dirty="0">
                <a:latin typeface="Georgia" charset="0"/>
                <a:hlinkClick r:id="rId3"/>
              </a:rPr>
              <a:t>OSHA 1926.501</a:t>
            </a:r>
            <a:r>
              <a:rPr lang="en-US" dirty="0">
                <a:latin typeface="Georgia" charset="0"/>
              </a:rPr>
              <a:t>, which sets forth requirements for employers to provide fall protection systems for its employees.</a:t>
            </a:r>
            <a:r>
              <a:rPr lang="en-US" baseline="0" dirty="0">
                <a:latin typeface="Tahoma" pitchFamily="34" charset="0"/>
              </a:rPr>
              <a:t> </a:t>
            </a:r>
            <a:r>
              <a:rPr lang="en-US" dirty="0">
                <a:latin typeface="Georgia" charset="0"/>
              </a:rPr>
              <a:t>This violation category is new to the top 10 list this year.</a:t>
            </a:r>
            <a:r>
              <a:rPr lang="en-US" baseline="0" dirty="0">
                <a:latin typeface="Georgia" charset="0"/>
              </a:rPr>
              <a:t> </a:t>
            </a:r>
            <a:r>
              <a:rPr lang="en-US" dirty="0">
                <a:latin typeface="Georgia" charset="0"/>
              </a:rPr>
              <a:t>Section </a:t>
            </a:r>
            <a:r>
              <a:rPr lang="en-US" dirty="0">
                <a:latin typeface="Georgia" charset="0"/>
                <a:hlinkClick r:id="rId4"/>
              </a:rPr>
              <a:t>1926.503</a:t>
            </a:r>
            <a:r>
              <a:rPr lang="en-US" dirty="0">
                <a:latin typeface="Georgia" charset="0"/>
              </a:rPr>
              <a:t> focuses on </a:t>
            </a:r>
            <a:r>
              <a:rPr lang="en-US" b="1" dirty="0">
                <a:latin typeface="Georgia" charset="0"/>
              </a:rPr>
              <a:t>Fall Protection – Training Requirements</a:t>
            </a:r>
            <a:r>
              <a:rPr lang="en-US" dirty="0">
                <a:latin typeface="Georgia" charset="0"/>
              </a:rPr>
              <a:t>. The employer shall provide a training program for each employee who might be exposed to fall hazards. The program shall enable each employee to recognize the hazards of falling and shall train each employee in the procedures to be followed in order to minimize these hazards. There were a total of </a:t>
            </a:r>
            <a:r>
              <a:rPr lang="en-US" b="1" dirty="0">
                <a:latin typeface="Georgia" charset="0"/>
              </a:rPr>
              <a:t>1,523</a:t>
            </a:r>
            <a:r>
              <a:rPr lang="en-US" dirty="0">
                <a:latin typeface="Georgia" charset="0"/>
              </a:rPr>
              <a:t> violations issued in this category.</a:t>
            </a:r>
          </a:p>
          <a:p>
            <a:endParaRPr lang="en-US" dirty="0"/>
          </a:p>
          <a:p>
            <a:endParaRPr lang="en-US" dirty="0"/>
          </a:p>
          <a:p>
            <a:endParaRPr lang="en-US" dirty="0"/>
          </a:p>
          <a:p>
            <a:endParaRPr lang="en-US" dirty="0"/>
          </a:p>
          <a:p>
            <a:endParaRPr lang="en-US" dirty="0"/>
          </a:p>
        </p:txBody>
      </p:sp>
      <p:sp>
        <p:nvSpPr>
          <p:cNvPr id="1048616" name="Header Placeholder 3"/>
          <p:cNvSpPr>
            <a:spLocks noGrp="1"/>
          </p:cNvSpPr>
          <p:nvPr>
            <p:ph type="hdr" sz="quarter" idx="10"/>
          </p:nvPr>
        </p:nvSpPr>
        <p:spPr/>
        <p:txBody>
          <a:bodyPr/>
          <a:lstStyle/>
          <a:p>
            <a:r>
              <a:rPr lang="en-US"/>
              <a:t>Fall Protection</a:t>
            </a:r>
          </a:p>
        </p:txBody>
      </p:sp>
      <p:sp>
        <p:nvSpPr>
          <p:cNvPr id="1048617" name="Slide Number Placeholder 4"/>
          <p:cNvSpPr>
            <a:spLocks noGrp="1"/>
          </p:cNvSpPr>
          <p:nvPr>
            <p:ph type="sldNum" sz="quarter" idx="11"/>
          </p:nvPr>
        </p:nvSpPr>
        <p:spPr/>
        <p:txBody>
          <a:bodyPr/>
          <a:lstStyle/>
          <a:p>
            <a:fld id="{F2044902-878F-B949-9CEA-0806CB61E298}"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7" name="Slide Image Placeholder 1"/>
          <p:cNvSpPr>
            <a:spLocks noGrp="1" noRot="1" noChangeAspect="1"/>
          </p:cNvSpPr>
          <p:nvPr>
            <p:ph type="sldImg"/>
          </p:nvPr>
        </p:nvSpPr>
        <p:spPr>
          <a:xfrm>
            <a:off x="1371600" y="457200"/>
            <a:ext cx="4143375" cy="3108325"/>
          </a:xfrm>
        </p:spPr>
      </p:sp>
      <p:sp>
        <p:nvSpPr>
          <p:cNvPr id="1048638"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Review when fall protection is required </a:t>
            </a:r>
          </a:p>
          <a:p>
            <a:pPr marL="628650" lvl="1" indent="-171450">
              <a:buFont typeface="Arial" panose="020B0604020202020204" pitchFamily="34" charset="0"/>
              <a:buChar char="•"/>
            </a:pPr>
            <a:r>
              <a:rPr lang="en-US" dirty="0"/>
              <a:t>Anyone working over 6’</a:t>
            </a:r>
          </a:p>
          <a:p>
            <a:pPr marL="171450" lvl="0" indent="-171450">
              <a:buFont typeface="Arial" panose="020B0604020202020204" pitchFamily="34" charset="0"/>
              <a:buChar char="•"/>
            </a:pPr>
            <a:r>
              <a:rPr lang="en-US" dirty="0"/>
              <a:t>What situations would this apply to</a:t>
            </a:r>
          </a:p>
          <a:p>
            <a:pPr marL="628650" lvl="1" indent="-171450">
              <a:buFont typeface="Arial" panose="020B0604020202020204" pitchFamily="34" charset="0"/>
              <a:buChar char="•"/>
            </a:pPr>
            <a:r>
              <a:rPr lang="en-US" dirty="0"/>
              <a:t>Roofs</a:t>
            </a:r>
          </a:p>
          <a:p>
            <a:pPr marL="628650" lvl="1" indent="-171450">
              <a:buFont typeface="Arial" panose="020B0604020202020204" pitchFamily="34" charset="0"/>
              <a:buChar char="•"/>
            </a:pPr>
            <a:r>
              <a:rPr lang="en-US" dirty="0"/>
              <a:t>Carports</a:t>
            </a:r>
          </a:p>
          <a:p>
            <a:pPr marL="171450" lvl="0" indent="-171450">
              <a:buFont typeface="Arial" panose="020B0604020202020204" pitchFamily="34" charset="0"/>
              <a:buChar char="•"/>
            </a:pPr>
            <a:r>
              <a:rPr lang="en-US" dirty="0"/>
              <a:t>What type of fall protection techniques can be used to meet the OSHA requirements</a:t>
            </a:r>
          </a:p>
          <a:p>
            <a:pPr marL="628650" lvl="1" indent="-171450">
              <a:buFont typeface="Arial" panose="020B0604020202020204" pitchFamily="34" charset="0"/>
              <a:buChar char="•"/>
            </a:pPr>
            <a:r>
              <a:rPr lang="en-US" dirty="0"/>
              <a:t>Guardrails</a:t>
            </a:r>
          </a:p>
          <a:p>
            <a:pPr marL="628650" lvl="1" indent="-171450">
              <a:buFont typeface="Arial" panose="020B0604020202020204" pitchFamily="34" charset="0"/>
              <a:buChar char="•"/>
            </a:pPr>
            <a:r>
              <a:rPr lang="en-US" dirty="0"/>
              <a:t>Safety nets</a:t>
            </a:r>
          </a:p>
          <a:p>
            <a:pPr marL="628650" lvl="1" indent="-171450">
              <a:buFont typeface="Arial" panose="020B0604020202020204" pitchFamily="34" charset="0"/>
              <a:buChar char="•"/>
            </a:pPr>
            <a:r>
              <a:rPr lang="en-US" dirty="0"/>
              <a:t>PFAS</a:t>
            </a:r>
          </a:p>
          <a:p>
            <a:pPr marL="171450" lvl="0" indent="-171450">
              <a:buFont typeface="Arial" panose="020B0604020202020204" pitchFamily="34" charset="0"/>
              <a:buChar char="•"/>
            </a:pPr>
            <a:r>
              <a:rPr lang="en-US" dirty="0"/>
              <a:t>When does fall protection need to be installed</a:t>
            </a:r>
          </a:p>
          <a:p>
            <a:pPr marL="628650" lvl="1" indent="-171450">
              <a:buFont typeface="Arial" panose="020B0604020202020204" pitchFamily="34" charset="0"/>
              <a:buChar char="•"/>
            </a:pPr>
            <a:r>
              <a:rPr lang="en-US" dirty="0"/>
              <a:t>Before work starts</a:t>
            </a:r>
          </a:p>
          <a:p>
            <a:endParaRPr lang="en-US" dirty="0"/>
          </a:p>
          <a:p>
            <a:r>
              <a:rPr lang="is-IS" sz="800" i="1" kern="1200" dirty="0">
                <a:solidFill>
                  <a:schemeClr val="tx1"/>
                </a:solidFill>
                <a:latin typeface="Tahoma" pitchFamily="34" charset="0"/>
                <a:ea typeface="ＭＳ Ｐゴシック" charset="0"/>
                <a:cs typeface="Tahoma" pitchFamily="34" charset="0"/>
              </a:rPr>
              <a:t>Low-slope roof OSHA 1926.501(b)(10)</a:t>
            </a:r>
          </a:p>
          <a:p>
            <a:r>
              <a:rPr lang="en-US" sz="800" i="1" kern="1200" dirty="0">
                <a:solidFill>
                  <a:schemeClr val="tx1"/>
                </a:solidFill>
                <a:latin typeface="Tahoma" pitchFamily="34" charset="0"/>
                <a:ea typeface="ＭＳ Ｐゴシック" charset="0"/>
                <a:cs typeface="Tahoma" pitchFamily="34" charset="0"/>
              </a:rPr>
              <a:t>Steep-slope roof OSHA 1926.501(b)(11)</a:t>
            </a:r>
          </a:p>
          <a:p>
            <a:endParaRPr lang="en-US" sz="800" i="1" kern="1200" dirty="0">
              <a:solidFill>
                <a:schemeClr val="tx1"/>
              </a:solidFill>
              <a:latin typeface="Tahoma" pitchFamily="34" charset="0"/>
              <a:ea typeface="ＭＳ Ｐゴシック" charset="0"/>
              <a:cs typeface="Tahoma" pitchFamily="34" charset="0"/>
            </a:endParaRPr>
          </a:p>
          <a:p>
            <a:endParaRPr lang="en-US" dirty="0"/>
          </a:p>
        </p:txBody>
      </p:sp>
      <p:sp>
        <p:nvSpPr>
          <p:cNvPr id="1048639" name="Header Placeholder 3"/>
          <p:cNvSpPr>
            <a:spLocks noGrp="1"/>
          </p:cNvSpPr>
          <p:nvPr>
            <p:ph type="hdr" sz="quarter" idx="10"/>
          </p:nvPr>
        </p:nvSpPr>
        <p:spPr/>
        <p:txBody>
          <a:bodyPr/>
          <a:lstStyle/>
          <a:p>
            <a:r>
              <a:rPr lang="en-US"/>
              <a:t>Fall Protection</a:t>
            </a:r>
          </a:p>
        </p:txBody>
      </p:sp>
      <p:sp>
        <p:nvSpPr>
          <p:cNvPr id="1048640" name="Slide Number Placeholder 4"/>
          <p:cNvSpPr>
            <a:spLocks noGrp="1"/>
          </p:cNvSpPr>
          <p:nvPr>
            <p:ph type="sldNum" sz="quarter" idx="11"/>
          </p:nvPr>
        </p:nvSpPr>
        <p:spPr/>
        <p:txBody>
          <a:bodyPr/>
          <a:lstStyle/>
          <a:p>
            <a:fld id="{F2044902-878F-B949-9CEA-0806CB61E298}"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Slide Image Placeholder 1"/>
          <p:cNvSpPr>
            <a:spLocks noGrp="1" noRot="1" noChangeAspect="1"/>
          </p:cNvSpPr>
          <p:nvPr>
            <p:ph type="sldImg"/>
          </p:nvPr>
        </p:nvSpPr>
        <p:spPr>
          <a:xfrm>
            <a:off x="1371600" y="457200"/>
            <a:ext cx="4143375" cy="3108325"/>
          </a:xfrm>
        </p:spPr>
      </p:sp>
      <p:sp>
        <p:nvSpPr>
          <p:cNvPr id="1048644" name="Notes Placeholder 2"/>
          <p:cNvSpPr>
            <a:spLocks noGrp="1"/>
          </p:cNvSpPr>
          <p:nvPr>
            <p:ph type="body" idx="1"/>
          </p:nvPr>
        </p:nvSpPr>
        <p:spPr/>
        <p:txBody>
          <a:bodyPr>
            <a:normAutofit fontScale="85000" lnSpcReduction="20000"/>
          </a:bodyPr>
          <a:lstStyle/>
          <a:p>
            <a:pPr marL="628650" lvl="1" indent="-171450">
              <a:buFont typeface="Arial" panose="020B0604020202020204" pitchFamily="34" charset="0"/>
              <a:buChar char="•"/>
            </a:pPr>
            <a:r>
              <a:rPr lang="en-US" sz="1200" b="0" i="0" kern="1200" dirty="0">
                <a:solidFill>
                  <a:schemeClr val="tx1"/>
                </a:solidFill>
                <a:effectLst/>
                <a:latin typeface="Tahoma" pitchFamily="34" charset="0"/>
                <a:ea typeface="Tahoma" pitchFamily="34" charset="0"/>
                <a:cs typeface="Tahoma" pitchFamily="34" charset="0"/>
              </a:rPr>
              <a:t>OSHA 1926 Subpart M, (1926.500(a)(1)) tells us that, “The provisions of this subpart do not apply when employees are making an inspection, investigation, or assessment of workplace conditions prior to the actual start of construction work or after all construction work has been completed.” </a:t>
            </a:r>
          </a:p>
          <a:p>
            <a:pPr marL="628650" lvl="1" indent="-171450">
              <a:buFont typeface="Arial" panose="020B0604020202020204" pitchFamily="34" charset="0"/>
              <a:buChar char="•"/>
            </a:pPr>
            <a:r>
              <a:rPr lang="en-US" sz="1200" b="0" i="0" kern="1200" dirty="0">
                <a:solidFill>
                  <a:schemeClr val="tx1"/>
                </a:solidFill>
                <a:effectLst/>
                <a:latin typeface="Tahoma" pitchFamily="34" charset="0"/>
                <a:ea typeface="Tahoma" pitchFamily="34" charset="0"/>
                <a:cs typeface="Tahoma" pitchFamily="34" charset="0"/>
              </a:rPr>
              <a:t>When might</a:t>
            </a:r>
            <a:r>
              <a:rPr lang="en-US" sz="1200" b="0" i="0" kern="1200" baseline="0" dirty="0">
                <a:solidFill>
                  <a:schemeClr val="tx1"/>
                </a:solidFill>
                <a:effectLst/>
                <a:latin typeface="Tahoma" pitchFamily="34" charset="0"/>
                <a:ea typeface="Tahoma" pitchFamily="34" charset="0"/>
                <a:cs typeface="Tahoma" pitchFamily="34" charset="0"/>
              </a:rPr>
              <a:t> this standard apply on a solar installation?</a:t>
            </a:r>
          </a:p>
          <a:p>
            <a:pPr marL="1085850" lvl="2" indent="-171450">
              <a:buFont typeface="Arial" panose="020B0604020202020204" pitchFamily="34" charset="0"/>
              <a:buChar char="•"/>
            </a:pPr>
            <a:r>
              <a:rPr lang="en-US" sz="1200" b="0" i="0" kern="1200" baseline="0" dirty="0">
                <a:solidFill>
                  <a:schemeClr val="tx1"/>
                </a:solidFill>
                <a:effectLst/>
                <a:latin typeface="Tahoma" pitchFamily="34" charset="0"/>
                <a:ea typeface="Tahoma" pitchFamily="34" charset="0"/>
                <a:cs typeface="Tahoma" pitchFamily="34" charset="0"/>
              </a:rPr>
              <a:t>During inspection, investigation, or assessment of workplace conditions</a:t>
            </a:r>
          </a:p>
          <a:p>
            <a:pPr marL="1543050" lvl="3" indent="-171450">
              <a:buFont typeface="Arial" panose="020B0604020202020204" pitchFamily="34" charset="0"/>
              <a:buChar char="•"/>
            </a:pPr>
            <a:r>
              <a:rPr lang="en-US" sz="1200" b="0" i="0" kern="1200" baseline="0" dirty="0">
                <a:solidFill>
                  <a:schemeClr val="tx1"/>
                </a:solidFill>
                <a:effectLst/>
                <a:latin typeface="Tahoma" pitchFamily="34" charset="0"/>
                <a:ea typeface="Tahoma" pitchFamily="34" charset="0"/>
                <a:cs typeface="Tahoma" pitchFamily="34" charset="0"/>
              </a:rPr>
              <a:t>Initial sales visit (typically weeks if not months prior to installation)</a:t>
            </a:r>
          </a:p>
          <a:p>
            <a:pPr marL="1543050" lvl="3" indent="-171450">
              <a:buFont typeface="Arial" panose="020B0604020202020204" pitchFamily="34" charset="0"/>
              <a:buChar char="•"/>
            </a:pPr>
            <a:r>
              <a:rPr lang="en-US" sz="1200" b="0" i="0" kern="1200" baseline="0" dirty="0">
                <a:solidFill>
                  <a:schemeClr val="tx1"/>
                </a:solidFill>
                <a:effectLst/>
                <a:latin typeface="Tahoma" pitchFamily="34" charset="0"/>
                <a:ea typeface="Tahoma" pitchFamily="34" charset="0"/>
                <a:cs typeface="Tahoma" pitchFamily="34" charset="0"/>
              </a:rPr>
              <a:t>Site survey (days/weeks before installation)</a:t>
            </a:r>
          </a:p>
          <a:p>
            <a:pPr marL="1543050" lvl="3" indent="-171450">
              <a:buFont typeface="Arial" panose="020B0604020202020204" pitchFamily="34" charset="0"/>
              <a:buChar char="•"/>
            </a:pPr>
            <a:r>
              <a:rPr lang="en-US" sz="1200" b="0" i="0" kern="1200" baseline="0" dirty="0">
                <a:solidFill>
                  <a:schemeClr val="tx1"/>
                </a:solidFill>
                <a:effectLst/>
                <a:latin typeface="Tahoma" pitchFamily="34" charset="0"/>
                <a:ea typeface="Tahoma" pitchFamily="34" charset="0"/>
                <a:cs typeface="Tahoma" pitchFamily="34" charset="0"/>
              </a:rPr>
              <a:t>Post-installation inspections (days/weeks after installation)</a:t>
            </a:r>
          </a:p>
          <a:p>
            <a:pPr marL="1085850" lvl="2" indent="-171450">
              <a:buFont typeface="Arial" panose="020B0604020202020204" pitchFamily="34" charset="0"/>
              <a:buChar char="•"/>
            </a:pPr>
            <a:r>
              <a:rPr lang="en-US" sz="1200" b="0" i="0" kern="1200" baseline="0" dirty="0">
                <a:solidFill>
                  <a:schemeClr val="tx1"/>
                </a:solidFill>
                <a:effectLst/>
                <a:latin typeface="Tahoma" pitchFamily="34" charset="0"/>
                <a:ea typeface="Tahoma" pitchFamily="34" charset="0"/>
                <a:cs typeface="Tahoma" pitchFamily="34" charset="0"/>
              </a:rPr>
              <a:t>Immediately prior to or after construction</a:t>
            </a:r>
            <a:endParaRPr lang="en-US" sz="1200" b="0" i="0" kern="1200" dirty="0">
              <a:solidFill>
                <a:schemeClr val="tx1"/>
              </a:solidFill>
              <a:effectLst/>
              <a:latin typeface="Tahoma" pitchFamily="34" charset="0"/>
              <a:ea typeface="Tahoma" pitchFamily="34" charset="0"/>
              <a:cs typeface="Tahoma" pitchFamily="34" charset="0"/>
            </a:endParaRPr>
          </a:p>
          <a:p>
            <a:pPr marL="1543050" lvl="3" indent="-171450">
              <a:buFont typeface="Arial" panose="020B0604020202020204" pitchFamily="34" charset="0"/>
              <a:buChar char="•"/>
            </a:pPr>
            <a:r>
              <a:rPr lang="en-US" sz="1200" b="0" i="0" kern="1200" dirty="0">
                <a:solidFill>
                  <a:schemeClr val="tx1"/>
                </a:solidFill>
                <a:effectLst/>
                <a:latin typeface="Tahoma" pitchFamily="34" charset="0"/>
                <a:ea typeface="Tahoma" pitchFamily="34" charset="0"/>
                <a:cs typeface="Tahoma" pitchFamily="34" charset="0"/>
              </a:rPr>
              <a:t>Installing anchor</a:t>
            </a:r>
            <a:r>
              <a:rPr lang="en-US" sz="1200" b="0" i="0" kern="1200" baseline="0" dirty="0">
                <a:solidFill>
                  <a:schemeClr val="tx1"/>
                </a:solidFill>
                <a:effectLst/>
                <a:latin typeface="Tahoma" pitchFamily="34" charset="0"/>
                <a:ea typeface="Tahoma" pitchFamily="34" charset="0"/>
                <a:cs typeface="Tahoma" pitchFamily="34" charset="0"/>
              </a:rPr>
              <a:t> not considered construction, even though it typically happens right before construction work begins</a:t>
            </a:r>
          </a:p>
          <a:p>
            <a:pPr marL="1543050" lvl="3" indent="-171450">
              <a:buFont typeface="Arial" panose="020B0604020202020204" pitchFamily="34" charset="0"/>
              <a:buChar char="•"/>
            </a:pPr>
            <a:r>
              <a:rPr lang="en-US" sz="1200" b="0" i="0" kern="1200" baseline="0" dirty="0">
                <a:solidFill>
                  <a:schemeClr val="tx1"/>
                </a:solidFill>
                <a:effectLst/>
                <a:latin typeface="Tahoma" pitchFamily="34" charset="0"/>
                <a:ea typeface="Tahoma" pitchFamily="34" charset="0"/>
                <a:cs typeface="Tahoma" pitchFamily="34" charset="0"/>
              </a:rPr>
              <a:t>So remember, if you are not using fall protection based on the exception in the above standard, it MUST be prior to the actual start of construction work or after all construction work has been completed. Otherwise you MUST use fall protection when there is a fall hazard. </a:t>
            </a:r>
          </a:p>
          <a:p>
            <a:pPr marL="1543050" lvl="3"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The ‘First Man Up’ (FMU) is the employer’s designated, trained, and suitably-equipped qualified person (QP) assigned to access an elevated workplace (more than 6 feet above a lower level) for the sole purpose of installing a personal fall arrest system to protect those workers that follow.</a:t>
            </a:r>
          </a:p>
          <a:p>
            <a:pPr marL="1543050" lvl="3"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The ‘Last Man Down’ (LMD) is the employer’s designated person assigned to removing temporary devices or securing permanent fall protection anchors before descending to a lower level.</a:t>
            </a:r>
          </a:p>
          <a:p>
            <a:pPr marL="1085850" lvl="2"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Based</a:t>
            </a:r>
            <a:r>
              <a:rPr lang="en-US" sz="1200" b="0" i="0" kern="1200" baseline="0" dirty="0">
                <a:solidFill>
                  <a:schemeClr val="tx1"/>
                </a:solidFill>
                <a:effectLst/>
                <a:latin typeface="Tahoma" pitchFamily="34" charset="0"/>
                <a:ea typeface="ＭＳ Ｐゴシック" charset="0"/>
                <a:cs typeface="Tahoma" pitchFamily="34" charset="0"/>
              </a:rPr>
              <a:t> on exposure time and necessity to go near the danger zone</a:t>
            </a:r>
            <a:endParaRPr lang="en-US" sz="1200" b="0" i="0" kern="1200" dirty="0">
              <a:solidFill>
                <a:schemeClr val="tx1"/>
              </a:solidFill>
              <a:effectLst/>
              <a:latin typeface="Tahoma" pitchFamily="34" charset="0"/>
              <a:ea typeface="ＭＳ Ｐゴシック" charset="0"/>
              <a:cs typeface="Tahoma" pitchFamily="34" charset="0"/>
            </a:endParaRPr>
          </a:p>
          <a:p>
            <a:pPr marL="628650" lvl="1" indent="-171450">
              <a:buFont typeface="Arial" panose="020B0604020202020204" pitchFamily="34" charset="0"/>
              <a:buChar char="•"/>
            </a:pPr>
            <a:endParaRPr lang="en-US" sz="1200" b="0" i="0" kern="1200" dirty="0">
              <a:solidFill>
                <a:schemeClr val="tx1"/>
              </a:solidFill>
              <a:effectLst/>
              <a:latin typeface="Tahoma" pitchFamily="34" charset="0"/>
              <a:ea typeface="ＭＳ Ｐゴシック" charset="0"/>
              <a:cs typeface="Tahoma" pitchFamily="34" charset="0"/>
            </a:endParaRPr>
          </a:p>
          <a:p>
            <a:pPr marL="171450" lvl="0" indent="-171450">
              <a:buFont typeface="Arial" panose="020B0604020202020204" pitchFamily="34" charset="0"/>
              <a:buChar char="•"/>
            </a:pPr>
            <a:r>
              <a:rPr lang="en-US" sz="1200" b="0" i="0" kern="1200" dirty="0">
                <a:solidFill>
                  <a:schemeClr val="tx1"/>
                </a:solidFill>
                <a:effectLst/>
                <a:latin typeface="Tahoma" pitchFamily="34" charset="0"/>
                <a:ea typeface="ＭＳ Ｐゴシック" charset="0"/>
                <a:cs typeface="Tahoma" pitchFamily="34" charset="0"/>
              </a:rPr>
              <a:t>Just</a:t>
            </a:r>
            <a:r>
              <a:rPr lang="en-US" sz="1200" b="0" i="0" kern="1200" baseline="0" dirty="0">
                <a:solidFill>
                  <a:schemeClr val="tx1"/>
                </a:solidFill>
                <a:effectLst/>
                <a:latin typeface="Tahoma" pitchFamily="34" charset="0"/>
                <a:ea typeface="ＭＳ Ｐゴシック" charset="0"/>
                <a:cs typeface="Tahoma" pitchFamily="34" charset="0"/>
              </a:rPr>
              <a:t> </a:t>
            </a:r>
            <a:r>
              <a:rPr lang="en-US" sz="1200" b="0" i="0" kern="1200" dirty="0">
                <a:solidFill>
                  <a:schemeClr val="tx1"/>
                </a:solidFill>
                <a:effectLst/>
                <a:latin typeface="Tahoma" pitchFamily="34" charset="0"/>
                <a:ea typeface="ＭＳ Ｐゴシック" charset="0"/>
                <a:cs typeface="Tahoma" pitchFamily="34" charset="0"/>
              </a:rPr>
              <a:t>because OSHA may not require fall protection in a particular pre- or post-construction scenario,</a:t>
            </a:r>
            <a:r>
              <a:rPr lang="en-US" sz="1200" b="0" i="0" kern="1200" baseline="0" dirty="0">
                <a:solidFill>
                  <a:schemeClr val="tx1"/>
                </a:solidFill>
                <a:effectLst/>
                <a:latin typeface="Tahoma" pitchFamily="34" charset="0"/>
                <a:ea typeface="ＭＳ Ｐゴシック" charset="0"/>
                <a:cs typeface="Tahoma" pitchFamily="34" charset="0"/>
              </a:rPr>
              <a:t> </a:t>
            </a:r>
            <a:r>
              <a:rPr lang="en-US" sz="1200" b="0" i="0" kern="1200" dirty="0">
                <a:solidFill>
                  <a:schemeClr val="tx1"/>
                </a:solidFill>
                <a:effectLst/>
                <a:latin typeface="Tahoma" pitchFamily="34" charset="0"/>
                <a:ea typeface="ＭＳ Ｐゴシック" charset="0"/>
                <a:cs typeface="Tahoma" pitchFamily="34" charset="0"/>
              </a:rPr>
              <a:t>the fall</a:t>
            </a:r>
            <a:r>
              <a:rPr lang="en-US" sz="1200" b="0" i="0" kern="1200" baseline="0" dirty="0">
                <a:solidFill>
                  <a:schemeClr val="tx1"/>
                </a:solidFill>
                <a:effectLst/>
                <a:latin typeface="Tahoma" pitchFamily="34" charset="0"/>
                <a:ea typeface="ＭＳ Ｐゴシック" charset="0"/>
                <a:cs typeface="Tahoma" pitchFamily="34" charset="0"/>
              </a:rPr>
              <a:t> </a:t>
            </a:r>
            <a:r>
              <a:rPr lang="en-US" sz="1200" b="0" i="0" kern="1200" dirty="0">
                <a:solidFill>
                  <a:schemeClr val="tx1"/>
                </a:solidFill>
                <a:effectLst/>
                <a:latin typeface="Tahoma" pitchFamily="34" charset="0"/>
                <a:ea typeface="ＭＳ Ｐゴシック" charset="0"/>
                <a:cs typeface="Tahoma" pitchFamily="34" charset="0"/>
              </a:rPr>
              <a:t>hazard still exists and it’s better to be safe than sorry!</a:t>
            </a:r>
          </a:p>
          <a:p>
            <a:endParaRPr lang="en-US" sz="1200" b="0" i="0" kern="1200" dirty="0">
              <a:solidFill>
                <a:schemeClr val="tx1"/>
              </a:solidFill>
              <a:effectLst/>
              <a:latin typeface="Tahoma" pitchFamily="34" charset="0"/>
              <a:ea typeface="ＭＳ Ｐゴシック" charset="0"/>
              <a:cs typeface="Tahoma" pitchFamily="34" charset="0"/>
            </a:endParaRPr>
          </a:p>
          <a:p>
            <a:endParaRPr lang="en-US" sz="1200" b="0" i="0" kern="1200" dirty="0">
              <a:solidFill>
                <a:schemeClr val="tx1"/>
              </a:solidFill>
              <a:effectLst/>
              <a:latin typeface="Tahoma" pitchFamily="34" charset="0"/>
              <a:ea typeface="ＭＳ Ｐゴシック"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lang="en-US" sz="1200" b="1" kern="1200" dirty="0">
                <a:solidFill>
                  <a:schemeClr val="tx1"/>
                </a:solidFill>
                <a:effectLst/>
                <a:latin typeface="Tahoma" pitchFamily="34" charset="0"/>
                <a:ea typeface="ＭＳ Ｐゴシック" charset="0"/>
                <a:cs typeface="Tahoma" pitchFamily="34" charset="0"/>
              </a:rPr>
              <a:t>Archived Notes</a:t>
            </a:r>
          </a:p>
          <a:p>
            <a:r>
              <a:rPr lang="en-US" sz="1200" b="0" i="0" kern="1200" dirty="0">
                <a:solidFill>
                  <a:schemeClr val="tx1"/>
                </a:solidFill>
                <a:effectLst/>
                <a:latin typeface="Tahoma" pitchFamily="34" charset="0"/>
                <a:ea typeface="ＭＳ Ｐゴシック" charset="0"/>
                <a:cs typeface="Tahoma" pitchFamily="34" charset="0"/>
              </a:rPr>
              <a:t>https://www.osha.gov/pls/oshaweb/owadisp.show_document?p_table=INTERPRETATIONS&amp;p_id=27314</a:t>
            </a:r>
          </a:p>
          <a:p>
            <a:r>
              <a:rPr lang="en-US" sz="1200" b="0" i="0" kern="1200" dirty="0">
                <a:solidFill>
                  <a:schemeClr val="tx1"/>
                </a:solidFill>
                <a:effectLst/>
                <a:latin typeface="Tahoma" pitchFamily="34" charset="0"/>
                <a:ea typeface="ＭＳ Ｐゴシック" charset="0"/>
                <a:cs typeface="Tahoma" pitchFamily="34" charset="0"/>
              </a:rPr>
              <a:t>This subpart sets forth requirements and criteria for fall protection in construction workplaces covered under 29 CFR Part 1926.  Exception:  </a:t>
            </a:r>
            <a:r>
              <a:rPr lang="en-US" sz="1200" b="1" i="0" kern="1200" dirty="0">
                <a:solidFill>
                  <a:schemeClr val="tx1"/>
                </a:solidFill>
                <a:effectLst/>
                <a:latin typeface="Tahoma" pitchFamily="34" charset="0"/>
                <a:ea typeface="ＭＳ Ｐゴシック" charset="0"/>
                <a:cs typeface="Tahoma" pitchFamily="34" charset="0"/>
              </a:rPr>
              <a:t>The provisions of this subpart do not apply when employees are making an inspection, investigation, or assessment of workplace </a:t>
            </a:r>
            <a:r>
              <a:rPr lang="en-US" sz="1200" b="1" i="0" kern="1200" dirty="0" err="1">
                <a:solidFill>
                  <a:schemeClr val="tx1"/>
                </a:solidFill>
                <a:effectLst/>
                <a:latin typeface="Tahoma" pitchFamily="34" charset="0"/>
                <a:ea typeface="ＭＳ Ｐゴシック" charset="0"/>
                <a:cs typeface="Tahoma" pitchFamily="34" charset="0"/>
              </a:rPr>
              <a:t>conditions</a:t>
            </a:r>
            <a:r>
              <a:rPr lang="en-US" sz="1200" b="0" i="0" kern="1200" dirty="0" err="1">
                <a:solidFill>
                  <a:schemeClr val="tx1"/>
                </a:solidFill>
                <a:effectLst/>
                <a:latin typeface="Tahoma" pitchFamily="34" charset="0"/>
                <a:ea typeface="ＭＳ Ｐゴシック" charset="0"/>
                <a:cs typeface="Tahoma" pitchFamily="34" charset="0"/>
              </a:rPr>
              <a:t>prior</a:t>
            </a:r>
            <a:r>
              <a:rPr lang="en-US" sz="1200" b="0" i="0" kern="1200" dirty="0">
                <a:solidFill>
                  <a:schemeClr val="tx1"/>
                </a:solidFill>
                <a:effectLst/>
                <a:latin typeface="Tahoma" pitchFamily="34" charset="0"/>
                <a:ea typeface="ＭＳ Ｐゴシック" charset="0"/>
                <a:cs typeface="Tahoma" pitchFamily="34" charset="0"/>
              </a:rPr>
              <a:t> to the actual start of construction work or after all construction work has been completed.  (Emphasis added).</a:t>
            </a:r>
          </a:p>
          <a:p>
            <a:endParaRPr lang="en-US" sz="1200" b="0" i="0" kern="1200" dirty="0">
              <a:solidFill>
                <a:schemeClr val="tx1"/>
              </a:solidFill>
              <a:effectLst/>
              <a:latin typeface="Tahoma" pitchFamily="34" charset="0"/>
              <a:ea typeface="ＭＳ Ｐゴシック" charset="0"/>
              <a:cs typeface="Tahoma" pitchFamily="34" charset="0"/>
            </a:endParaRPr>
          </a:p>
          <a:p>
            <a:r>
              <a:rPr lang="en-US" sz="1200" b="0" i="0" kern="1200" dirty="0">
                <a:solidFill>
                  <a:schemeClr val="tx1"/>
                </a:solidFill>
                <a:effectLst/>
                <a:latin typeface="Tahoma" pitchFamily="34" charset="0"/>
                <a:ea typeface="ＭＳ Ｐゴシック" charset="0"/>
                <a:cs typeface="Tahoma" pitchFamily="34" charset="0"/>
              </a:rPr>
              <a:t>OSHA has set this exception because employees engaged in inspecting, investigating and assessing workplace conditions before the actual work begins or after work has been completed are exposed to fall hazards for very short durations, if at all, since </a:t>
            </a:r>
            <a:r>
              <a:rPr lang="en-US" sz="1200" b="1" i="0" kern="1200" dirty="0">
                <a:solidFill>
                  <a:schemeClr val="tx1"/>
                </a:solidFill>
                <a:effectLst/>
                <a:latin typeface="Tahoma" pitchFamily="34" charset="0"/>
                <a:ea typeface="ＭＳ Ｐゴシック" charset="0"/>
                <a:cs typeface="Tahoma" pitchFamily="34" charset="0"/>
              </a:rPr>
              <a:t>they most likely would be able to accomplish their work without going near the danger zone</a:t>
            </a:r>
            <a:r>
              <a:rPr lang="en-US" sz="1200" b="0" i="0" kern="1200" dirty="0">
                <a:solidFill>
                  <a:schemeClr val="tx1"/>
                </a:solidFill>
                <a:effectLst/>
                <a:latin typeface="Tahoma" pitchFamily="34" charset="0"/>
                <a:ea typeface="ＭＳ Ｐゴシック" charset="0"/>
                <a:cs typeface="Tahoma" pitchFamily="34" charset="0"/>
              </a:rPr>
              <a:t>....[R]</a:t>
            </a:r>
            <a:r>
              <a:rPr lang="en-US" sz="1200" b="0" i="0" kern="1200" dirty="0" err="1">
                <a:solidFill>
                  <a:schemeClr val="tx1"/>
                </a:solidFill>
                <a:effectLst/>
                <a:latin typeface="Tahoma" pitchFamily="34" charset="0"/>
                <a:ea typeface="ＭＳ Ｐゴシック" charset="0"/>
                <a:cs typeface="Tahoma" pitchFamily="34" charset="0"/>
              </a:rPr>
              <a:t>equiring</a:t>
            </a:r>
            <a:r>
              <a:rPr lang="en-US" sz="1200" b="0" i="0" kern="1200" dirty="0">
                <a:solidFill>
                  <a:schemeClr val="tx1"/>
                </a:solidFill>
                <a:effectLst/>
                <a:latin typeface="Tahoma" pitchFamily="34" charset="0"/>
                <a:ea typeface="ＭＳ Ｐゴシック" charset="0"/>
                <a:cs typeface="Tahoma" pitchFamily="34" charset="0"/>
              </a:rPr>
              <a:t> the installation of fall protection systems under such circumstances would expose the employee who installs those systems to falling hazards for a longer time than the person performing an inspection or similar work.  (Emphasis added).</a:t>
            </a:r>
            <a:endParaRPr lang="en-US" dirty="0"/>
          </a:p>
        </p:txBody>
      </p:sp>
      <p:sp>
        <p:nvSpPr>
          <p:cNvPr id="1048645" name="Header Placeholder 3"/>
          <p:cNvSpPr>
            <a:spLocks noGrp="1"/>
          </p:cNvSpPr>
          <p:nvPr>
            <p:ph type="hdr" sz="quarter" idx="10"/>
          </p:nvPr>
        </p:nvSpPr>
        <p:spPr/>
        <p:txBody>
          <a:bodyPr/>
          <a:lstStyle/>
          <a:p>
            <a:r>
              <a:rPr lang="en-US"/>
              <a:t>Fall Protection</a:t>
            </a:r>
          </a:p>
        </p:txBody>
      </p:sp>
      <p:sp>
        <p:nvSpPr>
          <p:cNvPr id="1048646" name="Slide Number Placeholder 4"/>
          <p:cNvSpPr>
            <a:spLocks noGrp="1"/>
          </p:cNvSpPr>
          <p:nvPr>
            <p:ph type="sldNum" sz="quarter" idx="11"/>
          </p:nvPr>
        </p:nvSpPr>
        <p:spPr/>
        <p:txBody>
          <a:bodyPr/>
          <a:lstStyle/>
          <a:p>
            <a:fld id="{F2044902-878F-B949-9CEA-0806CB61E298}" type="slidenum">
              <a:rPr lang="en-US" smtClean="0"/>
              <a:t>7</a:t>
            </a:fld>
            <a:endParaRPr lang="en-US"/>
          </a:p>
        </p:txBody>
      </p:sp>
    </p:spTree>
    <p:extLst>
      <p:ext uri="{BB962C8B-B14F-4D97-AF65-F5344CB8AC3E}">
        <p14:creationId xmlns:p14="http://schemas.microsoft.com/office/powerpoint/2010/main" val="3942180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Slide Image Placeholder 1"/>
          <p:cNvSpPr>
            <a:spLocks noGrp="1" noRot="1" noChangeAspect="1"/>
          </p:cNvSpPr>
          <p:nvPr>
            <p:ph type="sldImg"/>
          </p:nvPr>
        </p:nvSpPr>
        <p:spPr>
          <a:xfrm>
            <a:off x="1371600" y="457200"/>
            <a:ext cx="4143375" cy="3108325"/>
          </a:xfrm>
        </p:spPr>
      </p:sp>
      <p:sp>
        <p:nvSpPr>
          <p:cNvPr id="1048652" name="Notes Placeholder 2"/>
          <p:cNvSpPr>
            <a:spLocks noGrp="1"/>
          </p:cNvSpPr>
          <p:nvPr>
            <p:ph type="body" idx="1"/>
          </p:nvPr>
        </p:nvSpPr>
        <p:spPr/>
        <p:txBody>
          <a:bodyPr/>
          <a:lstStyle/>
          <a:p>
            <a:pPr marL="171450" indent="-171450">
              <a:buFont typeface="Arial" panose="020B0604020202020204" pitchFamily="34" charset="0"/>
              <a:buChar char="•"/>
            </a:pPr>
            <a:r>
              <a:rPr lang="en-US" dirty="0"/>
              <a:t>Identify what options are available to meet OSHA fall protection requirements and where to find the requirements for those options</a:t>
            </a:r>
          </a:p>
          <a:p>
            <a:pPr marL="628650" lvl="1" indent="-171450">
              <a:buFont typeface="Arial" panose="020B0604020202020204" pitchFamily="34" charset="0"/>
              <a:buChar char="•"/>
            </a:pPr>
            <a:r>
              <a:rPr lang="en-US" dirty="0"/>
              <a:t>For residential solar installation PFAS and positioning systems are most common</a:t>
            </a:r>
          </a:p>
          <a:p>
            <a:pPr marL="628650" lvl="1" indent="-171450">
              <a:buFont typeface="Arial" panose="020B0604020202020204" pitchFamily="34" charset="0"/>
              <a:buChar char="•"/>
            </a:pPr>
            <a:r>
              <a:rPr lang="en-US" dirty="0"/>
              <a:t>Should also mention guardrails for flat roofs</a:t>
            </a:r>
          </a:p>
          <a:p>
            <a:pPr marL="628650" lvl="1" indent="-171450">
              <a:buFont typeface="Arial" panose="020B0604020202020204" pitchFamily="34" charset="0"/>
              <a:buChar char="•"/>
            </a:pPr>
            <a:r>
              <a:rPr lang="en-US" dirty="0"/>
              <a:t>Mention the other systems are available but are uncommon on residential PV installations</a:t>
            </a:r>
          </a:p>
          <a:p>
            <a:pPr marL="171450" lvl="0" indent="-171450">
              <a:buFont typeface="Arial" panose="020B0604020202020204" pitchFamily="34" charset="0"/>
              <a:buChar char="•"/>
            </a:pPr>
            <a:r>
              <a:rPr lang="en-US" dirty="0"/>
              <a:t>This is just an overview slide- to</a:t>
            </a:r>
            <a:r>
              <a:rPr lang="en-US" baseline="0" dirty="0"/>
              <a:t> let people know there are more options out there, and where to get the requirements for them</a:t>
            </a:r>
            <a:endParaRPr lang="en-US" dirty="0"/>
          </a:p>
        </p:txBody>
      </p:sp>
      <p:sp>
        <p:nvSpPr>
          <p:cNvPr id="1048653" name="Header Placeholder 3"/>
          <p:cNvSpPr>
            <a:spLocks noGrp="1"/>
          </p:cNvSpPr>
          <p:nvPr>
            <p:ph type="hdr" sz="quarter" idx="10"/>
          </p:nvPr>
        </p:nvSpPr>
        <p:spPr/>
        <p:txBody>
          <a:bodyPr/>
          <a:lstStyle/>
          <a:p>
            <a:r>
              <a:rPr lang="en-US"/>
              <a:t>Fall Protection</a:t>
            </a:r>
          </a:p>
        </p:txBody>
      </p:sp>
      <p:sp>
        <p:nvSpPr>
          <p:cNvPr id="1048654" name="Slide Number Placeholder 4"/>
          <p:cNvSpPr>
            <a:spLocks noGrp="1"/>
          </p:cNvSpPr>
          <p:nvPr>
            <p:ph type="sldNum" sz="quarter" idx="11"/>
          </p:nvPr>
        </p:nvSpPr>
        <p:spPr/>
        <p:txBody>
          <a:bodyPr/>
          <a:lstStyle/>
          <a:p>
            <a:fld id="{F2044902-878F-B949-9CEA-0806CB61E298}"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5" name="Slide Image Placeholder 1"/>
          <p:cNvSpPr>
            <a:spLocks noGrp="1" noRot="1" noChangeAspect="1"/>
          </p:cNvSpPr>
          <p:nvPr>
            <p:ph type="sldImg"/>
          </p:nvPr>
        </p:nvSpPr>
        <p:spPr>
          <a:xfrm>
            <a:off x="1371600" y="457200"/>
            <a:ext cx="4143375" cy="3108325"/>
          </a:xfrm>
        </p:spPr>
      </p:sp>
      <p:sp>
        <p:nvSpPr>
          <p:cNvPr id="1048976"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dirty="0"/>
              <a:t>Reviewed levels of control in intro lesson, start by removing the hazard if possible, then use engineering to eliminate the hazard, and finally use PPE like fall protection.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dirty="0"/>
              <a:t>Review when the different options that make the most sense for time required to install a fall protection system vs ease of doing the PV install work for example on a large flat roof that is going to take a while to install a guardrail system might be the best choice but it takes a while to install and can be expensive to buy or rent. </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dirty="0"/>
              <a:t>For smaller jobs fall restraint or fall arrest may be quicker to install although they may slow down the PV installation process a bit</a:t>
            </a:r>
          </a:p>
          <a:p>
            <a:endParaRPr lang="en-US" dirty="0"/>
          </a:p>
          <a:p>
            <a:r>
              <a:rPr lang="en-US" dirty="0"/>
              <a:t>https://simplifiedsafety.com/fall-protection/difference/</a:t>
            </a:r>
          </a:p>
        </p:txBody>
      </p:sp>
      <p:sp>
        <p:nvSpPr>
          <p:cNvPr id="1048977" name="Header Placeholder 3"/>
          <p:cNvSpPr>
            <a:spLocks noGrp="1"/>
          </p:cNvSpPr>
          <p:nvPr>
            <p:ph type="hdr" sz="quarter" idx="10"/>
          </p:nvPr>
        </p:nvSpPr>
        <p:spPr/>
        <p:txBody>
          <a:bodyPr/>
          <a:lstStyle/>
          <a:p>
            <a:r>
              <a:rPr lang="en-US"/>
              <a:t>Fall Protection</a:t>
            </a:r>
          </a:p>
        </p:txBody>
      </p:sp>
      <p:sp>
        <p:nvSpPr>
          <p:cNvPr id="1048978" name="Slide Number Placeholder 4"/>
          <p:cNvSpPr>
            <a:spLocks noGrp="1"/>
          </p:cNvSpPr>
          <p:nvPr>
            <p:ph type="sldNum" sz="quarter" idx="11"/>
          </p:nvPr>
        </p:nvSpPr>
        <p:spPr/>
        <p:txBody>
          <a:bodyPr/>
          <a:lstStyle/>
          <a:p>
            <a:fld id="{F2044902-878F-B949-9CEA-0806CB61E298}"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48579" name="Picture Placeholder 3"/>
          <p:cNvSpPr>
            <a:spLocks noGrp="1"/>
          </p:cNvSpPr>
          <p:nvPr>
            <p:ph type="pic" sz="quarter" idx="10"/>
          </p:nvPr>
        </p:nvSpPr>
        <p:spPr>
          <a:xfrm>
            <a:off x="4564961" y="1097858"/>
            <a:ext cx="4317066" cy="3782359"/>
          </a:xfrm>
          <a:prstGeom prst="rect">
            <a:avLst/>
          </a:prstGeom>
        </p:spPr>
        <p:txBody>
          <a:bodyPr lIns="0" tIns="0" rIns="0" bIns="0" anchor="ctr"/>
          <a:lstStyle>
            <a:lvl1pPr marL="0" indent="0" algn="ctr">
              <a:buNone/>
              <a:defRPr>
                <a:latin typeface="Tahoma"/>
                <a:cs typeface="Tahoma"/>
              </a:defRPr>
            </a:lvl1pPr>
          </a:lstStyle>
          <a:p>
            <a:pPr lvl="0"/>
            <a:r>
              <a:rPr lang="en-US" noProof="0"/>
              <a:t>Click icon to add picture</a:t>
            </a:r>
            <a:endParaRPr lang="en-US" noProof="0" dirty="0"/>
          </a:p>
        </p:txBody>
      </p:sp>
      <p:sp>
        <p:nvSpPr>
          <p:cNvPr id="1048580" name="Title 1"/>
          <p:cNvSpPr txBox="1"/>
          <p:nvPr userDrawn="1"/>
        </p:nvSpPr>
        <p:spPr>
          <a:xfrm>
            <a:off x="2591060" y="0"/>
            <a:ext cx="6526937" cy="892629"/>
          </a:xfrm>
          <a:prstGeom prst="rect">
            <a:avLst/>
          </a:prstGeom>
        </p:spPr>
        <p:txBody>
          <a:bodyPr vert="horz" lIns="91407" tIns="45704" rIns="91407" bIns="45704" rtlCol="0" anchor="ctr">
            <a:noAutofit/>
          </a:bodyPr>
          <a:lstStyle>
            <a:lvl1pPr algn="ctr" rtl="0" eaLnBrk="1" fontAlgn="base" hangingPunct="1">
              <a:spcBef>
                <a:spcPct val="0"/>
              </a:spcBef>
              <a:spcAft>
                <a:spcPct val="0"/>
              </a:spcAft>
              <a:defRPr lang="en-US" sz="3200" b="1" kern="1200" cap="small" baseline="0">
                <a:ln>
                  <a:gradFill flip="none" rotWithShape="1">
                    <a:gsLst>
                      <a:gs pos="0">
                        <a:schemeClr val="bg1">
                          <a:lumMod val="50000"/>
                          <a:alpha val="30000"/>
                        </a:schemeClr>
                      </a:gs>
                      <a:gs pos="100000">
                        <a:srgbClr val="FFFFFF">
                          <a:alpha val="30000"/>
                        </a:srgbClr>
                      </a:gs>
                    </a:gsLst>
                    <a:lin ang="5400000" scaled="0"/>
                  </a:gradFill>
                </a:ln>
                <a:solidFill>
                  <a:schemeClr val="bg1"/>
                </a:solidFill>
                <a:effectLst>
                  <a:outerShdw blurRad="38100" dist="38100" dir="2700000" algn="tl">
                    <a:srgbClr val="000000">
                      <a:alpha val="43137"/>
                    </a:srgbClr>
                  </a:outerShdw>
                </a:effectLst>
                <a:latin typeface="Tahoma" pitchFamily="34" charset="0"/>
                <a:ea typeface="ＭＳ Ｐゴシック" charset="0"/>
                <a:cs typeface="Tahoma" pitchFamily="34" charset="0"/>
              </a:defRPr>
            </a:lvl1pPr>
            <a:lvl2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2pPr>
            <a:lvl3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3pPr>
            <a:lvl4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4pPr>
            <a:lvl5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5pPr>
            <a:lvl6pPr marL="457039" algn="ctr" rtl="0" eaLnBrk="1" fontAlgn="base" hangingPunct="1">
              <a:spcBef>
                <a:spcPct val="0"/>
              </a:spcBef>
              <a:spcAft>
                <a:spcPct val="0"/>
              </a:spcAft>
              <a:defRPr sz="4400" b="1">
                <a:solidFill>
                  <a:schemeClr val="tx1"/>
                </a:solidFill>
                <a:latin typeface="Gill Sans"/>
                <a:ea typeface="MS PGothic" pitchFamily="34" charset="-128"/>
              </a:defRPr>
            </a:lvl6pPr>
            <a:lvl7pPr marL="914079" algn="ctr" rtl="0" eaLnBrk="1" fontAlgn="base" hangingPunct="1">
              <a:spcBef>
                <a:spcPct val="0"/>
              </a:spcBef>
              <a:spcAft>
                <a:spcPct val="0"/>
              </a:spcAft>
              <a:defRPr sz="4400" b="1">
                <a:solidFill>
                  <a:schemeClr val="tx1"/>
                </a:solidFill>
                <a:latin typeface="Gill Sans"/>
                <a:ea typeface="MS PGothic" pitchFamily="34" charset="-128"/>
              </a:defRPr>
            </a:lvl7pPr>
            <a:lvl8pPr marL="1371119" algn="ctr" rtl="0" eaLnBrk="1" fontAlgn="base" hangingPunct="1">
              <a:spcBef>
                <a:spcPct val="0"/>
              </a:spcBef>
              <a:spcAft>
                <a:spcPct val="0"/>
              </a:spcAft>
              <a:defRPr sz="4400" b="1">
                <a:solidFill>
                  <a:schemeClr val="tx1"/>
                </a:solidFill>
                <a:latin typeface="Gill Sans"/>
                <a:ea typeface="MS PGothic" pitchFamily="34" charset="-128"/>
              </a:defRPr>
            </a:lvl8pPr>
            <a:lvl9pPr marL="1828159" algn="ctr" rtl="0" eaLnBrk="1" fontAlgn="base" hangingPunct="1">
              <a:spcBef>
                <a:spcPct val="0"/>
              </a:spcBef>
              <a:spcAft>
                <a:spcPct val="0"/>
              </a:spcAft>
              <a:defRPr sz="4400" b="1">
                <a:solidFill>
                  <a:schemeClr val="tx1"/>
                </a:solidFill>
                <a:latin typeface="Gill Sans"/>
                <a:ea typeface="MS PGothic" pitchFamily="34" charset="-128"/>
              </a:defRPr>
            </a:lvl9pPr>
          </a:lstStyle>
          <a:p>
            <a:pPr>
              <a:lnSpc>
                <a:spcPct val="100000"/>
              </a:lnSpc>
              <a:spcBef>
                <a:spcPts val="0"/>
              </a:spcBef>
            </a:pPr>
            <a:r>
              <a:rPr lang="en-US" sz="3600" dirty="0">
                <a:effectLst>
                  <a:outerShdw blurRad="38100" sx="1000" sy="1000" algn="tl">
                    <a:srgbClr val="000000"/>
                  </a:outerShdw>
                </a:effectLst>
              </a:rPr>
              <a:t>Solar Energy</a:t>
            </a:r>
            <a:r>
              <a:rPr lang="en-US" sz="3600" baseline="0" dirty="0">
                <a:effectLst>
                  <a:outerShdw blurRad="38100" sx="1000" sy="1000" algn="tl">
                    <a:srgbClr val="000000"/>
                  </a:outerShdw>
                </a:effectLst>
              </a:rPr>
              <a:t> </a:t>
            </a:r>
            <a:r>
              <a:rPr lang="en-US" sz="3600" dirty="0">
                <a:effectLst>
                  <a:outerShdw blurRad="38100" sx="1000" sy="1000" algn="tl">
                    <a:srgbClr val="000000"/>
                  </a:outerShdw>
                </a:effectLst>
              </a:rPr>
              <a:t>International</a:t>
            </a:r>
          </a:p>
        </p:txBody>
      </p:sp>
      <p:pic>
        <p:nvPicPr>
          <p:cNvPr id="2097152"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t="21980" r="67546" b="23587"/>
          <a:stretch>
            <a:fillRect/>
          </a:stretch>
        </p:blipFill>
        <p:spPr>
          <a:xfrm>
            <a:off x="0" y="-101931"/>
            <a:ext cx="2460428" cy="1099755"/>
          </a:xfrm>
          <a:prstGeom prst="rect">
            <a:avLst/>
          </a:prstGeom>
        </p:spPr>
      </p:pic>
      <p:pic>
        <p:nvPicPr>
          <p:cNvPr id="2097153" name="Picture 11"/>
          <p:cNvPicPr>
            <a:picLocks noChangeAspect="1"/>
          </p:cNvPicPr>
          <p:nvPr userDrawn="1"/>
        </p:nvPicPr>
        <p:blipFill rotWithShape="1">
          <a:blip r:embed="rId3" cstate="email">
            <a:alphaModFix amt="70000"/>
            <a:extLst>
              <a:ext uri="{28A0092B-C50C-407E-A947-70E740481C1C}">
                <a14:useLocalDpi xmlns:a14="http://schemas.microsoft.com/office/drawing/2010/main"/>
              </a:ext>
            </a:extLst>
          </a:blip>
          <a:srcRect/>
          <a:stretch>
            <a:fillRect/>
          </a:stretch>
        </p:blipFill>
        <p:spPr>
          <a:xfrm>
            <a:off x="0" y="4388759"/>
            <a:ext cx="9144000" cy="2469241"/>
          </a:xfrm>
          <a:prstGeom prst="rect">
            <a:avLst/>
          </a:prstGeom>
        </p:spPr>
      </p:pic>
      <p:sp>
        <p:nvSpPr>
          <p:cNvPr id="1048582" name="Title 1"/>
          <p:cNvSpPr>
            <a:spLocks noGrp="1"/>
          </p:cNvSpPr>
          <p:nvPr>
            <p:ph type="title" hasCustomPrompt="1"/>
          </p:nvPr>
        </p:nvSpPr>
        <p:spPr>
          <a:xfrm>
            <a:off x="442451" y="1327357"/>
            <a:ext cx="3303639" cy="1858296"/>
          </a:xfrm>
        </p:spPr>
        <p:txBody>
          <a:bodyPr/>
          <a:lstStyle>
            <a:lvl1pPr algn="ctr" rtl="0" eaLnBrk="1" fontAlgn="base" hangingPunct="1">
              <a:lnSpc>
                <a:spcPct val="100000"/>
              </a:lnSpc>
              <a:spcBef>
                <a:spcPts val="0"/>
              </a:spcBef>
              <a:spcAft>
                <a:spcPct val="0"/>
              </a:spcAft>
              <a:defRPr lang="en-US" sz="4400" b="1" kern="1200" cap="none" baseline="0">
                <a:ln>
                  <a:gradFill flip="none" rotWithShape="1">
                    <a:gsLst>
                      <a:gs pos="0">
                        <a:schemeClr val="bg1">
                          <a:lumMod val="50000"/>
                          <a:alpha val="30000"/>
                        </a:schemeClr>
                      </a:gs>
                      <a:gs pos="100000">
                        <a:srgbClr val="FFFFFF">
                          <a:alpha val="30000"/>
                        </a:srgbClr>
                      </a:gs>
                    </a:gsLst>
                    <a:lin ang="5400000" scaled="0"/>
                  </a:gradFill>
                </a:ln>
                <a:solidFill>
                  <a:schemeClr val="tx1"/>
                </a:solidFill>
                <a:effectLst/>
                <a:latin typeface="Tahoma" pitchFamily="34" charset="0"/>
                <a:ea typeface="ＭＳ Ｐゴシック" charset="0"/>
                <a:cs typeface="Tahoma" pitchFamily="34" charset="0"/>
              </a:defRPr>
            </a:lvl1pPr>
          </a:lstStyle>
          <a:p>
            <a:r>
              <a:rPr lang="en-US" dirty="0"/>
              <a:t>Lesson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ectives and Additional Resources">
    <p:spTree>
      <p:nvGrpSpPr>
        <p:cNvPr id="1" name=""/>
        <p:cNvGrpSpPr/>
        <p:nvPr/>
      </p:nvGrpSpPr>
      <p:grpSpPr>
        <a:xfrm>
          <a:off x="0" y="0"/>
          <a:ext cx="0" cy="0"/>
          <a:chOff x="0" y="0"/>
          <a:chExt cx="0" cy="0"/>
        </a:xfrm>
      </p:grpSpPr>
      <p:pic>
        <p:nvPicPr>
          <p:cNvPr id="2097155" name="Picture 4"/>
          <p:cNvPicPr>
            <a:picLocks noChangeAspect="1"/>
          </p:cNvPicPr>
          <p:nvPr userDrawn="1"/>
        </p:nvPicPr>
        <p:blipFill rotWithShape="1">
          <a:blip r:embed="rId2" cstate="email">
            <a:alphaModFix amt="70000"/>
            <a:extLst>
              <a:ext uri="{28A0092B-C50C-407E-A947-70E740481C1C}">
                <a14:useLocalDpi xmlns:a14="http://schemas.microsoft.com/office/drawing/2010/main"/>
              </a:ext>
            </a:extLst>
          </a:blip>
          <a:srcRect/>
          <a:stretch>
            <a:fillRect/>
          </a:stretch>
        </p:blipFill>
        <p:spPr>
          <a:xfrm>
            <a:off x="0" y="4388759"/>
            <a:ext cx="9144000" cy="2469241"/>
          </a:xfrm>
          <a:prstGeom prst="rect">
            <a:avLst/>
          </a:prstGeom>
        </p:spPr>
      </p:pic>
      <p:sp>
        <p:nvSpPr>
          <p:cNvPr id="1048589" name="Title 1"/>
          <p:cNvSpPr>
            <a:spLocks noGrp="1"/>
          </p:cNvSpPr>
          <p:nvPr>
            <p:ph type="title"/>
          </p:nvPr>
        </p:nvSpPr>
        <p:spPr/>
        <p:txBody>
          <a:bodyPr/>
          <a:lstStyle>
            <a:lvl1pPr algn="ctr" rtl="0" eaLnBrk="1" fontAlgn="base" hangingPunct="1">
              <a:lnSpc>
                <a:spcPct val="100000"/>
              </a:lnSpc>
              <a:spcBef>
                <a:spcPts val="0"/>
              </a:spcBef>
              <a:spcAft>
                <a:spcPct val="0"/>
              </a:spcAft>
              <a:defRPr lang="en-US" sz="4000" b="1" kern="1200" cap="small" baseline="0" dirty="0">
                <a:ln>
                  <a:gradFill flip="none" rotWithShape="1">
                    <a:gsLst>
                      <a:gs pos="0">
                        <a:schemeClr val="bg1">
                          <a:lumMod val="50000"/>
                          <a:alpha val="30000"/>
                        </a:schemeClr>
                      </a:gs>
                      <a:gs pos="100000">
                        <a:srgbClr val="FFFFFF">
                          <a:alpha val="30000"/>
                        </a:srgbClr>
                      </a:gs>
                    </a:gsLst>
                    <a:lin ang="5400000" scaled="0"/>
                  </a:gradFill>
                </a:ln>
                <a:solidFill>
                  <a:schemeClr val="bg1"/>
                </a:solidFill>
                <a:effectLst/>
                <a:latin typeface="Tahoma" pitchFamily="34" charset="0"/>
                <a:ea typeface="ＭＳ Ｐゴシック" charset="0"/>
                <a:cs typeface="Tahoma" pitchFamily="34" charset="0"/>
              </a:defRPr>
            </a:lvl1pPr>
          </a:lstStyle>
          <a:p>
            <a:r>
              <a:rPr lang="en-US"/>
              <a:t>Click to edit Master title style</a:t>
            </a:r>
            <a:endParaRPr lang="en-US" dirty="0"/>
          </a:p>
        </p:txBody>
      </p:sp>
      <p:pic>
        <p:nvPicPr>
          <p:cNvPr id="2097156"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t="21980" r="67546" b="23587"/>
          <a:stretch>
            <a:fillRect/>
          </a:stretch>
        </p:blipFill>
        <p:spPr>
          <a:xfrm>
            <a:off x="3478261" y="5845124"/>
            <a:ext cx="2021786" cy="903692"/>
          </a:xfrm>
          <a:prstGeom prst="rect">
            <a:avLst/>
          </a:prstGeom>
        </p:spPr>
      </p:pic>
      <p:sp>
        <p:nvSpPr>
          <p:cNvPr id="1048591" name="Text Placeholder 2"/>
          <p:cNvSpPr>
            <a:spLocks noGrp="1"/>
          </p:cNvSpPr>
          <p:nvPr>
            <p:ph idx="1"/>
          </p:nvPr>
        </p:nvSpPr>
        <p:spPr>
          <a:xfrm>
            <a:off x="245192" y="1117701"/>
            <a:ext cx="8662834" cy="5533821"/>
          </a:xfrm>
          <a:prstGeom prst="rect">
            <a:avLst/>
          </a:prstGeom>
        </p:spPr>
        <p:txBody>
          <a:bodyPr vert="horz" lIns="91440" tIns="45720" rIns="91440" bIns="45720" rtlCol="0">
            <a:noAutofit/>
          </a:bodyPr>
          <a:lstStyle>
            <a:lvl1pPr>
              <a:spcAft>
                <a:spcPts val="600"/>
              </a:spcAft>
            </a:lvl1pPr>
            <a:lvl2pPr>
              <a:spcAft>
                <a:spcPts val="600"/>
              </a:spcAft>
            </a:lvl2pPr>
            <a:lvl3pPr>
              <a:spcAft>
                <a:spcPts val="600"/>
              </a:spcAft>
            </a:lvl3p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097157"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a:xfrm>
            <a:off x="6445776" y="6018961"/>
            <a:ext cx="2599370" cy="694349"/>
          </a:xfrm>
          <a:prstGeom prst="rect">
            <a:avLst/>
          </a:prstGeom>
        </p:spPr>
      </p:pic>
      <p:sp>
        <p:nvSpPr>
          <p:cNvPr id="1048599" name="Title 3"/>
          <p:cNvSpPr>
            <a:spLocks noGrp="1"/>
          </p:cNvSpPr>
          <p:nvPr>
            <p:ph type="title"/>
          </p:nvPr>
        </p:nvSpPr>
        <p:spPr/>
        <p:txBody>
          <a:bodyPr/>
          <a:lstStyle/>
          <a:p>
            <a:r>
              <a:rPr lang="en-US"/>
              <a:t>Click to edit Master title style</a:t>
            </a:r>
            <a:endParaRPr lang="en-US" dirty="0"/>
          </a:p>
        </p:txBody>
      </p:sp>
      <p:sp>
        <p:nvSpPr>
          <p:cNvPr id="1048600" name="Text Placeholder 2"/>
          <p:cNvSpPr>
            <a:spLocks noGrp="1"/>
          </p:cNvSpPr>
          <p:nvPr>
            <p:ph idx="1"/>
          </p:nvPr>
        </p:nvSpPr>
        <p:spPr>
          <a:xfrm>
            <a:off x="245192" y="1117701"/>
            <a:ext cx="8662834" cy="5533821"/>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with Logo">
    <p:spTree>
      <p:nvGrpSpPr>
        <p:cNvPr id="1" name=""/>
        <p:cNvGrpSpPr/>
        <p:nvPr/>
      </p:nvGrpSpPr>
      <p:grpSpPr>
        <a:xfrm>
          <a:off x="0" y="0"/>
          <a:ext cx="0" cy="0"/>
          <a:chOff x="0" y="0"/>
          <a:chExt cx="0" cy="0"/>
        </a:xfrm>
      </p:grpSpPr>
      <p:pic>
        <p:nvPicPr>
          <p:cNvPr id="2097183"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a:xfrm>
            <a:off x="6445776" y="6018961"/>
            <a:ext cx="2574656" cy="694349"/>
          </a:xfrm>
          <a:prstGeom prst="rect">
            <a:avLst/>
          </a:prstGeom>
        </p:spPr>
      </p:pic>
      <p:sp>
        <p:nvSpPr>
          <p:cNvPr id="1048808"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s text">
    <p:spTree>
      <p:nvGrpSpPr>
        <p:cNvPr id="1" name=""/>
        <p:cNvGrpSpPr/>
        <p:nvPr/>
      </p:nvGrpSpPr>
      <p:grpSpPr>
        <a:xfrm>
          <a:off x="0" y="0"/>
          <a:ext cx="0" cy="0"/>
          <a:chOff x="0" y="0"/>
          <a:chExt cx="0" cy="0"/>
        </a:xfrm>
      </p:grpSpPr>
      <p:pic>
        <p:nvPicPr>
          <p:cNvPr id="2097177"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a:xfrm>
            <a:off x="6445776" y="6018961"/>
            <a:ext cx="2633698" cy="694349"/>
          </a:xfrm>
          <a:prstGeom prst="rect">
            <a:avLst/>
          </a:prstGeom>
        </p:spPr>
      </p:pic>
      <p:sp>
        <p:nvSpPr>
          <p:cNvPr id="1048766" name="Title 1"/>
          <p:cNvSpPr>
            <a:spLocks noGrp="1"/>
          </p:cNvSpPr>
          <p:nvPr>
            <p:ph type="title"/>
          </p:nvPr>
        </p:nvSpPr>
        <p:spPr/>
        <p:txBody>
          <a:bodyPr/>
          <a:lstStyle/>
          <a:p>
            <a:r>
              <a:rPr lang="en-US"/>
              <a:t>Click to edit Master title style</a:t>
            </a:r>
            <a:endParaRPr lang="en-US" dirty="0"/>
          </a:p>
        </p:txBody>
      </p:sp>
      <p:sp>
        <p:nvSpPr>
          <p:cNvPr id="1048768" name="Text Placeholder 2"/>
          <p:cNvSpPr>
            <a:spLocks noGrp="1"/>
          </p:cNvSpPr>
          <p:nvPr>
            <p:ph idx="1"/>
          </p:nvPr>
        </p:nvSpPr>
        <p:spPr>
          <a:xfrm>
            <a:off x="245192" y="1117701"/>
            <a:ext cx="4183933" cy="5533821"/>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p:txBody>
      </p:sp>
      <p:sp>
        <p:nvSpPr>
          <p:cNvPr id="1048769" name="Text Placeholder 2"/>
          <p:cNvSpPr>
            <a:spLocks noGrp="1"/>
          </p:cNvSpPr>
          <p:nvPr>
            <p:ph idx="10"/>
          </p:nvPr>
        </p:nvSpPr>
        <p:spPr>
          <a:xfrm>
            <a:off x="4600574" y="1117701"/>
            <a:ext cx="4307451" cy="495448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Text">
    <p:spTree>
      <p:nvGrpSpPr>
        <p:cNvPr id="1" name=""/>
        <p:cNvGrpSpPr/>
        <p:nvPr/>
      </p:nvGrpSpPr>
      <p:grpSpPr>
        <a:xfrm>
          <a:off x="0" y="0"/>
          <a:ext cx="0" cy="0"/>
          <a:chOff x="0" y="0"/>
          <a:chExt cx="0" cy="0"/>
        </a:xfrm>
      </p:grpSpPr>
      <p:pic>
        <p:nvPicPr>
          <p:cNvPr id="2097238"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a:xfrm>
            <a:off x="6445776" y="6018961"/>
            <a:ext cx="2616810" cy="694349"/>
          </a:xfrm>
          <a:prstGeom prst="rect">
            <a:avLst/>
          </a:prstGeom>
        </p:spPr>
      </p:pic>
      <p:sp>
        <p:nvSpPr>
          <p:cNvPr id="1049010" name="Picture Placeholder 11"/>
          <p:cNvSpPr>
            <a:spLocks noGrp="1"/>
          </p:cNvSpPr>
          <p:nvPr>
            <p:ph type="pic" sz="quarter" idx="10"/>
          </p:nvPr>
        </p:nvSpPr>
        <p:spPr>
          <a:xfrm>
            <a:off x="116239" y="1114426"/>
            <a:ext cx="4372639" cy="4887364"/>
          </a:xfrm>
          <a:prstGeom prst="rect">
            <a:avLst/>
          </a:prstGeom>
        </p:spPr>
        <p:txBody>
          <a:bodyPr/>
          <a:lstStyle>
            <a:lvl1pPr marL="0" indent="0" algn="ctr">
              <a:buNone/>
              <a:defRPr>
                <a:latin typeface="Tahoma" charset="0"/>
                <a:ea typeface="Tahoma" charset="0"/>
                <a:cs typeface="Tahoma" charset="0"/>
              </a:defRPr>
            </a:lvl1pPr>
          </a:lstStyle>
          <a:p>
            <a:pPr lvl="0"/>
            <a:r>
              <a:rPr lang="en-US" noProof="0"/>
              <a:t>Click icon to add picture</a:t>
            </a:r>
            <a:endParaRPr lang="en-US" noProof="0" dirty="0"/>
          </a:p>
        </p:txBody>
      </p:sp>
      <p:sp>
        <p:nvSpPr>
          <p:cNvPr id="1049011" name="Title 1"/>
          <p:cNvSpPr>
            <a:spLocks noGrp="1"/>
          </p:cNvSpPr>
          <p:nvPr>
            <p:ph type="title"/>
          </p:nvPr>
        </p:nvSpPr>
        <p:spPr/>
        <p:txBody>
          <a:bodyPr/>
          <a:lstStyle/>
          <a:p>
            <a:r>
              <a:rPr lang="en-US"/>
              <a:t>Click to edit Master title style</a:t>
            </a:r>
            <a:endParaRPr lang="en-US" dirty="0"/>
          </a:p>
        </p:txBody>
      </p:sp>
      <p:sp>
        <p:nvSpPr>
          <p:cNvPr id="1049013" name="Text Placeholder 2"/>
          <p:cNvSpPr>
            <a:spLocks noGrp="1"/>
          </p:cNvSpPr>
          <p:nvPr>
            <p:ph idx="1"/>
          </p:nvPr>
        </p:nvSpPr>
        <p:spPr>
          <a:xfrm>
            <a:off x="4643438" y="1117701"/>
            <a:ext cx="4264588" cy="489733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ts of bullet points">
    <p:spTree>
      <p:nvGrpSpPr>
        <p:cNvPr id="1" name=""/>
        <p:cNvGrpSpPr/>
        <p:nvPr/>
      </p:nvGrpSpPr>
      <p:grpSpPr>
        <a:xfrm>
          <a:off x="0" y="0"/>
          <a:ext cx="0" cy="0"/>
          <a:chOff x="0" y="0"/>
          <a:chExt cx="0" cy="0"/>
        </a:xfrm>
      </p:grpSpPr>
      <p:pic>
        <p:nvPicPr>
          <p:cNvPr id="209723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a:xfrm>
            <a:off x="6445776" y="6018961"/>
            <a:ext cx="2599370" cy="694349"/>
          </a:xfrm>
          <a:prstGeom prst="rect">
            <a:avLst/>
          </a:prstGeom>
        </p:spPr>
      </p:pic>
      <p:sp>
        <p:nvSpPr>
          <p:cNvPr id="1049015" name="Title 3"/>
          <p:cNvSpPr>
            <a:spLocks noGrp="1"/>
          </p:cNvSpPr>
          <p:nvPr>
            <p:ph type="title"/>
          </p:nvPr>
        </p:nvSpPr>
        <p:spPr/>
        <p:txBody>
          <a:bodyPr/>
          <a:lstStyle/>
          <a:p>
            <a:r>
              <a:rPr lang="en-US"/>
              <a:t>Click to edit Master title style</a:t>
            </a:r>
            <a:endParaRPr lang="en-US" dirty="0"/>
          </a:p>
        </p:txBody>
      </p:sp>
      <p:sp>
        <p:nvSpPr>
          <p:cNvPr id="1049016" name="Text Placeholder 2"/>
          <p:cNvSpPr>
            <a:spLocks noGrp="1"/>
          </p:cNvSpPr>
          <p:nvPr>
            <p:ph idx="1"/>
          </p:nvPr>
        </p:nvSpPr>
        <p:spPr>
          <a:xfrm>
            <a:off x="245192" y="1117701"/>
            <a:ext cx="8662834" cy="5533821"/>
          </a:xfrm>
          <a:prstGeom prst="rect">
            <a:avLst/>
          </a:prstGeom>
        </p:spPr>
        <p:txBody>
          <a:bodyPr vert="horz" lIns="91440" tIns="45720" rIns="91440" bIns="45720" rtlCol="0">
            <a:noAutofit/>
          </a:bodyPr>
          <a:lstStyle>
            <a:lvl1pPr indent="-365760">
              <a:spcAft>
                <a:spcPts val="600"/>
              </a:spcAft>
              <a:defRPr sz="2400"/>
            </a:lvl1pPr>
            <a:lvl2pPr indent="-274320">
              <a:spcAft>
                <a:spcPts val="600"/>
              </a:spcAft>
              <a:defRPr sz="2000"/>
            </a:lvl2pPr>
            <a:lvl3pPr indent="-182880">
              <a:spcAft>
                <a:spcPts val="600"/>
              </a:spcAft>
              <a:defRPr sz="1800"/>
            </a:lvl3p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48610" name="Title 1"/>
          <p:cNvSpPr>
            <a:spLocks noGrp="1"/>
          </p:cNvSpPr>
          <p:nvPr>
            <p:ph type="title"/>
          </p:nvPr>
        </p:nvSpPr>
        <p:spPr/>
        <p:txBody>
          <a:bodyPr/>
          <a:lstStyle>
            <a:lvl1pPr>
              <a:defRPr>
                <a:effectLst/>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ate">
    <p:spTree>
      <p:nvGrpSpPr>
        <p:cNvPr id="1" name=""/>
        <p:cNvGrpSpPr/>
        <p:nvPr/>
      </p:nvGrpSpPr>
      <p:grpSpPr>
        <a:xfrm>
          <a:off x="0" y="0"/>
          <a:ext cx="0" cy="0"/>
          <a:chOff x="0" y="0"/>
          <a:chExt cx="0" cy="0"/>
        </a:xfrm>
      </p:grpSpPr>
      <p:sp>
        <p:nvSpPr>
          <p:cNvPr id="1048947" name="Rectangle 2"/>
          <p:cNvSpPr/>
          <p:nvPr userDrawn="1"/>
        </p:nvSpPr>
        <p:spPr>
          <a:xfrm>
            <a:off x="0" y="-103763"/>
            <a:ext cx="9144000" cy="1230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048948" name="Title Placeholder 1"/>
          <p:cNvSpPr>
            <a:spLocks noGrp="1"/>
          </p:cNvSpPr>
          <p:nvPr>
            <p:ph type="title"/>
          </p:nvPr>
        </p:nvSpPr>
        <p:spPr>
          <a:xfrm>
            <a:off x="0" y="-14748"/>
            <a:ext cx="9144000" cy="929640"/>
          </a:xfrm>
          <a:prstGeom prst="rect">
            <a:avLst/>
          </a:prstGeom>
        </p:spPr>
        <p:txBody>
          <a:bodyPr vert="horz" lIns="91440" tIns="45720" rIns="91440" bIns="45720" rtlCol="0" anchor="ctr">
            <a:normAutofit/>
          </a:bodyPr>
          <a:lstStyle>
            <a:lvl1pPr algn="ctr" rtl="0" eaLnBrk="1" fontAlgn="base" hangingPunct="1">
              <a:lnSpc>
                <a:spcPct val="100000"/>
              </a:lnSpc>
              <a:spcBef>
                <a:spcPts val="0"/>
              </a:spcBef>
              <a:spcAft>
                <a:spcPct val="0"/>
              </a:spcAft>
              <a:defRPr lang="en-US" sz="4000" b="1" kern="1200" cap="small" baseline="0" dirty="0">
                <a:ln>
                  <a:gradFill flip="none" rotWithShape="1">
                    <a:gsLst>
                      <a:gs pos="0">
                        <a:schemeClr val="bg1">
                          <a:lumMod val="50000"/>
                          <a:alpha val="30000"/>
                        </a:schemeClr>
                      </a:gs>
                      <a:gs pos="100000">
                        <a:srgbClr val="FFFFFF">
                          <a:alpha val="30000"/>
                        </a:srgbClr>
                      </a:gs>
                    </a:gsLst>
                    <a:lin ang="5400000" scaled="0"/>
                  </a:gradFill>
                </a:ln>
                <a:solidFill>
                  <a:schemeClr val="tx1"/>
                </a:solidFill>
                <a:effectLst/>
                <a:latin typeface="Tahoma" pitchFamily="34" charset="0"/>
                <a:ea typeface="ＭＳ Ｐゴシック" charset="0"/>
                <a:cs typeface="Tahoma" pitchFamily="34" charset="0"/>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48576" name="Rectangle 6"/>
          <p:cNvSpPr/>
          <p:nvPr/>
        </p:nvSpPr>
        <p:spPr>
          <a:xfrm>
            <a:off x="0" y="0"/>
            <a:ext cx="9143999" cy="906463"/>
          </a:xfrm>
          <a:prstGeom prst="rect">
            <a:avLst/>
          </a:prstGeom>
          <a:gradFill>
            <a:gsLst>
              <a:gs pos="0">
                <a:srgbClr val="2C6F3B"/>
              </a:gs>
              <a:gs pos="60000">
                <a:srgbClr val="3B894A"/>
              </a:gs>
            </a:gsLst>
            <a:lin ang="16200000" scaled="0"/>
          </a:gradFill>
          <a:ln>
            <a:noFill/>
          </a:ln>
          <a:effectLst>
            <a:outerShdw dist="12700" dir="54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lIns="91407" tIns="45704" rIns="91407" bIns="45704" anchor="ctr"/>
          <a:lstStyle/>
          <a:p>
            <a:pPr algn="ctr" defTabSz="914186"/>
            <a:endParaRPr lang="en-US" dirty="0">
              <a:solidFill>
                <a:prstClr val="white"/>
              </a:solidFill>
              <a:latin typeface="Tahoma"/>
            </a:endParaRPr>
          </a:p>
        </p:txBody>
      </p:sp>
      <p:sp>
        <p:nvSpPr>
          <p:cNvPr id="1048577" name="Title Placeholder 1"/>
          <p:cNvSpPr>
            <a:spLocks noGrp="1"/>
          </p:cNvSpPr>
          <p:nvPr>
            <p:ph type="title"/>
          </p:nvPr>
        </p:nvSpPr>
        <p:spPr>
          <a:xfrm>
            <a:off x="0" y="1"/>
            <a:ext cx="9143999" cy="914400"/>
          </a:xfrm>
          <a:prstGeom prst="rect">
            <a:avLst/>
          </a:prstGeom>
        </p:spPr>
        <p:txBody>
          <a:bodyPr vert="horz" lIns="91407" tIns="45704" rIns="91407" bIns="45704" rtlCol="0" anchor="ctr">
            <a:noAutofit/>
          </a:bodyPr>
          <a:lstStyle/>
          <a:p>
            <a:r>
              <a:rPr lang="en-US"/>
              <a:t>Click to edit Master title style</a:t>
            </a:r>
            <a:endParaRPr lang="en-US" dirty="0"/>
          </a:p>
        </p:txBody>
      </p:sp>
      <p:sp>
        <p:nvSpPr>
          <p:cNvPr id="1048578" name="Text Placeholder 2"/>
          <p:cNvSpPr>
            <a:spLocks noGrp="1"/>
          </p:cNvSpPr>
          <p:nvPr>
            <p:ph type="body" idx="1"/>
          </p:nvPr>
        </p:nvSpPr>
        <p:spPr>
          <a:xfrm>
            <a:off x="245192" y="1117701"/>
            <a:ext cx="8662834" cy="553382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rtl="0" eaLnBrk="1" fontAlgn="base" hangingPunct="1">
        <a:lnSpc>
          <a:spcPct val="100000"/>
        </a:lnSpc>
        <a:spcBef>
          <a:spcPts val="0"/>
        </a:spcBef>
        <a:spcAft>
          <a:spcPct val="0"/>
        </a:spcAft>
        <a:defRPr lang="en-US" sz="4000" b="1" kern="1200" cap="small" baseline="0" dirty="0">
          <a:ln>
            <a:gradFill flip="none" rotWithShape="1">
              <a:gsLst>
                <a:gs pos="0">
                  <a:schemeClr val="bg1">
                    <a:lumMod val="50000"/>
                    <a:alpha val="30000"/>
                  </a:schemeClr>
                </a:gs>
                <a:gs pos="100000">
                  <a:srgbClr val="FFFFFF">
                    <a:alpha val="30000"/>
                  </a:srgbClr>
                </a:gs>
              </a:gsLst>
              <a:lin ang="5400000" scaled="0"/>
            </a:gradFill>
          </a:ln>
          <a:solidFill>
            <a:schemeClr val="bg1"/>
          </a:solidFill>
          <a:effectLst/>
          <a:latin typeface="Tahoma" pitchFamily="34" charset="0"/>
          <a:ea typeface="ＭＳ Ｐゴシック" charset="0"/>
          <a:cs typeface="Tahoma" pitchFamily="34" charset="0"/>
        </a:defRPr>
      </a:lvl1pPr>
      <a:lvl2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2pPr>
      <a:lvl3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3pPr>
      <a:lvl4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4pPr>
      <a:lvl5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5pPr>
      <a:lvl6pPr marL="457039" algn="ctr" rtl="0" eaLnBrk="1" fontAlgn="base" hangingPunct="1">
        <a:spcBef>
          <a:spcPct val="0"/>
        </a:spcBef>
        <a:spcAft>
          <a:spcPct val="0"/>
        </a:spcAft>
        <a:defRPr sz="4400" b="1">
          <a:solidFill>
            <a:schemeClr val="tx1"/>
          </a:solidFill>
          <a:latin typeface="Gill Sans"/>
          <a:ea typeface="MS PGothic" pitchFamily="34" charset="-128"/>
        </a:defRPr>
      </a:lvl6pPr>
      <a:lvl7pPr marL="914079" algn="ctr" rtl="0" eaLnBrk="1" fontAlgn="base" hangingPunct="1">
        <a:spcBef>
          <a:spcPct val="0"/>
        </a:spcBef>
        <a:spcAft>
          <a:spcPct val="0"/>
        </a:spcAft>
        <a:defRPr sz="4400" b="1">
          <a:solidFill>
            <a:schemeClr val="tx1"/>
          </a:solidFill>
          <a:latin typeface="Gill Sans"/>
          <a:ea typeface="MS PGothic" pitchFamily="34" charset="-128"/>
        </a:defRPr>
      </a:lvl7pPr>
      <a:lvl8pPr marL="1371119" algn="ctr" rtl="0" eaLnBrk="1" fontAlgn="base" hangingPunct="1">
        <a:spcBef>
          <a:spcPct val="0"/>
        </a:spcBef>
        <a:spcAft>
          <a:spcPct val="0"/>
        </a:spcAft>
        <a:defRPr sz="4400" b="1">
          <a:solidFill>
            <a:schemeClr val="tx1"/>
          </a:solidFill>
          <a:latin typeface="Gill Sans"/>
          <a:ea typeface="MS PGothic" pitchFamily="34" charset="-128"/>
        </a:defRPr>
      </a:lvl8pPr>
      <a:lvl9pPr marL="1828159" algn="ctr" rtl="0" eaLnBrk="1" fontAlgn="base" hangingPunct="1">
        <a:spcBef>
          <a:spcPct val="0"/>
        </a:spcBef>
        <a:spcAft>
          <a:spcPct val="0"/>
        </a:spcAft>
        <a:defRPr sz="4400" b="1">
          <a:solidFill>
            <a:schemeClr val="tx1"/>
          </a:solidFill>
          <a:latin typeface="Gill Sans"/>
          <a:ea typeface="MS PGothic" pitchFamily="34" charset="-128"/>
        </a:defRPr>
      </a:lvl9pPr>
    </p:titleStyle>
    <p:bodyStyle>
      <a:lvl1pPr marL="456565" indent="-457200" algn="l" rtl="0" eaLnBrk="1" fontAlgn="base" hangingPunct="1">
        <a:spcBef>
          <a:spcPts val="600"/>
        </a:spcBef>
        <a:spcAft>
          <a:spcPct val="0"/>
        </a:spcAft>
        <a:buFont typeface="ZapfDingbatsITC" charset="0"/>
        <a:buChar char="✸"/>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38.jpeg"/><Relationship Id="rId5" Type="http://schemas.openxmlformats.org/officeDocument/2006/relationships/image" Target="../media/image30.pn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46.jpeg"/><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jpeg"/></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64.jpeg"/><Relationship Id="rId5" Type="http://schemas.openxmlformats.org/officeDocument/2006/relationships/image" Target="../media/image63.png"/><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1.xml"/><Relationship Id="rId1" Type="http://schemas.openxmlformats.org/officeDocument/2006/relationships/slideLayout" Target="../slideLayouts/slideLayout8.xml"/><Relationship Id="rId5" Type="http://schemas.openxmlformats.org/officeDocument/2006/relationships/image" Target="../media/image70.jpeg"/><Relationship Id="rId4" Type="http://schemas.openxmlformats.org/officeDocument/2006/relationships/image" Target="../media/image69.jpeg"/></Relationships>
</file>

<file path=ppt/slides/_rels/slide3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2.xml"/><Relationship Id="rId1" Type="http://schemas.openxmlformats.org/officeDocument/2006/relationships/slideLayout" Target="../slideLayouts/slideLayout8.xml"/><Relationship Id="rId5" Type="http://schemas.openxmlformats.org/officeDocument/2006/relationships/image" Target="../media/image73.png"/><Relationship Id="rId4" Type="http://schemas.openxmlformats.org/officeDocument/2006/relationships/image" Target="../media/image72.jpeg"/></Relationships>
</file>

<file path=ppt/slides/_rels/slide3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79.pn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78.jpeg"/><Relationship Id="rId5" Type="http://schemas.openxmlformats.org/officeDocument/2006/relationships/image" Target="../media/image77.png"/><Relationship Id="rId4" Type="http://schemas.openxmlformats.org/officeDocument/2006/relationships/image" Target="../media/image76.jpeg"/></Relationships>
</file>

<file path=ppt/slides/_rels/slide3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5.xml"/><Relationship Id="rId1" Type="http://schemas.openxmlformats.org/officeDocument/2006/relationships/slideLayout" Target="../slideLayouts/slideLayout8.xml"/><Relationship Id="rId5" Type="http://schemas.openxmlformats.org/officeDocument/2006/relationships/image" Target="../media/image82.jpeg"/><Relationship Id="rId4" Type="http://schemas.openxmlformats.org/officeDocument/2006/relationships/image" Target="../media/image81.jpe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83.jpeg"/></Relationships>
</file>

<file path=ppt/slides/_rels/slide3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3" name="Title 3"/>
          <p:cNvSpPr>
            <a:spLocks noGrp="1"/>
          </p:cNvSpPr>
          <p:nvPr>
            <p:ph type="title"/>
          </p:nvPr>
        </p:nvSpPr>
        <p:spPr/>
        <p:txBody>
          <a:bodyPr/>
          <a:lstStyle/>
          <a:p>
            <a:r>
              <a:rPr lang="en-US" dirty="0"/>
              <a:t>Fall Protection</a:t>
            </a:r>
          </a:p>
        </p:txBody>
      </p:sp>
      <p:sp>
        <p:nvSpPr>
          <p:cNvPr id="5" name="TextBox 4">
            <a:extLst>
              <a:ext uri="{FF2B5EF4-FFF2-40B4-BE49-F238E27FC236}">
                <a16:creationId xmlns:a16="http://schemas.microsoft.com/office/drawing/2014/main" id="{6FDF9302-DF06-45F0-B7CD-505498BA18DE}"/>
              </a:ext>
            </a:extLst>
          </p:cNvPr>
          <p:cNvSpPr txBox="1"/>
          <p:nvPr/>
        </p:nvSpPr>
        <p:spPr>
          <a:xfrm>
            <a:off x="468235" y="4813069"/>
            <a:ext cx="4356480" cy="1815882"/>
          </a:xfrm>
          <a:prstGeom prst="rect">
            <a:avLst/>
          </a:prstGeom>
          <a:noFill/>
          <a:ln>
            <a:noFill/>
          </a:ln>
        </p:spPr>
        <p:txBody>
          <a:bodyPr wrap="square" rtlCol="0">
            <a:spAutoFit/>
          </a:bodyPr>
          <a:lstStyle/>
          <a:p>
            <a:r>
              <a:rPr lang="en-US" sz="1400" b="1" dirty="0">
                <a:latin typeface="Tahoma"/>
                <a:cs typeface="Tahoma"/>
              </a:rPr>
              <a:t>Disclaimer: </a:t>
            </a:r>
            <a:r>
              <a:rPr lang="en-US" sz="1400" dirty="0">
                <a:latin typeface="Tahoma"/>
                <a:cs typeface="Tahoma"/>
              </a:rPr>
              <a:t>This material was produced under grant number SH-31237- SH7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pic>
        <p:nvPicPr>
          <p:cNvPr id="3" name="Picture 2" descr="Photo of a person installing PV racking on a pitched roof. They are wearing fall protection equipment.">
            <a:extLst>
              <a:ext uri="{FF2B5EF4-FFF2-40B4-BE49-F238E27FC236}">
                <a16:creationId xmlns:a16="http://schemas.microsoft.com/office/drawing/2014/main" id="{15EE7343-A317-4A4B-853A-CE58B212F8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24715" y="1249720"/>
            <a:ext cx="4043586" cy="3713273"/>
          </a:xfrm>
          <a:prstGeom prst="rect">
            <a:avLst/>
          </a:prstGeom>
          <a:ln w="19050">
            <a:solidFill>
              <a:schemeClr val="tx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5" name="Title 1"/>
          <p:cNvSpPr>
            <a:spLocks noGrp="1"/>
          </p:cNvSpPr>
          <p:nvPr>
            <p:ph type="title"/>
          </p:nvPr>
        </p:nvSpPr>
        <p:spPr/>
        <p:txBody>
          <a:bodyPr/>
          <a:lstStyle/>
          <a:p>
            <a:r>
              <a:rPr lang="en-US" sz="3600" dirty="0"/>
              <a:t>Guardrails</a:t>
            </a:r>
            <a:r>
              <a:rPr lang="en-US" dirty="0"/>
              <a:t> </a:t>
            </a:r>
            <a:br>
              <a:rPr lang="en-US" dirty="0"/>
            </a:br>
            <a:r>
              <a:rPr lang="en-US" sz="2000" i="1" dirty="0"/>
              <a:t>OSHA 29 CFR 1926.502(b) </a:t>
            </a:r>
          </a:p>
        </p:txBody>
      </p:sp>
      <p:sp>
        <p:nvSpPr>
          <p:cNvPr id="1048656" name="Content Placeholder 2"/>
          <p:cNvSpPr>
            <a:spLocks noGrp="1"/>
          </p:cNvSpPr>
          <p:nvPr>
            <p:ph idx="4294967295"/>
          </p:nvPr>
        </p:nvSpPr>
        <p:spPr>
          <a:xfrm>
            <a:off x="36576" y="924650"/>
            <a:ext cx="8310563" cy="5534025"/>
          </a:xfrm>
        </p:spPr>
        <p:txBody>
          <a:bodyPr>
            <a:noAutofit/>
          </a:bodyPr>
          <a:lstStyle/>
          <a:p>
            <a:pPr>
              <a:spcAft>
                <a:spcPts val="300"/>
              </a:spcAft>
            </a:pPr>
            <a:r>
              <a:rPr lang="en-US" sz="2400" dirty="0"/>
              <a:t>Common on low slope or ‘flat’ roofs</a:t>
            </a:r>
          </a:p>
          <a:p>
            <a:pPr>
              <a:spcAft>
                <a:spcPts val="300"/>
              </a:spcAft>
            </a:pPr>
            <a:r>
              <a:rPr lang="en-US" sz="2400" dirty="0"/>
              <a:t>Perimeter of roof plane</a:t>
            </a:r>
          </a:p>
          <a:p>
            <a:pPr>
              <a:spcAft>
                <a:spcPts val="300"/>
              </a:spcAft>
            </a:pPr>
            <a:r>
              <a:rPr lang="en-US" sz="2400" dirty="0"/>
              <a:t>Height of top rail 42 inches +/- 3inches</a:t>
            </a:r>
          </a:p>
          <a:p>
            <a:pPr>
              <a:spcAft>
                <a:spcPts val="300"/>
              </a:spcAft>
            </a:pPr>
            <a:r>
              <a:rPr lang="en-US" sz="2400" dirty="0"/>
              <a:t>Skylights and wells</a:t>
            </a:r>
          </a:p>
          <a:p>
            <a:pPr>
              <a:spcAft>
                <a:spcPts val="300"/>
              </a:spcAft>
            </a:pPr>
            <a:r>
              <a:rPr lang="en-US" sz="2400" dirty="0"/>
              <a:t>Uncommon in residential PV construction</a:t>
            </a:r>
          </a:p>
        </p:txBody>
      </p:sp>
      <p:pic>
        <p:nvPicPr>
          <p:cNvPr id="2097163" name="Picture 9" descr="Picture of a free-standing guardrail syste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68" y="3401066"/>
            <a:ext cx="4447142" cy="3362039"/>
          </a:xfrm>
          <a:prstGeom prst="rect">
            <a:avLst/>
          </a:prstGeom>
          <a:ln w="19050">
            <a:solidFill>
              <a:schemeClr val="tx1"/>
            </a:solidFill>
          </a:ln>
        </p:spPr>
      </p:pic>
      <p:sp>
        <p:nvSpPr>
          <p:cNvPr id="1048659" name="Rectangle 4"/>
          <p:cNvSpPr/>
          <p:nvPr/>
        </p:nvSpPr>
        <p:spPr>
          <a:xfrm>
            <a:off x="69346" y="3401729"/>
            <a:ext cx="4447142" cy="461665"/>
          </a:xfrm>
          <a:prstGeom prst="rect">
            <a:avLst/>
          </a:prstGeom>
          <a:solidFill>
            <a:schemeClr val="bg1">
              <a:alpha val="80000"/>
            </a:schemeClr>
          </a:solidFill>
        </p:spPr>
        <p:txBody>
          <a:bodyPr wrap="square">
            <a:spAutoFit/>
          </a:bodyPr>
          <a:lstStyle/>
          <a:p>
            <a:pPr indent="-91440" algn="ctr">
              <a:spcAft>
                <a:spcPts val="300"/>
              </a:spcAft>
            </a:pPr>
            <a:r>
              <a:rPr lang="en-US" dirty="0">
                <a:latin typeface="+mn-lt"/>
              </a:rPr>
              <a:t>Free-standing</a:t>
            </a:r>
          </a:p>
        </p:txBody>
      </p:sp>
      <p:sp>
        <p:nvSpPr>
          <p:cNvPr id="1048657" name="TextBox 11"/>
          <p:cNvSpPr txBox="1"/>
          <p:nvPr/>
        </p:nvSpPr>
        <p:spPr>
          <a:xfrm>
            <a:off x="36576" y="6532637"/>
            <a:ext cx="1573249" cy="276999"/>
          </a:xfrm>
          <a:prstGeom prst="rect">
            <a:avLst/>
          </a:prstGeom>
          <a:noFill/>
        </p:spPr>
        <p:txBody>
          <a:bodyPr wrap="square" rtlCol="0">
            <a:spAutoFit/>
          </a:bodyPr>
          <a:lstStyle/>
          <a:p>
            <a:r>
              <a:rPr lang="en-US" sz="1200" i="1" dirty="0">
                <a:solidFill>
                  <a:schemeClr val="bg1"/>
                </a:solidFill>
                <a:latin typeface="Tahoma"/>
                <a:cs typeface="Tahoma"/>
              </a:rPr>
              <a:t>Source: </a:t>
            </a:r>
            <a:r>
              <a:rPr lang="en-US" sz="1200" i="1" dirty="0" err="1">
                <a:solidFill>
                  <a:schemeClr val="bg1"/>
                </a:solidFill>
                <a:latin typeface="Tahoma"/>
                <a:cs typeface="Tahoma"/>
              </a:rPr>
              <a:t>SolarPro</a:t>
            </a:r>
            <a:endParaRPr lang="en-US" sz="1200" i="1" dirty="0">
              <a:solidFill>
                <a:schemeClr val="bg1"/>
              </a:solidFill>
              <a:latin typeface="Tahoma"/>
              <a:cs typeface="Tahoma"/>
            </a:endParaRPr>
          </a:p>
        </p:txBody>
      </p:sp>
      <p:pic>
        <p:nvPicPr>
          <p:cNvPr id="2097162" name="Picture 7" descr="Picture of a parapet extension device that clamps to the side of the building and uses dimensional lumber for rails."/>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4623859" y="3402767"/>
            <a:ext cx="4445916" cy="3360338"/>
          </a:xfrm>
          <a:prstGeom prst="rect">
            <a:avLst/>
          </a:prstGeom>
          <a:ln w="19050">
            <a:solidFill>
              <a:schemeClr val="tx1"/>
            </a:solidFill>
          </a:ln>
        </p:spPr>
      </p:pic>
      <p:sp>
        <p:nvSpPr>
          <p:cNvPr id="1048661" name="Content Placeholder 3"/>
          <p:cNvSpPr>
            <a:spLocks noGrp="1"/>
          </p:cNvSpPr>
          <p:nvPr>
            <p:ph idx="4294967295"/>
          </p:nvPr>
        </p:nvSpPr>
        <p:spPr>
          <a:xfrm>
            <a:off x="4630329" y="3405250"/>
            <a:ext cx="4434840" cy="458144"/>
          </a:xfrm>
          <a:solidFill>
            <a:schemeClr val="bg1">
              <a:alpha val="80000"/>
            </a:schemeClr>
          </a:solidFill>
        </p:spPr>
        <p:txBody>
          <a:bodyPr/>
          <a:lstStyle/>
          <a:p>
            <a:pPr marL="90805" indent="0" algn="ctr">
              <a:buNone/>
            </a:pPr>
            <a:r>
              <a:rPr lang="en-US" sz="2400" dirty="0"/>
              <a:t>Parapet extensions</a:t>
            </a:r>
          </a:p>
        </p:txBody>
      </p:sp>
      <p:sp>
        <p:nvSpPr>
          <p:cNvPr id="1048658" name="TextBox 12"/>
          <p:cNvSpPr txBox="1"/>
          <p:nvPr/>
        </p:nvSpPr>
        <p:spPr>
          <a:xfrm>
            <a:off x="4554588" y="6532637"/>
            <a:ext cx="2423852" cy="276999"/>
          </a:xfrm>
          <a:prstGeom prst="rect">
            <a:avLst/>
          </a:prstGeom>
          <a:noFill/>
        </p:spPr>
        <p:txBody>
          <a:bodyPr wrap="square" rtlCol="0">
            <a:spAutoFit/>
          </a:bodyPr>
          <a:lstStyle/>
          <a:p>
            <a:r>
              <a:rPr lang="en-US" sz="1200" i="1" dirty="0">
                <a:solidFill>
                  <a:schemeClr val="bg1"/>
                </a:solidFill>
                <a:latin typeface="Tahoma"/>
                <a:cs typeface="Tahoma"/>
              </a:rPr>
              <a:t>Source: Sun Light &amp; Power</a:t>
            </a:r>
          </a:p>
        </p:txBody>
      </p:sp>
      <p:pic>
        <p:nvPicPr>
          <p:cNvPr id="2097161" name="Picture 5" descr="Picture of a parapet extension device that clamps to the parapet and uses dimensional lumber as the rails."/>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278734" y="977900"/>
            <a:ext cx="2786526" cy="2361368"/>
          </a:xfrm>
          <a:prstGeom prst="rect">
            <a:avLst/>
          </a:prstGeom>
          <a:ln w="190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65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865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865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6" name="Title 1"/>
          <p:cNvSpPr>
            <a:spLocks noGrp="1"/>
          </p:cNvSpPr>
          <p:nvPr>
            <p:ph type="title"/>
          </p:nvPr>
        </p:nvSpPr>
        <p:spPr/>
        <p:txBody>
          <a:bodyPr/>
          <a:lstStyle/>
          <a:p>
            <a:r>
              <a:rPr lang="en-US" sz="3600" dirty="0"/>
              <a:t>Skylights</a:t>
            </a:r>
            <a:r>
              <a:rPr lang="en-US" dirty="0"/>
              <a:t> </a:t>
            </a:r>
            <a:br>
              <a:rPr lang="en-US" dirty="0"/>
            </a:br>
            <a:r>
              <a:rPr lang="en-US" sz="2000" i="1" dirty="0"/>
              <a:t>OSHA 29 CFR 1926.501(b)(4) </a:t>
            </a:r>
          </a:p>
        </p:txBody>
      </p:sp>
      <p:sp>
        <p:nvSpPr>
          <p:cNvPr id="1048667" name="Content Placeholder 2"/>
          <p:cNvSpPr>
            <a:spLocks noGrp="1"/>
          </p:cNvSpPr>
          <p:nvPr>
            <p:ph idx="4294967295"/>
          </p:nvPr>
        </p:nvSpPr>
        <p:spPr>
          <a:xfrm>
            <a:off x="106363" y="995849"/>
            <a:ext cx="9037637" cy="2371725"/>
          </a:xfrm>
        </p:spPr>
        <p:txBody>
          <a:bodyPr/>
          <a:lstStyle/>
          <a:p>
            <a:pPr>
              <a:spcAft>
                <a:spcPts val="600"/>
              </a:spcAft>
            </a:pPr>
            <a:r>
              <a:rPr lang="en-US" sz="2400" dirty="0"/>
              <a:t>Employees shall be protected from falling through skylights </a:t>
            </a:r>
          </a:p>
          <a:p>
            <a:pPr lvl="1">
              <a:spcAft>
                <a:spcPts val="600"/>
              </a:spcAft>
            </a:pPr>
            <a:r>
              <a:rPr lang="en-US" sz="2000" dirty="0"/>
              <a:t>Guardrails – prevent access  </a:t>
            </a:r>
          </a:p>
          <a:p>
            <a:pPr lvl="1">
              <a:spcAft>
                <a:spcPts val="600"/>
              </a:spcAft>
            </a:pPr>
            <a:r>
              <a:rPr lang="en-US" sz="2000" dirty="0"/>
              <a:t>Nets or covers – must be rated appropriately</a:t>
            </a:r>
          </a:p>
          <a:p>
            <a:pPr lvl="1">
              <a:spcAft>
                <a:spcPts val="600"/>
              </a:spcAft>
            </a:pPr>
            <a:r>
              <a:rPr lang="en-US" sz="2000" dirty="0"/>
              <a:t>Personal fall arrest system (PFAS)</a:t>
            </a:r>
          </a:p>
        </p:txBody>
      </p:sp>
      <p:pic>
        <p:nvPicPr>
          <p:cNvPr id="2097164" name="Picture 2" descr="Image result for skylight safety"/>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a:fillRect/>
          </a:stretch>
        </p:blipFill>
        <p:spPr bwMode="auto">
          <a:xfrm>
            <a:off x="398222" y="3043545"/>
            <a:ext cx="2670157" cy="1918674"/>
          </a:xfrm>
          <a:prstGeom prst="rect">
            <a:avLst/>
          </a:prstGeom>
          <a:noFill/>
          <a:ln w="19050">
            <a:solidFill>
              <a:schemeClr val="tx1"/>
            </a:solidFill>
          </a:ln>
        </p:spPr>
      </p:pic>
      <p:pic>
        <p:nvPicPr>
          <p:cNvPr id="2097165" name="Picture 3" descr="Picture of free-standing guardrails placed around a skyligh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2290" y="5009532"/>
            <a:ext cx="2657091" cy="1706082"/>
          </a:xfrm>
          <a:prstGeom prst="rect">
            <a:avLst/>
          </a:prstGeom>
          <a:ln w="19050">
            <a:solidFill>
              <a:schemeClr val="tx1"/>
            </a:solidFill>
          </a:ln>
        </p:spPr>
      </p:pic>
      <p:grpSp>
        <p:nvGrpSpPr>
          <p:cNvPr id="2" name="Group 1" descr="Picture of a residential house with a PV array. In the middle of the array is a skylight that is highlighted with a yellow box and a caution icon.">
            <a:extLst>
              <a:ext uri="{FF2B5EF4-FFF2-40B4-BE49-F238E27FC236}">
                <a16:creationId xmlns:a16="http://schemas.microsoft.com/office/drawing/2014/main" id="{E8105C58-7D64-4D4C-875B-63CF6F6D8E50}"/>
              </a:ext>
            </a:extLst>
          </p:cNvPr>
          <p:cNvGrpSpPr/>
          <p:nvPr/>
        </p:nvGrpSpPr>
        <p:grpSpPr>
          <a:xfrm>
            <a:off x="3289817" y="3043545"/>
            <a:ext cx="5465548" cy="3672069"/>
            <a:chOff x="3289817" y="3043545"/>
            <a:chExt cx="5465548" cy="3672069"/>
          </a:xfrm>
        </p:grpSpPr>
        <p:pic>
          <p:nvPicPr>
            <p:cNvPr id="2097166" name="Picture 4" descr="Picture of a residential house with a PV array. In the middle of the array is a skylight that is highlighted with a yellow box and a caution icon."/>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289817" y="3043545"/>
              <a:ext cx="5465548" cy="3672069"/>
            </a:xfrm>
            <a:prstGeom prst="rect">
              <a:avLst/>
            </a:prstGeom>
            <a:ln w="19050">
              <a:solidFill>
                <a:schemeClr val="tx1"/>
              </a:solidFill>
            </a:ln>
          </p:spPr>
        </p:pic>
        <p:sp>
          <p:nvSpPr>
            <p:cNvPr id="1048668" name="Rectangle 5"/>
            <p:cNvSpPr/>
            <p:nvPr/>
          </p:nvSpPr>
          <p:spPr>
            <a:xfrm>
              <a:off x="5303428" y="3950209"/>
              <a:ext cx="1152236" cy="471726"/>
            </a:xfrm>
            <a:custGeom>
              <a:avLst/>
              <a:gdLst>
                <a:gd name="connsiteX0" fmla="*/ 0 w 444843"/>
                <a:gd name="connsiteY0" fmla="*/ 0 h 198414"/>
                <a:gd name="connsiteX1" fmla="*/ 444843 w 444843"/>
                <a:gd name="connsiteY1" fmla="*/ 0 h 198414"/>
                <a:gd name="connsiteX2" fmla="*/ 444843 w 444843"/>
                <a:gd name="connsiteY2" fmla="*/ 198414 h 198414"/>
                <a:gd name="connsiteX3" fmla="*/ 0 w 444843"/>
                <a:gd name="connsiteY3" fmla="*/ 198414 h 198414"/>
                <a:gd name="connsiteX4" fmla="*/ 0 w 444843"/>
                <a:gd name="connsiteY4" fmla="*/ 0 h 198414"/>
                <a:gd name="connsiteX0" fmla="*/ 0 w 444843"/>
                <a:gd name="connsiteY0" fmla="*/ 71846 h 270260"/>
                <a:gd name="connsiteX1" fmla="*/ 405654 w 444843"/>
                <a:gd name="connsiteY1" fmla="*/ 0 h 270260"/>
                <a:gd name="connsiteX2" fmla="*/ 444843 w 444843"/>
                <a:gd name="connsiteY2" fmla="*/ 270260 h 270260"/>
                <a:gd name="connsiteX3" fmla="*/ 0 w 444843"/>
                <a:gd name="connsiteY3" fmla="*/ 270260 h 270260"/>
                <a:gd name="connsiteX4" fmla="*/ 0 w 444843"/>
                <a:gd name="connsiteY4" fmla="*/ 71846 h 270260"/>
                <a:gd name="connsiteX0" fmla="*/ 45720 w 444843"/>
                <a:gd name="connsiteY0" fmla="*/ 19595 h 270260"/>
                <a:gd name="connsiteX1" fmla="*/ 405654 w 444843"/>
                <a:gd name="connsiteY1" fmla="*/ 0 h 270260"/>
                <a:gd name="connsiteX2" fmla="*/ 444843 w 444843"/>
                <a:gd name="connsiteY2" fmla="*/ 270260 h 270260"/>
                <a:gd name="connsiteX3" fmla="*/ 0 w 444843"/>
                <a:gd name="connsiteY3" fmla="*/ 270260 h 270260"/>
                <a:gd name="connsiteX4" fmla="*/ 45720 w 444843"/>
                <a:gd name="connsiteY4" fmla="*/ 19595 h 270260"/>
                <a:gd name="connsiteX0" fmla="*/ 274320 w 673443"/>
                <a:gd name="connsiteY0" fmla="*/ 19595 h 270260"/>
                <a:gd name="connsiteX1" fmla="*/ 634254 w 673443"/>
                <a:gd name="connsiteY1" fmla="*/ 0 h 270260"/>
                <a:gd name="connsiteX2" fmla="*/ 673443 w 673443"/>
                <a:gd name="connsiteY2" fmla="*/ 270260 h 270260"/>
                <a:gd name="connsiteX3" fmla="*/ 0 w 673443"/>
                <a:gd name="connsiteY3" fmla="*/ 250665 h 270260"/>
                <a:gd name="connsiteX4" fmla="*/ 274320 w 673443"/>
                <a:gd name="connsiteY4" fmla="*/ 19595 h 270260"/>
                <a:gd name="connsiteX0" fmla="*/ 274320 w 634254"/>
                <a:gd name="connsiteY0" fmla="*/ 19595 h 250665"/>
                <a:gd name="connsiteX1" fmla="*/ 634254 w 634254"/>
                <a:gd name="connsiteY1" fmla="*/ 0 h 250665"/>
                <a:gd name="connsiteX2" fmla="*/ 484031 w 634254"/>
                <a:gd name="connsiteY2" fmla="*/ 224540 h 250665"/>
                <a:gd name="connsiteX3" fmla="*/ 0 w 634254"/>
                <a:gd name="connsiteY3" fmla="*/ 250665 h 250665"/>
                <a:gd name="connsiteX4" fmla="*/ 274320 w 634254"/>
                <a:gd name="connsiteY4" fmla="*/ 19595 h 250665"/>
                <a:gd name="connsiteX0" fmla="*/ 274320 w 634254"/>
                <a:gd name="connsiteY0" fmla="*/ 19595 h 250665"/>
                <a:gd name="connsiteX1" fmla="*/ 634254 w 634254"/>
                <a:gd name="connsiteY1" fmla="*/ 0 h 250665"/>
                <a:gd name="connsiteX2" fmla="*/ 510157 w 634254"/>
                <a:gd name="connsiteY2" fmla="*/ 198414 h 250665"/>
                <a:gd name="connsiteX3" fmla="*/ 0 w 634254"/>
                <a:gd name="connsiteY3" fmla="*/ 250665 h 250665"/>
                <a:gd name="connsiteX4" fmla="*/ 274320 w 634254"/>
                <a:gd name="connsiteY4" fmla="*/ 19595 h 250665"/>
                <a:gd name="connsiteX0" fmla="*/ 274320 w 719163"/>
                <a:gd name="connsiteY0" fmla="*/ 52253 h 283323"/>
                <a:gd name="connsiteX1" fmla="*/ 719163 w 719163"/>
                <a:gd name="connsiteY1" fmla="*/ 0 h 283323"/>
                <a:gd name="connsiteX2" fmla="*/ 510157 w 719163"/>
                <a:gd name="connsiteY2" fmla="*/ 231072 h 283323"/>
                <a:gd name="connsiteX3" fmla="*/ 0 w 719163"/>
                <a:gd name="connsiteY3" fmla="*/ 283323 h 283323"/>
                <a:gd name="connsiteX4" fmla="*/ 274320 w 719163"/>
                <a:gd name="connsiteY4" fmla="*/ 52253 h 28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163" h="283323">
                  <a:moveTo>
                    <a:pt x="274320" y="52253"/>
                  </a:moveTo>
                  <a:lnTo>
                    <a:pt x="719163" y="0"/>
                  </a:lnTo>
                  <a:lnTo>
                    <a:pt x="510157" y="231072"/>
                  </a:lnTo>
                  <a:lnTo>
                    <a:pt x="0" y="283323"/>
                  </a:lnTo>
                  <a:lnTo>
                    <a:pt x="274320" y="52253"/>
                  </a:lnTo>
                  <a:close/>
                </a:path>
              </a:pathLst>
            </a:custGeom>
            <a:noFill/>
            <a:ln w="3810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7167" name="Picture 7" descr="Caution icon made up of a triangle with a black border and yellow background with a black exclamation point in the middl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76100" y="3408832"/>
              <a:ext cx="845820" cy="777240"/>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3" name="Title 1"/>
          <p:cNvSpPr>
            <a:spLocks noGrp="1"/>
          </p:cNvSpPr>
          <p:nvPr>
            <p:ph type="title"/>
          </p:nvPr>
        </p:nvSpPr>
        <p:spPr/>
        <p:txBody>
          <a:bodyPr>
            <a:normAutofit fontScale="90000"/>
          </a:bodyPr>
          <a:lstStyle/>
          <a:p>
            <a:r>
              <a:rPr lang="en-US" sz="3600" dirty="0"/>
              <a:t>Fall Arrest, Positioning, Fall Restraint</a:t>
            </a:r>
            <a:r>
              <a:rPr lang="en-US" sz="3200" dirty="0"/>
              <a:t/>
            </a:r>
            <a:br>
              <a:rPr lang="en-US" sz="3200" dirty="0"/>
            </a:br>
            <a:r>
              <a:rPr lang="en-US" sz="3200" dirty="0"/>
              <a:t> </a:t>
            </a:r>
            <a:r>
              <a:rPr lang="en-US" sz="2700" dirty="0">
                <a:solidFill>
                  <a:srgbClr val="FFFF00"/>
                </a:solidFill>
                <a:latin typeface="Tahoma"/>
                <a:cs typeface="Tahoma"/>
              </a:rPr>
              <a:t>Additional training required</a:t>
            </a:r>
            <a:endParaRPr lang="en-US" sz="2700" dirty="0">
              <a:solidFill>
                <a:srgbClr val="FFFF00"/>
              </a:solidFill>
            </a:endParaRPr>
          </a:p>
        </p:txBody>
      </p:sp>
      <p:pic>
        <p:nvPicPr>
          <p:cNvPr id="2097168" name="Picture 104" descr="Caution icon made up of a triangle with a black border and yellow background with a black exclamation point in the midd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68583" y="494186"/>
            <a:ext cx="428450" cy="393711"/>
          </a:xfrm>
          <a:prstGeom prst="rect">
            <a:avLst/>
          </a:prstGeom>
        </p:spPr>
      </p:pic>
      <p:pic>
        <p:nvPicPr>
          <p:cNvPr id="2097169" name="Picture 105" descr="Caution icon made up of a triangle with a black border and yellow background with a black exclamation point in the midd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3467" y="494224"/>
            <a:ext cx="428450" cy="393711"/>
          </a:xfrm>
          <a:prstGeom prst="rect">
            <a:avLst/>
          </a:prstGeom>
        </p:spPr>
      </p:pic>
      <p:grpSp>
        <p:nvGrpSpPr>
          <p:cNvPr id="89" name="Group 47" descr="Icon of a building with a flat roof. The person on the roof is using a fall restraint system which prevents them from getting too close to the roof edge."/>
          <p:cNvGrpSpPr/>
          <p:nvPr/>
        </p:nvGrpSpPr>
        <p:grpSpPr>
          <a:xfrm>
            <a:off x="306421" y="1039572"/>
            <a:ext cx="2303371" cy="1692770"/>
            <a:chOff x="347471" y="1442772"/>
            <a:chExt cx="5764274" cy="4317948"/>
          </a:xfrm>
        </p:grpSpPr>
        <p:grpSp>
          <p:nvGrpSpPr>
            <p:cNvPr id="90" name="Group 13"/>
            <p:cNvGrpSpPr/>
            <p:nvPr/>
          </p:nvGrpSpPr>
          <p:grpSpPr>
            <a:xfrm>
              <a:off x="2852585" y="2567749"/>
              <a:ext cx="805217" cy="291859"/>
              <a:chOff x="4155744" y="2622998"/>
              <a:chExt cx="805217" cy="291859"/>
            </a:xfrm>
          </p:grpSpPr>
          <p:sp>
            <p:nvSpPr>
              <p:cNvPr id="1048675" name="Rectangle 14"/>
              <p:cNvSpPr/>
              <p:nvPr/>
            </p:nvSpPr>
            <p:spPr>
              <a:xfrm>
                <a:off x="4155744" y="2818263"/>
                <a:ext cx="245659" cy="71241"/>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76" name="Rectangle 15"/>
              <p:cNvSpPr/>
              <p:nvPr/>
            </p:nvSpPr>
            <p:spPr>
              <a:xfrm>
                <a:off x="4715302" y="2818263"/>
                <a:ext cx="245659" cy="71241"/>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77" name="Rectangle 16"/>
              <p:cNvSpPr/>
              <p:nvPr/>
            </p:nvSpPr>
            <p:spPr>
              <a:xfrm>
                <a:off x="4357048" y="2768928"/>
                <a:ext cx="429904" cy="45719"/>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78" name="Block Arc 17"/>
              <p:cNvSpPr/>
              <p:nvPr/>
            </p:nvSpPr>
            <p:spPr>
              <a:xfrm>
                <a:off x="4488409" y="2622998"/>
                <a:ext cx="170597" cy="291859"/>
              </a:xfrm>
              <a:prstGeom prst="blockArc">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1" name="Group 18"/>
            <p:cNvGrpSpPr/>
            <p:nvPr/>
          </p:nvGrpSpPr>
          <p:grpSpPr>
            <a:xfrm>
              <a:off x="1125415" y="1442772"/>
              <a:ext cx="531392" cy="1388073"/>
              <a:chOff x="1856935" y="1488492"/>
              <a:chExt cx="531392" cy="1388073"/>
            </a:xfrm>
          </p:grpSpPr>
          <p:sp>
            <p:nvSpPr>
              <p:cNvPr id="1048679" name="Rectangle: Rounded Corners 8"/>
              <p:cNvSpPr/>
              <p:nvPr/>
            </p:nvSpPr>
            <p:spPr>
              <a:xfrm rot="21277295">
                <a:off x="2032380" y="2485078"/>
                <a:ext cx="82296" cy="39148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80" name="Rectangle: Rounded Corners 9"/>
              <p:cNvSpPr/>
              <p:nvPr/>
            </p:nvSpPr>
            <p:spPr>
              <a:xfrm rot="1014194">
                <a:off x="2069955" y="2129523"/>
                <a:ext cx="82296" cy="39148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81" name="Rectangle: Rounded Corners 10"/>
              <p:cNvSpPr/>
              <p:nvPr/>
            </p:nvSpPr>
            <p:spPr>
              <a:xfrm rot="213092">
                <a:off x="2186149" y="2130858"/>
                <a:ext cx="82296" cy="39148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82" name="Rectangle: Rounded Corners 11"/>
              <p:cNvSpPr/>
              <p:nvPr/>
            </p:nvSpPr>
            <p:spPr>
              <a:xfrm rot="21124298">
                <a:off x="2199190" y="2497879"/>
                <a:ext cx="82296" cy="37781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83" name="Rectangle: Rounded Corners 12"/>
              <p:cNvSpPr/>
              <p:nvPr/>
            </p:nvSpPr>
            <p:spPr>
              <a:xfrm>
                <a:off x="2102499" y="1702841"/>
                <a:ext cx="209775" cy="45243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84" name="Rectangle: Rounded Corners 14"/>
              <p:cNvSpPr/>
              <p:nvPr/>
            </p:nvSpPr>
            <p:spPr>
              <a:xfrm rot="4217660">
                <a:off x="1968182" y="1647478"/>
                <a:ext cx="59722" cy="28221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85" name="Rectangle: Rounded Corners 15"/>
              <p:cNvSpPr/>
              <p:nvPr/>
            </p:nvSpPr>
            <p:spPr>
              <a:xfrm rot="3017185">
                <a:off x="1984352" y="1745815"/>
                <a:ext cx="59722" cy="28221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86" name="Oval 26"/>
              <p:cNvSpPr/>
              <p:nvPr/>
            </p:nvSpPr>
            <p:spPr>
              <a:xfrm>
                <a:off x="2111882" y="1488492"/>
                <a:ext cx="195268" cy="1952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87" name="Circle: Hollow 16"/>
              <p:cNvSpPr/>
              <p:nvPr/>
            </p:nvSpPr>
            <p:spPr>
              <a:xfrm>
                <a:off x="2297839" y="1702841"/>
                <a:ext cx="90488" cy="90488"/>
              </a:xfrm>
              <a:prstGeom prst="donut">
                <a:avLst>
                  <a:gd name="adj" fmla="val 2107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145732" name="Straight Connector 28"/>
            <p:cNvCxnSpPr>
              <a:cxnSpLocks/>
            </p:cNvCxnSpPr>
            <p:nvPr/>
          </p:nvCxnSpPr>
          <p:spPr>
            <a:xfrm>
              <a:off x="1643380" y="1719580"/>
              <a:ext cx="1586228" cy="8802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2" name="Group 29"/>
            <p:cNvGrpSpPr/>
            <p:nvPr/>
          </p:nvGrpSpPr>
          <p:grpSpPr>
            <a:xfrm>
              <a:off x="347471" y="2843784"/>
              <a:ext cx="5764274" cy="2916936"/>
              <a:chOff x="1078991" y="2889504"/>
              <a:chExt cx="5764274" cy="2916936"/>
            </a:xfrm>
          </p:grpSpPr>
          <p:sp>
            <p:nvSpPr>
              <p:cNvPr id="1048688" name="Rectangle 30"/>
              <p:cNvSpPr/>
              <p:nvPr/>
            </p:nvSpPr>
            <p:spPr>
              <a:xfrm>
                <a:off x="1225295" y="3090672"/>
                <a:ext cx="5522838" cy="2715768"/>
              </a:xfrm>
              <a:prstGeom prst="rect">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89" name="Rectangle 31"/>
              <p:cNvSpPr/>
              <p:nvPr/>
            </p:nvSpPr>
            <p:spPr>
              <a:xfrm>
                <a:off x="1078991" y="2889504"/>
                <a:ext cx="5764274" cy="201168"/>
              </a:xfrm>
              <a:prstGeom prst="rect">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Group 32"/>
              <p:cNvGrpSpPr/>
              <p:nvPr/>
            </p:nvGrpSpPr>
            <p:grpSpPr>
              <a:xfrm>
                <a:off x="1809129" y="3492679"/>
                <a:ext cx="586740" cy="694168"/>
                <a:chOff x="1394460" y="4905756"/>
                <a:chExt cx="586740" cy="694168"/>
              </a:xfrm>
            </p:grpSpPr>
            <p:sp>
              <p:nvSpPr>
                <p:cNvPr id="1048690" name="Rectangle 43"/>
                <p:cNvSpPr/>
                <p:nvPr/>
              </p:nvSpPr>
              <p:spPr>
                <a:xfrm>
                  <a:off x="1394460" y="4905756"/>
                  <a:ext cx="28194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91" name="Rectangle 44"/>
                <p:cNvSpPr/>
                <p:nvPr/>
              </p:nvSpPr>
              <p:spPr>
                <a:xfrm>
                  <a:off x="1699260" y="4905756"/>
                  <a:ext cx="28194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92" name="Rectangle 45"/>
                <p:cNvSpPr/>
                <p:nvPr/>
              </p:nvSpPr>
              <p:spPr>
                <a:xfrm>
                  <a:off x="1394460" y="5264644"/>
                  <a:ext cx="28194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93" name="Rectangle 46"/>
                <p:cNvSpPr/>
                <p:nvPr/>
              </p:nvSpPr>
              <p:spPr>
                <a:xfrm>
                  <a:off x="1699260" y="5264644"/>
                  <a:ext cx="28194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33"/>
              <p:cNvGrpSpPr/>
              <p:nvPr/>
            </p:nvGrpSpPr>
            <p:grpSpPr>
              <a:xfrm>
                <a:off x="5577701" y="3492679"/>
                <a:ext cx="586740" cy="694168"/>
                <a:chOff x="1394460" y="4905756"/>
                <a:chExt cx="586740" cy="694168"/>
              </a:xfrm>
            </p:grpSpPr>
            <p:sp>
              <p:nvSpPr>
                <p:cNvPr id="1048694" name="Rectangle 39"/>
                <p:cNvSpPr/>
                <p:nvPr/>
              </p:nvSpPr>
              <p:spPr>
                <a:xfrm>
                  <a:off x="1394460" y="4905756"/>
                  <a:ext cx="28194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95" name="Rectangle 40"/>
                <p:cNvSpPr/>
                <p:nvPr/>
              </p:nvSpPr>
              <p:spPr>
                <a:xfrm>
                  <a:off x="1699260" y="4905756"/>
                  <a:ext cx="28194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96" name="Rectangle 41"/>
                <p:cNvSpPr/>
                <p:nvPr/>
              </p:nvSpPr>
              <p:spPr>
                <a:xfrm>
                  <a:off x="1394460" y="5264644"/>
                  <a:ext cx="28194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97" name="Rectangle 42"/>
                <p:cNvSpPr/>
                <p:nvPr/>
              </p:nvSpPr>
              <p:spPr>
                <a:xfrm>
                  <a:off x="1699260" y="5264644"/>
                  <a:ext cx="28194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34"/>
              <p:cNvGrpSpPr/>
              <p:nvPr/>
            </p:nvGrpSpPr>
            <p:grpSpPr>
              <a:xfrm>
                <a:off x="3693415" y="3504483"/>
                <a:ext cx="586740" cy="694168"/>
                <a:chOff x="1394460" y="4905756"/>
                <a:chExt cx="586740" cy="694168"/>
              </a:xfrm>
            </p:grpSpPr>
            <p:sp>
              <p:nvSpPr>
                <p:cNvPr id="1048698" name="Rectangle 35"/>
                <p:cNvSpPr/>
                <p:nvPr/>
              </p:nvSpPr>
              <p:spPr>
                <a:xfrm>
                  <a:off x="1394460" y="4905756"/>
                  <a:ext cx="28194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99" name="Rectangle 36"/>
                <p:cNvSpPr/>
                <p:nvPr/>
              </p:nvSpPr>
              <p:spPr>
                <a:xfrm>
                  <a:off x="1699260" y="4905756"/>
                  <a:ext cx="28194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00" name="Rectangle 37"/>
                <p:cNvSpPr/>
                <p:nvPr/>
              </p:nvSpPr>
              <p:spPr>
                <a:xfrm>
                  <a:off x="1394460" y="5264644"/>
                  <a:ext cx="28194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01" name="Rectangle 38"/>
                <p:cNvSpPr/>
                <p:nvPr/>
              </p:nvSpPr>
              <p:spPr>
                <a:xfrm>
                  <a:off x="1699260" y="5264644"/>
                  <a:ext cx="28194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048703" name="Rectangle 103"/>
          <p:cNvSpPr/>
          <p:nvPr/>
        </p:nvSpPr>
        <p:spPr>
          <a:xfrm>
            <a:off x="2953522" y="893020"/>
            <a:ext cx="6042231" cy="2169825"/>
          </a:xfrm>
          <a:prstGeom prst="rect">
            <a:avLst/>
          </a:prstGeom>
        </p:spPr>
        <p:txBody>
          <a:bodyPr wrap="square">
            <a:spAutoFit/>
          </a:bodyPr>
          <a:lstStyle/>
          <a:p>
            <a:pPr>
              <a:spcBef>
                <a:spcPts val="0"/>
              </a:spcBef>
              <a:spcAft>
                <a:spcPts val="300"/>
              </a:spcAft>
            </a:pPr>
            <a:r>
              <a:rPr lang="en-US" b="1" dirty="0">
                <a:latin typeface="+mn-lt"/>
              </a:rPr>
              <a:t>Fall restraint system </a:t>
            </a:r>
          </a:p>
          <a:p>
            <a:pPr marL="456565" indent="-457200">
              <a:spcBef>
                <a:spcPts val="0"/>
              </a:spcBef>
              <a:spcAft>
                <a:spcPts val="300"/>
              </a:spcAft>
              <a:buFont typeface="ZapfDingbatsITC" charset="0"/>
              <a:buChar char="✸"/>
            </a:pPr>
            <a:r>
              <a:rPr lang="en-US" sz="2000" dirty="0">
                <a:latin typeface="Tahoma" charset="0"/>
                <a:ea typeface="Tahoma" charset="0"/>
                <a:cs typeface="Tahoma" charset="0"/>
              </a:rPr>
              <a:t>Lanyard length prevents user from getting to a position where they can fall</a:t>
            </a:r>
          </a:p>
          <a:p>
            <a:pPr marL="731520" lvl="1" indent="-365760">
              <a:spcBef>
                <a:spcPts val="0"/>
              </a:spcBef>
              <a:spcAft>
                <a:spcPts val="300"/>
              </a:spcAft>
              <a:buClr>
                <a:srgbClr val="317840"/>
              </a:buClr>
              <a:buFont typeface="ZapfDingbatsITC" charset="0"/>
              <a:buChar char="✧"/>
            </a:pPr>
            <a:r>
              <a:rPr lang="en-US" sz="1800" dirty="0">
                <a:latin typeface="Tahoma" charset="0"/>
                <a:ea typeface="Tahoma" charset="0"/>
                <a:cs typeface="Tahoma" charset="0"/>
              </a:rPr>
              <a:t>Fixed length lanyard</a:t>
            </a:r>
          </a:p>
          <a:p>
            <a:pPr marL="731520" lvl="1" indent="-365760">
              <a:spcBef>
                <a:spcPts val="0"/>
              </a:spcBef>
              <a:spcAft>
                <a:spcPts val="300"/>
              </a:spcAft>
              <a:buClr>
                <a:srgbClr val="317840"/>
              </a:buClr>
              <a:buFont typeface="ZapfDingbatsITC" charset="0"/>
              <a:buChar char="✧"/>
            </a:pPr>
            <a:r>
              <a:rPr lang="en-US" sz="1800" dirty="0">
                <a:latin typeface="Tahoma" charset="0"/>
                <a:ea typeface="Tahoma" charset="0"/>
                <a:cs typeface="Tahoma" charset="0"/>
              </a:rPr>
              <a:t>Adjustable lanyard</a:t>
            </a:r>
          </a:p>
          <a:p>
            <a:pPr marL="456565" indent="-457200">
              <a:spcBef>
                <a:spcPts val="0"/>
              </a:spcBef>
              <a:spcAft>
                <a:spcPts val="300"/>
              </a:spcAft>
              <a:buFont typeface="ZapfDingbatsITC" charset="0"/>
              <a:buChar char="✸"/>
            </a:pPr>
            <a:r>
              <a:rPr lang="en-US" sz="2000" dirty="0">
                <a:latin typeface="Tahoma" charset="0"/>
                <a:ea typeface="Tahoma" charset="0"/>
                <a:cs typeface="Tahoma" charset="0"/>
              </a:rPr>
              <a:t>Less common in residential PV</a:t>
            </a:r>
          </a:p>
        </p:txBody>
      </p:sp>
      <p:pic>
        <p:nvPicPr>
          <p:cNvPr id="2097171" name="Picture 2" descr="Icon of a building with a pitched roof. The icon of a person is using a positioning system which is preventing them from falling off the roo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8502" y="2954681"/>
            <a:ext cx="2361510" cy="2013090"/>
          </a:xfrm>
          <a:prstGeom prst="rect">
            <a:avLst/>
          </a:prstGeom>
        </p:spPr>
      </p:pic>
      <p:sp>
        <p:nvSpPr>
          <p:cNvPr id="1048674" name="Rectangle 9"/>
          <p:cNvSpPr/>
          <p:nvPr/>
        </p:nvSpPr>
        <p:spPr>
          <a:xfrm>
            <a:off x="2951518" y="3008219"/>
            <a:ext cx="6270414" cy="1808187"/>
          </a:xfrm>
          <a:prstGeom prst="rect">
            <a:avLst/>
          </a:prstGeom>
        </p:spPr>
        <p:txBody>
          <a:bodyPr wrap="square">
            <a:spAutoFit/>
          </a:bodyPr>
          <a:lstStyle/>
          <a:p>
            <a:pPr>
              <a:spcBef>
                <a:spcPts val="0"/>
              </a:spcBef>
              <a:spcAft>
                <a:spcPts val="300"/>
              </a:spcAft>
            </a:pPr>
            <a:r>
              <a:rPr lang="en-US" b="1" dirty="0">
                <a:latin typeface="+mn-lt"/>
              </a:rPr>
              <a:t>Positioning system </a:t>
            </a:r>
          </a:p>
          <a:p>
            <a:pPr marL="456565" indent="-457200">
              <a:spcBef>
                <a:spcPts val="0"/>
              </a:spcBef>
              <a:spcAft>
                <a:spcPts val="300"/>
              </a:spcAft>
              <a:buFont typeface="ZapfDingbatsITC" charset="0"/>
              <a:buChar char="✸"/>
            </a:pPr>
            <a:r>
              <a:rPr lang="en-US" sz="2000" dirty="0">
                <a:latin typeface="Tahoma" charset="0"/>
                <a:ea typeface="Tahoma" charset="0"/>
                <a:cs typeface="Tahoma" charset="0"/>
              </a:rPr>
              <a:t>Body harness system supports user on an elevated vertical surface</a:t>
            </a:r>
          </a:p>
          <a:p>
            <a:pPr marL="456565" indent="-457200">
              <a:spcBef>
                <a:spcPts val="0"/>
              </a:spcBef>
              <a:spcAft>
                <a:spcPts val="300"/>
              </a:spcAft>
              <a:buFont typeface="ZapfDingbatsITC" charset="0"/>
              <a:buChar char="✸"/>
            </a:pPr>
            <a:r>
              <a:rPr lang="en-US" sz="2000" dirty="0">
                <a:latin typeface="Tahoma" charset="0"/>
                <a:ea typeface="Tahoma" charset="0"/>
                <a:cs typeface="Tahoma" charset="0"/>
              </a:rPr>
              <a:t>User can work with hands free, leaning backward</a:t>
            </a:r>
          </a:p>
          <a:p>
            <a:pPr marL="456565" indent="-457200">
              <a:spcBef>
                <a:spcPts val="0"/>
              </a:spcBef>
              <a:spcAft>
                <a:spcPts val="300"/>
              </a:spcAft>
              <a:buFont typeface="ZapfDingbatsITC" charset="0"/>
              <a:buChar char="✸"/>
            </a:pPr>
            <a:r>
              <a:rPr lang="en-US" sz="2000" dirty="0">
                <a:latin typeface="Tahoma" charset="0"/>
                <a:ea typeface="Tahoma" charset="0"/>
                <a:cs typeface="Tahoma" charset="0"/>
              </a:rPr>
              <a:t>Common on very steep sloped roofs</a:t>
            </a:r>
          </a:p>
        </p:txBody>
      </p:sp>
      <p:pic>
        <p:nvPicPr>
          <p:cNvPr id="2097170" name="Picture 5" descr="Icon of a building with a pitched roof. There is an icon of a person who has fallen off the roof but didn't hit the lower level because they are using a fall arrest system."/>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7796" y="4811924"/>
            <a:ext cx="2361510" cy="2013091"/>
          </a:xfrm>
          <a:prstGeom prst="rect">
            <a:avLst/>
          </a:prstGeom>
        </p:spPr>
      </p:pic>
      <p:sp>
        <p:nvSpPr>
          <p:cNvPr id="1048702" name="Rectangle 102"/>
          <p:cNvSpPr/>
          <p:nvPr/>
        </p:nvSpPr>
        <p:spPr>
          <a:xfrm>
            <a:off x="2951518" y="4928833"/>
            <a:ext cx="5486400" cy="1846659"/>
          </a:xfrm>
          <a:prstGeom prst="rect">
            <a:avLst/>
          </a:prstGeom>
        </p:spPr>
        <p:txBody>
          <a:bodyPr wrap="square">
            <a:spAutoFit/>
          </a:bodyPr>
          <a:lstStyle/>
          <a:p>
            <a:pPr>
              <a:spcBef>
                <a:spcPts val="0"/>
              </a:spcBef>
              <a:spcAft>
                <a:spcPts val="300"/>
              </a:spcAft>
            </a:pPr>
            <a:r>
              <a:rPr lang="en-US" b="1" dirty="0">
                <a:latin typeface="+mn-lt"/>
              </a:rPr>
              <a:t>Fall arrest system </a:t>
            </a:r>
          </a:p>
          <a:p>
            <a:pPr marL="456565" indent="-457200">
              <a:spcBef>
                <a:spcPts val="0"/>
              </a:spcBef>
              <a:spcAft>
                <a:spcPts val="300"/>
              </a:spcAft>
              <a:buFont typeface="ZapfDingbatsITC" charset="0"/>
              <a:buChar char="✸"/>
            </a:pPr>
            <a:r>
              <a:rPr lang="en-US" sz="2000" dirty="0">
                <a:latin typeface="Tahoma" charset="0"/>
                <a:ea typeface="Tahoma" charset="0"/>
                <a:cs typeface="Tahoma" charset="0"/>
              </a:rPr>
              <a:t>Protects users in case they fall</a:t>
            </a:r>
          </a:p>
          <a:p>
            <a:pPr marL="456565" indent="-457200">
              <a:spcBef>
                <a:spcPts val="0"/>
              </a:spcBef>
              <a:spcAft>
                <a:spcPts val="300"/>
              </a:spcAft>
              <a:buFont typeface="ZapfDingbatsITC" charset="0"/>
              <a:buChar char="✸"/>
            </a:pPr>
            <a:r>
              <a:rPr lang="en-US" sz="2000" dirty="0">
                <a:latin typeface="Tahoma" charset="0"/>
                <a:ea typeface="Tahoma" charset="0"/>
                <a:cs typeface="Tahoma" charset="0"/>
              </a:rPr>
              <a:t>Does not limit movement of user</a:t>
            </a:r>
          </a:p>
          <a:p>
            <a:pPr marL="456565" indent="-457200">
              <a:spcBef>
                <a:spcPts val="0"/>
              </a:spcBef>
              <a:spcAft>
                <a:spcPts val="300"/>
              </a:spcAft>
              <a:buFont typeface="ZapfDingbatsITC" charset="0"/>
              <a:buChar char="✸"/>
            </a:pPr>
            <a:r>
              <a:rPr lang="en-US" sz="2000" dirty="0">
                <a:latin typeface="Tahoma" charset="0"/>
                <a:ea typeface="Tahoma" charset="0"/>
                <a:cs typeface="Tahoma" charset="0"/>
              </a:rPr>
              <a:t>Used on jobs close to roof edge</a:t>
            </a:r>
          </a:p>
          <a:p>
            <a:pPr marL="456565" indent="-457200">
              <a:spcBef>
                <a:spcPts val="0"/>
              </a:spcBef>
              <a:spcAft>
                <a:spcPts val="300"/>
              </a:spcAft>
              <a:buFont typeface="ZapfDingbatsITC" charset="0"/>
              <a:buChar char="✸"/>
            </a:pPr>
            <a:r>
              <a:rPr lang="en-US" sz="2000" dirty="0">
                <a:latin typeface="Tahoma" charset="0"/>
                <a:ea typeface="Tahoma" charset="0"/>
                <a:cs typeface="Tahoma" charset="0"/>
              </a:rPr>
              <a:t>Most common in residential PV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71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86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971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8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4" grpId="0"/>
      <p:bldP spid="104870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3" name="Title 1"/>
          <p:cNvSpPr>
            <a:spLocks noGrp="1"/>
          </p:cNvSpPr>
          <p:nvPr>
            <p:ph type="title"/>
          </p:nvPr>
        </p:nvSpPr>
        <p:spPr/>
        <p:txBody>
          <a:bodyPr/>
          <a:lstStyle/>
          <a:p>
            <a:r>
              <a:rPr lang="en-US" dirty="0"/>
              <a:t>Fall Restraint Systems</a:t>
            </a:r>
          </a:p>
        </p:txBody>
      </p:sp>
      <p:sp>
        <p:nvSpPr>
          <p:cNvPr id="1048734" name="Content Placeholder 2"/>
          <p:cNvSpPr>
            <a:spLocks noGrp="1"/>
          </p:cNvSpPr>
          <p:nvPr>
            <p:ph idx="4294967295"/>
          </p:nvPr>
        </p:nvSpPr>
        <p:spPr>
          <a:xfrm>
            <a:off x="0" y="1117600"/>
            <a:ext cx="5616575" cy="5534025"/>
          </a:xfrm>
        </p:spPr>
        <p:txBody>
          <a:bodyPr/>
          <a:lstStyle/>
          <a:p>
            <a:pPr>
              <a:spcAft>
                <a:spcPts val="600"/>
              </a:spcAft>
            </a:pPr>
            <a:r>
              <a:rPr lang="en-US" dirty="0"/>
              <a:t>No specific OSHA standard</a:t>
            </a:r>
          </a:p>
          <a:p>
            <a:pPr>
              <a:spcAft>
                <a:spcPts val="600"/>
              </a:spcAft>
            </a:pPr>
            <a:r>
              <a:rPr lang="en-US" dirty="0"/>
              <a:t>Must prevent user from falling any distance</a:t>
            </a:r>
          </a:p>
          <a:p>
            <a:pPr lvl="1">
              <a:spcAft>
                <a:spcPts val="600"/>
              </a:spcAft>
            </a:pPr>
            <a:r>
              <a:rPr lang="en-US" dirty="0"/>
              <a:t>No potential to fall</a:t>
            </a:r>
          </a:p>
          <a:p>
            <a:pPr>
              <a:spcAft>
                <a:spcPts val="600"/>
              </a:spcAft>
            </a:pPr>
            <a:r>
              <a:rPr lang="en-US" dirty="0"/>
              <a:t>Must withstand 3,000 pounds of force or twice the expected load</a:t>
            </a:r>
          </a:p>
          <a:p>
            <a:pPr>
              <a:spcAft>
                <a:spcPts val="600"/>
              </a:spcAft>
            </a:pPr>
            <a:r>
              <a:rPr lang="en-US" dirty="0"/>
              <a:t>Most common on flat roofs</a:t>
            </a:r>
          </a:p>
          <a:p>
            <a:pPr lvl="1">
              <a:spcAft>
                <a:spcPts val="600"/>
              </a:spcAft>
            </a:pPr>
            <a:r>
              <a:rPr lang="en-US" dirty="0"/>
              <a:t>Can be used on sloped roofs</a:t>
            </a:r>
          </a:p>
        </p:txBody>
      </p:sp>
      <p:pic>
        <p:nvPicPr>
          <p:cNvPr id="1026" name="Picture 2" descr="Picture of a person working on a flat roof. They are using a fall restraint system which is preventing them from getting too close to the roof edge.">
            <a:extLst>
              <a:ext uri="{FF2B5EF4-FFF2-40B4-BE49-F238E27FC236}">
                <a16:creationId xmlns:a16="http://schemas.microsoft.com/office/drawing/2014/main" id="{4ADBE2C1-656A-476A-8472-E691DAB9C0C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90320" y="1061024"/>
            <a:ext cx="3071133" cy="255394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70933" y="3616715"/>
            <a:ext cx="2409058" cy="276999"/>
          </a:xfrm>
          <a:prstGeom prst="rect">
            <a:avLst/>
          </a:prstGeom>
          <a:noFill/>
        </p:spPr>
        <p:txBody>
          <a:bodyPr wrap="square" rtlCol="0">
            <a:spAutoFit/>
          </a:bodyPr>
          <a:lstStyle/>
          <a:p>
            <a:r>
              <a:rPr lang="en-US" sz="1200" i="1" dirty="0">
                <a:latin typeface="Tahoma"/>
                <a:cs typeface="Tahoma"/>
              </a:rPr>
              <a:t>Source: </a:t>
            </a:r>
            <a:r>
              <a:rPr lang="en-US" sz="1200" i="1" dirty="0" err="1">
                <a:latin typeface="Tahoma"/>
                <a:cs typeface="Tahoma"/>
              </a:rPr>
              <a:t>simplifiedsafety.com</a:t>
            </a:r>
            <a:endParaRPr lang="en-US" sz="1200" i="1" dirty="0">
              <a:latin typeface="Tahoma"/>
              <a:cs typeface="Tahoma"/>
            </a:endParaRPr>
          </a:p>
        </p:txBody>
      </p:sp>
      <p:grpSp>
        <p:nvGrpSpPr>
          <p:cNvPr id="107" name="Group 3" descr="Icon of a building with a flat roof. The person on the roof is using a fall restraint system which prevents them from getting too close to the roof edge."/>
          <p:cNvGrpSpPr>
            <a:grpSpLocks noChangeAspect="1"/>
          </p:cNvGrpSpPr>
          <p:nvPr/>
        </p:nvGrpSpPr>
        <p:grpSpPr>
          <a:xfrm>
            <a:off x="5961888" y="3884611"/>
            <a:ext cx="3118103" cy="2154854"/>
            <a:chOff x="347471" y="1442772"/>
            <a:chExt cx="5764274" cy="3585215"/>
          </a:xfrm>
        </p:grpSpPr>
        <p:grpSp>
          <p:nvGrpSpPr>
            <p:cNvPr id="108" name="Group 4"/>
            <p:cNvGrpSpPr/>
            <p:nvPr/>
          </p:nvGrpSpPr>
          <p:grpSpPr>
            <a:xfrm>
              <a:off x="2852585" y="2567749"/>
              <a:ext cx="805217" cy="291859"/>
              <a:chOff x="4155744" y="2622998"/>
              <a:chExt cx="805217" cy="291859"/>
            </a:xfrm>
          </p:grpSpPr>
          <p:sp>
            <p:nvSpPr>
              <p:cNvPr id="1048735" name="Rectangle 34"/>
              <p:cNvSpPr/>
              <p:nvPr/>
            </p:nvSpPr>
            <p:spPr>
              <a:xfrm>
                <a:off x="4155744" y="2818263"/>
                <a:ext cx="245659" cy="71241"/>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36" name="Rectangle 35"/>
              <p:cNvSpPr/>
              <p:nvPr/>
            </p:nvSpPr>
            <p:spPr>
              <a:xfrm>
                <a:off x="4715302" y="2818263"/>
                <a:ext cx="245659" cy="71241"/>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37" name="Rectangle 36"/>
              <p:cNvSpPr/>
              <p:nvPr/>
            </p:nvSpPr>
            <p:spPr>
              <a:xfrm>
                <a:off x="4357048" y="2768928"/>
                <a:ext cx="429904" cy="45719"/>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38" name="Block Arc 37"/>
              <p:cNvSpPr/>
              <p:nvPr/>
            </p:nvSpPr>
            <p:spPr>
              <a:xfrm>
                <a:off x="4488409" y="2622998"/>
                <a:ext cx="170597" cy="291859"/>
              </a:xfrm>
              <a:prstGeom prst="blockArc">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9" name="Group 5"/>
            <p:cNvGrpSpPr/>
            <p:nvPr/>
          </p:nvGrpSpPr>
          <p:grpSpPr>
            <a:xfrm>
              <a:off x="1125415" y="1442772"/>
              <a:ext cx="531392" cy="1388073"/>
              <a:chOff x="1856935" y="1488492"/>
              <a:chExt cx="531392" cy="1388073"/>
            </a:xfrm>
          </p:grpSpPr>
          <p:sp>
            <p:nvSpPr>
              <p:cNvPr id="1048739" name="Rectangle: Rounded Corners 8"/>
              <p:cNvSpPr/>
              <p:nvPr/>
            </p:nvSpPr>
            <p:spPr>
              <a:xfrm rot="21277295">
                <a:off x="2032380" y="2485078"/>
                <a:ext cx="82296" cy="39148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40" name="Rectangle: Rounded Corners 9"/>
              <p:cNvSpPr/>
              <p:nvPr/>
            </p:nvSpPr>
            <p:spPr>
              <a:xfrm rot="1014194">
                <a:off x="2069955" y="2129523"/>
                <a:ext cx="82296" cy="39148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41" name="Rectangle: Rounded Corners 10"/>
              <p:cNvSpPr/>
              <p:nvPr/>
            </p:nvSpPr>
            <p:spPr>
              <a:xfrm rot="213092">
                <a:off x="2186149" y="2130858"/>
                <a:ext cx="82296" cy="39148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42" name="Rectangle: Rounded Corners 11"/>
              <p:cNvSpPr/>
              <p:nvPr/>
            </p:nvSpPr>
            <p:spPr>
              <a:xfrm rot="21124298">
                <a:off x="2199190" y="2497879"/>
                <a:ext cx="82296" cy="37781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43" name="Rectangle: Rounded Corners 12"/>
              <p:cNvSpPr/>
              <p:nvPr/>
            </p:nvSpPr>
            <p:spPr>
              <a:xfrm>
                <a:off x="2102499" y="1702841"/>
                <a:ext cx="209775" cy="45243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44" name="Rectangle: Rounded Corners 14"/>
              <p:cNvSpPr/>
              <p:nvPr/>
            </p:nvSpPr>
            <p:spPr>
              <a:xfrm rot="4217660">
                <a:off x="1968182" y="1647478"/>
                <a:ext cx="59722" cy="28221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45" name="Rectangle: Rounded Corners 15"/>
              <p:cNvSpPr/>
              <p:nvPr/>
            </p:nvSpPr>
            <p:spPr>
              <a:xfrm rot="3017185">
                <a:off x="1984352" y="1745815"/>
                <a:ext cx="59722" cy="28221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46" name="Oval 32"/>
              <p:cNvSpPr/>
              <p:nvPr/>
            </p:nvSpPr>
            <p:spPr>
              <a:xfrm>
                <a:off x="2111882" y="1488492"/>
                <a:ext cx="195268" cy="1952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47" name="Circle: Hollow 16"/>
              <p:cNvSpPr/>
              <p:nvPr/>
            </p:nvSpPr>
            <p:spPr>
              <a:xfrm>
                <a:off x="2297839" y="1702841"/>
                <a:ext cx="90488" cy="90488"/>
              </a:xfrm>
              <a:prstGeom prst="donut">
                <a:avLst>
                  <a:gd name="adj" fmla="val 2107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145744" name="Straight Connector 6"/>
            <p:cNvCxnSpPr>
              <a:cxnSpLocks/>
            </p:cNvCxnSpPr>
            <p:nvPr/>
          </p:nvCxnSpPr>
          <p:spPr>
            <a:xfrm>
              <a:off x="1643380" y="1719580"/>
              <a:ext cx="1586228" cy="8802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0" name="Group 7"/>
            <p:cNvGrpSpPr/>
            <p:nvPr/>
          </p:nvGrpSpPr>
          <p:grpSpPr>
            <a:xfrm>
              <a:off x="347471" y="2843784"/>
              <a:ext cx="5764274" cy="2184203"/>
              <a:chOff x="1078991" y="2889504"/>
              <a:chExt cx="5764274" cy="2184203"/>
            </a:xfrm>
          </p:grpSpPr>
          <p:sp>
            <p:nvSpPr>
              <p:cNvPr id="1048748" name="Rectangle 8"/>
              <p:cNvSpPr/>
              <p:nvPr/>
            </p:nvSpPr>
            <p:spPr>
              <a:xfrm>
                <a:off x="1225295" y="3090674"/>
                <a:ext cx="5522839" cy="1983033"/>
              </a:xfrm>
              <a:prstGeom prst="rect">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749" name="Rectangle 9"/>
              <p:cNvSpPr/>
              <p:nvPr/>
            </p:nvSpPr>
            <p:spPr>
              <a:xfrm>
                <a:off x="1078991" y="2889504"/>
                <a:ext cx="5764274" cy="201168"/>
              </a:xfrm>
              <a:prstGeom prst="rect">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1" name="Group 10"/>
              <p:cNvGrpSpPr/>
              <p:nvPr/>
            </p:nvGrpSpPr>
            <p:grpSpPr>
              <a:xfrm>
                <a:off x="1809129" y="3492679"/>
                <a:ext cx="586740" cy="694168"/>
                <a:chOff x="1394460" y="4905756"/>
                <a:chExt cx="586740" cy="694168"/>
              </a:xfrm>
            </p:grpSpPr>
            <p:sp>
              <p:nvSpPr>
                <p:cNvPr id="1048750" name="Rectangle 21"/>
                <p:cNvSpPr/>
                <p:nvPr/>
              </p:nvSpPr>
              <p:spPr>
                <a:xfrm>
                  <a:off x="1394460" y="4905756"/>
                  <a:ext cx="28194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51" name="Rectangle 22"/>
                <p:cNvSpPr/>
                <p:nvPr/>
              </p:nvSpPr>
              <p:spPr>
                <a:xfrm>
                  <a:off x="1699260" y="4905756"/>
                  <a:ext cx="28194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52" name="Rectangle 23"/>
                <p:cNvSpPr/>
                <p:nvPr/>
              </p:nvSpPr>
              <p:spPr>
                <a:xfrm>
                  <a:off x="1394460" y="5264644"/>
                  <a:ext cx="28194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753" name="Rectangle 24"/>
                <p:cNvSpPr/>
                <p:nvPr/>
              </p:nvSpPr>
              <p:spPr>
                <a:xfrm>
                  <a:off x="1699260" y="5264644"/>
                  <a:ext cx="28194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
              <p:cNvGrpSpPr/>
              <p:nvPr/>
            </p:nvGrpSpPr>
            <p:grpSpPr>
              <a:xfrm>
                <a:off x="5577701" y="3492679"/>
                <a:ext cx="586740" cy="694168"/>
                <a:chOff x="1394460" y="4905756"/>
                <a:chExt cx="586740" cy="694168"/>
              </a:xfrm>
            </p:grpSpPr>
            <p:sp>
              <p:nvSpPr>
                <p:cNvPr id="1048754" name="Rectangle 17"/>
                <p:cNvSpPr/>
                <p:nvPr/>
              </p:nvSpPr>
              <p:spPr>
                <a:xfrm>
                  <a:off x="1394460" y="4905756"/>
                  <a:ext cx="28194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55" name="Rectangle 18"/>
                <p:cNvSpPr/>
                <p:nvPr/>
              </p:nvSpPr>
              <p:spPr>
                <a:xfrm>
                  <a:off x="1699260" y="4905756"/>
                  <a:ext cx="28194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56" name="Rectangle 19"/>
                <p:cNvSpPr/>
                <p:nvPr/>
              </p:nvSpPr>
              <p:spPr>
                <a:xfrm>
                  <a:off x="1394460" y="5264644"/>
                  <a:ext cx="28194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57" name="Rectangle 20"/>
                <p:cNvSpPr/>
                <p:nvPr/>
              </p:nvSpPr>
              <p:spPr>
                <a:xfrm>
                  <a:off x="1699260" y="5264644"/>
                  <a:ext cx="28194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2"/>
              <p:cNvGrpSpPr/>
              <p:nvPr/>
            </p:nvGrpSpPr>
            <p:grpSpPr>
              <a:xfrm>
                <a:off x="3693415" y="3504483"/>
                <a:ext cx="586740" cy="694168"/>
                <a:chOff x="1394460" y="4905756"/>
                <a:chExt cx="586740" cy="694168"/>
              </a:xfrm>
            </p:grpSpPr>
            <p:sp>
              <p:nvSpPr>
                <p:cNvPr id="1048758" name="Rectangle 13"/>
                <p:cNvSpPr/>
                <p:nvPr/>
              </p:nvSpPr>
              <p:spPr>
                <a:xfrm>
                  <a:off x="1394460" y="4905756"/>
                  <a:ext cx="28194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59" name="Rectangle 14"/>
                <p:cNvSpPr/>
                <p:nvPr/>
              </p:nvSpPr>
              <p:spPr>
                <a:xfrm>
                  <a:off x="1699260" y="4905756"/>
                  <a:ext cx="28194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60" name="Rectangle 15"/>
                <p:cNvSpPr/>
                <p:nvPr/>
              </p:nvSpPr>
              <p:spPr>
                <a:xfrm>
                  <a:off x="1394460" y="5264644"/>
                  <a:ext cx="28194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61" name="Rectangle 16"/>
                <p:cNvSpPr/>
                <p:nvPr/>
              </p:nvSpPr>
              <p:spPr>
                <a:xfrm>
                  <a:off x="1699260" y="5264644"/>
                  <a:ext cx="28194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3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873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487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7" name="Title 1"/>
          <p:cNvSpPr>
            <a:spLocks noGrp="1"/>
          </p:cNvSpPr>
          <p:nvPr>
            <p:ph type="title"/>
          </p:nvPr>
        </p:nvSpPr>
        <p:spPr/>
        <p:txBody>
          <a:bodyPr/>
          <a:lstStyle/>
          <a:p>
            <a:r>
              <a:rPr lang="en-US" sz="3600" dirty="0"/>
              <a:t>Positioning Device Systems</a:t>
            </a:r>
            <a:r>
              <a:rPr lang="en-US" dirty="0"/>
              <a:t/>
            </a:r>
            <a:br>
              <a:rPr lang="en-US" dirty="0"/>
            </a:br>
            <a:r>
              <a:rPr lang="en-US" sz="2000" i="1" dirty="0"/>
              <a:t>OSHA 29 CFR 1926.502(e) &amp; 1926.500(b)</a:t>
            </a:r>
          </a:p>
        </p:txBody>
      </p:sp>
      <p:sp>
        <p:nvSpPr>
          <p:cNvPr id="1048728" name="Content Placeholder 2"/>
          <p:cNvSpPr>
            <a:spLocks noGrp="1"/>
          </p:cNvSpPr>
          <p:nvPr>
            <p:ph idx="4294967295"/>
          </p:nvPr>
        </p:nvSpPr>
        <p:spPr>
          <a:xfrm>
            <a:off x="0" y="1025525"/>
            <a:ext cx="6459538" cy="5600700"/>
          </a:xfrm>
        </p:spPr>
        <p:txBody>
          <a:bodyPr>
            <a:noAutofit/>
          </a:bodyPr>
          <a:lstStyle/>
          <a:p>
            <a:pPr>
              <a:spcAft>
                <a:spcPts val="600"/>
              </a:spcAft>
            </a:pPr>
            <a:r>
              <a:rPr lang="en-US" sz="2800" dirty="0"/>
              <a:t>Used to allow installer positioning on very steep roofs</a:t>
            </a:r>
          </a:p>
          <a:p>
            <a:pPr>
              <a:spcAft>
                <a:spcPts val="600"/>
              </a:spcAft>
            </a:pPr>
            <a:r>
              <a:rPr lang="en-US" sz="2800" dirty="0"/>
              <a:t>Shall be rigged such that employee cannot free fall more than 2 feet (0.6 m)</a:t>
            </a:r>
          </a:p>
          <a:p>
            <a:pPr>
              <a:spcAft>
                <a:spcPts val="600"/>
              </a:spcAft>
            </a:pPr>
            <a:r>
              <a:rPr lang="en-US" sz="2800" dirty="0"/>
              <a:t>Shall be secured to anchorage capable of supporting </a:t>
            </a:r>
          </a:p>
          <a:p>
            <a:pPr lvl="1">
              <a:spcAft>
                <a:spcPts val="600"/>
              </a:spcAft>
            </a:pPr>
            <a:r>
              <a:rPr lang="en-US" dirty="0"/>
              <a:t>At least twice the potential         impact load of an employee's fall </a:t>
            </a:r>
          </a:p>
          <a:p>
            <a:pPr marL="365760" lvl="1" indent="0">
              <a:spcAft>
                <a:spcPts val="600"/>
              </a:spcAft>
              <a:buNone/>
            </a:pPr>
            <a:r>
              <a:rPr lang="en-US" dirty="0"/>
              <a:t>   Or </a:t>
            </a:r>
          </a:p>
          <a:p>
            <a:pPr lvl="1">
              <a:spcAft>
                <a:spcPts val="600"/>
              </a:spcAft>
            </a:pPr>
            <a:r>
              <a:rPr lang="en-US" dirty="0"/>
              <a:t>3,000 pounds, whichever is greater</a:t>
            </a:r>
          </a:p>
        </p:txBody>
      </p:sp>
      <p:pic>
        <p:nvPicPr>
          <p:cNvPr id="2097176" name="Picture 4" descr="Picture of three solar installers mounting modules on a pitched roof. The installer at the bottom is using a positioning system that is preventing them from falling off the roof while their hands are free to perform the task they're working on. "/>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530644" y="980614"/>
            <a:ext cx="2503632" cy="2480264"/>
          </a:xfrm>
          <a:prstGeom prst="rect">
            <a:avLst/>
          </a:prstGeom>
          <a:ln w="19050">
            <a:solidFill>
              <a:schemeClr val="tx1"/>
            </a:solidFill>
          </a:ln>
        </p:spPr>
      </p:pic>
      <p:sp>
        <p:nvSpPr>
          <p:cNvPr id="2" name="TextBox 1">
            <a:extLst>
              <a:ext uri="{FF2B5EF4-FFF2-40B4-BE49-F238E27FC236}">
                <a16:creationId xmlns:a16="http://schemas.microsoft.com/office/drawing/2014/main" id="{A3C34E6D-227D-4349-B1AB-D7431AE32511}"/>
              </a:ext>
            </a:extLst>
          </p:cNvPr>
          <p:cNvSpPr txBox="1"/>
          <p:nvPr/>
        </p:nvSpPr>
        <p:spPr>
          <a:xfrm>
            <a:off x="6442131" y="3460878"/>
            <a:ext cx="1827295" cy="276999"/>
          </a:xfrm>
          <a:prstGeom prst="rect">
            <a:avLst/>
          </a:prstGeom>
          <a:noFill/>
        </p:spPr>
        <p:txBody>
          <a:bodyPr wrap="none" rtlCol="0">
            <a:spAutoFit/>
          </a:bodyPr>
          <a:lstStyle/>
          <a:p>
            <a:r>
              <a:rPr lang="en-US" sz="1200" i="1" dirty="0">
                <a:latin typeface="Tahoma"/>
                <a:cs typeface="Tahoma"/>
              </a:rPr>
              <a:t>Source: Quick Mount PV</a:t>
            </a:r>
          </a:p>
        </p:txBody>
      </p:sp>
      <p:pic>
        <p:nvPicPr>
          <p:cNvPr id="2097175" name="Picture 3" descr="Icon of a building with a pitched roof. The icon of a person is using a positioning system which is preventing them from falling off the roo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34281" y="3657600"/>
            <a:ext cx="2909541" cy="2480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2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872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872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487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8" name="Title 1"/>
          <p:cNvSpPr>
            <a:spLocks noGrp="1"/>
          </p:cNvSpPr>
          <p:nvPr>
            <p:ph type="title"/>
          </p:nvPr>
        </p:nvSpPr>
        <p:spPr/>
        <p:txBody>
          <a:bodyPr/>
          <a:lstStyle/>
          <a:p>
            <a:r>
              <a:rPr lang="en-US" sz="3600" dirty="0"/>
              <a:t>Personal Fall Arrest System </a:t>
            </a:r>
            <a:r>
              <a:rPr lang="en-US" sz="2000" i="1" dirty="0"/>
              <a:t/>
            </a:r>
            <a:br>
              <a:rPr lang="en-US" sz="2000" i="1" dirty="0"/>
            </a:br>
            <a:r>
              <a:rPr lang="en-US" sz="2000" i="1" dirty="0"/>
              <a:t>OSHA 29 CFR 1926.502(d) </a:t>
            </a:r>
          </a:p>
        </p:txBody>
      </p:sp>
      <p:sp>
        <p:nvSpPr>
          <p:cNvPr id="1048790" name="Rectangle 23"/>
          <p:cNvSpPr/>
          <p:nvPr/>
        </p:nvSpPr>
        <p:spPr>
          <a:xfrm>
            <a:off x="55417" y="916909"/>
            <a:ext cx="5366975" cy="2862322"/>
          </a:xfrm>
          <a:prstGeom prst="rect">
            <a:avLst/>
          </a:prstGeom>
        </p:spPr>
        <p:txBody>
          <a:bodyPr wrap="square">
            <a:spAutoFit/>
          </a:bodyPr>
          <a:lstStyle/>
          <a:p>
            <a:pPr marL="456565" indent="-457200">
              <a:spcBef>
                <a:spcPts val="600"/>
              </a:spcBef>
              <a:spcAft>
                <a:spcPts val="600"/>
              </a:spcAft>
              <a:buFont typeface="ZapfDingbatsITC" charset="0"/>
              <a:buChar char="✸"/>
            </a:pPr>
            <a:r>
              <a:rPr lang="en-US" sz="2800" dirty="0">
                <a:latin typeface="Tahoma" charset="0"/>
                <a:ea typeface="Tahoma" charset="0"/>
                <a:cs typeface="Tahoma" charset="0"/>
              </a:rPr>
              <a:t>Effectiveness relies on component compatibility</a:t>
            </a:r>
          </a:p>
          <a:p>
            <a:pPr marL="731520" lvl="1" indent="-365760">
              <a:spcBef>
                <a:spcPts val="600"/>
              </a:spcBef>
              <a:spcAft>
                <a:spcPts val="600"/>
              </a:spcAft>
              <a:buClr>
                <a:srgbClr val="317840"/>
              </a:buClr>
              <a:buFont typeface="ZapfDingbatsITC" charset="0"/>
              <a:buChar char="✧"/>
            </a:pPr>
            <a:r>
              <a:rPr lang="en-US" dirty="0">
                <a:latin typeface="Tahoma" charset="0"/>
                <a:ea typeface="Tahoma" charset="0"/>
                <a:cs typeface="Tahoma" charset="0"/>
              </a:rPr>
              <a:t>Often, components are   supplied as a set </a:t>
            </a:r>
          </a:p>
          <a:p>
            <a:pPr marL="456565" indent="-457200">
              <a:spcBef>
                <a:spcPts val="600"/>
              </a:spcBef>
              <a:spcAft>
                <a:spcPts val="600"/>
              </a:spcAft>
              <a:buFont typeface="ZapfDingbatsITC" charset="0"/>
              <a:buChar char="✸"/>
            </a:pPr>
            <a:r>
              <a:rPr lang="en-US" sz="2800" dirty="0">
                <a:latin typeface="Tahoma" charset="0"/>
                <a:ea typeface="Tahoma" charset="0"/>
                <a:cs typeface="Tahoma" charset="0"/>
              </a:rPr>
              <a:t>Using non-compatible fittings can lead to damage &amp; failure</a:t>
            </a:r>
            <a:endParaRPr lang="en-US" dirty="0"/>
          </a:p>
        </p:txBody>
      </p:sp>
      <p:pic>
        <p:nvPicPr>
          <p:cNvPr id="2097181" name="Picture 5" descr="Picture of solar installers mounting modules on a pitched roof. All of the installers are using personal fall arrest system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295" y="3887464"/>
            <a:ext cx="2985758" cy="2908191"/>
          </a:xfrm>
          <a:prstGeom prst="rect">
            <a:avLst/>
          </a:prstGeom>
          <a:ln w="19050">
            <a:solidFill>
              <a:schemeClr val="tx1"/>
            </a:solidFill>
          </a:ln>
        </p:spPr>
      </p:pic>
      <p:sp>
        <p:nvSpPr>
          <p:cNvPr id="1048789" name="TextBox 6"/>
          <p:cNvSpPr txBox="1"/>
          <p:nvPr/>
        </p:nvSpPr>
        <p:spPr>
          <a:xfrm>
            <a:off x="24064" y="6544904"/>
            <a:ext cx="2187330" cy="276999"/>
          </a:xfrm>
          <a:prstGeom prst="rect">
            <a:avLst/>
          </a:prstGeom>
          <a:noFill/>
        </p:spPr>
        <p:txBody>
          <a:bodyPr wrap="none" rtlCol="0">
            <a:spAutoFit/>
          </a:bodyPr>
          <a:lstStyle/>
          <a:p>
            <a:r>
              <a:rPr lang="en-US" sz="1200" i="1" dirty="0">
                <a:latin typeface="Tahoma"/>
                <a:cs typeface="Tahoma"/>
              </a:rPr>
              <a:t>Source: </a:t>
            </a:r>
            <a:r>
              <a:rPr lang="en-US" sz="1200" i="1" dirty="0" err="1">
                <a:latin typeface="Tahoma"/>
                <a:cs typeface="Tahoma"/>
              </a:rPr>
              <a:t>SameSun</a:t>
            </a:r>
            <a:r>
              <a:rPr lang="en-US" sz="1200" i="1" dirty="0">
                <a:latin typeface="Tahoma"/>
                <a:cs typeface="Tahoma"/>
              </a:rPr>
              <a:t> of Vermont</a:t>
            </a:r>
          </a:p>
        </p:txBody>
      </p:sp>
      <p:pic>
        <p:nvPicPr>
          <p:cNvPr id="3" name="Picture 2" descr="Picture of a persons back, they are using a personal fall arrest system comprised of a harness and retractable lanyard. They're also wearing a reflective vest, hard hat, and eye protection. ">
            <a:extLst>
              <a:ext uri="{FF2B5EF4-FFF2-40B4-BE49-F238E27FC236}">
                <a16:creationId xmlns:a16="http://schemas.microsoft.com/office/drawing/2014/main" id="{0D7FD3C5-097D-4944-81F8-14222B6D41B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54961" y="3887463"/>
            <a:ext cx="2303627" cy="2908191"/>
          </a:xfrm>
          <a:prstGeom prst="rect">
            <a:avLst/>
          </a:prstGeom>
          <a:ln w="19050">
            <a:solidFill>
              <a:schemeClr val="tx1"/>
            </a:solidFill>
          </a:ln>
        </p:spPr>
      </p:pic>
      <p:pic>
        <p:nvPicPr>
          <p:cNvPr id="2097179" name="Picture 6" descr="Picture of a personal fall arrest harness laying on top of a PV module."/>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47853" y="996525"/>
            <a:ext cx="3313020" cy="5799130"/>
          </a:xfrm>
          <a:prstGeom prst="rect">
            <a:avLst/>
          </a:prstGeom>
          <a:noFill/>
          <a:ln w="19050">
            <a:solidFill>
              <a:schemeClr val="tx1"/>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0" name="Title 1"/>
          <p:cNvSpPr>
            <a:spLocks noGrp="1"/>
          </p:cNvSpPr>
          <p:nvPr>
            <p:ph type="title"/>
          </p:nvPr>
        </p:nvSpPr>
        <p:spPr/>
        <p:txBody>
          <a:bodyPr/>
          <a:lstStyle/>
          <a:p>
            <a:r>
              <a:rPr lang="en-US" sz="3200" dirty="0"/>
              <a:t>Personal Fall Arrest System Components</a:t>
            </a:r>
            <a:r>
              <a:rPr lang="en-US" sz="3600" dirty="0"/>
              <a:t/>
            </a:r>
            <a:br>
              <a:rPr lang="en-US" sz="3600" dirty="0"/>
            </a:br>
            <a:r>
              <a:rPr lang="en-US" sz="2000" i="1" dirty="0"/>
              <a:t>OSHA 29 CFR </a:t>
            </a:r>
            <a:r>
              <a:rPr lang="ro-RO" sz="2000" i="1" dirty="0"/>
              <a:t>1926.500(b)</a:t>
            </a:r>
            <a:endParaRPr lang="en-US" sz="2000" i="1" dirty="0"/>
          </a:p>
        </p:txBody>
      </p:sp>
      <p:pic>
        <p:nvPicPr>
          <p:cNvPr id="3" name="Picture 2" descr="Picture of a person on a pitched roof using a personal fall arrest system with each component of the system identified.">
            <a:extLst>
              <a:ext uri="{FF2B5EF4-FFF2-40B4-BE49-F238E27FC236}">
                <a16:creationId xmlns:a16="http://schemas.microsoft.com/office/drawing/2014/main" id="{76A5F0BF-7A44-447A-90F4-70BB406C24E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914400"/>
            <a:ext cx="9144000" cy="5943599"/>
          </a:xfrm>
          <a:prstGeom prst="rect">
            <a:avLst/>
          </a:prstGeom>
        </p:spPr>
      </p:pic>
      <p:sp>
        <p:nvSpPr>
          <p:cNvPr id="1048771" name="Text Box 4"/>
          <p:cNvSpPr txBox="1">
            <a:spLocks noChangeArrowheads="1"/>
          </p:cNvSpPr>
          <p:nvPr/>
        </p:nvSpPr>
        <p:spPr bwMode="auto">
          <a:xfrm>
            <a:off x="96389" y="2668522"/>
            <a:ext cx="1411288" cy="400050"/>
          </a:xfrm>
          <a:prstGeom prst="rect">
            <a:avLst/>
          </a:prstGeom>
          <a:solidFill>
            <a:srgbClr val="FFFF00"/>
          </a:solidFill>
          <a:ln>
            <a:noFill/>
          </a:ln>
        </p:spPr>
        <p:txBody>
          <a:bodyPr wrap="none">
            <a:spAutoFit/>
          </a:bodyPr>
          <a:lstStyle>
            <a:lvl1pPr>
              <a:spcBef>
                <a:spcPct val="20000"/>
              </a:spcBef>
              <a:buChar char="•"/>
              <a:defRPr sz="3200">
                <a:solidFill>
                  <a:srgbClr val="000066"/>
                </a:solidFill>
                <a:latin typeface="Arial" charset="0"/>
              </a:defRPr>
            </a:lvl1pPr>
            <a:lvl2pPr marL="742950" indent="-285750">
              <a:spcBef>
                <a:spcPct val="20000"/>
              </a:spcBef>
              <a:buChar char="–"/>
              <a:defRPr sz="2800">
                <a:solidFill>
                  <a:srgbClr val="000066"/>
                </a:solidFill>
                <a:latin typeface="Arial" charset="0"/>
              </a:defRPr>
            </a:lvl2pPr>
            <a:lvl3pPr marL="1143000" indent="-228600">
              <a:spcBef>
                <a:spcPct val="20000"/>
              </a:spcBef>
              <a:buChar char="•"/>
              <a:defRPr sz="2400">
                <a:solidFill>
                  <a:srgbClr val="000066"/>
                </a:solidFill>
                <a:latin typeface="Arial" charset="0"/>
              </a:defRPr>
            </a:lvl3pPr>
            <a:lvl4pPr marL="1600200" indent="-228600">
              <a:spcBef>
                <a:spcPct val="20000"/>
              </a:spcBef>
              <a:buChar char="–"/>
              <a:defRPr sz="2000">
                <a:solidFill>
                  <a:srgbClr val="000066"/>
                </a:solidFill>
                <a:latin typeface="Arial" charset="0"/>
              </a:defRPr>
            </a:lvl4pPr>
            <a:lvl5pPr marL="2057400" indent="-228600">
              <a:spcBef>
                <a:spcPct val="20000"/>
              </a:spcBef>
              <a:buChar char="»"/>
              <a:defRPr sz="2000">
                <a:solidFill>
                  <a:srgbClr val="000066"/>
                </a:solidFill>
                <a:latin typeface="Arial" charset="0"/>
              </a:defRPr>
            </a:lvl5pPr>
            <a:lvl6pPr marL="2514600" indent="-228600" eaLnBrk="0" fontAlgn="base" hangingPunct="0">
              <a:spcBef>
                <a:spcPct val="20000"/>
              </a:spcBef>
              <a:spcAft>
                <a:spcPct val="0"/>
              </a:spcAft>
              <a:buChar char="»"/>
              <a:defRPr sz="2000">
                <a:solidFill>
                  <a:srgbClr val="000066"/>
                </a:solidFill>
                <a:latin typeface="Arial" charset="0"/>
              </a:defRPr>
            </a:lvl6pPr>
            <a:lvl7pPr marL="2971800" indent="-228600" eaLnBrk="0" fontAlgn="base" hangingPunct="0">
              <a:spcBef>
                <a:spcPct val="20000"/>
              </a:spcBef>
              <a:spcAft>
                <a:spcPct val="0"/>
              </a:spcAft>
              <a:buChar char="»"/>
              <a:defRPr sz="2000">
                <a:solidFill>
                  <a:srgbClr val="000066"/>
                </a:solidFill>
                <a:latin typeface="Arial" charset="0"/>
              </a:defRPr>
            </a:lvl7pPr>
            <a:lvl8pPr marL="3429000" indent="-228600" eaLnBrk="0" fontAlgn="base" hangingPunct="0">
              <a:spcBef>
                <a:spcPct val="20000"/>
              </a:spcBef>
              <a:spcAft>
                <a:spcPct val="0"/>
              </a:spcAft>
              <a:buChar char="»"/>
              <a:defRPr sz="2000">
                <a:solidFill>
                  <a:srgbClr val="000066"/>
                </a:solidFill>
                <a:latin typeface="Arial" charset="0"/>
              </a:defRPr>
            </a:lvl8pPr>
            <a:lvl9pPr marL="3886200" indent="-228600" eaLnBrk="0" fontAlgn="base" hangingPunct="0">
              <a:spcBef>
                <a:spcPct val="20000"/>
              </a:spcBef>
              <a:spcAft>
                <a:spcPct val="0"/>
              </a:spcAft>
              <a:buChar char="»"/>
              <a:defRPr sz="2000">
                <a:solidFill>
                  <a:srgbClr val="000066"/>
                </a:solidFill>
                <a:latin typeface="Arial" charset="0"/>
              </a:defRPr>
            </a:lvl9pPr>
          </a:lstStyle>
          <a:p>
            <a:pPr eaLnBrk="1" hangingPunct="1">
              <a:spcBef>
                <a:spcPct val="0"/>
              </a:spcBef>
              <a:buFontTx/>
              <a:buNone/>
            </a:pPr>
            <a:r>
              <a:rPr lang="en-US" altLang="en-US" sz="2000" b="1" dirty="0">
                <a:solidFill>
                  <a:schemeClr val="tx1"/>
                </a:solidFill>
                <a:latin typeface="+mn-lt"/>
              </a:rPr>
              <a:t>1. Anchor</a:t>
            </a:r>
          </a:p>
        </p:txBody>
      </p:sp>
      <p:sp>
        <p:nvSpPr>
          <p:cNvPr id="1048772" name="Line 5" descr="Arrow identifying the roof anchor component of a personal fall arrest system."/>
          <p:cNvSpPr>
            <a:spLocks noChangeShapeType="1"/>
          </p:cNvSpPr>
          <p:nvPr/>
        </p:nvSpPr>
        <p:spPr bwMode="auto">
          <a:xfrm>
            <a:off x="544064" y="3068572"/>
            <a:ext cx="0" cy="1447800"/>
          </a:xfrm>
          <a:prstGeom prst="line">
            <a:avLst/>
          </a:prstGeom>
          <a:solidFill>
            <a:srgbClr val="FFFF00"/>
          </a:solidFill>
          <a:ln w="57150">
            <a:solidFill>
              <a:srgbClr val="FFFF00"/>
            </a:solidFill>
            <a:round/>
            <a:headEnd/>
            <a:tailEnd type="triangle" w="med" len="med"/>
          </a:ln>
        </p:spPr>
        <p:txBody>
          <a:bodyPr/>
          <a:lstStyle/>
          <a:p>
            <a:endParaRPr lang="en-US"/>
          </a:p>
        </p:txBody>
      </p:sp>
      <p:sp>
        <p:nvSpPr>
          <p:cNvPr id="1048773" name="Text Box 7"/>
          <p:cNvSpPr txBox="1">
            <a:spLocks noChangeArrowheads="1"/>
          </p:cNvSpPr>
          <p:nvPr/>
        </p:nvSpPr>
        <p:spPr bwMode="auto">
          <a:xfrm>
            <a:off x="544064" y="5743574"/>
            <a:ext cx="1593850" cy="400051"/>
          </a:xfrm>
          <a:prstGeom prst="rect">
            <a:avLst/>
          </a:prstGeom>
          <a:solidFill>
            <a:srgbClr val="FFFF00"/>
          </a:solidFill>
          <a:ln>
            <a:noFill/>
          </a:ln>
        </p:spPr>
        <p:txBody>
          <a:bodyPr wrap="square">
            <a:spAutoFit/>
          </a:bodyPr>
          <a:lstStyle>
            <a:lvl1pPr>
              <a:spcBef>
                <a:spcPct val="20000"/>
              </a:spcBef>
              <a:buChar char="•"/>
              <a:defRPr sz="3200">
                <a:solidFill>
                  <a:srgbClr val="000066"/>
                </a:solidFill>
                <a:latin typeface="Arial" charset="0"/>
              </a:defRPr>
            </a:lvl1pPr>
            <a:lvl2pPr marL="742950" indent="-285750">
              <a:spcBef>
                <a:spcPct val="20000"/>
              </a:spcBef>
              <a:buChar char="–"/>
              <a:defRPr sz="2800">
                <a:solidFill>
                  <a:srgbClr val="000066"/>
                </a:solidFill>
                <a:latin typeface="Arial" charset="0"/>
              </a:defRPr>
            </a:lvl2pPr>
            <a:lvl3pPr marL="1143000" indent="-228600">
              <a:spcBef>
                <a:spcPct val="20000"/>
              </a:spcBef>
              <a:buChar char="•"/>
              <a:defRPr sz="2400">
                <a:solidFill>
                  <a:srgbClr val="000066"/>
                </a:solidFill>
                <a:latin typeface="Arial" charset="0"/>
              </a:defRPr>
            </a:lvl3pPr>
            <a:lvl4pPr marL="1600200" indent="-228600">
              <a:spcBef>
                <a:spcPct val="20000"/>
              </a:spcBef>
              <a:buChar char="–"/>
              <a:defRPr sz="2000">
                <a:solidFill>
                  <a:srgbClr val="000066"/>
                </a:solidFill>
                <a:latin typeface="Arial" charset="0"/>
              </a:defRPr>
            </a:lvl4pPr>
            <a:lvl5pPr marL="2057400" indent="-228600">
              <a:spcBef>
                <a:spcPct val="20000"/>
              </a:spcBef>
              <a:buChar char="»"/>
              <a:defRPr sz="2000">
                <a:solidFill>
                  <a:srgbClr val="000066"/>
                </a:solidFill>
                <a:latin typeface="Arial" charset="0"/>
              </a:defRPr>
            </a:lvl5pPr>
            <a:lvl6pPr marL="2514600" indent="-228600" eaLnBrk="0" fontAlgn="base" hangingPunct="0">
              <a:spcBef>
                <a:spcPct val="20000"/>
              </a:spcBef>
              <a:spcAft>
                <a:spcPct val="0"/>
              </a:spcAft>
              <a:buChar char="»"/>
              <a:defRPr sz="2000">
                <a:solidFill>
                  <a:srgbClr val="000066"/>
                </a:solidFill>
                <a:latin typeface="Arial" charset="0"/>
              </a:defRPr>
            </a:lvl6pPr>
            <a:lvl7pPr marL="2971800" indent="-228600" eaLnBrk="0" fontAlgn="base" hangingPunct="0">
              <a:spcBef>
                <a:spcPct val="20000"/>
              </a:spcBef>
              <a:spcAft>
                <a:spcPct val="0"/>
              </a:spcAft>
              <a:buChar char="»"/>
              <a:defRPr sz="2000">
                <a:solidFill>
                  <a:srgbClr val="000066"/>
                </a:solidFill>
                <a:latin typeface="Arial" charset="0"/>
              </a:defRPr>
            </a:lvl7pPr>
            <a:lvl8pPr marL="3429000" indent="-228600" eaLnBrk="0" fontAlgn="base" hangingPunct="0">
              <a:spcBef>
                <a:spcPct val="20000"/>
              </a:spcBef>
              <a:spcAft>
                <a:spcPct val="0"/>
              </a:spcAft>
              <a:buChar char="»"/>
              <a:defRPr sz="2000">
                <a:solidFill>
                  <a:srgbClr val="000066"/>
                </a:solidFill>
                <a:latin typeface="Arial" charset="0"/>
              </a:defRPr>
            </a:lvl8pPr>
            <a:lvl9pPr marL="3886200" indent="-228600" eaLnBrk="0" fontAlgn="base" hangingPunct="0">
              <a:spcBef>
                <a:spcPct val="20000"/>
              </a:spcBef>
              <a:spcAft>
                <a:spcPct val="0"/>
              </a:spcAft>
              <a:buChar char="»"/>
              <a:defRPr sz="2000">
                <a:solidFill>
                  <a:srgbClr val="000066"/>
                </a:solidFill>
                <a:latin typeface="Arial" charset="0"/>
              </a:defRPr>
            </a:lvl9pPr>
          </a:lstStyle>
          <a:p>
            <a:pPr eaLnBrk="1" hangingPunct="1">
              <a:spcBef>
                <a:spcPct val="0"/>
              </a:spcBef>
              <a:buFontTx/>
              <a:buNone/>
            </a:pPr>
            <a:r>
              <a:rPr lang="en-US" altLang="en-US" sz="2000" b="1" dirty="0">
                <a:solidFill>
                  <a:schemeClr val="tx1"/>
                </a:solidFill>
                <a:latin typeface="+mn-lt"/>
              </a:rPr>
              <a:t>2. Life Line</a:t>
            </a:r>
          </a:p>
        </p:txBody>
      </p:sp>
      <p:sp>
        <p:nvSpPr>
          <p:cNvPr id="1048774" name="Line 8" descr="Arrow identifying the lifeline component of a personal fall arrest system."/>
          <p:cNvSpPr>
            <a:spLocks noChangeShapeType="1"/>
          </p:cNvSpPr>
          <p:nvPr/>
        </p:nvSpPr>
        <p:spPr bwMode="auto">
          <a:xfrm flipV="1">
            <a:off x="1407695" y="4932946"/>
            <a:ext cx="228600" cy="914399"/>
          </a:xfrm>
          <a:prstGeom prst="line">
            <a:avLst/>
          </a:prstGeom>
          <a:solidFill>
            <a:srgbClr val="FFFF00"/>
          </a:solidFill>
          <a:ln w="57150">
            <a:solidFill>
              <a:srgbClr val="FFFF00"/>
            </a:solidFill>
            <a:round/>
            <a:headEnd/>
            <a:tailEnd type="triangle" w="med" len="med"/>
          </a:ln>
        </p:spPr>
        <p:txBody>
          <a:bodyPr/>
          <a:lstStyle/>
          <a:p>
            <a:endParaRPr lang="en-US"/>
          </a:p>
        </p:txBody>
      </p:sp>
      <p:sp>
        <p:nvSpPr>
          <p:cNvPr id="1048775" name="Text Box 10"/>
          <p:cNvSpPr txBox="1">
            <a:spLocks noChangeArrowheads="1"/>
          </p:cNvSpPr>
          <p:nvPr/>
        </p:nvSpPr>
        <p:spPr bwMode="auto">
          <a:xfrm>
            <a:off x="1049755" y="1701150"/>
            <a:ext cx="3082847" cy="707886"/>
          </a:xfrm>
          <a:prstGeom prst="rect">
            <a:avLst/>
          </a:prstGeom>
          <a:solidFill>
            <a:srgbClr val="FFFF00"/>
          </a:solidFill>
          <a:ln>
            <a:noFill/>
          </a:ln>
        </p:spPr>
        <p:txBody>
          <a:bodyPr wrap="square">
            <a:spAutoFit/>
          </a:bodyPr>
          <a:lstStyle>
            <a:lvl1pPr>
              <a:spcBef>
                <a:spcPct val="20000"/>
              </a:spcBef>
              <a:buChar char="•"/>
              <a:defRPr sz="3200">
                <a:solidFill>
                  <a:srgbClr val="000066"/>
                </a:solidFill>
                <a:latin typeface="Arial" charset="0"/>
              </a:defRPr>
            </a:lvl1pPr>
            <a:lvl2pPr marL="742950" indent="-285750">
              <a:spcBef>
                <a:spcPct val="20000"/>
              </a:spcBef>
              <a:buChar char="–"/>
              <a:defRPr sz="2800">
                <a:solidFill>
                  <a:srgbClr val="000066"/>
                </a:solidFill>
                <a:latin typeface="Arial" charset="0"/>
              </a:defRPr>
            </a:lvl2pPr>
            <a:lvl3pPr marL="1143000" indent="-228600">
              <a:spcBef>
                <a:spcPct val="20000"/>
              </a:spcBef>
              <a:buChar char="•"/>
              <a:defRPr sz="2400">
                <a:solidFill>
                  <a:srgbClr val="000066"/>
                </a:solidFill>
                <a:latin typeface="Arial" charset="0"/>
              </a:defRPr>
            </a:lvl3pPr>
            <a:lvl4pPr marL="1600200" indent="-228600">
              <a:spcBef>
                <a:spcPct val="20000"/>
              </a:spcBef>
              <a:buChar char="–"/>
              <a:defRPr sz="2000">
                <a:solidFill>
                  <a:srgbClr val="000066"/>
                </a:solidFill>
                <a:latin typeface="Arial" charset="0"/>
              </a:defRPr>
            </a:lvl4pPr>
            <a:lvl5pPr marL="2057400" indent="-228600">
              <a:spcBef>
                <a:spcPct val="20000"/>
              </a:spcBef>
              <a:buChar char="»"/>
              <a:defRPr sz="2000">
                <a:solidFill>
                  <a:srgbClr val="000066"/>
                </a:solidFill>
                <a:latin typeface="Arial" charset="0"/>
              </a:defRPr>
            </a:lvl5pPr>
            <a:lvl6pPr marL="2514600" indent="-228600" eaLnBrk="0" fontAlgn="base" hangingPunct="0">
              <a:spcBef>
                <a:spcPct val="20000"/>
              </a:spcBef>
              <a:spcAft>
                <a:spcPct val="0"/>
              </a:spcAft>
              <a:buChar char="»"/>
              <a:defRPr sz="2000">
                <a:solidFill>
                  <a:srgbClr val="000066"/>
                </a:solidFill>
                <a:latin typeface="Arial" charset="0"/>
              </a:defRPr>
            </a:lvl6pPr>
            <a:lvl7pPr marL="2971800" indent="-228600" eaLnBrk="0" fontAlgn="base" hangingPunct="0">
              <a:spcBef>
                <a:spcPct val="20000"/>
              </a:spcBef>
              <a:spcAft>
                <a:spcPct val="0"/>
              </a:spcAft>
              <a:buChar char="»"/>
              <a:defRPr sz="2000">
                <a:solidFill>
                  <a:srgbClr val="000066"/>
                </a:solidFill>
                <a:latin typeface="Arial" charset="0"/>
              </a:defRPr>
            </a:lvl7pPr>
            <a:lvl8pPr marL="3429000" indent="-228600" eaLnBrk="0" fontAlgn="base" hangingPunct="0">
              <a:spcBef>
                <a:spcPct val="20000"/>
              </a:spcBef>
              <a:spcAft>
                <a:spcPct val="0"/>
              </a:spcAft>
              <a:buChar char="»"/>
              <a:defRPr sz="2000">
                <a:solidFill>
                  <a:srgbClr val="000066"/>
                </a:solidFill>
                <a:latin typeface="Arial" charset="0"/>
              </a:defRPr>
            </a:lvl8pPr>
            <a:lvl9pPr marL="3886200" indent="-228600" eaLnBrk="0" fontAlgn="base" hangingPunct="0">
              <a:spcBef>
                <a:spcPct val="20000"/>
              </a:spcBef>
              <a:spcAft>
                <a:spcPct val="0"/>
              </a:spcAft>
              <a:buChar char="»"/>
              <a:defRPr sz="2000">
                <a:solidFill>
                  <a:srgbClr val="000066"/>
                </a:solidFill>
                <a:latin typeface="Arial" charset="0"/>
              </a:defRPr>
            </a:lvl9pPr>
          </a:lstStyle>
          <a:p>
            <a:pPr algn="ctr">
              <a:spcBef>
                <a:spcPct val="0"/>
              </a:spcBef>
              <a:buNone/>
            </a:pPr>
            <a:r>
              <a:rPr lang="en-US" altLang="en-US" sz="2000" b="1" dirty="0">
                <a:solidFill>
                  <a:schemeClr val="tx1"/>
                </a:solidFill>
                <a:latin typeface="+mn-lt"/>
              </a:rPr>
              <a:t>3. Deceleration device </a:t>
            </a:r>
          </a:p>
          <a:p>
            <a:pPr algn="ctr">
              <a:spcBef>
                <a:spcPct val="0"/>
              </a:spcBef>
              <a:buNone/>
            </a:pPr>
            <a:r>
              <a:rPr lang="en-US" altLang="en-US" sz="2000" b="1" dirty="0">
                <a:solidFill>
                  <a:schemeClr val="tx1"/>
                </a:solidFill>
                <a:latin typeface="+mn-lt"/>
              </a:rPr>
              <a:t>(Rope Grab)</a:t>
            </a:r>
          </a:p>
        </p:txBody>
      </p:sp>
      <p:sp>
        <p:nvSpPr>
          <p:cNvPr id="1048776" name="Line 11" descr="Arrow identifying the deceleration device (rope grab) component of a personal fall arrest system."/>
          <p:cNvSpPr>
            <a:spLocks noChangeShapeType="1"/>
          </p:cNvSpPr>
          <p:nvPr/>
        </p:nvSpPr>
        <p:spPr bwMode="auto">
          <a:xfrm flipH="1" flipV="1">
            <a:off x="2667282" y="2409036"/>
            <a:ext cx="4481" cy="2382926"/>
          </a:xfrm>
          <a:prstGeom prst="line">
            <a:avLst/>
          </a:prstGeom>
          <a:noFill/>
          <a:ln w="57150">
            <a:solidFill>
              <a:srgbClr val="FFFF00"/>
            </a:solidFill>
            <a:round/>
            <a:headEnd type="triangle" w="med" len="med"/>
            <a:tailEnd/>
          </a:ln>
        </p:spPr>
        <p:txBody>
          <a:bodyPr/>
          <a:lstStyle/>
          <a:p>
            <a:endParaRPr lang="en-US"/>
          </a:p>
        </p:txBody>
      </p:sp>
      <p:sp>
        <p:nvSpPr>
          <p:cNvPr id="1048777" name="Text Box 13"/>
          <p:cNvSpPr txBox="1">
            <a:spLocks noChangeArrowheads="1"/>
          </p:cNvSpPr>
          <p:nvPr/>
        </p:nvSpPr>
        <p:spPr bwMode="auto">
          <a:xfrm>
            <a:off x="4194468" y="1059520"/>
            <a:ext cx="2767405" cy="707886"/>
          </a:xfrm>
          <a:prstGeom prst="rect">
            <a:avLst/>
          </a:prstGeom>
          <a:solidFill>
            <a:srgbClr val="FFFF00"/>
          </a:solidFill>
          <a:ln>
            <a:noFill/>
          </a:ln>
        </p:spPr>
        <p:txBody>
          <a:bodyPr wrap="square">
            <a:spAutoFit/>
          </a:bodyPr>
          <a:lstStyle>
            <a:lvl1pPr>
              <a:spcBef>
                <a:spcPct val="20000"/>
              </a:spcBef>
              <a:buChar char="•"/>
              <a:defRPr sz="3200">
                <a:solidFill>
                  <a:srgbClr val="000066"/>
                </a:solidFill>
                <a:latin typeface="Arial" charset="0"/>
              </a:defRPr>
            </a:lvl1pPr>
            <a:lvl2pPr marL="742950" indent="-285750">
              <a:spcBef>
                <a:spcPct val="20000"/>
              </a:spcBef>
              <a:buChar char="–"/>
              <a:defRPr sz="2800">
                <a:solidFill>
                  <a:srgbClr val="000066"/>
                </a:solidFill>
                <a:latin typeface="Arial" charset="0"/>
              </a:defRPr>
            </a:lvl2pPr>
            <a:lvl3pPr marL="1143000" indent="-228600">
              <a:spcBef>
                <a:spcPct val="20000"/>
              </a:spcBef>
              <a:buChar char="•"/>
              <a:defRPr sz="2400">
                <a:solidFill>
                  <a:srgbClr val="000066"/>
                </a:solidFill>
                <a:latin typeface="Arial" charset="0"/>
              </a:defRPr>
            </a:lvl3pPr>
            <a:lvl4pPr marL="1600200" indent="-228600">
              <a:spcBef>
                <a:spcPct val="20000"/>
              </a:spcBef>
              <a:buChar char="–"/>
              <a:defRPr sz="2000">
                <a:solidFill>
                  <a:srgbClr val="000066"/>
                </a:solidFill>
                <a:latin typeface="Arial" charset="0"/>
              </a:defRPr>
            </a:lvl4pPr>
            <a:lvl5pPr marL="2057400" indent="-228600">
              <a:spcBef>
                <a:spcPct val="20000"/>
              </a:spcBef>
              <a:buChar char="»"/>
              <a:defRPr sz="2000">
                <a:solidFill>
                  <a:srgbClr val="000066"/>
                </a:solidFill>
                <a:latin typeface="Arial" charset="0"/>
              </a:defRPr>
            </a:lvl5pPr>
            <a:lvl6pPr marL="2514600" indent="-228600" eaLnBrk="0" fontAlgn="base" hangingPunct="0">
              <a:spcBef>
                <a:spcPct val="20000"/>
              </a:spcBef>
              <a:spcAft>
                <a:spcPct val="0"/>
              </a:spcAft>
              <a:buChar char="»"/>
              <a:defRPr sz="2000">
                <a:solidFill>
                  <a:srgbClr val="000066"/>
                </a:solidFill>
                <a:latin typeface="Arial" charset="0"/>
              </a:defRPr>
            </a:lvl6pPr>
            <a:lvl7pPr marL="2971800" indent="-228600" eaLnBrk="0" fontAlgn="base" hangingPunct="0">
              <a:spcBef>
                <a:spcPct val="20000"/>
              </a:spcBef>
              <a:spcAft>
                <a:spcPct val="0"/>
              </a:spcAft>
              <a:buChar char="»"/>
              <a:defRPr sz="2000">
                <a:solidFill>
                  <a:srgbClr val="000066"/>
                </a:solidFill>
                <a:latin typeface="Arial" charset="0"/>
              </a:defRPr>
            </a:lvl7pPr>
            <a:lvl8pPr marL="3429000" indent="-228600" eaLnBrk="0" fontAlgn="base" hangingPunct="0">
              <a:spcBef>
                <a:spcPct val="20000"/>
              </a:spcBef>
              <a:spcAft>
                <a:spcPct val="0"/>
              </a:spcAft>
              <a:buChar char="»"/>
              <a:defRPr sz="2000">
                <a:solidFill>
                  <a:srgbClr val="000066"/>
                </a:solidFill>
                <a:latin typeface="Arial" charset="0"/>
              </a:defRPr>
            </a:lvl8pPr>
            <a:lvl9pPr marL="3886200" indent="-228600" eaLnBrk="0" fontAlgn="base" hangingPunct="0">
              <a:spcBef>
                <a:spcPct val="20000"/>
              </a:spcBef>
              <a:spcAft>
                <a:spcPct val="0"/>
              </a:spcAft>
              <a:buChar char="»"/>
              <a:defRPr sz="2000">
                <a:solidFill>
                  <a:srgbClr val="000066"/>
                </a:solidFill>
                <a:latin typeface="Arial" charset="0"/>
              </a:defRPr>
            </a:lvl9pPr>
          </a:lstStyle>
          <a:p>
            <a:pPr algn="ctr" eaLnBrk="1" hangingPunct="1">
              <a:spcBef>
                <a:spcPct val="0"/>
              </a:spcBef>
              <a:buFontTx/>
              <a:buNone/>
            </a:pPr>
            <a:r>
              <a:rPr lang="en-US" altLang="en-US" sz="2000" b="1" dirty="0">
                <a:solidFill>
                  <a:schemeClr val="tx1"/>
                </a:solidFill>
                <a:latin typeface="+mn-lt"/>
              </a:rPr>
              <a:t>4. Shock Absorbing Lanyard</a:t>
            </a:r>
          </a:p>
        </p:txBody>
      </p:sp>
      <p:sp>
        <p:nvSpPr>
          <p:cNvPr id="1048778" name="Line 14" descr="Arrow identifying the shock absorbing lanyard component of a personal fall arrest system."/>
          <p:cNvSpPr>
            <a:spLocks noChangeShapeType="1"/>
          </p:cNvSpPr>
          <p:nvPr/>
        </p:nvSpPr>
        <p:spPr bwMode="auto">
          <a:xfrm flipV="1">
            <a:off x="4363796" y="1700978"/>
            <a:ext cx="0" cy="2194560"/>
          </a:xfrm>
          <a:prstGeom prst="line">
            <a:avLst/>
          </a:prstGeom>
          <a:solidFill>
            <a:srgbClr val="FFFF00"/>
          </a:solidFill>
          <a:ln w="57150">
            <a:solidFill>
              <a:srgbClr val="FFFF00"/>
            </a:solidFill>
            <a:round/>
            <a:headEnd type="triangle" w="med" len="med"/>
            <a:tailEnd/>
          </a:ln>
        </p:spPr>
        <p:txBody>
          <a:bodyPr/>
          <a:lstStyle/>
          <a:p>
            <a:endParaRPr lang="en-US"/>
          </a:p>
        </p:txBody>
      </p:sp>
      <p:sp>
        <p:nvSpPr>
          <p:cNvPr id="1048782" name="Text Box 16"/>
          <p:cNvSpPr txBox="1">
            <a:spLocks noChangeArrowheads="1"/>
          </p:cNvSpPr>
          <p:nvPr/>
        </p:nvSpPr>
        <p:spPr bwMode="auto">
          <a:xfrm>
            <a:off x="3242257" y="4932945"/>
            <a:ext cx="1904422" cy="400110"/>
          </a:xfrm>
          <a:prstGeom prst="rect">
            <a:avLst/>
          </a:prstGeom>
          <a:solidFill>
            <a:srgbClr val="FFFF00"/>
          </a:solidFill>
          <a:ln>
            <a:noFill/>
          </a:ln>
        </p:spPr>
        <p:txBody>
          <a:bodyPr wrap="square">
            <a:spAutoFit/>
          </a:bodyPr>
          <a:lstStyle>
            <a:lvl1pPr>
              <a:spcBef>
                <a:spcPct val="20000"/>
              </a:spcBef>
              <a:buChar char="•"/>
              <a:defRPr sz="3200">
                <a:solidFill>
                  <a:srgbClr val="000066"/>
                </a:solidFill>
                <a:latin typeface="Arial" charset="0"/>
              </a:defRPr>
            </a:lvl1pPr>
            <a:lvl2pPr marL="742950" indent="-285750">
              <a:spcBef>
                <a:spcPct val="20000"/>
              </a:spcBef>
              <a:buChar char="–"/>
              <a:defRPr sz="2800">
                <a:solidFill>
                  <a:srgbClr val="000066"/>
                </a:solidFill>
                <a:latin typeface="Arial" charset="0"/>
              </a:defRPr>
            </a:lvl2pPr>
            <a:lvl3pPr marL="1143000" indent="-228600">
              <a:spcBef>
                <a:spcPct val="20000"/>
              </a:spcBef>
              <a:buChar char="•"/>
              <a:defRPr sz="2400">
                <a:solidFill>
                  <a:srgbClr val="000066"/>
                </a:solidFill>
                <a:latin typeface="Arial" charset="0"/>
              </a:defRPr>
            </a:lvl3pPr>
            <a:lvl4pPr marL="1600200" indent="-228600">
              <a:spcBef>
                <a:spcPct val="20000"/>
              </a:spcBef>
              <a:buChar char="–"/>
              <a:defRPr sz="2000">
                <a:solidFill>
                  <a:srgbClr val="000066"/>
                </a:solidFill>
                <a:latin typeface="Arial" charset="0"/>
              </a:defRPr>
            </a:lvl4pPr>
            <a:lvl5pPr marL="2057400" indent="-228600">
              <a:spcBef>
                <a:spcPct val="20000"/>
              </a:spcBef>
              <a:buChar char="»"/>
              <a:defRPr sz="2000">
                <a:solidFill>
                  <a:srgbClr val="000066"/>
                </a:solidFill>
                <a:latin typeface="Arial" charset="0"/>
              </a:defRPr>
            </a:lvl5pPr>
            <a:lvl6pPr marL="2514600" indent="-228600" eaLnBrk="0" fontAlgn="base" hangingPunct="0">
              <a:spcBef>
                <a:spcPct val="20000"/>
              </a:spcBef>
              <a:spcAft>
                <a:spcPct val="0"/>
              </a:spcAft>
              <a:buChar char="»"/>
              <a:defRPr sz="2000">
                <a:solidFill>
                  <a:srgbClr val="000066"/>
                </a:solidFill>
                <a:latin typeface="Arial" charset="0"/>
              </a:defRPr>
            </a:lvl6pPr>
            <a:lvl7pPr marL="2971800" indent="-228600" eaLnBrk="0" fontAlgn="base" hangingPunct="0">
              <a:spcBef>
                <a:spcPct val="20000"/>
              </a:spcBef>
              <a:spcAft>
                <a:spcPct val="0"/>
              </a:spcAft>
              <a:buChar char="»"/>
              <a:defRPr sz="2000">
                <a:solidFill>
                  <a:srgbClr val="000066"/>
                </a:solidFill>
                <a:latin typeface="Arial" charset="0"/>
              </a:defRPr>
            </a:lvl7pPr>
            <a:lvl8pPr marL="3429000" indent="-228600" eaLnBrk="0" fontAlgn="base" hangingPunct="0">
              <a:spcBef>
                <a:spcPct val="20000"/>
              </a:spcBef>
              <a:spcAft>
                <a:spcPct val="0"/>
              </a:spcAft>
              <a:buChar char="»"/>
              <a:defRPr sz="2000">
                <a:solidFill>
                  <a:srgbClr val="000066"/>
                </a:solidFill>
                <a:latin typeface="Arial" charset="0"/>
              </a:defRPr>
            </a:lvl8pPr>
            <a:lvl9pPr marL="3886200" indent="-228600" eaLnBrk="0" fontAlgn="base" hangingPunct="0">
              <a:spcBef>
                <a:spcPct val="20000"/>
              </a:spcBef>
              <a:spcAft>
                <a:spcPct val="0"/>
              </a:spcAft>
              <a:buChar char="»"/>
              <a:defRPr sz="2000">
                <a:solidFill>
                  <a:srgbClr val="000066"/>
                </a:solidFill>
                <a:latin typeface="Arial" charset="0"/>
              </a:defRPr>
            </a:lvl9pPr>
          </a:lstStyle>
          <a:p>
            <a:pPr algn="ctr" eaLnBrk="1" hangingPunct="1">
              <a:spcBef>
                <a:spcPct val="0"/>
              </a:spcBef>
              <a:buFontTx/>
              <a:buNone/>
            </a:pPr>
            <a:r>
              <a:rPr lang="en-US" altLang="en-US" sz="2000" b="1" dirty="0">
                <a:solidFill>
                  <a:schemeClr val="tx1"/>
                </a:solidFill>
                <a:latin typeface="+mn-lt"/>
              </a:rPr>
              <a:t>5. Snap Hook</a:t>
            </a:r>
          </a:p>
        </p:txBody>
      </p:sp>
      <p:sp>
        <p:nvSpPr>
          <p:cNvPr id="1048783" name="Line 17" descr="Arrow identifying the snap hook at the end of a shock absorbing lanyard."/>
          <p:cNvSpPr>
            <a:spLocks noChangeShapeType="1"/>
          </p:cNvSpPr>
          <p:nvPr/>
        </p:nvSpPr>
        <p:spPr bwMode="auto">
          <a:xfrm flipH="1">
            <a:off x="4837036" y="3692460"/>
            <a:ext cx="4481" cy="1240485"/>
          </a:xfrm>
          <a:prstGeom prst="line">
            <a:avLst/>
          </a:prstGeom>
          <a:noFill/>
          <a:ln w="57150">
            <a:solidFill>
              <a:srgbClr val="FFFF00"/>
            </a:solidFill>
            <a:round/>
            <a:headEnd type="triangle" w="med" len="med"/>
            <a:tailEnd/>
          </a:ln>
        </p:spPr>
        <p:txBody>
          <a:bodyPr/>
          <a:lstStyle/>
          <a:p>
            <a:endParaRPr lang="en-US" dirty="0"/>
          </a:p>
        </p:txBody>
      </p:sp>
      <p:sp>
        <p:nvSpPr>
          <p:cNvPr id="1048779" name="Text Box 16"/>
          <p:cNvSpPr txBox="1">
            <a:spLocks noChangeArrowheads="1"/>
          </p:cNvSpPr>
          <p:nvPr/>
        </p:nvSpPr>
        <p:spPr bwMode="auto">
          <a:xfrm>
            <a:off x="6720167" y="4698291"/>
            <a:ext cx="1801533" cy="707886"/>
          </a:xfrm>
          <a:prstGeom prst="rect">
            <a:avLst/>
          </a:prstGeom>
          <a:solidFill>
            <a:srgbClr val="FFFF00"/>
          </a:solidFill>
          <a:ln>
            <a:noFill/>
          </a:ln>
        </p:spPr>
        <p:txBody>
          <a:bodyPr wrap="square">
            <a:spAutoFit/>
          </a:bodyPr>
          <a:lstStyle>
            <a:lvl1pPr>
              <a:spcBef>
                <a:spcPct val="20000"/>
              </a:spcBef>
              <a:buChar char="•"/>
              <a:defRPr sz="3200">
                <a:solidFill>
                  <a:srgbClr val="000066"/>
                </a:solidFill>
                <a:latin typeface="Arial" charset="0"/>
              </a:defRPr>
            </a:lvl1pPr>
            <a:lvl2pPr marL="742950" indent="-285750">
              <a:spcBef>
                <a:spcPct val="20000"/>
              </a:spcBef>
              <a:buChar char="–"/>
              <a:defRPr sz="2800">
                <a:solidFill>
                  <a:srgbClr val="000066"/>
                </a:solidFill>
                <a:latin typeface="Arial" charset="0"/>
              </a:defRPr>
            </a:lvl2pPr>
            <a:lvl3pPr marL="1143000" indent="-228600">
              <a:spcBef>
                <a:spcPct val="20000"/>
              </a:spcBef>
              <a:buChar char="•"/>
              <a:defRPr sz="2400">
                <a:solidFill>
                  <a:srgbClr val="000066"/>
                </a:solidFill>
                <a:latin typeface="Arial" charset="0"/>
              </a:defRPr>
            </a:lvl3pPr>
            <a:lvl4pPr marL="1600200" indent="-228600">
              <a:spcBef>
                <a:spcPct val="20000"/>
              </a:spcBef>
              <a:buChar char="–"/>
              <a:defRPr sz="2000">
                <a:solidFill>
                  <a:srgbClr val="000066"/>
                </a:solidFill>
                <a:latin typeface="Arial" charset="0"/>
              </a:defRPr>
            </a:lvl4pPr>
            <a:lvl5pPr marL="2057400" indent="-228600">
              <a:spcBef>
                <a:spcPct val="20000"/>
              </a:spcBef>
              <a:buChar char="»"/>
              <a:defRPr sz="2000">
                <a:solidFill>
                  <a:srgbClr val="000066"/>
                </a:solidFill>
                <a:latin typeface="Arial" charset="0"/>
              </a:defRPr>
            </a:lvl5pPr>
            <a:lvl6pPr marL="2514600" indent="-228600" eaLnBrk="0" fontAlgn="base" hangingPunct="0">
              <a:spcBef>
                <a:spcPct val="20000"/>
              </a:spcBef>
              <a:spcAft>
                <a:spcPct val="0"/>
              </a:spcAft>
              <a:buChar char="»"/>
              <a:defRPr sz="2000">
                <a:solidFill>
                  <a:srgbClr val="000066"/>
                </a:solidFill>
                <a:latin typeface="Arial" charset="0"/>
              </a:defRPr>
            </a:lvl6pPr>
            <a:lvl7pPr marL="2971800" indent="-228600" eaLnBrk="0" fontAlgn="base" hangingPunct="0">
              <a:spcBef>
                <a:spcPct val="20000"/>
              </a:spcBef>
              <a:spcAft>
                <a:spcPct val="0"/>
              </a:spcAft>
              <a:buChar char="»"/>
              <a:defRPr sz="2000">
                <a:solidFill>
                  <a:srgbClr val="000066"/>
                </a:solidFill>
                <a:latin typeface="Arial" charset="0"/>
              </a:defRPr>
            </a:lvl7pPr>
            <a:lvl8pPr marL="3429000" indent="-228600" eaLnBrk="0" fontAlgn="base" hangingPunct="0">
              <a:spcBef>
                <a:spcPct val="20000"/>
              </a:spcBef>
              <a:spcAft>
                <a:spcPct val="0"/>
              </a:spcAft>
              <a:buChar char="»"/>
              <a:defRPr sz="2000">
                <a:solidFill>
                  <a:srgbClr val="000066"/>
                </a:solidFill>
                <a:latin typeface="Arial" charset="0"/>
              </a:defRPr>
            </a:lvl8pPr>
            <a:lvl9pPr marL="3886200" indent="-228600" eaLnBrk="0" fontAlgn="base" hangingPunct="0">
              <a:spcBef>
                <a:spcPct val="20000"/>
              </a:spcBef>
              <a:spcAft>
                <a:spcPct val="0"/>
              </a:spcAft>
              <a:buChar char="»"/>
              <a:defRPr sz="2000">
                <a:solidFill>
                  <a:srgbClr val="000066"/>
                </a:solidFill>
                <a:latin typeface="Arial" charset="0"/>
              </a:defRPr>
            </a:lvl9pPr>
          </a:lstStyle>
          <a:p>
            <a:pPr algn="ctr" eaLnBrk="1" hangingPunct="1">
              <a:spcBef>
                <a:spcPct val="0"/>
              </a:spcBef>
              <a:buFontTx/>
              <a:buNone/>
            </a:pPr>
            <a:r>
              <a:rPr lang="en-US" altLang="en-US" sz="2000" b="1" dirty="0">
                <a:solidFill>
                  <a:schemeClr val="tx1"/>
                </a:solidFill>
                <a:latin typeface="+mn-lt"/>
              </a:rPr>
              <a:t>6. Full-body Harness</a:t>
            </a:r>
          </a:p>
        </p:txBody>
      </p:sp>
      <p:sp>
        <p:nvSpPr>
          <p:cNvPr id="1048780" name="Line 17" descr="Arrow identifying the full-body harness component of a personal fall arrest system."/>
          <p:cNvSpPr>
            <a:spLocks noChangeShapeType="1"/>
          </p:cNvSpPr>
          <p:nvPr/>
        </p:nvSpPr>
        <p:spPr bwMode="auto">
          <a:xfrm>
            <a:off x="5929266" y="4463637"/>
            <a:ext cx="897192" cy="469308"/>
          </a:xfrm>
          <a:prstGeom prst="line">
            <a:avLst/>
          </a:prstGeom>
          <a:noFill/>
          <a:ln w="57150">
            <a:solidFill>
              <a:srgbClr val="FFFF00"/>
            </a:solidFill>
            <a:round/>
            <a:headEnd type="triangle" w="med" len="me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7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87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487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87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487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487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4877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487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4878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4878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4878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48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71" grpId="0" animBg="1"/>
      <p:bldP spid="1048772" grpId="0" animBg="1"/>
      <p:bldP spid="1048773" grpId="0" animBg="1"/>
      <p:bldP spid="1048774" grpId="0" animBg="1"/>
      <p:bldP spid="1048775" grpId="0" animBg="1"/>
      <p:bldP spid="1048776" grpId="0" animBg="1"/>
      <p:bldP spid="1048777" grpId="0" animBg="1"/>
      <p:bldP spid="1048778" grpId="0" animBg="1"/>
      <p:bldP spid="1048782" grpId="0" animBg="1"/>
      <p:bldP spid="1048783" grpId="0" animBg="1"/>
      <p:bldP spid="1048779" grpId="0" animBg="1"/>
      <p:bldP spid="10487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5" name="Title 1"/>
          <p:cNvSpPr>
            <a:spLocks noGrp="1"/>
          </p:cNvSpPr>
          <p:nvPr>
            <p:ph type="title"/>
          </p:nvPr>
        </p:nvSpPr>
        <p:spPr/>
        <p:txBody>
          <a:bodyPr/>
          <a:lstStyle/>
          <a:p>
            <a:r>
              <a:rPr lang="en-US" sz="3600" dirty="0"/>
              <a:t>Anchor Requirements  </a:t>
            </a:r>
            <a:r>
              <a:rPr lang="en-US" sz="3200" dirty="0"/>
              <a:t/>
            </a:r>
            <a:br>
              <a:rPr lang="en-US" sz="3200" dirty="0"/>
            </a:br>
            <a:r>
              <a:rPr lang="en-US" sz="2000" i="1" dirty="0"/>
              <a:t>OSHA 29 CFR 1926.502(d)(15) &amp; 1926.1423(g)</a:t>
            </a:r>
          </a:p>
        </p:txBody>
      </p:sp>
      <p:sp>
        <p:nvSpPr>
          <p:cNvPr id="1048796" name="Content Placeholder 2"/>
          <p:cNvSpPr>
            <a:spLocks noGrp="1"/>
          </p:cNvSpPr>
          <p:nvPr>
            <p:ph idx="4294967295"/>
          </p:nvPr>
        </p:nvSpPr>
        <p:spPr>
          <a:xfrm>
            <a:off x="0" y="981075"/>
            <a:ext cx="9144000" cy="5534025"/>
          </a:xfrm>
        </p:spPr>
        <p:txBody>
          <a:bodyPr>
            <a:noAutofit/>
          </a:bodyPr>
          <a:lstStyle/>
          <a:p>
            <a:pPr>
              <a:spcAft>
                <a:spcPts val="600"/>
              </a:spcAft>
            </a:pPr>
            <a:r>
              <a:rPr lang="en-US" sz="2800" dirty="0"/>
              <a:t>Shall be capable of supporting at least 5,000 pounds per employee attached </a:t>
            </a:r>
          </a:p>
          <a:p>
            <a:pPr marL="0" indent="0">
              <a:spcAft>
                <a:spcPts val="600"/>
              </a:spcAft>
              <a:buNone/>
            </a:pPr>
            <a:r>
              <a:rPr lang="en-US" sz="2800" dirty="0"/>
              <a:t>				</a:t>
            </a:r>
            <a:r>
              <a:rPr lang="en-US" sz="2800" b="1" dirty="0"/>
              <a:t>OR</a:t>
            </a:r>
            <a:endParaRPr lang="en-US" b="1" dirty="0"/>
          </a:p>
        </p:txBody>
      </p:sp>
      <p:sp>
        <p:nvSpPr>
          <p:cNvPr id="6" name="Content Placeholder 2">
            <a:extLst>
              <a:ext uri="{FF2B5EF4-FFF2-40B4-BE49-F238E27FC236}">
                <a16:creationId xmlns:a16="http://schemas.microsoft.com/office/drawing/2014/main" id="{99422871-E8A1-444C-AD94-C09F5CC293CC}"/>
              </a:ext>
            </a:extLst>
          </p:cNvPr>
          <p:cNvSpPr txBox="1">
            <a:spLocks/>
          </p:cNvSpPr>
          <p:nvPr/>
        </p:nvSpPr>
        <p:spPr>
          <a:xfrm>
            <a:off x="3" y="2468359"/>
            <a:ext cx="5618745" cy="2323572"/>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800" dirty="0"/>
              <a:t>Shall be designed, installed, and used </a:t>
            </a:r>
          </a:p>
          <a:p>
            <a:pPr lvl="1">
              <a:spcAft>
                <a:spcPts val="600"/>
              </a:spcAft>
            </a:pPr>
            <a:r>
              <a:rPr lang="en-US" sz="2400" dirty="0"/>
              <a:t>As part of complete personal fall arrest system </a:t>
            </a:r>
          </a:p>
          <a:p>
            <a:pPr lvl="2">
              <a:spcAft>
                <a:spcPts val="600"/>
              </a:spcAft>
            </a:pPr>
            <a:r>
              <a:rPr lang="en-US" sz="2000" dirty="0"/>
              <a:t>With safety factor of at least two</a:t>
            </a:r>
          </a:p>
        </p:txBody>
      </p:sp>
      <p:sp>
        <p:nvSpPr>
          <p:cNvPr id="7" name="Content Placeholder 2">
            <a:extLst>
              <a:ext uri="{FF2B5EF4-FFF2-40B4-BE49-F238E27FC236}">
                <a16:creationId xmlns:a16="http://schemas.microsoft.com/office/drawing/2014/main" id="{070F7801-C021-4FAD-B53F-8F394DDD9FF6}"/>
              </a:ext>
            </a:extLst>
          </p:cNvPr>
          <p:cNvSpPr txBox="1">
            <a:spLocks/>
          </p:cNvSpPr>
          <p:nvPr/>
        </p:nvSpPr>
        <p:spPr>
          <a:xfrm>
            <a:off x="2" y="4791931"/>
            <a:ext cx="9143995" cy="2066069"/>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Aft>
                <a:spcPts val="600"/>
              </a:spcAft>
            </a:pPr>
            <a:r>
              <a:rPr lang="en-US" sz="2400" dirty="0"/>
              <a:t>Under the supervision of a qualified person</a:t>
            </a:r>
          </a:p>
          <a:p>
            <a:pPr>
              <a:spcAft>
                <a:spcPts val="600"/>
              </a:spcAft>
            </a:pPr>
            <a:r>
              <a:rPr lang="en-US" sz="2800" dirty="0">
                <a:solidFill>
                  <a:srgbClr val="000000"/>
                </a:solidFill>
                <a:latin typeface="+mn-lt"/>
              </a:rPr>
              <a:t>Anchors not effective if attached to weak materials </a:t>
            </a:r>
          </a:p>
          <a:p>
            <a:pPr>
              <a:spcAft>
                <a:spcPts val="600"/>
              </a:spcAft>
            </a:pPr>
            <a:r>
              <a:rPr lang="en-US" sz="2800" dirty="0">
                <a:solidFill>
                  <a:srgbClr val="000000"/>
                </a:solidFill>
                <a:latin typeface="+mn-lt"/>
              </a:rPr>
              <a:t>Follow anchor manufacturer instructions for       proper installation</a:t>
            </a:r>
            <a:endParaRPr lang="en-US" sz="2800" dirty="0">
              <a:latin typeface="+mn-lt"/>
            </a:endParaRPr>
          </a:p>
        </p:txBody>
      </p:sp>
      <p:pic>
        <p:nvPicPr>
          <p:cNvPr id="3" name="Picture 2" descr="Picture of a fall protection roof anchor mounted on an asphalt shingle roof.">
            <a:extLst>
              <a:ext uri="{FF2B5EF4-FFF2-40B4-BE49-F238E27FC236}">
                <a16:creationId xmlns:a16="http://schemas.microsoft.com/office/drawing/2014/main" id="{99C44498-C20C-4E6C-A15E-547E0DE69A2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70620" y="1649887"/>
            <a:ext cx="3356810" cy="3039274"/>
          </a:xfrm>
          <a:prstGeom prst="rect">
            <a:avLst/>
          </a:prstGeom>
          <a:ln w="190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9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1" name="Title 1"/>
          <p:cNvSpPr>
            <a:spLocks noGrp="1"/>
          </p:cNvSpPr>
          <p:nvPr>
            <p:ph type="title"/>
          </p:nvPr>
        </p:nvSpPr>
        <p:spPr/>
        <p:txBody>
          <a:bodyPr/>
          <a:lstStyle/>
          <a:p>
            <a:r>
              <a:rPr lang="en-US" sz="3600" dirty="0"/>
              <a:t>Fall Protection Anchor Installation</a:t>
            </a:r>
          </a:p>
        </p:txBody>
      </p:sp>
      <p:sp>
        <p:nvSpPr>
          <p:cNvPr id="1048802" name="Content Placeholder 2"/>
          <p:cNvSpPr>
            <a:spLocks noGrp="1"/>
          </p:cNvSpPr>
          <p:nvPr>
            <p:ph idx="4294967295"/>
          </p:nvPr>
        </p:nvSpPr>
        <p:spPr>
          <a:xfrm>
            <a:off x="0" y="1052513"/>
            <a:ext cx="5032375" cy="3003550"/>
          </a:xfrm>
        </p:spPr>
        <p:txBody>
          <a:bodyPr/>
          <a:lstStyle/>
          <a:p>
            <a:pPr>
              <a:spcAft>
                <a:spcPts val="600"/>
              </a:spcAft>
            </a:pPr>
            <a:r>
              <a:rPr lang="en-US" sz="2800" dirty="0"/>
              <a:t>First person up installs anchors </a:t>
            </a:r>
          </a:p>
          <a:p>
            <a:pPr lvl="1">
              <a:spcAft>
                <a:spcPts val="600"/>
              </a:spcAft>
            </a:pPr>
            <a:r>
              <a:rPr lang="en-US" sz="2400" dirty="0"/>
              <a:t>Best practice – not OSHA</a:t>
            </a:r>
          </a:p>
          <a:p>
            <a:pPr lvl="1">
              <a:spcAft>
                <a:spcPts val="600"/>
              </a:spcAft>
            </a:pPr>
            <a:r>
              <a:rPr lang="en-US" sz="2400" dirty="0"/>
              <a:t>Must be qualified / trained </a:t>
            </a:r>
          </a:p>
          <a:p>
            <a:pPr lvl="1">
              <a:spcAft>
                <a:spcPts val="600"/>
              </a:spcAft>
            </a:pPr>
            <a:r>
              <a:rPr lang="en-US" sz="2400" dirty="0"/>
              <a:t>At least one anchor per person</a:t>
            </a:r>
          </a:p>
          <a:p>
            <a:pPr>
              <a:spcAft>
                <a:spcPts val="600"/>
              </a:spcAft>
            </a:pPr>
            <a:endParaRPr lang="en-US" sz="2400" dirty="0"/>
          </a:p>
        </p:txBody>
      </p:sp>
      <p:sp>
        <p:nvSpPr>
          <p:cNvPr id="8" name="Content Placeholder 2">
            <a:extLst>
              <a:ext uri="{FF2B5EF4-FFF2-40B4-BE49-F238E27FC236}">
                <a16:creationId xmlns:a16="http://schemas.microsoft.com/office/drawing/2014/main" id="{147D971C-0031-4622-B84B-6DF8799F47DD}"/>
              </a:ext>
            </a:extLst>
          </p:cNvPr>
          <p:cNvSpPr txBox="1">
            <a:spLocks/>
          </p:cNvSpPr>
          <p:nvPr/>
        </p:nvSpPr>
        <p:spPr>
          <a:xfrm>
            <a:off x="101862" y="4055952"/>
            <a:ext cx="7693172" cy="2651174"/>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800" dirty="0"/>
              <a:t>Install fall protection first by using ladder with ridge hook</a:t>
            </a:r>
          </a:p>
          <a:p>
            <a:pPr>
              <a:spcAft>
                <a:spcPts val="600"/>
              </a:spcAft>
            </a:pPr>
            <a:r>
              <a:rPr lang="en-US" sz="2800" dirty="0"/>
              <a:t>Limit number of people on each anchor</a:t>
            </a:r>
          </a:p>
          <a:p>
            <a:pPr lvl="1">
              <a:spcAft>
                <a:spcPts val="600"/>
              </a:spcAft>
            </a:pPr>
            <a:r>
              <a:rPr lang="en-US" sz="2400" dirty="0"/>
              <a:t>Typically one person per anchor</a:t>
            </a:r>
          </a:p>
          <a:p>
            <a:pPr lvl="2">
              <a:spcAft>
                <a:spcPts val="600"/>
              </a:spcAft>
            </a:pPr>
            <a:r>
              <a:rPr lang="en-US" sz="2000" dirty="0"/>
              <a:t>Unless rated for more than one by manufacturer</a:t>
            </a:r>
          </a:p>
        </p:txBody>
      </p:sp>
      <p:pic>
        <p:nvPicPr>
          <p:cNvPr id="3" name="Picture 2" descr="Picture of a crawling board (chicken ladder) comprised of a fiberglass ladder with two peak hooks attached to the top rung. It's install over the peak of a metal roof.">
            <a:extLst>
              <a:ext uri="{FF2B5EF4-FFF2-40B4-BE49-F238E27FC236}">
                <a16:creationId xmlns:a16="http://schemas.microsoft.com/office/drawing/2014/main" id="{41EEBDE0-DF86-4819-83EF-E7FB52445AC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63456" y="1133173"/>
            <a:ext cx="3981369" cy="2750297"/>
          </a:xfrm>
          <a:prstGeom prst="rect">
            <a:avLst/>
          </a:prstGeom>
          <a:ln w="190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0" name="Title 1"/>
          <p:cNvSpPr>
            <a:spLocks noGrp="1"/>
          </p:cNvSpPr>
          <p:nvPr>
            <p:ph type="title"/>
          </p:nvPr>
        </p:nvSpPr>
        <p:spPr/>
        <p:txBody>
          <a:bodyPr/>
          <a:lstStyle/>
          <a:p>
            <a:r>
              <a:rPr lang="en-US" dirty="0"/>
              <a:t>Composition Shingle Anchors</a:t>
            </a:r>
          </a:p>
        </p:txBody>
      </p:sp>
      <p:pic>
        <p:nvPicPr>
          <p:cNvPr id="2097184" name="Picture 5" descr="Picture of a roof anchor designed to be used over the peak of a roof in new construction."/>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45683" y="1036756"/>
            <a:ext cx="1559794" cy="2857868"/>
          </a:xfrm>
          <a:prstGeom prst="rect">
            <a:avLst/>
          </a:prstGeom>
        </p:spPr>
      </p:pic>
      <p:pic>
        <p:nvPicPr>
          <p:cNvPr id="2097185" name="Picture 6" descr="Picture of a roof anchor that is designed to be permanently installed. It goes through the roof and attaches to a rafte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3134" y="3957833"/>
            <a:ext cx="2555794" cy="2857868"/>
          </a:xfrm>
          <a:prstGeom prst="rect">
            <a:avLst/>
          </a:prstGeom>
        </p:spPr>
      </p:pic>
      <p:pic>
        <p:nvPicPr>
          <p:cNvPr id="2097188" name="Picture 8" descr="Picture of a roof anchor that is designed to be permanently installed on an asphalt shingle roof."/>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073142" y="1014453"/>
            <a:ext cx="2553982" cy="2493818"/>
          </a:xfrm>
          <a:prstGeom prst="rect">
            <a:avLst/>
          </a:prstGeom>
          <a:ln w="19050">
            <a:solidFill>
              <a:schemeClr val="tx1"/>
            </a:solidFill>
          </a:ln>
        </p:spPr>
      </p:pic>
      <p:pic>
        <p:nvPicPr>
          <p:cNvPr id="2097186" name="Picture 7" descr="Picture of a bull ring roof anchor that is designed to be temporarily installed."/>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603656" y="4450764"/>
            <a:ext cx="2056820" cy="1872005"/>
          </a:xfrm>
          <a:prstGeom prst="rect">
            <a:avLst/>
          </a:prstGeom>
        </p:spPr>
      </p:pic>
      <p:pic>
        <p:nvPicPr>
          <p:cNvPr id="2097187" name="Picture 3" descr="Picture of five roof anchors installed on a pitched asphalt shingle roof with lifelines attached to each ancho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4770178" y="1014453"/>
            <a:ext cx="4257235" cy="4919471"/>
          </a:xfrm>
          <a:prstGeom prst="rect">
            <a:avLst/>
          </a:prstGeom>
          <a:ln w="19050">
            <a:solidFill>
              <a:schemeClr val="tx1"/>
            </a:solidFill>
          </a:ln>
        </p:spPr>
      </p:pic>
      <p:sp>
        <p:nvSpPr>
          <p:cNvPr id="1048811" name="TextBox 4"/>
          <p:cNvSpPr txBox="1"/>
          <p:nvPr/>
        </p:nvSpPr>
        <p:spPr>
          <a:xfrm>
            <a:off x="4711465" y="5896284"/>
            <a:ext cx="2187330" cy="276999"/>
          </a:xfrm>
          <a:prstGeom prst="rect">
            <a:avLst/>
          </a:prstGeom>
          <a:noFill/>
        </p:spPr>
        <p:txBody>
          <a:bodyPr wrap="none" rtlCol="0">
            <a:spAutoFit/>
          </a:bodyPr>
          <a:lstStyle/>
          <a:p>
            <a:r>
              <a:rPr lang="en-US" sz="1200" i="1" dirty="0">
                <a:latin typeface="Tahoma"/>
                <a:cs typeface="Tahoma"/>
              </a:rPr>
              <a:t>Source: </a:t>
            </a:r>
            <a:r>
              <a:rPr lang="en-US" sz="1200" i="1" dirty="0" err="1">
                <a:latin typeface="Tahoma"/>
                <a:cs typeface="Tahoma"/>
              </a:rPr>
              <a:t>SameSun</a:t>
            </a:r>
            <a:r>
              <a:rPr lang="en-US" sz="1200" i="1" dirty="0">
                <a:latin typeface="Tahoma"/>
                <a:cs typeface="Tahoma"/>
              </a:rPr>
              <a:t> of Vermont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71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71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71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97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Title 3"/>
          <p:cNvSpPr>
            <a:spLocks noGrp="1"/>
          </p:cNvSpPr>
          <p:nvPr>
            <p:ph type="title"/>
          </p:nvPr>
        </p:nvSpPr>
        <p:spPr/>
        <p:txBody>
          <a:bodyPr/>
          <a:lstStyle/>
          <a:p>
            <a:r>
              <a:rPr lang="en-US" dirty="0"/>
              <a:t>Learning Objectives</a:t>
            </a:r>
          </a:p>
        </p:txBody>
      </p:sp>
      <p:sp>
        <p:nvSpPr>
          <p:cNvPr id="1048593" name="Content Placeholder 4"/>
          <p:cNvSpPr>
            <a:spLocks noGrp="1"/>
          </p:cNvSpPr>
          <p:nvPr>
            <p:ph idx="4294967295"/>
          </p:nvPr>
        </p:nvSpPr>
        <p:spPr>
          <a:xfrm>
            <a:off x="0" y="1160463"/>
            <a:ext cx="8545513" cy="4238625"/>
          </a:xfrm>
        </p:spPr>
        <p:txBody>
          <a:bodyPr>
            <a:normAutofit/>
          </a:bodyPr>
          <a:lstStyle/>
          <a:p>
            <a:r>
              <a:rPr lang="en-US" dirty="0"/>
              <a:t>Become familiar with fall protection requirements</a:t>
            </a:r>
          </a:p>
          <a:p>
            <a:r>
              <a:rPr lang="en-US" dirty="0"/>
              <a:t>List equipment options</a:t>
            </a:r>
          </a:p>
          <a:p>
            <a:r>
              <a:rPr lang="en-US" dirty="0"/>
              <a:t>Choose fall protection for PV installation</a:t>
            </a:r>
          </a:p>
          <a:p>
            <a:r>
              <a:rPr lang="en-US" dirty="0"/>
              <a:t>Describe inspection of common equipment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59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859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C65C7-F0A8-B842-98FB-4B5D19E9DAE0}"/>
              </a:ext>
            </a:extLst>
          </p:cNvPr>
          <p:cNvSpPr>
            <a:spLocks noGrp="1"/>
          </p:cNvSpPr>
          <p:nvPr>
            <p:ph type="title"/>
          </p:nvPr>
        </p:nvSpPr>
        <p:spPr/>
        <p:txBody>
          <a:bodyPr/>
          <a:lstStyle/>
          <a:p>
            <a:r>
              <a:rPr lang="en-US"/>
              <a:t>Read Manufacture’s Instructions!</a:t>
            </a:r>
          </a:p>
        </p:txBody>
      </p:sp>
      <p:sp>
        <p:nvSpPr>
          <p:cNvPr id="7" name="Content Placeholder 2">
            <a:extLst>
              <a:ext uri="{FF2B5EF4-FFF2-40B4-BE49-F238E27FC236}">
                <a16:creationId xmlns:a16="http://schemas.microsoft.com/office/drawing/2014/main" id="{2A6F54E5-9E0D-4C79-A18B-6749F4565DA2}"/>
              </a:ext>
            </a:extLst>
          </p:cNvPr>
          <p:cNvSpPr txBox="1">
            <a:spLocks/>
          </p:cNvSpPr>
          <p:nvPr/>
        </p:nvSpPr>
        <p:spPr>
          <a:xfrm>
            <a:off x="101862" y="989685"/>
            <a:ext cx="4085127" cy="5533821"/>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800" dirty="0"/>
              <a:t>Anchor attachment </a:t>
            </a:r>
            <a:r>
              <a:rPr lang="en-US" sz="2800" b="1" dirty="0"/>
              <a:t>must</a:t>
            </a:r>
            <a:r>
              <a:rPr lang="en-US" sz="2800" dirty="0"/>
              <a:t> follow manufacturers instructions </a:t>
            </a:r>
          </a:p>
          <a:p>
            <a:pPr lvl="1">
              <a:spcAft>
                <a:spcPts val="600"/>
              </a:spcAft>
            </a:pPr>
            <a:r>
              <a:rPr lang="en-US" sz="2400" dirty="0"/>
              <a:t>including specifications of fastener</a:t>
            </a:r>
          </a:p>
          <a:p>
            <a:pPr>
              <a:spcAft>
                <a:spcPts val="600"/>
              </a:spcAft>
            </a:pPr>
            <a:r>
              <a:rPr lang="en-US" sz="2800" dirty="0"/>
              <a:t>In example, hardware must be twelve 16d nails</a:t>
            </a:r>
          </a:p>
          <a:p>
            <a:pPr marL="0" indent="0">
              <a:spcAft>
                <a:spcPts val="600"/>
              </a:spcAft>
              <a:buNone/>
            </a:pPr>
            <a:endParaRPr lang="en-US" sz="2400" dirty="0"/>
          </a:p>
        </p:txBody>
      </p:sp>
      <p:pic>
        <p:nvPicPr>
          <p:cNvPr id="20" name="Picture 19" descr="Screen shot of a roof anchor installation manual that includes directions on the type and quantity of fasteners that need to be used when installing the anchor.">
            <a:extLst>
              <a:ext uri="{FF2B5EF4-FFF2-40B4-BE49-F238E27FC236}">
                <a16:creationId xmlns:a16="http://schemas.microsoft.com/office/drawing/2014/main" id="{5E4DC6A5-DB1A-48CC-A900-CAF88596D8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1182" y="1031452"/>
            <a:ext cx="4732230" cy="5150984"/>
          </a:xfrm>
          <a:prstGeom prst="rect">
            <a:avLst/>
          </a:prstGeom>
        </p:spPr>
      </p:pic>
      <p:grpSp>
        <p:nvGrpSpPr>
          <p:cNvPr id="3" name="Group 2" descr="Red oval highlighting that this type of roof anchor requires twelve type 16d nails.">
            <a:extLst>
              <a:ext uri="{FF2B5EF4-FFF2-40B4-BE49-F238E27FC236}">
                <a16:creationId xmlns:a16="http://schemas.microsoft.com/office/drawing/2014/main" id="{A6367957-35C0-418C-A239-734CC65239AE}"/>
              </a:ext>
            </a:extLst>
          </p:cNvPr>
          <p:cNvGrpSpPr/>
          <p:nvPr/>
        </p:nvGrpSpPr>
        <p:grpSpPr>
          <a:xfrm>
            <a:off x="3343701" y="3956057"/>
            <a:ext cx="4398171" cy="2103549"/>
            <a:chOff x="3343701" y="3956057"/>
            <a:chExt cx="4398171" cy="2103549"/>
          </a:xfrm>
        </p:grpSpPr>
        <p:sp>
          <p:nvSpPr>
            <p:cNvPr id="8" name="Oval 7" descr="Red oval highlighting that this type of roof anchor requires twelve type 16d nails.">
              <a:extLst>
                <a:ext uri="{FF2B5EF4-FFF2-40B4-BE49-F238E27FC236}">
                  <a16:creationId xmlns:a16="http://schemas.microsoft.com/office/drawing/2014/main" id="{95CB6227-A8BE-4051-85F5-3DBDD72592F9}"/>
                </a:ext>
              </a:extLst>
            </p:cNvPr>
            <p:cNvSpPr/>
            <p:nvPr/>
          </p:nvSpPr>
          <p:spPr>
            <a:xfrm>
              <a:off x="6332561" y="3956057"/>
              <a:ext cx="1409311" cy="210354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59836DA7-95E2-48DE-BD8A-0418888439F0}"/>
                </a:ext>
              </a:extLst>
            </p:cNvPr>
            <p:cNvCxnSpPr>
              <a:cxnSpLocks/>
              <a:stCxn id="8" idx="2"/>
            </p:cNvCxnSpPr>
            <p:nvPr/>
          </p:nvCxnSpPr>
          <p:spPr>
            <a:xfrm flipH="1" flipV="1">
              <a:off x="3343701" y="4872251"/>
              <a:ext cx="2988860" cy="1355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4155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6" name="Title 1"/>
          <p:cNvSpPr>
            <a:spLocks noGrp="1"/>
          </p:cNvSpPr>
          <p:nvPr>
            <p:ph type="title"/>
          </p:nvPr>
        </p:nvSpPr>
        <p:spPr/>
        <p:txBody>
          <a:bodyPr/>
          <a:lstStyle/>
          <a:p>
            <a:r>
              <a:rPr lang="en-US" dirty="0"/>
              <a:t>Tile Roof Anchors</a:t>
            </a:r>
          </a:p>
        </p:txBody>
      </p:sp>
      <p:pic>
        <p:nvPicPr>
          <p:cNvPr id="2097192" name="Picture 3" descr="Picture of a roof anchor that is specifically designed to be used on a tile roof."/>
          <p:cNvPicPr>
            <a:picLocks noChangeAspect="1"/>
          </p:cNvPicPr>
          <p:nvPr/>
        </p:nvPicPr>
        <p:blipFill>
          <a:blip r:embed="rId3"/>
          <a:stretch>
            <a:fillRect/>
          </a:stretch>
        </p:blipFill>
        <p:spPr>
          <a:xfrm>
            <a:off x="525900" y="1233022"/>
            <a:ext cx="3735203" cy="2490135"/>
          </a:xfrm>
          <a:prstGeom prst="rect">
            <a:avLst/>
          </a:prstGeom>
        </p:spPr>
      </p:pic>
      <p:pic>
        <p:nvPicPr>
          <p:cNvPr id="2097190" name="Picture 7" descr="Picture of a bull ring roof anchor that can be used temporarily on a tile roof."/>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10312" y="4360213"/>
            <a:ext cx="2435216" cy="2216400"/>
          </a:xfrm>
          <a:prstGeom prst="rect">
            <a:avLst/>
          </a:prstGeom>
        </p:spPr>
      </p:pic>
      <p:pic>
        <p:nvPicPr>
          <p:cNvPr id="2097189" name="Picture 5" descr="Picture of a roof anchor designed to be used over the peak of a roof in new construction which can also be used temporarily on a tile roof."/>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3003554" y="3846761"/>
            <a:ext cx="1559794" cy="2857868"/>
          </a:xfrm>
          <a:prstGeom prst="rect">
            <a:avLst/>
          </a:prstGeom>
        </p:spPr>
      </p:pic>
      <p:pic>
        <p:nvPicPr>
          <p:cNvPr id="2097191" name="Picture 2" descr="Picture of a person using fall protection with a roof anchor on a tile roof."/>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4654296" y="1143000"/>
            <a:ext cx="4279392" cy="4572000"/>
          </a:xfrm>
          <a:prstGeom prst="rect">
            <a:avLst/>
          </a:prstGeom>
          <a:ln w="19050">
            <a:solidFill>
              <a:schemeClr val="tx1"/>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1" name="Title 1"/>
          <p:cNvSpPr>
            <a:spLocks noGrp="1"/>
          </p:cNvSpPr>
          <p:nvPr>
            <p:ph type="title"/>
          </p:nvPr>
        </p:nvSpPr>
        <p:spPr/>
        <p:txBody>
          <a:bodyPr/>
          <a:lstStyle/>
          <a:p>
            <a:r>
              <a:rPr lang="en-US" dirty="0"/>
              <a:t>Metal Roof Anchors</a:t>
            </a:r>
          </a:p>
        </p:txBody>
      </p:sp>
      <p:pic>
        <p:nvPicPr>
          <p:cNvPr id="2097196" name="Picture 6" descr="Picture of a roof anchor that is designed to be used on a standing seam metal roof. This anchor attaches directly to one sea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46" y="1074743"/>
            <a:ext cx="2500725" cy="2922997"/>
          </a:xfrm>
          <a:prstGeom prst="rect">
            <a:avLst/>
          </a:prstGeom>
        </p:spPr>
      </p:pic>
      <p:pic>
        <p:nvPicPr>
          <p:cNvPr id="2097195" name="Picture 5" descr="Picture of a roof anchor that is designed to be used on a standing seam metal roof. This anchor attaches directly to two seams which distributes the weight better than anchors designed to attach to one seam."/>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2058" y="4255130"/>
            <a:ext cx="5916825" cy="2584764"/>
          </a:xfrm>
          <a:prstGeom prst="rect">
            <a:avLst/>
          </a:prstGeom>
        </p:spPr>
      </p:pic>
      <p:grpSp>
        <p:nvGrpSpPr>
          <p:cNvPr id="2" name="Group 1" descr="Picture of an S-5 metal roof attachment that is commonly used to attach PV system racking to a standing seam metal roof. This type of equipment is not designed or rated to be used as a fall protection anchor. The picture has a red anti sign over it to indicate that this is not an acceptable roof anchor for fall protection systems.">
            <a:extLst>
              <a:ext uri="{FF2B5EF4-FFF2-40B4-BE49-F238E27FC236}">
                <a16:creationId xmlns:a16="http://schemas.microsoft.com/office/drawing/2014/main" id="{1CA437DE-0231-408F-8720-58E6D1C62BC4}"/>
              </a:ext>
            </a:extLst>
          </p:cNvPr>
          <p:cNvGrpSpPr/>
          <p:nvPr/>
        </p:nvGrpSpPr>
        <p:grpSpPr>
          <a:xfrm>
            <a:off x="2549471" y="1047771"/>
            <a:ext cx="2921775" cy="2373942"/>
            <a:chOff x="2549471" y="1047771"/>
            <a:chExt cx="2921775" cy="2373942"/>
          </a:xfrm>
        </p:grpSpPr>
        <p:pic>
          <p:nvPicPr>
            <p:cNvPr id="2097197" name="Picture 8" descr="Picture of an S-5 metal roof attachment that is commonly used to attach PV system racking to a standing seam metal roof. This type of equipment is not designed or rated to be used as a fall protection anchor. The picture has a red anti sign over it to indicate that this is not an acceptable roof anchor for fall protection system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49471" y="1047771"/>
              <a:ext cx="2921775" cy="2373942"/>
            </a:xfrm>
            <a:prstGeom prst="rect">
              <a:avLst/>
            </a:prstGeom>
            <a:ln w="19050">
              <a:solidFill>
                <a:schemeClr val="tx1"/>
              </a:solidFill>
            </a:ln>
          </p:spPr>
        </p:pic>
        <p:sp>
          <p:nvSpPr>
            <p:cNvPr id="12" name="AutoShape 5"/>
            <p:cNvSpPr>
              <a:spLocks noChangeArrowheads="1"/>
            </p:cNvSpPr>
            <p:nvPr/>
          </p:nvSpPr>
          <p:spPr bwMode="auto">
            <a:xfrm>
              <a:off x="2867358" y="1091742"/>
              <a:ext cx="2286000" cy="22860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39999"/>
              </a:srgbClr>
            </a:solidFill>
            <a:ln w="9525" cap="rnd">
              <a:solidFill>
                <a:srgbClr val="000000"/>
              </a:solidFill>
              <a:prstDash val="sysDot"/>
              <a:miter lim="800000"/>
              <a:headEnd/>
              <a:tailEnd/>
            </a:ln>
          </p:spPr>
          <p:txBody>
            <a:bodyPr wrap="none" anchor="ctr"/>
            <a:lstStyle/>
            <a:p>
              <a:endParaRPr lang="en-US" dirty="0"/>
            </a:p>
          </p:txBody>
        </p:sp>
      </p:grpSp>
      <p:pic>
        <p:nvPicPr>
          <p:cNvPr id="2097194" name="Picture 4" descr="Picture of a roof anchor that is designed to be used on a standing seam metal roof. This anchor attaches directly to one seam."/>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5650346" y="1047771"/>
            <a:ext cx="3394064" cy="2716424"/>
          </a:xfrm>
          <a:prstGeom prst="rect">
            <a:avLst/>
          </a:prstGeom>
          <a:ln w="19050">
            <a:solidFill>
              <a:schemeClr val="tx1"/>
            </a:solidFill>
          </a:ln>
        </p:spPr>
      </p:pic>
      <p:pic>
        <p:nvPicPr>
          <p:cNvPr id="2097193" name="Picture 3" descr="Picture of a roof anchor designed for use on a corrugated metal roof."/>
          <p:cNvPicPr>
            <a:picLocks noChangeAspect="1"/>
          </p:cNvPicPr>
          <p:nvPr/>
        </p:nvPicPr>
        <p:blipFill>
          <a:blip r:embed="rId7"/>
          <a:stretch>
            <a:fillRect/>
          </a:stretch>
        </p:blipFill>
        <p:spPr>
          <a:xfrm>
            <a:off x="6091661" y="3897565"/>
            <a:ext cx="2952750" cy="2162175"/>
          </a:xfrm>
          <a:prstGeom prst="rect">
            <a:avLst/>
          </a:prstGeom>
          <a:ln w="190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7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7" name="Title 1"/>
          <p:cNvSpPr>
            <a:spLocks noGrp="1"/>
          </p:cNvSpPr>
          <p:nvPr>
            <p:ph type="title"/>
          </p:nvPr>
        </p:nvSpPr>
        <p:spPr/>
        <p:txBody>
          <a:bodyPr/>
          <a:lstStyle/>
          <a:p>
            <a:r>
              <a:rPr lang="en-US" dirty="0"/>
              <a:t>Anchor Placement Example</a:t>
            </a:r>
          </a:p>
        </p:txBody>
      </p:sp>
      <p:sp>
        <p:nvSpPr>
          <p:cNvPr id="1048828" name="TextBox 9"/>
          <p:cNvSpPr txBox="1"/>
          <p:nvPr/>
        </p:nvSpPr>
        <p:spPr>
          <a:xfrm>
            <a:off x="2141241" y="1118957"/>
            <a:ext cx="2401077" cy="510787"/>
          </a:xfrm>
          <a:prstGeom prst="rect">
            <a:avLst/>
          </a:prstGeom>
          <a:noFill/>
        </p:spPr>
        <p:txBody>
          <a:bodyPr wrap="square" rtlCol="0">
            <a:spAutoFit/>
          </a:bodyPr>
          <a:lstStyle/>
          <a:p>
            <a:r>
              <a:rPr lang="en-US" sz="2000" dirty="0">
                <a:latin typeface="Tahoma"/>
                <a:cs typeface="Tahoma"/>
              </a:rPr>
              <a:t>Min 6’</a:t>
            </a:r>
          </a:p>
        </p:txBody>
      </p:sp>
      <p:sp>
        <p:nvSpPr>
          <p:cNvPr id="1048829" name="TextBox 40"/>
          <p:cNvSpPr txBox="1"/>
          <p:nvPr/>
        </p:nvSpPr>
        <p:spPr>
          <a:xfrm>
            <a:off x="3448335" y="1090642"/>
            <a:ext cx="1126986" cy="400110"/>
          </a:xfrm>
          <a:prstGeom prst="rect">
            <a:avLst/>
          </a:prstGeom>
          <a:noFill/>
        </p:spPr>
        <p:txBody>
          <a:bodyPr wrap="square" rtlCol="0">
            <a:spAutoFit/>
          </a:bodyPr>
          <a:lstStyle/>
          <a:p>
            <a:r>
              <a:rPr lang="en-US" sz="2000" dirty="0">
                <a:latin typeface="Tahoma"/>
                <a:cs typeface="Tahoma"/>
              </a:rPr>
              <a:t> </a:t>
            </a:r>
            <a:r>
              <a:rPr lang="en-US" sz="2000" dirty="0" err="1">
                <a:latin typeface="Tahoma"/>
                <a:cs typeface="Tahoma"/>
              </a:rPr>
              <a:t>Typ</a:t>
            </a:r>
            <a:r>
              <a:rPr lang="en-US" sz="2000" dirty="0">
                <a:latin typeface="Tahoma"/>
                <a:cs typeface="Tahoma"/>
              </a:rPr>
              <a:t> 8’</a:t>
            </a:r>
          </a:p>
        </p:txBody>
      </p:sp>
      <p:sp>
        <p:nvSpPr>
          <p:cNvPr id="1048830" name="TextBox 41"/>
          <p:cNvSpPr txBox="1"/>
          <p:nvPr/>
        </p:nvSpPr>
        <p:spPr>
          <a:xfrm>
            <a:off x="4936629" y="1079170"/>
            <a:ext cx="968080" cy="400110"/>
          </a:xfrm>
          <a:prstGeom prst="rect">
            <a:avLst/>
          </a:prstGeom>
          <a:noFill/>
        </p:spPr>
        <p:txBody>
          <a:bodyPr wrap="square" rtlCol="0">
            <a:spAutoFit/>
          </a:bodyPr>
          <a:lstStyle/>
          <a:p>
            <a:r>
              <a:rPr lang="en-US" sz="2000" dirty="0">
                <a:latin typeface="Tahoma"/>
                <a:cs typeface="Tahoma"/>
              </a:rPr>
              <a:t> </a:t>
            </a:r>
            <a:r>
              <a:rPr lang="en-US" sz="2000" dirty="0" err="1">
                <a:latin typeface="Tahoma"/>
                <a:cs typeface="Tahoma"/>
              </a:rPr>
              <a:t>Typ</a:t>
            </a:r>
            <a:r>
              <a:rPr lang="en-US" sz="2000" dirty="0">
                <a:latin typeface="Tahoma"/>
                <a:cs typeface="Tahoma"/>
              </a:rPr>
              <a:t> 8’</a:t>
            </a:r>
          </a:p>
        </p:txBody>
      </p:sp>
      <p:sp>
        <p:nvSpPr>
          <p:cNvPr id="1048831" name="TextBox 42"/>
          <p:cNvSpPr txBox="1"/>
          <p:nvPr/>
        </p:nvSpPr>
        <p:spPr>
          <a:xfrm>
            <a:off x="6562271" y="1084797"/>
            <a:ext cx="890518" cy="400110"/>
          </a:xfrm>
          <a:prstGeom prst="rect">
            <a:avLst/>
          </a:prstGeom>
          <a:noFill/>
        </p:spPr>
        <p:txBody>
          <a:bodyPr wrap="square" rtlCol="0">
            <a:spAutoFit/>
          </a:bodyPr>
          <a:lstStyle/>
          <a:p>
            <a:r>
              <a:rPr lang="en-US" sz="2000" dirty="0" err="1">
                <a:latin typeface="Tahoma"/>
                <a:cs typeface="Tahoma"/>
              </a:rPr>
              <a:t>Typ</a:t>
            </a:r>
            <a:r>
              <a:rPr lang="en-US" sz="2000" dirty="0">
                <a:latin typeface="Tahoma"/>
                <a:cs typeface="Tahoma"/>
              </a:rPr>
              <a:t> 8’</a:t>
            </a:r>
          </a:p>
        </p:txBody>
      </p:sp>
      <p:sp>
        <p:nvSpPr>
          <p:cNvPr id="1048832" name="TextBox 44"/>
          <p:cNvSpPr txBox="1"/>
          <p:nvPr/>
        </p:nvSpPr>
        <p:spPr>
          <a:xfrm>
            <a:off x="7947775" y="1089340"/>
            <a:ext cx="890518" cy="400110"/>
          </a:xfrm>
          <a:prstGeom prst="rect">
            <a:avLst/>
          </a:prstGeom>
          <a:noFill/>
        </p:spPr>
        <p:txBody>
          <a:bodyPr wrap="square" rtlCol="0">
            <a:spAutoFit/>
          </a:bodyPr>
          <a:lstStyle/>
          <a:p>
            <a:r>
              <a:rPr lang="en-US" sz="2000" dirty="0">
                <a:latin typeface="Tahoma"/>
                <a:cs typeface="Tahoma"/>
              </a:rPr>
              <a:t>Min 6’</a:t>
            </a:r>
          </a:p>
        </p:txBody>
      </p:sp>
      <p:sp>
        <p:nvSpPr>
          <p:cNvPr id="1048833" name="Rectangle 7"/>
          <p:cNvSpPr/>
          <p:nvPr/>
        </p:nvSpPr>
        <p:spPr>
          <a:xfrm>
            <a:off x="0" y="1654076"/>
            <a:ext cx="1843069" cy="2308324"/>
          </a:xfrm>
          <a:prstGeom prst="rect">
            <a:avLst/>
          </a:prstGeom>
        </p:spPr>
        <p:txBody>
          <a:bodyPr wrap="square">
            <a:spAutoFit/>
          </a:bodyPr>
          <a:lstStyle/>
          <a:p>
            <a:r>
              <a:rPr lang="en-US" dirty="0">
                <a:latin typeface="+mn-lt"/>
              </a:rPr>
              <a:t>Anchors at roof ridge – prevents striking a lower level during a fall</a:t>
            </a:r>
          </a:p>
        </p:txBody>
      </p:sp>
      <p:grpSp>
        <p:nvGrpSpPr>
          <p:cNvPr id="2" name="Group 1" descr="Icon of a pitched roof with a PV array that shows the typical spacing required between roof anchors and the save working swing distance which is about 30 degrees to either side of a straight line directly below the anchor. ">
            <a:extLst>
              <a:ext uri="{FF2B5EF4-FFF2-40B4-BE49-F238E27FC236}">
                <a16:creationId xmlns:a16="http://schemas.microsoft.com/office/drawing/2014/main" id="{0D9F069A-5CA6-4C91-A341-1AFEBB57004D}"/>
              </a:ext>
            </a:extLst>
          </p:cNvPr>
          <p:cNvGrpSpPr/>
          <p:nvPr/>
        </p:nvGrpSpPr>
        <p:grpSpPr>
          <a:xfrm>
            <a:off x="2035219" y="1489450"/>
            <a:ext cx="6869574" cy="4523424"/>
            <a:chOff x="2035219" y="1489450"/>
            <a:chExt cx="6869574" cy="4523424"/>
          </a:xfrm>
        </p:grpSpPr>
        <p:cxnSp>
          <p:nvCxnSpPr>
            <p:cNvPr id="3145747" name="Straight Connector 11"/>
            <p:cNvCxnSpPr>
              <a:cxnSpLocks/>
            </p:cNvCxnSpPr>
            <p:nvPr/>
          </p:nvCxnSpPr>
          <p:spPr>
            <a:xfrm flipV="1">
              <a:off x="3127805" y="1494252"/>
              <a:ext cx="0" cy="4377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5748" name="Straight Connector 13"/>
            <p:cNvCxnSpPr>
              <a:cxnSpLocks/>
            </p:cNvCxnSpPr>
            <p:nvPr/>
          </p:nvCxnSpPr>
          <p:spPr>
            <a:xfrm flipV="1">
              <a:off x="7812205" y="1489450"/>
              <a:ext cx="0" cy="4377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5749" name="Straight Connector 14"/>
            <p:cNvCxnSpPr>
              <a:cxnSpLocks/>
            </p:cNvCxnSpPr>
            <p:nvPr/>
          </p:nvCxnSpPr>
          <p:spPr>
            <a:xfrm flipV="1">
              <a:off x="4691449" y="1510296"/>
              <a:ext cx="0" cy="4377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5750" name="Straight Connector 15"/>
            <p:cNvCxnSpPr>
              <a:cxnSpLocks/>
            </p:cNvCxnSpPr>
            <p:nvPr/>
          </p:nvCxnSpPr>
          <p:spPr>
            <a:xfrm flipV="1">
              <a:off x="6255094" y="1494267"/>
              <a:ext cx="0" cy="4377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48835" name="Rectangle 3"/>
            <p:cNvSpPr/>
            <p:nvPr/>
          </p:nvSpPr>
          <p:spPr>
            <a:xfrm>
              <a:off x="2035219" y="1677058"/>
              <a:ext cx="6869574" cy="4335816"/>
            </a:xfrm>
            <a:prstGeom prst="rect">
              <a:avLst/>
            </a:prstGeom>
            <a:solidFill>
              <a:srgbClr val="996633"/>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836" name="Rectangle 4"/>
            <p:cNvSpPr/>
            <p:nvPr/>
          </p:nvSpPr>
          <p:spPr>
            <a:xfrm>
              <a:off x="3029671" y="1693040"/>
              <a:ext cx="196273" cy="4224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837" name="Rectangle 5"/>
            <p:cNvSpPr/>
            <p:nvPr/>
          </p:nvSpPr>
          <p:spPr>
            <a:xfrm>
              <a:off x="4593316" y="1693040"/>
              <a:ext cx="196273" cy="4224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838" name="Rectangle 6"/>
            <p:cNvSpPr/>
            <p:nvPr/>
          </p:nvSpPr>
          <p:spPr>
            <a:xfrm>
              <a:off x="6156961" y="1708327"/>
              <a:ext cx="196273" cy="4224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839" name="Rectangle 8"/>
            <p:cNvSpPr/>
            <p:nvPr/>
          </p:nvSpPr>
          <p:spPr>
            <a:xfrm>
              <a:off x="7714066" y="1712496"/>
              <a:ext cx="196273" cy="4224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33"/>
            <p:cNvGrpSpPr/>
            <p:nvPr/>
          </p:nvGrpSpPr>
          <p:grpSpPr>
            <a:xfrm>
              <a:off x="3372769" y="2533393"/>
              <a:ext cx="4194467" cy="2430506"/>
              <a:chOff x="2541815" y="2982181"/>
              <a:chExt cx="3489500" cy="1903865"/>
            </a:xfrm>
          </p:grpSpPr>
          <p:sp>
            <p:nvSpPr>
              <p:cNvPr id="1048840" name="Rectangle 17"/>
              <p:cNvSpPr>
                <a:spLocks noChangeAspect="1"/>
              </p:cNvSpPr>
              <p:nvPr/>
            </p:nvSpPr>
            <p:spPr>
              <a:xfrm>
                <a:off x="2541815" y="2982181"/>
                <a:ext cx="579780" cy="9508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841" name="Rectangle 18"/>
              <p:cNvSpPr>
                <a:spLocks noChangeAspect="1"/>
              </p:cNvSpPr>
              <p:nvPr/>
            </p:nvSpPr>
            <p:spPr>
              <a:xfrm>
                <a:off x="3124300" y="2983255"/>
                <a:ext cx="579780" cy="9508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842" name="Rectangle 23"/>
              <p:cNvSpPr>
                <a:spLocks noChangeAspect="1"/>
              </p:cNvSpPr>
              <p:nvPr/>
            </p:nvSpPr>
            <p:spPr>
              <a:xfrm>
                <a:off x="3704080" y="2982181"/>
                <a:ext cx="579780" cy="9508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843" name="Rectangle 24"/>
              <p:cNvSpPr>
                <a:spLocks noChangeAspect="1"/>
              </p:cNvSpPr>
              <p:nvPr/>
            </p:nvSpPr>
            <p:spPr>
              <a:xfrm>
                <a:off x="4282755" y="2983255"/>
                <a:ext cx="579780" cy="9508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844" name="Rectangle 25"/>
              <p:cNvSpPr>
                <a:spLocks noChangeAspect="1"/>
              </p:cNvSpPr>
              <p:nvPr/>
            </p:nvSpPr>
            <p:spPr>
              <a:xfrm>
                <a:off x="4865240" y="2982181"/>
                <a:ext cx="579780" cy="9508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845" name="Rectangle 26"/>
              <p:cNvSpPr>
                <a:spLocks noChangeAspect="1"/>
              </p:cNvSpPr>
              <p:nvPr/>
            </p:nvSpPr>
            <p:spPr>
              <a:xfrm>
                <a:off x="5451535" y="2983255"/>
                <a:ext cx="579780" cy="9508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846" name="Rectangle 27"/>
              <p:cNvSpPr>
                <a:spLocks noChangeAspect="1"/>
              </p:cNvSpPr>
              <p:nvPr/>
            </p:nvSpPr>
            <p:spPr>
              <a:xfrm>
                <a:off x="2541815" y="3935207"/>
                <a:ext cx="579780" cy="9508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847" name="Rectangle 28"/>
              <p:cNvSpPr>
                <a:spLocks noChangeAspect="1"/>
              </p:cNvSpPr>
              <p:nvPr/>
            </p:nvSpPr>
            <p:spPr>
              <a:xfrm>
                <a:off x="3124300" y="3933231"/>
                <a:ext cx="579780" cy="9508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848" name="Rectangle 29"/>
              <p:cNvSpPr>
                <a:spLocks noChangeAspect="1"/>
              </p:cNvSpPr>
              <p:nvPr/>
            </p:nvSpPr>
            <p:spPr>
              <a:xfrm>
                <a:off x="3704080" y="3935207"/>
                <a:ext cx="579780" cy="9508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849" name="Rectangle 30"/>
              <p:cNvSpPr>
                <a:spLocks noChangeAspect="1"/>
              </p:cNvSpPr>
              <p:nvPr/>
            </p:nvSpPr>
            <p:spPr>
              <a:xfrm>
                <a:off x="4282755" y="3933231"/>
                <a:ext cx="579780" cy="9508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850" name="Rectangle 31"/>
              <p:cNvSpPr>
                <a:spLocks noChangeAspect="1"/>
              </p:cNvSpPr>
              <p:nvPr/>
            </p:nvSpPr>
            <p:spPr>
              <a:xfrm>
                <a:off x="4865240" y="3935207"/>
                <a:ext cx="579780" cy="9508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851" name="Rectangle 32"/>
              <p:cNvSpPr>
                <a:spLocks noChangeAspect="1"/>
              </p:cNvSpPr>
              <p:nvPr/>
            </p:nvSpPr>
            <p:spPr>
              <a:xfrm>
                <a:off x="5451535" y="3933231"/>
                <a:ext cx="579780" cy="9508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8852" name="Right Triangle 34"/>
            <p:cNvSpPr/>
            <p:nvPr/>
          </p:nvSpPr>
          <p:spPr>
            <a:xfrm>
              <a:off x="3123761" y="1924698"/>
              <a:ext cx="1868524" cy="3502016"/>
            </a:xfrm>
            <a:prstGeom prst="rtTriangle">
              <a:avLst/>
            </a:prstGeom>
            <a:solidFill>
              <a:srgbClr val="FFC000">
                <a:alpha val="47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853" name="Right Triangle 35"/>
            <p:cNvSpPr/>
            <p:nvPr/>
          </p:nvSpPr>
          <p:spPr>
            <a:xfrm>
              <a:off x="6269691" y="1933250"/>
              <a:ext cx="1868524" cy="3502016"/>
            </a:xfrm>
            <a:prstGeom prst="rtTriangle">
              <a:avLst/>
            </a:prstGeom>
            <a:solidFill>
              <a:srgbClr val="FFC000">
                <a:alpha val="47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854" name="Right Triangle 36"/>
            <p:cNvSpPr/>
            <p:nvPr/>
          </p:nvSpPr>
          <p:spPr>
            <a:xfrm>
              <a:off x="4688438" y="1933250"/>
              <a:ext cx="1868524" cy="3502016"/>
            </a:xfrm>
            <a:prstGeom prst="rtTriangle">
              <a:avLst/>
            </a:prstGeom>
            <a:solidFill>
              <a:srgbClr val="FFC000">
                <a:alpha val="47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855" name="Right Triangle 37"/>
            <p:cNvSpPr/>
            <p:nvPr/>
          </p:nvSpPr>
          <p:spPr>
            <a:xfrm flipH="1">
              <a:off x="2797546" y="1935225"/>
              <a:ext cx="1868524" cy="3502016"/>
            </a:xfrm>
            <a:prstGeom prst="rtTriangle">
              <a:avLst/>
            </a:prstGeom>
            <a:solidFill>
              <a:srgbClr val="FFC000">
                <a:alpha val="47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856" name="Right Triangle 38"/>
            <p:cNvSpPr/>
            <p:nvPr/>
          </p:nvSpPr>
          <p:spPr>
            <a:xfrm flipH="1">
              <a:off x="4370160" y="1936629"/>
              <a:ext cx="1868524" cy="3502016"/>
            </a:xfrm>
            <a:prstGeom prst="rtTriangle">
              <a:avLst/>
            </a:prstGeom>
            <a:solidFill>
              <a:srgbClr val="FFC000">
                <a:alpha val="47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857" name="Right Triangle 39"/>
            <p:cNvSpPr/>
            <p:nvPr/>
          </p:nvSpPr>
          <p:spPr>
            <a:xfrm flipH="1">
              <a:off x="5955851" y="1924926"/>
              <a:ext cx="1868524" cy="3502016"/>
            </a:xfrm>
            <a:prstGeom prst="rtTriangle">
              <a:avLst/>
            </a:prstGeom>
            <a:solidFill>
              <a:srgbClr val="FFC000">
                <a:alpha val="47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858" name="TextBox 19"/>
            <p:cNvSpPr txBox="1"/>
            <p:nvPr/>
          </p:nvSpPr>
          <p:spPr>
            <a:xfrm>
              <a:off x="6278171" y="2803439"/>
              <a:ext cx="748145" cy="400110"/>
            </a:xfrm>
            <a:prstGeom prst="rect">
              <a:avLst/>
            </a:prstGeom>
            <a:noFill/>
          </p:spPr>
          <p:txBody>
            <a:bodyPr wrap="square" rtlCol="0">
              <a:spAutoFit/>
            </a:bodyPr>
            <a:lstStyle/>
            <a:p>
              <a:r>
                <a:rPr lang="en-US" sz="2000">
                  <a:latin typeface="Tahoma"/>
                  <a:cs typeface="Tahoma"/>
                </a:rPr>
                <a:t>30º</a:t>
              </a:r>
              <a:endParaRPr lang="en-US" sz="2000" dirty="0">
                <a:latin typeface="Tahoma"/>
                <a:cs typeface="Tahoma"/>
              </a:endParaRPr>
            </a:p>
          </p:txBody>
        </p:sp>
        <p:sp>
          <p:nvSpPr>
            <p:cNvPr id="1048859" name="Arc 20"/>
            <p:cNvSpPr/>
            <p:nvPr/>
          </p:nvSpPr>
          <p:spPr>
            <a:xfrm rot="5971201">
              <a:off x="5993349" y="2078183"/>
              <a:ext cx="720436" cy="720436"/>
            </a:xfrm>
            <a:prstGeom prst="arc">
              <a:avLst>
                <a:gd name="adj1" fmla="val 17908197"/>
                <a:gd name="adj2" fmla="val 0"/>
              </a:avLst>
            </a:prstGeom>
            <a:ln w="28575">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8860" name="Arc 48"/>
            <p:cNvSpPr/>
            <p:nvPr/>
          </p:nvSpPr>
          <p:spPr>
            <a:xfrm rot="9114366">
              <a:off x="5859343" y="2097022"/>
              <a:ext cx="720436" cy="720436"/>
            </a:xfrm>
            <a:prstGeom prst="arc">
              <a:avLst>
                <a:gd name="adj1" fmla="val 17908197"/>
                <a:gd name="adj2" fmla="val 0"/>
              </a:avLst>
            </a:prstGeom>
            <a:ln w="28575">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8861" name="TextBox 49"/>
            <p:cNvSpPr txBox="1"/>
            <p:nvPr/>
          </p:nvSpPr>
          <p:spPr>
            <a:xfrm>
              <a:off x="5683088" y="2783559"/>
              <a:ext cx="748145" cy="400110"/>
            </a:xfrm>
            <a:prstGeom prst="rect">
              <a:avLst/>
            </a:prstGeom>
            <a:noFill/>
          </p:spPr>
          <p:txBody>
            <a:bodyPr wrap="square" rtlCol="0">
              <a:spAutoFit/>
            </a:bodyPr>
            <a:lstStyle/>
            <a:p>
              <a:r>
                <a:rPr lang="en-US" sz="2000">
                  <a:latin typeface="Tahoma"/>
                  <a:cs typeface="Tahoma"/>
                </a:rPr>
                <a:t>30º</a:t>
              </a:r>
              <a:endParaRPr lang="en-US" sz="2000" dirty="0">
                <a:latin typeface="Tahoma"/>
                <a:cs typeface="Tahoma"/>
              </a:endParaRPr>
            </a:p>
          </p:txBody>
        </p:sp>
        <p:sp>
          <p:nvSpPr>
            <p:cNvPr id="1048862" name="TextBox 21"/>
            <p:cNvSpPr txBox="1"/>
            <p:nvPr/>
          </p:nvSpPr>
          <p:spPr>
            <a:xfrm>
              <a:off x="5363587" y="3288257"/>
              <a:ext cx="1737605" cy="1200329"/>
            </a:xfrm>
            <a:prstGeom prst="rect">
              <a:avLst/>
            </a:prstGeom>
            <a:solidFill>
              <a:schemeClr val="bg1">
                <a:alpha val="67000"/>
              </a:schemeClr>
            </a:solidFill>
          </p:spPr>
          <p:txBody>
            <a:bodyPr wrap="square" rtlCol="0">
              <a:spAutoFit/>
            </a:bodyPr>
            <a:lstStyle/>
            <a:p>
              <a:pPr algn="ctr"/>
              <a:r>
                <a:rPr lang="en-US" sz="1800" b="1" dirty="0">
                  <a:latin typeface="Tahoma"/>
                  <a:cs typeface="Tahoma"/>
                </a:rPr>
                <a:t>Safe working range </a:t>
              </a:r>
              <a:r>
                <a:rPr lang="en-US" sz="1800" dirty="0">
                  <a:latin typeface="Tahoma"/>
                  <a:cs typeface="Tahoma"/>
                </a:rPr>
                <a:t>to reduce swing fall hazards</a:t>
              </a:r>
            </a:p>
          </p:txBody>
        </p:sp>
      </p:grpSp>
      <p:cxnSp>
        <p:nvCxnSpPr>
          <p:cNvPr id="3145746" name="Straight Arrow Connector 16" descr="Arrow highlighting that roof anchors should be placed towards the ridge to allow the user to work below the anchor and to prevent the user from striking a lower level during a fall."/>
          <p:cNvCxnSpPr>
            <a:cxnSpLocks/>
          </p:cNvCxnSpPr>
          <p:nvPr/>
        </p:nvCxnSpPr>
        <p:spPr>
          <a:xfrm flipV="1">
            <a:off x="1817007" y="1911927"/>
            <a:ext cx="1080654" cy="277091"/>
          </a:xfrm>
          <a:prstGeom prst="straightConnector1">
            <a:avLst/>
          </a:prstGeom>
          <a:ln w="38100">
            <a:solidFill>
              <a:srgbClr val="FFFF00"/>
            </a:solidFill>
            <a:tailEnd type="triangle"/>
          </a:ln>
          <a:effectLst>
            <a:glow rad="12700">
              <a:schemeClr val="tx1"/>
            </a:glow>
          </a:effectLst>
        </p:spPr>
        <p:style>
          <a:lnRef idx="1">
            <a:schemeClr val="accent1"/>
          </a:lnRef>
          <a:fillRef idx="0">
            <a:schemeClr val="accent1"/>
          </a:fillRef>
          <a:effectRef idx="0">
            <a:schemeClr val="accent1"/>
          </a:effectRef>
          <a:fontRef idx="minor">
            <a:schemeClr val="tx1"/>
          </a:fontRef>
        </p:style>
      </p:cxnSp>
      <p:sp>
        <p:nvSpPr>
          <p:cNvPr id="1048834" name="Rectangle 10"/>
          <p:cNvSpPr/>
          <p:nvPr/>
        </p:nvSpPr>
        <p:spPr>
          <a:xfrm>
            <a:off x="0" y="6396335"/>
            <a:ext cx="7567236" cy="461665"/>
          </a:xfrm>
          <a:prstGeom prst="rect">
            <a:avLst/>
          </a:prstGeom>
        </p:spPr>
        <p:txBody>
          <a:bodyPr wrap="square">
            <a:spAutoFit/>
          </a:bodyPr>
          <a:lstStyle/>
          <a:p>
            <a:r>
              <a:rPr lang="en-US" dirty="0">
                <a:latin typeface="+mn-lt"/>
              </a:rPr>
              <a:t>* </a:t>
            </a:r>
            <a:r>
              <a:rPr lang="en-US" b="1" dirty="0">
                <a:latin typeface="+mn-lt"/>
              </a:rPr>
              <a:t>Always follow manufacturers instructions!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8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88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488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88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88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88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45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28" grpId="0"/>
      <p:bldP spid="1048829" grpId="0"/>
      <p:bldP spid="1048830" grpId="0"/>
      <p:bldP spid="1048831" grpId="0"/>
      <p:bldP spid="1048832" grpId="0"/>
      <p:bldP spid="10488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7" name="Title 1"/>
          <p:cNvSpPr>
            <a:spLocks noGrp="1"/>
          </p:cNvSpPr>
          <p:nvPr>
            <p:ph type="title"/>
          </p:nvPr>
        </p:nvSpPr>
        <p:spPr/>
        <p:txBody>
          <a:bodyPr/>
          <a:lstStyle/>
          <a:p>
            <a:r>
              <a:rPr lang="en-US" sz="3600" dirty="0"/>
              <a:t>Vertical Lifeline Requirements </a:t>
            </a:r>
            <a:r>
              <a:rPr lang="en-US" sz="3200" dirty="0"/>
              <a:t>                    </a:t>
            </a:r>
            <a:r>
              <a:rPr lang="en-US" sz="2000" i="1" dirty="0"/>
              <a:t>OSHA 29 CFR 1926.502(d)</a:t>
            </a:r>
          </a:p>
        </p:txBody>
      </p:sp>
      <p:sp>
        <p:nvSpPr>
          <p:cNvPr id="1048868" name="Content Placeholder 2"/>
          <p:cNvSpPr>
            <a:spLocks noGrp="1"/>
          </p:cNvSpPr>
          <p:nvPr>
            <p:ph idx="4294967295"/>
          </p:nvPr>
        </p:nvSpPr>
        <p:spPr>
          <a:xfrm>
            <a:off x="0" y="956093"/>
            <a:ext cx="5619750" cy="2030776"/>
          </a:xfrm>
        </p:spPr>
        <p:txBody>
          <a:bodyPr/>
          <a:lstStyle/>
          <a:p>
            <a:pPr>
              <a:spcAft>
                <a:spcPts val="600"/>
              </a:spcAft>
            </a:pPr>
            <a:r>
              <a:rPr lang="en-US" sz="2800" dirty="0"/>
              <a:t>Shall have minimum breaking strength of 5,000 pounds </a:t>
            </a:r>
          </a:p>
          <a:p>
            <a:pPr>
              <a:spcAft>
                <a:spcPts val="600"/>
              </a:spcAft>
            </a:pPr>
            <a:r>
              <a:rPr lang="en-US" sz="2800" dirty="0"/>
              <a:t>Each employee shall be attached to separate lifeline</a:t>
            </a:r>
          </a:p>
        </p:txBody>
      </p:sp>
      <p:pic>
        <p:nvPicPr>
          <p:cNvPr id="3" name="Picture 2" descr="Picture of a person using their fall protection system as a fall restraint system. They can't get close enough to the edge of the roof to fall off.">
            <a:extLst>
              <a:ext uri="{FF2B5EF4-FFF2-40B4-BE49-F238E27FC236}">
                <a16:creationId xmlns:a16="http://schemas.microsoft.com/office/drawing/2014/main" id="{58BF00A7-56F9-448A-BCF8-EA6382324EA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0784" y="3022964"/>
            <a:ext cx="4433650" cy="3668349"/>
          </a:xfrm>
          <a:prstGeom prst="rect">
            <a:avLst/>
          </a:prstGeom>
          <a:ln w="19050">
            <a:solidFill>
              <a:schemeClr val="tx1"/>
            </a:solidFill>
          </a:ln>
        </p:spPr>
      </p:pic>
      <p:pic>
        <p:nvPicPr>
          <p:cNvPr id="2097199" name="Picture 5" descr="Picture of two lifeline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25295" y="991573"/>
            <a:ext cx="3810000" cy="3668350"/>
          </a:xfrm>
          <a:prstGeom prst="rect">
            <a:avLst/>
          </a:prstGeom>
        </p:spPr>
      </p:pic>
      <p:pic>
        <p:nvPicPr>
          <p:cNvPr id="2097198" name="Picture 7" descr="Picture of a lifeline with an integrated lanyard."/>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5063216" y="4659923"/>
            <a:ext cx="3810000" cy="219807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3" name="Title 1"/>
          <p:cNvSpPr>
            <a:spLocks noGrp="1"/>
          </p:cNvSpPr>
          <p:nvPr>
            <p:ph type="title"/>
          </p:nvPr>
        </p:nvSpPr>
        <p:spPr/>
        <p:txBody>
          <a:bodyPr/>
          <a:lstStyle/>
          <a:p>
            <a:r>
              <a:rPr lang="en-US" sz="3600" dirty="0"/>
              <a:t>Lanyards</a:t>
            </a:r>
            <a:r>
              <a:rPr lang="en-US" dirty="0"/>
              <a:t/>
            </a:r>
            <a:br>
              <a:rPr lang="en-US" dirty="0"/>
            </a:br>
            <a:r>
              <a:rPr lang="en-US" sz="2000" i="1" dirty="0"/>
              <a:t>OSHA 29 CFR 1926.502(d)(9)</a:t>
            </a:r>
          </a:p>
        </p:txBody>
      </p:sp>
      <p:sp>
        <p:nvSpPr>
          <p:cNvPr id="1048874" name="Content Placeholder 2"/>
          <p:cNvSpPr txBox="1"/>
          <p:nvPr/>
        </p:nvSpPr>
        <p:spPr>
          <a:xfrm>
            <a:off x="91282" y="995881"/>
            <a:ext cx="8065889" cy="1032424"/>
          </a:xfrm>
          <a:prstGeom prst="rect">
            <a:avLst/>
          </a:prstGeom>
        </p:spPr>
        <p:txBody>
          <a:bodyPr/>
          <a:lstStyle>
            <a:lvl1pPr marL="456565" indent="-457200" algn="l" rtl="0" eaLnBrk="1" fontAlgn="base" hangingPunct="1">
              <a:spcBef>
                <a:spcPts val="600"/>
              </a:spcBef>
              <a:spcAft>
                <a:spcPct val="0"/>
              </a:spcAft>
              <a:buFont typeface="ZapfDingbatsITC" charset="0"/>
              <a:buChar char="✸"/>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800" dirty="0"/>
              <a:t>Minimum breaking strength of 5,000 pounds </a:t>
            </a:r>
          </a:p>
          <a:p>
            <a:pPr>
              <a:spcAft>
                <a:spcPts val="600"/>
              </a:spcAft>
            </a:pPr>
            <a:r>
              <a:rPr lang="en-US" sz="2800" dirty="0"/>
              <a:t>Shall be made from synthetic fibers</a:t>
            </a:r>
          </a:p>
        </p:txBody>
      </p:sp>
      <p:pic>
        <p:nvPicPr>
          <p:cNvPr id="2097201" name="Picture 4" descr="Picture of a three foot lanyard with small snap hooks on each end."/>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381373" y="2176454"/>
            <a:ext cx="592208" cy="4103044"/>
          </a:xfrm>
          <a:prstGeom prst="rect">
            <a:avLst/>
          </a:prstGeom>
        </p:spPr>
      </p:pic>
      <p:pic>
        <p:nvPicPr>
          <p:cNvPr id="2097205" name="Picture 8" descr="Picture of a six foot Y lanyard with three small snap hooks."/>
          <p:cNvPicPr>
            <a:picLocks noChangeAspect="1"/>
          </p:cNvPicPr>
          <p:nvPr/>
        </p:nvPicPr>
        <p:blipFill>
          <a:blip r:embed="rId4"/>
          <a:stretch>
            <a:fillRect/>
          </a:stretch>
        </p:blipFill>
        <p:spPr>
          <a:xfrm>
            <a:off x="1302690" y="2159367"/>
            <a:ext cx="4086225" cy="2114550"/>
          </a:xfrm>
          <a:prstGeom prst="rect">
            <a:avLst/>
          </a:prstGeom>
        </p:spPr>
      </p:pic>
      <p:pic>
        <p:nvPicPr>
          <p:cNvPr id="2097203" name="Picture 6" descr="Picture of a six foot Y lanyard with a small snap hook on one side and two large snap hooks on the other sid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72919" y="4404979"/>
            <a:ext cx="3815996" cy="1948594"/>
          </a:xfrm>
          <a:prstGeom prst="rect">
            <a:avLst/>
          </a:prstGeom>
        </p:spPr>
      </p:pic>
      <p:pic>
        <p:nvPicPr>
          <p:cNvPr id="2097202" name="Picture 5" descr="Picture of a six foot lanyard with small snap hooks on each end."/>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63084" y="2049835"/>
            <a:ext cx="2851217" cy="2656414"/>
          </a:xfrm>
          <a:prstGeom prst="rect">
            <a:avLst/>
          </a:prstGeom>
        </p:spPr>
      </p:pic>
      <p:pic>
        <p:nvPicPr>
          <p:cNvPr id="2097204" name="Picture 7" descr="Picture of a six foot lanyard with small snap hooks."/>
          <p:cNvPicPr>
            <a:picLocks noChangeAspect="1"/>
          </p:cNvPicPr>
          <p:nvPr/>
        </p:nvPicPr>
        <p:blipFill>
          <a:blip r:embed="rId7"/>
          <a:stretch>
            <a:fillRect/>
          </a:stretch>
        </p:blipFill>
        <p:spPr>
          <a:xfrm>
            <a:off x="6275117" y="4495033"/>
            <a:ext cx="2114550" cy="1409700"/>
          </a:xfrm>
          <a:prstGeom prst="rect">
            <a:avLst/>
          </a:prstGeom>
        </p:spPr>
      </p:pic>
      <p:sp>
        <p:nvSpPr>
          <p:cNvPr id="1048876" name="Rectangle 2"/>
          <p:cNvSpPr/>
          <p:nvPr/>
        </p:nvSpPr>
        <p:spPr>
          <a:xfrm>
            <a:off x="10910" y="6427648"/>
            <a:ext cx="9126335" cy="461665"/>
          </a:xfrm>
          <a:prstGeom prst="rect">
            <a:avLst/>
          </a:prstGeom>
          <a:solidFill>
            <a:srgbClr val="FF0000"/>
          </a:solidFill>
        </p:spPr>
        <p:txBody>
          <a:bodyPr wrap="square">
            <a:spAutoFit/>
          </a:bodyPr>
          <a:lstStyle/>
          <a:p>
            <a:pPr algn="ctr">
              <a:spcAft>
                <a:spcPts val="600"/>
              </a:spcAft>
            </a:pP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Do NOT use fall protection lanyards to hoist materials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7" name="Title 1"/>
          <p:cNvSpPr>
            <a:spLocks noGrp="1"/>
          </p:cNvSpPr>
          <p:nvPr>
            <p:ph type="title"/>
          </p:nvPr>
        </p:nvSpPr>
        <p:spPr/>
        <p:txBody>
          <a:bodyPr/>
          <a:lstStyle/>
          <a:p>
            <a:r>
              <a:rPr lang="en-US" sz="3600" dirty="0"/>
              <a:t>Rope Grabs</a:t>
            </a:r>
            <a:r>
              <a:rPr lang="en-US" dirty="0"/>
              <a:t/>
            </a:r>
            <a:br>
              <a:rPr lang="en-US" dirty="0"/>
            </a:br>
            <a:r>
              <a:rPr lang="en-US" sz="2000" i="1" dirty="0"/>
              <a:t>OSHA 29 CFR </a:t>
            </a:r>
            <a:r>
              <a:rPr lang="is-IS" sz="2000" i="1" dirty="0"/>
              <a:t>1926.500(b)</a:t>
            </a:r>
            <a:endParaRPr lang="en-US" sz="2000" i="1" dirty="0"/>
          </a:p>
        </p:txBody>
      </p:sp>
      <p:sp>
        <p:nvSpPr>
          <p:cNvPr id="1048888" name="Rectangle 7"/>
          <p:cNvSpPr/>
          <p:nvPr/>
        </p:nvSpPr>
        <p:spPr>
          <a:xfrm>
            <a:off x="0" y="944445"/>
            <a:ext cx="9144000" cy="523220"/>
          </a:xfrm>
          <a:prstGeom prst="rect">
            <a:avLst/>
          </a:prstGeom>
        </p:spPr>
        <p:txBody>
          <a:bodyPr wrap="square">
            <a:spAutoFit/>
          </a:bodyPr>
          <a:lstStyle/>
          <a:p>
            <a:pPr algn="ctr"/>
            <a:r>
              <a:rPr lang="en-US" sz="2800" dirty="0">
                <a:latin typeface="+mn-lt"/>
              </a:rPr>
              <a:t>Will lock with sharp tug or pull</a:t>
            </a:r>
          </a:p>
        </p:txBody>
      </p:sp>
      <p:pic>
        <p:nvPicPr>
          <p:cNvPr id="2097212" name="Picture 3" descr="Picture of a deceleration device (rope grab) with a permanently attached lanyard attached to a lifelin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119" y="1528921"/>
            <a:ext cx="3075595" cy="3075595"/>
          </a:xfrm>
          <a:prstGeom prst="rect">
            <a:avLst/>
          </a:prstGeom>
          <a:ln w="19050">
            <a:solidFill>
              <a:schemeClr val="tx1"/>
            </a:solidFill>
          </a:ln>
        </p:spPr>
      </p:pic>
      <p:pic>
        <p:nvPicPr>
          <p:cNvPr id="2097211" name="Picture 2" descr="Picture of a deceleration device (rope grab)."/>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119" y="4772749"/>
            <a:ext cx="3075595" cy="1933328"/>
          </a:xfrm>
          <a:prstGeom prst="rect">
            <a:avLst/>
          </a:prstGeom>
          <a:ln w="19050">
            <a:solidFill>
              <a:schemeClr val="tx1"/>
            </a:solidFill>
          </a:ln>
        </p:spPr>
      </p:pic>
      <p:pic>
        <p:nvPicPr>
          <p:cNvPr id="2097210" name="Picture 5" descr="Picture of a deceleration device (rope grab) attached to a lifeline."/>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3545370" y="1859425"/>
            <a:ext cx="2427903" cy="4399847"/>
          </a:xfrm>
          <a:prstGeom prst="rect">
            <a:avLst/>
          </a:prstGeom>
        </p:spPr>
      </p:pic>
      <p:pic>
        <p:nvPicPr>
          <p:cNvPr id="2097213" name="Picture 4" descr="Picture of a deceleration device (rope grab)."/>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6647688" y="1750145"/>
            <a:ext cx="1626308" cy="1758950"/>
          </a:xfrm>
          <a:prstGeom prst="rect">
            <a:avLst/>
          </a:prstGeom>
        </p:spPr>
      </p:pic>
      <p:pic>
        <p:nvPicPr>
          <p:cNvPr id="2097214" name="Picture 6" descr="Picture of a deceleration device (rope grab) with a permanently attached lanyard attached to a lifelin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6319812" y="3718266"/>
            <a:ext cx="2354955" cy="235495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1" name="Title 1"/>
          <p:cNvSpPr>
            <a:spLocks noGrp="1"/>
          </p:cNvSpPr>
          <p:nvPr>
            <p:ph type="title"/>
          </p:nvPr>
        </p:nvSpPr>
        <p:spPr/>
        <p:txBody>
          <a:bodyPr/>
          <a:lstStyle/>
          <a:p>
            <a:r>
              <a:rPr lang="en-US" sz="3600" dirty="0"/>
              <a:t>Self-retracting Lanyards</a:t>
            </a:r>
            <a:r>
              <a:rPr lang="en-US" dirty="0"/>
              <a:t/>
            </a:r>
            <a:br>
              <a:rPr lang="en-US" dirty="0"/>
            </a:br>
            <a:r>
              <a:rPr lang="en-US" sz="2000" i="1" dirty="0"/>
              <a:t>OSHA 29 CFR</a:t>
            </a:r>
            <a:r>
              <a:rPr lang="ro-RO" sz="2000" i="1" dirty="0"/>
              <a:t> 1926.502(d)(12) &amp; (13)</a:t>
            </a:r>
            <a:endParaRPr lang="en-US" sz="2000" i="1" dirty="0"/>
          </a:p>
        </p:txBody>
      </p:sp>
      <p:sp>
        <p:nvSpPr>
          <p:cNvPr id="1048882" name="Content Placeholder 2"/>
          <p:cNvSpPr txBox="1"/>
          <p:nvPr/>
        </p:nvSpPr>
        <p:spPr>
          <a:xfrm>
            <a:off x="46654" y="979837"/>
            <a:ext cx="5888633" cy="3406007"/>
          </a:xfrm>
          <a:prstGeom prst="rect">
            <a:avLst/>
          </a:prstGeom>
        </p:spPr>
        <p:txBody>
          <a:bodyPr/>
          <a:lstStyle>
            <a:lvl1pPr marL="456565" indent="-457200" algn="l" rtl="0" eaLnBrk="1" fontAlgn="base" hangingPunct="1">
              <a:spcBef>
                <a:spcPts val="600"/>
              </a:spcBef>
              <a:spcAft>
                <a:spcPct val="0"/>
              </a:spcAft>
              <a:buFont typeface="ZapfDingbatsITC" charset="0"/>
              <a:buChar char="✸"/>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400" dirty="0"/>
              <a:t>Free fall limits</a:t>
            </a:r>
          </a:p>
          <a:p>
            <a:pPr lvl="1">
              <a:spcAft>
                <a:spcPts val="600"/>
              </a:spcAft>
            </a:pPr>
            <a:r>
              <a:rPr lang="en-US" sz="2000" dirty="0"/>
              <a:t>≤ 2’ fall distance = minimum load 3,000 </a:t>
            </a:r>
            <a:r>
              <a:rPr lang="en-US" sz="2000" dirty="0" err="1"/>
              <a:t>lbs</a:t>
            </a:r>
            <a:endParaRPr lang="en-US" sz="2000" dirty="0"/>
          </a:p>
          <a:p>
            <a:pPr lvl="1">
              <a:spcAft>
                <a:spcPts val="600"/>
              </a:spcAft>
            </a:pPr>
            <a:r>
              <a:rPr lang="en-US" sz="2000" dirty="0"/>
              <a:t>≥ 2’ fall distance = minimum load 5,000 </a:t>
            </a:r>
            <a:r>
              <a:rPr lang="en-US" sz="2000" dirty="0" err="1"/>
              <a:t>lbs</a:t>
            </a:r>
            <a:endParaRPr lang="en-US" sz="2000" dirty="0"/>
          </a:p>
          <a:p>
            <a:pPr>
              <a:spcAft>
                <a:spcPts val="600"/>
              </a:spcAft>
            </a:pPr>
            <a:r>
              <a:rPr lang="en-US" sz="2400" dirty="0"/>
              <a:t>May have deceleration device to dissipate energy during a fall</a:t>
            </a:r>
          </a:p>
          <a:p>
            <a:pPr lvl="1">
              <a:spcAft>
                <a:spcPts val="600"/>
              </a:spcAft>
            </a:pPr>
            <a:r>
              <a:rPr lang="en-US" sz="2000" dirty="0"/>
              <a:t>Tearing and deforming lanyards</a:t>
            </a:r>
          </a:p>
          <a:p>
            <a:pPr lvl="1">
              <a:spcAft>
                <a:spcPts val="600"/>
              </a:spcAft>
            </a:pPr>
            <a:r>
              <a:rPr lang="en-US" sz="2000" dirty="0"/>
              <a:t>Rip-stitch lanyards</a:t>
            </a:r>
          </a:p>
        </p:txBody>
      </p:sp>
      <p:pic>
        <p:nvPicPr>
          <p:cNvPr id="2097207" name="Picture 6" descr="Picture of a small Y self-retracting lanyard with small snap hooks at the end of each of the two lanyards."/>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49224" y="4320584"/>
            <a:ext cx="1267946" cy="2418543"/>
          </a:xfrm>
          <a:prstGeom prst="rect">
            <a:avLst/>
          </a:prstGeom>
        </p:spPr>
      </p:pic>
      <p:pic>
        <p:nvPicPr>
          <p:cNvPr id="2097208" name="Picture 2" descr="Picture of a self-retracting lanyard that uses webbing and has one small snap hook.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95281" y="4535424"/>
            <a:ext cx="2575762" cy="2098173"/>
          </a:xfrm>
          <a:prstGeom prst="rect">
            <a:avLst/>
          </a:prstGeom>
        </p:spPr>
      </p:pic>
      <p:pic>
        <p:nvPicPr>
          <p:cNvPr id="2097206" name="Picture 4" descr="Picture of a person with a Y self-retracting lanyard attached to the back of their fall protection harness."/>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296167" y="1151078"/>
            <a:ext cx="2535505" cy="1149837"/>
          </a:xfrm>
          <a:prstGeom prst="rect">
            <a:avLst/>
          </a:prstGeom>
        </p:spPr>
      </p:pic>
      <p:pic>
        <p:nvPicPr>
          <p:cNvPr id="3" name="Picture 2" descr="Picture of a person on a sloped roof installing PV racking who's using a self-retracting lanyard that uses wire and has a small snap hook.">
            <a:extLst>
              <a:ext uri="{FF2B5EF4-FFF2-40B4-BE49-F238E27FC236}">
                <a16:creationId xmlns:a16="http://schemas.microsoft.com/office/drawing/2014/main" id="{205D72A4-3E7F-4D51-8710-CAE1258D26C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320339" y="2541380"/>
            <a:ext cx="3657083" cy="3558408"/>
          </a:xfrm>
          <a:prstGeom prst="rect">
            <a:avLst/>
          </a:prstGeom>
          <a:ln w="190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88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888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88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3" name="Title 1"/>
          <p:cNvSpPr>
            <a:spLocks noGrp="1"/>
          </p:cNvSpPr>
          <p:nvPr>
            <p:ph type="title"/>
          </p:nvPr>
        </p:nvSpPr>
        <p:spPr/>
        <p:txBody>
          <a:bodyPr/>
          <a:lstStyle/>
          <a:p>
            <a:r>
              <a:rPr lang="en-US" sz="3600" dirty="0"/>
              <a:t>Dee rings and Snaphooks</a:t>
            </a:r>
            <a:r>
              <a:rPr lang="en-US" dirty="0"/>
              <a:t/>
            </a:r>
            <a:br>
              <a:rPr lang="en-US" dirty="0"/>
            </a:br>
            <a:r>
              <a:rPr lang="en-US" sz="2000" i="1" dirty="0"/>
              <a:t>OSHA 29 CFR 1926.502(e)(6) &amp; (7)</a:t>
            </a:r>
          </a:p>
        </p:txBody>
      </p:sp>
      <p:sp>
        <p:nvSpPr>
          <p:cNvPr id="1048894" name="Content Placeholder 2"/>
          <p:cNvSpPr>
            <a:spLocks noGrp="1"/>
          </p:cNvSpPr>
          <p:nvPr>
            <p:ph idx="4294967295"/>
          </p:nvPr>
        </p:nvSpPr>
        <p:spPr>
          <a:xfrm>
            <a:off x="0" y="990600"/>
            <a:ext cx="5138738" cy="5611813"/>
          </a:xfrm>
        </p:spPr>
        <p:txBody>
          <a:bodyPr>
            <a:noAutofit/>
          </a:bodyPr>
          <a:lstStyle/>
          <a:p>
            <a:pPr>
              <a:spcAft>
                <a:spcPts val="600"/>
              </a:spcAft>
            </a:pPr>
            <a:r>
              <a:rPr lang="en-US" sz="2800" dirty="0"/>
              <a:t>Minimum tensile strength of 5,000 pounds</a:t>
            </a:r>
          </a:p>
          <a:p>
            <a:pPr>
              <a:spcAft>
                <a:spcPts val="600"/>
              </a:spcAft>
            </a:pPr>
            <a:r>
              <a:rPr lang="en-US" sz="2800" dirty="0"/>
              <a:t>Proof-tested to minimum tensile load of 3,600 pounds </a:t>
            </a:r>
          </a:p>
          <a:p>
            <a:pPr lvl="1">
              <a:spcAft>
                <a:spcPts val="600"/>
              </a:spcAft>
            </a:pPr>
            <a:r>
              <a:rPr lang="en-US" sz="2400" dirty="0"/>
              <a:t>Without cracking, breaking, or taking permanent deformation</a:t>
            </a:r>
          </a:p>
          <a:p>
            <a:pPr>
              <a:spcAft>
                <a:spcPts val="600"/>
              </a:spcAft>
            </a:pPr>
            <a:r>
              <a:rPr lang="en-US" sz="2800" dirty="0"/>
              <a:t>Sized to be compatible with member to which they are connected </a:t>
            </a:r>
          </a:p>
          <a:p>
            <a:pPr lvl="1">
              <a:spcAft>
                <a:spcPts val="600"/>
              </a:spcAft>
            </a:pPr>
            <a:r>
              <a:rPr lang="en-US" sz="2400" dirty="0"/>
              <a:t>Prevents unintentional disengagement of the </a:t>
            </a:r>
            <a:r>
              <a:rPr lang="en-US" sz="2400" dirty="0" err="1"/>
              <a:t>snaphook</a:t>
            </a:r>
            <a:r>
              <a:rPr lang="en-US" sz="2400" dirty="0"/>
              <a:t> </a:t>
            </a:r>
          </a:p>
        </p:txBody>
      </p:sp>
      <p:pic>
        <p:nvPicPr>
          <p:cNvPr id="2097215" name="Picture 3" descr="Picture of a small snap hook."/>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flipH="1">
            <a:off x="5522610" y="1010045"/>
            <a:ext cx="932507" cy="1955548"/>
          </a:xfrm>
          <a:prstGeom prst="rect">
            <a:avLst/>
          </a:prstGeom>
        </p:spPr>
      </p:pic>
      <p:pic>
        <p:nvPicPr>
          <p:cNvPr id="2097216" name="Picture 4" descr="Picture of a large snap hook designed for use with reba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6685171" y="914401"/>
            <a:ext cx="1149790" cy="2247900"/>
          </a:xfrm>
          <a:prstGeom prst="rect">
            <a:avLst/>
          </a:prstGeom>
        </p:spPr>
      </p:pic>
      <p:pic>
        <p:nvPicPr>
          <p:cNvPr id="2097217" name="Picture 5" descr="Another picture of a large snaphook."/>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085728" y="1159336"/>
            <a:ext cx="932507" cy="1656966"/>
          </a:xfrm>
          <a:prstGeom prst="rect">
            <a:avLst/>
          </a:prstGeom>
        </p:spPr>
      </p:pic>
      <p:pic>
        <p:nvPicPr>
          <p:cNvPr id="3" name="Picture 2" descr="Picture of the back of a person wearing a fall protection harness attached to a retractable lanyard.">
            <a:extLst>
              <a:ext uri="{FF2B5EF4-FFF2-40B4-BE49-F238E27FC236}">
                <a16:creationId xmlns:a16="http://schemas.microsoft.com/office/drawing/2014/main" id="{186E8E6B-1427-4AA4-8913-2F5DE7EB6DF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561347" y="3283629"/>
            <a:ext cx="3383820" cy="2759271"/>
          </a:xfrm>
          <a:prstGeom prst="rect">
            <a:avLst/>
          </a:prstGeom>
          <a:ln w="19050">
            <a:solidFill>
              <a:schemeClr val="tx1"/>
            </a:solidFill>
          </a:ln>
        </p:spPr>
      </p:pic>
      <p:sp>
        <p:nvSpPr>
          <p:cNvPr id="9" name="Text Box 16">
            <a:extLst>
              <a:ext uri="{FF2B5EF4-FFF2-40B4-BE49-F238E27FC236}">
                <a16:creationId xmlns:a16="http://schemas.microsoft.com/office/drawing/2014/main" id="{88D1DE6D-C842-400A-B0CD-796278A4FD17}"/>
              </a:ext>
            </a:extLst>
          </p:cNvPr>
          <p:cNvSpPr txBox="1">
            <a:spLocks noChangeArrowheads="1"/>
          </p:cNvSpPr>
          <p:nvPr/>
        </p:nvSpPr>
        <p:spPr bwMode="auto">
          <a:xfrm>
            <a:off x="5610104" y="3442336"/>
            <a:ext cx="893885" cy="707886"/>
          </a:xfrm>
          <a:prstGeom prst="rect">
            <a:avLst/>
          </a:prstGeom>
          <a:solidFill>
            <a:srgbClr val="FFFF00"/>
          </a:solidFill>
          <a:ln>
            <a:noFill/>
          </a:ln>
        </p:spPr>
        <p:txBody>
          <a:bodyPr wrap="square">
            <a:spAutoFit/>
          </a:bodyPr>
          <a:lstStyle>
            <a:lvl1pPr>
              <a:spcBef>
                <a:spcPct val="20000"/>
              </a:spcBef>
              <a:buChar char="•"/>
              <a:defRPr sz="3200">
                <a:solidFill>
                  <a:srgbClr val="000066"/>
                </a:solidFill>
                <a:latin typeface="Arial" charset="0"/>
              </a:defRPr>
            </a:lvl1pPr>
            <a:lvl2pPr marL="742950" indent="-285750">
              <a:spcBef>
                <a:spcPct val="20000"/>
              </a:spcBef>
              <a:buChar char="–"/>
              <a:defRPr sz="2800">
                <a:solidFill>
                  <a:srgbClr val="000066"/>
                </a:solidFill>
                <a:latin typeface="Arial" charset="0"/>
              </a:defRPr>
            </a:lvl2pPr>
            <a:lvl3pPr marL="1143000" indent="-228600">
              <a:spcBef>
                <a:spcPct val="20000"/>
              </a:spcBef>
              <a:buChar char="•"/>
              <a:defRPr sz="2400">
                <a:solidFill>
                  <a:srgbClr val="000066"/>
                </a:solidFill>
                <a:latin typeface="Arial" charset="0"/>
              </a:defRPr>
            </a:lvl3pPr>
            <a:lvl4pPr marL="1600200" indent="-228600">
              <a:spcBef>
                <a:spcPct val="20000"/>
              </a:spcBef>
              <a:buChar char="–"/>
              <a:defRPr sz="2000">
                <a:solidFill>
                  <a:srgbClr val="000066"/>
                </a:solidFill>
                <a:latin typeface="Arial" charset="0"/>
              </a:defRPr>
            </a:lvl4pPr>
            <a:lvl5pPr marL="2057400" indent="-228600">
              <a:spcBef>
                <a:spcPct val="20000"/>
              </a:spcBef>
              <a:buChar char="»"/>
              <a:defRPr sz="2000">
                <a:solidFill>
                  <a:srgbClr val="000066"/>
                </a:solidFill>
                <a:latin typeface="Arial" charset="0"/>
              </a:defRPr>
            </a:lvl5pPr>
            <a:lvl6pPr marL="2514600" indent="-228600" eaLnBrk="0" fontAlgn="base" hangingPunct="0">
              <a:spcBef>
                <a:spcPct val="20000"/>
              </a:spcBef>
              <a:spcAft>
                <a:spcPct val="0"/>
              </a:spcAft>
              <a:buChar char="»"/>
              <a:defRPr sz="2000">
                <a:solidFill>
                  <a:srgbClr val="000066"/>
                </a:solidFill>
                <a:latin typeface="Arial" charset="0"/>
              </a:defRPr>
            </a:lvl6pPr>
            <a:lvl7pPr marL="2971800" indent="-228600" eaLnBrk="0" fontAlgn="base" hangingPunct="0">
              <a:spcBef>
                <a:spcPct val="20000"/>
              </a:spcBef>
              <a:spcAft>
                <a:spcPct val="0"/>
              </a:spcAft>
              <a:buChar char="»"/>
              <a:defRPr sz="2000">
                <a:solidFill>
                  <a:srgbClr val="000066"/>
                </a:solidFill>
                <a:latin typeface="Arial" charset="0"/>
              </a:defRPr>
            </a:lvl7pPr>
            <a:lvl8pPr marL="3429000" indent="-228600" eaLnBrk="0" fontAlgn="base" hangingPunct="0">
              <a:spcBef>
                <a:spcPct val="20000"/>
              </a:spcBef>
              <a:spcAft>
                <a:spcPct val="0"/>
              </a:spcAft>
              <a:buChar char="»"/>
              <a:defRPr sz="2000">
                <a:solidFill>
                  <a:srgbClr val="000066"/>
                </a:solidFill>
                <a:latin typeface="Arial" charset="0"/>
              </a:defRPr>
            </a:lvl8pPr>
            <a:lvl9pPr marL="3886200" indent="-228600" eaLnBrk="0" fontAlgn="base" hangingPunct="0">
              <a:spcBef>
                <a:spcPct val="20000"/>
              </a:spcBef>
              <a:spcAft>
                <a:spcPct val="0"/>
              </a:spcAft>
              <a:buChar char="»"/>
              <a:defRPr sz="2000">
                <a:solidFill>
                  <a:srgbClr val="000066"/>
                </a:solidFill>
                <a:latin typeface="Arial" charset="0"/>
              </a:defRPr>
            </a:lvl9pPr>
          </a:lstStyle>
          <a:p>
            <a:pPr algn="ctr" eaLnBrk="1" hangingPunct="1">
              <a:spcBef>
                <a:spcPct val="0"/>
              </a:spcBef>
              <a:buFontTx/>
              <a:buNone/>
            </a:pPr>
            <a:r>
              <a:rPr lang="en-US" altLang="en-US" sz="2000" b="1" dirty="0">
                <a:solidFill>
                  <a:schemeClr val="tx1"/>
                </a:solidFill>
                <a:latin typeface="+mn-lt"/>
              </a:rPr>
              <a:t>Snap hook</a:t>
            </a:r>
          </a:p>
        </p:txBody>
      </p:sp>
      <p:sp>
        <p:nvSpPr>
          <p:cNvPr id="10" name="Line 17" descr="Arrow pointing to the snap hook on the end of a self-retracting lanyard.">
            <a:extLst>
              <a:ext uri="{FF2B5EF4-FFF2-40B4-BE49-F238E27FC236}">
                <a16:creationId xmlns:a16="http://schemas.microsoft.com/office/drawing/2014/main" id="{14032415-B6F1-4453-990B-9BB96E1D4EE5}"/>
              </a:ext>
            </a:extLst>
          </p:cNvPr>
          <p:cNvSpPr>
            <a:spLocks noChangeShapeType="1"/>
          </p:cNvSpPr>
          <p:nvPr/>
        </p:nvSpPr>
        <p:spPr bwMode="auto">
          <a:xfrm flipH="1" flipV="1">
            <a:off x="6446066" y="4101219"/>
            <a:ext cx="407119" cy="377453"/>
          </a:xfrm>
          <a:prstGeom prst="line">
            <a:avLst/>
          </a:prstGeom>
          <a:noFill/>
          <a:ln w="57150">
            <a:solidFill>
              <a:srgbClr val="FFFF00"/>
            </a:solidFill>
            <a:round/>
            <a:headEnd type="triangle" w="med" len="med"/>
            <a:tailEnd/>
          </a:ln>
        </p:spPr>
        <p:txBody>
          <a:bodyPr/>
          <a:lstStyle/>
          <a:p>
            <a:endParaRPr lang="en-US" dirty="0"/>
          </a:p>
        </p:txBody>
      </p:sp>
      <p:sp>
        <p:nvSpPr>
          <p:cNvPr id="12" name="Text Box 16">
            <a:extLst>
              <a:ext uri="{FF2B5EF4-FFF2-40B4-BE49-F238E27FC236}">
                <a16:creationId xmlns:a16="http://schemas.microsoft.com/office/drawing/2014/main" id="{5D97E66B-D722-4BBC-AF54-380131B20921}"/>
              </a:ext>
            </a:extLst>
          </p:cNvPr>
          <p:cNvSpPr txBox="1">
            <a:spLocks noChangeArrowheads="1"/>
          </p:cNvSpPr>
          <p:nvPr/>
        </p:nvSpPr>
        <p:spPr bwMode="auto">
          <a:xfrm>
            <a:off x="7760913" y="4749057"/>
            <a:ext cx="796140" cy="707886"/>
          </a:xfrm>
          <a:prstGeom prst="rect">
            <a:avLst/>
          </a:prstGeom>
          <a:solidFill>
            <a:srgbClr val="FFFF00"/>
          </a:solidFill>
          <a:ln>
            <a:noFill/>
          </a:ln>
        </p:spPr>
        <p:txBody>
          <a:bodyPr wrap="square">
            <a:spAutoFit/>
          </a:bodyPr>
          <a:lstStyle>
            <a:lvl1pPr>
              <a:spcBef>
                <a:spcPct val="20000"/>
              </a:spcBef>
              <a:buChar char="•"/>
              <a:defRPr sz="3200">
                <a:solidFill>
                  <a:srgbClr val="000066"/>
                </a:solidFill>
                <a:latin typeface="Arial" charset="0"/>
              </a:defRPr>
            </a:lvl1pPr>
            <a:lvl2pPr marL="742950" indent="-285750">
              <a:spcBef>
                <a:spcPct val="20000"/>
              </a:spcBef>
              <a:buChar char="–"/>
              <a:defRPr sz="2800">
                <a:solidFill>
                  <a:srgbClr val="000066"/>
                </a:solidFill>
                <a:latin typeface="Arial" charset="0"/>
              </a:defRPr>
            </a:lvl2pPr>
            <a:lvl3pPr marL="1143000" indent="-228600">
              <a:spcBef>
                <a:spcPct val="20000"/>
              </a:spcBef>
              <a:buChar char="•"/>
              <a:defRPr sz="2400">
                <a:solidFill>
                  <a:srgbClr val="000066"/>
                </a:solidFill>
                <a:latin typeface="Arial" charset="0"/>
              </a:defRPr>
            </a:lvl3pPr>
            <a:lvl4pPr marL="1600200" indent="-228600">
              <a:spcBef>
                <a:spcPct val="20000"/>
              </a:spcBef>
              <a:buChar char="–"/>
              <a:defRPr sz="2000">
                <a:solidFill>
                  <a:srgbClr val="000066"/>
                </a:solidFill>
                <a:latin typeface="Arial" charset="0"/>
              </a:defRPr>
            </a:lvl4pPr>
            <a:lvl5pPr marL="2057400" indent="-228600">
              <a:spcBef>
                <a:spcPct val="20000"/>
              </a:spcBef>
              <a:buChar char="»"/>
              <a:defRPr sz="2000">
                <a:solidFill>
                  <a:srgbClr val="000066"/>
                </a:solidFill>
                <a:latin typeface="Arial" charset="0"/>
              </a:defRPr>
            </a:lvl5pPr>
            <a:lvl6pPr marL="2514600" indent="-228600" eaLnBrk="0" fontAlgn="base" hangingPunct="0">
              <a:spcBef>
                <a:spcPct val="20000"/>
              </a:spcBef>
              <a:spcAft>
                <a:spcPct val="0"/>
              </a:spcAft>
              <a:buChar char="»"/>
              <a:defRPr sz="2000">
                <a:solidFill>
                  <a:srgbClr val="000066"/>
                </a:solidFill>
                <a:latin typeface="Arial" charset="0"/>
              </a:defRPr>
            </a:lvl6pPr>
            <a:lvl7pPr marL="2971800" indent="-228600" eaLnBrk="0" fontAlgn="base" hangingPunct="0">
              <a:spcBef>
                <a:spcPct val="20000"/>
              </a:spcBef>
              <a:spcAft>
                <a:spcPct val="0"/>
              </a:spcAft>
              <a:buChar char="»"/>
              <a:defRPr sz="2000">
                <a:solidFill>
                  <a:srgbClr val="000066"/>
                </a:solidFill>
                <a:latin typeface="Arial" charset="0"/>
              </a:defRPr>
            </a:lvl7pPr>
            <a:lvl8pPr marL="3429000" indent="-228600" eaLnBrk="0" fontAlgn="base" hangingPunct="0">
              <a:spcBef>
                <a:spcPct val="20000"/>
              </a:spcBef>
              <a:spcAft>
                <a:spcPct val="0"/>
              </a:spcAft>
              <a:buChar char="»"/>
              <a:defRPr sz="2000">
                <a:solidFill>
                  <a:srgbClr val="000066"/>
                </a:solidFill>
                <a:latin typeface="Arial" charset="0"/>
              </a:defRPr>
            </a:lvl8pPr>
            <a:lvl9pPr marL="3886200" indent="-228600" eaLnBrk="0" fontAlgn="base" hangingPunct="0">
              <a:spcBef>
                <a:spcPct val="20000"/>
              </a:spcBef>
              <a:spcAft>
                <a:spcPct val="0"/>
              </a:spcAft>
              <a:buChar char="»"/>
              <a:defRPr sz="2000">
                <a:solidFill>
                  <a:srgbClr val="000066"/>
                </a:solidFill>
                <a:latin typeface="Arial" charset="0"/>
              </a:defRPr>
            </a:lvl9pPr>
          </a:lstStyle>
          <a:p>
            <a:pPr algn="ctr" eaLnBrk="1" hangingPunct="1">
              <a:spcBef>
                <a:spcPct val="0"/>
              </a:spcBef>
              <a:buFontTx/>
              <a:buNone/>
            </a:pPr>
            <a:r>
              <a:rPr lang="en-US" altLang="en-US" sz="2000" b="1" dirty="0">
                <a:solidFill>
                  <a:schemeClr val="tx1"/>
                </a:solidFill>
                <a:latin typeface="+mn-lt"/>
              </a:rPr>
              <a:t>Dee ring</a:t>
            </a:r>
          </a:p>
        </p:txBody>
      </p:sp>
      <p:sp>
        <p:nvSpPr>
          <p:cNvPr id="11" name="Line 17" descr="Arrow pointing to the dee ring on the back of a fall protection harness.">
            <a:extLst>
              <a:ext uri="{FF2B5EF4-FFF2-40B4-BE49-F238E27FC236}">
                <a16:creationId xmlns:a16="http://schemas.microsoft.com/office/drawing/2014/main" id="{8278AF83-6F34-4AA4-AC61-01F94C46FF62}"/>
              </a:ext>
            </a:extLst>
          </p:cNvPr>
          <p:cNvSpPr>
            <a:spLocks noChangeShapeType="1"/>
          </p:cNvSpPr>
          <p:nvPr/>
        </p:nvSpPr>
        <p:spPr bwMode="auto">
          <a:xfrm>
            <a:off x="7348888" y="4428294"/>
            <a:ext cx="491414" cy="388150"/>
          </a:xfrm>
          <a:prstGeom prst="line">
            <a:avLst/>
          </a:prstGeom>
          <a:noFill/>
          <a:ln w="57150">
            <a:solidFill>
              <a:srgbClr val="FFFF00"/>
            </a:solidFill>
            <a:round/>
            <a:headEnd type="triangle" w="med" len="med"/>
            <a:tailEn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89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889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889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4889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9" name="Title 1"/>
          <p:cNvSpPr>
            <a:spLocks noGrp="1"/>
          </p:cNvSpPr>
          <p:nvPr>
            <p:ph type="title"/>
          </p:nvPr>
        </p:nvSpPr>
        <p:spPr/>
        <p:txBody>
          <a:bodyPr/>
          <a:lstStyle/>
          <a:p>
            <a:r>
              <a:rPr lang="en-US" sz="3600" dirty="0"/>
              <a:t>Snaphooks</a:t>
            </a:r>
            <a:r>
              <a:rPr lang="en-US" dirty="0"/>
              <a:t/>
            </a:r>
            <a:br>
              <a:rPr lang="en-US" dirty="0"/>
            </a:br>
            <a:r>
              <a:rPr lang="en-US" sz="2000" i="1" dirty="0"/>
              <a:t>OSHA 29 CFR 1926.502(e)</a:t>
            </a:r>
          </a:p>
        </p:txBody>
      </p:sp>
      <p:sp>
        <p:nvSpPr>
          <p:cNvPr id="1048900" name="Content Placeholder 2"/>
          <p:cNvSpPr txBox="1"/>
          <p:nvPr/>
        </p:nvSpPr>
        <p:spPr>
          <a:xfrm>
            <a:off x="72451" y="990892"/>
            <a:ext cx="8759435" cy="664172"/>
          </a:xfrm>
          <a:prstGeom prst="rect">
            <a:avLst/>
          </a:prstGeom>
        </p:spPr>
        <p:txBody>
          <a:bodyPr/>
          <a:lstStyle>
            <a:lvl1pPr marL="456565" indent="-457200" algn="l" rtl="0" eaLnBrk="1" fontAlgn="base" hangingPunct="1">
              <a:spcBef>
                <a:spcPts val="600"/>
              </a:spcBef>
              <a:spcAft>
                <a:spcPct val="0"/>
              </a:spcAft>
              <a:buFont typeface="ZapfDingbatsITC" charset="0"/>
              <a:buChar char="✸"/>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dirty="0"/>
              <a:t>Only locking type </a:t>
            </a:r>
            <a:r>
              <a:rPr lang="en-US" dirty="0" err="1"/>
              <a:t>snaphooks</a:t>
            </a:r>
            <a:r>
              <a:rPr lang="en-US" dirty="0"/>
              <a:t> shall be used</a:t>
            </a:r>
          </a:p>
          <a:p>
            <a:pPr lvl="1">
              <a:spcAft>
                <a:spcPts val="600"/>
              </a:spcAft>
            </a:pPr>
            <a:r>
              <a:rPr lang="en-US" dirty="0"/>
              <a:t>Will prevent ‘twist out’</a:t>
            </a:r>
          </a:p>
          <a:p>
            <a:pPr>
              <a:spcAft>
                <a:spcPts val="600"/>
              </a:spcAft>
            </a:pPr>
            <a:endParaRPr lang="en-US" dirty="0"/>
          </a:p>
          <a:p>
            <a:pPr lvl="1">
              <a:spcAft>
                <a:spcPts val="600"/>
              </a:spcAft>
            </a:pPr>
            <a:endParaRPr lang="en-US" dirty="0"/>
          </a:p>
        </p:txBody>
      </p:sp>
      <p:sp>
        <p:nvSpPr>
          <p:cNvPr id="1048901" name="Content Placeholder 2"/>
          <p:cNvSpPr txBox="1"/>
          <p:nvPr/>
        </p:nvSpPr>
        <p:spPr>
          <a:xfrm>
            <a:off x="72451" y="2175764"/>
            <a:ext cx="7050726" cy="4135266"/>
          </a:xfrm>
          <a:prstGeom prst="rect">
            <a:avLst/>
          </a:prstGeom>
        </p:spPr>
        <p:txBody>
          <a:bodyPr/>
          <a:lstStyle>
            <a:lvl1pPr marL="456565" indent="-457200" algn="l" rtl="0" eaLnBrk="1" fontAlgn="base" hangingPunct="1">
              <a:spcBef>
                <a:spcPts val="600"/>
              </a:spcBef>
              <a:spcAft>
                <a:spcPct val="0"/>
              </a:spcAft>
              <a:buFont typeface="ZapfDingbatsITC" charset="0"/>
              <a:buChar char="✸"/>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dirty="0"/>
              <a:t>Unless designed for, </a:t>
            </a:r>
            <a:r>
              <a:rPr lang="en-US" dirty="0" err="1"/>
              <a:t>snaphooks</a:t>
            </a:r>
            <a:r>
              <a:rPr lang="en-US" dirty="0"/>
              <a:t> shall not be engaged</a:t>
            </a:r>
          </a:p>
          <a:p>
            <a:pPr lvl="1">
              <a:spcAft>
                <a:spcPts val="600"/>
              </a:spcAft>
            </a:pPr>
            <a:r>
              <a:rPr lang="en-US" dirty="0"/>
              <a:t>Directly to webbing, rope, or wire rope</a:t>
            </a:r>
          </a:p>
          <a:p>
            <a:pPr lvl="1">
              <a:spcAft>
                <a:spcPts val="600"/>
              </a:spcAft>
            </a:pPr>
            <a:r>
              <a:rPr lang="en-US" dirty="0"/>
              <a:t>To each other</a:t>
            </a:r>
          </a:p>
          <a:p>
            <a:pPr lvl="1">
              <a:spcAft>
                <a:spcPts val="600"/>
              </a:spcAft>
            </a:pPr>
            <a:r>
              <a:rPr lang="en-US" dirty="0"/>
              <a:t>To a dee-ring that already has another </a:t>
            </a:r>
            <a:r>
              <a:rPr lang="en-US" dirty="0" err="1"/>
              <a:t>snaphook</a:t>
            </a:r>
            <a:r>
              <a:rPr lang="en-US" dirty="0"/>
              <a:t> or connector attached</a:t>
            </a:r>
          </a:p>
          <a:p>
            <a:pPr lvl="1">
              <a:spcAft>
                <a:spcPts val="600"/>
              </a:spcAft>
            </a:pPr>
            <a:r>
              <a:rPr lang="en-US" dirty="0"/>
              <a:t>To a horizontal lifeline</a:t>
            </a:r>
            <a:endParaRPr lang="en-US" sz="2000" dirty="0"/>
          </a:p>
        </p:txBody>
      </p:sp>
      <p:pic>
        <p:nvPicPr>
          <p:cNvPr id="2097218" name="Picture 7" descr="Picture of a six foot lanyard, one end has a large snap hook the other end has a small snap hook."/>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96328" y="1786009"/>
            <a:ext cx="1708710" cy="32859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90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890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890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890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4890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Solar Installation </a:t>
            </a:r>
            <a:r>
              <a:rPr lang="en-US" dirty="0">
                <a:ln w="19050">
                  <a:solidFill>
                    <a:schemeClr val="tx1"/>
                  </a:solidFill>
                </a:ln>
                <a:solidFill>
                  <a:srgbClr val="FF0000"/>
                </a:solidFill>
              </a:rPr>
              <a:t>Fatality</a:t>
            </a:r>
            <a:endParaRPr lang="en-US" dirty="0">
              <a:solidFill>
                <a:srgbClr val="FF0000"/>
              </a:solidFill>
            </a:endParaRPr>
          </a:p>
        </p:txBody>
      </p:sp>
      <p:sp>
        <p:nvSpPr>
          <p:cNvPr id="11" name="TextBox 10"/>
          <p:cNvSpPr txBox="1"/>
          <p:nvPr/>
        </p:nvSpPr>
        <p:spPr>
          <a:xfrm>
            <a:off x="4254764" y="1234059"/>
            <a:ext cx="4706949" cy="830997"/>
          </a:xfrm>
          <a:prstGeom prst="rect">
            <a:avLst/>
          </a:prstGeom>
          <a:noFill/>
        </p:spPr>
        <p:txBody>
          <a:bodyPr wrap="square" rtlCol="0">
            <a:spAutoFit/>
          </a:bodyPr>
          <a:lstStyle/>
          <a:p>
            <a:pPr algn="ctr"/>
            <a:r>
              <a:rPr lang="en-US" dirty="0">
                <a:latin typeface="Tahoma"/>
                <a:cs typeface="Tahoma"/>
              </a:rPr>
              <a:t>A solar installer fell 34 feet to his death during racking installation </a:t>
            </a:r>
          </a:p>
        </p:txBody>
      </p:sp>
      <p:pic>
        <p:nvPicPr>
          <p:cNvPr id="10" name="Picture 9" descr="Picture of a sloped residential roof with solar racking installed. There is text that identifies the edge of the roof the employee fell off."/>
          <p:cNvPicPr>
            <a:picLocks noChangeAspect="1"/>
          </p:cNvPicPr>
          <p:nvPr/>
        </p:nvPicPr>
        <p:blipFill>
          <a:blip r:embed="rId3"/>
          <a:stretch>
            <a:fillRect/>
          </a:stretch>
        </p:blipFill>
        <p:spPr>
          <a:xfrm>
            <a:off x="4173380" y="2300736"/>
            <a:ext cx="4864100" cy="3648075"/>
          </a:xfrm>
          <a:prstGeom prst="rect">
            <a:avLst/>
          </a:prstGeom>
          <a:ln w="19050">
            <a:solidFill>
              <a:schemeClr val="tx1"/>
            </a:solidFill>
          </a:ln>
        </p:spPr>
      </p:pic>
      <p:pic>
        <p:nvPicPr>
          <p:cNvPr id="3" name="Picture 2" descr="Picture of the side of a four story building showing that the employee fell 45 feet to a concrete sidewalk where they died."/>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6520" y="1692373"/>
            <a:ext cx="3920430" cy="4867047"/>
          </a:xfrm>
          <a:prstGeom prst="rect">
            <a:avLst/>
          </a:prstGeom>
          <a:ln w="19050">
            <a:solidFill>
              <a:schemeClr val="tx1"/>
            </a:solidFill>
          </a:ln>
        </p:spPr>
      </p:pic>
      <p:cxnSp>
        <p:nvCxnSpPr>
          <p:cNvPr id="6" name="Straight Arrow Connector 5" descr="Arrow pointing to the concrete sidewalk where the solar installer landed."/>
          <p:cNvCxnSpPr>
            <a:cxnSpLocks/>
          </p:cNvCxnSpPr>
          <p:nvPr/>
        </p:nvCxnSpPr>
        <p:spPr>
          <a:xfrm flipH="1">
            <a:off x="1627632" y="5973410"/>
            <a:ext cx="1236867" cy="39081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descr="Arrow pointing towards the edge of the roof where the solar installer fell from which is about 45 feet above the sidewalk."/>
          <p:cNvCxnSpPr>
            <a:cxnSpLocks/>
            <a:stCxn id="4" idx="3"/>
          </p:cNvCxnSpPr>
          <p:nvPr/>
        </p:nvCxnSpPr>
        <p:spPr>
          <a:xfrm>
            <a:off x="1505929" y="1839071"/>
            <a:ext cx="789215" cy="46166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8662" y="1377406"/>
            <a:ext cx="1487267" cy="923330"/>
          </a:xfrm>
          <a:prstGeom prst="rect">
            <a:avLst/>
          </a:prstGeom>
          <a:solidFill>
            <a:schemeClr val="bg1"/>
          </a:solidFill>
          <a:ln w="19050">
            <a:solidFill>
              <a:schemeClr val="tx1"/>
            </a:solidFill>
          </a:ln>
        </p:spPr>
        <p:txBody>
          <a:bodyPr wrap="square" rtlCol="0">
            <a:spAutoFit/>
          </a:bodyPr>
          <a:lstStyle/>
          <a:p>
            <a:pPr algn="ctr"/>
            <a:r>
              <a:rPr lang="en-US" sz="1800" dirty="0">
                <a:latin typeface="Tahoma"/>
                <a:cs typeface="Tahoma"/>
              </a:rPr>
              <a:t>Roof edge where the victim fell off</a:t>
            </a:r>
          </a:p>
        </p:txBody>
      </p:sp>
      <p:sp>
        <p:nvSpPr>
          <p:cNvPr id="8" name="TextBox 7"/>
          <p:cNvSpPr txBox="1"/>
          <p:nvPr/>
        </p:nvSpPr>
        <p:spPr>
          <a:xfrm>
            <a:off x="2780125" y="5340025"/>
            <a:ext cx="1282707" cy="1477328"/>
          </a:xfrm>
          <a:prstGeom prst="rect">
            <a:avLst/>
          </a:prstGeom>
          <a:solidFill>
            <a:schemeClr val="bg1"/>
          </a:solidFill>
          <a:ln w="19050">
            <a:solidFill>
              <a:schemeClr val="tx1"/>
            </a:solidFill>
          </a:ln>
        </p:spPr>
        <p:txBody>
          <a:bodyPr wrap="square" rtlCol="0">
            <a:spAutoFit/>
          </a:bodyPr>
          <a:lstStyle>
            <a:defPPr>
              <a:defRPr lang="en-US"/>
            </a:defPPr>
            <a:lvl1pPr algn="ctr">
              <a:defRPr sz="1800">
                <a:latin typeface="Tahoma"/>
                <a:cs typeface="Tahoma"/>
              </a:defRPr>
            </a:lvl1pPr>
          </a:lstStyle>
          <a:p>
            <a:r>
              <a:rPr lang="en-US" dirty="0"/>
              <a:t>Concrete sidewalk where the victim landed</a:t>
            </a:r>
          </a:p>
        </p:txBody>
      </p:sp>
      <p:sp>
        <p:nvSpPr>
          <p:cNvPr id="5" name="TextBox 4"/>
          <p:cNvSpPr txBox="1"/>
          <p:nvPr/>
        </p:nvSpPr>
        <p:spPr>
          <a:xfrm>
            <a:off x="4254764" y="6168325"/>
            <a:ext cx="2378511" cy="276999"/>
          </a:xfrm>
          <a:prstGeom prst="rect">
            <a:avLst/>
          </a:prstGeom>
          <a:noFill/>
        </p:spPr>
        <p:txBody>
          <a:bodyPr wrap="square" rtlCol="0">
            <a:spAutoFit/>
          </a:bodyPr>
          <a:lstStyle/>
          <a:p>
            <a:r>
              <a:rPr lang="en-US" sz="1200" i="1" dirty="0">
                <a:latin typeface="Tahoma"/>
                <a:cs typeface="Tahoma"/>
              </a:rPr>
              <a:t>Source: </a:t>
            </a:r>
            <a:r>
              <a:rPr lang="en-US" sz="1200" i="1" dirty="0" err="1">
                <a:latin typeface="Tahoma"/>
                <a:cs typeface="Tahoma"/>
              </a:rPr>
              <a:t>cdc.gov</a:t>
            </a:r>
            <a:r>
              <a:rPr lang="en-US" sz="1200" i="1" dirty="0">
                <a:latin typeface="Tahoma"/>
                <a:cs typeface="Tahoma"/>
              </a:rPr>
              <a:t>/</a:t>
            </a:r>
            <a:r>
              <a:rPr lang="en-US" sz="1200" i="1" dirty="0" err="1">
                <a:latin typeface="Tahoma"/>
                <a:cs typeface="Tahoma"/>
              </a:rPr>
              <a:t>niosh</a:t>
            </a:r>
            <a:endParaRPr lang="en-US" sz="1200" i="1" dirty="0">
              <a:latin typeface="Tahoma"/>
              <a:cs typeface="Tahoma"/>
            </a:endParaRPr>
          </a:p>
        </p:txBody>
      </p:sp>
    </p:spTree>
    <p:extLst>
      <p:ext uri="{BB962C8B-B14F-4D97-AF65-F5344CB8AC3E}">
        <p14:creationId xmlns:p14="http://schemas.microsoft.com/office/powerpoint/2010/main" val="1299637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6" name="Title 1"/>
          <p:cNvSpPr>
            <a:spLocks noGrp="1"/>
          </p:cNvSpPr>
          <p:nvPr>
            <p:ph type="title"/>
          </p:nvPr>
        </p:nvSpPr>
        <p:spPr/>
        <p:txBody>
          <a:bodyPr/>
          <a:lstStyle/>
          <a:p>
            <a:r>
              <a:rPr lang="en-US" sz="3600" dirty="0"/>
              <a:t>Body Harnesses  </a:t>
            </a:r>
            <a:r>
              <a:rPr lang="en-US" sz="3200" dirty="0"/>
              <a:t/>
            </a:r>
            <a:br>
              <a:rPr lang="en-US" sz="3200" dirty="0"/>
            </a:br>
            <a:r>
              <a:rPr lang="en-US" sz="2000" i="1" dirty="0"/>
              <a:t>OSHA 29 CFR 1926.502(d)(17)</a:t>
            </a:r>
          </a:p>
        </p:txBody>
      </p:sp>
      <p:sp>
        <p:nvSpPr>
          <p:cNvPr id="1048911" name="Rectangle 6"/>
          <p:cNvSpPr/>
          <p:nvPr/>
        </p:nvSpPr>
        <p:spPr>
          <a:xfrm>
            <a:off x="3169766" y="1022600"/>
            <a:ext cx="2804465" cy="1569660"/>
          </a:xfrm>
          <a:prstGeom prst="rect">
            <a:avLst/>
          </a:prstGeom>
        </p:spPr>
        <p:txBody>
          <a:bodyPr wrap="square">
            <a:spAutoFit/>
          </a:bodyPr>
          <a:lstStyle/>
          <a:p>
            <a:pPr algn="ctr"/>
            <a:r>
              <a:rPr lang="en-US" dirty="0">
                <a:latin typeface="+mn-lt"/>
              </a:rPr>
              <a:t>PFAS uses dee-ring between shoulder blades to attach lifeline</a:t>
            </a:r>
          </a:p>
        </p:txBody>
      </p:sp>
      <p:pic>
        <p:nvPicPr>
          <p:cNvPr id="5" name="Picture 4" descr="Picture of the back of a man wearing a fall protection harness.">
            <a:extLst>
              <a:ext uri="{FF2B5EF4-FFF2-40B4-BE49-F238E27FC236}">
                <a16:creationId xmlns:a16="http://schemas.microsoft.com/office/drawing/2014/main" id="{91C379B8-EEFF-4D4A-BEB3-18C47056082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2009" y="1552314"/>
            <a:ext cx="3778296" cy="4461024"/>
          </a:xfrm>
          <a:prstGeom prst="rect">
            <a:avLst/>
          </a:prstGeom>
        </p:spPr>
      </p:pic>
      <p:pic>
        <p:nvPicPr>
          <p:cNvPr id="7" name="Picture 6" descr="Picture of the back of a woman wearing a fall protection harness.">
            <a:extLst>
              <a:ext uri="{FF2B5EF4-FFF2-40B4-BE49-F238E27FC236}">
                <a16:creationId xmlns:a16="http://schemas.microsoft.com/office/drawing/2014/main" id="{257D6E73-8643-4719-91E0-B5C89DC2371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47766" y="1913826"/>
            <a:ext cx="3904222" cy="4099512"/>
          </a:xfrm>
          <a:prstGeom prst="rect">
            <a:avLst/>
          </a:prstGeom>
        </p:spPr>
      </p:pic>
      <p:sp>
        <p:nvSpPr>
          <p:cNvPr id="1048907" name="Arrow: Right 9" descr="Arrow pointing out the dee ring on a fall protection harness on the users back between their shoulder blades where the lanyard attaches."/>
          <p:cNvSpPr/>
          <p:nvPr/>
        </p:nvSpPr>
        <p:spPr>
          <a:xfrm rot="8530770">
            <a:off x="2130027" y="2792378"/>
            <a:ext cx="1554480" cy="365760"/>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909" name="Arrow: Right 11" descr="Arrow pointing out the dee ring on a fall protection harness on the users back between their shoulder blades where the lanyard attaches."/>
          <p:cNvSpPr/>
          <p:nvPr/>
        </p:nvSpPr>
        <p:spPr>
          <a:xfrm rot="3158652">
            <a:off x="4869061" y="3308837"/>
            <a:ext cx="2191903" cy="365760"/>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048912" name="Rectangle 7"/>
          <p:cNvSpPr/>
          <p:nvPr/>
        </p:nvSpPr>
        <p:spPr>
          <a:xfrm>
            <a:off x="42864" y="6339183"/>
            <a:ext cx="6615111" cy="461665"/>
          </a:xfrm>
          <a:prstGeom prst="rect">
            <a:avLst/>
          </a:prstGeom>
          <a:solidFill>
            <a:srgbClr val="FF0000"/>
          </a:solidFill>
        </p:spPr>
        <p:txBody>
          <a:bodyPr wrap="square">
            <a:spAutoFit/>
          </a:bodyPr>
          <a:lstStyle/>
          <a:p>
            <a:r>
              <a:rPr lang="en-US" b="1" dirty="0">
                <a:latin typeface="+mn-lt"/>
              </a:rPr>
              <a:t> </a:t>
            </a:r>
            <a:r>
              <a:rPr lang="en-US" b="1" dirty="0">
                <a:solidFill>
                  <a:schemeClr val="bg1"/>
                </a:solidFill>
                <a:latin typeface="+mn-lt"/>
              </a:rPr>
              <a:t>Never</a:t>
            </a:r>
            <a:r>
              <a:rPr lang="en-US" dirty="0">
                <a:solidFill>
                  <a:schemeClr val="bg1"/>
                </a:solidFill>
                <a:latin typeface="+mn-lt"/>
              </a:rPr>
              <a:t> </a:t>
            </a:r>
            <a:r>
              <a:rPr lang="en-US">
                <a:solidFill>
                  <a:schemeClr val="bg1"/>
                </a:solidFill>
                <a:latin typeface="+mn-lt"/>
              </a:rPr>
              <a:t>use harness to </a:t>
            </a:r>
            <a:r>
              <a:rPr lang="en-US" dirty="0">
                <a:solidFill>
                  <a:schemeClr val="bg1"/>
                </a:solidFill>
                <a:latin typeface="+mn-lt"/>
              </a:rPr>
              <a:t>hoist tools or equipment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911"/>
                                        </p:tgtEl>
                                        <p:attrNameLst>
                                          <p:attrName>style.visibility</p:attrName>
                                        </p:attrNameLst>
                                      </p:cBhvr>
                                      <p:to>
                                        <p:strVal val="visible"/>
                                      </p:to>
                                    </p:set>
                                  </p:childTnLst>
                                </p:cTn>
                              </p:par>
                              <p:par>
                                <p:cTn id="7" presetID="22" presetClass="entr" presetSubtype="1" fill="hold" grpId="0" nodeType="withEffect">
                                  <p:stCondLst>
                                    <p:cond delay="0"/>
                                  </p:stCondLst>
                                  <p:childTnLst>
                                    <p:set>
                                      <p:cBhvr>
                                        <p:cTn id="8" dur="1" fill="hold">
                                          <p:stCondLst>
                                            <p:cond delay="0"/>
                                          </p:stCondLst>
                                        </p:cTn>
                                        <p:tgtEl>
                                          <p:spTgt spid="1048907"/>
                                        </p:tgtEl>
                                        <p:attrNameLst>
                                          <p:attrName>style.visibility</p:attrName>
                                        </p:attrNameLst>
                                      </p:cBhvr>
                                      <p:to>
                                        <p:strVal val="visible"/>
                                      </p:to>
                                    </p:set>
                                    <p:animEffect transition="in" filter="wipe(up)">
                                      <p:cBhvr>
                                        <p:cTn id="9" dur="1000"/>
                                        <p:tgtEl>
                                          <p:spTgt spid="1048907"/>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1048909"/>
                                        </p:tgtEl>
                                        <p:attrNameLst>
                                          <p:attrName>style.visibility</p:attrName>
                                        </p:attrNameLst>
                                      </p:cBhvr>
                                      <p:to>
                                        <p:strVal val="visible"/>
                                      </p:to>
                                    </p:set>
                                    <p:animEffect transition="in" filter="wipe(up)">
                                      <p:cBhvr>
                                        <p:cTn id="12" dur="1000"/>
                                        <p:tgtEl>
                                          <p:spTgt spid="1048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11" grpId="0"/>
      <p:bldP spid="1048907" grpId="0" animBg="1"/>
      <p:bldP spid="104890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7" name="Title 1"/>
          <p:cNvSpPr>
            <a:spLocks noGrp="1"/>
          </p:cNvSpPr>
          <p:nvPr>
            <p:ph type="title"/>
          </p:nvPr>
        </p:nvSpPr>
        <p:spPr/>
        <p:txBody>
          <a:bodyPr/>
          <a:lstStyle/>
          <a:p>
            <a:r>
              <a:rPr lang="en-US" sz="3600" dirty="0"/>
              <a:t>Body Harnesses </a:t>
            </a:r>
            <a:r>
              <a:rPr lang="en-US" sz="2000" dirty="0"/>
              <a:t/>
            </a:r>
            <a:br>
              <a:rPr lang="en-US" sz="2000" dirty="0"/>
            </a:br>
            <a:r>
              <a:rPr lang="en-US" sz="2000" i="1" dirty="0"/>
              <a:t>OSHA</a:t>
            </a:r>
            <a:r>
              <a:rPr lang="en-US" sz="2000" dirty="0"/>
              <a:t> </a:t>
            </a:r>
            <a:r>
              <a:rPr lang="en-US" sz="2000" i="1" dirty="0"/>
              <a:t>29 CFR 1926.502(d)(16)</a:t>
            </a:r>
          </a:p>
        </p:txBody>
      </p:sp>
      <p:sp>
        <p:nvSpPr>
          <p:cNvPr id="1048918" name="Rectangle 1"/>
          <p:cNvSpPr/>
          <p:nvPr/>
        </p:nvSpPr>
        <p:spPr>
          <a:xfrm>
            <a:off x="1293876" y="929302"/>
            <a:ext cx="6556248" cy="830997"/>
          </a:xfrm>
          <a:prstGeom prst="rect">
            <a:avLst/>
          </a:prstGeom>
        </p:spPr>
        <p:txBody>
          <a:bodyPr wrap="square">
            <a:spAutoFit/>
          </a:bodyPr>
          <a:lstStyle/>
          <a:p>
            <a:pPr algn="ctr" eaLnBrk="1" hangingPunct="1"/>
            <a:r>
              <a:rPr lang="en-US" dirty="0">
                <a:latin typeface="Tahoma" pitchFamily="34" charset="0"/>
              </a:rPr>
              <a:t>Each worker should be issued their own personal body harness, sized for their body</a:t>
            </a:r>
          </a:p>
        </p:txBody>
      </p:sp>
      <p:grpSp>
        <p:nvGrpSpPr>
          <p:cNvPr id="2" name="Group 1" descr="Picture of an inexpensive body harness that is typical of the type found in inexpensive fall protection kits. They don't offer any padding and are uncomfortable to wear for long periods.">
            <a:extLst>
              <a:ext uri="{FF2B5EF4-FFF2-40B4-BE49-F238E27FC236}">
                <a16:creationId xmlns:a16="http://schemas.microsoft.com/office/drawing/2014/main" id="{802EBBDD-B2E1-4BD8-8FEE-B8A498E9320D}"/>
              </a:ext>
            </a:extLst>
          </p:cNvPr>
          <p:cNvGrpSpPr/>
          <p:nvPr/>
        </p:nvGrpSpPr>
        <p:grpSpPr>
          <a:xfrm>
            <a:off x="166519" y="2091340"/>
            <a:ext cx="3346115" cy="4337824"/>
            <a:chOff x="166519" y="2091340"/>
            <a:chExt cx="3346115" cy="4337824"/>
          </a:xfrm>
        </p:grpSpPr>
        <p:pic>
          <p:nvPicPr>
            <p:cNvPr id="2054" name="Picture 6" descr="Image result for fall protection in a bucket">
              <a:extLst>
                <a:ext uri="{FF2B5EF4-FFF2-40B4-BE49-F238E27FC236}">
                  <a16:creationId xmlns:a16="http://schemas.microsoft.com/office/drawing/2014/main" id="{D6B94A9F-8836-48A5-A351-863E33A0276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6519" y="2091340"/>
              <a:ext cx="3233854" cy="40813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C1D7A11-3DE7-4A2F-B228-CA705A907D27}"/>
                </a:ext>
              </a:extLst>
            </p:cNvPr>
            <p:cNvSpPr/>
            <p:nvPr/>
          </p:nvSpPr>
          <p:spPr>
            <a:xfrm>
              <a:off x="3144644" y="5916208"/>
              <a:ext cx="367990" cy="512956"/>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2052" name="Picture 4" descr="Picture of a mid priced body harness that has some padding and a waist belt. These are affordable and relatively comfortable.">
            <a:extLst>
              <a:ext uri="{FF2B5EF4-FFF2-40B4-BE49-F238E27FC236}">
                <a16:creationId xmlns:a16="http://schemas.microsoft.com/office/drawing/2014/main" id="{4B3B4864-2C9F-4BAA-9AC4-1B15A08CED5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612995" y="1921065"/>
            <a:ext cx="2340258" cy="42862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icture of a high end body harness that is expensive but offers a large amount of padding and is the most comfortable to wear for long periods. ">
            <a:extLst>
              <a:ext uri="{FF2B5EF4-FFF2-40B4-BE49-F238E27FC236}">
                <a16:creationId xmlns:a16="http://schemas.microsoft.com/office/drawing/2014/main" id="{E0627FE1-5FE2-44B0-ACF1-30E562FD385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534615" y="1921065"/>
            <a:ext cx="2045702" cy="42277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511BA-D2F8-4B0C-BFE7-0B5E7141CA96}"/>
              </a:ext>
            </a:extLst>
          </p:cNvPr>
          <p:cNvSpPr>
            <a:spLocks noGrp="1"/>
          </p:cNvSpPr>
          <p:nvPr>
            <p:ph type="title"/>
          </p:nvPr>
        </p:nvSpPr>
        <p:spPr/>
        <p:txBody>
          <a:bodyPr/>
          <a:lstStyle/>
          <a:p>
            <a:r>
              <a:rPr lang="en-US" dirty="0"/>
              <a:t>Suspension Trauma Straps</a:t>
            </a:r>
          </a:p>
        </p:txBody>
      </p:sp>
      <p:pic>
        <p:nvPicPr>
          <p:cNvPr id="4" name="Picture 3" descr="Picture of suspension trauma straps which attach to the side of a body harness and have webbing straps that go from the side of the harness to the users feet. This allows the user to put their feet in the webbing and take the pressure of the leg straps of the body harness if they should fall off the roof.">
            <a:extLst>
              <a:ext uri="{FF2B5EF4-FFF2-40B4-BE49-F238E27FC236}">
                <a16:creationId xmlns:a16="http://schemas.microsoft.com/office/drawing/2014/main" id="{62CF4E2B-601D-4BFF-8DE5-C4F6C248A75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771" y="1051325"/>
            <a:ext cx="3177766" cy="5666567"/>
          </a:xfrm>
          <a:prstGeom prst="rect">
            <a:avLst/>
          </a:prstGeom>
        </p:spPr>
      </p:pic>
      <p:sp>
        <p:nvSpPr>
          <p:cNvPr id="3" name="Content Placeholder 2">
            <a:extLst>
              <a:ext uri="{FF2B5EF4-FFF2-40B4-BE49-F238E27FC236}">
                <a16:creationId xmlns:a16="http://schemas.microsoft.com/office/drawing/2014/main" id="{E5A1DEA8-90D8-4A01-A61C-CA3E4D5437A1}"/>
              </a:ext>
            </a:extLst>
          </p:cNvPr>
          <p:cNvSpPr>
            <a:spLocks noGrp="1"/>
          </p:cNvSpPr>
          <p:nvPr>
            <p:ph idx="4294967295"/>
          </p:nvPr>
        </p:nvSpPr>
        <p:spPr>
          <a:xfrm>
            <a:off x="2887788" y="1051325"/>
            <a:ext cx="6192837" cy="3137163"/>
          </a:xfrm>
        </p:spPr>
        <p:txBody>
          <a:bodyPr/>
          <a:lstStyle/>
          <a:p>
            <a:pPr>
              <a:spcAft>
                <a:spcPts val="600"/>
              </a:spcAft>
            </a:pPr>
            <a:r>
              <a:rPr lang="en-US" dirty="0"/>
              <a:t>Used while hanging after a fall</a:t>
            </a:r>
          </a:p>
          <a:p>
            <a:pPr>
              <a:spcAft>
                <a:spcPts val="600"/>
              </a:spcAft>
            </a:pPr>
            <a:r>
              <a:rPr lang="en-US" dirty="0"/>
              <a:t>Relieves pressure on legs</a:t>
            </a:r>
          </a:p>
          <a:p>
            <a:pPr>
              <a:spcAft>
                <a:spcPts val="600"/>
              </a:spcAft>
            </a:pPr>
            <a:r>
              <a:rPr lang="en-US" dirty="0"/>
              <a:t>Allows blood flow to legs</a:t>
            </a:r>
          </a:p>
          <a:p>
            <a:pPr>
              <a:spcAft>
                <a:spcPts val="600"/>
              </a:spcAft>
            </a:pPr>
            <a:r>
              <a:rPr lang="en-US" dirty="0"/>
              <a:t>Reduces risk of blood        clots / stroke</a:t>
            </a:r>
          </a:p>
        </p:txBody>
      </p:sp>
      <p:pic>
        <p:nvPicPr>
          <p:cNvPr id="1028" name="Picture 4" descr="Picture of suspension trauma straps not attached to a body harness.">
            <a:extLst>
              <a:ext uri="{FF2B5EF4-FFF2-40B4-BE49-F238E27FC236}">
                <a16:creationId xmlns:a16="http://schemas.microsoft.com/office/drawing/2014/main" id="{B78FE302-6DE5-41F0-BB2C-A4B17C8ABD8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556265" y="4188488"/>
            <a:ext cx="3527580" cy="25996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icture of suspension trauma straps which attach to the side of a body harness and have webbing straps that go from the side of the harness to the users feet. This allows the user to put their feet in the webbing and take the pressure of the leg straps of the body harness if they should fall off the roof.">
            <a:extLst>
              <a:ext uri="{FF2B5EF4-FFF2-40B4-BE49-F238E27FC236}">
                <a16:creationId xmlns:a16="http://schemas.microsoft.com/office/drawing/2014/main" id="{5AC370D9-4599-4F0D-8553-08FCFCC0F5E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443573" y="2814985"/>
            <a:ext cx="1577763" cy="404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89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9E752-7E85-46EB-AB0B-1C19F6FCA2FB}"/>
              </a:ext>
            </a:extLst>
          </p:cNvPr>
          <p:cNvSpPr>
            <a:spLocks noGrp="1"/>
          </p:cNvSpPr>
          <p:nvPr>
            <p:ph type="title"/>
          </p:nvPr>
        </p:nvSpPr>
        <p:spPr/>
        <p:txBody>
          <a:bodyPr/>
          <a:lstStyle/>
          <a:p>
            <a:r>
              <a:rPr lang="en-US" dirty="0"/>
              <a:t>PFAS Total Fall Distance</a:t>
            </a:r>
          </a:p>
        </p:txBody>
      </p:sp>
      <p:sp>
        <p:nvSpPr>
          <p:cNvPr id="48" name="Content Placeholder 47">
            <a:extLst>
              <a:ext uri="{FF2B5EF4-FFF2-40B4-BE49-F238E27FC236}">
                <a16:creationId xmlns:a16="http://schemas.microsoft.com/office/drawing/2014/main" id="{F9CCA3C0-4D03-44D5-9CD0-006C08EECD21}"/>
              </a:ext>
            </a:extLst>
          </p:cNvPr>
          <p:cNvSpPr>
            <a:spLocks noGrp="1"/>
          </p:cNvSpPr>
          <p:nvPr>
            <p:ph idx="4294967295"/>
          </p:nvPr>
        </p:nvSpPr>
        <p:spPr>
          <a:xfrm>
            <a:off x="3965575" y="1039813"/>
            <a:ext cx="5178425" cy="5534025"/>
          </a:xfrm>
        </p:spPr>
        <p:txBody>
          <a:bodyPr/>
          <a:lstStyle/>
          <a:p>
            <a:pPr>
              <a:spcAft>
                <a:spcPts val="600"/>
              </a:spcAft>
            </a:pPr>
            <a:r>
              <a:rPr lang="en-US" dirty="0"/>
              <a:t>Must stop before hitting lower level!</a:t>
            </a:r>
          </a:p>
          <a:p>
            <a:pPr>
              <a:spcAft>
                <a:spcPts val="600"/>
              </a:spcAft>
            </a:pPr>
            <a:r>
              <a:rPr lang="en-US" dirty="0"/>
              <a:t>OSHA required maximum distances</a:t>
            </a:r>
          </a:p>
          <a:p>
            <a:pPr lvl="1">
              <a:spcAft>
                <a:spcPts val="600"/>
              </a:spcAft>
            </a:pPr>
            <a:r>
              <a:rPr lang="en-US" dirty="0"/>
              <a:t>Freefall = 6’</a:t>
            </a:r>
          </a:p>
          <a:p>
            <a:pPr lvl="1">
              <a:spcAft>
                <a:spcPts val="600"/>
              </a:spcAft>
            </a:pPr>
            <a:r>
              <a:rPr lang="en-US" dirty="0"/>
              <a:t>Deceleration = 3.5’</a:t>
            </a:r>
          </a:p>
          <a:p>
            <a:pPr lvl="1">
              <a:spcAft>
                <a:spcPts val="600"/>
              </a:spcAft>
            </a:pPr>
            <a:r>
              <a:rPr lang="en-US" dirty="0"/>
              <a:t>Lifeline elongation = 2’</a:t>
            </a:r>
          </a:p>
          <a:p>
            <a:pPr>
              <a:spcAft>
                <a:spcPts val="600"/>
              </a:spcAft>
            </a:pPr>
            <a:r>
              <a:rPr lang="en-US" dirty="0"/>
              <a:t>Total max fall before stopping = 11.5’</a:t>
            </a:r>
          </a:p>
          <a:p>
            <a:pPr>
              <a:spcAft>
                <a:spcPts val="600"/>
              </a:spcAft>
            </a:pPr>
            <a:endParaRPr lang="en-US" dirty="0"/>
          </a:p>
        </p:txBody>
      </p:sp>
      <p:pic>
        <p:nvPicPr>
          <p:cNvPr id="50" name="Picture 49" descr="Picture of a person in fall protection equipment hanging from the side of a building after falling off the roof. ">
            <a:extLst>
              <a:ext uri="{FF2B5EF4-FFF2-40B4-BE49-F238E27FC236}">
                <a16:creationId xmlns:a16="http://schemas.microsoft.com/office/drawing/2014/main" id="{F75F755E-0E93-4F11-B4E4-54607DC14C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7411" y="1039286"/>
            <a:ext cx="2851275" cy="5700711"/>
          </a:xfrm>
          <a:prstGeom prst="rect">
            <a:avLst/>
          </a:prstGeom>
          <a:ln w="19050">
            <a:solidFill>
              <a:schemeClr val="tx1"/>
            </a:solidFill>
          </a:ln>
        </p:spPr>
      </p:pic>
    </p:spTree>
    <p:extLst>
      <p:ext uri="{BB962C8B-B14F-4D97-AF65-F5344CB8AC3E}">
        <p14:creationId xmlns:p14="http://schemas.microsoft.com/office/powerpoint/2010/main" val="162683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9" name="Title 1"/>
          <p:cNvSpPr>
            <a:spLocks noGrp="1"/>
          </p:cNvSpPr>
          <p:nvPr>
            <p:ph type="title"/>
          </p:nvPr>
        </p:nvSpPr>
        <p:spPr/>
        <p:txBody>
          <a:bodyPr/>
          <a:lstStyle/>
          <a:p>
            <a:r>
              <a:rPr lang="en-US" sz="3600" dirty="0"/>
              <a:t>Equipment Inspection                                   </a:t>
            </a:r>
            <a:r>
              <a:rPr lang="en-US" sz="2000" i="1" dirty="0"/>
              <a:t>OSHA 29 CFR 1926.502(d)(21)</a:t>
            </a:r>
          </a:p>
        </p:txBody>
      </p:sp>
      <p:sp>
        <p:nvSpPr>
          <p:cNvPr id="1048980" name="Content Placeholder 2"/>
          <p:cNvSpPr>
            <a:spLocks noGrp="1"/>
          </p:cNvSpPr>
          <p:nvPr>
            <p:ph idx="4294967295"/>
          </p:nvPr>
        </p:nvSpPr>
        <p:spPr>
          <a:xfrm>
            <a:off x="0" y="981075"/>
            <a:ext cx="8950325" cy="1771650"/>
          </a:xfrm>
        </p:spPr>
        <p:txBody>
          <a:bodyPr/>
          <a:lstStyle/>
          <a:p>
            <a:pPr marL="0" indent="0" algn="ctr">
              <a:buNone/>
            </a:pPr>
            <a:r>
              <a:rPr lang="en-US" dirty="0"/>
              <a:t>Personal fall arrest systems shall be inspected </a:t>
            </a:r>
            <a:r>
              <a:rPr lang="en-US" b="1" dirty="0"/>
              <a:t>prior to each use </a:t>
            </a:r>
          </a:p>
        </p:txBody>
      </p:sp>
      <p:pic>
        <p:nvPicPr>
          <p:cNvPr id="2097231" name="Picture 3" descr="Picture of damaged body harness webbing that has had holes burned in it by metal from welding."/>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482593" y="2313439"/>
            <a:ext cx="4544136" cy="1493878"/>
          </a:xfrm>
          <a:prstGeom prst="rect">
            <a:avLst/>
          </a:prstGeom>
        </p:spPr>
      </p:pic>
      <p:pic>
        <p:nvPicPr>
          <p:cNvPr id="2097232" name="Picture 4" descr="Picture of damaged body harness that has welding metal attached to 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62368" y="2113938"/>
            <a:ext cx="3208767" cy="2139178"/>
          </a:xfrm>
          <a:prstGeom prst="rect">
            <a:avLst/>
          </a:prstGeom>
          <a:ln w="19050">
            <a:solidFill>
              <a:schemeClr val="tx1"/>
            </a:solidFill>
          </a:ln>
        </p:spPr>
      </p:pic>
      <p:pic>
        <p:nvPicPr>
          <p:cNvPr id="2097235" name="Picture 7" descr="Picture of damaged body harness webbing that is frayed."/>
          <p:cNvPicPr>
            <a:picLocks noChangeAspect="1"/>
          </p:cNvPicPr>
          <p:nvPr/>
        </p:nvPicPr>
        <p:blipFill>
          <a:blip r:embed="rId5"/>
          <a:stretch>
            <a:fillRect/>
          </a:stretch>
        </p:blipFill>
        <p:spPr>
          <a:xfrm>
            <a:off x="171958" y="4441524"/>
            <a:ext cx="2819400" cy="1609725"/>
          </a:xfrm>
          <a:prstGeom prst="rect">
            <a:avLst/>
          </a:prstGeom>
        </p:spPr>
      </p:pic>
      <p:pic>
        <p:nvPicPr>
          <p:cNvPr id="2097233" name="Picture 5" descr="Picture of damaged body harness webbing that has been cut."/>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3154941" y="4334091"/>
            <a:ext cx="2864859" cy="1824593"/>
          </a:xfrm>
          <a:prstGeom prst="rect">
            <a:avLst/>
          </a:prstGeom>
          <a:ln w="19050">
            <a:solidFill>
              <a:schemeClr val="tx1"/>
            </a:solidFill>
          </a:ln>
        </p:spPr>
      </p:pic>
      <p:pic>
        <p:nvPicPr>
          <p:cNvPr id="2097234" name="Picture 6" descr="Picture of a damaged lanyard where the cover of the shock protection portion of the lanyard has been ripped open."/>
          <p:cNvPicPr>
            <a:picLocks noChangeAspect="1"/>
          </p:cNvPicPr>
          <p:nvPr/>
        </p:nvPicPr>
        <p:blipFill>
          <a:blip r:embed="rId7"/>
          <a:stretch>
            <a:fillRect/>
          </a:stretch>
        </p:blipFill>
        <p:spPr>
          <a:xfrm>
            <a:off x="6206949" y="4334090"/>
            <a:ext cx="2777792" cy="1800009"/>
          </a:xfrm>
          <a:prstGeom prst="rect">
            <a:avLst/>
          </a:prstGeom>
          <a:ln w="190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72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72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72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972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97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86" name="Title 5"/>
          <p:cNvSpPr>
            <a:spLocks noGrp="1"/>
          </p:cNvSpPr>
          <p:nvPr>
            <p:ph type="title"/>
          </p:nvPr>
        </p:nvSpPr>
        <p:spPr/>
        <p:txBody>
          <a:bodyPr/>
          <a:lstStyle/>
          <a:p>
            <a:r>
              <a:rPr lang="en-US" sz="3600" dirty="0" smtClean="0"/>
              <a:t> Equipment </a:t>
            </a:r>
            <a:r>
              <a:rPr lang="en-US" sz="3600" dirty="0"/>
              <a:t>Inspection                                   </a:t>
            </a:r>
            <a:r>
              <a:rPr lang="en-US" sz="2000" i="1" dirty="0"/>
              <a:t>OSHA 29 CFR 1926.502(d)(21)</a:t>
            </a:r>
          </a:p>
        </p:txBody>
      </p:sp>
      <p:sp>
        <p:nvSpPr>
          <p:cNvPr id="1048985" name="Content Placeholder 2"/>
          <p:cNvSpPr>
            <a:spLocks noGrp="1"/>
          </p:cNvSpPr>
          <p:nvPr>
            <p:ph idx="4294967295"/>
          </p:nvPr>
        </p:nvSpPr>
        <p:spPr>
          <a:xfrm>
            <a:off x="0" y="952500"/>
            <a:ext cx="5121275" cy="5786438"/>
          </a:xfrm>
        </p:spPr>
        <p:txBody>
          <a:bodyPr>
            <a:noAutofit/>
          </a:bodyPr>
          <a:lstStyle/>
          <a:p>
            <a:pPr>
              <a:spcAft>
                <a:spcPts val="600"/>
              </a:spcAft>
            </a:pPr>
            <a:r>
              <a:rPr lang="en-US" sz="2800" dirty="0"/>
              <a:t>Webbing / ropes</a:t>
            </a:r>
          </a:p>
          <a:p>
            <a:pPr lvl="1">
              <a:spcAft>
                <a:spcPts val="600"/>
              </a:spcAft>
            </a:pPr>
            <a:r>
              <a:rPr lang="en-US" sz="2400" dirty="0"/>
              <a:t>Cuts, frays, holes, deterioration</a:t>
            </a:r>
          </a:p>
          <a:p>
            <a:pPr>
              <a:spcAft>
                <a:spcPts val="600"/>
              </a:spcAft>
            </a:pPr>
            <a:r>
              <a:rPr lang="en-US" sz="2800" dirty="0"/>
              <a:t>Dee-rings / </a:t>
            </a:r>
            <a:r>
              <a:rPr lang="en-US" sz="2800" dirty="0" err="1"/>
              <a:t>snaphooks</a:t>
            </a:r>
            <a:endParaRPr lang="en-US" sz="2800" dirty="0"/>
          </a:p>
          <a:p>
            <a:pPr lvl="1">
              <a:spcAft>
                <a:spcPts val="600"/>
              </a:spcAft>
            </a:pPr>
            <a:r>
              <a:rPr lang="en-US" sz="2400" dirty="0"/>
              <a:t>Missing parts, deformation, cracks, rust / corrosion</a:t>
            </a:r>
          </a:p>
          <a:p>
            <a:pPr>
              <a:spcAft>
                <a:spcPts val="600"/>
              </a:spcAft>
            </a:pPr>
            <a:r>
              <a:rPr lang="en-US" sz="2800" dirty="0"/>
              <a:t>Harness</a:t>
            </a:r>
          </a:p>
          <a:p>
            <a:pPr lvl="1">
              <a:spcAft>
                <a:spcPts val="600"/>
              </a:spcAft>
            </a:pPr>
            <a:r>
              <a:rPr lang="en-US" sz="2400" dirty="0"/>
              <a:t>Cuts, frays, holes,      damaged buckles</a:t>
            </a:r>
          </a:p>
          <a:p>
            <a:pPr>
              <a:spcAft>
                <a:spcPts val="600"/>
              </a:spcAft>
            </a:pPr>
            <a:r>
              <a:rPr lang="en-US" sz="2800" dirty="0"/>
              <a:t>Anchors</a:t>
            </a:r>
          </a:p>
          <a:p>
            <a:pPr lvl="1">
              <a:spcAft>
                <a:spcPts val="600"/>
              </a:spcAft>
            </a:pPr>
            <a:r>
              <a:rPr lang="en-US" sz="2400" dirty="0"/>
              <a:t>Rust / corrosion,      deformation, damage</a:t>
            </a:r>
          </a:p>
          <a:p>
            <a:pPr marL="0" indent="0">
              <a:spcAft>
                <a:spcPts val="600"/>
              </a:spcAft>
              <a:buNone/>
            </a:pPr>
            <a:endParaRPr lang="en-US" sz="2800" dirty="0"/>
          </a:p>
        </p:txBody>
      </p:sp>
      <p:pic>
        <p:nvPicPr>
          <p:cNvPr id="15" name="Picture 14" descr="Picture of lifeline that has been cut and should be removed from service.">
            <a:extLst>
              <a:ext uri="{FF2B5EF4-FFF2-40B4-BE49-F238E27FC236}">
                <a16:creationId xmlns:a16="http://schemas.microsoft.com/office/drawing/2014/main" id="{222C6560-6E99-4F84-A62B-E8F301B20AD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46348" y="1062837"/>
            <a:ext cx="3779096" cy="2976643"/>
          </a:xfrm>
          <a:prstGeom prst="rect">
            <a:avLst/>
          </a:prstGeom>
          <a:ln w="19050">
            <a:solidFill>
              <a:schemeClr val="tx1"/>
            </a:solidFill>
          </a:ln>
        </p:spPr>
      </p:pic>
      <p:pic>
        <p:nvPicPr>
          <p:cNvPr id="9" name="Picture 8" descr="Picture of body harness webbing that has been cut and should be removed from service.">
            <a:extLst>
              <a:ext uri="{FF2B5EF4-FFF2-40B4-BE49-F238E27FC236}">
                <a16:creationId xmlns:a16="http://schemas.microsoft.com/office/drawing/2014/main" id="{4F59585E-B5DF-439E-B16E-BEB3C37DD0E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61757" y="4187915"/>
            <a:ext cx="2433921" cy="2551213"/>
          </a:xfrm>
          <a:prstGeom prst="rect">
            <a:avLst/>
          </a:prstGeom>
          <a:ln w="19050">
            <a:solidFill>
              <a:schemeClr val="tx1"/>
            </a:solidFill>
          </a:ln>
        </p:spPr>
      </p:pic>
      <p:pic>
        <p:nvPicPr>
          <p:cNvPr id="14" name="Picture 13" descr="Picture of a snap hook that has been damaged and needs to be removed from service.">
            <a:extLst>
              <a:ext uri="{FF2B5EF4-FFF2-40B4-BE49-F238E27FC236}">
                <a16:creationId xmlns:a16="http://schemas.microsoft.com/office/drawing/2014/main" id="{001DF7A3-66BD-4719-B688-B663651ED32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755933" y="4187915"/>
            <a:ext cx="2269512" cy="1890638"/>
          </a:xfrm>
          <a:prstGeom prst="rect">
            <a:avLst/>
          </a:prstGeom>
          <a:ln w="190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98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898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898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4898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898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4898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3" name="Title 1"/>
          <p:cNvSpPr>
            <a:spLocks noGrp="1"/>
          </p:cNvSpPr>
          <p:nvPr>
            <p:ph type="title"/>
          </p:nvPr>
        </p:nvSpPr>
        <p:spPr/>
        <p:txBody>
          <a:bodyPr/>
          <a:lstStyle/>
          <a:p>
            <a:r>
              <a:rPr lang="en-US" sz="3200" dirty="0"/>
              <a:t>Pre-Installation Site Visit:</a:t>
            </a:r>
            <a:br>
              <a:rPr lang="en-US" sz="3200" dirty="0"/>
            </a:br>
            <a:r>
              <a:rPr lang="en-US" sz="3200" dirty="0"/>
              <a:t>Identify Hazards</a:t>
            </a:r>
          </a:p>
        </p:txBody>
      </p:sp>
      <p:pic>
        <p:nvPicPr>
          <p:cNvPr id="2097224" name="Picture 3" descr="Caution icon made up of a triangle with a black border and yellow background with a black exclamation point in the midd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100" y="68581"/>
            <a:ext cx="845820" cy="777240"/>
          </a:xfrm>
          <a:prstGeom prst="rect">
            <a:avLst/>
          </a:prstGeom>
        </p:spPr>
      </p:pic>
      <p:pic>
        <p:nvPicPr>
          <p:cNvPr id="2097225" name="Picture 4" descr="Caution icon made up of a triangle with a black border and yellow background with a black exclamation point in the midd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59681" y="68581"/>
            <a:ext cx="845820" cy="777240"/>
          </a:xfrm>
          <a:prstGeom prst="rect">
            <a:avLst/>
          </a:prstGeom>
        </p:spPr>
      </p:pic>
      <p:pic>
        <p:nvPicPr>
          <p:cNvPr id="3" name="Picture 2" descr="Picture of a residential house during a pre-installation site visit where all the hazards need to be identified.">
            <a:extLst>
              <a:ext uri="{FF2B5EF4-FFF2-40B4-BE49-F238E27FC236}">
                <a16:creationId xmlns:a16="http://schemas.microsoft.com/office/drawing/2014/main" id="{18959890-ACF1-4A6F-80FE-7062EC3B673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914401"/>
            <a:ext cx="9144000" cy="5943598"/>
          </a:xfrm>
          <a:prstGeom prst="rect">
            <a:avLst/>
          </a:prstGeom>
        </p:spPr>
      </p:pic>
      <p:cxnSp>
        <p:nvCxnSpPr>
          <p:cNvPr id="3145753" name="Straight Arrow Connector 22" descr="Arrow pointing out sliding glass door directly under south facing roof which indicates a falling object hazard."/>
          <p:cNvCxnSpPr>
            <a:cxnSpLocks/>
          </p:cNvCxnSpPr>
          <p:nvPr/>
        </p:nvCxnSpPr>
        <p:spPr>
          <a:xfrm flipH="1" flipV="1">
            <a:off x="4037110" y="4544988"/>
            <a:ext cx="282842" cy="1008679"/>
          </a:xfrm>
          <a:prstGeom prst="straightConnector1">
            <a:avLst/>
          </a:prstGeom>
          <a:ln w="38100">
            <a:solidFill>
              <a:schemeClr val="tx1"/>
            </a:solidFill>
            <a:tailEnd type="triangle"/>
          </a:ln>
          <a:effectLst>
            <a:glow rad="38100">
              <a:srgbClr val="FFC000"/>
            </a:glow>
          </a:effectLst>
        </p:spPr>
        <p:style>
          <a:lnRef idx="1">
            <a:schemeClr val="accent1"/>
          </a:lnRef>
          <a:fillRef idx="0">
            <a:schemeClr val="accent1"/>
          </a:fillRef>
          <a:effectRef idx="0">
            <a:schemeClr val="accent1"/>
          </a:effectRef>
          <a:fontRef idx="minor">
            <a:schemeClr val="tx1"/>
          </a:fontRef>
        </p:style>
      </p:cxnSp>
      <p:sp>
        <p:nvSpPr>
          <p:cNvPr id="1048927" name="TextBox 21"/>
          <p:cNvSpPr txBox="1"/>
          <p:nvPr/>
        </p:nvSpPr>
        <p:spPr>
          <a:xfrm>
            <a:off x="3398836" y="5515843"/>
            <a:ext cx="2453988" cy="646331"/>
          </a:xfrm>
          <a:prstGeom prst="rect">
            <a:avLst/>
          </a:prstGeom>
          <a:solidFill>
            <a:schemeClr val="accent4"/>
          </a:solidFill>
          <a:ln w="19050">
            <a:solidFill>
              <a:schemeClr val="tx1"/>
            </a:solidFill>
          </a:ln>
        </p:spPr>
        <p:txBody>
          <a:bodyPr wrap="square" rtlCol="0">
            <a:spAutoFit/>
          </a:bodyPr>
          <a:lstStyle/>
          <a:p>
            <a:pPr algn="ctr"/>
            <a:r>
              <a:rPr lang="en-US" sz="1800" dirty="0">
                <a:latin typeface="Tahoma"/>
                <a:cs typeface="Tahoma"/>
              </a:rPr>
              <a:t>Possible falling objects during installation</a:t>
            </a:r>
          </a:p>
        </p:txBody>
      </p:sp>
      <p:cxnSp>
        <p:nvCxnSpPr>
          <p:cNvPr id="27" name="Straight Arrow Connector 22" descr="Arrow pointing out a skylight which is a fall hazard.">
            <a:extLst>
              <a:ext uri="{FF2B5EF4-FFF2-40B4-BE49-F238E27FC236}">
                <a16:creationId xmlns:a16="http://schemas.microsoft.com/office/drawing/2014/main" id="{78C1533D-C560-45A0-ACB0-9E6B22D8DC8F}"/>
              </a:ext>
            </a:extLst>
          </p:cNvPr>
          <p:cNvCxnSpPr>
            <a:cxnSpLocks/>
          </p:cNvCxnSpPr>
          <p:nvPr/>
        </p:nvCxnSpPr>
        <p:spPr>
          <a:xfrm>
            <a:off x="7519938" y="2223311"/>
            <a:ext cx="0" cy="435037"/>
          </a:xfrm>
          <a:prstGeom prst="straightConnector1">
            <a:avLst/>
          </a:prstGeom>
          <a:ln w="38100">
            <a:solidFill>
              <a:schemeClr val="tx1"/>
            </a:solidFill>
            <a:tailEnd type="triangle"/>
          </a:ln>
          <a:effectLst>
            <a:glow rad="38100">
              <a:srgbClr val="FFC000"/>
            </a:glow>
          </a:effectLst>
        </p:spPr>
        <p:style>
          <a:lnRef idx="1">
            <a:schemeClr val="accent1"/>
          </a:lnRef>
          <a:fillRef idx="0">
            <a:schemeClr val="accent1"/>
          </a:fillRef>
          <a:effectRef idx="0">
            <a:schemeClr val="accent1"/>
          </a:effectRef>
          <a:fontRef idx="minor">
            <a:schemeClr val="tx1"/>
          </a:fontRef>
        </p:style>
      </p:cxnSp>
      <p:cxnSp>
        <p:nvCxnSpPr>
          <p:cNvPr id="29" name="Straight Arrow Connector 22" descr="Arrow pointing out a skylight which is a fall hazard.">
            <a:extLst>
              <a:ext uri="{FF2B5EF4-FFF2-40B4-BE49-F238E27FC236}">
                <a16:creationId xmlns:a16="http://schemas.microsoft.com/office/drawing/2014/main" id="{4926812B-C6D3-4A5E-B3D8-44C5F5474593}"/>
              </a:ext>
            </a:extLst>
          </p:cNvPr>
          <p:cNvCxnSpPr>
            <a:cxnSpLocks/>
          </p:cNvCxnSpPr>
          <p:nvPr/>
        </p:nvCxnSpPr>
        <p:spPr>
          <a:xfrm flipH="1">
            <a:off x="6894576" y="2107420"/>
            <a:ext cx="344685" cy="595515"/>
          </a:xfrm>
          <a:prstGeom prst="straightConnector1">
            <a:avLst/>
          </a:prstGeom>
          <a:ln w="38100">
            <a:solidFill>
              <a:schemeClr val="tx1"/>
            </a:solidFill>
            <a:tailEnd type="triangle"/>
          </a:ln>
          <a:effectLst>
            <a:glow rad="38100">
              <a:srgbClr val="FFC000"/>
            </a:glow>
          </a:effectLst>
        </p:spPr>
        <p:style>
          <a:lnRef idx="1">
            <a:schemeClr val="accent1"/>
          </a:lnRef>
          <a:fillRef idx="0">
            <a:schemeClr val="accent1"/>
          </a:fillRef>
          <a:effectRef idx="0">
            <a:schemeClr val="accent1"/>
          </a:effectRef>
          <a:fontRef idx="minor">
            <a:schemeClr val="tx1"/>
          </a:fontRef>
        </p:style>
      </p:cxnSp>
      <p:sp>
        <p:nvSpPr>
          <p:cNvPr id="1048925" name="TextBox 13"/>
          <p:cNvSpPr txBox="1"/>
          <p:nvPr/>
        </p:nvSpPr>
        <p:spPr>
          <a:xfrm>
            <a:off x="6760950" y="1882482"/>
            <a:ext cx="1370790" cy="369332"/>
          </a:xfrm>
          <a:prstGeom prst="rect">
            <a:avLst/>
          </a:prstGeom>
          <a:solidFill>
            <a:schemeClr val="accent4"/>
          </a:solidFill>
          <a:ln w="19050">
            <a:solidFill>
              <a:schemeClr val="tx1"/>
            </a:solidFill>
          </a:ln>
        </p:spPr>
        <p:txBody>
          <a:bodyPr wrap="square" rtlCol="0">
            <a:spAutoFit/>
          </a:bodyPr>
          <a:lstStyle/>
          <a:p>
            <a:pPr algn="ctr"/>
            <a:r>
              <a:rPr lang="en-US" sz="1800" dirty="0">
                <a:latin typeface="Tahoma"/>
                <a:cs typeface="Tahoma"/>
              </a:rPr>
              <a:t>Skylights</a:t>
            </a:r>
          </a:p>
        </p:txBody>
      </p:sp>
      <p:cxnSp>
        <p:nvCxnSpPr>
          <p:cNvPr id="31" name="Straight Arrow Connector 22" descr="Arrow pointing to the leading roof edge which is a fall hazard.">
            <a:extLst>
              <a:ext uri="{FF2B5EF4-FFF2-40B4-BE49-F238E27FC236}">
                <a16:creationId xmlns:a16="http://schemas.microsoft.com/office/drawing/2014/main" id="{9B01BC8F-3D93-414C-9123-A2AB7D2E8AD6}"/>
              </a:ext>
            </a:extLst>
          </p:cNvPr>
          <p:cNvCxnSpPr>
            <a:cxnSpLocks/>
          </p:cNvCxnSpPr>
          <p:nvPr/>
        </p:nvCxnSpPr>
        <p:spPr>
          <a:xfrm>
            <a:off x="1979631" y="2747945"/>
            <a:ext cx="708144" cy="498487"/>
          </a:xfrm>
          <a:prstGeom prst="straightConnector1">
            <a:avLst/>
          </a:prstGeom>
          <a:ln w="38100">
            <a:solidFill>
              <a:schemeClr val="tx1"/>
            </a:solidFill>
            <a:tailEnd type="triangle"/>
          </a:ln>
          <a:effectLst>
            <a:glow rad="38100">
              <a:srgbClr val="FFC000"/>
            </a:glow>
          </a:effectLst>
        </p:spPr>
        <p:style>
          <a:lnRef idx="1">
            <a:schemeClr val="accent1"/>
          </a:lnRef>
          <a:fillRef idx="0">
            <a:schemeClr val="accent1"/>
          </a:fillRef>
          <a:effectRef idx="0">
            <a:schemeClr val="accent1"/>
          </a:effectRef>
          <a:fontRef idx="minor">
            <a:schemeClr val="tx1"/>
          </a:fontRef>
        </p:style>
      </p:cxnSp>
      <p:sp>
        <p:nvSpPr>
          <p:cNvPr id="1048932" name="TextBox 27"/>
          <p:cNvSpPr txBox="1"/>
          <p:nvPr/>
        </p:nvSpPr>
        <p:spPr>
          <a:xfrm>
            <a:off x="199599" y="2413560"/>
            <a:ext cx="2009397" cy="369332"/>
          </a:xfrm>
          <a:prstGeom prst="rect">
            <a:avLst/>
          </a:prstGeom>
          <a:solidFill>
            <a:schemeClr val="accent4"/>
          </a:solidFill>
          <a:ln w="19050">
            <a:solidFill>
              <a:schemeClr val="tx1"/>
            </a:solidFill>
          </a:ln>
        </p:spPr>
        <p:txBody>
          <a:bodyPr wrap="square" rtlCol="0">
            <a:spAutoFit/>
          </a:bodyPr>
          <a:lstStyle/>
          <a:p>
            <a:r>
              <a:rPr lang="en-US" sz="1800" dirty="0">
                <a:latin typeface="Tahoma"/>
                <a:cs typeface="Tahoma"/>
              </a:rPr>
              <a:t>Roof leading edge</a:t>
            </a:r>
          </a:p>
        </p:txBody>
      </p:sp>
      <p:cxnSp>
        <p:nvCxnSpPr>
          <p:cNvPr id="33" name="Straight Arrow Connector 22" descr="Arrow pointing to a roof vent which is a trip hazard.">
            <a:extLst>
              <a:ext uri="{FF2B5EF4-FFF2-40B4-BE49-F238E27FC236}">
                <a16:creationId xmlns:a16="http://schemas.microsoft.com/office/drawing/2014/main" id="{DCF207C3-EE22-435F-9191-979FBFD954F7}"/>
              </a:ext>
            </a:extLst>
          </p:cNvPr>
          <p:cNvCxnSpPr>
            <a:cxnSpLocks/>
          </p:cNvCxnSpPr>
          <p:nvPr/>
        </p:nvCxnSpPr>
        <p:spPr>
          <a:xfrm flipH="1">
            <a:off x="2735484" y="1686744"/>
            <a:ext cx="2561" cy="409714"/>
          </a:xfrm>
          <a:prstGeom prst="straightConnector1">
            <a:avLst/>
          </a:prstGeom>
          <a:ln w="38100">
            <a:solidFill>
              <a:schemeClr val="tx1"/>
            </a:solidFill>
            <a:tailEnd type="triangle"/>
          </a:ln>
          <a:effectLst>
            <a:glow rad="38100">
              <a:srgbClr val="FFC000"/>
            </a:glow>
          </a:effectLst>
        </p:spPr>
        <p:style>
          <a:lnRef idx="1">
            <a:schemeClr val="accent1"/>
          </a:lnRef>
          <a:fillRef idx="0">
            <a:schemeClr val="accent1"/>
          </a:fillRef>
          <a:effectRef idx="0">
            <a:schemeClr val="accent1"/>
          </a:effectRef>
          <a:fontRef idx="minor">
            <a:schemeClr val="tx1"/>
          </a:fontRef>
        </p:style>
      </p:cxnSp>
      <p:cxnSp>
        <p:nvCxnSpPr>
          <p:cNvPr id="35" name="Straight Arrow Connector 22" descr="Arrow pointing to a roof vent which is a trip hazard.">
            <a:extLst>
              <a:ext uri="{FF2B5EF4-FFF2-40B4-BE49-F238E27FC236}">
                <a16:creationId xmlns:a16="http://schemas.microsoft.com/office/drawing/2014/main" id="{50DD69AA-5EF3-47BF-9327-D3EDFC46E138}"/>
              </a:ext>
            </a:extLst>
          </p:cNvPr>
          <p:cNvCxnSpPr>
            <a:cxnSpLocks/>
          </p:cNvCxnSpPr>
          <p:nvPr/>
        </p:nvCxnSpPr>
        <p:spPr>
          <a:xfrm>
            <a:off x="2948464" y="1670017"/>
            <a:ext cx="2610" cy="424930"/>
          </a:xfrm>
          <a:prstGeom prst="straightConnector1">
            <a:avLst/>
          </a:prstGeom>
          <a:ln w="38100">
            <a:solidFill>
              <a:schemeClr val="tx1"/>
            </a:solidFill>
            <a:tailEnd type="triangle"/>
          </a:ln>
          <a:effectLst>
            <a:glow rad="38100">
              <a:srgbClr val="FFC000"/>
            </a:glow>
          </a:effectLst>
        </p:spPr>
        <p:style>
          <a:lnRef idx="1">
            <a:schemeClr val="accent1"/>
          </a:lnRef>
          <a:fillRef idx="0">
            <a:schemeClr val="accent1"/>
          </a:fillRef>
          <a:effectRef idx="0">
            <a:schemeClr val="accent1"/>
          </a:effectRef>
          <a:fontRef idx="minor">
            <a:schemeClr val="tx1"/>
          </a:fontRef>
        </p:style>
      </p:cxnSp>
      <p:cxnSp>
        <p:nvCxnSpPr>
          <p:cNvPr id="37" name="Straight Arrow Connector 22" descr="Arrow pointing to a roof vent which is a trip hazard.">
            <a:extLst>
              <a:ext uri="{FF2B5EF4-FFF2-40B4-BE49-F238E27FC236}">
                <a16:creationId xmlns:a16="http://schemas.microsoft.com/office/drawing/2014/main" id="{0783C426-9885-4DC3-9E03-90201F92F02C}"/>
              </a:ext>
            </a:extLst>
          </p:cNvPr>
          <p:cNvCxnSpPr>
            <a:cxnSpLocks/>
          </p:cNvCxnSpPr>
          <p:nvPr/>
        </p:nvCxnSpPr>
        <p:spPr>
          <a:xfrm>
            <a:off x="3683726" y="1763486"/>
            <a:ext cx="1376915" cy="549526"/>
          </a:xfrm>
          <a:prstGeom prst="straightConnector1">
            <a:avLst/>
          </a:prstGeom>
          <a:ln w="38100">
            <a:solidFill>
              <a:schemeClr val="tx1"/>
            </a:solidFill>
            <a:tailEnd type="triangle"/>
          </a:ln>
          <a:effectLst>
            <a:glow rad="38100">
              <a:srgbClr val="FFC000"/>
            </a:glow>
          </a:effectLst>
        </p:spPr>
        <p:style>
          <a:lnRef idx="1">
            <a:schemeClr val="accent1"/>
          </a:lnRef>
          <a:fillRef idx="0">
            <a:schemeClr val="accent1"/>
          </a:fillRef>
          <a:effectRef idx="0">
            <a:schemeClr val="accent1"/>
          </a:effectRef>
          <a:fontRef idx="minor">
            <a:schemeClr val="tx1"/>
          </a:fontRef>
        </p:style>
      </p:cxnSp>
      <p:sp>
        <p:nvSpPr>
          <p:cNvPr id="1048926" name="TextBox 14"/>
          <p:cNvSpPr txBox="1"/>
          <p:nvPr/>
        </p:nvSpPr>
        <p:spPr>
          <a:xfrm>
            <a:off x="2008692" y="1169671"/>
            <a:ext cx="1801571" cy="646331"/>
          </a:xfrm>
          <a:prstGeom prst="rect">
            <a:avLst/>
          </a:prstGeom>
          <a:solidFill>
            <a:schemeClr val="accent4"/>
          </a:solidFill>
          <a:ln w="19050">
            <a:solidFill>
              <a:schemeClr val="tx1"/>
            </a:solidFill>
          </a:ln>
        </p:spPr>
        <p:txBody>
          <a:bodyPr wrap="square" rtlCol="0">
            <a:spAutoFit/>
          </a:bodyPr>
          <a:lstStyle/>
          <a:p>
            <a:r>
              <a:rPr lang="en-US" sz="1800" dirty="0">
                <a:latin typeface="Tahoma"/>
                <a:cs typeface="Tahoma"/>
              </a:rPr>
              <a:t>Roof vents can be a trip hazard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9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489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489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457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489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27" grpId="0" animBg="1"/>
      <p:bldP spid="1048925" grpId="0" animBg="1"/>
      <p:bldP spid="1048932" grpId="0" animBg="1"/>
      <p:bldP spid="104892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7" name="Title 2"/>
          <p:cNvSpPr>
            <a:spLocks noGrp="1"/>
          </p:cNvSpPr>
          <p:nvPr>
            <p:ph type="title"/>
          </p:nvPr>
        </p:nvSpPr>
        <p:spPr/>
        <p:txBody>
          <a:bodyPr/>
          <a:lstStyle/>
          <a:p>
            <a:r>
              <a:rPr lang="en-US" sz="3200" dirty="0"/>
              <a:t>Pre-Installation Site Visit:</a:t>
            </a:r>
            <a:br>
              <a:rPr lang="en-US" sz="3200" dirty="0"/>
            </a:br>
            <a:r>
              <a:rPr lang="en-US" sz="3200" dirty="0"/>
              <a:t>Determine Equipment</a:t>
            </a:r>
          </a:p>
        </p:txBody>
      </p:sp>
      <p:pic>
        <p:nvPicPr>
          <p:cNvPr id="8" name="Picture 7" descr="The same residential building as seen in the last slide but this slide identifies the equipment needed to mitigate the hazards like personal fall arrest systems and blocking the sliding glass door to reduce falling object hazards.">
            <a:extLst>
              <a:ext uri="{FF2B5EF4-FFF2-40B4-BE49-F238E27FC236}">
                <a16:creationId xmlns:a16="http://schemas.microsoft.com/office/drawing/2014/main" id="{5F2AD3FE-5FC2-4910-8CC8-EA499CFAE52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914402"/>
            <a:ext cx="9144000" cy="5943598"/>
          </a:xfrm>
          <a:prstGeom prst="rect">
            <a:avLst/>
          </a:prstGeom>
        </p:spPr>
      </p:pic>
      <p:sp>
        <p:nvSpPr>
          <p:cNvPr id="1048938" name="TextBox 20"/>
          <p:cNvSpPr txBox="1"/>
          <p:nvPr/>
        </p:nvSpPr>
        <p:spPr>
          <a:xfrm>
            <a:off x="934181" y="1001693"/>
            <a:ext cx="2592790" cy="923330"/>
          </a:xfrm>
          <a:prstGeom prst="rect">
            <a:avLst/>
          </a:prstGeom>
          <a:solidFill>
            <a:schemeClr val="accent2"/>
          </a:solidFill>
          <a:ln>
            <a:solidFill>
              <a:schemeClr val="tx1"/>
            </a:solidFill>
          </a:ln>
        </p:spPr>
        <p:txBody>
          <a:bodyPr wrap="square" rtlCol="0">
            <a:spAutoFit/>
          </a:bodyPr>
          <a:lstStyle/>
          <a:p>
            <a:pPr algn="ctr"/>
            <a:r>
              <a:rPr lang="en-US" sz="1800" dirty="0">
                <a:latin typeface="Tahoma"/>
                <a:cs typeface="Tahoma"/>
              </a:rPr>
              <a:t>Personal Fall Arrest System (PFAS) needed for heights over 6’</a:t>
            </a:r>
          </a:p>
        </p:txBody>
      </p:sp>
      <p:sp>
        <p:nvSpPr>
          <p:cNvPr id="9" name="TextBox 20">
            <a:extLst>
              <a:ext uri="{FF2B5EF4-FFF2-40B4-BE49-F238E27FC236}">
                <a16:creationId xmlns:a16="http://schemas.microsoft.com/office/drawing/2014/main" id="{E8BE784B-3E1E-403B-9C45-3E94D2C9520D}"/>
              </a:ext>
            </a:extLst>
          </p:cNvPr>
          <p:cNvSpPr txBox="1"/>
          <p:nvPr/>
        </p:nvSpPr>
        <p:spPr>
          <a:xfrm>
            <a:off x="6623222" y="1094999"/>
            <a:ext cx="2362158" cy="1200329"/>
          </a:xfrm>
          <a:prstGeom prst="rect">
            <a:avLst/>
          </a:prstGeom>
          <a:solidFill>
            <a:schemeClr val="accent2"/>
          </a:solidFill>
          <a:ln>
            <a:solidFill>
              <a:schemeClr val="tx1"/>
            </a:solidFill>
          </a:ln>
        </p:spPr>
        <p:txBody>
          <a:bodyPr wrap="square" rtlCol="0">
            <a:noAutofit/>
          </a:bodyPr>
          <a:lstStyle/>
          <a:p>
            <a:pPr algn="ctr"/>
            <a:r>
              <a:rPr lang="en-US" sz="1800" dirty="0">
                <a:latin typeface="Tahoma"/>
                <a:cs typeface="Tahoma"/>
              </a:rPr>
              <a:t>PFAS will also protect from hitting lower level if employee falls through a skylight</a:t>
            </a:r>
          </a:p>
        </p:txBody>
      </p:sp>
      <p:sp>
        <p:nvSpPr>
          <p:cNvPr id="10" name="TextBox 20">
            <a:extLst>
              <a:ext uri="{FF2B5EF4-FFF2-40B4-BE49-F238E27FC236}">
                <a16:creationId xmlns:a16="http://schemas.microsoft.com/office/drawing/2014/main" id="{58F1FA59-A54E-4D07-878F-CC61C8C9AF3C}"/>
              </a:ext>
            </a:extLst>
          </p:cNvPr>
          <p:cNvSpPr txBox="1"/>
          <p:nvPr/>
        </p:nvSpPr>
        <p:spPr>
          <a:xfrm>
            <a:off x="1990778" y="5703575"/>
            <a:ext cx="2508070" cy="923331"/>
          </a:xfrm>
          <a:prstGeom prst="rect">
            <a:avLst/>
          </a:prstGeom>
          <a:solidFill>
            <a:schemeClr val="accent2"/>
          </a:solidFill>
          <a:ln>
            <a:solidFill>
              <a:schemeClr val="tx1"/>
            </a:solidFill>
          </a:ln>
        </p:spPr>
        <p:txBody>
          <a:bodyPr wrap="square" rtlCol="0">
            <a:noAutofit/>
          </a:bodyPr>
          <a:lstStyle/>
          <a:p>
            <a:pPr algn="ctr"/>
            <a:r>
              <a:rPr lang="en-US" sz="1800" dirty="0">
                <a:latin typeface="Tahoma"/>
                <a:cs typeface="Tahoma"/>
              </a:rPr>
              <a:t>Back door will need to be blocked to reduce falling objects hazard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9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38" grpId="0" animBg="1"/>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9" name="Rectangle 6"/>
          <p:cNvSpPr/>
          <p:nvPr/>
        </p:nvSpPr>
        <p:spPr>
          <a:xfrm>
            <a:off x="1270757" y="329151"/>
            <a:ext cx="788036" cy="400110"/>
          </a:xfrm>
          <a:prstGeom prst="rect">
            <a:avLst/>
          </a:prstGeom>
        </p:spPr>
        <p:txBody>
          <a:bodyPr wrap="none">
            <a:spAutoFit/>
          </a:bodyPr>
          <a:lstStyle/>
          <a:p>
            <a:r>
              <a:rPr lang="en-US" sz="2000" dirty="0">
                <a:solidFill>
                  <a:srgbClr val="0070C0"/>
                </a:solidFill>
                <a:latin typeface="Casual" charset="0"/>
                <a:ea typeface="Casual" charset="0"/>
                <a:cs typeface="Casual" charset="0"/>
              </a:rPr>
              <a:t>Kayla</a:t>
            </a:r>
            <a:r>
              <a:rPr lang="en-US" sz="2000" dirty="0">
                <a:solidFill>
                  <a:schemeClr val="accent5">
                    <a:lumMod val="75000"/>
                  </a:schemeClr>
                </a:solidFill>
                <a:latin typeface="Casual" charset="0"/>
                <a:ea typeface="Casual" charset="0"/>
                <a:cs typeface="Casual" charset="0"/>
              </a:rPr>
              <a:t> </a:t>
            </a:r>
            <a:endParaRPr lang="en-US" sz="2000" dirty="0"/>
          </a:p>
        </p:txBody>
      </p:sp>
      <p:sp>
        <p:nvSpPr>
          <p:cNvPr id="1048950" name="Rectangle 7"/>
          <p:cNvSpPr/>
          <p:nvPr/>
        </p:nvSpPr>
        <p:spPr>
          <a:xfrm>
            <a:off x="4620848" y="351694"/>
            <a:ext cx="1236236" cy="400110"/>
          </a:xfrm>
          <a:prstGeom prst="rect">
            <a:avLst/>
          </a:prstGeom>
        </p:spPr>
        <p:txBody>
          <a:bodyPr wrap="none">
            <a:spAutoFit/>
          </a:bodyPr>
          <a:lstStyle/>
          <a:p>
            <a:r>
              <a:rPr lang="en-US" sz="2000">
                <a:solidFill>
                  <a:srgbClr val="0070C0"/>
                </a:solidFill>
                <a:latin typeface="Casual" charset="0"/>
                <a:ea typeface="Casual" charset="0"/>
                <a:cs typeface="Casual" charset="0"/>
              </a:rPr>
              <a:t>1/1/2018</a:t>
            </a:r>
            <a:endParaRPr lang="en-US" sz="2000"/>
          </a:p>
        </p:txBody>
      </p:sp>
      <p:sp>
        <p:nvSpPr>
          <p:cNvPr id="1048952" name="Rectangle 9"/>
          <p:cNvSpPr/>
          <p:nvPr/>
        </p:nvSpPr>
        <p:spPr>
          <a:xfrm>
            <a:off x="1294986" y="716819"/>
            <a:ext cx="1573379" cy="646331"/>
          </a:xfrm>
          <a:prstGeom prst="rect">
            <a:avLst/>
          </a:prstGeom>
        </p:spPr>
        <p:txBody>
          <a:bodyPr wrap="none">
            <a:spAutoFit/>
          </a:bodyPr>
          <a:lstStyle/>
          <a:p>
            <a:r>
              <a:rPr lang="en-US" sz="1800" dirty="0">
                <a:solidFill>
                  <a:srgbClr val="0070C0"/>
                </a:solidFill>
                <a:latin typeface="Casual" charset="0"/>
                <a:ea typeface="Casual" charset="0"/>
                <a:cs typeface="Casual" charset="0"/>
              </a:rPr>
              <a:t>30 Jones Rd.</a:t>
            </a:r>
          </a:p>
          <a:p>
            <a:r>
              <a:rPr lang="en-US" sz="1800" dirty="0">
                <a:solidFill>
                  <a:srgbClr val="0070C0"/>
                </a:solidFill>
                <a:latin typeface="Casual" charset="0"/>
              </a:rPr>
              <a:t>Montpelier, VT</a:t>
            </a:r>
            <a:endParaRPr lang="en-US" sz="1800" dirty="0"/>
          </a:p>
        </p:txBody>
      </p:sp>
      <p:sp>
        <p:nvSpPr>
          <p:cNvPr id="1048951" name="Rectangle 8"/>
          <p:cNvSpPr/>
          <p:nvPr/>
        </p:nvSpPr>
        <p:spPr>
          <a:xfrm>
            <a:off x="6255621" y="683568"/>
            <a:ext cx="2667397" cy="707886"/>
          </a:xfrm>
          <a:prstGeom prst="rect">
            <a:avLst/>
          </a:prstGeom>
        </p:spPr>
        <p:txBody>
          <a:bodyPr wrap="none">
            <a:spAutoFit/>
          </a:bodyPr>
          <a:lstStyle/>
          <a:p>
            <a:r>
              <a:rPr lang="en-US" sz="2000" dirty="0">
                <a:solidFill>
                  <a:srgbClr val="0070C0"/>
                </a:solidFill>
                <a:latin typeface="Casual" charset="0"/>
                <a:ea typeface="Casual" charset="0"/>
                <a:cs typeface="Casual" charset="0"/>
              </a:rPr>
              <a:t>Ctrl VT Med Center</a:t>
            </a:r>
          </a:p>
          <a:p>
            <a:r>
              <a:rPr lang="en-US" sz="2000" dirty="0">
                <a:solidFill>
                  <a:srgbClr val="0070C0"/>
                </a:solidFill>
                <a:latin typeface="Casual" charset="0"/>
                <a:ea typeface="Casual" charset="0"/>
                <a:cs typeface="Casual" charset="0"/>
              </a:rPr>
              <a:t>130 Fisher </a:t>
            </a:r>
            <a:r>
              <a:rPr lang="en-US" sz="2000" dirty="0" err="1">
                <a:solidFill>
                  <a:srgbClr val="0070C0"/>
                </a:solidFill>
                <a:latin typeface="Casual" charset="0"/>
                <a:ea typeface="Casual" charset="0"/>
                <a:cs typeface="Casual" charset="0"/>
              </a:rPr>
              <a:t>rd</a:t>
            </a:r>
            <a:r>
              <a:rPr lang="en-US" sz="2000" dirty="0">
                <a:solidFill>
                  <a:srgbClr val="0070C0"/>
                </a:solidFill>
                <a:latin typeface="Casual" charset="0"/>
                <a:ea typeface="Casual" charset="0"/>
                <a:cs typeface="Casual" charset="0"/>
              </a:rPr>
              <a:t>, Berlin, VT</a:t>
            </a:r>
          </a:p>
        </p:txBody>
      </p:sp>
      <p:sp>
        <p:nvSpPr>
          <p:cNvPr id="1048962" name="Rectangle 21"/>
          <p:cNvSpPr/>
          <p:nvPr/>
        </p:nvSpPr>
        <p:spPr>
          <a:xfrm>
            <a:off x="2478774" y="1418168"/>
            <a:ext cx="3751283" cy="400110"/>
          </a:xfrm>
          <a:prstGeom prst="rect">
            <a:avLst/>
          </a:prstGeom>
        </p:spPr>
        <p:txBody>
          <a:bodyPr wrap="none">
            <a:spAutoFit/>
          </a:bodyPr>
          <a:lstStyle/>
          <a:p>
            <a:r>
              <a:rPr lang="en-US" sz="2000" dirty="0">
                <a:solidFill>
                  <a:srgbClr val="0070C0"/>
                </a:solidFill>
                <a:latin typeface="Casual" charset="0"/>
                <a:ea typeface="Casual" charset="0"/>
                <a:cs typeface="Casual" charset="0"/>
              </a:rPr>
              <a:t>Single story building with skylights</a:t>
            </a:r>
            <a:endParaRPr lang="en-US" sz="2000" dirty="0"/>
          </a:p>
        </p:txBody>
      </p:sp>
      <p:sp>
        <p:nvSpPr>
          <p:cNvPr id="1048956" name="Rectangle 14"/>
          <p:cNvSpPr/>
          <p:nvPr/>
        </p:nvSpPr>
        <p:spPr>
          <a:xfrm>
            <a:off x="3661543" y="2195084"/>
            <a:ext cx="2225289" cy="400110"/>
          </a:xfrm>
          <a:prstGeom prst="rect">
            <a:avLst/>
          </a:prstGeom>
        </p:spPr>
        <p:txBody>
          <a:bodyPr wrap="none">
            <a:spAutoFit/>
          </a:bodyPr>
          <a:lstStyle/>
          <a:p>
            <a:r>
              <a:rPr lang="en-US" sz="2000" dirty="0">
                <a:solidFill>
                  <a:srgbClr val="0070C0"/>
                </a:solidFill>
                <a:latin typeface="Casual" charset="0"/>
                <a:ea typeface="Casual" charset="0"/>
                <a:cs typeface="Casual" charset="0"/>
              </a:rPr>
              <a:t>Installing racking</a:t>
            </a:r>
          </a:p>
        </p:txBody>
      </p:sp>
      <p:sp>
        <p:nvSpPr>
          <p:cNvPr id="1048957" name="Rectangle 15"/>
          <p:cNvSpPr/>
          <p:nvPr/>
        </p:nvSpPr>
        <p:spPr>
          <a:xfrm>
            <a:off x="3658460" y="2568684"/>
            <a:ext cx="2266967" cy="400110"/>
          </a:xfrm>
          <a:prstGeom prst="rect">
            <a:avLst/>
          </a:prstGeom>
        </p:spPr>
        <p:txBody>
          <a:bodyPr wrap="none">
            <a:spAutoFit/>
          </a:bodyPr>
          <a:lstStyle/>
          <a:p>
            <a:pPr defTabSz="914079"/>
            <a:r>
              <a:rPr lang="en-US" sz="2000" dirty="0">
                <a:solidFill>
                  <a:srgbClr val="0070C0"/>
                </a:solidFill>
                <a:latin typeface="Casual" charset="0"/>
                <a:ea typeface="Casual" charset="0"/>
                <a:cs typeface="Casual" charset="0"/>
              </a:rPr>
              <a:t>Installing modules</a:t>
            </a:r>
          </a:p>
        </p:txBody>
      </p:sp>
      <p:sp>
        <p:nvSpPr>
          <p:cNvPr id="1048953" name="Rectangle 11"/>
          <p:cNvSpPr/>
          <p:nvPr/>
        </p:nvSpPr>
        <p:spPr>
          <a:xfrm>
            <a:off x="3658460" y="3319090"/>
            <a:ext cx="5554980" cy="400110"/>
          </a:xfrm>
          <a:prstGeom prst="rect">
            <a:avLst/>
          </a:prstGeom>
        </p:spPr>
        <p:txBody>
          <a:bodyPr wrap="square">
            <a:spAutoFit/>
          </a:bodyPr>
          <a:lstStyle/>
          <a:p>
            <a:pPr defTabSz="914079"/>
            <a:r>
              <a:rPr lang="en-US" sz="2000" dirty="0">
                <a:solidFill>
                  <a:srgbClr val="0070C0"/>
                </a:solidFill>
                <a:latin typeface="Casual" charset="0"/>
                <a:ea typeface="Casual" charset="0"/>
                <a:cs typeface="Casual" charset="0"/>
              </a:rPr>
              <a:t>Use Personal Fall Arrest System</a:t>
            </a:r>
          </a:p>
        </p:txBody>
      </p:sp>
      <p:sp>
        <p:nvSpPr>
          <p:cNvPr id="1048954" name="Rectangle 12"/>
          <p:cNvSpPr/>
          <p:nvPr/>
        </p:nvSpPr>
        <p:spPr>
          <a:xfrm>
            <a:off x="3658460" y="4258989"/>
            <a:ext cx="5554980" cy="400110"/>
          </a:xfrm>
          <a:prstGeom prst="rect">
            <a:avLst/>
          </a:prstGeom>
        </p:spPr>
        <p:txBody>
          <a:bodyPr wrap="square">
            <a:spAutoFit/>
          </a:bodyPr>
          <a:lstStyle/>
          <a:p>
            <a:pPr defTabSz="914079" fontAlgn="auto">
              <a:spcBef>
                <a:spcPts val="0"/>
              </a:spcBef>
              <a:spcAft>
                <a:spcPts val="0"/>
              </a:spcAft>
            </a:pPr>
            <a:r>
              <a:rPr lang="en-US" sz="2000" dirty="0">
                <a:solidFill>
                  <a:srgbClr val="0070C0"/>
                </a:solidFill>
                <a:latin typeface="Casual" charset="0"/>
                <a:ea typeface="Casual" charset="0"/>
                <a:cs typeface="Casual" charset="0"/>
              </a:rPr>
              <a:t>Fall protection required</a:t>
            </a:r>
          </a:p>
        </p:txBody>
      </p:sp>
      <p:sp>
        <p:nvSpPr>
          <p:cNvPr id="1048961" name="Rectangle 20"/>
          <p:cNvSpPr/>
          <p:nvPr/>
        </p:nvSpPr>
        <p:spPr>
          <a:xfrm>
            <a:off x="3658460" y="5085889"/>
            <a:ext cx="5456253" cy="707886"/>
          </a:xfrm>
          <a:prstGeom prst="rect">
            <a:avLst/>
          </a:prstGeom>
        </p:spPr>
        <p:txBody>
          <a:bodyPr wrap="square">
            <a:spAutoFit/>
          </a:bodyPr>
          <a:lstStyle/>
          <a:p>
            <a:r>
              <a:rPr lang="en-US" sz="2000" dirty="0">
                <a:solidFill>
                  <a:srgbClr val="0070C0"/>
                </a:solidFill>
                <a:latin typeface="Casual" charset="0"/>
                <a:ea typeface="Casual" charset="0"/>
                <a:cs typeface="Casual" charset="0"/>
              </a:rPr>
              <a:t>Mark fall hazard area with caution tape and block front door from inside with traffic cones</a:t>
            </a:r>
          </a:p>
        </p:txBody>
      </p:sp>
      <p:sp>
        <p:nvSpPr>
          <p:cNvPr id="1048955" name="Rectangle 13"/>
          <p:cNvSpPr/>
          <p:nvPr/>
        </p:nvSpPr>
        <p:spPr>
          <a:xfrm>
            <a:off x="133350" y="6141181"/>
            <a:ext cx="8355742" cy="400110"/>
          </a:xfrm>
          <a:prstGeom prst="rect">
            <a:avLst/>
          </a:prstGeom>
        </p:spPr>
        <p:txBody>
          <a:bodyPr wrap="square">
            <a:spAutoFit/>
          </a:bodyPr>
          <a:lstStyle/>
          <a:p>
            <a:pPr defTabSz="914079" fontAlgn="auto">
              <a:spcBef>
                <a:spcPts val="0"/>
              </a:spcBef>
              <a:spcAft>
                <a:spcPts val="0"/>
              </a:spcAft>
            </a:pPr>
            <a:r>
              <a:rPr lang="en-US" sz="2000" dirty="0">
                <a:solidFill>
                  <a:srgbClr val="0070C0"/>
                </a:solidFill>
                <a:latin typeface="Casual" charset="0"/>
                <a:ea typeface="Casual" charset="0"/>
                <a:cs typeface="Casual" charset="0"/>
              </a:rPr>
              <a:t>Body harnesses, anchors, rope, lanyards, rope grabs, traffic cones</a:t>
            </a:r>
          </a:p>
        </p:txBody>
      </p:sp>
      <p:sp>
        <p:nvSpPr>
          <p:cNvPr id="1048958" name="Rectangle 17"/>
          <p:cNvSpPr/>
          <p:nvPr/>
        </p:nvSpPr>
        <p:spPr>
          <a:xfrm>
            <a:off x="124690" y="3303631"/>
            <a:ext cx="441146" cy="400110"/>
          </a:xfrm>
          <a:prstGeom prst="rect">
            <a:avLst/>
          </a:prstGeom>
        </p:spPr>
        <p:txBody>
          <a:bodyPr wrap="none">
            <a:spAutoFit/>
          </a:bodyPr>
          <a:lstStyle/>
          <a:p>
            <a:r>
              <a:rPr lang="en-US" sz="2000" dirty="0">
                <a:solidFill>
                  <a:srgbClr val="0070C0"/>
                </a:solidFill>
                <a:latin typeface="Casual" charset="0"/>
                <a:ea typeface="Casual" charset="0"/>
                <a:cs typeface="Casual" charset="0"/>
              </a:rPr>
              <a:t>☑</a:t>
            </a:r>
            <a:endParaRPr lang="en-US" sz="2000" dirty="0"/>
          </a:p>
        </p:txBody>
      </p:sp>
      <p:sp>
        <p:nvSpPr>
          <p:cNvPr id="1048959" name="Rectangle 18"/>
          <p:cNvSpPr/>
          <p:nvPr/>
        </p:nvSpPr>
        <p:spPr>
          <a:xfrm>
            <a:off x="124688" y="4218020"/>
            <a:ext cx="441146" cy="400110"/>
          </a:xfrm>
          <a:prstGeom prst="rect">
            <a:avLst/>
          </a:prstGeom>
        </p:spPr>
        <p:txBody>
          <a:bodyPr wrap="none">
            <a:spAutoFit/>
          </a:bodyPr>
          <a:lstStyle/>
          <a:p>
            <a:r>
              <a:rPr lang="en-US" sz="2000" dirty="0">
                <a:solidFill>
                  <a:srgbClr val="0070C0"/>
                </a:solidFill>
                <a:latin typeface="Casual" charset="0"/>
                <a:ea typeface="Casual" charset="0"/>
                <a:cs typeface="Casual" charset="0"/>
              </a:rPr>
              <a:t>☑</a:t>
            </a:r>
            <a:endParaRPr lang="en-US" sz="2000" dirty="0"/>
          </a:p>
        </p:txBody>
      </p:sp>
      <p:sp>
        <p:nvSpPr>
          <p:cNvPr id="1048960" name="Rectangle 19"/>
          <p:cNvSpPr/>
          <p:nvPr/>
        </p:nvSpPr>
        <p:spPr>
          <a:xfrm>
            <a:off x="127460" y="5050267"/>
            <a:ext cx="441146" cy="400110"/>
          </a:xfrm>
          <a:prstGeom prst="rect">
            <a:avLst/>
          </a:prstGeom>
        </p:spPr>
        <p:txBody>
          <a:bodyPr wrap="none">
            <a:spAutoFit/>
          </a:bodyPr>
          <a:lstStyle/>
          <a:p>
            <a:r>
              <a:rPr lang="en-US" sz="2000" dirty="0">
                <a:solidFill>
                  <a:srgbClr val="0070C0"/>
                </a:solidFill>
                <a:latin typeface="Casual" charset="0"/>
                <a:ea typeface="Casual" charset="0"/>
                <a:cs typeface="Casual" charset="0"/>
              </a:rPr>
              <a:t>☑</a:t>
            </a:r>
            <a:endParaRPr lang="en-US" sz="2000" dirty="0"/>
          </a:p>
        </p:txBody>
      </p:sp>
      <p:pic>
        <p:nvPicPr>
          <p:cNvPr id="3" name="Picture 2" title="Job Hazards Analysi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688" y="-73628"/>
            <a:ext cx="8925318" cy="6785436"/>
          </a:xfrm>
          <a:prstGeom prst="rect">
            <a:avLst/>
          </a:prstGeom>
        </p:spPr>
      </p:pic>
      <p:sp>
        <p:nvSpPr>
          <p:cNvPr id="4" name="Title 3"/>
          <p:cNvSpPr>
            <a:spLocks noGrp="1"/>
          </p:cNvSpPr>
          <p:nvPr>
            <p:ph type="title"/>
          </p:nvPr>
        </p:nvSpPr>
        <p:spPr>
          <a:xfrm>
            <a:off x="397042" y="-14748"/>
            <a:ext cx="1082842" cy="351632"/>
          </a:xfrm>
        </p:spPr>
        <p:txBody>
          <a:bodyPr>
            <a:normAutofit/>
          </a:bodyPr>
          <a:lstStyle/>
          <a:p>
            <a:r>
              <a:rPr lang="en-US" sz="900" dirty="0" smtClean="0">
                <a:solidFill>
                  <a:schemeClr val="accent1">
                    <a:lumMod val="20000"/>
                    <a:lumOff val="80000"/>
                  </a:schemeClr>
                </a:solidFill>
              </a:rPr>
              <a:t>JHA</a:t>
            </a:r>
            <a:endParaRPr lang="en-US" sz="900" dirty="0">
              <a:solidFill>
                <a:schemeClr val="accent1">
                  <a:lumMod val="20000"/>
                  <a:lumOff val="8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48949"/>
                                        </p:tgtEl>
                                        <p:attrNameLst>
                                          <p:attrName>style.visibility</p:attrName>
                                        </p:attrNameLst>
                                      </p:cBhvr>
                                      <p:to>
                                        <p:strVal val="visible"/>
                                      </p:to>
                                    </p:set>
                                    <p:animEffect transition="in" filter="wipe(left)">
                                      <p:cBhvr>
                                        <p:cTn id="7" dur="500"/>
                                        <p:tgtEl>
                                          <p:spTgt spid="10489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48952"/>
                                        </p:tgtEl>
                                        <p:attrNameLst>
                                          <p:attrName>style.visibility</p:attrName>
                                        </p:attrNameLst>
                                      </p:cBhvr>
                                      <p:to>
                                        <p:strVal val="visible"/>
                                      </p:to>
                                    </p:set>
                                    <p:animEffect transition="in" filter="wipe(left)">
                                      <p:cBhvr>
                                        <p:cTn id="10" dur="500"/>
                                        <p:tgtEl>
                                          <p:spTgt spid="104895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48950"/>
                                        </p:tgtEl>
                                        <p:attrNameLst>
                                          <p:attrName>style.visibility</p:attrName>
                                        </p:attrNameLst>
                                      </p:cBhvr>
                                      <p:to>
                                        <p:strVal val="visible"/>
                                      </p:to>
                                    </p:set>
                                    <p:animEffect transition="in" filter="wipe(left)">
                                      <p:cBhvr>
                                        <p:cTn id="13" dur="500"/>
                                        <p:tgtEl>
                                          <p:spTgt spid="104895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48951"/>
                                        </p:tgtEl>
                                        <p:attrNameLst>
                                          <p:attrName>style.visibility</p:attrName>
                                        </p:attrNameLst>
                                      </p:cBhvr>
                                      <p:to>
                                        <p:strVal val="visible"/>
                                      </p:to>
                                    </p:set>
                                    <p:animEffect transition="in" filter="wipe(left)">
                                      <p:cBhvr>
                                        <p:cTn id="16" dur="500"/>
                                        <p:tgtEl>
                                          <p:spTgt spid="104895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48962"/>
                                        </p:tgtEl>
                                        <p:attrNameLst>
                                          <p:attrName>style.visibility</p:attrName>
                                        </p:attrNameLst>
                                      </p:cBhvr>
                                      <p:to>
                                        <p:strVal val="visible"/>
                                      </p:to>
                                    </p:set>
                                    <p:animEffect transition="in" filter="wipe(left)">
                                      <p:cBhvr>
                                        <p:cTn id="19" dur="500"/>
                                        <p:tgtEl>
                                          <p:spTgt spid="104896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48956"/>
                                        </p:tgtEl>
                                        <p:attrNameLst>
                                          <p:attrName>style.visibility</p:attrName>
                                        </p:attrNameLst>
                                      </p:cBhvr>
                                      <p:to>
                                        <p:strVal val="visible"/>
                                      </p:to>
                                    </p:set>
                                    <p:animEffect transition="in" filter="wipe(left)">
                                      <p:cBhvr>
                                        <p:cTn id="24" dur="500"/>
                                        <p:tgtEl>
                                          <p:spTgt spid="104895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048957"/>
                                        </p:tgtEl>
                                        <p:attrNameLst>
                                          <p:attrName>style.visibility</p:attrName>
                                        </p:attrNameLst>
                                      </p:cBhvr>
                                      <p:to>
                                        <p:strVal val="visible"/>
                                      </p:to>
                                    </p:set>
                                    <p:animEffect transition="in" filter="wipe(left)">
                                      <p:cBhvr>
                                        <p:cTn id="27" dur="500"/>
                                        <p:tgtEl>
                                          <p:spTgt spid="104895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48958"/>
                                        </p:tgtEl>
                                        <p:attrNameLst>
                                          <p:attrName>style.visibility</p:attrName>
                                        </p:attrNameLst>
                                      </p:cBhvr>
                                      <p:to>
                                        <p:strVal val="visible"/>
                                      </p:to>
                                    </p:set>
                                  </p:childTnLst>
                                </p:cTn>
                              </p:par>
                              <p:par>
                                <p:cTn id="32" presetID="22" presetClass="entr" presetSubtype="8" fill="hold" grpId="0" nodeType="withEffect">
                                  <p:stCondLst>
                                    <p:cond delay="0"/>
                                  </p:stCondLst>
                                  <p:childTnLst>
                                    <p:set>
                                      <p:cBhvr>
                                        <p:cTn id="33" dur="1" fill="hold">
                                          <p:stCondLst>
                                            <p:cond delay="0"/>
                                          </p:stCondLst>
                                        </p:cTn>
                                        <p:tgtEl>
                                          <p:spTgt spid="1048953"/>
                                        </p:tgtEl>
                                        <p:attrNameLst>
                                          <p:attrName>style.visibility</p:attrName>
                                        </p:attrNameLst>
                                      </p:cBhvr>
                                      <p:to>
                                        <p:strVal val="visible"/>
                                      </p:to>
                                    </p:set>
                                    <p:animEffect transition="in" filter="wipe(left)">
                                      <p:cBhvr>
                                        <p:cTn id="34" dur="500"/>
                                        <p:tgtEl>
                                          <p:spTgt spid="104895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48959"/>
                                        </p:tgtEl>
                                        <p:attrNameLst>
                                          <p:attrName>style.visibility</p:attrName>
                                        </p:attrNameLst>
                                      </p:cBhvr>
                                      <p:to>
                                        <p:strVal val="visible"/>
                                      </p:to>
                                    </p:set>
                                  </p:childTnLst>
                                </p:cTn>
                              </p:par>
                              <p:par>
                                <p:cTn id="39" presetID="22" presetClass="entr" presetSubtype="8" fill="hold" grpId="0" nodeType="withEffect">
                                  <p:stCondLst>
                                    <p:cond delay="0"/>
                                  </p:stCondLst>
                                  <p:childTnLst>
                                    <p:set>
                                      <p:cBhvr>
                                        <p:cTn id="40" dur="1" fill="hold">
                                          <p:stCondLst>
                                            <p:cond delay="0"/>
                                          </p:stCondLst>
                                        </p:cTn>
                                        <p:tgtEl>
                                          <p:spTgt spid="1048954"/>
                                        </p:tgtEl>
                                        <p:attrNameLst>
                                          <p:attrName>style.visibility</p:attrName>
                                        </p:attrNameLst>
                                      </p:cBhvr>
                                      <p:to>
                                        <p:strVal val="visible"/>
                                      </p:to>
                                    </p:set>
                                    <p:animEffect transition="in" filter="wipe(left)">
                                      <p:cBhvr>
                                        <p:cTn id="41" dur="500"/>
                                        <p:tgtEl>
                                          <p:spTgt spid="104895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48960"/>
                                        </p:tgtEl>
                                        <p:attrNameLst>
                                          <p:attrName>style.visibility</p:attrName>
                                        </p:attrNameLst>
                                      </p:cBhvr>
                                      <p:to>
                                        <p:strVal val="visible"/>
                                      </p:to>
                                    </p:set>
                                  </p:childTnLst>
                                </p:cTn>
                              </p:par>
                              <p:par>
                                <p:cTn id="46" presetID="22" presetClass="entr" presetSubtype="8" fill="hold" grpId="0" nodeType="withEffect">
                                  <p:stCondLst>
                                    <p:cond delay="0"/>
                                  </p:stCondLst>
                                  <p:childTnLst>
                                    <p:set>
                                      <p:cBhvr>
                                        <p:cTn id="47" dur="1" fill="hold">
                                          <p:stCondLst>
                                            <p:cond delay="0"/>
                                          </p:stCondLst>
                                        </p:cTn>
                                        <p:tgtEl>
                                          <p:spTgt spid="1048961"/>
                                        </p:tgtEl>
                                        <p:attrNameLst>
                                          <p:attrName>style.visibility</p:attrName>
                                        </p:attrNameLst>
                                      </p:cBhvr>
                                      <p:to>
                                        <p:strVal val="visible"/>
                                      </p:to>
                                    </p:set>
                                    <p:animEffect transition="in" filter="wipe(left)">
                                      <p:cBhvr>
                                        <p:cTn id="48" dur="500"/>
                                        <p:tgtEl>
                                          <p:spTgt spid="104896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048955"/>
                                        </p:tgtEl>
                                        <p:attrNameLst>
                                          <p:attrName>style.visibility</p:attrName>
                                        </p:attrNameLst>
                                      </p:cBhvr>
                                      <p:to>
                                        <p:strVal val="visible"/>
                                      </p:to>
                                    </p:set>
                                    <p:animEffect transition="in" filter="wipe(left)">
                                      <p:cBhvr>
                                        <p:cTn id="53" dur="500"/>
                                        <p:tgtEl>
                                          <p:spTgt spid="1048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49" grpId="0"/>
      <p:bldP spid="1048950" grpId="0"/>
      <p:bldP spid="1048952" grpId="0"/>
      <p:bldP spid="1048951" grpId="0"/>
      <p:bldP spid="1048962" grpId="0"/>
      <p:bldP spid="1048956" grpId="0"/>
      <p:bldP spid="1048957" grpId="0"/>
      <p:bldP spid="1048953" grpId="0"/>
      <p:bldP spid="1048954" grpId="0"/>
      <p:bldP spid="1048961" grpId="0"/>
      <p:bldP spid="1048955" grpId="0"/>
      <p:bldP spid="1048958" grpId="0"/>
      <p:bldP spid="1048959" grpId="0"/>
      <p:bldP spid="104896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7" name="Title 1"/>
          <p:cNvSpPr>
            <a:spLocks noGrp="1"/>
          </p:cNvSpPr>
          <p:nvPr>
            <p:ph type="title"/>
          </p:nvPr>
        </p:nvSpPr>
        <p:spPr/>
        <p:txBody>
          <a:bodyPr>
            <a:noAutofit/>
          </a:bodyPr>
          <a:lstStyle/>
          <a:p>
            <a:r>
              <a:rPr lang="en-US" sz="3200" dirty="0"/>
              <a:t>Considerations when </a:t>
            </a:r>
            <a:br>
              <a:rPr lang="en-US" sz="3200" dirty="0"/>
            </a:br>
            <a:r>
              <a:rPr lang="en-US" sz="3200" dirty="0"/>
              <a:t>Choosing Fall Protection System</a:t>
            </a:r>
          </a:p>
        </p:txBody>
      </p:sp>
      <p:sp>
        <p:nvSpPr>
          <p:cNvPr id="1048968" name="Content Placeholder 7"/>
          <p:cNvSpPr>
            <a:spLocks noGrp="1"/>
          </p:cNvSpPr>
          <p:nvPr>
            <p:ph idx="4294967295"/>
          </p:nvPr>
        </p:nvSpPr>
        <p:spPr>
          <a:xfrm>
            <a:off x="0" y="957263"/>
            <a:ext cx="8662988" cy="5854700"/>
          </a:xfrm>
        </p:spPr>
        <p:txBody>
          <a:bodyPr/>
          <a:lstStyle/>
          <a:p>
            <a:pPr>
              <a:spcAft>
                <a:spcPts val="600"/>
              </a:spcAft>
            </a:pPr>
            <a:r>
              <a:rPr lang="en-US" sz="2800" dirty="0"/>
              <a:t>Where is the array located?</a:t>
            </a:r>
          </a:p>
          <a:p>
            <a:pPr lvl="1">
              <a:spcAft>
                <a:spcPts val="600"/>
              </a:spcAft>
            </a:pPr>
            <a:r>
              <a:rPr lang="en-US" sz="2400" dirty="0"/>
              <a:t>Pitch of roof</a:t>
            </a:r>
          </a:p>
          <a:p>
            <a:pPr lvl="1">
              <a:spcAft>
                <a:spcPts val="600"/>
              </a:spcAft>
            </a:pPr>
            <a:r>
              <a:rPr lang="en-US" sz="2400" dirty="0"/>
              <a:t>Multiple array locations</a:t>
            </a:r>
          </a:p>
          <a:p>
            <a:pPr lvl="1">
              <a:spcAft>
                <a:spcPts val="600"/>
              </a:spcAft>
            </a:pPr>
            <a:r>
              <a:rPr lang="en-US" sz="2400" dirty="0"/>
              <a:t>Different work zones</a:t>
            </a:r>
          </a:p>
          <a:p>
            <a:pPr lvl="1">
              <a:spcAft>
                <a:spcPts val="600"/>
              </a:spcAft>
            </a:pPr>
            <a:r>
              <a:rPr lang="en-US" sz="2400" dirty="0"/>
              <a:t>Proximity of work to roof edge</a:t>
            </a:r>
          </a:p>
          <a:p>
            <a:pPr>
              <a:spcAft>
                <a:spcPts val="600"/>
              </a:spcAft>
            </a:pPr>
            <a:r>
              <a:rPr lang="en-US" sz="2800" dirty="0"/>
              <a:t>How many people working on roof?</a:t>
            </a:r>
          </a:p>
          <a:p>
            <a:pPr>
              <a:spcAft>
                <a:spcPts val="600"/>
              </a:spcAft>
            </a:pPr>
            <a:r>
              <a:rPr lang="en-US" sz="2800" dirty="0"/>
              <a:t>How big of a system is being installed?</a:t>
            </a:r>
          </a:p>
          <a:p>
            <a:pPr>
              <a:spcAft>
                <a:spcPts val="600"/>
              </a:spcAft>
            </a:pPr>
            <a:r>
              <a:rPr lang="en-US" sz="2800" dirty="0"/>
              <a:t>What jobs will be performed?</a:t>
            </a:r>
          </a:p>
          <a:p>
            <a:pPr lvl="1">
              <a:spcAft>
                <a:spcPts val="600"/>
              </a:spcAft>
            </a:pPr>
            <a:r>
              <a:rPr lang="en-US" sz="2400" dirty="0"/>
              <a:t>How long will they take?</a:t>
            </a:r>
          </a:p>
          <a:p>
            <a:pPr lvl="1">
              <a:spcAft>
                <a:spcPts val="600"/>
              </a:spcAft>
            </a:pPr>
            <a:r>
              <a:rPr lang="en-US" sz="2400" dirty="0"/>
              <a:t>How frequently do they occur? </a:t>
            </a:r>
          </a:p>
          <a:p>
            <a:pPr lvl="1">
              <a:spcAft>
                <a:spcPts val="600"/>
              </a:spcAft>
            </a:pPr>
            <a:r>
              <a:rPr lang="en-US" sz="2400" dirty="0"/>
              <a:t>Freedom of movement required</a:t>
            </a:r>
          </a:p>
          <a:p>
            <a:pPr lvl="1">
              <a:spcAft>
                <a:spcPts val="600"/>
              </a:spcAft>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96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8968">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8968">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48968">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48968">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4896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Title 4"/>
          <p:cNvSpPr>
            <a:spLocks noGrp="1"/>
          </p:cNvSpPr>
          <p:nvPr>
            <p:ph type="title"/>
          </p:nvPr>
        </p:nvSpPr>
        <p:spPr/>
        <p:txBody>
          <a:bodyPr/>
          <a:lstStyle/>
          <a:p>
            <a:r>
              <a:rPr lang="en-US" sz="4000" dirty="0"/>
              <a:t>Why is Fall Protection Important?</a:t>
            </a:r>
          </a:p>
        </p:txBody>
      </p:sp>
      <p:sp>
        <p:nvSpPr>
          <p:cNvPr id="1048603" name="Content Placeholder 1"/>
          <p:cNvSpPr>
            <a:spLocks noGrp="1"/>
          </p:cNvSpPr>
          <p:nvPr>
            <p:ph idx="4294967295"/>
          </p:nvPr>
        </p:nvSpPr>
        <p:spPr>
          <a:xfrm>
            <a:off x="0" y="1160463"/>
            <a:ext cx="8680450" cy="5176837"/>
          </a:xfrm>
        </p:spPr>
        <p:txBody>
          <a:bodyPr>
            <a:normAutofit/>
          </a:bodyPr>
          <a:lstStyle/>
          <a:p>
            <a:pPr>
              <a:spcAft>
                <a:spcPts val="600"/>
              </a:spcAft>
            </a:pPr>
            <a:r>
              <a:rPr lang="en-US" dirty="0"/>
              <a:t>Falls are leading cause of death in construction fatalities</a:t>
            </a:r>
          </a:p>
          <a:p>
            <a:pPr lvl="1">
              <a:spcAft>
                <a:spcPts val="600"/>
              </a:spcAft>
            </a:pPr>
            <a:r>
              <a:rPr lang="en-US" dirty="0"/>
              <a:t>In 2016 38.7% of construction related deaths were from falls</a:t>
            </a:r>
          </a:p>
          <a:p>
            <a:pPr>
              <a:spcAft>
                <a:spcPts val="600"/>
              </a:spcAft>
            </a:pPr>
            <a:endParaRPr lang="en-US" dirty="0"/>
          </a:p>
          <a:p>
            <a:pPr>
              <a:spcAft>
                <a:spcPts val="600"/>
              </a:spcAft>
            </a:pPr>
            <a:endParaRPr lang="en-US" dirty="0"/>
          </a:p>
          <a:p>
            <a:pPr>
              <a:spcAft>
                <a:spcPts val="600"/>
              </a:spcAft>
            </a:pPr>
            <a:endParaRPr lang="en-US" dirty="0"/>
          </a:p>
          <a:p>
            <a:pPr>
              <a:spcAft>
                <a:spcPts val="600"/>
              </a:spcAft>
            </a:pPr>
            <a:r>
              <a:rPr lang="en-US" dirty="0"/>
              <a:t>Typically most common OSHA citation</a:t>
            </a:r>
          </a:p>
          <a:p>
            <a:pPr marL="0" indent="0">
              <a:spcAft>
                <a:spcPts val="600"/>
              </a:spcAft>
              <a:buNone/>
            </a:pPr>
            <a:endParaRPr lang="en-US" dirty="0"/>
          </a:p>
          <a:p>
            <a:pPr marL="0" indent="0">
              <a:spcAft>
                <a:spcPts val="600"/>
              </a:spcAft>
              <a:buNone/>
            </a:pPr>
            <a:endParaRPr lang="en-US" sz="2000" dirty="0"/>
          </a:p>
          <a:p>
            <a:pPr>
              <a:spcAft>
                <a:spcPts val="600"/>
              </a:spcAft>
            </a:pPr>
            <a:endParaRPr lang="en-US" sz="2000" dirty="0"/>
          </a:p>
        </p:txBody>
      </p:sp>
      <p:pic>
        <p:nvPicPr>
          <p:cNvPr id="2097158" name="Picture 6" descr="Icon of a danger side with a black rectangle, a red oval in the middle, and inside the oval is danger in white lettering.&#10;"/>
          <p:cNvPicPr>
            <a:picLocks noChangeAspect="1"/>
          </p:cNvPicPr>
          <p:nvPr/>
        </p:nvPicPr>
        <p:blipFill>
          <a:blip r:embed="rId3"/>
          <a:stretch>
            <a:fillRect/>
          </a:stretch>
        </p:blipFill>
        <p:spPr>
          <a:xfrm>
            <a:off x="2298699" y="3330382"/>
            <a:ext cx="4546600" cy="1790700"/>
          </a:xfrm>
          <a:prstGeom prst="rect">
            <a:avLst/>
          </a:prstGeom>
        </p:spPr>
      </p:pic>
      <p:sp>
        <p:nvSpPr>
          <p:cNvPr id="1048605" name="TextBox 10"/>
          <p:cNvSpPr txBox="1"/>
          <p:nvPr/>
        </p:nvSpPr>
        <p:spPr>
          <a:xfrm>
            <a:off x="0" y="6505157"/>
            <a:ext cx="4097547" cy="338554"/>
          </a:xfrm>
          <a:prstGeom prst="rect">
            <a:avLst/>
          </a:prstGeom>
          <a:noFill/>
        </p:spPr>
        <p:txBody>
          <a:bodyPr wrap="square" rtlCol="0">
            <a:spAutoFit/>
          </a:bodyPr>
          <a:lstStyle/>
          <a:p>
            <a:r>
              <a:rPr lang="en-US" sz="1600" dirty="0">
                <a:latin typeface="Tahoma"/>
                <a:cs typeface="Tahoma"/>
              </a:rPr>
              <a:t>*</a:t>
            </a:r>
            <a:r>
              <a:rPr lang="en-US" sz="1600" dirty="0">
                <a:latin typeface="Tahoma" panose="020B0604030504040204" pitchFamily="34" charset="0"/>
                <a:ea typeface="Tahoma" panose="020B0604030504040204" pitchFamily="34" charset="0"/>
                <a:cs typeface="Tahoma" panose="020B0604030504040204" pitchFamily="34" charset="0"/>
              </a:rPr>
              <a:t>Source: www.osha.gov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60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97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91" name="Title 1"/>
          <p:cNvSpPr>
            <a:spLocks noGrp="1"/>
          </p:cNvSpPr>
          <p:nvPr>
            <p:ph type="title"/>
          </p:nvPr>
        </p:nvSpPr>
        <p:spPr/>
        <p:txBody>
          <a:bodyPr/>
          <a:lstStyle/>
          <a:p>
            <a:r>
              <a:rPr lang="en-US" dirty="0"/>
              <a:t>Getting off the Roof </a:t>
            </a:r>
          </a:p>
        </p:txBody>
      </p:sp>
      <p:sp>
        <p:nvSpPr>
          <p:cNvPr id="1048992" name="Content Placeholder 3"/>
          <p:cNvSpPr>
            <a:spLocks noGrp="1"/>
          </p:cNvSpPr>
          <p:nvPr>
            <p:ph idx="4294967295"/>
          </p:nvPr>
        </p:nvSpPr>
        <p:spPr>
          <a:xfrm>
            <a:off x="0" y="981075"/>
            <a:ext cx="5373688" cy="5532438"/>
          </a:xfrm>
        </p:spPr>
        <p:txBody>
          <a:bodyPr/>
          <a:lstStyle/>
          <a:p>
            <a:pPr>
              <a:spcAft>
                <a:spcPts val="600"/>
              </a:spcAft>
            </a:pPr>
            <a:r>
              <a:rPr lang="en-US" b="1" dirty="0"/>
              <a:t>All work is complete</a:t>
            </a:r>
          </a:p>
          <a:p>
            <a:pPr>
              <a:spcAft>
                <a:spcPts val="600"/>
              </a:spcAft>
            </a:pPr>
            <a:r>
              <a:rPr lang="en-US" dirty="0"/>
              <a:t>Happens at every site</a:t>
            </a:r>
          </a:p>
          <a:p>
            <a:pPr>
              <a:spcAft>
                <a:spcPts val="600"/>
              </a:spcAft>
            </a:pPr>
            <a:r>
              <a:rPr lang="en-US" dirty="0"/>
              <a:t>Need to disconnect     from anchor </a:t>
            </a:r>
          </a:p>
          <a:p>
            <a:pPr>
              <a:spcAft>
                <a:spcPts val="600"/>
              </a:spcAft>
            </a:pPr>
            <a:r>
              <a:rPr lang="en-US" dirty="0"/>
              <a:t>Have plan / procedure   to protect workers</a:t>
            </a:r>
          </a:p>
          <a:p>
            <a:pPr>
              <a:spcAft>
                <a:spcPts val="600"/>
              </a:spcAft>
            </a:pPr>
            <a:r>
              <a:rPr lang="en-US" dirty="0"/>
              <a:t>Ensure good footing when stepping onto ladder / lift</a:t>
            </a:r>
          </a:p>
          <a:p>
            <a:pPr lvl="1">
              <a:spcAft>
                <a:spcPts val="600"/>
              </a:spcAft>
            </a:pPr>
            <a:r>
              <a:rPr lang="en-US" dirty="0"/>
              <a:t>Roof surface clear of debris</a:t>
            </a:r>
          </a:p>
        </p:txBody>
      </p:sp>
      <p:pic>
        <p:nvPicPr>
          <p:cNvPr id="4" name="Picture 3" descr="Picture of a person getting off a roof by stepping through a set of ladder extensions then they remove their fall protection equipment connection.">
            <a:extLst>
              <a:ext uri="{FF2B5EF4-FFF2-40B4-BE49-F238E27FC236}">
                <a16:creationId xmlns:a16="http://schemas.microsoft.com/office/drawing/2014/main" id="{9FA5210C-F951-4CA6-9416-8232DA0346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33691" y="1115839"/>
            <a:ext cx="3302079" cy="4626321"/>
          </a:xfrm>
          <a:prstGeom prst="rect">
            <a:avLst/>
          </a:prstGeom>
          <a:ln w="190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99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899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899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4899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98" name="Title 1"/>
          <p:cNvSpPr>
            <a:spLocks noGrp="1"/>
          </p:cNvSpPr>
          <p:nvPr>
            <p:ph type="title"/>
          </p:nvPr>
        </p:nvSpPr>
        <p:spPr/>
        <p:txBody>
          <a:bodyPr/>
          <a:lstStyle/>
          <a:p>
            <a:r>
              <a:rPr lang="en-US" sz="3600" dirty="0"/>
              <a:t>After a Fall</a:t>
            </a:r>
            <a:r>
              <a:rPr lang="en-US" dirty="0"/>
              <a:t/>
            </a:r>
            <a:br>
              <a:rPr lang="en-US" dirty="0"/>
            </a:br>
            <a:r>
              <a:rPr lang="en-US" sz="2000" i="1" dirty="0"/>
              <a:t>OSHA 29 CFR 1926.502(</a:t>
            </a:r>
            <a:r>
              <a:rPr lang="en-US" sz="2000" i="1" cap="none" dirty="0"/>
              <a:t>d</a:t>
            </a:r>
            <a:r>
              <a:rPr lang="en-US" sz="2000" i="1" dirty="0"/>
              <a:t>)(19) &amp; (20)</a:t>
            </a:r>
          </a:p>
        </p:txBody>
      </p:sp>
      <p:sp>
        <p:nvSpPr>
          <p:cNvPr id="1048999" name="Content Placeholder 2"/>
          <p:cNvSpPr>
            <a:spLocks noGrp="1"/>
          </p:cNvSpPr>
          <p:nvPr>
            <p:ph idx="4294967295"/>
          </p:nvPr>
        </p:nvSpPr>
        <p:spPr>
          <a:xfrm>
            <a:off x="0" y="965200"/>
            <a:ext cx="5829300" cy="5534025"/>
          </a:xfrm>
        </p:spPr>
        <p:txBody>
          <a:bodyPr/>
          <a:lstStyle/>
          <a:p>
            <a:pPr>
              <a:spcAft>
                <a:spcPts val="600"/>
              </a:spcAft>
            </a:pPr>
            <a:r>
              <a:rPr lang="en-US" sz="2800" dirty="0"/>
              <a:t>Follow company’s rescue plan</a:t>
            </a:r>
          </a:p>
          <a:p>
            <a:pPr lvl="1">
              <a:spcAft>
                <a:spcPts val="600"/>
              </a:spcAft>
            </a:pPr>
            <a:r>
              <a:rPr lang="en-US" sz="2400" dirty="0"/>
              <a:t>Addresses procedures, equipment, and personnel needed</a:t>
            </a:r>
          </a:p>
          <a:p>
            <a:pPr lvl="2">
              <a:spcAft>
                <a:spcPts val="600"/>
              </a:spcAft>
            </a:pPr>
            <a:r>
              <a:rPr lang="en-US" sz="2000" dirty="0"/>
              <a:t>Aided rescue - employer provides for prompt rescue of employees </a:t>
            </a:r>
          </a:p>
          <a:p>
            <a:pPr lvl="2">
              <a:spcAft>
                <a:spcPts val="600"/>
              </a:spcAft>
            </a:pPr>
            <a:r>
              <a:rPr lang="en-US" sz="2000" dirty="0"/>
              <a:t>Self-rescue - employer insures employees are able to rescue themselves</a:t>
            </a:r>
          </a:p>
          <a:p>
            <a:pPr>
              <a:spcAft>
                <a:spcPts val="600"/>
              </a:spcAft>
            </a:pPr>
            <a:r>
              <a:rPr lang="en-US" sz="2800" dirty="0"/>
              <a:t>Immediately remove equipment from service</a:t>
            </a:r>
          </a:p>
          <a:p>
            <a:pPr lvl="1">
              <a:spcAft>
                <a:spcPts val="600"/>
              </a:spcAft>
            </a:pPr>
            <a:r>
              <a:rPr lang="en-US" sz="2400" dirty="0"/>
              <a:t>Not used again until inspected by competent person</a:t>
            </a:r>
          </a:p>
        </p:txBody>
      </p:sp>
      <p:pic>
        <p:nvPicPr>
          <p:cNvPr id="3" name="Picture 2" descr="Person hanging off a roof in their fall protection equipment after falling off the roof. They are waiting to be rescued. ">
            <a:extLst>
              <a:ext uri="{FF2B5EF4-FFF2-40B4-BE49-F238E27FC236}">
                <a16:creationId xmlns:a16="http://schemas.microsoft.com/office/drawing/2014/main" id="{6C37F509-1CA2-4839-9717-6D475FF69BD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52794" y="1057227"/>
            <a:ext cx="3126614" cy="4767501"/>
          </a:xfrm>
          <a:prstGeom prst="rect">
            <a:avLst/>
          </a:prstGeom>
          <a:ln w="190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9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899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899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489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04" name="Title 1"/>
          <p:cNvSpPr>
            <a:spLocks noGrp="1"/>
          </p:cNvSpPr>
          <p:nvPr>
            <p:ph type="title"/>
          </p:nvPr>
        </p:nvSpPr>
        <p:spPr/>
        <p:txBody>
          <a:bodyPr/>
          <a:lstStyle/>
          <a:p>
            <a:r>
              <a:rPr lang="en-US" dirty="0"/>
              <a:t>Additional Resources</a:t>
            </a:r>
          </a:p>
        </p:txBody>
      </p:sp>
      <p:sp>
        <p:nvSpPr>
          <p:cNvPr id="1049005" name="Content Placeholder 2"/>
          <p:cNvSpPr>
            <a:spLocks noGrp="1"/>
          </p:cNvSpPr>
          <p:nvPr>
            <p:ph idx="4294967295"/>
          </p:nvPr>
        </p:nvSpPr>
        <p:spPr>
          <a:xfrm>
            <a:off x="0" y="1017588"/>
            <a:ext cx="8985250" cy="4084637"/>
          </a:xfrm>
        </p:spPr>
        <p:txBody>
          <a:bodyPr numCol="2">
            <a:noAutofit/>
          </a:bodyPr>
          <a:lstStyle/>
          <a:p>
            <a:r>
              <a:rPr lang="en-US" sz="2800" dirty="0" err="1"/>
              <a:t>SolarPro</a:t>
            </a:r>
            <a:r>
              <a:rPr lang="en-US" sz="2800" dirty="0"/>
              <a:t> issue 5.2</a:t>
            </a:r>
          </a:p>
          <a:p>
            <a:pPr lvl="1"/>
            <a:r>
              <a:rPr lang="en-US" sz="2400" i="1" dirty="0"/>
              <a:t>Fall Protection Systems</a:t>
            </a:r>
          </a:p>
          <a:p>
            <a:pPr lvl="1"/>
            <a:r>
              <a:rPr lang="en-US" sz="2400" i="1" dirty="0"/>
              <a:t>Fall Protection Equipment Inspection and Maintenance</a:t>
            </a:r>
          </a:p>
          <a:p>
            <a:r>
              <a:rPr lang="en-US" sz="2800" dirty="0"/>
              <a:t>Guardian Fall Protection</a:t>
            </a:r>
          </a:p>
          <a:p>
            <a:pPr lvl="1"/>
            <a:r>
              <a:rPr lang="en-US" sz="2400" i="1" dirty="0"/>
              <a:t>Inspection Forms </a:t>
            </a:r>
          </a:p>
          <a:p>
            <a:endParaRPr lang="en-US" sz="2800" dirty="0"/>
          </a:p>
          <a:p>
            <a:r>
              <a:rPr lang="en-US" sz="2800" dirty="0"/>
              <a:t>ProfessionalRoofing.net </a:t>
            </a:r>
          </a:p>
          <a:p>
            <a:pPr lvl="1"/>
            <a:r>
              <a:rPr lang="en-US" sz="2400" i="1" dirty="0"/>
              <a:t>Solar Safety</a:t>
            </a:r>
          </a:p>
          <a:p>
            <a:r>
              <a:rPr lang="en-US" sz="2800" dirty="0"/>
              <a:t>Preventing Falls in the Solar Industry video</a:t>
            </a:r>
          </a:p>
          <a:p>
            <a:pPr lvl="1"/>
            <a:r>
              <a:rPr lang="en-US" sz="2400" i="1" dirty="0"/>
              <a:t>https://www.youtube.com/watch?v=imiFPy2DZkM&amp;feature=youtu.be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Title 1"/>
          <p:cNvSpPr>
            <a:spLocks noGrp="1"/>
          </p:cNvSpPr>
          <p:nvPr>
            <p:ph type="title"/>
          </p:nvPr>
        </p:nvSpPr>
        <p:spPr/>
        <p:txBody>
          <a:bodyPr/>
          <a:lstStyle/>
          <a:p>
            <a:r>
              <a:rPr lang="en-US" sz="3200" dirty="0"/>
              <a:t>Employer Responsibility - Fall Protection</a:t>
            </a:r>
            <a:r>
              <a:rPr lang="en-US" sz="3600" dirty="0"/>
              <a:t/>
            </a:r>
            <a:br>
              <a:rPr lang="en-US" sz="3600" dirty="0"/>
            </a:br>
            <a:r>
              <a:rPr lang="en-US" sz="2000" i="1" dirty="0"/>
              <a:t>OSHA 29 CFR 1926.501 &amp; 1926.503</a:t>
            </a:r>
          </a:p>
        </p:txBody>
      </p:sp>
      <p:sp>
        <p:nvSpPr>
          <p:cNvPr id="1048612" name="Content Placeholder 2"/>
          <p:cNvSpPr>
            <a:spLocks noGrp="1"/>
          </p:cNvSpPr>
          <p:nvPr>
            <p:ph idx="4294967295"/>
          </p:nvPr>
        </p:nvSpPr>
        <p:spPr>
          <a:xfrm>
            <a:off x="108598" y="1038933"/>
            <a:ext cx="8619959" cy="4288898"/>
          </a:xfrm>
        </p:spPr>
        <p:txBody>
          <a:bodyPr>
            <a:noAutofit/>
          </a:bodyPr>
          <a:lstStyle/>
          <a:p>
            <a:pPr>
              <a:spcAft>
                <a:spcPts val="600"/>
              </a:spcAft>
            </a:pPr>
            <a:r>
              <a:rPr lang="en-US" sz="2400" dirty="0"/>
              <a:t>Must provide necessary equipment to do job safely</a:t>
            </a:r>
          </a:p>
          <a:p>
            <a:pPr>
              <a:spcAft>
                <a:spcPts val="600"/>
              </a:spcAft>
            </a:pPr>
            <a:r>
              <a:rPr lang="en-US" sz="2400" dirty="0"/>
              <a:t>Shall provide training program for each employee using fall protection</a:t>
            </a:r>
          </a:p>
          <a:p>
            <a:pPr lvl="1">
              <a:spcAft>
                <a:spcPts val="600"/>
              </a:spcAft>
            </a:pPr>
            <a:r>
              <a:rPr lang="en-US" sz="2000" dirty="0"/>
              <a:t>Training led by competent person</a:t>
            </a:r>
            <a:r>
              <a:rPr lang="en-US" sz="2000" strike="sngStrike" dirty="0"/>
              <a:t> </a:t>
            </a:r>
            <a:endParaRPr lang="en-US" sz="2000" dirty="0"/>
          </a:p>
          <a:p>
            <a:pPr lvl="1">
              <a:spcAft>
                <a:spcPts val="600"/>
              </a:spcAft>
            </a:pPr>
            <a:r>
              <a:rPr lang="en-US" sz="2000" dirty="0"/>
              <a:t>Recognition of fall hazards</a:t>
            </a:r>
          </a:p>
          <a:p>
            <a:pPr lvl="1">
              <a:spcAft>
                <a:spcPts val="600"/>
              </a:spcAft>
            </a:pPr>
            <a:r>
              <a:rPr lang="en-US" sz="2000" dirty="0"/>
              <a:t>Procedures to minimize hazards</a:t>
            </a:r>
          </a:p>
          <a:p>
            <a:pPr lvl="2">
              <a:spcAft>
                <a:spcPts val="600"/>
              </a:spcAft>
            </a:pPr>
            <a:r>
              <a:rPr lang="en-US" sz="1800" dirty="0"/>
              <a:t>Erecting, maintaining, disassembling, &amp; inspecting fall protection systems </a:t>
            </a:r>
          </a:p>
          <a:p>
            <a:pPr lvl="1">
              <a:spcAft>
                <a:spcPts val="600"/>
              </a:spcAft>
            </a:pPr>
            <a:r>
              <a:rPr lang="en-US" sz="2000" dirty="0"/>
              <a:t>Role of employees in fall protection plans</a:t>
            </a:r>
          </a:p>
          <a:p>
            <a:pPr lvl="1">
              <a:spcAft>
                <a:spcPts val="600"/>
              </a:spcAft>
            </a:pPr>
            <a:r>
              <a:rPr lang="en-US" sz="2000" dirty="0">
                <a:solidFill>
                  <a:srgbClr val="000000"/>
                </a:solidFill>
                <a:latin typeface="Helvetica Neue" charset="0"/>
              </a:rPr>
              <a:t>Written certification record</a:t>
            </a:r>
            <a:endParaRPr lang="en-US" dirty="0"/>
          </a:p>
        </p:txBody>
      </p:sp>
      <p:pic>
        <p:nvPicPr>
          <p:cNvPr id="2097159" name="Picture 3" descr="OSHA banner that says plan, provide, train: three simple steps to prevent falls."/>
          <p:cNvPicPr>
            <a:picLocks noChangeAspect="1"/>
          </p:cNvPicPr>
          <p:nvPr/>
        </p:nvPicPr>
        <p:blipFill>
          <a:blip r:embed="rId3"/>
          <a:stretch>
            <a:fillRect/>
          </a:stretch>
        </p:blipFill>
        <p:spPr>
          <a:xfrm>
            <a:off x="276724" y="5452364"/>
            <a:ext cx="8619959" cy="1306897"/>
          </a:xfrm>
          <a:prstGeom prst="rect">
            <a:avLst/>
          </a:prstGeom>
        </p:spPr>
      </p:pic>
      <p:sp>
        <p:nvSpPr>
          <p:cNvPr id="1048613" name="TextBox 4"/>
          <p:cNvSpPr txBox="1"/>
          <p:nvPr/>
        </p:nvSpPr>
        <p:spPr>
          <a:xfrm rot="5400000">
            <a:off x="8398024" y="6015889"/>
            <a:ext cx="1214953" cy="276999"/>
          </a:xfrm>
          <a:prstGeom prst="rect">
            <a:avLst/>
          </a:prstGeom>
          <a:noFill/>
        </p:spPr>
        <p:txBody>
          <a:bodyPr wrap="square" rtlCol="0">
            <a:spAutoFit/>
          </a:bodyPr>
          <a:lstStyle/>
          <a:p>
            <a:r>
              <a:rPr lang="en-US" sz="1200" i="1" dirty="0">
                <a:latin typeface="Tahoma"/>
                <a:cs typeface="Tahoma"/>
              </a:rPr>
              <a:t>Source</a:t>
            </a:r>
            <a:r>
              <a:rPr lang="en-US" sz="1200" i="1">
                <a:latin typeface="Tahoma"/>
                <a:cs typeface="Tahoma"/>
              </a:rPr>
              <a:t>: OSHA</a:t>
            </a:r>
            <a:endParaRPr lang="en-US" sz="1200" i="1" dirty="0">
              <a:latin typeface="Tahoma"/>
              <a:cs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61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861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861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4861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861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486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Title 1"/>
          <p:cNvSpPr>
            <a:spLocks noGrp="1"/>
          </p:cNvSpPr>
          <p:nvPr>
            <p:ph type="title"/>
          </p:nvPr>
        </p:nvSpPr>
        <p:spPr/>
        <p:txBody>
          <a:bodyPr/>
          <a:lstStyle/>
          <a:p>
            <a:r>
              <a:rPr lang="en-US" sz="3600" dirty="0"/>
              <a:t>When is Fall Protection Required? </a:t>
            </a:r>
            <a:r>
              <a:rPr lang="en-US" sz="3200" i="1" dirty="0"/>
              <a:t/>
            </a:r>
            <a:br>
              <a:rPr lang="en-US" sz="3200" i="1" dirty="0"/>
            </a:br>
            <a:r>
              <a:rPr lang="en-US" sz="2000" i="1" dirty="0"/>
              <a:t>OSHA 29 CFR 1926 subpart M 500 – 503 </a:t>
            </a:r>
          </a:p>
        </p:txBody>
      </p:sp>
      <p:sp>
        <p:nvSpPr>
          <p:cNvPr id="1048626" name="Content Placeholder 2"/>
          <p:cNvSpPr>
            <a:spLocks noGrp="1"/>
          </p:cNvSpPr>
          <p:nvPr>
            <p:ph idx="4294967295"/>
          </p:nvPr>
        </p:nvSpPr>
        <p:spPr>
          <a:xfrm>
            <a:off x="0" y="1041400"/>
            <a:ext cx="7275513" cy="5611813"/>
          </a:xfrm>
        </p:spPr>
        <p:txBody>
          <a:bodyPr>
            <a:normAutofit/>
          </a:bodyPr>
          <a:lstStyle/>
          <a:p>
            <a:pPr>
              <a:spcAft>
                <a:spcPts val="600"/>
              </a:spcAft>
            </a:pPr>
            <a:r>
              <a:rPr lang="en-US" sz="2800" dirty="0"/>
              <a:t>Employee exposed to fall hazard of         6 feet (1.8 m) or more </a:t>
            </a:r>
          </a:p>
          <a:p>
            <a:pPr lvl="1">
              <a:spcAft>
                <a:spcPts val="600"/>
              </a:spcAft>
            </a:pPr>
            <a:r>
              <a:rPr lang="en-US" sz="2400" dirty="0"/>
              <a:t>Rooftops</a:t>
            </a:r>
          </a:p>
          <a:p>
            <a:pPr lvl="1">
              <a:spcAft>
                <a:spcPts val="600"/>
              </a:spcAft>
            </a:pPr>
            <a:r>
              <a:rPr lang="en-US" sz="2400" dirty="0"/>
              <a:t>Carports</a:t>
            </a:r>
          </a:p>
          <a:p>
            <a:pPr>
              <a:spcAft>
                <a:spcPts val="600"/>
              </a:spcAft>
            </a:pPr>
            <a:r>
              <a:rPr lang="en-US" sz="2800" dirty="0"/>
              <a:t>Protect employee from falling by</a:t>
            </a:r>
          </a:p>
          <a:p>
            <a:pPr lvl="1">
              <a:spcAft>
                <a:spcPts val="600"/>
              </a:spcAft>
            </a:pPr>
            <a:r>
              <a:rPr lang="en-US" sz="2400" dirty="0"/>
              <a:t>Guardrail system </a:t>
            </a:r>
          </a:p>
          <a:p>
            <a:pPr lvl="1">
              <a:spcAft>
                <a:spcPts val="600"/>
              </a:spcAft>
            </a:pPr>
            <a:r>
              <a:rPr lang="en-US" sz="2400" dirty="0"/>
              <a:t>Safety net system</a:t>
            </a:r>
          </a:p>
          <a:p>
            <a:pPr lvl="1">
              <a:spcAft>
                <a:spcPts val="600"/>
              </a:spcAft>
            </a:pPr>
            <a:r>
              <a:rPr lang="en-US" sz="2400" dirty="0"/>
              <a:t>Personal fall arrest system</a:t>
            </a:r>
          </a:p>
          <a:p>
            <a:pPr>
              <a:spcAft>
                <a:spcPts val="600"/>
              </a:spcAft>
            </a:pPr>
            <a:r>
              <a:rPr lang="en-US" sz="2800" dirty="0"/>
              <a:t>Installed </a:t>
            </a:r>
            <a:r>
              <a:rPr lang="en-US" sz="2800" b="1" dirty="0"/>
              <a:t>before</a:t>
            </a:r>
            <a:r>
              <a:rPr lang="en-US" sz="2800" dirty="0"/>
              <a:t> employee begins work that necessitates fall protection</a:t>
            </a:r>
          </a:p>
        </p:txBody>
      </p:sp>
      <p:grpSp>
        <p:nvGrpSpPr>
          <p:cNvPr id="2" name="Group 1" descr="Icon of a house with the edge of the roof more than six feet above the lower surface which would require fall protection.&#10;">
            <a:extLst>
              <a:ext uri="{FF2B5EF4-FFF2-40B4-BE49-F238E27FC236}">
                <a16:creationId xmlns:a16="http://schemas.microsoft.com/office/drawing/2014/main" id="{254CE24B-7083-4B59-84FB-106BD0632146}"/>
              </a:ext>
            </a:extLst>
          </p:cNvPr>
          <p:cNvGrpSpPr/>
          <p:nvPr/>
        </p:nvGrpSpPr>
        <p:grpSpPr>
          <a:xfrm>
            <a:off x="7224664" y="1020633"/>
            <a:ext cx="1919335" cy="4058419"/>
            <a:chOff x="7224664" y="1020633"/>
            <a:chExt cx="1919335" cy="4058419"/>
          </a:xfrm>
        </p:grpSpPr>
        <p:sp>
          <p:nvSpPr>
            <p:cNvPr id="1048627" name="Isosceles Triangle 4"/>
            <p:cNvSpPr/>
            <p:nvPr/>
          </p:nvSpPr>
          <p:spPr>
            <a:xfrm>
              <a:off x="7224664" y="1020633"/>
              <a:ext cx="1919335" cy="1720159"/>
            </a:xfrm>
            <a:custGeom>
              <a:avLst/>
              <a:gdLst>
                <a:gd name="connsiteX0" fmla="*/ 0 w 1855960"/>
                <a:gd name="connsiteY0" fmla="*/ 1484769 h 1484769"/>
                <a:gd name="connsiteX1" fmla="*/ 927980 w 1855960"/>
                <a:gd name="connsiteY1" fmla="*/ 0 h 1484769"/>
                <a:gd name="connsiteX2" fmla="*/ 1855960 w 1855960"/>
                <a:gd name="connsiteY2" fmla="*/ 1484769 h 1484769"/>
                <a:gd name="connsiteX3" fmla="*/ 0 w 1855960"/>
                <a:gd name="connsiteY3" fmla="*/ 1484769 h 1484769"/>
                <a:gd name="connsiteX0" fmla="*/ 0 w 1855960"/>
                <a:gd name="connsiteY0" fmla="*/ 1566250 h 1566250"/>
                <a:gd name="connsiteX1" fmla="*/ 1815220 w 1855960"/>
                <a:gd name="connsiteY1" fmla="*/ 0 h 1566250"/>
                <a:gd name="connsiteX2" fmla="*/ 1855960 w 1855960"/>
                <a:gd name="connsiteY2" fmla="*/ 1566250 h 1566250"/>
                <a:gd name="connsiteX3" fmla="*/ 0 w 1855960"/>
                <a:gd name="connsiteY3" fmla="*/ 1566250 h 1566250"/>
                <a:gd name="connsiteX0" fmla="*/ 0 w 1855960"/>
                <a:gd name="connsiteY0" fmla="*/ 1575304 h 1575304"/>
                <a:gd name="connsiteX1" fmla="*/ 1851434 w 1855960"/>
                <a:gd name="connsiteY1" fmla="*/ 0 h 1575304"/>
                <a:gd name="connsiteX2" fmla="*/ 1855960 w 1855960"/>
                <a:gd name="connsiteY2" fmla="*/ 1575304 h 1575304"/>
                <a:gd name="connsiteX3" fmla="*/ 0 w 1855960"/>
                <a:gd name="connsiteY3" fmla="*/ 1575304 h 1575304"/>
                <a:gd name="connsiteX0" fmla="*/ 0 w 1860687"/>
                <a:gd name="connsiteY0" fmla="*/ 1575304 h 1575304"/>
                <a:gd name="connsiteX1" fmla="*/ 1860487 w 1860687"/>
                <a:gd name="connsiteY1" fmla="*/ 0 h 1575304"/>
                <a:gd name="connsiteX2" fmla="*/ 1855960 w 1860687"/>
                <a:gd name="connsiteY2" fmla="*/ 1575304 h 1575304"/>
                <a:gd name="connsiteX3" fmla="*/ 0 w 1860687"/>
                <a:gd name="connsiteY3" fmla="*/ 1575304 h 1575304"/>
              </a:gdLst>
              <a:ahLst/>
              <a:cxnLst>
                <a:cxn ang="0">
                  <a:pos x="connsiteX0" y="connsiteY0"/>
                </a:cxn>
                <a:cxn ang="0">
                  <a:pos x="connsiteX1" y="connsiteY1"/>
                </a:cxn>
                <a:cxn ang="0">
                  <a:pos x="connsiteX2" y="connsiteY2"/>
                </a:cxn>
                <a:cxn ang="0">
                  <a:pos x="connsiteX3" y="connsiteY3"/>
                </a:cxn>
              </a:cxnLst>
              <a:rect l="l" t="t" r="r" b="b"/>
              <a:pathLst>
                <a:path w="1860687" h="1575304">
                  <a:moveTo>
                    <a:pt x="0" y="1575304"/>
                  </a:moveTo>
                  <a:lnTo>
                    <a:pt x="1860487" y="0"/>
                  </a:lnTo>
                  <a:cubicBezTo>
                    <a:pt x="1861996" y="525101"/>
                    <a:pt x="1854451" y="1050203"/>
                    <a:pt x="1855960" y="1575304"/>
                  </a:cubicBezTo>
                  <a:lnTo>
                    <a:pt x="0" y="1575304"/>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28" name="Rectangle 3"/>
            <p:cNvSpPr/>
            <p:nvPr/>
          </p:nvSpPr>
          <p:spPr>
            <a:xfrm>
              <a:off x="7804086" y="2589349"/>
              <a:ext cx="1339913" cy="248970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29" name="Isosceles Triangle 4"/>
            <p:cNvSpPr/>
            <p:nvPr/>
          </p:nvSpPr>
          <p:spPr>
            <a:xfrm>
              <a:off x="7804086" y="1312809"/>
              <a:ext cx="1339913" cy="1276539"/>
            </a:xfrm>
            <a:custGeom>
              <a:avLst/>
              <a:gdLst>
                <a:gd name="connsiteX0" fmla="*/ 0 w 1855960"/>
                <a:gd name="connsiteY0" fmla="*/ 1484769 h 1484769"/>
                <a:gd name="connsiteX1" fmla="*/ 927980 w 1855960"/>
                <a:gd name="connsiteY1" fmla="*/ 0 h 1484769"/>
                <a:gd name="connsiteX2" fmla="*/ 1855960 w 1855960"/>
                <a:gd name="connsiteY2" fmla="*/ 1484769 h 1484769"/>
                <a:gd name="connsiteX3" fmla="*/ 0 w 1855960"/>
                <a:gd name="connsiteY3" fmla="*/ 1484769 h 1484769"/>
                <a:gd name="connsiteX0" fmla="*/ 0 w 1855960"/>
                <a:gd name="connsiteY0" fmla="*/ 1566250 h 1566250"/>
                <a:gd name="connsiteX1" fmla="*/ 1815220 w 1855960"/>
                <a:gd name="connsiteY1" fmla="*/ 0 h 1566250"/>
                <a:gd name="connsiteX2" fmla="*/ 1855960 w 1855960"/>
                <a:gd name="connsiteY2" fmla="*/ 1566250 h 1566250"/>
                <a:gd name="connsiteX3" fmla="*/ 0 w 1855960"/>
                <a:gd name="connsiteY3" fmla="*/ 1566250 h 1566250"/>
                <a:gd name="connsiteX0" fmla="*/ 0 w 1855960"/>
                <a:gd name="connsiteY0" fmla="*/ 1575304 h 1575304"/>
                <a:gd name="connsiteX1" fmla="*/ 1851434 w 1855960"/>
                <a:gd name="connsiteY1" fmla="*/ 0 h 1575304"/>
                <a:gd name="connsiteX2" fmla="*/ 1855960 w 1855960"/>
                <a:gd name="connsiteY2" fmla="*/ 1575304 h 1575304"/>
                <a:gd name="connsiteX3" fmla="*/ 0 w 1855960"/>
                <a:gd name="connsiteY3" fmla="*/ 1575304 h 1575304"/>
                <a:gd name="connsiteX0" fmla="*/ 0 w 1860687"/>
                <a:gd name="connsiteY0" fmla="*/ 1575304 h 1575304"/>
                <a:gd name="connsiteX1" fmla="*/ 1860487 w 1860687"/>
                <a:gd name="connsiteY1" fmla="*/ 0 h 1575304"/>
                <a:gd name="connsiteX2" fmla="*/ 1855960 w 1860687"/>
                <a:gd name="connsiteY2" fmla="*/ 1575304 h 1575304"/>
                <a:gd name="connsiteX3" fmla="*/ 0 w 1860687"/>
                <a:gd name="connsiteY3" fmla="*/ 1575304 h 1575304"/>
              </a:gdLst>
              <a:ahLst/>
              <a:cxnLst>
                <a:cxn ang="0">
                  <a:pos x="connsiteX0" y="connsiteY0"/>
                </a:cxn>
                <a:cxn ang="0">
                  <a:pos x="connsiteX1" y="connsiteY1"/>
                </a:cxn>
                <a:cxn ang="0">
                  <a:pos x="connsiteX2" y="connsiteY2"/>
                </a:cxn>
                <a:cxn ang="0">
                  <a:pos x="connsiteX3" y="connsiteY3"/>
                </a:cxn>
              </a:cxnLst>
              <a:rect l="l" t="t" r="r" b="b"/>
              <a:pathLst>
                <a:path w="1860687" h="1575304">
                  <a:moveTo>
                    <a:pt x="0" y="1575304"/>
                  </a:moveTo>
                  <a:lnTo>
                    <a:pt x="1860487" y="0"/>
                  </a:lnTo>
                  <a:cubicBezTo>
                    <a:pt x="1861996" y="525101"/>
                    <a:pt x="1854451" y="1050203"/>
                    <a:pt x="1855960" y="1575304"/>
                  </a:cubicBezTo>
                  <a:lnTo>
                    <a:pt x="0" y="1575304"/>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30" name="Isosceles Triangle 4"/>
            <p:cNvSpPr>
              <a:spLocks noChangeAspect="1"/>
            </p:cNvSpPr>
            <p:nvPr/>
          </p:nvSpPr>
          <p:spPr>
            <a:xfrm>
              <a:off x="7544191" y="2589348"/>
              <a:ext cx="259895" cy="232925"/>
            </a:xfrm>
            <a:custGeom>
              <a:avLst/>
              <a:gdLst>
                <a:gd name="connsiteX0" fmla="*/ 0 w 1855960"/>
                <a:gd name="connsiteY0" fmla="*/ 1484769 h 1484769"/>
                <a:gd name="connsiteX1" fmla="*/ 927980 w 1855960"/>
                <a:gd name="connsiteY1" fmla="*/ 0 h 1484769"/>
                <a:gd name="connsiteX2" fmla="*/ 1855960 w 1855960"/>
                <a:gd name="connsiteY2" fmla="*/ 1484769 h 1484769"/>
                <a:gd name="connsiteX3" fmla="*/ 0 w 1855960"/>
                <a:gd name="connsiteY3" fmla="*/ 1484769 h 1484769"/>
                <a:gd name="connsiteX0" fmla="*/ 0 w 1855960"/>
                <a:gd name="connsiteY0" fmla="*/ 1566250 h 1566250"/>
                <a:gd name="connsiteX1" fmla="*/ 1815220 w 1855960"/>
                <a:gd name="connsiteY1" fmla="*/ 0 h 1566250"/>
                <a:gd name="connsiteX2" fmla="*/ 1855960 w 1855960"/>
                <a:gd name="connsiteY2" fmla="*/ 1566250 h 1566250"/>
                <a:gd name="connsiteX3" fmla="*/ 0 w 1855960"/>
                <a:gd name="connsiteY3" fmla="*/ 1566250 h 1566250"/>
                <a:gd name="connsiteX0" fmla="*/ 0 w 1855960"/>
                <a:gd name="connsiteY0" fmla="*/ 1575304 h 1575304"/>
                <a:gd name="connsiteX1" fmla="*/ 1851434 w 1855960"/>
                <a:gd name="connsiteY1" fmla="*/ 0 h 1575304"/>
                <a:gd name="connsiteX2" fmla="*/ 1855960 w 1855960"/>
                <a:gd name="connsiteY2" fmla="*/ 1575304 h 1575304"/>
                <a:gd name="connsiteX3" fmla="*/ 0 w 1855960"/>
                <a:gd name="connsiteY3" fmla="*/ 1575304 h 1575304"/>
                <a:gd name="connsiteX0" fmla="*/ 0 w 1860687"/>
                <a:gd name="connsiteY0" fmla="*/ 1575304 h 1575304"/>
                <a:gd name="connsiteX1" fmla="*/ 1860487 w 1860687"/>
                <a:gd name="connsiteY1" fmla="*/ 0 h 1575304"/>
                <a:gd name="connsiteX2" fmla="*/ 1855960 w 1860687"/>
                <a:gd name="connsiteY2" fmla="*/ 1575304 h 1575304"/>
                <a:gd name="connsiteX3" fmla="*/ 0 w 1860687"/>
                <a:gd name="connsiteY3" fmla="*/ 1575304 h 1575304"/>
              </a:gdLst>
              <a:ahLst/>
              <a:cxnLst>
                <a:cxn ang="0">
                  <a:pos x="connsiteX0" y="connsiteY0"/>
                </a:cxn>
                <a:cxn ang="0">
                  <a:pos x="connsiteX1" y="connsiteY1"/>
                </a:cxn>
                <a:cxn ang="0">
                  <a:pos x="connsiteX2" y="connsiteY2"/>
                </a:cxn>
                <a:cxn ang="0">
                  <a:pos x="connsiteX3" y="connsiteY3"/>
                </a:cxn>
              </a:cxnLst>
              <a:rect l="l" t="t" r="r" b="b"/>
              <a:pathLst>
                <a:path w="1860687" h="1575304">
                  <a:moveTo>
                    <a:pt x="0" y="1575304"/>
                  </a:moveTo>
                  <a:lnTo>
                    <a:pt x="1860487" y="0"/>
                  </a:lnTo>
                  <a:cubicBezTo>
                    <a:pt x="1861996" y="525101"/>
                    <a:pt x="1854451" y="1050203"/>
                    <a:pt x="1855960" y="1575304"/>
                  </a:cubicBezTo>
                  <a:lnTo>
                    <a:pt x="0" y="157530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31" name="Rectangle 7"/>
            <p:cNvSpPr/>
            <p:nvPr/>
          </p:nvSpPr>
          <p:spPr>
            <a:xfrm rot="18900000">
              <a:off x="7288439" y="2575501"/>
              <a:ext cx="280012" cy="330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12"/>
            <p:cNvGrpSpPr/>
            <p:nvPr/>
          </p:nvGrpSpPr>
          <p:grpSpPr>
            <a:xfrm>
              <a:off x="8184331" y="3065749"/>
              <a:ext cx="665429" cy="692464"/>
              <a:chOff x="7858408" y="3590356"/>
              <a:chExt cx="665429" cy="692464"/>
            </a:xfrm>
          </p:grpSpPr>
          <p:sp>
            <p:nvSpPr>
              <p:cNvPr id="1048632" name="Rectangle 8"/>
              <p:cNvSpPr/>
              <p:nvPr/>
            </p:nvSpPr>
            <p:spPr>
              <a:xfrm>
                <a:off x="7858408" y="3590356"/>
                <a:ext cx="316871" cy="329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33" name="Rectangle 9"/>
              <p:cNvSpPr/>
              <p:nvPr/>
            </p:nvSpPr>
            <p:spPr>
              <a:xfrm>
                <a:off x="8206966" y="3590356"/>
                <a:ext cx="316871" cy="329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34" name="Rectangle 10"/>
              <p:cNvSpPr/>
              <p:nvPr/>
            </p:nvSpPr>
            <p:spPr>
              <a:xfrm>
                <a:off x="7858408" y="3953026"/>
                <a:ext cx="316871" cy="329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35" name="Rectangle 11"/>
              <p:cNvSpPr/>
              <p:nvPr/>
            </p:nvSpPr>
            <p:spPr>
              <a:xfrm>
                <a:off x="8206966" y="3953026"/>
                <a:ext cx="316871" cy="329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descr="Brackets and text indicating that the roof of the building is greater than six feet which would require fall protection.">
            <a:extLst>
              <a:ext uri="{FF2B5EF4-FFF2-40B4-BE49-F238E27FC236}">
                <a16:creationId xmlns:a16="http://schemas.microsoft.com/office/drawing/2014/main" id="{186D33F2-88E6-4E93-8DBA-F004132B76D2}"/>
              </a:ext>
            </a:extLst>
          </p:cNvPr>
          <p:cNvGrpSpPr/>
          <p:nvPr/>
        </p:nvGrpSpPr>
        <p:grpSpPr>
          <a:xfrm>
            <a:off x="6701010" y="2548298"/>
            <a:ext cx="896399" cy="2501214"/>
            <a:chOff x="6701010" y="2548298"/>
            <a:chExt cx="896399" cy="2501214"/>
          </a:xfrm>
        </p:grpSpPr>
        <p:cxnSp>
          <p:nvCxnSpPr>
            <p:cNvPr id="3145728" name="Straight Connector 14"/>
            <p:cNvCxnSpPr>
              <a:cxnSpLocks/>
            </p:cNvCxnSpPr>
            <p:nvPr/>
          </p:nvCxnSpPr>
          <p:spPr>
            <a:xfrm>
              <a:off x="6781044" y="2548298"/>
              <a:ext cx="64279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45729" name="Straight Connector 16"/>
            <p:cNvCxnSpPr>
              <a:cxnSpLocks/>
            </p:cNvCxnSpPr>
            <p:nvPr/>
          </p:nvCxnSpPr>
          <p:spPr>
            <a:xfrm>
              <a:off x="7102442" y="2558318"/>
              <a:ext cx="0" cy="7967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45730" name="Straight Connector 17"/>
            <p:cNvCxnSpPr>
              <a:cxnSpLocks/>
            </p:cNvCxnSpPr>
            <p:nvPr/>
          </p:nvCxnSpPr>
          <p:spPr>
            <a:xfrm>
              <a:off x="6776516" y="5049512"/>
              <a:ext cx="64279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45731" name="Straight Connector 18"/>
            <p:cNvCxnSpPr>
              <a:cxnSpLocks/>
            </p:cNvCxnSpPr>
            <p:nvPr/>
          </p:nvCxnSpPr>
          <p:spPr>
            <a:xfrm>
              <a:off x="7097914" y="4252807"/>
              <a:ext cx="0" cy="7967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48636" name="TextBox 19"/>
            <p:cNvSpPr txBox="1"/>
            <p:nvPr/>
          </p:nvSpPr>
          <p:spPr>
            <a:xfrm>
              <a:off x="6701010" y="3506518"/>
              <a:ext cx="896399" cy="584775"/>
            </a:xfrm>
            <a:prstGeom prst="rect">
              <a:avLst/>
            </a:prstGeom>
            <a:noFill/>
          </p:spPr>
          <p:txBody>
            <a:bodyPr wrap="none" rtlCol="0">
              <a:spAutoFit/>
            </a:bodyPr>
            <a:lstStyle/>
            <a:p>
              <a:r>
                <a:rPr lang="en-US" sz="3200" b="1" dirty="0">
                  <a:solidFill>
                    <a:srgbClr val="FF0000"/>
                  </a:solidFill>
                  <a:latin typeface="Tahoma"/>
                  <a:cs typeface="Tahoma"/>
                </a:rPr>
                <a:t>&gt;6’</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62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862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862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48626">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4862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Title 1"/>
          <p:cNvSpPr>
            <a:spLocks noGrp="1"/>
          </p:cNvSpPr>
          <p:nvPr>
            <p:ph type="title"/>
          </p:nvPr>
        </p:nvSpPr>
        <p:spPr/>
        <p:txBody>
          <a:bodyPr/>
          <a:lstStyle/>
          <a:p>
            <a:r>
              <a:rPr lang="en-US" sz="3200" dirty="0"/>
              <a:t>When Might Fall Protection Not Be Required?</a:t>
            </a:r>
            <a:endParaRPr lang="en-US" sz="2000" i="1" dirty="0"/>
          </a:p>
        </p:txBody>
      </p:sp>
      <p:sp>
        <p:nvSpPr>
          <p:cNvPr id="1048642" name="Content Placeholder 2"/>
          <p:cNvSpPr>
            <a:spLocks noGrp="1"/>
          </p:cNvSpPr>
          <p:nvPr>
            <p:ph idx="4294967295"/>
          </p:nvPr>
        </p:nvSpPr>
        <p:spPr>
          <a:xfrm>
            <a:off x="481013" y="1046163"/>
            <a:ext cx="8662987" cy="5534025"/>
          </a:xfrm>
        </p:spPr>
        <p:txBody>
          <a:bodyPr/>
          <a:lstStyle/>
          <a:p>
            <a:pPr>
              <a:spcAft>
                <a:spcPts val="600"/>
              </a:spcAft>
            </a:pPr>
            <a:r>
              <a:rPr lang="en-US" sz="2800" dirty="0"/>
              <a:t>During inspection, investigation, or assessment of workplace conditions </a:t>
            </a:r>
          </a:p>
          <a:p>
            <a:pPr lvl="1">
              <a:spcAft>
                <a:spcPts val="600"/>
              </a:spcAft>
            </a:pPr>
            <a:r>
              <a:rPr lang="en-US" sz="2400" dirty="0"/>
              <a:t>Sales visit or site survey </a:t>
            </a:r>
          </a:p>
          <a:p>
            <a:pPr lvl="1">
              <a:spcAft>
                <a:spcPts val="600"/>
              </a:spcAft>
            </a:pPr>
            <a:r>
              <a:rPr lang="en-US" sz="2400" dirty="0"/>
              <a:t>Post-installation inspection</a:t>
            </a:r>
          </a:p>
          <a:p>
            <a:pPr>
              <a:spcAft>
                <a:spcPts val="600"/>
              </a:spcAft>
            </a:pPr>
            <a:r>
              <a:rPr lang="en-US" sz="2800" dirty="0"/>
              <a:t>Immediately prior to or after construction </a:t>
            </a:r>
          </a:p>
          <a:p>
            <a:pPr lvl="1">
              <a:spcAft>
                <a:spcPts val="600"/>
              </a:spcAft>
            </a:pPr>
            <a:r>
              <a:rPr lang="en-US" sz="2400" dirty="0"/>
              <a:t>First Man Up (FMU) / Last Man Down (LMD)</a:t>
            </a:r>
          </a:p>
          <a:p>
            <a:pPr>
              <a:spcAft>
                <a:spcPts val="600"/>
              </a:spcAft>
            </a:pPr>
            <a:r>
              <a:rPr lang="en-US" sz="2800" dirty="0"/>
              <a:t>Based on exposure time and necessity to go near the danger zone </a:t>
            </a:r>
          </a:p>
          <a:p>
            <a:pPr>
              <a:spcAft>
                <a:spcPts val="600"/>
              </a:spcAft>
            </a:pPr>
            <a:r>
              <a:rPr lang="en-US" sz="2800" dirty="0"/>
              <a:t>Just because it may not be required, doesn’t mean it isn’t a good idea!</a:t>
            </a:r>
          </a:p>
        </p:txBody>
      </p:sp>
    </p:spTree>
    <p:extLst>
      <p:ext uri="{BB962C8B-B14F-4D97-AF65-F5344CB8AC3E}">
        <p14:creationId xmlns:p14="http://schemas.microsoft.com/office/powerpoint/2010/main" val="161342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64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864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864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4864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Title 1"/>
          <p:cNvSpPr>
            <a:spLocks noGrp="1"/>
          </p:cNvSpPr>
          <p:nvPr>
            <p:ph type="title"/>
          </p:nvPr>
        </p:nvSpPr>
        <p:spPr/>
        <p:txBody>
          <a:bodyPr/>
          <a:lstStyle/>
          <a:p>
            <a:r>
              <a:rPr lang="en-US" dirty="0"/>
              <a:t>Fall Protection System Options</a:t>
            </a:r>
            <a:endParaRPr lang="en-US" sz="2000" i="1" dirty="0"/>
          </a:p>
        </p:txBody>
      </p:sp>
      <p:sp>
        <p:nvSpPr>
          <p:cNvPr id="1048648" name="Content Placeholder 2"/>
          <p:cNvSpPr txBox="1"/>
          <p:nvPr/>
        </p:nvSpPr>
        <p:spPr>
          <a:xfrm>
            <a:off x="241948" y="959961"/>
            <a:ext cx="9144000" cy="5533821"/>
          </a:xfrm>
          <a:prstGeom prst="rect">
            <a:avLst/>
          </a:prstGeom>
        </p:spPr>
        <p:txBody>
          <a:bodyPr/>
          <a:lstStyle>
            <a:lvl1pPr marL="456565" indent="-457200" algn="l" rtl="0" eaLnBrk="1" fontAlgn="base" hangingPunct="1">
              <a:spcBef>
                <a:spcPts val="600"/>
              </a:spcBef>
              <a:spcAft>
                <a:spcPct val="0"/>
              </a:spcAft>
              <a:buFont typeface="ZapfDingbatsITC" charset="0"/>
              <a:buChar char="✸"/>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800" dirty="0"/>
              <a:t>Guardrail systems 1926.502(b) </a:t>
            </a:r>
          </a:p>
          <a:p>
            <a:pPr>
              <a:spcAft>
                <a:spcPts val="600"/>
              </a:spcAft>
            </a:pPr>
            <a:r>
              <a:rPr lang="en-US" sz="2800" dirty="0"/>
              <a:t>Safety net systems 1926.502(c) </a:t>
            </a:r>
          </a:p>
          <a:p>
            <a:pPr>
              <a:spcAft>
                <a:spcPts val="600"/>
              </a:spcAft>
            </a:pPr>
            <a:r>
              <a:rPr lang="en-US" sz="2800" dirty="0"/>
              <a:t>Personal Fall arrest systems 1926.502(d)</a:t>
            </a:r>
          </a:p>
          <a:p>
            <a:pPr>
              <a:spcAft>
                <a:spcPts val="600"/>
              </a:spcAft>
            </a:pPr>
            <a:r>
              <a:rPr lang="en-US" sz="2800" dirty="0"/>
              <a:t>Positioning device systems 1926.502(e)</a:t>
            </a:r>
          </a:p>
          <a:p>
            <a:pPr>
              <a:spcAft>
                <a:spcPts val="600"/>
              </a:spcAft>
            </a:pPr>
            <a:r>
              <a:rPr lang="en-US" sz="2800" dirty="0"/>
              <a:t>Warning line system 1926.502(f)</a:t>
            </a:r>
          </a:p>
          <a:p>
            <a:pPr>
              <a:spcAft>
                <a:spcPts val="600"/>
              </a:spcAft>
            </a:pPr>
            <a:r>
              <a:rPr lang="en-US" sz="2800" dirty="0"/>
              <a:t>Controlled Access Zone 1926.502(g)</a:t>
            </a:r>
          </a:p>
          <a:p>
            <a:pPr>
              <a:spcAft>
                <a:spcPts val="600"/>
              </a:spcAft>
            </a:pPr>
            <a:r>
              <a:rPr lang="en-US" sz="2800" dirty="0"/>
              <a:t>Safety monitoring systems </a:t>
            </a:r>
            <a:r>
              <a:rPr lang="is-IS" sz="2800" dirty="0"/>
              <a:t>1926.502(h)</a:t>
            </a:r>
          </a:p>
          <a:p>
            <a:pPr>
              <a:spcAft>
                <a:spcPts val="600"/>
              </a:spcAft>
            </a:pPr>
            <a:r>
              <a:rPr lang="pt-BR" sz="2800" dirty="0"/>
              <a:t>Covers</a:t>
            </a:r>
            <a:r>
              <a:rPr lang="en-US" sz="2800" dirty="0"/>
              <a:t> </a:t>
            </a:r>
            <a:r>
              <a:rPr lang="is-IS" sz="2800" dirty="0"/>
              <a:t>1926.502(i) </a:t>
            </a:r>
          </a:p>
          <a:p>
            <a:pPr>
              <a:spcAft>
                <a:spcPts val="600"/>
              </a:spcAft>
            </a:pPr>
            <a:r>
              <a:rPr lang="en-US" sz="2800" dirty="0"/>
              <a:t>Protection from falling object </a:t>
            </a:r>
            <a:r>
              <a:rPr lang="is-IS" sz="2800" dirty="0"/>
              <a:t>1926.502(j)</a:t>
            </a:r>
          </a:p>
          <a:p>
            <a:pPr>
              <a:spcAft>
                <a:spcPts val="600"/>
              </a:spcAft>
            </a:pPr>
            <a:r>
              <a:rPr lang="en-US" sz="2800" dirty="0"/>
              <a:t>Fall protection plan</a:t>
            </a:r>
            <a:r>
              <a:rPr lang="is-IS" sz="2800" dirty="0"/>
              <a:t> 1926.502(k)</a:t>
            </a:r>
            <a:endParaRPr lang="en-US" sz="2800" dirty="0"/>
          </a:p>
          <a:p>
            <a:pPr>
              <a:spcAft>
                <a:spcPts val="600"/>
              </a:spcAft>
            </a:pPr>
            <a:endParaRPr lang="en-US" sz="2800" dirty="0"/>
          </a:p>
          <a:p>
            <a:pPr>
              <a:spcAft>
                <a:spcPts val="600"/>
              </a:spcAft>
            </a:pPr>
            <a:endParaRPr lang="en-US" sz="2800" dirty="0"/>
          </a:p>
          <a:p>
            <a:pPr>
              <a:spcAft>
                <a:spcPts val="600"/>
              </a:spcAft>
            </a:pPr>
            <a:endParaRPr lang="en-US" sz="2800" dirty="0"/>
          </a:p>
          <a:p>
            <a:pPr>
              <a:spcAft>
                <a:spcPts val="600"/>
              </a:spcAft>
            </a:pPr>
            <a:endParaRPr lang="en-US" sz="2800" dirty="0">
              <a:solidFill>
                <a:srgbClr val="000000"/>
              </a:solidFill>
              <a:latin typeface="Helvetica Neue" charset="0"/>
            </a:endParaRPr>
          </a:p>
          <a:p>
            <a:pPr>
              <a:spcAft>
                <a:spcPts val="600"/>
              </a:spcAft>
            </a:pPr>
            <a:endParaRPr lang="en-US" sz="2800" dirty="0">
              <a:solidFill>
                <a:srgbClr val="000000"/>
              </a:solidFill>
              <a:latin typeface="Helvetica Neue" charset="0"/>
            </a:endParaRPr>
          </a:p>
          <a:p>
            <a:pPr>
              <a:spcAft>
                <a:spcPts val="600"/>
              </a:spcAft>
            </a:pPr>
            <a:endParaRPr lang="en-US" sz="2800" dirty="0">
              <a:solidFill>
                <a:srgbClr val="000000"/>
              </a:solidFill>
              <a:latin typeface="Helvetica Neue" charset="0"/>
            </a:endParaRPr>
          </a:p>
          <a:p>
            <a:pPr>
              <a:spcAft>
                <a:spcPts val="600"/>
              </a:spcAft>
            </a:pPr>
            <a:endParaRPr lang="en-US" sz="2800" dirty="0"/>
          </a:p>
          <a:p>
            <a:pPr>
              <a:spcAft>
                <a:spcPts val="600"/>
              </a:spcAft>
            </a:pPr>
            <a:endParaRPr lang="en-US" sz="2800" dirty="0"/>
          </a:p>
        </p:txBody>
      </p:sp>
      <p:sp>
        <p:nvSpPr>
          <p:cNvPr id="1048649" name="Rounded Rectangle 15" descr="Yellow oval highlighting Guardrail systems 1926.502(b)"/>
          <p:cNvSpPr/>
          <p:nvPr/>
        </p:nvSpPr>
        <p:spPr>
          <a:xfrm>
            <a:off x="203200" y="979424"/>
            <a:ext cx="6163733" cy="541867"/>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50" name="Rounded Rectangle 16" descr="Yellow oval highlighting Personal Fall Arrest Systems 1926.502(d) and Positioning device systems 1926.502(e)"/>
          <p:cNvSpPr/>
          <p:nvPr/>
        </p:nvSpPr>
        <p:spPr>
          <a:xfrm>
            <a:off x="203200" y="2098379"/>
            <a:ext cx="7975600" cy="1151466"/>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64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864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864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4864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864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4864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4864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48648">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486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48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9" grpId="0" animBg="1"/>
      <p:bldP spid="10486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3" name="Title 1"/>
          <p:cNvSpPr>
            <a:spLocks noGrp="1"/>
          </p:cNvSpPr>
          <p:nvPr>
            <p:ph type="title"/>
          </p:nvPr>
        </p:nvSpPr>
        <p:spPr/>
        <p:txBody>
          <a:bodyPr/>
          <a:lstStyle/>
          <a:p>
            <a:r>
              <a:rPr lang="en-US" dirty="0"/>
              <a:t>Choosing Fall Protection</a:t>
            </a:r>
          </a:p>
        </p:txBody>
      </p:sp>
      <p:sp>
        <p:nvSpPr>
          <p:cNvPr id="1048974" name="Content Placeholder 2"/>
          <p:cNvSpPr>
            <a:spLocks noGrp="1"/>
          </p:cNvSpPr>
          <p:nvPr>
            <p:ph idx="4294967295"/>
          </p:nvPr>
        </p:nvSpPr>
        <p:spPr>
          <a:xfrm>
            <a:off x="0" y="1008063"/>
            <a:ext cx="9144000" cy="5534025"/>
          </a:xfrm>
        </p:spPr>
        <p:txBody>
          <a:bodyPr/>
          <a:lstStyle/>
          <a:p>
            <a:pPr>
              <a:spcAft>
                <a:spcPts val="600"/>
              </a:spcAft>
            </a:pPr>
            <a:r>
              <a:rPr lang="en-US" dirty="0"/>
              <a:t>Guardrails </a:t>
            </a:r>
          </a:p>
          <a:p>
            <a:pPr lvl="1">
              <a:spcAft>
                <a:spcPts val="600"/>
              </a:spcAft>
            </a:pPr>
            <a:r>
              <a:rPr lang="en-US" dirty="0"/>
              <a:t>Best way to prevent a fall is to remove a hazard</a:t>
            </a:r>
          </a:p>
          <a:p>
            <a:pPr lvl="1">
              <a:spcAft>
                <a:spcPts val="600"/>
              </a:spcAft>
            </a:pPr>
            <a:r>
              <a:rPr lang="en-US" dirty="0"/>
              <a:t>Put a barrier between worker and fall hazard</a:t>
            </a:r>
          </a:p>
          <a:p>
            <a:pPr>
              <a:spcAft>
                <a:spcPts val="600"/>
              </a:spcAft>
            </a:pPr>
            <a:r>
              <a:rPr lang="en-US" dirty="0"/>
              <a:t>Fall restraint mechanisms</a:t>
            </a:r>
          </a:p>
          <a:p>
            <a:pPr lvl="1">
              <a:spcAft>
                <a:spcPts val="600"/>
              </a:spcAft>
            </a:pPr>
            <a:r>
              <a:rPr lang="en-US" dirty="0"/>
              <a:t>Second way to prevent a fall is to restrain worker from reaching the fall hazard</a:t>
            </a:r>
          </a:p>
          <a:p>
            <a:pPr>
              <a:spcAft>
                <a:spcPts val="600"/>
              </a:spcAft>
            </a:pPr>
            <a:r>
              <a:rPr lang="en-US" dirty="0"/>
              <a:t>Fall arrest equipment </a:t>
            </a:r>
          </a:p>
          <a:p>
            <a:pPr lvl="1">
              <a:spcAft>
                <a:spcPts val="600"/>
              </a:spcAft>
            </a:pPr>
            <a:r>
              <a:rPr lang="en-US" dirty="0"/>
              <a:t>Least preferred form of fall protection is equipment that stops a fall after it happens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97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897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897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4897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ac1bf0a71e6477d494ddacb51e5b79d0513b"/>
</p:tagLst>
</file>

<file path=ppt/theme/theme1.xml><?xml version="1.0" encoding="utf-8"?>
<a:theme xmlns:a="http://schemas.openxmlformats.org/drawingml/2006/main" name="2017 SEI PPT Template 11.2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57150">
          <a:solidFill>
            <a:srgbClr val="FFFF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a:latin typeface="Tahoma"/>
            <a:cs typeface="Tahoma"/>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8232</Words>
  <Application>Microsoft Office PowerPoint</Application>
  <PresentationFormat>On-screen Show (4:3)</PresentationFormat>
  <Paragraphs>772</Paragraphs>
  <Slides>42</Slides>
  <Notes>42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MS PGothic</vt:lpstr>
      <vt:lpstr>MS PGothic</vt:lpstr>
      <vt:lpstr>Arial</vt:lpstr>
      <vt:lpstr>Casual</vt:lpstr>
      <vt:lpstr>Georgia</vt:lpstr>
      <vt:lpstr>Gill Sans</vt:lpstr>
      <vt:lpstr>Helvetica Neue</vt:lpstr>
      <vt:lpstr>lucida grande</vt:lpstr>
      <vt:lpstr>Tahoma</vt:lpstr>
      <vt:lpstr>Times New Roman</vt:lpstr>
      <vt:lpstr>ZapfDingbatsITC</vt:lpstr>
      <vt:lpstr>2017 SEI PPT Template 11.22</vt:lpstr>
      <vt:lpstr>Fall Protection</vt:lpstr>
      <vt:lpstr>Learning Objectives</vt:lpstr>
      <vt:lpstr>Solar Installation Fatality</vt:lpstr>
      <vt:lpstr>Why is Fall Protection Important?</vt:lpstr>
      <vt:lpstr>Employer Responsibility - Fall Protection OSHA 29 CFR 1926.501 &amp; 1926.503</vt:lpstr>
      <vt:lpstr>When is Fall Protection Required?  OSHA 29 CFR 1926 subpart M 500 – 503 </vt:lpstr>
      <vt:lpstr>When Might Fall Protection Not Be Required?</vt:lpstr>
      <vt:lpstr>Fall Protection System Options</vt:lpstr>
      <vt:lpstr>Choosing Fall Protection</vt:lpstr>
      <vt:lpstr>Guardrails  OSHA 29 CFR 1926.502(b) </vt:lpstr>
      <vt:lpstr>Skylights  OSHA 29 CFR 1926.501(b)(4) </vt:lpstr>
      <vt:lpstr>Fall Arrest, Positioning, Fall Restraint  Additional training required</vt:lpstr>
      <vt:lpstr>Fall Restraint Systems</vt:lpstr>
      <vt:lpstr>Positioning Device Systems OSHA 29 CFR 1926.502(e) &amp; 1926.500(b)</vt:lpstr>
      <vt:lpstr>Personal Fall Arrest System  OSHA 29 CFR 1926.502(d) </vt:lpstr>
      <vt:lpstr>Personal Fall Arrest System Components OSHA 29 CFR 1926.500(b)</vt:lpstr>
      <vt:lpstr>Anchor Requirements   OSHA 29 CFR 1926.502(d)(15) &amp; 1926.1423(g)</vt:lpstr>
      <vt:lpstr>Fall Protection Anchor Installation</vt:lpstr>
      <vt:lpstr>Composition Shingle Anchors</vt:lpstr>
      <vt:lpstr>Read Manufacture’s Instructions!</vt:lpstr>
      <vt:lpstr>Tile Roof Anchors</vt:lpstr>
      <vt:lpstr>Metal Roof Anchors</vt:lpstr>
      <vt:lpstr>Anchor Placement Example</vt:lpstr>
      <vt:lpstr>Vertical Lifeline Requirements                     OSHA 29 CFR 1926.502(d)</vt:lpstr>
      <vt:lpstr>Lanyards OSHA 29 CFR 1926.502(d)(9)</vt:lpstr>
      <vt:lpstr>Rope Grabs OSHA 29 CFR 1926.500(b)</vt:lpstr>
      <vt:lpstr>Self-retracting Lanyards OSHA 29 CFR 1926.502(d)(12) &amp; (13)</vt:lpstr>
      <vt:lpstr>Dee rings and Snaphooks OSHA 29 CFR 1926.502(e)(6) &amp; (7)</vt:lpstr>
      <vt:lpstr>Snaphooks OSHA 29 CFR 1926.502(e)</vt:lpstr>
      <vt:lpstr>Body Harnesses   OSHA 29 CFR 1926.502(d)(17)</vt:lpstr>
      <vt:lpstr>Body Harnesses  OSHA 29 CFR 1926.502(d)(16)</vt:lpstr>
      <vt:lpstr>Suspension Trauma Straps</vt:lpstr>
      <vt:lpstr>PFAS Total Fall Distance</vt:lpstr>
      <vt:lpstr>Equipment Inspection                                   OSHA 29 CFR 1926.502(d)(21)</vt:lpstr>
      <vt:lpstr> Equipment Inspection                                   OSHA 29 CFR 1926.502(d)(21)</vt:lpstr>
      <vt:lpstr>Pre-Installation Site Visit: Identify Hazards</vt:lpstr>
      <vt:lpstr>Pre-Installation Site Visit: Determine Equipment</vt:lpstr>
      <vt:lpstr>JHA</vt:lpstr>
      <vt:lpstr>Considerations when  Choosing Fall Protection System</vt:lpstr>
      <vt:lpstr>Getting off the Roof </vt:lpstr>
      <vt:lpstr>After a Fall OSHA 29 CFR 1926.502(d)(19) &amp; (20)</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2020-03-09T13:49:51Z</dcterms:created>
  <dcterms:modified xsi:type="dcterms:W3CDTF">2020-03-09T13:52:58Z</dcterms:modified>
</cp:coreProperties>
</file>