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8"/>
  </p:notesMasterIdLst>
  <p:handoutMasterIdLst>
    <p:handoutMasterId r:id="rId69"/>
  </p:handoutMasterIdLst>
  <p:sldIdLst>
    <p:sldId id="256" r:id="rId2"/>
    <p:sldId id="257" r:id="rId3"/>
    <p:sldId id="260" r:id="rId4"/>
    <p:sldId id="352" r:id="rId5"/>
    <p:sldId id="347" r:id="rId6"/>
    <p:sldId id="264" r:id="rId7"/>
    <p:sldId id="265" r:id="rId8"/>
    <p:sldId id="266" r:id="rId9"/>
    <p:sldId id="267" r:id="rId10"/>
    <p:sldId id="270" r:id="rId11"/>
    <p:sldId id="349" r:id="rId12"/>
    <p:sldId id="350" r:id="rId13"/>
    <p:sldId id="275" r:id="rId14"/>
    <p:sldId id="276" r:id="rId15"/>
    <p:sldId id="277" r:id="rId16"/>
    <p:sldId id="278" r:id="rId17"/>
    <p:sldId id="279" r:id="rId18"/>
    <p:sldId id="280" r:id="rId19"/>
    <p:sldId id="281" r:id="rId20"/>
    <p:sldId id="284" r:id="rId21"/>
    <p:sldId id="283" r:id="rId22"/>
    <p:sldId id="363" r:id="rId23"/>
    <p:sldId id="365" r:id="rId24"/>
    <p:sldId id="361" r:id="rId25"/>
    <p:sldId id="362" r:id="rId26"/>
    <p:sldId id="366" r:id="rId27"/>
    <p:sldId id="364" r:id="rId28"/>
    <p:sldId id="290" r:id="rId29"/>
    <p:sldId id="286" r:id="rId30"/>
    <p:sldId id="288" r:id="rId31"/>
    <p:sldId id="289" r:id="rId32"/>
    <p:sldId id="358" r:id="rId33"/>
    <p:sldId id="292" r:id="rId34"/>
    <p:sldId id="351" r:id="rId35"/>
    <p:sldId id="293" r:id="rId36"/>
    <p:sldId id="294" r:id="rId37"/>
    <p:sldId id="295" r:id="rId38"/>
    <p:sldId id="296" r:id="rId39"/>
    <p:sldId id="297" r:id="rId40"/>
    <p:sldId id="353" r:id="rId41"/>
    <p:sldId id="300" r:id="rId42"/>
    <p:sldId id="301" r:id="rId43"/>
    <p:sldId id="302" r:id="rId44"/>
    <p:sldId id="303" r:id="rId45"/>
    <p:sldId id="367" r:id="rId46"/>
    <p:sldId id="305" r:id="rId47"/>
    <p:sldId id="306" r:id="rId48"/>
    <p:sldId id="307" r:id="rId49"/>
    <p:sldId id="309" r:id="rId50"/>
    <p:sldId id="310" r:id="rId51"/>
    <p:sldId id="312" r:id="rId52"/>
    <p:sldId id="345" r:id="rId53"/>
    <p:sldId id="314" r:id="rId54"/>
    <p:sldId id="315" r:id="rId55"/>
    <p:sldId id="316" r:id="rId56"/>
    <p:sldId id="317" r:id="rId57"/>
    <p:sldId id="318" r:id="rId58"/>
    <p:sldId id="320" r:id="rId59"/>
    <p:sldId id="321" r:id="rId60"/>
    <p:sldId id="322" r:id="rId61"/>
    <p:sldId id="323" r:id="rId62"/>
    <p:sldId id="326" r:id="rId63"/>
    <p:sldId id="327" r:id="rId64"/>
    <p:sldId id="356" r:id="rId65"/>
    <p:sldId id="359" r:id="rId66"/>
    <p:sldId id="346" r:id="rId67"/>
  </p:sldIdLst>
  <p:sldSz cx="12192000" cy="6858000"/>
  <p:notesSz cx="6858000" cy="92964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57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876" autoAdjust="0"/>
  </p:normalViewPr>
  <p:slideViewPr>
    <p:cSldViewPr snapToGrid="0">
      <p:cViewPr varScale="1">
        <p:scale>
          <a:sx n="81" d="100"/>
          <a:sy n="81" d="100"/>
        </p:scale>
        <p:origin x="13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16CEA71E-9480-4B2F-A8C2-6BD696427A33}" type="datetimeFigureOut">
              <a:rPr lang="en-US" smtClean="0"/>
              <a:t>3/9/2020</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BF3EAEF4-BA61-46DC-B95E-EF50DE6C22C1}" type="slidenum">
              <a:rPr lang="en-US" smtClean="0"/>
              <a:t>‹#›</a:t>
            </a:fld>
            <a:endParaRPr lang="en-US"/>
          </a:p>
        </p:txBody>
      </p:sp>
    </p:spTree>
    <p:extLst>
      <p:ext uri="{BB962C8B-B14F-4D97-AF65-F5344CB8AC3E}">
        <p14:creationId xmlns:p14="http://schemas.microsoft.com/office/powerpoint/2010/main" val="3049874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65D177F-FF70-4692-AD79-835FBFE18C71}" type="datetimeFigureOut">
              <a:rPr lang="en-US" smtClean="0"/>
              <a:t>3/9/2020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9727EF1-0858-4B7F-A40D-8A48547B7260}" type="slidenum">
              <a:rPr lang="en-US" smtClean="0"/>
              <a:t>‹#›</a:t>
            </a:fld>
            <a:endParaRPr lang="en-US" dirty="0"/>
          </a:p>
        </p:txBody>
      </p:sp>
    </p:spTree>
    <p:extLst>
      <p:ext uri="{BB962C8B-B14F-4D97-AF65-F5344CB8AC3E}">
        <p14:creationId xmlns:p14="http://schemas.microsoft.com/office/powerpoint/2010/main" val="24829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a:t>
            </a:fld>
            <a:endParaRPr lang="en-US" dirty="0"/>
          </a:p>
        </p:txBody>
      </p:sp>
    </p:spTree>
    <p:extLst>
      <p:ext uri="{BB962C8B-B14F-4D97-AF65-F5344CB8AC3E}">
        <p14:creationId xmlns:p14="http://schemas.microsoft.com/office/powerpoint/2010/main" val="4132425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13</a:t>
            </a:fld>
            <a:endParaRPr lang="en-US" dirty="0"/>
          </a:p>
        </p:txBody>
      </p:sp>
    </p:spTree>
    <p:extLst>
      <p:ext uri="{BB962C8B-B14F-4D97-AF65-F5344CB8AC3E}">
        <p14:creationId xmlns:p14="http://schemas.microsoft.com/office/powerpoint/2010/main" val="247989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Participation:  Answer</a:t>
            </a:r>
            <a:r>
              <a:rPr lang="en-US" baseline="0" dirty="0" smtClean="0"/>
              <a:t> should include ‘No’ to indicate at least two safety issues were ignored. First, no inspection of the equipment was conducted to determine any deficiencies. If there had been an early discovery of the frayed cord the equipment should have been immediately taken out of service. Second, the environmental conditions added to the hazard when water came into contact with the frayed cord. Safety tip: Always inspect your equipment to ensure it is safe to operate. Lastly, be aware of environmental changes when water is introduced into the operation of equipment.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14</a:t>
            </a:fld>
            <a:endParaRPr lang="en-US" dirty="0"/>
          </a:p>
        </p:txBody>
      </p:sp>
    </p:spTree>
    <p:extLst>
      <p:ext uri="{BB962C8B-B14F-4D97-AF65-F5344CB8AC3E}">
        <p14:creationId xmlns:p14="http://schemas.microsoft.com/office/powerpoint/2010/main" val="401534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15</a:t>
            </a:fld>
            <a:endParaRPr lang="en-US" dirty="0"/>
          </a:p>
        </p:txBody>
      </p:sp>
    </p:spTree>
    <p:extLst>
      <p:ext uri="{BB962C8B-B14F-4D97-AF65-F5344CB8AC3E}">
        <p14:creationId xmlns:p14="http://schemas.microsoft.com/office/powerpoint/2010/main" val="342648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  Answers</a:t>
            </a:r>
            <a:r>
              <a:rPr lang="en-US" baseline="0" dirty="0" smtClean="0"/>
              <a:t> should include ‘No’ to indicate that a safety brief was not conducted to identify the electrical lines as a hazard.  Second, if spotters were assigned to oversee and communicate the hazard to the equipment operator failed to do so.  Safety tip:  Conduct a risk assessment to identify as many hazards as possible and implement control hazards before work begins.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16</a:t>
            </a:fld>
            <a:endParaRPr lang="en-US" dirty="0"/>
          </a:p>
        </p:txBody>
      </p:sp>
    </p:spTree>
    <p:extLst>
      <p:ext uri="{BB962C8B-B14F-4D97-AF65-F5344CB8AC3E}">
        <p14:creationId xmlns:p14="http://schemas.microsoft.com/office/powerpoint/2010/main" val="592696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17</a:t>
            </a:fld>
            <a:endParaRPr lang="en-US" dirty="0"/>
          </a:p>
        </p:txBody>
      </p:sp>
    </p:spTree>
    <p:extLst>
      <p:ext uri="{BB962C8B-B14F-4D97-AF65-F5344CB8AC3E}">
        <p14:creationId xmlns:p14="http://schemas.microsoft.com/office/powerpoint/2010/main" val="3487051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18</a:t>
            </a:fld>
            <a:endParaRPr lang="en-US" dirty="0"/>
          </a:p>
        </p:txBody>
      </p:sp>
    </p:spTree>
    <p:extLst>
      <p:ext uri="{BB962C8B-B14F-4D97-AF65-F5344CB8AC3E}">
        <p14:creationId xmlns:p14="http://schemas.microsoft.com/office/powerpoint/2010/main" val="569788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19</a:t>
            </a:fld>
            <a:endParaRPr lang="en-US" dirty="0"/>
          </a:p>
        </p:txBody>
      </p:sp>
    </p:spTree>
    <p:extLst>
      <p:ext uri="{BB962C8B-B14F-4D97-AF65-F5344CB8AC3E}">
        <p14:creationId xmlns:p14="http://schemas.microsoft.com/office/powerpoint/2010/main" val="385653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20</a:t>
            </a:fld>
            <a:endParaRPr lang="en-US" dirty="0"/>
          </a:p>
        </p:txBody>
      </p:sp>
    </p:spTree>
    <p:extLst>
      <p:ext uri="{BB962C8B-B14F-4D97-AF65-F5344CB8AC3E}">
        <p14:creationId xmlns:p14="http://schemas.microsoft.com/office/powerpoint/2010/main" val="620328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21</a:t>
            </a:fld>
            <a:endParaRPr lang="en-US" dirty="0"/>
          </a:p>
        </p:txBody>
      </p:sp>
    </p:spTree>
    <p:extLst>
      <p:ext uri="{BB962C8B-B14F-4D97-AF65-F5344CB8AC3E}">
        <p14:creationId xmlns:p14="http://schemas.microsoft.com/office/powerpoint/2010/main" val="235519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24</a:t>
            </a:fld>
            <a:endParaRPr lang="en-US" dirty="0"/>
          </a:p>
        </p:txBody>
      </p:sp>
    </p:spTree>
    <p:extLst>
      <p:ext uri="{BB962C8B-B14F-4D97-AF65-F5344CB8AC3E}">
        <p14:creationId xmlns:p14="http://schemas.microsoft.com/office/powerpoint/2010/main" val="398210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a:t>
            </a:fld>
            <a:endParaRPr lang="en-US" dirty="0"/>
          </a:p>
        </p:txBody>
      </p:sp>
    </p:spTree>
    <p:extLst>
      <p:ext uri="{BB962C8B-B14F-4D97-AF65-F5344CB8AC3E}">
        <p14:creationId xmlns:p14="http://schemas.microsoft.com/office/powerpoint/2010/main" val="3098389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28</a:t>
            </a:fld>
            <a:endParaRPr lang="en-US" dirty="0"/>
          </a:p>
        </p:txBody>
      </p:sp>
    </p:spTree>
    <p:extLst>
      <p:ext uri="{BB962C8B-B14F-4D97-AF65-F5344CB8AC3E}">
        <p14:creationId xmlns:p14="http://schemas.microsoft.com/office/powerpoint/2010/main" val="469392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29</a:t>
            </a:fld>
            <a:endParaRPr lang="en-US" dirty="0"/>
          </a:p>
        </p:txBody>
      </p:sp>
    </p:spTree>
    <p:extLst>
      <p:ext uri="{BB962C8B-B14F-4D97-AF65-F5344CB8AC3E}">
        <p14:creationId xmlns:p14="http://schemas.microsoft.com/office/powerpoint/2010/main" val="3630768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30</a:t>
            </a:fld>
            <a:endParaRPr lang="en-US" dirty="0"/>
          </a:p>
        </p:txBody>
      </p:sp>
    </p:spTree>
    <p:extLst>
      <p:ext uri="{BB962C8B-B14F-4D97-AF65-F5344CB8AC3E}">
        <p14:creationId xmlns:p14="http://schemas.microsoft.com/office/powerpoint/2010/main" val="1035219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a:t>
            </a:r>
            <a:r>
              <a:rPr lang="en-US" baseline="0" dirty="0" smtClean="0"/>
              <a:t> tip:  In the preplanning process selecting the right piece of equipment is essential to help reduce the hazards on the job site.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31</a:t>
            </a:fld>
            <a:endParaRPr lang="en-US" dirty="0"/>
          </a:p>
        </p:txBody>
      </p:sp>
    </p:spTree>
    <p:extLst>
      <p:ext uri="{BB962C8B-B14F-4D97-AF65-F5344CB8AC3E}">
        <p14:creationId xmlns:p14="http://schemas.microsoft.com/office/powerpoint/2010/main" val="3937621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33</a:t>
            </a:fld>
            <a:endParaRPr lang="en-US" dirty="0"/>
          </a:p>
        </p:txBody>
      </p:sp>
    </p:spTree>
    <p:extLst>
      <p:ext uri="{BB962C8B-B14F-4D97-AF65-F5344CB8AC3E}">
        <p14:creationId xmlns:p14="http://schemas.microsoft.com/office/powerpoint/2010/main" val="1240414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34</a:t>
            </a:fld>
            <a:endParaRPr lang="en-US" dirty="0"/>
          </a:p>
        </p:txBody>
      </p:sp>
    </p:spTree>
    <p:extLst>
      <p:ext uri="{BB962C8B-B14F-4D97-AF65-F5344CB8AC3E}">
        <p14:creationId xmlns:p14="http://schemas.microsoft.com/office/powerpoint/2010/main" val="397938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35</a:t>
            </a:fld>
            <a:endParaRPr lang="en-US" dirty="0"/>
          </a:p>
        </p:txBody>
      </p:sp>
    </p:spTree>
    <p:extLst>
      <p:ext uri="{BB962C8B-B14F-4D97-AF65-F5344CB8AC3E}">
        <p14:creationId xmlns:p14="http://schemas.microsoft.com/office/powerpoint/2010/main" val="1941973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36</a:t>
            </a:fld>
            <a:endParaRPr lang="en-US" dirty="0"/>
          </a:p>
        </p:txBody>
      </p:sp>
    </p:spTree>
    <p:extLst>
      <p:ext uri="{BB962C8B-B14F-4D97-AF65-F5344CB8AC3E}">
        <p14:creationId xmlns:p14="http://schemas.microsoft.com/office/powerpoint/2010/main" val="3265794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37</a:t>
            </a:fld>
            <a:endParaRPr lang="en-US" dirty="0"/>
          </a:p>
        </p:txBody>
      </p:sp>
    </p:spTree>
    <p:extLst>
      <p:ext uri="{BB962C8B-B14F-4D97-AF65-F5344CB8AC3E}">
        <p14:creationId xmlns:p14="http://schemas.microsoft.com/office/powerpoint/2010/main" val="53925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38</a:t>
            </a:fld>
            <a:endParaRPr lang="en-US" dirty="0"/>
          </a:p>
        </p:txBody>
      </p:sp>
    </p:spTree>
    <p:extLst>
      <p:ext uri="{BB962C8B-B14F-4D97-AF65-F5344CB8AC3E}">
        <p14:creationId xmlns:p14="http://schemas.microsoft.com/office/powerpoint/2010/main" val="208172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a:t>
            </a:fld>
            <a:endParaRPr lang="en-US" dirty="0"/>
          </a:p>
        </p:txBody>
      </p:sp>
    </p:spTree>
    <p:extLst>
      <p:ext uri="{BB962C8B-B14F-4D97-AF65-F5344CB8AC3E}">
        <p14:creationId xmlns:p14="http://schemas.microsoft.com/office/powerpoint/2010/main" val="2706753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39</a:t>
            </a:fld>
            <a:endParaRPr lang="en-US" dirty="0"/>
          </a:p>
        </p:txBody>
      </p:sp>
    </p:spTree>
    <p:extLst>
      <p:ext uri="{BB962C8B-B14F-4D97-AF65-F5344CB8AC3E}">
        <p14:creationId xmlns:p14="http://schemas.microsoft.com/office/powerpoint/2010/main" val="354691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40</a:t>
            </a:fld>
            <a:endParaRPr lang="en-US" dirty="0"/>
          </a:p>
        </p:txBody>
      </p:sp>
    </p:spTree>
    <p:extLst>
      <p:ext uri="{BB962C8B-B14F-4D97-AF65-F5344CB8AC3E}">
        <p14:creationId xmlns:p14="http://schemas.microsoft.com/office/powerpoint/2010/main" val="937680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41</a:t>
            </a:fld>
            <a:endParaRPr lang="en-US" dirty="0"/>
          </a:p>
        </p:txBody>
      </p:sp>
    </p:spTree>
    <p:extLst>
      <p:ext uri="{BB962C8B-B14F-4D97-AF65-F5344CB8AC3E}">
        <p14:creationId xmlns:p14="http://schemas.microsoft.com/office/powerpoint/2010/main" val="210903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42</a:t>
            </a:fld>
            <a:endParaRPr lang="en-US" dirty="0"/>
          </a:p>
        </p:txBody>
      </p:sp>
    </p:spTree>
    <p:extLst>
      <p:ext uri="{BB962C8B-B14F-4D97-AF65-F5344CB8AC3E}">
        <p14:creationId xmlns:p14="http://schemas.microsoft.com/office/powerpoint/2010/main" val="241599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43</a:t>
            </a:fld>
            <a:endParaRPr lang="en-US" dirty="0"/>
          </a:p>
        </p:txBody>
      </p:sp>
    </p:spTree>
    <p:extLst>
      <p:ext uri="{BB962C8B-B14F-4D97-AF65-F5344CB8AC3E}">
        <p14:creationId xmlns:p14="http://schemas.microsoft.com/office/powerpoint/2010/main" val="2781143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44</a:t>
            </a:fld>
            <a:endParaRPr lang="en-US" dirty="0"/>
          </a:p>
        </p:txBody>
      </p:sp>
    </p:spTree>
    <p:extLst>
      <p:ext uri="{BB962C8B-B14F-4D97-AF65-F5344CB8AC3E}">
        <p14:creationId xmlns:p14="http://schemas.microsoft.com/office/powerpoint/2010/main" val="84404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46</a:t>
            </a:fld>
            <a:endParaRPr lang="en-US" dirty="0"/>
          </a:p>
        </p:txBody>
      </p:sp>
    </p:spTree>
    <p:extLst>
      <p:ext uri="{BB962C8B-B14F-4D97-AF65-F5344CB8AC3E}">
        <p14:creationId xmlns:p14="http://schemas.microsoft.com/office/powerpoint/2010/main" val="2298230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47</a:t>
            </a:fld>
            <a:endParaRPr lang="en-US" dirty="0"/>
          </a:p>
        </p:txBody>
      </p:sp>
    </p:spTree>
    <p:extLst>
      <p:ext uri="{BB962C8B-B14F-4D97-AF65-F5344CB8AC3E}">
        <p14:creationId xmlns:p14="http://schemas.microsoft.com/office/powerpoint/2010/main" val="2789019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48</a:t>
            </a:fld>
            <a:endParaRPr lang="en-US" dirty="0"/>
          </a:p>
        </p:txBody>
      </p:sp>
    </p:spTree>
    <p:extLst>
      <p:ext uri="{BB962C8B-B14F-4D97-AF65-F5344CB8AC3E}">
        <p14:creationId xmlns:p14="http://schemas.microsoft.com/office/powerpoint/2010/main" val="500851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49</a:t>
            </a:fld>
            <a:endParaRPr lang="en-US" dirty="0"/>
          </a:p>
        </p:txBody>
      </p:sp>
    </p:spTree>
    <p:extLst>
      <p:ext uri="{BB962C8B-B14F-4D97-AF65-F5344CB8AC3E}">
        <p14:creationId xmlns:p14="http://schemas.microsoft.com/office/powerpoint/2010/main" val="372180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a:t>
            </a:fld>
            <a:endParaRPr lang="en-US" dirty="0"/>
          </a:p>
        </p:txBody>
      </p:sp>
    </p:spTree>
    <p:extLst>
      <p:ext uri="{BB962C8B-B14F-4D97-AF65-F5344CB8AC3E}">
        <p14:creationId xmlns:p14="http://schemas.microsoft.com/office/powerpoint/2010/main" val="2826762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50</a:t>
            </a:fld>
            <a:endParaRPr lang="en-US" dirty="0"/>
          </a:p>
        </p:txBody>
      </p:sp>
    </p:spTree>
    <p:extLst>
      <p:ext uri="{BB962C8B-B14F-4D97-AF65-F5344CB8AC3E}">
        <p14:creationId xmlns:p14="http://schemas.microsoft.com/office/powerpoint/2010/main" val="1284554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51</a:t>
            </a:fld>
            <a:endParaRPr lang="en-US" dirty="0"/>
          </a:p>
        </p:txBody>
      </p:sp>
    </p:spTree>
    <p:extLst>
      <p:ext uri="{BB962C8B-B14F-4D97-AF65-F5344CB8AC3E}">
        <p14:creationId xmlns:p14="http://schemas.microsoft.com/office/powerpoint/2010/main" val="2610677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52</a:t>
            </a:fld>
            <a:endParaRPr lang="en-US" dirty="0"/>
          </a:p>
        </p:txBody>
      </p:sp>
    </p:spTree>
    <p:extLst>
      <p:ext uri="{BB962C8B-B14F-4D97-AF65-F5344CB8AC3E}">
        <p14:creationId xmlns:p14="http://schemas.microsoft.com/office/powerpoint/2010/main" val="1144949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53</a:t>
            </a:fld>
            <a:endParaRPr lang="en-US" dirty="0"/>
          </a:p>
        </p:txBody>
      </p:sp>
    </p:spTree>
    <p:extLst>
      <p:ext uri="{BB962C8B-B14F-4D97-AF65-F5344CB8AC3E}">
        <p14:creationId xmlns:p14="http://schemas.microsoft.com/office/powerpoint/2010/main" val="3830446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54</a:t>
            </a:fld>
            <a:endParaRPr lang="en-US" dirty="0"/>
          </a:p>
        </p:txBody>
      </p:sp>
    </p:spTree>
    <p:extLst>
      <p:ext uri="{BB962C8B-B14F-4D97-AF65-F5344CB8AC3E}">
        <p14:creationId xmlns:p14="http://schemas.microsoft.com/office/powerpoint/2010/main" val="1137432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55</a:t>
            </a:fld>
            <a:endParaRPr lang="en-US" dirty="0"/>
          </a:p>
        </p:txBody>
      </p:sp>
    </p:spTree>
    <p:extLst>
      <p:ext uri="{BB962C8B-B14F-4D97-AF65-F5344CB8AC3E}">
        <p14:creationId xmlns:p14="http://schemas.microsoft.com/office/powerpoint/2010/main" val="1125827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56</a:t>
            </a:fld>
            <a:endParaRPr lang="en-US" dirty="0"/>
          </a:p>
        </p:txBody>
      </p:sp>
    </p:spTree>
    <p:extLst>
      <p:ext uri="{BB962C8B-B14F-4D97-AF65-F5344CB8AC3E}">
        <p14:creationId xmlns:p14="http://schemas.microsoft.com/office/powerpoint/2010/main" val="3336743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57</a:t>
            </a:fld>
            <a:endParaRPr lang="en-US" dirty="0"/>
          </a:p>
        </p:txBody>
      </p:sp>
    </p:spTree>
    <p:extLst>
      <p:ext uri="{BB962C8B-B14F-4D97-AF65-F5344CB8AC3E}">
        <p14:creationId xmlns:p14="http://schemas.microsoft.com/office/powerpoint/2010/main" val="3437106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58</a:t>
            </a:fld>
            <a:endParaRPr lang="en-US" dirty="0"/>
          </a:p>
        </p:txBody>
      </p:sp>
    </p:spTree>
    <p:extLst>
      <p:ext uri="{BB962C8B-B14F-4D97-AF65-F5344CB8AC3E}">
        <p14:creationId xmlns:p14="http://schemas.microsoft.com/office/powerpoint/2010/main" val="27922913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participation</a:t>
            </a:r>
            <a:r>
              <a:rPr lang="en-US" baseline="0" dirty="0" smtClean="0"/>
              <a:t>:  How many hazards can you identify in this photograph? Answers should include-Slips trips and fall hazards, improper use of a junction box as a major source of power to plug into.  Safety tip:  When selecting a source of power for your equipment good safe work practices include plugging into a protected power source.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59</a:t>
            </a:fld>
            <a:endParaRPr lang="en-US" dirty="0"/>
          </a:p>
        </p:txBody>
      </p:sp>
    </p:spTree>
    <p:extLst>
      <p:ext uri="{BB962C8B-B14F-4D97-AF65-F5344CB8AC3E}">
        <p14:creationId xmlns:p14="http://schemas.microsoft.com/office/powerpoint/2010/main" val="308837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a:t>
            </a:fld>
            <a:endParaRPr lang="en-US" dirty="0"/>
          </a:p>
        </p:txBody>
      </p:sp>
    </p:spTree>
    <p:extLst>
      <p:ext uri="{BB962C8B-B14F-4D97-AF65-F5344CB8AC3E}">
        <p14:creationId xmlns:p14="http://schemas.microsoft.com/office/powerpoint/2010/main" val="38268549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Participation:</a:t>
            </a:r>
            <a:r>
              <a:rPr lang="en-US" baseline="0" dirty="0" smtClean="0"/>
              <a:t> How many hazards can you identify in this photograph?  Answers should include splicing wires together with the use of electrical tape. Safety Tip: Never splice wires and depend upon electrical tape to protect you from electrical hazards.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60</a:t>
            </a:fld>
            <a:endParaRPr lang="en-US" dirty="0"/>
          </a:p>
        </p:txBody>
      </p:sp>
    </p:spTree>
    <p:extLst>
      <p:ext uri="{BB962C8B-B14F-4D97-AF65-F5344CB8AC3E}">
        <p14:creationId xmlns:p14="http://schemas.microsoft.com/office/powerpoint/2010/main" val="21104996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Participation:</a:t>
            </a:r>
            <a:r>
              <a:rPr lang="en-US" baseline="0" dirty="0" smtClean="0"/>
              <a:t> How many hazards can you identify from this photograph? Answers should include water, aluminum ladder and slips trips and falls. Safety tip:  Avoid environmental hazards such as water or wet conditions and equipment that is highly conductive to electricity.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61</a:t>
            </a:fld>
            <a:endParaRPr lang="en-US" dirty="0"/>
          </a:p>
        </p:txBody>
      </p:sp>
    </p:spTree>
    <p:extLst>
      <p:ext uri="{BB962C8B-B14F-4D97-AF65-F5344CB8AC3E}">
        <p14:creationId xmlns:p14="http://schemas.microsoft.com/office/powerpoint/2010/main" val="15547046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Participation:</a:t>
            </a:r>
            <a:r>
              <a:rPr lang="en-US" baseline="0" dirty="0" smtClean="0"/>
              <a:t> What hazards can you identify in this photograph?  Answer should include bare wires. Safety Tip: Bare electrical wires should be considered energized unless the circuit has been locked and tagged out at the breaker panel.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62</a:t>
            </a:fld>
            <a:endParaRPr lang="en-US" dirty="0"/>
          </a:p>
        </p:txBody>
      </p:sp>
    </p:spTree>
    <p:extLst>
      <p:ext uri="{BB962C8B-B14F-4D97-AF65-F5344CB8AC3E}">
        <p14:creationId xmlns:p14="http://schemas.microsoft.com/office/powerpoint/2010/main" val="24025665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Participation:</a:t>
            </a:r>
            <a:r>
              <a:rPr lang="en-US" baseline="0" dirty="0" smtClean="0"/>
              <a:t>  How many hazards can you identify in this photograph? Answers should include the possibility of overloading an outlet with too many power cords. In some cases daisy chaining electrical cords together draws more power through one power source causing an overload in the circuit, which may overheat and cause a fire. Safety tip:  Never daisy chain extension cords or overload any one circuit outlet as a single source for electricity. </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63</a:t>
            </a:fld>
            <a:endParaRPr lang="en-US" dirty="0"/>
          </a:p>
        </p:txBody>
      </p:sp>
    </p:spTree>
    <p:extLst>
      <p:ext uri="{BB962C8B-B14F-4D97-AF65-F5344CB8AC3E}">
        <p14:creationId xmlns:p14="http://schemas.microsoft.com/office/powerpoint/2010/main" val="11676302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Participation:</a:t>
            </a:r>
            <a:r>
              <a:rPr lang="en-US" baseline="0" dirty="0" smtClean="0"/>
              <a:t> How many hazards can you identify in each of these photographs?  Answers should include never depend upon a piece of paper as proper signage to warn employees of the electrical hazards. This piece of paper doesn’t even identify which switch of level is the start button. Second, the lockout device is missing a lock in place. How are you to know if that piece of equipment was supposed to be locked out?  We don’t! Safety tip:  Following safe work practices in the lockout </a:t>
            </a:r>
            <a:r>
              <a:rPr lang="en-US" baseline="0" dirty="0" err="1" smtClean="0"/>
              <a:t>tagout</a:t>
            </a:r>
            <a:r>
              <a:rPr lang="en-US" baseline="0" dirty="0" smtClean="0"/>
              <a:t> program can avoid these missteps in communication.</a:t>
            </a: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64</a:t>
            </a:fld>
            <a:endParaRPr lang="en-US" dirty="0"/>
          </a:p>
        </p:txBody>
      </p:sp>
    </p:spTree>
    <p:extLst>
      <p:ext uri="{BB962C8B-B14F-4D97-AF65-F5344CB8AC3E}">
        <p14:creationId xmlns:p14="http://schemas.microsoft.com/office/powerpoint/2010/main" val="924135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66</a:t>
            </a:fld>
            <a:endParaRPr lang="en-US" dirty="0"/>
          </a:p>
        </p:txBody>
      </p:sp>
    </p:spTree>
    <p:extLst>
      <p:ext uri="{BB962C8B-B14F-4D97-AF65-F5344CB8AC3E}">
        <p14:creationId xmlns:p14="http://schemas.microsoft.com/office/powerpoint/2010/main" val="286523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a:t>
            </a:fld>
            <a:endParaRPr lang="en-US" dirty="0"/>
          </a:p>
        </p:txBody>
      </p:sp>
    </p:spTree>
    <p:extLst>
      <p:ext uri="{BB962C8B-B14F-4D97-AF65-F5344CB8AC3E}">
        <p14:creationId xmlns:p14="http://schemas.microsoft.com/office/powerpoint/2010/main" val="193415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8</a:t>
            </a:fld>
            <a:endParaRPr lang="en-US" dirty="0"/>
          </a:p>
        </p:txBody>
      </p:sp>
    </p:spTree>
    <p:extLst>
      <p:ext uri="{BB962C8B-B14F-4D97-AF65-F5344CB8AC3E}">
        <p14:creationId xmlns:p14="http://schemas.microsoft.com/office/powerpoint/2010/main" val="478274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9</a:t>
            </a:fld>
            <a:endParaRPr lang="en-US" dirty="0"/>
          </a:p>
        </p:txBody>
      </p:sp>
    </p:spTree>
    <p:extLst>
      <p:ext uri="{BB962C8B-B14F-4D97-AF65-F5344CB8AC3E}">
        <p14:creationId xmlns:p14="http://schemas.microsoft.com/office/powerpoint/2010/main" val="101632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10</a:t>
            </a:fld>
            <a:endParaRPr lang="en-US" dirty="0"/>
          </a:p>
        </p:txBody>
      </p:sp>
    </p:spTree>
    <p:extLst>
      <p:ext uri="{BB962C8B-B14F-4D97-AF65-F5344CB8AC3E}">
        <p14:creationId xmlns:p14="http://schemas.microsoft.com/office/powerpoint/2010/main" val="61926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3759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287345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184469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299659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128702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308599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27944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47421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183625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63882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414300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1D513-460E-4888-9BEB-AD0A2EB7A005}" type="datetimeFigureOut">
              <a:rPr lang="en-US" smtClean="0"/>
              <a:t>3/9/2020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640B5-2D37-4AC2-B744-3C0914139D81}" type="slidenum">
              <a:rPr lang="en-US" smtClean="0"/>
              <a:t>‹#›</a:t>
            </a:fld>
            <a:endParaRPr lang="en-US" dirty="0"/>
          </a:p>
        </p:txBody>
      </p:sp>
    </p:spTree>
    <p:extLst>
      <p:ext uri="{BB962C8B-B14F-4D97-AF65-F5344CB8AC3E}">
        <p14:creationId xmlns:p14="http://schemas.microsoft.com/office/powerpoint/2010/main" val="414407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OATbbDySdu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cNcsTRQNZL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807" y="2450124"/>
            <a:ext cx="10337801" cy="834065"/>
          </a:xfrm>
        </p:spPr>
        <p:txBody>
          <a:bodyPr>
            <a:normAutofit/>
          </a:bodyPr>
          <a:lstStyle/>
          <a:p>
            <a:r>
              <a:rPr lang="en-US" sz="4800" dirty="0" smtClean="0">
                <a:solidFill>
                  <a:schemeClr val="bg1"/>
                </a:solidFill>
                <a:latin typeface="Rockwell" panose="02060603020205020403" pitchFamily="18" charset="0"/>
              </a:rPr>
              <a:t>Electrical Safety</a:t>
            </a:r>
            <a:endParaRPr lang="en-US" sz="48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185028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123" y="269516"/>
            <a:ext cx="11786577" cy="1325563"/>
          </a:xfrm>
        </p:spPr>
        <p:txBody>
          <a:bodyPr/>
          <a:lstStyle/>
          <a:p>
            <a:pPr algn="ctr"/>
            <a:r>
              <a:rPr lang="en-US" dirty="0">
                <a:solidFill>
                  <a:schemeClr val="bg1"/>
                </a:solidFill>
                <a:latin typeface="Rockwell" panose="02060603020205020403" pitchFamily="18" charset="0"/>
              </a:rPr>
              <a:t>OSHA’s Electrical Standards, NFPA 70 and 70E Electrical Safety</a:t>
            </a:r>
          </a:p>
        </p:txBody>
      </p:sp>
      <p:sp>
        <p:nvSpPr>
          <p:cNvPr id="3" name="Content Placeholder 2"/>
          <p:cNvSpPr>
            <a:spLocks noGrp="1"/>
          </p:cNvSpPr>
          <p:nvPr>
            <p:ph idx="1"/>
          </p:nvPr>
        </p:nvSpPr>
        <p:spPr>
          <a:xfrm>
            <a:off x="838200" y="1739901"/>
            <a:ext cx="11112500" cy="4038600"/>
          </a:xfrm>
        </p:spPr>
        <p:txBody>
          <a:bodyPr>
            <a:normAutofit fontScale="92500" lnSpcReduction="20000"/>
          </a:bodyPr>
          <a:lstStyle/>
          <a:p>
            <a:r>
              <a:rPr lang="en-US" b="1" dirty="0">
                <a:solidFill>
                  <a:srgbClr val="92D050"/>
                </a:solidFill>
                <a:latin typeface="Gill Sans MT" panose="020B0502020104020203" pitchFamily="34" charset="0"/>
              </a:rPr>
              <a:t>OSHA's electrical standards</a:t>
            </a:r>
            <a:r>
              <a:rPr lang="en-US" dirty="0">
                <a:solidFill>
                  <a:srgbClr val="92D050"/>
                </a:solidFill>
                <a:latin typeface="Gill Sans MT" panose="020B0502020104020203" pitchFamily="34" charset="0"/>
              </a:rPr>
              <a:t> </a:t>
            </a:r>
            <a:r>
              <a:rPr lang="en-US" dirty="0">
                <a:solidFill>
                  <a:schemeClr val="bg1"/>
                </a:solidFill>
                <a:latin typeface="Gill Sans MT" panose="020B0502020104020203" pitchFamily="34" charset="0"/>
              </a:rPr>
              <a:t>are based on the National Fire Protection Association Standards NFPA 70, National Electric Code, and NFPA 70E, </a:t>
            </a:r>
            <a:r>
              <a:rPr lang="en-US" dirty="0" smtClean="0">
                <a:solidFill>
                  <a:schemeClr val="bg1"/>
                </a:solidFill>
                <a:latin typeface="Gill Sans MT" panose="020B0502020104020203" pitchFamily="34" charset="0"/>
              </a:rPr>
              <a:t>Standard for Electrical Safety for </a:t>
            </a:r>
            <a:r>
              <a:rPr lang="en-US" dirty="0">
                <a:solidFill>
                  <a:schemeClr val="bg1"/>
                </a:solidFill>
                <a:latin typeface="Gill Sans MT" panose="020B0502020104020203" pitchFamily="34" charset="0"/>
              </a:rPr>
              <a:t>Employee </a:t>
            </a:r>
            <a:r>
              <a:rPr lang="en-US" dirty="0" smtClean="0">
                <a:solidFill>
                  <a:schemeClr val="bg1"/>
                </a:solidFill>
                <a:latin typeface="Gill Sans MT" panose="020B0502020104020203" pitchFamily="34" charset="0"/>
              </a:rPr>
              <a:t>Workplaces. </a:t>
            </a:r>
          </a:p>
          <a:p>
            <a:pPr marL="0" indent="0">
              <a:buNone/>
            </a:pP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Only qualified employees may conduct electrical work. </a:t>
            </a:r>
          </a:p>
          <a:p>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Special </a:t>
            </a:r>
            <a:r>
              <a:rPr lang="en-US" dirty="0">
                <a:solidFill>
                  <a:schemeClr val="bg1"/>
                </a:solidFill>
                <a:latin typeface="Gill Sans MT" panose="020B0502020104020203" pitchFamily="34" charset="0"/>
              </a:rPr>
              <a:t>training </a:t>
            </a:r>
            <a:r>
              <a:rPr lang="en-US" dirty="0" smtClean="0">
                <a:solidFill>
                  <a:schemeClr val="bg1"/>
                </a:solidFill>
                <a:latin typeface="Gill Sans MT" panose="020B0502020104020203" pitchFamily="34" charset="0"/>
              </a:rPr>
              <a:t>is required for qualified employees: </a:t>
            </a:r>
            <a:endParaRPr lang="en-US" dirty="0">
              <a:solidFill>
                <a:schemeClr val="bg1"/>
              </a:solidFill>
              <a:latin typeface="Gill Sans MT" panose="020B0502020104020203" pitchFamily="34" charset="0"/>
            </a:endParaRPr>
          </a:p>
          <a:p>
            <a:pPr lvl="1">
              <a:buFont typeface="Wingdings" panose="05000000000000000000" pitchFamily="2" charset="2"/>
              <a:buChar char="ü"/>
            </a:pPr>
            <a:r>
              <a:rPr lang="en-US" altLang="en-US" sz="2800" dirty="0">
                <a:solidFill>
                  <a:schemeClr val="bg1"/>
                </a:solidFill>
                <a:latin typeface="Gill Sans MT" panose="020B0502020104020203" pitchFamily="34" charset="0"/>
              </a:rPr>
              <a:t>Safe Work Practices </a:t>
            </a:r>
          </a:p>
          <a:p>
            <a:pPr lvl="1">
              <a:buFont typeface="Wingdings" panose="05000000000000000000" pitchFamily="2" charset="2"/>
              <a:buChar char="ü"/>
            </a:pPr>
            <a:r>
              <a:rPr lang="en-US" altLang="en-US" sz="2800" dirty="0">
                <a:solidFill>
                  <a:schemeClr val="bg1"/>
                </a:solidFill>
                <a:latin typeface="Gill Sans MT" panose="020B0502020104020203" pitchFamily="34" charset="0"/>
              </a:rPr>
              <a:t>Isolation of Electrical Sources </a:t>
            </a:r>
          </a:p>
          <a:p>
            <a:pPr lvl="1">
              <a:buFont typeface="Wingdings" panose="05000000000000000000" pitchFamily="2" charset="2"/>
              <a:buChar char="ü"/>
            </a:pPr>
            <a:r>
              <a:rPr lang="en-US" altLang="en-US" sz="2800" dirty="0">
                <a:solidFill>
                  <a:schemeClr val="bg1"/>
                </a:solidFill>
                <a:latin typeface="Gill Sans MT" panose="020B0502020104020203" pitchFamily="34" charset="0"/>
              </a:rPr>
              <a:t>Test Equipment </a:t>
            </a:r>
          </a:p>
          <a:p>
            <a:pPr lvl="1">
              <a:buFont typeface="Wingdings" panose="05000000000000000000" pitchFamily="2" charset="2"/>
              <a:buChar char="ü"/>
            </a:pPr>
            <a:r>
              <a:rPr lang="en-US" altLang="en-US" sz="2800" dirty="0">
                <a:solidFill>
                  <a:schemeClr val="bg1"/>
                </a:solidFill>
                <a:latin typeface="Gill Sans MT" panose="020B0502020104020203" pitchFamily="34" charset="0"/>
              </a:rPr>
              <a:t>Tools &amp; PPE </a:t>
            </a:r>
          </a:p>
          <a:p>
            <a:endParaRPr lang="en-US" dirty="0"/>
          </a:p>
        </p:txBody>
      </p:sp>
    </p:spTree>
    <p:extLst>
      <p:ext uri="{BB962C8B-B14F-4D97-AF65-F5344CB8AC3E}">
        <p14:creationId xmlns:p14="http://schemas.microsoft.com/office/powerpoint/2010/main" val="328235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631" y="344487"/>
            <a:ext cx="11664461" cy="1764035"/>
          </a:xfrm>
        </p:spPr>
        <p:txBody>
          <a:bodyPr>
            <a:normAutofit fontScale="90000"/>
          </a:bodyPr>
          <a:lstStyle/>
          <a:p>
            <a:pPr algn="ctr"/>
            <a:r>
              <a:rPr lang="en-US" dirty="0">
                <a:solidFill>
                  <a:schemeClr val="bg1"/>
                </a:solidFill>
                <a:latin typeface="Rockwell" panose="02060603020205020403" pitchFamily="18" charset="0"/>
              </a:rPr>
              <a:t>Is </a:t>
            </a:r>
            <a:r>
              <a:rPr lang="en-US" dirty="0" smtClean="0">
                <a:solidFill>
                  <a:schemeClr val="bg1"/>
                </a:solidFill>
                <a:latin typeface="Rockwell" panose="02060603020205020403" pitchFamily="18" charset="0"/>
              </a:rPr>
              <a:t>Compliance </a:t>
            </a:r>
            <a:r>
              <a:rPr lang="en-US" dirty="0">
                <a:solidFill>
                  <a:schemeClr val="bg1"/>
                </a:solidFill>
                <a:latin typeface="Rockwell" panose="02060603020205020403" pitchFamily="18" charset="0"/>
              </a:rPr>
              <a:t>with NFPA 70E </a:t>
            </a:r>
            <a:r>
              <a:rPr lang="en-US" dirty="0" smtClean="0">
                <a:solidFill>
                  <a:schemeClr val="bg1"/>
                </a:solidFill>
                <a:latin typeface="Rockwell" panose="02060603020205020403" pitchFamily="18" charset="0"/>
              </a:rPr>
              <a:t>Standard for Electrical </a:t>
            </a:r>
            <a:r>
              <a:rPr lang="en-US" dirty="0">
                <a:solidFill>
                  <a:schemeClr val="bg1"/>
                </a:solidFill>
                <a:latin typeface="Rockwell" panose="02060603020205020403" pitchFamily="18" charset="0"/>
              </a:rPr>
              <a:t>S</a:t>
            </a:r>
            <a:r>
              <a:rPr lang="en-US" dirty="0" smtClean="0">
                <a:solidFill>
                  <a:schemeClr val="bg1"/>
                </a:solidFill>
                <a:latin typeface="Rockwell" panose="02060603020205020403" pitchFamily="18" charset="0"/>
              </a:rPr>
              <a:t>afety in the Workplace Mandatory?</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720969" y="2108522"/>
            <a:ext cx="10515600" cy="4351338"/>
          </a:xfrm>
        </p:spPr>
        <p:txBody>
          <a:bodyPr/>
          <a:lstStyle/>
          <a:p>
            <a:r>
              <a:rPr lang="en-US" b="1" dirty="0" smtClean="0">
                <a:solidFill>
                  <a:schemeClr val="bg1"/>
                </a:solidFill>
                <a:latin typeface="Gill Sans MT" panose="020B0502020104020203" pitchFamily="34" charset="0"/>
              </a:rPr>
              <a:t>Answer: </a:t>
            </a:r>
            <a:r>
              <a:rPr lang="en-US" dirty="0" smtClean="0">
                <a:solidFill>
                  <a:schemeClr val="bg1"/>
                </a:solidFill>
                <a:latin typeface="Gill Sans MT" panose="020B0502020104020203" pitchFamily="34" charset="0"/>
              </a:rPr>
              <a:t>No</a:t>
            </a:r>
            <a:r>
              <a:rPr lang="en-US" dirty="0">
                <a:solidFill>
                  <a:schemeClr val="bg1"/>
                </a:solidFill>
                <a:latin typeface="Gill Sans MT" panose="020B0502020104020203" pitchFamily="34" charset="0"/>
              </a:rPr>
              <a:t>. </a:t>
            </a:r>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NFPA </a:t>
            </a:r>
            <a:r>
              <a:rPr lang="en-US" dirty="0">
                <a:solidFill>
                  <a:schemeClr val="bg1"/>
                </a:solidFill>
                <a:latin typeface="Gill Sans MT" panose="020B0502020104020203" pitchFamily="34" charset="0"/>
              </a:rPr>
              <a:t>70E is a national consensus safety standard published by NFPA primarily to assist OSHA in preparing electrical safety standards. Federal OSHA has not incorporated it into the CFRs</a:t>
            </a:r>
          </a:p>
        </p:txBody>
      </p:sp>
    </p:spTree>
    <p:extLst>
      <p:ext uri="{BB962C8B-B14F-4D97-AF65-F5344CB8AC3E}">
        <p14:creationId xmlns:p14="http://schemas.microsoft.com/office/powerpoint/2010/main" val="135497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014"/>
            <a:ext cx="12086492" cy="1325563"/>
          </a:xfrm>
        </p:spPr>
        <p:txBody>
          <a:bodyPr/>
          <a:lstStyle/>
          <a:p>
            <a:pPr algn="ctr"/>
            <a:r>
              <a:rPr lang="en-US" dirty="0">
                <a:solidFill>
                  <a:schemeClr val="bg1"/>
                </a:solidFill>
                <a:latin typeface="Rockwell" panose="02060603020205020403" pitchFamily="18" charset="0"/>
              </a:rPr>
              <a:t>Can I be cited for not complying with NFPA 70E?</a:t>
            </a:r>
          </a:p>
        </p:txBody>
      </p:sp>
      <p:sp>
        <p:nvSpPr>
          <p:cNvPr id="3" name="Content Placeholder 2"/>
          <p:cNvSpPr>
            <a:spLocks noGrp="1"/>
          </p:cNvSpPr>
          <p:nvPr>
            <p:ph idx="1"/>
          </p:nvPr>
        </p:nvSpPr>
        <p:spPr>
          <a:xfrm>
            <a:off x="608553" y="1553577"/>
            <a:ext cx="10869386" cy="4351338"/>
          </a:xfrm>
        </p:spPr>
        <p:txBody>
          <a:bodyPr>
            <a:normAutofit/>
          </a:bodyPr>
          <a:lstStyle/>
          <a:p>
            <a:r>
              <a:rPr lang="en-US" dirty="0" smtClean="0">
                <a:solidFill>
                  <a:schemeClr val="bg1"/>
                </a:solidFill>
                <a:latin typeface="Gill Sans MT" panose="020B0502020104020203" pitchFamily="34" charset="0"/>
              </a:rPr>
              <a:t>Answer-Yes</a:t>
            </a:r>
            <a:r>
              <a:rPr lang="en-US" dirty="0">
                <a:solidFill>
                  <a:schemeClr val="bg1"/>
                </a:solidFill>
                <a:latin typeface="Gill Sans MT" panose="020B0502020104020203" pitchFamily="34" charset="0"/>
              </a:rPr>
              <a:t>. </a:t>
            </a:r>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The </a:t>
            </a:r>
            <a:r>
              <a:rPr lang="en-US" dirty="0">
                <a:solidFill>
                  <a:schemeClr val="bg1"/>
                </a:solidFill>
                <a:latin typeface="Gill Sans MT" panose="020B0502020104020203" pitchFamily="34" charset="0"/>
              </a:rPr>
              <a:t>employer must assess the workplace for electrical hazards and the need for PPE </a:t>
            </a:r>
            <a:r>
              <a:rPr lang="en-US" dirty="0" smtClean="0">
                <a:solidFill>
                  <a:schemeClr val="bg1"/>
                </a:solidFill>
                <a:latin typeface="Gill Sans MT" panose="020B0502020104020203" pitchFamily="34" charset="0"/>
              </a:rPr>
              <a:t>under </a:t>
            </a:r>
            <a:r>
              <a:rPr lang="en-US" dirty="0">
                <a:solidFill>
                  <a:schemeClr val="bg1"/>
                </a:solidFill>
                <a:latin typeface="Gill Sans MT" panose="020B0502020104020203" pitchFamily="34" charset="0"/>
              </a:rPr>
              <a:t>29 CFR 1910.335(a)(1)(i</a:t>
            </a:r>
            <a:r>
              <a:rPr lang="en-US" dirty="0" smtClean="0">
                <a:solidFill>
                  <a:schemeClr val="bg1"/>
                </a:solidFill>
                <a:latin typeface="Gill Sans MT" panose="020B0502020104020203" pitchFamily="34" charset="0"/>
              </a:rPr>
              <a:t>). </a:t>
            </a:r>
          </a:p>
          <a:p>
            <a:r>
              <a:rPr lang="en-US" dirty="0">
                <a:solidFill>
                  <a:schemeClr val="bg1"/>
                </a:solidFill>
                <a:latin typeface="Gill Sans MT" panose="020B0502020104020203" pitchFamily="34" charset="0"/>
              </a:rPr>
              <a:t>The employer is expected to use the best means available to comply with this </a:t>
            </a:r>
            <a:r>
              <a:rPr lang="en-US" dirty="0" smtClean="0">
                <a:solidFill>
                  <a:schemeClr val="bg1"/>
                </a:solidFill>
                <a:latin typeface="Gill Sans MT" panose="020B0502020104020203" pitchFamily="34" charset="0"/>
              </a:rPr>
              <a:t>requirement and </a:t>
            </a:r>
            <a:r>
              <a:rPr lang="en-US" dirty="0">
                <a:solidFill>
                  <a:schemeClr val="bg1"/>
                </a:solidFill>
                <a:latin typeface="Gill Sans MT" panose="020B0502020104020203" pitchFamily="34" charset="0"/>
              </a:rPr>
              <a:t>that is done through consensus </a:t>
            </a:r>
            <a:r>
              <a:rPr lang="en-US" dirty="0" smtClean="0">
                <a:solidFill>
                  <a:schemeClr val="bg1"/>
                </a:solidFill>
                <a:latin typeface="Gill Sans MT" panose="020B0502020104020203" pitchFamily="34" charset="0"/>
              </a:rPr>
              <a:t>standards.</a:t>
            </a:r>
          </a:p>
          <a:p>
            <a:r>
              <a:rPr lang="en-US" dirty="0" smtClean="0">
                <a:solidFill>
                  <a:schemeClr val="bg1"/>
                </a:solidFill>
                <a:latin typeface="Gill Sans MT" panose="020B0502020104020203" pitchFamily="34" charset="0"/>
              </a:rPr>
              <a:t>In </a:t>
            </a:r>
            <a:r>
              <a:rPr lang="en-US" dirty="0">
                <a:solidFill>
                  <a:schemeClr val="bg1"/>
                </a:solidFill>
                <a:latin typeface="Gill Sans MT" panose="020B0502020104020203" pitchFamily="34" charset="0"/>
              </a:rPr>
              <a:t>the event of an injury or death due to an electrical accident, if OSHA determines that compliance with 70E electrical safety standard would have prevented or lessened the injury, OSHA may cite the employer under the general duty </a:t>
            </a:r>
            <a:r>
              <a:rPr lang="en-US" dirty="0" smtClean="0">
                <a:solidFill>
                  <a:schemeClr val="bg1"/>
                </a:solidFill>
                <a:latin typeface="Gill Sans MT" panose="020B0502020104020203" pitchFamily="34" charset="0"/>
              </a:rPr>
              <a:t>clause.</a:t>
            </a:r>
          </a:p>
          <a:p>
            <a:endParaRPr lang="en-US" dirty="0" smtClean="0">
              <a:solidFill>
                <a:schemeClr val="bg1"/>
              </a:solidFill>
              <a:latin typeface="Gill Sans MT" panose="020B0502020104020203" pitchFamily="34" charset="0"/>
            </a:endParaRPr>
          </a:p>
          <a:p>
            <a:endParaRPr lang="en-US" dirty="0" smtClean="0">
              <a:solidFill>
                <a:schemeClr val="bg1"/>
              </a:solidFill>
              <a:latin typeface="Gill Sans MT" panose="020B0502020104020203" pitchFamily="34" charset="0"/>
            </a:endParaRPr>
          </a:p>
          <a:p>
            <a:endParaRPr lang="en-US"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25705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20782"/>
            <a:ext cx="11353800" cy="1325563"/>
          </a:xfrm>
        </p:spPr>
        <p:txBody>
          <a:bodyPr/>
          <a:lstStyle/>
          <a:p>
            <a:pPr algn="ctr"/>
            <a:r>
              <a:rPr lang="en-US" dirty="0">
                <a:solidFill>
                  <a:schemeClr val="bg1"/>
                </a:solidFill>
                <a:latin typeface="Rockwell" panose="02060603020205020403" pitchFamily="18" charset="0"/>
              </a:rPr>
              <a:t>Lets Start with a Few Case History Examples </a:t>
            </a:r>
          </a:p>
        </p:txBody>
      </p:sp>
      <p:sp>
        <p:nvSpPr>
          <p:cNvPr id="3" name="Content Placeholder 2"/>
          <p:cNvSpPr>
            <a:spLocks noGrp="1"/>
          </p:cNvSpPr>
          <p:nvPr>
            <p:ph idx="1"/>
          </p:nvPr>
        </p:nvSpPr>
        <p:spPr>
          <a:xfrm>
            <a:off x="2538479" y="1830707"/>
            <a:ext cx="7505700" cy="1603414"/>
          </a:xfrm>
        </p:spPr>
        <p:txBody>
          <a:bodyPr>
            <a:normAutofit lnSpcReduction="10000"/>
          </a:bodyPr>
          <a:lstStyle/>
          <a:p>
            <a:pPr algn="ctr"/>
            <a:r>
              <a:rPr lang="en-US" altLang="en-US" dirty="0">
                <a:solidFill>
                  <a:schemeClr val="bg1"/>
                </a:solidFill>
                <a:latin typeface="Gill Sans MT" panose="020B0502020104020203" pitchFamily="34" charset="0"/>
              </a:rPr>
              <a:t>An employee was electrocuted while using a grinder with a frayed cord.  The employee was standing in water, wet-grinding stone countertops…”</a:t>
            </a:r>
          </a:p>
          <a:p>
            <a:endParaRPr lang="en-US" dirty="0"/>
          </a:p>
        </p:txBody>
      </p:sp>
      <p:pic>
        <p:nvPicPr>
          <p:cNvPr id="8" name="Picture 7" descr="image of caution signage" title="image of caution sign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441" y="3715474"/>
            <a:ext cx="3381106" cy="2447076"/>
          </a:xfrm>
          <a:prstGeom prst="rect">
            <a:avLst/>
          </a:prstGeom>
        </p:spPr>
      </p:pic>
      <p:pic>
        <p:nvPicPr>
          <p:cNvPr id="9" name="Picture 8" descr="image of frayed electrical cord " title="image of frayed electrical cord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3777" y="3756957"/>
            <a:ext cx="3355103" cy="2239531"/>
          </a:xfrm>
          <a:prstGeom prst="rect">
            <a:avLst/>
          </a:prstGeom>
        </p:spPr>
      </p:pic>
      <p:pic>
        <p:nvPicPr>
          <p:cNvPr id="10" name="Picture 9" descr="image of danger signage" title="image of danger sign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42458" y="3715474"/>
            <a:ext cx="3203442" cy="2322496"/>
          </a:xfrm>
          <a:prstGeom prst="rect">
            <a:avLst/>
          </a:prstGeom>
        </p:spPr>
      </p:pic>
    </p:spTree>
    <p:extLst>
      <p:ext uri="{BB962C8B-B14F-4D97-AF65-F5344CB8AC3E}">
        <p14:creationId xmlns:p14="http://schemas.microsoft.com/office/powerpoint/2010/main" val="1393786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7100" y="966403"/>
            <a:ext cx="10515600" cy="1325563"/>
          </a:xfrm>
        </p:spPr>
        <p:txBody>
          <a:bodyPr/>
          <a:lstStyle/>
          <a:p>
            <a:r>
              <a:rPr lang="en-US" dirty="0">
                <a:solidFill>
                  <a:schemeClr val="bg1"/>
                </a:solidFill>
                <a:latin typeface="Rockwell" panose="02060603020205020403" pitchFamily="18" charset="0"/>
              </a:rPr>
              <a:t>Class Discussion</a:t>
            </a:r>
          </a:p>
        </p:txBody>
      </p:sp>
      <p:sp>
        <p:nvSpPr>
          <p:cNvPr id="3" name="Content Placeholder 2"/>
          <p:cNvSpPr>
            <a:spLocks noGrp="1"/>
          </p:cNvSpPr>
          <p:nvPr>
            <p:ph idx="1"/>
          </p:nvPr>
        </p:nvSpPr>
        <p:spPr>
          <a:xfrm>
            <a:off x="838200" y="2291966"/>
            <a:ext cx="6342519" cy="3805238"/>
          </a:xfrm>
        </p:spPr>
        <p:txBody>
          <a:bodyPr/>
          <a:lstStyle/>
          <a:p>
            <a:r>
              <a:rPr lang="en-US" dirty="0">
                <a:solidFill>
                  <a:schemeClr val="bg1"/>
                </a:solidFill>
                <a:latin typeface="Gill Sans MT" panose="020B0502020104020203" pitchFamily="34" charset="0"/>
              </a:rPr>
              <a:t>Was there a risk </a:t>
            </a:r>
            <a:r>
              <a:rPr lang="en-US" dirty="0" smtClean="0">
                <a:solidFill>
                  <a:schemeClr val="bg1"/>
                </a:solidFill>
                <a:latin typeface="Gill Sans MT" panose="020B0502020104020203" pitchFamily="34" charset="0"/>
              </a:rPr>
              <a:t>assessment </a:t>
            </a:r>
            <a:r>
              <a:rPr lang="en-US" dirty="0">
                <a:solidFill>
                  <a:schemeClr val="bg1"/>
                </a:solidFill>
                <a:latin typeface="Gill Sans MT" panose="020B0502020104020203" pitchFamily="34" charset="0"/>
              </a:rPr>
              <a:t>conducted prior to this work? </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What hazardous environmental conditions contributed to this </a:t>
            </a:r>
            <a:r>
              <a:rPr lang="en-US" dirty="0" smtClean="0">
                <a:solidFill>
                  <a:schemeClr val="bg1"/>
                </a:solidFill>
                <a:latin typeface="Gill Sans MT" panose="020B0502020104020203" pitchFamily="34" charset="0"/>
              </a:rPr>
              <a:t>death?</a:t>
            </a:r>
            <a:endParaRPr lang="en-US" dirty="0">
              <a:solidFill>
                <a:schemeClr val="bg1"/>
              </a:solidFill>
              <a:latin typeface="Gill Sans MT" panose="020B0502020104020203" pitchFamily="34" charset="0"/>
            </a:endParaRPr>
          </a:p>
          <a:p>
            <a:endParaRPr lang="en-US" dirty="0"/>
          </a:p>
        </p:txBody>
      </p:sp>
      <p:pic>
        <p:nvPicPr>
          <p:cNvPr id="5" name="Picture 4" descr="image of frayed electrical cord " title="image of frayed electrical cord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51471" y="1852246"/>
            <a:ext cx="4721430" cy="3151554"/>
          </a:xfrm>
          <a:prstGeom prst="rect">
            <a:avLst/>
          </a:prstGeom>
        </p:spPr>
      </p:pic>
    </p:spTree>
    <p:extLst>
      <p:ext uri="{BB962C8B-B14F-4D97-AF65-F5344CB8AC3E}">
        <p14:creationId xmlns:p14="http://schemas.microsoft.com/office/powerpoint/2010/main" val="56505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3370" y="265373"/>
            <a:ext cx="10515600" cy="1325563"/>
          </a:xfrm>
        </p:spPr>
        <p:txBody>
          <a:bodyPr/>
          <a:lstStyle/>
          <a:p>
            <a:pPr algn="ctr"/>
            <a:r>
              <a:rPr lang="en-US" dirty="0">
                <a:solidFill>
                  <a:schemeClr val="bg1"/>
                </a:solidFill>
                <a:latin typeface="Rockwell" panose="02060603020205020403" pitchFamily="18" charset="0"/>
              </a:rPr>
              <a:t>Case History Continued</a:t>
            </a:r>
          </a:p>
        </p:txBody>
      </p:sp>
      <p:sp>
        <p:nvSpPr>
          <p:cNvPr id="3" name="Content Placeholder 2"/>
          <p:cNvSpPr>
            <a:spLocks noGrp="1"/>
          </p:cNvSpPr>
          <p:nvPr>
            <p:ph idx="1"/>
          </p:nvPr>
        </p:nvSpPr>
        <p:spPr>
          <a:xfrm>
            <a:off x="2438387" y="1437908"/>
            <a:ext cx="7048500" cy="2103438"/>
          </a:xfrm>
        </p:spPr>
        <p:txBody>
          <a:bodyPr>
            <a:normAutofit/>
          </a:bodyPr>
          <a:lstStyle/>
          <a:p>
            <a:pPr algn="ctr"/>
            <a:r>
              <a:rPr lang="en-US" altLang="en-US" i="1" dirty="0">
                <a:solidFill>
                  <a:schemeClr val="bg1"/>
                </a:solidFill>
                <a:latin typeface="Gill Sans MT" panose="020B0502020104020203" pitchFamily="34" charset="0"/>
              </a:rPr>
              <a:t>“An employee was electrocuted when he made contact with a piece of equipment being hoisted from an excavation.  The arm of the backhoe hoisting the equipment contacted an overhead power line…”</a:t>
            </a:r>
            <a:endParaRPr lang="en-US" altLang="en-US" dirty="0">
              <a:solidFill>
                <a:schemeClr val="bg1"/>
              </a:solidFill>
              <a:latin typeface="Gill Sans MT" panose="020B0502020104020203" pitchFamily="34" charset="0"/>
            </a:endParaRPr>
          </a:p>
          <a:p>
            <a:endParaRPr lang="en-US" dirty="0"/>
          </a:p>
        </p:txBody>
      </p:sp>
      <p:pic>
        <p:nvPicPr>
          <p:cNvPr id="6" name="Picture 5" descr="image of excavator making contact with electircal power line" title="image of excavator making contact with electircal power li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6204" y="3459284"/>
            <a:ext cx="4801288" cy="3212062"/>
          </a:xfrm>
          <a:prstGeom prst="rect">
            <a:avLst/>
          </a:prstGeom>
        </p:spPr>
      </p:pic>
    </p:spTree>
    <p:extLst>
      <p:ext uri="{BB962C8B-B14F-4D97-AF65-F5344CB8AC3E}">
        <p14:creationId xmlns:p14="http://schemas.microsoft.com/office/powerpoint/2010/main" val="2268395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400" y="159865"/>
            <a:ext cx="11239500" cy="1677988"/>
          </a:xfrm>
        </p:spPr>
        <p:txBody>
          <a:bodyPr>
            <a:normAutofit/>
          </a:bodyPr>
          <a:lstStyle/>
          <a:p>
            <a:r>
              <a:rPr lang="en-US" dirty="0">
                <a:solidFill>
                  <a:schemeClr val="bg1"/>
                </a:solidFill>
                <a:latin typeface="Rockwell" panose="02060603020205020403" pitchFamily="18" charset="0"/>
              </a:rPr>
              <a:t>Classroom Discussion</a:t>
            </a:r>
          </a:p>
        </p:txBody>
      </p:sp>
      <p:sp>
        <p:nvSpPr>
          <p:cNvPr id="3" name="Content Placeholder 2"/>
          <p:cNvSpPr>
            <a:spLocks noGrp="1"/>
          </p:cNvSpPr>
          <p:nvPr>
            <p:ph idx="1"/>
          </p:nvPr>
        </p:nvSpPr>
        <p:spPr>
          <a:xfrm>
            <a:off x="787400" y="1654664"/>
            <a:ext cx="5105400" cy="4351338"/>
          </a:xfrm>
        </p:spPr>
        <p:txBody>
          <a:bodyPr/>
          <a:lstStyle/>
          <a:p>
            <a:r>
              <a:rPr lang="en-US" dirty="0">
                <a:solidFill>
                  <a:schemeClr val="bg1"/>
                </a:solidFill>
                <a:latin typeface="Gill Sans MT" panose="020B0502020104020203" pitchFamily="34" charset="0"/>
              </a:rPr>
              <a:t>Was there a risk </a:t>
            </a:r>
            <a:r>
              <a:rPr lang="en-US" dirty="0" smtClean="0">
                <a:solidFill>
                  <a:schemeClr val="bg1"/>
                </a:solidFill>
                <a:latin typeface="Gill Sans MT" panose="020B0502020104020203" pitchFamily="34" charset="0"/>
              </a:rPr>
              <a:t>assessment conducted </a:t>
            </a:r>
            <a:r>
              <a:rPr lang="en-US" dirty="0">
                <a:solidFill>
                  <a:schemeClr val="bg1"/>
                </a:solidFill>
                <a:latin typeface="Gill Sans MT" panose="020B0502020104020203" pitchFamily="34" charset="0"/>
              </a:rPr>
              <a:t>prior to this work? </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What hazardous environmental conditions contributed to this </a:t>
            </a:r>
            <a:r>
              <a:rPr lang="en-US" dirty="0" smtClean="0">
                <a:solidFill>
                  <a:schemeClr val="bg1"/>
                </a:solidFill>
                <a:latin typeface="Gill Sans MT" panose="020B0502020104020203" pitchFamily="34" charset="0"/>
              </a:rPr>
              <a:t>fatality?</a:t>
            </a:r>
            <a:endParaRPr lang="en-US" dirty="0">
              <a:solidFill>
                <a:schemeClr val="bg1"/>
              </a:solidFill>
              <a:latin typeface="Gill Sans MT" panose="020B0502020104020203" pitchFamily="34" charset="0"/>
            </a:endParaRPr>
          </a:p>
          <a:p>
            <a:endParaRPr lang="en-US" dirty="0"/>
          </a:p>
        </p:txBody>
      </p:sp>
      <p:pic>
        <p:nvPicPr>
          <p:cNvPr id="5" name="Picture 4" descr="image of excavator making contact with electircal power line" title="image of excavator making contact with electircal power li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0544" y="2187889"/>
            <a:ext cx="5183971" cy="3468077"/>
          </a:xfrm>
          <a:prstGeom prst="rect">
            <a:avLst/>
          </a:prstGeom>
        </p:spPr>
      </p:pic>
    </p:spTree>
    <p:extLst>
      <p:ext uri="{BB962C8B-B14F-4D97-AF65-F5344CB8AC3E}">
        <p14:creationId xmlns:p14="http://schemas.microsoft.com/office/powerpoint/2010/main" val="1872450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5624"/>
            <a:ext cx="12098215" cy="1325563"/>
          </a:xfrm>
        </p:spPr>
        <p:txBody>
          <a:bodyPr/>
          <a:lstStyle/>
          <a:p>
            <a:pPr algn="ctr"/>
            <a:r>
              <a:rPr lang="en-US" dirty="0">
                <a:solidFill>
                  <a:schemeClr val="bg1"/>
                </a:solidFill>
                <a:latin typeface="Rockwell" panose="02060603020205020403" pitchFamily="18" charset="0"/>
              </a:rPr>
              <a:t>Most Common Causes of Electrocution </a:t>
            </a:r>
            <a:r>
              <a:rPr lang="en-US" dirty="0" smtClean="0">
                <a:solidFill>
                  <a:schemeClr val="bg1"/>
                </a:solidFill>
                <a:latin typeface="Rockwell" panose="02060603020205020403" pitchFamily="18" charset="0"/>
              </a:rPr>
              <a:t>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26478" y="1672492"/>
            <a:ext cx="6464300" cy="4438324"/>
          </a:xfrm>
        </p:spPr>
        <p:txBody>
          <a:bodyPr>
            <a:normAutofit lnSpcReduction="10000"/>
          </a:bodyPr>
          <a:lstStyle/>
          <a:p>
            <a:r>
              <a:rPr lang="en-US" altLang="en-US" dirty="0">
                <a:solidFill>
                  <a:schemeClr val="bg1"/>
                </a:solidFill>
                <a:latin typeface="Gill Sans MT" panose="020B0502020104020203" pitchFamily="34" charset="0"/>
              </a:rPr>
              <a:t>Contact with Overhead Power lines</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Contact with Live Circuits</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Not following Lock/Tag-out procedures</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Poorly Maintained Extension Cords</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Defective Power Tools</a:t>
            </a:r>
          </a:p>
          <a:p>
            <a:endParaRPr lang="en-US" dirty="0"/>
          </a:p>
        </p:txBody>
      </p:sp>
      <p:pic>
        <p:nvPicPr>
          <p:cNvPr id="7" name="Picture 6" descr="image of a gif file" title="image of a gif fi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71928" y="2491879"/>
            <a:ext cx="2597426" cy="2597426"/>
          </a:xfrm>
          <a:prstGeom prst="rect">
            <a:avLst/>
          </a:prstGeom>
        </p:spPr>
      </p:pic>
    </p:spTree>
    <p:extLst>
      <p:ext uri="{BB962C8B-B14F-4D97-AF65-F5344CB8AC3E}">
        <p14:creationId xmlns:p14="http://schemas.microsoft.com/office/powerpoint/2010/main" val="385998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3346"/>
            <a:ext cx="12014200" cy="1325563"/>
          </a:xfrm>
        </p:spPr>
        <p:txBody>
          <a:bodyPr/>
          <a:lstStyle/>
          <a:p>
            <a:pPr algn="ctr"/>
            <a:r>
              <a:rPr lang="en-US" altLang="en-US" dirty="0">
                <a:solidFill>
                  <a:schemeClr val="bg1"/>
                </a:solidFill>
                <a:latin typeface="Rockwell" panose="02060603020205020403" pitchFamily="18" charset="0"/>
              </a:rPr>
              <a:t>There </a:t>
            </a:r>
            <a:r>
              <a:rPr lang="en-US" altLang="en-US" dirty="0" smtClean="0">
                <a:solidFill>
                  <a:schemeClr val="bg1"/>
                </a:solidFill>
                <a:latin typeface="Rockwell" panose="02060603020205020403" pitchFamily="18" charset="0"/>
              </a:rPr>
              <a:t>are direct and indirect </a:t>
            </a:r>
            <a:r>
              <a:rPr lang="en-US" altLang="en-US" dirty="0">
                <a:solidFill>
                  <a:schemeClr val="bg1"/>
                </a:solidFill>
                <a:latin typeface="Rockwell" panose="02060603020205020403" pitchFamily="18" charset="0"/>
              </a:rPr>
              <a:t>types of electrical injuries: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28359" y="1993900"/>
            <a:ext cx="7048500" cy="3721100"/>
          </a:xfrm>
        </p:spPr>
        <p:txBody>
          <a:bodyPr/>
          <a:lstStyle/>
          <a:p>
            <a:r>
              <a:rPr lang="en-US" altLang="en-US" sz="2400" dirty="0">
                <a:solidFill>
                  <a:schemeClr val="bg1"/>
                </a:solidFill>
                <a:latin typeface="Gill Sans MT" panose="020B0502020104020203" pitchFamily="34" charset="0"/>
              </a:rPr>
              <a:t>Direct:</a:t>
            </a:r>
          </a:p>
          <a:p>
            <a:pPr lvl="2">
              <a:buClr>
                <a:srgbClr val="FFCC00"/>
              </a:buClr>
            </a:pPr>
            <a:r>
              <a:rPr lang="en-US" altLang="en-US" sz="2400" b="1" dirty="0">
                <a:solidFill>
                  <a:srgbClr val="00B050"/>
                </a:solidFill>
                <a:latin typeface="Gill Sans MT" panose="020B0502020104020203" pitchFamily="34" charset="0"/>
              </a:rPr>
              <a:t>Electrocution</a:t>
            </a:r>
            <a:r>
              <a:rPr lang="en-US" altLang="en-US" sz="2400" dirty="0">
                <a:solidFill>
                  <a:schemeClr val="bg1"/>
                </a:solidFill>
                <a:latin typeface="Gill Sans MT" panose="020B0502020104020203" pitchFamily="34" charset="0"/>
              </a:rPr>
              <a:t> or death due to electrical shock</a:t>
            </a:r>
          </a:p>
          <a:p>
            <a:pPr lvl="2">
              <a:buClr>
                <a:srgbClr val="FFCC00"/>
              </a:buClr>
            </a:pPr>
            <a:r>
              <a:rPr lang="en-US" altLang="en-US" sz="2400" b="1" dirty="0">
                <a:solidFill>
                  <a:srgbClr val="00B050"/>
                </a:solidFill>
                <a:latin typeface="Gill Sans MT" panose="020B0502020104020203" pitchFamily="34" charset="0"/>
              </a:rPr>
              <a:t>Electrical</a:t>
            </a:r>
            <a:r>
              <a:rPr lang="en-US" altLang="en-US" sz="2400" dirty="0">
                <a:solidFill>
                  <a:schemeClr val="bg1"/>
                </a:solidFill>
                <a:latin typeface="Gill Sans MT" panose="020B0502020104020203" pitchFamily="34" charset="0"/>
              </a:rPr>
              <a:t> shock</a:t>
            </a:r>
          </a:p>
          <a:p>
            <a:pPr lvl="2">
              <a:buClr>
                <a:srgbClr val="FFCC00"/>
              </a:buClr>
            </a:pPr>
            <a:r>
              <a:rPr lang="en-US" altLang="en-US" sz="2400" dirty="0">
                <a:solidFill>
                  <a:schemeClr val="bg1"/>
                </a:solidFill>
                <a:latin typeface="Gill Sans MT" panose="020B0502020104020203" pitchFamily="34" charset="0"/>
              </a:rPr>
              <a:t>Burns </a:t>
            </a:r>
            <a:endParaRPr lang="en-US" altLang="en-US" sz="2400" dirty="0" smtClean="0">
              <a:solidFill>
                <a:schemeClr val="bg1"/>
              </a:solidFill>
              <a:latin typeface="Gill Sans MT" panose="020B0502020104020203" pitchFamily="34" charset="0"/>
            </a:endParaRPr>
          </a:p>
          <a:p>
            <a:pPr lvl="2">
              <a:buClr>
                <a:srgbClr val="FFCC00"/>
              </a:buClr>
            </a:pPr>
            <a:r>
              <a:rPr lang="en-US" altLang="en-US" sz="2400" dirty="0" smtClean="0">
                <a:solidFill>
                  <a:schemeClr val="bg1"/>
                </a:solidFill>
                <a:latin typeface="Gill Sans MT" panose="020B0502020104020203" pitchFamily="34" charset="0"/>
              </a:rPr>
              <a:t>Hearing loss from arc blast</a:t>
            </a:r>
            <a:endParaRPr lang="en-US" altLang="en-US" sz="2400" dirty="0">
              <a:solidFill>
                <a:schemeClr val="bg1"/>
              </a:solidFill>
              <a:latin typeface="Gill Sans MT" panose="020B0502020104020203" pitchFamily="34" charset="0"/>
            </a:endParaRPr>
          </a:p>
          <a:p>
            <a:r>
              <a:rPr lang="en-US" altLang="en-US" sz="2400" dirty="0">
                <a:solidFill>
                  <a:schemeClr val="bg1"/>
                </a:solidFill>
                <a:latin typeface="Gill Sans MT" panose="020B0502020104020203" pitchFamily="34" charset="0"/>
              </a:rPr>
              <a:t>Indirect:</a:t>
            </a:r>
          </a:p>
          <a:p>
            <a:pPr lvl="2">
              <a:buClr>
                <a:srgbClr val="FFFF00"/>
              </a:buClr>
            </a:pPr>
            <a:r>
              <a:rPr lang="en-US" altLang="en-US" sz="2400" dirty="0">
                <a:solidFill>
                  <a:schemeClr val="bg1"/>
                </a:solidFill>
                <a:latin typeface="Gill Sans MT" panose="020B0502020104020203" pitchFamily="34" charset="0"/>
              </a:rPr>
              <a:t>Falls</a:t>
            </a:r>
          </a:p>
          <a:p>
            <a:pPr lvl="2">
              <a:buClr>
                <a:srgbClr val="FFFF00"/>
              </a:buClr>
            </a:pPr>
            <a:r>
              <a:rPr lang="en-US" altLang="en-US" sz="2400" dirty="0">
                <a:solidFill>
                  <a:schemeClr val="bg1"/>
                </a:solidFill>
                <a:latin typeface="Gill Sans MT" panose="020B0502020104020203" pitchFamily="34" charset="0"/>
              </a:rPr>
              <a:t>Fire</a:t>
            </a:r>
          </a:p>
          <a:p>
            <a:endParaRPr lang="en-US" dirty="0">
              <a:solidFill>
                <a:schemeClr val="bg1"/>
              </a:solidFill>
              <a:latin typeface="Gill Sans MT" panose="020B0502020104020203" pitchFamily="34" charset="0"/>
            </a:endParaRPr>
          </a:p>
        </p:txBody>
      </p:sp>
      <p:pic>
        <p:nvPicPr>
          <p:cNvPr id="7" name="Picture 6" descr="image of electric shock signage" title="image of electric shock sign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3231" y="2401168"/>
            <a:ext cx="4137341" cy="3639567"/>
          </a:xfrm>
          <a:prstGeom prst="rect">
            <a:avLst/>
          </a:prstGeom>
        </p:spPr>
      </p:pic>
    </p:spTree>
    <p:extLst>
      <p:ext uri="{BB962C8B-B14F-4D97-AF65-F5344CB8AC3E}">
        <p14:creationId xmlns:p14="http://schemas.microsoft.com/office/powerpoint/2010/main" val="995437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954" y="161192"/>
            <a:ext cx="11868638" cy="1325563"/>
          </a:xfrm>
        </p:spPr>
        <p:txBody>
          <a:bodyPr/>
          <a:lstStyle/>
          <a:p>
            <a:pPr algn="ctr"/>
            <a:r>
              <a:rPr lang="en-US" dirty="0">
                <a:solidFill>
                  <a:schemeClr val="bg1"/>
                </a:solidFill>
                <a:latin typeface="Rockwell" panose="02060603020205020403" pitchFamily="18" charset="0"/>
              </a:rPr>
              <a:t>The Anatomy of Electricity Flowing Through the Body</a:t>
            </a:r>
          </a:p>
        </p:txBody>
      </p:sp>
      <p:sp>
        <p:nvSpPr>
          <p:cNvPr id="3" name="Content Placeholder 2"/>
          <p:cNvSpPr>
            <a:spLocks noGrp="1"/>
          </p:cNvSpPr>
          <p:nvPr>
            <p:ph idx="1"/>
          </p:nvPr>
        </p:nvSpPr>
        <p:spPr>
          <a:xfrm>
            <a:off x="545123" y="1940170"/>
            <a:ext cx="7195457" cy="3828824"/>
          </a:xfrm>
        </p:spPr>
        <p:txBody>
          <a:bodyPr/>
          <a:lstStyle/>
          <a:p>
            <a:r>
              <a:rPr lang="en-US" altLang="en-US" sz="2400" dirty="0">
                <a:solidFill>
                  <a:schemeClr val="bg1"/>
                </a:solidFill>
                <a:latin typeface="Gill Sans MT" panose="020B0502020104020203" pitchFamily="34" charset="0"/>
              </a:rPr>
              <a:t>Severity of the shock depends on:</a:t>
            </a:r>
          </a:p>
          <a:p>
            <a:pPr lvl="1"/>
            <a:r>
              <a:rPr lang="en-US" altLang="en-US" u="sng" dirty="0">
                <a:solidFill>
                  <a:srgbClr val="00B050"/>
                </a:solidFill>
                <a:latin typeface="Gill Sans MT" panose="020B0502020104020203" pitchFamily="34" charset="0"/>
              </a:rPr>
              <a:t>Path</a:t>
            </a:r>
            <a:r>
              <a:rPr lang="en-US" altLang="en-US" dirty="0">
                <a:solidFill>
                  <a:srgbClr val="00B050"/>
                </a:solidFill>
                <a:latin typeface="Gill Sans MT" panose="020B0502020104020203" pitchFamily="34" charset="0"/>
              </a:rPr>
              <a:t> </a:t>
            </a:r>
            <a:r>
              <a:rPr lang="en-US" altLang="en-US" dirty="0">
                <a:solidFill>
                  <a:schemeClr val="bg1"/>
                </a:solidFill>
                <a:latin typeface="Gill Sans MT" panose="020B0502020104020203" pitchFamily="34" charset="0"/>
              </a:rPr>
              <a:t>of current through the body</a:t>
            </a:r>
          </a:p>
          <a:p>
            <a:pPr lvl="1"/>
            <a:r>
              <a:rPr lang="en-US" altLang="en-US" u="sng" dirty="0">
                <a:solidFill>
                  <a:srgbClr val="00B050"/>
                </a:solidFill>
                <a:latin typeface="Gill Sans MT" panose="020B0502020104020203" pitchFamily="34" charset="0"/>
              </a:rPr>
              <a:t>Amount of current</a:t>
            </a:r>
            <a:r>
              <a:rPr lang="en-US" altLang="en-US" dirty="0">
                <a:solidFill>
                  <a:srgbClr val="00B050"/>
                </a:solidFill>
                <a:latin typeface="Gill Sans MT" panose="020B0502020104020203" pitchFamily="34" charset="0"/>
              </a:rPr>
              <a:t> </a:t>
            </a:r>
            <a:r>
              <a:rPr lang="en-US" altLang="en-US" dirty="0">
                <a:solidFill>
                  <a:schemeClr val="bg1"/>
                </a:solidFill>
                <a:latin typeface="Gill Sans MT" panose="020B0502020104020203" pitchFamily="34" charset="0"/>
              </a:rPr>
              <a:t>flowing through the body (amps)</a:t>
            </a:r>
          </a:p>
          <a:p>
            <a:pPr lvl="1"/>
            <a:r>
              <a:rPr lang="en-US" altLang="en-US" u="sng" dirty="0">
                <a:solidFill>
                  <a:srgbClr val="00B050"/>
                </a:solidFill>
                <a:latin typeface="Gill Sans MT" panose="020B0502020104020203" pitchFamily="34" charset="0"/>
              </a:rPr>
              <a:t>Duration</a:t>
            </a:r>
            <a:r>
              <a:rPr lang="en-US" altLang="en-US" dirty="0">
                <a:solidFill>
                  <a:srgbClr val="00B050"/>
                </a:solidFill>
                <a:latin typeface="Gill Sans MT" panose="020B0502020104020203" pitchFamily="34" charset="0"/>
              </a:rPr>
              <a:t> </a:t>
            </a:r>
            <a:r>
              <a:rPr lang="en-US" altLang="en-US" dirty="0">
                <a:solidFill>
                  <a:schemeClr val="bg1"/>
                </a:solidFill>
                <a:latin typeface="Gill Sans MT" panose="020B0502020104020203" pitchFamily="34" charset="0"/>
              </a:rPr>
              <a:t>of the shocking current through the body</a:t>
            </a:r>
            <a:endParaRPr lang="en-US" altLang="en-US" u="sng" dirty="0">
              <a:solidFill>
                <a:schemeClr val="bg1"/>
              </a:solidFill>
              <a:latin typeface="Gill Sans MT" panose="020B0502020104020203" pitchFamily="34" charset="0"/>
            </a:endParaRPr>
          </a:p>
          <a:p>
            <a:r>
              <a:rPr lang="en-US" altLang="en-US" sz="2400" dirty="0" smtClean="0">
                <a:solidFill>
                  <a:schemeClr val="bg1"/>
                </a:solidFill>
                <a:latin typeface="Gill Sans MT" panose="020B0502020104020203" pitchFamily="34" charset="0"/>
              </a:rPr>
              <a:t>LOW </a:t>
            </a:r>
            <a:r>
              <a:rPr lang="en-US" altLang="en-US" sz="2400" dirty="0">
                <a:solidFill>
                  <a:schemeClr val="bg1"/>
                </a:solidFill>
                <a:latin typeface="Gill Sans MT" panose="020B0502020104020203" pitchFamily="34" charset="0"/>
              </a:rPr>
              <a:t>VOLTAGE DOES NOT MEAN LOW HAZARD!!!!</a:t>
            </a:r>
          </a:p>
          <a:p>
            <a:endParaRPr lang="en-US" dirty="0"/>
          </a:p>
        </p:txBody>
      </p:sp>
      <p:pic>
        <p:nvPicPr>
          <p:cNvPr id="7" name="Picture 6" descr="image of conductin current " title="image of conductin current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40580" y="2277627"/>
            <a:ext cx="4018773" cy="3405553"/>
          </a:xfrm>
          <a:prstGeom prst="rect">
            <a:avLst/>
          </a:prstGeom>
        </p:spPr>
      </p:pic>
    </p:spTree>
    <p:extLst>
      <p:ext uri="{BB962C8B-B14F-4D97-AF65-F5344CB8AC3E}">
        <p14:creationId xmlns:p14="http://schemas.microsoft.com/office/powerpoint/2010/main" val="111342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293092"/>
            <a:ext cx="11188700" cy="1325563"/>
          </a:xfrm>
        </p:spPr>
        <p:txBody>
          <a:bodyPr/>
          <a:lstStyle/>
          <a:p>
            <a:r>
              <a:rPr lang="en-US" dirty="0" smtClean="0">
                <a:solidFill>
                  <a:schemeClr val="bg1"/>
                </a:solidFill>
                <a:latin typeface="Rockwell" panose="02060603020205020403" pitchFamily="18" charset="0"/>
              </a:rPr>
              <a:t>OSHA </a:t>
            </a:r>
            <a:r>
              <a:rPr lang="en-US" dirty="0">
                <a:solidFill>
                  <a:schemeClr val="bg1"/>
                </a:solidFill>
                <a:latin typeface="Rockwell" panose="02060603020205020403" pitchFamily="18" charset="0"/>
              </a:rPr>
              <a:t>Susan Harwood Grant </a:t>
            </a:r>
          </a:p>
        </p:txBody>
      </p:sp>
      <p:sp>
        <p:nvSpPr>
          <p:cNvPr id="3" name="Content Placeholder 2"/>
          <p:cNvSpPr>
            <a:spLocks noGrp="1"/>
          </p:cNvSpPr>
          <p:nvPr>
            <p:ph idx="1"/>
          </p:nvPr>
        </p:nvSpPr>
        <p:spPr>
          <a:xfrm>
            <a:off x="742462" y="1618655"/>
            <a:ext cx="10515600" cy="2369755"/>
          </a:xfrm>
        </p:spPr>
        <p:txBody>
          <a:bodyPr>
            <a:normAutofit fontScale="92500" lnSpcReduction="10000"/>
          </a:bodyPr>
          <a:lstStyle/>
          <a:p>
            <a:r>
              <a:rPr lang="en-US" i="1" dirty="0">
                <a:solidFill>
                  <a:schemeClr val="bg1"/>
                </a:solidFill>
                <a:latin typeface="Gill Sans MT" panose="020B0502020104020203" pitchFamily="34" charset="0"/>
              </a:rPr>
              <a:t>This material was produced under Grant </a:t>
            </a:r>
            <a:r>
              <a:rPr lang="en-US" i="1" dirty="0" smtClean="0">
                <a:solidFill>
                  <a:schemeClr val="bg1"/>
                </a:solidFill>
                <a:latin typeface="Gill Sans MT" panose="020B0502020104020203" pitchFamily="34" charset="0"/>
              </a:rPr>
              <a:t>Program #</a:t>
            </a:r>
            <a:r>
              <a:rPr lang="en-US" b="1" i="1" dirty="0" smtClean="0">
                <a:solidFill>
                  <a:schemeClr val="bg1"/>
                </a:solidFill>
                <a:latin typeface="Gill Sans MT" panose="020B0502020104020203" pitchFamily="34" charset="0"/>
              </a:rPr>
              <a:t> </a:t>
            </a:r>
            <a:r>
              <a:rPr lang="en-US" b="1" i="1" dirty="0">
                <a:solidFill>
                  <a:schemeClr val="bg1"/>
                </a:solidFill>
                <a:latin typeface="Gill Sans MT" panose="020B0502020104020203" pitchFamily="34" charset="0"/>
              </a:rPr>
              <a:t>SH-31246-SH7</a:t>
            </a:r>
            <a:r>
              <a:rPr lang="en-US" i="1" dirty="0">
                <a:solidFill>
                  <a:schemeClr val="bg1"/>
                </a:solidFill>
                <a:latin typeface="Gill Sans MT" panose="020B0502020104020203" pitchFamily="34" charset="0"/>
              </a:rPr>
              <a:t> from the OSHA, U.S. Department of Labor.  It Does not necessarily reflect the views or policies of the U.S. Department of Labor, nor does mentioning of trade names, commercial products, or organizations imply endorsement by the U.S. Government</a:t>
            </a:r>
            <a:r>
              <a:rPr lang="en-US" i="1" dirty="0" smtClean="0">
                <a:solidFill>
                  <a:schemeClr val="bg1"/>
                </a:solidFill>
                <a:latin typeface="Gill Sans MT" panose="020B0502020104020203" pitchFamily="34" charset="0"/>
              </a:rPr>
              <a:t>. Revisions were made to this material under grant SH-20999-10 and </a:t>
            </a:r>
            <a:r>
              <a:rPr lang="en-US" i="1" dirty="0">
                <a:solidFill>
                  <a:schemeClr val="bg1"/>
                </a:solidFill>
                <a:latin typeface="Gill Sans MT" panose="020B0502020104020203" pitchFamily="34" charset="0"/>
              </a:rPr>
              <a:t>SH-16610-07 from the Occupational Safety and Health Administration, U.S. Department of Labor. </a:t>
            </a:r>
          </a:p>
          <a:p>
            <a:endParaRPr lang="en-US" i="1"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3176006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08" y="305235"/>
            <a:ext cx="12086492" cy="1325563"/>
          </a:xfrm>
        </p:spPr>
        <p:txBody>
          <a:bodyPr/>
          <a:lstStyle/>
          <a:p>
            <a:pPr algn="ctr"/>
            <a:r>
              <a:rPr lang="en-US" dirty="0">
                <a:solidFill>
                  <a:schemeClr val="bg1"/>
                </a:solidFill>
                <a:latin typeface="Rockwell" panose="02060603020205020403" pitchFamily="18" charset="0"/>
              </a:rPr>
              <a:t>Its Your Responsibility to Know the Work Hazards</a:t>
            </a:r>
          </a:p>
        </p:txBody>
      </p:sp>
      <p:sp>
        <p:nvSpPr>
          <p:cNvPr id="3" name="Content Placeholder 2"/>
          <p:cNvSpPr>
            <a:spLocks noGrp="1"/>
          </p:cNvSpPr>
          <p:nvPr>
            <p:ph idx="1"/>
          </p:nvPr>
        </p:nvSpPr>
        <p:spPr>
          <a:xfrm>
            <a:off x="791308" y="2017661"/>
            <a:ext cx="10515600" cy="3859056"/>
          </a:xfrm>
        </p:spPr>
        <p:txBody>
          <a:bodyPr>
            <a:normAutofit fontScale="92500" lnSpcReduction="20000"/>
          </a:bodyPr>
          <a:lstStyle/>
          <a:p>
            <a:r>
              <a:rPr lang="en-US" altLang="en-US" dirty="0">
                <a:solidFill>
                  <a:schemeClr val="bg1"/>
                </a:solidFill>
                <a:latin typeface="Gill Sans MT" panose="020B0502020104020203" pitchFamily="34" charset="0"/>
              </a:rPr>
              <a:t>Know the hazards of electricity</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Know the equipment</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Use Safe Work Practices</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Inspect your PPE before each use</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Don’t work on energized circuits without permission</a:t>
            </a:r>
          </a:p>
          <a:p>
            <a:endParaRPr lang="en-US" dirty="0"/>
          </a:p>
        </p:txBody>
      </p:sp>
    </p:spTree>
    <p:extLst>
      <p:ext uri="{BB962C8B-B14F-4D97-AF65-F5344CB8AC3E}">
        <p14:creationId xmlns:p14="http://schemas.microsoft.com/office/powerpoint/2010/main" val="9976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25437"/>
            <a:ext cx="10515600" cy="1325563"/>
          </a:xfrm>
        </p:spPr>
        <p:txBody>
          <a:bodyPr/>
          <a:lstStyle/>
          <a:p>
            <a:pPr algn="ctr"/>
            <a:r>
              <a:rPr lang="en-US" dirty="0">
                <a:solidFill>
                  <a:schemeClr val="bg1"/>
                </a:solidFill>
                <a:latin typeface="Rockwell" panose="02060603020205020403" pitchFamily="18" charset="0"/>
              </a:rPr>
              <a:t>Overhead Power Line Hazards</a:t>
            </a:r>
          </a:p>
        </p:txBody>
      </p:sp>
      <p:sp>
        <p:nvSpPr>
          <p:cNvPr id="3" name="Content Placeholder 2"/>
          <p:cNvSpPr>
            <a:spLocks noGrp="1"/>
          </p:cNvSpPr>
          <p:nvPr>
            <p:ph idx="1"/>
          </p:nvPr>
        </p:nvSpPr>
        <p:spPr>
          <a:xfrm>
            <a:off x="838200" y="1651000"/>
            <a:ext cx="8240486" cy="4597400"/>
          </a:xfrm>
        </p:spPr>
        <p:txBody>
          <a:bodyPr>
            <a:normAutofit/>
          </a:bodyPr>
          <a:lstStyle/>
          <a:p>
            <a:r>
              <a:rPr lang="en-US" altLang="en-US" sz="2600" dirty="0" smtClean="0">
                <a:solidFill>
                  <a:schemeClr val="bg1"/>
                </a:solidFill>
                <a:latin typeface="Gill Sans MT" panose="020B0502020104020203" pitchFamily="34" charset="0"/>
              </a:rPr>
              <a:t>High wires are usually not insulated</a:t>
            </a:r>
            <a:endParaRPr lang="en-US" altLang="en-US" sz="2600" dirty="0">
              <a:solidFill>
                <a:schemeClr val="bg1"/>
              </a:solidFill>
              <a:latin typeface="Gill Sans MT" panose="020B0502020104020203" pitchFamily="34" charset="0"/>
            </a:endParaRPr>
          </a:p>
          <a:p>
            <a:r>
              <a:rPr lang="en-US" altLang="en-US" sz="2600" dirty="0">
                <a:solidFill>
                  <a:schemeClr val="bg1"/>
                </a:solidFill>
                <a:latin typeface="Gill Sans MT" panose="020B0502020104020203" pitchFamily="34" charset="0"/>
              </a:rPr>
              <a:t>Examples of equipment that can contact </a:t>
            </a:r>
            <a:r>
              <a:rPr lang="en-US" altLang="en-US" sz="2600" dirty="0" smtClean="0">
                <a:solidFill>
                  <a:schemeClr val="bg1"/>
                </a:solidFill>
                <a:latin typeface="Gill Sans MT" panose="020B0502020104020203" pitchFamily="34" charset="0"/>
              </a:rPr>
              <a:t>with these power </a:t>
            </a:r>
            <a:r>
              <a:rPr lang="en-US" altLang="en-US" sz="2600" dirty="0">
                <a:solidFill>
                  <a:schemeClr val="bg1"/>
                </a:solidFill>
                <a:latin typeface="Gill Sans MT" panose="020B0502020104020203" pitchFamily="34" charset="0"/>
              </a:rPr>
              <a:t>lines:</a:t>
            </a:r>
          </a:p>
          <a:p>
            <a:pPr lvl="1">
              <a:buFont typeface="Wingdings" panose="05000000000000000000" pitchFamily="2" charset="2"/>
              <a:buChar char="ü"/>
            </a:pPr>
            <a:r>
              <a:rPr lang="en-US" altLang="en-US" sz="2600" dirty="0">
                <a:solidFill>
                  <a:schemeClr val="bg1"/>
                </a:solidFill>
                <a:latin typeface="Gill Sans MT" panose="020B0502020104020203" pitchFamily="34" charset="0"/>
              </a:rPr>
              <a:t> Crane </a:t>
            </a:r>
          </a:p>
          <a:p>
            <a:pPr lvl="1">
              <a:buFont typeface="Wingdings" panose="05000000000000000000" pitchFamily="2" charset="2"/>
              <a:buChar char="ü"/>
            </a:pPr>
            <a:r>
              <a:rPr lang="en-US" altLang="en-US" sz="2600" dirty="0">
                <a:solidFill>
                  <a:schemeClr val="bg1"/>
                </a:solidFill>
                <a:latin typeface="Gill Sans MT" panose="020B0502020104020203" pitchFamily="34" charset="0"/>
              </a:rPr>
              <a:t> Ladder</a:t>
            </a:r>
          </a:p>
          <a:p>
            <a:pPr lvl="1">
              <a:buFont typeface="Wingdings" panose="05000000000000000000" pitchFamily="2" charset="2"/>
              <a:buChar char="ü"/>
            </a:pPr>
            <a:r>
              <a:rPr lang="en-US" altLang="en-US" sz="2600" dirty="0">
                <a:solidFill>
                  <a:schemeClr val="bg1"/>
                </a:solidFill>
                <a:latin typeface="Gill Sans MT" panose="020B0502020104020203" pitchFamily="34" charset="0"/>
              </a:rPr>
              <a:t> Scaffold</a:t>
            </a:r>
          </a:p>
          <a:p>
            <a:pPr lvl="1">
              <a:buFont typeface="Wingdings" panose="05000000000000000000" pitchFamily="2" charset="2"/>
              <a:buChar char="ü"/>
            </a:pPr>
            <a:r>
              <a:rPr lang="en-US" altLang="en-US" sz="2600" dirty="0">
                <a:solidFill>
                  <a:schemeClr val="bg1"/>
                </a:solidFill>
                <a:latin typeface="Gill Sans MT" panose="020B0502020104020203" pitchFamily="34" charset="0"/>
              </a:rPr>
              <a:t> Backhoe</a:t>
            </a:r>
          </a:p>
          <a:p>
            <a:pPr lvl="1">
              <a:buFont typeface="Wingdings" panose="05000000000000000000" pitchFamily="2" charset="2"/>
              <a:buChar char="ü"/>
            </a:pPr>
            <a:r>
              <a:rPr lang="en-US" altLang="en-US" sz="2600" dirty="0">
                <a:solidFill>
                  <a:schemeClr val="bg1"/>
                </a:solidFill>
                <a:latin typeface="Gill Sans MT" panose="020B0502020104020203" pitchFamily="34" charset="0"/>
              </a:rPr>
              <a:t> Scissors lift</a:t>
            </a:r>
          </a:p>
          <a:p>
            <a:pPr lvl="1">
              <a:buFont typeface="Wingdings" panose="05000000000000000000" pitchFamily="2" charset="2"/>
              <a:buChar char="ü"/>
            </a:pPr>
            <a:r>
              <a:rPr lang="en-US" altLang="en-US" sz="2600" dirty="0">
                <a:solidFill>
                  <a:schemeClr val="bg1"/>
                </a:solidFill>
                <a:latin typeface="Gill Sans MT" panose="020B0502020104020203" pitchFamily="34" charset="0"/>
              </a:rPr>
              <a:t> Raised dump truck bed</a:t>
            </a:r>
          </a:p>
          <a:p>
            <a:pPr lvl="1">
              <a:buFont typeface="Wingdings" panose="05000000000000000000" pitchFamily="2" charset="2"/>
              <a:buChar char="ü"/>
            </a:pPr>
            <a:r>
              <a:rPr lang="en-US" altLang="en-US" sz="2600" dirty="0">
                <a:solidFill>
                  <a:schemeClr val="bg1"/>
                </a:solidFill>
                <a:latin typeface="Gill Sans MT" panose="020B0502020104020203" pitchFamily="34" charset="0"/>
              </a:rPr>
              <a:t> Aluminum paint roller</a:t>
            </a:r>
          </a:p>
          <a:p>
            <a:endParaRPr lang="en-US" dirty="0"/>
          </a:p>
        </p:txBody>
      </p:sp>
    </p:spTree>
    <p:extLst>
      <p:ext uri="{BB962C8B-B14F-4D97-AF65-F5344CB8AC3E}">
        <p14:creationId xmlns:p14="http://schemas.microsoft.com/office/powerpoint/2010/main" val="188303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Rockwell" panose="02060603020205020403" pitchFamily="18" charset="0"/>
              </a:rPr>
              <a:t>Flashover</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p:txBody>
          <a:bodyPr/>
          <a:lstStyle/>
          <a:p>
            <a:r>
              <a:rPr lang="en-US" dirty="0" smtClean="0">
                <a:solidFill>
                  <a:schemeClr val="bg1"/>
                </a:solidFill>
                <a:latin typeface="Gill Sans MT" panose="020B0502020104020203" pitchFamily="34" charset="0"/>
              </a:rPr>
              <a:t>High-voltage </a:t>
            </a:r>
            <a:r>
              <a:rPr lang="en-US" dirty="0">
                <a:solidFill>
                  <a:schemeClr val="bg1"/>
                </a:solidFill>
                <a:latin typeface="Gill Sans MT" panose="020B0502020104020203" pitchFamily="34" charset="0"/>
              </a:rPr>
              <a:t>electric short circuit made through the air between exposed conductors</a:t>
            </a:r>
            <a:r>
              <a:rPr lang="en-US" dirty="0" smtClean="0">
                <a:solidFill>
                  <a:schemeClr val="bg1"/>
                </a:solidFill>
                <a:latin typeface="Gill Sans MT" panose="020B0502020104020203" pitchFamily="34" charset="0"/>
              </a:rPr>
              <a:t>.</a:t>
            </a:r>
          </a:p>
          <a:p>
            <a:pPr marL="0" indent="0">
              <a:buNone/>
            </a:pPr>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Can occur when equipment is operating too close to overhead power lines. </a:t>
            </a:r>
          </a:p>
          <a:p>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688496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753" y="247895"/>
            <a:ext cx="11758247" cy="1325563"/>
          </a:xfrm>
        </p:spPr>
        <p:txBody>
          <a:bodyPr>
            <a:normAutofit/>
          </a:bodyPr>
          <a:lstStyle/>
          <a:p>
            <a:r>
              <a:rPr lang="en-US" sz="4000" dirty="0">
                <a:solidFill>
                  <a:schemeClr val="bg1"/>
                </a:solidFill>
                <a:latin typeface="Rockwell"/>
              </a:rPr>
              <a:t>Overhead Power Line Hazard with Equipment</a:t>
            </a:r>
            <a:endParaRPr lang="en-US" sz="4000" dirty="0"/>
          </a:p>
        </p:txBody>
      </p:sp>
      <p:sp>
        <p:nvSpPr>
          <p:cNvPr id="3" name="Content Placeholder 2"/>
          <p:cNvSpPr>
            <a:spLocks noGrp="1"/>
          </p:cNvSpPr>
          <p:nvPr>
            <p:ph idx="1"/>
          </p:nvPr>
        </p:nvSpPr>
        <p:spPr>
          <a:xfrm>
            <a:off x="433753" y="2280261"/>
            <a:ext cx="10832123" cy="1077302"/>
          </a:xfrm>
        </p:spPr>
        <p:txBody>
          <a:bodyPr>
            <a:normAutofit/>
          </a:bodyPr>
          <a:lstStyle/>
          <a:p>
            <a:pPr marL="0" indent="0" algn="ctr">
              <a:buNone/>
            </a:pPr>
            <a:r>
              <a:rPr lang="en-US" sz="4800" u="sng" dirty="0" smtClean="0">
                <a:solidFill>
                  <a:schemeClr val="bg1"/>
                </a:solidFill>
                <a:latin typeface="Gill Sans MT" panose="020B0502020104020203" pitchFamily="34" charset="0"/>
                <a:hlinkClick r:id="rId2"/>
              </a:rPr>
              <a:t>Show a</a:t>
            </a:r>
            <a:r>
              <a:rPr lang="en-US" sz="4800" u="sng" dirty="0" smtClean="0">
                <a:solidFill>
                  <a:schemeClr val="bg1"/>
                </a:solidFill>
                <a:latin typeface="Gill Sans MT" panose="020B0502020104020203" pitchFamily="34" charset="0"/>
              </a:rPr>
              <a:t> video</a:t>
            </a:r>
            <a:endParaRPr lang="en-US" sz="4800" u="sng"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140713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569" y="365125"/>
            <a:ext cx="11465169" cy="1325563"/>
          </a:xfrm>
        </p:spPr>
        <p:txBody>
          <a:bodyPr/>
          <a:lstStyle/>
          <a:p>
            <a:pPr algn="ctr"/>
            <a:r>
              <a:rPr lang="en-US" dirty="0" smtClean="0">
                <a:solidFill>
                  <a:schemeClr val="bg1"/>
                </a:solidFill>
                <a:latin typeface="Rockwell" panose="02060603020205020403" pitchFamily="18" charset="0"/>
              </a:rPr>
              <a:t>Operating Equipment near Overhead Power lines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395288" y="2000250"/>
            <a:ext cx="7005638" cy="4351338"/>
          </a:xfrm>
        </p:spPr>
        <p:txBody>
          <a:bodyPr/>
          <a:lstStyle/>
          <a:p>
            <a:r>
              <a:rPr lang="en-US" dirty="0">
                <a:solidFill>
                  <a:schemeClr val="bg1"/>
                </a:solidFill>
                <a:latin typeface="Gill Sans MT" panose="020B0502020104020203" pitchFamily="34" charset="0"/>
              </a:rPr>
              <a:t>The OSHA requirements limit crane operations to a minimum clearance of </a:t>
            </a:r>
            <a:r>
              <a:rPr lang="en-US" b="1" dirty="0">
                <a:solidFill>
                  <a:schemeClr val="bg1"/>
                </a:solidFill>
                <a:latin typeface="Gill Sans MT" panose="020B0502020104020203" pitchFamily="34" charset="0"/>
              </a:rPr>
              <a:t>10 feet</a:t>
            </a:r>
            <a:r>
              <a:rPr lang="en-US" dirty="0">
                <a:solidFill>
                  <a:schemeClr val="bg1"/>
                </a:solidFill>
                <a:latin typeface="Gill Sans MT" panose="020B0502020104020203" pitchFamily="34" charset="0"/>
              </a:rPr>
              <a:t> for lines rated at 50 kilovolts (kV</a:t>
            </a:r>
            <a:r>
              <a:rPr lang="en-US" dirty="0" smtClean="0">
                <a:solidFill>
                  <a:schemeClr val="bg1"/>
                </a:solidFill>
                <a:latin typeface="Gill Sans MT" panose="020B0502020104020203" pitchFamily="34" charset="0"/>
              </a:rPr>
              <a:t>).</a:t>
            </a:r>
          </a:p>
          <a:p>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Follow safe distance operating instructions for all power lift equipment. </a:t>
            </a:r>
            <a:endParaRPr lang="en-US" dirty="0">
              <a:solidFill>
                <a:schemeClr val="bg1"/>
              </a:solidFill>
              <a:latin typeface="Gill Sans MT" panose="020B0502020104020203" pitchFamily="34" charset="0"/>
            </a:endParaRPr>
          </a:p>
        </p:txBody>
      </p:sp>
      <p:pic>
        <p:nvPicPr>
          <p:cNvPr id="4" name="Picture 3" descr="OSHA voltage minimum distance requirements " title="OSHA voltage minimum distance requirement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48525" y="2265759"/>
            <a:ext cx="4500376" cy="3820319"/>
          </a:xfrm>
          <a:prstGeom prst="rect">
            <a:avLst/>
          </a:prstGeom>
        </p:spPr>
      </p:pic>
    </p:spTree>
    <p:extLst>
      <p:ext uri="{BB962C8B-B14F-4D97-AF65-F5344CB8AC3E}">
        <p14:creationId xmlns:p14="http://schemas.microsoft.com/office/powerpoint/2010/main" val="3763149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Rockwell" panose="02060603020205020403" pitchFamily="18" charset="0"/>
              </a:rPr>
              <a:t>Arc Blast/Flash</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latin typeface="Gill Sans MT" panose="020B0502020104020203" pitchFamily="34" charset="0"/>
              </a:rPr>
              <a:t>When </a:t>
            </a:r>
            <a:r>
              <a:rPr lang="en-US" dirty="0">
                <a:solidFill>
                  <a:schemeClr val="bg1"/>
                </a:solidFill>
                <a:latin typeface="Gill Sans MT" panose="020B0502020104020203" pitchFamily="34" charset="0"/>
              </a:rPr>
              <a:t>an arc fault occurs, the result is a massive electrical explosion. The light and heat emitted by the explosion is known as the arc flash, and the pressure wave is known as the arc blast</a:t>
            </a:r>
            <a:r>
              <a:rPr lang="en-US" dirty="0" smtClean="0">
                <a:solidFill>
                  <a:schemeClr val="bg1"/>
                </a:solidFill>
                <a:latin typeface="Gill Sans MT" panose="020B0502020104020203" pitchFamily="34" charset="0"/>
              </a:rPr>
              <a:t>.</a:t>
            </a:r>
          </a:p>
          <a:p>
            <a:endParaRPr lang="en-US" dirty="0" smtClean="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Pressure waves generated by an arc flash explosion can carry a force up to thousands of pounds per square </a:t>
            </a:r>
            <a:r>
              <a:rPr lang="en-US" dirty="0" smtClean="0">
                <a:solidFill>
                  <a:schemeClr val="bg1"/>
                </a:solidFill>
                <a:latin typeface="Gill Sans MT" panose="020B0502020104020203" pitchFamily="34" charset="0"/>
              </a:rPr>
              <a:t>inch</a:t>
            </a:r>
            <a:r>
              <a:rPr lang="en-US" dirty="0">
                <a:solidFill>
                  <a:schemeClr val="bg1"/>
                </a:solidFill>
                <a:latin typeface="Gill Sans MT" panose="020B0502020104020203" pitchFamily="34" charset="0"/>
              </a:rPr>
              <a:t>.</a:t>
            </a:r>
            <a:endParaRPr lang="en-US" dirty="0" smtClean="0">
              <a:solidFill>
                <a:schemeClr val="bg1"/>
              </a:solidFill>
              <a:latin typeface="Gill Sans MT" panose="020B0502020104020203" pitchFamily="34" charset="0"/>
            </a:endParaRPr>
          </a:p>
          <a:p>
            <a:endParaRPr lang="en-US" dirty="0" smtClean="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P</a:t>
            </a:r>
            <a:r>
              <a:rPr lang="en-US" dirty="0" smtClean="0">
                <a:solidFill>
                  <a:schemeClr val="bg1"/>
                </a:solidFill>
                <a:latin typeface="Gill Sans MT" panose="020B0502020104020203" pitchFamily="34" charset="0"/>
              </a:rPr>
              <a:t>owerful </a:t>
            </a:r>
            <a:r>
              <a:rPr lang="en-US" dirty="0">
                <a:solidFill>
                  <a:schemeClr val="bg1"/>
                </a:solidFill>
                <a:latin typeface="Gill Sans MT" panose="020B0502020104020203" pitchFamily="34" charset="0"/>
              </a:rPr>
              <a:t>enough to knock down or throw nearby workers, and cause damage to the eardrums, lungs, brain and other organs. Other effects of arc blast include</a:t>
            </a:r>
            <a:r>
              <a:rPr lang="en-US" dirty="0" smtClean="0">
                <a:solidFill>
                  <a:schemeClr val="bg1"/>
                </a:solidFill>
                <a:latin typeface="Gill Sans MT" panose="020B0502020104020203" pitchFamily="34" charset="0"/>
              </a:rPr>
              <a:t>:: </a:t>
            </a:r>
            <a:r>
              <a:rPr lang="en-US" dirty="0">
                <a:solidFill>
                  <a:schemeClr val="bg1"/>
                </a:solidFill>
                <a:latin typeface="Gill Sans MT" panose="020B0502020104020203" pitchFamily="34" charset="0"/>
              </a:rPr>
              <a:t>high </a:t>
            </a:r>
            <a:r>
              <a:rPr lang="en-US" dirty="0" smtClean="0">
                <a:solidFill>
                  <a:schemeClr val="bg1"/>
                </a:solidFill>
                <a:latin typeface="Gill Sans MT" panose="020B0502020104020203" pitchFamily="34" charset="0"/>
              </a:rPr>
              <a:t>temperatures.</a:t>
            </a:r>
            <a:endParaRPr lang="en-US"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909760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Rockwell" panose="02060603020205020403" pitchFamily="18" charset="0"/>
              </a:rPr>
              <a:t>Arc Blast</a:t>
            </a:r>
            <a:endParaRPr lang="en-US" dirty="0"/>
          </a:p>
        </p:txBody>
      </p:sp>
      <p:sp>
        <p:nvSpPr>
          <p:cNvPr id="3" name="Content Placeholder 2"/>
          <p:cNvSpPr>
            <a:spLocks noGrp="1"/>
          </p:cNvSpPr>
          <p:nvPr>
            <p:ph idx="1"/>
          </p:nvPr>
        </p:nvSpPr>
        <p:spPr>
          <a:xfrm>
            <a:off x="2093118" y="2506662"/>
            <a:ext cx="8005763" cy="936626"/>
          </a:xfrm>
        </p:spPr>
        <p:txBody>
          <a:bodyPr>
            <a:normAutofit/>
          </a:bodyPr>
          <a:lstStyle/>
          <a:p>
            <a:pPr marL="0" indent="0" algn="ctr">
              <a:buNone/>
            </a:pPr>
            <a:r>
              <a:rPr lang="en-US" sz="4800" u="sng" dirty="0" smtClean="0">
                <a:solidFill>
                  <a:schemeClr val="bg1"/>
                </a:solidFill>
                <a:latin typeface="Gill Sans MT" panose="020B0502020104020203" pitchFamily="34" charset="0"/>
              </a:rPr>
              <a:t>Show a video</a:t>
            </a:r>
            <a:endParaRPr lang="en-US" sz="4800" u="sng"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142822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08" y="365125"/>
            <a:ext cx="11887200" cy="1325563"/>
          </a:xfrm>
        </p:spPr>
        <p:txBody>
          <a:bodyPr>
            <a:normAutofit/>
          </a:bodyPr>
          <a:lstStyle/>
          <a:p>
            <a:pPr algn="ctr"/>
            <a:r>
              <a:rPr lang="en-US" dirty="0" smtClean="0">
                <a:solidFill>
                  <a:schemeClr val="bg1"/>
                </a:solidFill>
                <a:latin typeface="Rockwell" panose="02060603020205020403" pitchFamily="18" charset="0"/>
              </a:rPr>
              <a:t>Employers </a:t>
            </a:r>
            <a:r>
              <a:rPr lang="en-US" dirty="0">
                <a:solidFill>
                  <a:schemeClr val="bg1"/>
                </a:solidFill>
                <a:latin typeface="Rockwell" panose="02060603020205020403" pitchFamily="18" charset="0"/>
              </a:rPr>
              <a:t>must protect </a:t>
            </a:r>
            <a:r>
              <a:rPr lang="en-US" dirty="0" smtClean="0">
                <a:solidFill>
                  <a:schemeClr val="bg1"/>
                </a:solidFill>
                <a:latin typeface="Rockwell" panose="02060603020205020403" pitchFamily="18" charset="0"/>
              </a:rPr>
              <a:t>workers </a:t>
            </a:r>
            <a:r>
              <a:rPr lang="en-US" dirty="0">
                <a:solidFill>
                  <a:schemeClr val="bg1"/>
                </a:solidFill>
                <a:latin typeface="Rockwell" panose="02060603020205020403" pitchFamily="18" charset="0"/>
              </a:rPr>
              <a:t>from hazards posed by flames and electric </a:t>
            </a:r>
            <a:r>
              <a:rPr lang="en-US" dirty="0" smtClean="0">
                <a:solidFill>
                  <a:schemeClr val="bg1"/>
                </a:solidFill>
                <a:latin typeface="Rockwell" panose="02060603020205020403" pitchFamily="18" charset="0"/>
              </a:rPr>
              <a:t>arc</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887415"/>
            <a:ext cx="10515600" cy="4289548"/>
          </a:xfrm>
        </p:spPr>
        <p:txBody>
          <a:bodyPr/>
          <a:lstStyle/>
          <a:p>
            <a:r>
              <a:rPr lang="en-US" dirty="0">
                <a:solidFill>
                  <a:schemeClr val="bg1"/>
                </a:solidFill>
                <a:latin typeface="Gill Sans MT" panose="020B0502020104020203" pitchFamily="34" charset="0"/>
              </a:rPr>
              <a:t>Identify employees who will be working around these hazards</a:t>
            </a:r>
            <a:r>
              <a:rPr lang="en-US" dirty="0" smtClean="0">
                <a:solidFill>
                  <a:schemeClr val="bg1"/>
                </a:solidFill>
                <a:latin typeface="Gill Sans MT" panose="020B0502020104020203" pitchFamily="34" charset="0"/>
              </a:rPr>
              <a:t>.</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Estimate the incident heat energy of any electric-arc hazard to which a worker would be exposed</a:t>
            </a:r>
            <a:r>
              <a:rPr lang="en-US" dirty="0" smtClean="0">
                <a:solidFill>
                  <a:schemeClr val="bg1"/>
                </a:solidFill>
                <a:latin typeface="Gill Sans MT" panose="020B0502020104020203" pitchFamily="34" charset="0"/>
              </a:rPr>
              <a:t>.</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With certain exceptions, ensure workers exposed to such hazards wear protective clothing and other protective equipment with an arc rating equal to or greater than the estimated heat energy.</a:t>
            </a:r>
          </a:p>
          <a:p>
            <a:endParaRPr lang="en-US" dirty="0"/>
          </a:p>
        </p:txBody>
      </p:sp>
    </p:spTree>
    <p:extLst>
      <p:ext uri="{BB962C8B-B14F-4D97-AF65-F5344CB8AC3E}">
        <p14:creationId xmlns:p14="http://schemas.microsoft.com/office/powerpoint/2010/main" val="3431353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693" y="194162"/>
            <a:ext cx="10515600" cy="1325563"/>
          </a:xfrm>
        </p:spPr>
        <p:txBody>
          <a:bodyPr/>
          <a:lstStyle/>
          <a:p>
            <a:pPr algn="ctr"/>
            <a:r>
              <a:rPr lang="en-US" dirty="0">
                <a:solidFill>
                  <a:schemeClr val="bg1"/>
                </a:solidFill>
                <a:latin typeface="Rockwell" panose="02060603020205020403" pitchFamily="18" charset="0"/>
              </a:rPr>
              <a:t>Proper PPE for Electrical Safety Work</a:t>
            </a:r>
          </a:p>
        </p:txBody>
      </p:sp>
      <p:sp>
        <p:nvSpPr>
          <p:cNvPr id="3" name="Content Placeholder 2"/>
          <p:cNvSpPr>
            <a:spLocks noGrp="1"/>
          </p:cNvSpPr>
          <p:nvPr>
            <p:ph idx="1"/>
          </p:nvPr>
        </p:nvSpPr>
        <p:spPr>
          <a:xfrm>
            <a:off x="838200" y="1549747"/>
            <a:ext cx="6901543" cy="4159024"/>
          </a:xfrm>
        </p:spPr>
        <p:txBody>
          <a:bodyPr>
            <a:normAutofit fontScale="92500" lnSpcReduction="10000"/>
          </a:bodyPr>
          <a:lstStyle/>
          <a:p>
            <a:r>
              <a:rPr lang="en-US" dirty="0">
                <a:solidFill>
                  <a:schemeClr val="bg1"/>
                </a:solidFill>
                <a:latin typeface="Gill Sans MT" panose="020B0502020104020203" pitchFamily="34" charset="0"/>
              </a:rPr>
              <a:t>100% cotton long sleeve shirts</a:t>
            </a:r>
          </a:p>
          <a:p>
            <a:r>
              <a:rPr lang="en-US" dirty="0">
                <a:solidFill>
                  <a:schemeClr val="bg1"/>
                </a:solidFill>
                <a:latin typeface="Gill Sans MT" panose="020B0502020104020203" pitchFamily="34" charset="0"/>
              </a:rPr>
              <a:t>Heavy duty Leather Coat</a:t>
            </a:r>
          </a:p>
          <a:p>
            <a:r>
              <a:rPr lang="en-US" dirty="0">
                <a:solidFill>
                  <a:schemeClr val="bg1"/>
                </a:solidFill>
                <a:latin typeface="Gill Sans MT" panose="020B0502020104020203" pitchFamily="34" charset="0"/>
              </a:rPr>
              <a:t>Heavy duty cotton long pants</a:t>
            </a:r>
          </a:p>
          <a:p>
            <a:r>
              <a:rPr lang="en-US" dirty="0">
                <a:solidFill>
                  <a:schemeClr val="bg1"/>
                </a:solidFill>
                <a:latin typeface="Gill Sans MT" panose="020B0502020104020203" pitchFamily="34" charset="0"/>
              </a:rPr>
              <a:t>Safety glasses or arc flash shield</a:t>
            </a:r>
          </a:p>
          <a:p>
            <a:r>
              <a:rPr lang="en-US" dirty="0">
                <a:solidFill>
                  <a:schemeClr val="bg1"/>
                </a:solidFill>
                <a:latin typeface="Gill Sans MT" panose="020B0502020104020203" pitchFamily="34" charset="0"/>
              </a:rPr>
              <a:t>Hearing protection</a:t>
            </a:r>
          </a:p>
          <a:p>
            <a:r>
              <a:rPr lang="en-US" dirty="0">
                <a:solidFill>
                  <a:schemeClr val="bg1"/>
                </a:solidFill>
                <a:latin typeface="Gill Sans MT" panose="020B0502020104020203" pitchFamily="34" charset="0"/>
              </a:rPr>
              <a:t>Leather work book –</a:t>
            </a:r>
            <a:r>
              <a:rPr lang="en-US" dirty="0" smtClean="0">
                <a:solidFill>
                  <a:schemeClr val="bg1"/>
                </a:solidFill>
                <a:latin typeface="Gill Sans MT" panose="020B0502020104020203" pitchFamily="34" charset="0"/>
              </a:rPr>
              <a:t>non-steel </a:t>
            </a:r>
            <a:r>
              <a:rPr lang="en-US" dirty="0">
                <a:solidFill>
                  <a:schemeClr val="bg1"/>
                </a:solidFill>
                <a:latin typeface="Gill Sans MT" panose="020B0502020104020203" pitchFamily="34" charset="0"/>
              </a:rPr>
              <a:t>toe</a:t>
            </a:r>
          </a:p>
          <a:p>
            <a:r>
              <a:rPr lang="en-US" dirty="0">
                <a:solidFill>
                  <a:schemeClr val="bg1"/>
                </a:solidFill>
                <a:latin typeface="Gill Sans MT" panose="020B0502020104020203" pitchFamily="34" charset="0"/>
              </a:rPr>
              <a:t>Gloves rated for the electrical work with outer leather</a:t>
            </a:r>
          </a:p>
          <a:p>
            <a:r>
              <a:rPr lang="en-US" b="1" i="1" dirty="0">
                <a:solidFill>
                  <a:srgbClr val="00B050"/>
                </a:solidFill>
                <a:latin typeface="Gill Sans MT" panose="020B0502020104020203" pitchFamily="34" charset="0"/>
              </a:rPr>
              <a:t>DO NOT WEAR </a:t>
            </a:r>
            <a:r>
              <a:rPr lang="en-US" dirty="0">
                <a:solidFill>
                  <a:schemeClr val="bg1"/>
                </a:solidFill>
                <a:latin typeface="Gill Sans MT" panose="020B0502020104020203" pitchFamily="34" charset="0"/>
              </a:rPr>
              <a:t>polyester clothing or clothes that are highly flammable</a:t>
            </a:r>
          </a:p>
          <a:p>
            <a:endParaRPr lang="en-US" dirty="0"/>
          </a:p>
        </p:txBody>
      </p:sp>
      <p:pic>
        <p:nvPicPr>
          <p:cNvPr id="6" name="Picture 5" descr="PPE for electrical work" title="PPE for electrical work"/>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1661" y="1654782"/>
            <a:ext cx="3948953" cy="3948953"/>
          </a:xfrm>
          <a:prstGeom prst="rect">
            <a:avLst/>
          </a:prstGeom>
        </p:spPr>
      </p:pic>
    </p:spTree>
    <p:extLst>
      <p:ext uri="{BB962C8B-B14F-4D97-AF65-F5344CB8AC3E}">
        <p14:creationId xmlns:p14="http://schemas.microsoft.com/office/powerpoint/2010/main" val="2190316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354" y="196238"/>
            <a:ext cx="10515600" cy="1325563"/>
          </a:xfrm>
        </p:spPr>
        <p:txBody>
          <a:bodyPr/>
          <a:lstStyle/>
          <a:p>
            <a:pPr algn="ctr"/>
            <a:r>
              <a:rPr lang="en-US" dirty="0">
                <a:solidFill>
                  <a:schemeClr val="bg1"/>
                </a:solidFill>
                <a:latin typeface="Rockwell" panose="02060603020205020403" pitchFamily="18" charset="0"/>
              </a:rPr>
              <a:t>Electrical Safe Work Practices Include: </a:t>
            </a:r>
          </a:p>
        </p:txBody>
      </p:sp>
      <p:sp>
        <p:nvSpPr>
          <p:cNvPr id="3" name="Content Placeholder 2"/>
          <p:cNvSpPr>
            <a:spLocks noGrp="1"/>
          </p:cNvSpPr>
          <p:nvPr>
            <p:ph idx="1"/>
          </p:nvPr>
        </p:nvSpPr>
        <p:spPr>
          <a:xfrm>
            <a:off x="662354" y="1629508"/>
            <a:ext cx="5431971" cy="4432300"/>
          </a:xfrm>
        </p:spPr>
        <p:txBody>
          <a:bodyPr>
            <a:normAutofit/>
          </a:bodyPr>
          <a:lstStyle/>
          <a:p>
            <a:pPr lvl="1">
              <a:spcBef>
                <a:spcPct val="25000"/>
              </a:spcBef>
            </a:pPr>
            <a:r>
              <a:rPr lang="en-US" altLang="en-US" dirty="0">
                <a:solidFill>
                  <a:srgbClr val="00B050"/>
                </a:solidFill>
                <a:latin typeface="Gill Sans MT" panose="020B0502020104020203" pitchFamily="34" charset="0"/>
              </a:rPr>
              <a:t>Use barriers and guards </a:t>
            </a:r>
            <a:r>
              <a:rPr lang="en-US" altLang="en-US" dirty="0">
                <a:solidFill>
                  <a:schemeClr val="bg1"/>
                </a:solidFill>
                <a:latin typeface="Gill Sans MT" panose="020B0502020104020203" pitchFamily="34" charset="0"/>
              </a:rPr>
              <a:t>to prevent passage through areas of exposed energized equipment</a:t>
            </a:r>
          </a:p>
          <a:p>
            <a:pPr lvl="1">
              <a:spcBef>
                <a:spcPct val="25000"/>
              </a:spcBef>
            </a:pPr>
            <a:endParaRPr lang="en-US" altLang="en-US" dirty="0">
              <a:solidFill>
                <a:schemeClr val="bg1"/>
              </a:solidFill>
              <a:latin typeface="Gill Sans MT" panose="020B0502020104020203" pitchFamily="34" charset="0"/>
            </a:endParaRPr>
          </a:p>
          <a:p>
            <a:pPr lvl="1">
              <a:spcBef>
                <a:spcPct val="25000"/>
              </a:spcBef>
            </a:pPr>
            <a:r>
              <a:rPr lang="en-US" altLang="en-US" dirty="0">
                <a:solidFill>
                  <a:srgbClr val="00B050"/>
                </a:solidFill>
                <a:latin typeface="Gill Sans MT" panose="020B0502020104020203" pitchFamily="34" charset="0"/>
              </a:rPr>
              <a:t>Pre-plan work</a:t>
            </a:r>
            <a:r>
              <a:rPr lang="en-US" altLang="en-US" dirty="0">
                <a:solidFill>
                  <a:schemeClr val="bg1"/>
                </a:solidFill>
                <a:latin typeface="Gill Sans MT" panose="020B0502020104020203" pitchFamily="34" charset="0"/>
              </a:rPr>
              <a:t>, post hazard warnings</a:t>
            </a:r>
          </a:p>
          <a:p>
            <a:pPr lvl="1">
              <a:spcBef>
                <a:spcPct val="25000"/>
              </a:spcBef>
            </a:pPr>
            <a:endParaRPr lang="en-US" altLang="en-US" dirty="0">
              <a:solidFill>
                <a:schemeClr val="bg1"/>
              </a:solidFill>
              <a:latin typeface="Gill Sans MT" panose="020B0502020104020203" pitchFamily="34" charset="0"/>
            </a:endParaRPr>
          </a:p>
          <a:p>
            <a:pPr lvl="1">
              <a:spcBef>
                <a:spcPct val="25000"/>
              </a:spcBef>
            </a:pPr>
            <a:r>
              <a:rPr lang="en-US" altLang="en-US" dirty="0" smtClean="0">
                <a:solidFill>
                  <a:schemeClr val="bg1"/>
                </a:solidFill>
                <a:latin typeface="Gill Sans MT" panose="020B0502020104020203" pitchFamily="34" charset="0"/>
              </a:rPr>
              <a:t>Keep </a:t>
            </a:r>
            <a:r>
              <a:rPr lang="en-US" altLang="en-US" dirty="0">
                <a:solidFill>
                  <a:srgbClr val="00B050"/>
                </a:solidFill>
                <a:latin typeface="Gill Sans MT" panose="020B0502020104020203" pitchFamily="34" charset="0"/>
              </a:rPr>
              <a:t>working spaces and walkways clear</a:t>
            </a:r>
            <a:r>
              <a:rPr lang="en-US" altLang="en-US" dirty="0">
                <a:solidFill>
                  <a:schemeClr val="bg1"/>
                </a:solidFill>
                <a:latin typeface="Gill Sans MT" panose="020B0502020104020203" pitchFamily="34" charset="0"/>
              </a:rPr>
              <a:t> of cords</a:t>
            </a:r>
          </a:p>
          <a:p>
            <a:endParaRPr lang="en-US" dirty="0"/>
          </a:p>
        </p:txBody>
      </p:sp>
      <p:pic>
        <p:nvPicPr>
          <p:cNvPr id="6" name="Picture 5" descr="image of electrical safety" title="image of electrical safet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5589" y="1805719"/>
            <a:ext cx="5102901" cy="3634399"/>
          </a:xfrm>
          <a:prstGeom prst="rect">
            <a:avLst/>
          </a:prstGeom>
        </p:spPr>
      </p:pic>
    </p:spTree>
    <p:extLst>
      <p:ext uri="{BB962C8B-B14F-4D97-AF65-F5344CB8AC3E}">
        <p14:creationId xmlns:p14="http://schemas.microsoft.com/office/powerpoint/2010/main" val="237955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900" y="246658"/>
            <a:ext cx="10515600" cy="1011620"/>
          </a:xfrm>
        </p:spPr>
        <p:txBody>
          <a:bodyPr/>
          <a:lstStyle/>
          <a:p>
            <a:pPr algn="ctr"/>
            <a:r>
              <a:rPr lang="en-US" dirty="0" smtClean="0">
                <a:solidFill>
                  <a:schemeClr val="bg1"/>
                </a:solidFill>
                <a:latin typeface="Rockwell" panose="02060603020205020403" pitchFamily="18" charset="0"/>
              </a:rPr>
              <a:t>Training Audience</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50899" y="1258278"/>
            <a:ext cx="7390423" cy="5434623"/>
          </a:xfrm>
        </p:spPr>
        <p:txBody>
          <a:bodyPr>
            <a:normAutofit/>
          </a:bodyPr>
          <a:lstStyle/>
          <a:p>
            <a:r>
              <a:rPr lang="en-US" dirty="0" smtClean="0">
                <a:solidFill>
                  <a:schemeClr val="bg1"/>
                </a:solidFill>
                <a:latin typeface="Gill Sans MT" panose="020B0502020104020203" pitchFamily="34" charset="0"/>
              </a:rPr>
              <a:t>Water </a:t>
            </a:r>
            <a:r>
              <a:rPr lang="en-US" dirty="0">
                <a:solidFill>
                  <a:schemeClr val="bg1"/>
                </a:solidFill>
                <a:latin typeface="Gill Sans MT" panose="020B0502020104020203" pitchFamily="34" charset="0"/>
              </a:rPr>
              <a:t>Utility Operators</a:t>
            </a:r>
          </a:p>
          <a:p>
            <a:r>
              <a:rPr lang="en-US" dirty="0" smtClean="0">
                <a:solidFill>
                  <a:schemeClr val="bg1"/>
                </a:solidFill>
                <a:latin typeface="Gill Sans MT" panose="020B0502020104020203" pitchFamily="34" charset="0"/>
              </a:rPr>
              <a:t>Heavy </a:t>
            </a:r>
            <a:r>
              <a:rPr lang="en-US" dirty="0">
                <a:solidFill>
                  <a:schemeClr val="bg1"/>
                </a:solidFill>
                <a:latin typeface="Gill Sans MT" panose="020B0502020104020203" pitchFamily="34" charset="0"/>
              </a:rPr>
              <a:t>equipment operators</a:t>
            </a:r>
          </a:p>
          <a:p>
            <a:r>
              <a:rPr lang="en-US" dirty="0" smtClean="0">
                <a:solidFill>
                  <a:schemeClr val="bg1"/>
                </a:solidFill>
                <a:latin typeface="Gill Sans MT" panose="020B0502020104020203" pitchFamily="34" charset="0"/>
              </a:rPr>
              <a:t>Electricians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Plumbers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Mechanics </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Welders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Carpenters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General </a:t>
            </a:r>
            <a:r>
              <a:rPr lang="en-US" dirty="0">
                <a:solidFill>
                  <a:schemeClr val="bg1"/>
                </a:solidFill>
                <a:latin typeface="Gill Sans MT" panose="020B0502020104020203" pitchFamily="34" charset="0"/>
              </a:rPr>
              <a:t>laborers </a:t>
            </a:r>
          </a:p>
          <a:p>
            <a:r>
              <a:rPr lang="en-US" dirty="0" smtClean="0">
                <a:solidFill>
                  <a:schemeClr val="bg1"/>
                </a:solidFill>
                <a:latin typeface="Gill Sans MT" panose="020B0502020104020203" pitchFamily="34" charset="0"/>
              </a:rPr>
              <a:t>Tradespeople</a:t>
            </a:r>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4094964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185" y="258945"/>
            <a:ext cx="10515600" cy="1325563"/>
          </a:xfrm>
        </p:spPr>
        <p:txBody>
          <a:bodyPr/>
          <a:lstStyle/>
          <a:p>
            <a:pPr algn="ctr"/>
            <a:r>
              <a:rPr lang="en-US" altLang="en-US" dirty="0">
                <a:solidFill>
                  <a:schemeClr val="bg1"/>
                </a:solidFill>
                <a:latin typeface="Rockwell" panose="02060603020205020403" pitchFamily="18" charset="0"/>
              </a:rPr>
              <a:t>Control – Use of GFCI</a:t>
            </a:r>
            <a:br>
              <a:rPr lang="en-US" altLang="en-US" dirty="0">
                <a:solidFill>
                  <a:schemeClr val="bg1"/>
                </a:solidFill>
                <a:latin typeface="Rockwell" panose="02060603020205020403" pitchFamily="18" charset="0"/>
              </a:rPr>
            </a:br>
            <a:r>
              <a:rPr lang="en-US" altLang="en-US" dirty="0">
                <a:solidFill>
                  <a:schemeClr val="bg1"/>
                </a:solidFill>
                <a:latin typeface="Rockwell" panose="02060603020205020403" pitchFamily="18" charset="0"/>
              </a:rPr>
              <a:t>(ground-fault circuit interrupter)</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2180492"/>
            <a:ext cx="7215554" cy="4563208"/>
          </a:xfrm>
        </p:spPr>
        <p:txBody>
          <a:bodyPr>
            <a:normAutofit/>
          </a:bodyPr>
          <a:lstStyle/>
          <a:p>
            <a:r>
              <a:rPr lang="en-US" altLang="en-US" dirty="0" smtClean="0">
                <a:solidFill>
                  <a:schemeClr val="bg1"/>
                </a:solidFill>
                <a:latin typeface="Gill Sans MT" panose="020B0502020104020203" pitchFamily="34" charset="0"/>
              </a:rPr>
              <a:t>Detects </a:t>
            </a:r>
            <a:r>
              <a:rPr lang="en-US" altLang="en-US" dirty="0">
                <a:solidFill>
                  <a:schemeClr val="bg1"/>
                </a:solidFill>
                <a:latin typeface="Gill Sans MT" panose="020B0502020104020203" pitchFamily="34" charset="0"/>
              </a:rPr>
              <a:t>difference in current between the black and white </a:t>
            </a:r>
            <a:r>
              <a:rPr lang="en-US" altLang="en-US" dirty="0" smtClean="0">
                <a:solidFill>
                  <a:schemeClr val="bg1"/>
                </a:solidFill>
                <a:latin typeface="Gill Sans MT" panose="020B0502020104020203" pitchFamily="34" charset="0"/>
              </a:rPr>
              <a:t>wires as low as 2mA. </a:t>
            </a:r>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If ground fault detected, GFCI shuts off electricity in 1/40</a:t>
            </a:r>
            <a:r>
              <a:rPr lang="en-US" altLang="en-US" baseline="30000" dirty="0">
                <a:solidFill>
                  <a:schemeClr val="bg1"/>
                </a:solidFill>
                <a:latin typeface="Gill Sans MT" panose="020B0502020104020203" pitchFamily="34" charset="0"/>
              </a:rPr>
              <a:t>th</a:t>
            </a:r>
            <a:r>
              <a:rPr lang="en-US" altLang="en-US" dirty="0">
                <a:solidFill>
                  <a:schemeClr val="bg1"/>
                </a:solidFill>
                <a:latin typeface="Gill Sans MT" panose="020B0502020104020203" pitchFamily="34" charset="0"/>
              </a:rPr>
              <a:t> of a </a:t>
            </a:r>
            <a:r>
              <a:rPr lang="en-US" altLang="en-US" dirty="0" smtClean="0">
                <a:solidFill>
                  <a:schemeClr val="bg1"/>
                </a:solidFill>
                <a:latin typeface="Gill Sans MT" panose="020B0502020104020203" pitchFamily="34" charset="0"/>
              </a:rPr>
              <a:t>second.</a:t>
            </a:r>
          </a:p>
          <a:p>
            <a:r>
              <a:rPr lang="en-US" altLang="en-US" dirty="0" smtClean="0">
                <a:solidFill>
                  <a:schemeClr val="bg1"/>
                </a:solidFill>
                <a:latin typeface="Gill Sans MT" panose="020B0502020104020203" pitchFamily="34" charset="0"/>
              </a:rPr>
              <a:t>Protects you from the most common form of electrical shock hazard, the ground fault. </a:t>
            </a:r>
          </a:p>
          <a:p>
            <a:r>
              <a:rPr lang="en-US" altLang="en-US" dirty="0" smtClean="0">
                <a:solidFill>
                  <a:schemeClr val="bg1"/>
                </a:solidFill>
                <a:latin typeface="Gill Sans MT" panose="020B0502020104020203" pitchFamily="34" charset="0"/>
              </a:rPr>
              <a:t>Will not protect you from line contact hazards-such as holding two hot wires and hot wire and neutral in each hand or from an overhead power line. </a:t>
            </a:r>
            <a:endParaRPr lang="en-US" altLang="en-US" dirty="0">
              <a:solidFill>
                <a:schemeClr val="bg1"/>
              </a:solidFill>
              <a:latin typeface="Gill Sans MT" panose="020B0502020104020203" pitchFamily="34" charset="0"/>
            </a:endParaRPr>
          </a:p>
          <a:p>
            <a:endParaRPr lang="en-US" dirty="0"/>
          </a:p>
        </p:txBody>
      </p:sp>
      <p:pic>
        <p:nvPicPr>
          <p:cNvPr id="6" name="Picture 5" descr="image of GFCI circuit " title="image of GFCI circuit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7157" y="1728653"/>
            <a:ext cx="2186565" cy="2186565"/>
          </a:xfrm>
          <a:prstGeom prst="rect">
            <a:avLst/>
          </a:prstGeom>
        </p:spPr>
      </p:pic>
      <p:pic>
        <p:nvPicPr>
          <p:cNvPr id="7" name="Picture 6" descr="image of GFCI cord " title="image of GFCI cord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1535" y="4025963"/>
            <a:ext cx="2162187" cy="2320299"/>
          </a:xfrm>
          <a:prstGeom prst="rect">
            <a:avLst/>
          </a:prstGeom>
        </p:spPr>
      </p:pic>
    </p:spTree>
    <p:extLst>
      <p:ext uri="{BB962C8B-B14F-4D97-AF65-F5344CB8AC3E}">
        <p14:creationId xmlns:p14="http://schemas.microsoft.com/office/powerpoint/2010/main" val="26630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308" y="225004"/>
            <a:ext cx="10515600" cy="1325563"/>
          </a:xfrm>
        </p:spPr>
        <p:txBody>
          <a:bodyPr/>
          <a:lstStyle/>
          <a:p>
            <a:pPr algn="ctr"/>
            <a:r>
              <a:rPr lang="en-US" dirty="0">
                <a:solidFill>
                  <a:schemeClr val="bg1"/>
                </a:solidFill>
                <a:latin typeface="Rockwell" panose="02060603020205020403" pitchFamily="18" charset="0"/>
              </a:rPr>
              <a:t>Job Site Generator </a:t>
            </a:r>
            <a:r>
              <a:rPr lang="en-US" dirty="0" smtClean="0">
                <a:solidFill>
                  <a:schemeClr val="bg1"/>
                </a:solidFill>
                <a:latin typeface="Rockwell" panose="02060603020205020403" pitchFamily="18" charset="0"/>
              </a:rPr>
              <a:t>Equipped </a:t>
            </a:r>
            <a:r>
              <a:rPr lang="en-US" dirty="0">
                <a:solidFill>
                  <a:schemeClr val="bg1"/>
                </a:solidFill>
                <a:latin typeface="Rockwell" panose="02060603020205020403" pitchFamily="18" charset="0"/>
              </a:rPr>
              <a:t>with </a:t>
            </a:r>
            <a:r>
              <a:rPr lang="en-US" dirty="0">
                <a:solidFill>
                  <a:srgbClr val="00B050"/>
                </a:solidFill>
                <a:latin typeface="Rockwell" panose="02060603020205020403" pitchFamily="18" charset="0"/>
              </a:rPr>
              <a:t>GFCI </a:t>
            </a:r>
            <a:r>
              <a:rPr lang="en-US" dirty="0" smtClean="0">
                <a:solidFill>
                  <a:srgbClr val="00B050"/>
                </a:solidFill>
                <a:latin typeface="Rockwell" panose="02060603020205020403" pitchFamily="18" charset="0"/>
              </a:rPr>
              <a:t>Protection</a:t>
            </a:r>
            <a:endParaRPr lang="en-US" dirty="0">
              <a:solidFill>
                <a:srgbClr val="00B050"/>
              </a:solidFill>
              <a:latin typeface="Rockwell" panose="02060603020205020403" pitchFamily="18" charset="0"/>
            </a:endParaRPr>
          </a:p>
        </p:txBody>
      </p:sp>
      <p:pic>
        <p:nvPicPr>
          <p:cNvPr id="5" name="Content Placeholder 4" descr="GFCI generator " title="GFCI generator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015473" y="1762956"/>
            <a:ext cx="3932773" cy="4333044"/>
          </a:xfrm>
        </p:spPr>
      </p:pic>
    </p:spTree>
    <p:extLst>
      <p:ext uri="{BB962C8B-B14F-4D97-AF65-F5344CB8AC3E}">
        <p14:creationId xmlns:p14="http://schemas.microsoft.com/office/powerpoint/2010/main" val="3470779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12371"/>
            <a:ext cx="10515600" cy="1325563"/>
          </a:xfrm>
        </p:spPr>
        <p:txBody>
          <a:bodyPr/>
          <a:lstStyle/>
          <a:p>
            <a:pPr algn="ctr"/>
            <a:r>
              <a:rPr lang="en-US" dirty="0" smtClean="0">
                <a:solidFill>
                  <a:schemeClr val="bg1"/>
                </a:solidFill>
                <a:latin typeface="Rockwell"/>
              </a:rPr>
              <a:t>Control of Hazardous Energy</a:t>
            </a:r>
            <a:endParaRPr lang="en-US" dirty="0">
              <a:solidFill>
                <a:schemeClr val="bg1"/>
              </a:solidFill>
              <a:latin typeface="Rockwell"/>
            </a:endParaRPr>
          </a:p>
        </p:txBody>
      </p:sp>
      <p:sp>
        <p:nvSpPr>
          <p:cNvPr id="3" name="Content Placeholder 2"/>
          <p:cNvSpPr>
            <a:spLocks noGrp="1"/>
          </p:cNvSpPr>
          <p:nvPr>
            <p:ph idx="1"/>
          </p:nvPr>
        </p:nvSpPr>
        <p:spPr>
          <a:xfrm>
            <a:off x="838200" y="1934309"/>
            <a:ext cx="6525986" cy="3255963"/>
          </a:xfrm>
        </p:spPr>
        <p:txBody>
          <a:bodyPr/>
          <a:lstStyle/>
          <a:p>
            <a:r>
              <a:rPr lang="en-US" dirty="0">
                <a:solidFill>
                  <a:schemeClr val="bg1"/>
                </a:solidFill>
                <a:latin typeface="Gill Sans MT"/>
              </a:rPr>
              <a:t>The OSHA standard for The Control of Hazardous Energy (Lockout/Tagout) (29 CFR 1910.147)</a:t>
            </a:r>
          </a:p>
        </p:txBody>
      </p:sp>
      <p:pic>
        <p:nvPicPr>
          <p:cNvPr id="5" name="Picture 4" descr="Image of LOTO" title="Image of LOTO"/>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48823" y="1934309"/>
            <a:ext cx="4292409" cy="3136760"/>
          </a:xfrm>
          <a:prstGeom prst="rect">
            <a:avLst/>
          </a:prstGeom>
        </p:spPr>
      </p:pic>
    </p:spTree>
    <p:extLst>
      <p:ext uri="{BB962C8B-B14F-4D97-AF65-F5344CB8AC3E}">
        <p14:creationId xmlns:p14="http://schemas.microsoft.com/office/powerpoint/2010/main" val="3866295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847" y="197337"/>
            <a:ext cx="10515600" cy="1325563"/>
          </a:xfrm>
        </p:spPr>
        <p:txBody>
          <a:bodyPr/>
          <a:lstStyle/>
          <a:p>
            <a:pPr algn="ctr"/>
            <a:r>
              <a:rPr lang="en-US" dirty="0" smtClean="0">
                <a:solidFill>
                  <a:schemeClr val="bg1"/>
                </a:solidFill>
                <a:latin typeface="Rockwell" panose="02060603020205020403" pitchFamily="18" charset="0"/>
              </a:rPr>
              <a:t>What is LOTO?</a:t>
            </a:r>
            <a:endParaRPr lang="en-US" dirty="0">
              <a:solidFill>
                <a:schemeClr val="bg1"/>
              </a:solidFill>
              <a:latin typeface="Rockwell" panose="02060603020205020403" pitchFamily="18" charset="0"/>
            </a:endParaRPr>
          </a:p>
        </p:txBody>
      </p:sp>
      <p:pic>
        <p:nvPicPr>
          <p:cNvPr id="5" name="Content Placeholder 2" descr="&lt;strong&gt;Lock-Out&lt;/strong&gt; &lt;strong&gt;Tag&lt;/strong&gt;-&lt;strong&gt;Out&lt;/strong&gt; Saves Lives Hard Hat Decal - Triangle Shaped, SKU: HH-0218"/>
          <p:cNvPicPr>
            <a:picLocks noGrp="1" noChangeAspect="1"/>
          </p:cNvPicPr>
          <p:nvPr>
            <p:ph sz="quarter" idx="4294967295"/>
          </p:nvPr>
        </p:nvPicPr>
        <p:blipFill>
          <a:blip r:embed="rId3">
            <a:extLst>
              <a:ext uri="{28A0092B-C50C-407E-A947-70E740481C1C}">
                <a14:useLocalDpi xmlns:a14="http://schemas.microsoft.com/office/drawing/2010/main"/>
              </a:ext>
            </a:extLst>
          </a:blip>
          <a:stretch>
            <a:fillRect/>
          </a:stretch>
        </p:blipFill>
        <p:spPr>
          <a:xfrm>
            <a:off x="7674289" y="1835964"/>
            <a:ext cx="4059692" cy="4059692"/>
          </a:xfrm>
          <a:prstGeom prst="rect">
            <a:avLst/>
          </a:prstGeom>
        </p:spPr>
      </p:pic>
      <p:sp>
        <p:nvSpPr>
          <p:cNvPr id="6" name="Rectangle 5"/>
          <p:cNvSpPr/>
          <p:nvPr/>
        </p:nvSpPr>
        <p:spPr>
          <a:xfrm>
            <a:off x="824524" y="1727090"/>
            <a:ext cx="6654800" cy="2308324"/>
          </a:xfrm>
          <a:prstGeom prst="rect">
            <a:avLst/>
          </a:prstGeom>
        </p:spPr>
        <p:txBody>
          <a:bodyPr wrap="square">
            <a:spAutoFit/>
          </a:bodyPr>
          <a:lstStyle/>
          <a:p>
            <a:r>
              <a:rPr lang="en-US" sz="2400" b="1" dirty="0" smtClean="0">
                <a:solidFill>
                  <a:srgbClr val="00B050"/>
                </a:solidFill>
                <a:latin typeface="Gill Sans MT" panose="020B0502020104020203" pitchFamily="34" charset="0"/>
              </a:rPr>
              <a:t>Lockout</a:t>
            </a:r>
            <a:r>
              <a:rPr lang="en-US" sz="2400" dirty="0" smtClean="0">
                <a:solidFill>
                  <a:srgbClr val="00B050"/>
                </a:solidFill>
                <a:latin typeface="Gill Sans MT" panose="020B0502020104020203" pitchFamily="34" charset="0"/>
              </a:rPr>
              <a:t>-</a:t>
            </a:r>
            <a:r>
              <a:rPr lang="en-US" sz="2400" b="1" dirty="0" smtClean="0">
                <a:solidFill>
                  <a:srgbClr val="00B050"/>
                </a:solidFill>
                <a:latin typeface="Gill Sans MT" panose="020B0502020104020203" pitchFamily="34" charset="0"/>
              </a:rPr>
              <a:t>tag-out</a:t>
            </a:r>
            <a:r>
              <a:rPr lang="en-US" sz="2400" dirty="0" smtClean="0">
                <a:solidFill>
                  <a:srgbClr val="00B050"/>
                </a:solidFill>
                <a:latin typeface="Gill Sans MT" panose="020B0502020104020203" pitchFamily="34" charset="0"/>
              </a:rPr>
              <a:t> </a:t>
            </a:r>
            <a:r>
              <a:rPr lang="en-US" sz="2400" dirty="0">
                <a:solidFill>
                  <a:srgbClr val="00B050"/>
                </a:solidFill>
                <a:latin typeface="Gill Sans MT" panose="020B0502020104020203" pitchFamily="34" charset="0"/>
              </a:rPr>
              <a:t>(</a:t>
            </a:r>
            <a:r>
              <a:rPr lang="en-US" sz="2400" b="1" dirty="0">
                <a:solidFill>
                  <a:srgbClr val="00B050"/>
                </a:solidFill>
                <a:latin typeface="Gill Sans MT" panose="020B0502020104020203" pitchFamily="34" charset="0"/>
              </a:rPr>
              <a:t>LOTO</a:t>
            </a:r>
            <a:r>
              <a:rPr lang="en-US" sz="2400" dirty="0">
                <a:solidFill>
                  <a:srgbClr val="00B050"/>
                </a:solidFill>
                <a:latin typeface="Gill Sans MT" panose="020B0502020104020203" pitchFamily="34" charset="0"/>
              </a:rPr>
              <a:t>) </a:t>
            </a:r>
            <a:r>
              <a:rPr lang="en-US" sz="2400" dirty="0">
                <a:solidFill>
                  <a:schemeClr val="bg1"/>
                </a:solidFill>
                <a:latin typeface="Gill Sans MT" panose="020B0502020104020203" pitchFamily="34" charset="0"/>
              </a:rPr>
              <a:t>or lock and tag is a safety procedure which is used in industry and research settings to ensure that dangerous machines are properly shut off and not able to be started up again prior to the completion of maintenance or servicing work</a:t>
            </a:r>
          </a:p>
        </p:txBody>
      </p:sp>
    </p:spTree>
    <p:extLst>
      <p:ext uri="{BB962C8B-B14F-4D97-AF65-F5344CB8AC3E}">
        <p14:creationId xmlns:p14="http://schemas.microsoft.com/office/powerpoint/2010/main" val="3155319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153" y="371108"/>
            <a:ext cx="11781693" cy="1325563"/>
          </a:xfrm>
        </p:spPr>
        <p:txBody>
          <a:bodyPr/>
          <a:lstStyle/>
          <a:p>
            <a:pPr algn="ctr"/>
            <a:r>
              <a:rPr lang="en-US" dirty="0" smtClean="0">
                <a:solidFill>
                  <a:schemeClr val="bg1"/>
                </a:solidFill>
                <a:latin typeface="Rockwell" panose="02060603020205020403" pitchFamily="18" charset="0"/>
              </a:rPr>
              <a:t>Training Requirements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199" y="2063838"/>
            <a:ext cx="10515600" cy="4351338"/>
          </a:xfrm>
        </p:spPr>
        <p:txBody>
          <a:bodyPr/>
          <a:lstStyle/>
          <a:p>
            <a:r>
              <a:rPr lang="en-US" dirty="0" smtClean="0">
                <a:solidFill>
                  <a:schemeClr val="bg1"/>
                </a:solidFill>
                <a:latin typeface="Gill Sans MT" panose="020B0502020104020203" pitchFamily="34" charset="0"/>
              </a:rPr>
              <a:t>Qualified employees, such as engineers, electricians</a:t>
            </a:r>
            <a:r>
              <a:rPr lang="en-US" dirty="0">
                <a:solidFill>
                  <a:schemeClr val="bg1"/>
                </a:solidFill>
                <a:latin typeface="Gill Sans MT" panose="020B0502020104020203" pitchFamily="34" charset="0"/>
              </a:rPr>
              <a:t>, electronic technicians, and power </a:t>
            </a:r>
            <a:r>
              <a:rPr lang="en-US" dirty="0" smtClean="0">
                <a:solidFill>
                  <a:schemeClr val="bg1"/>
                </a:solidFill>
                <a:latin typeface="Gill Sans MT" panose="020B0502020104020203" pitchFamily="34" charset="0"/>
              </a:rPr>
              <a:t>line workers</a:t>
            </a:r>
            <a:r>
              <a:rPr lang="en-US" dirty="0">
                <a:solidFill>
                  <a:schemeClr val="bg1"/>
                </a:solidFill>
                <a:latin typeface="Gill Sans MT" panose="020B0502020104020203" pitchFamily="34" charset="0"/>
              </a:rPr>
              <a:t>, among them — work with electricity directly</a:t>
            </a:r>
            <a:r>
              <a:rPr lang="en-US" dirty="0" smtClean="0">
                <a:solidFill>
                  <a:schemeClr val="bg1"/>
                </a:solidFill>
                <a:latin typeface="Gill Sans MT" panose="020B0502020104020203" pitchFamily="34" charset="0"/>
              </a:rPr>
              <a:t>.</a:t>
            </a:r>
          </a:p>
          <a:p>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Affected employees, </a:t>
            </a:r>
            <a:r>
              <a:rPr lang="en-US" dirty="0">
                <a:solidFill>
                  <a:schemeClr val="bg1"/>
                </a:solidFill>
                <a:latin typeface="Gill Sans MT" panose="020B0502020104020203" pitchFamily="34" charset="0"/>
              </a:rPr>
              <a:t>such as office workers and sales people, </a:t>
            </a:r>
            <a:r>
              <a:rPr lang="en-US" dirty="0" smtClean="0">
                <a:solidFill>
                  <a:schemeClr val="bg1"/>
                </a:solidFill>
                <a:latin typeface="Gill Sans MT" panose="020B0502020104020203" pitchFamily="34" charset="0"/>
              </a:rPr>
              <a:t>work with </a:t>
            </a:r>
            <a:r>
              <a:rPr lang="en-US" dirty="0">
                <a:solidFill>
                  <a:schemeClr val="bg1"/>
                </a:solidFill>
                <a:latin typeface="Gill Sans MT" panose="020B0502020104020203" pitchFamily="34" charset="0"/>
              </a:rPr>
              <a:t>it indirectly.</a:t>
            </a:r>
          </a:p>
        </p:txBody>
      </p:sp>
    </p:spTree>
    <p:extLst>
      <p:ext uri="{BB962C8B-B14F-4D97-AF65-F5344CB8AC3E}">
        <p14:creationId xmlns:p14="http://schemas.microsoft.com/office/powerpoint/2010/main" val="352734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9836"/>
            <a:ext cx="10515600" cy="1325563"/>
          </a:xfrm>
        </p:spPr>
        <p:txBody>
          <a:bodyPr/>
          <a:lstStyle/>
          <a:p>
            <a:pPr algn="ctr"/>
            <a:r>
              <a:rPr lang="en-US" dirty="0" smtClean="0">
                <a:solidFill>
                  <a:schemeClr val="bg1"/>
                </a:solidFill>
                <a:latin typeface="Rockwell" panose="02060603020205020403" pitchFamily="18" charset="0"/>
              </a:rPr>
              <a:t>Lock-out/Tag-out Purpose</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943708" y="1979123"/>
            <a:ext cx="6159500" cy="4351338"/>
          </a:xfrm>
        </p:spPr>
        <p:txBody>
          <a:bodyPr/>
          <a:lstStyle/>
          <a:p>
            <a:r>
              <a:rPr lang="en-US" altLang="en-US" dirty="0">
                <a:solidFill>
                  <a:schemeClr val="bg1"/>
                </a:solidFill>
                <a:latin typeface="Gill Sans MT" panose="020B0502020104020203" pitchFamily="34" charset="0"/>
              </a:rPr>
              <a:t>Workers must understand purpose and function of energy control program</a:t>
            </a:r>
          </a:p>
          <a:p>
            <a:pPr lvl="1">
              <a:buFont typeface="Wingdings" panose="05000000000000000000" pitchFamily="2" charset="2"/>
              <a:buChar char="ü"/>
            </a:pPr>
            <a:r>
              <a:rPr lang="en-US" altLang="en-US" sz="2800" dirty="0">
                <a:solidFill>
                  <a:srgbClr val="00B050"/>
                </a:solidFill>
                <a:latin typeface="Gill Sans MT" panose="020B0502020104020203" pitchFamily="34" charset="0"/>
              </a:rPr>
              <a:t>Authorized employee </a:t>
            </a:r>
          </a:p>
          <a:p>
            <a:pPr lvl="1">
              <a:buFont typeface="Wingdings" panose="05000000000000000000" pitchFamily="2" charset="2"/>
              <a:buChar char="ü"/>
            </a:pPr>
            <a:r>
              <a:rPr lang="en-US" altLang="en-US" sz="2800" dirty="0">
                <a:solidFill>
                  <a:srgbClr val="00B050"/>
                </a:solidFill>
                <a:latin typeface="Gill Sans MT" panose="020B0502020104020203" pitchFamily="34" charset="0"/>
              </a:rPr>
              <a:t>Affected employee </a:t>
            </a:r>
          </a:p>
          <a:p>
            <a:pPr lvl="1">
              <a:buFont typeface="Wingdings" panose="05000000000000000000" pitchFamily="2" charset="2"/>
              <a:buChar char="ü"/>
            </a:pPr>
            <a:r>
              <a:rPr lang="en-US" altLang="en-US" sz="2800" dirty="0">
                <a:solidFill>
                  <a:srgbClr val="00B050"/>
                </a:solidFill>
                <a:latin typeface="Gill Sans MT" panose="020B0502020104020203" pitchFamily="34" charset="0"/>
              </a:rPr>
              <a:t>Other employee</a:t>
            </a:r>
          </a:p>
          <a:p>
            <a:r>
              <a:rPr lang="en-US" altLang="en-US" dirty="0">
                <a:solidFill>
                  <a:schemeClr val="bg1"/>
                </a:solidFill>
                <a:latin typeface="Gill Sans MT" panose="020B0502020104020203" pitchFamily="34" charset="0"/>
              </a:rPr>
              <a:t>Locks vs. Tags</a:t>
            </a:r>
          </a:p>
          <a:p>
            <a:r>
              <a:rPr lang="en-US" altLang="en-US" dirty="0">
                <a:solidFill>
                  <a:schemeClr val="bg1"/>
                </a:solidFill>
                <a:latin typeface="Gill Sans MT" panose="020B0502020104020203" pitchFamily="34" charset="0"/>
              </a:rPr>
              <a:t>Steps for energy isolation and removal of isolation.</a:t>
            </a:r>
          </a:p>
          <a:p>
            <a:endParaRPr lang="en-US" dirty="0"/>
          </a:p>
        </p:txBody>
      </p:sp>
      <p:pic>
        <p:nvPicPr>
          <p:cNvPr id="5" name="Content Placeholder 6" descr="1000+ images about &lt;strong&gt;Lock out&lt;/strong&gt; &lt;strong&gt;Tag&lt;/strong&gt; &lt;strong&gt;Out&lt;/strong&gt; on Pinterest | &lt;strong&gt;Lock out&lt;/strong&gt;, &lt;strong&gt;Lockout&lt;/strong&gt; tagout and Safe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00403" y="1979123"/>
            <a:ext cx="3845767" cy="3845767"/>
          </a:xfrm>
          <a:prstGeom prst="rect">
            <a:avLst/>
          </a:prstGeom>
        </p:spPr>
      </p:pic>
    </p:spTree>
    <p:extLst>
      <p:ext uri="{BB962C8B-B14F-4D97-AF65-F5344CB8AC3E}">
        <p14:creationId xmlns:p14="http://schemas.microsoft.com/office/powerpoint/2010/main" val="39062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569" y="165850"/>
            <a:ext cx="11353800" cy="1325563"/>
          </a:xfrm>
        </p:spPr>
        <p:txBody>
          <a:bodyPr>
            <a:normAutofit fontScale="90000"/>
          </a:bodyPr>
          <a:lstStyle/>
          <a:p>
            <a:pPr algn="ctr"/>
            <a:r>
              <a:rPr lang="en-US" sz="4800" dirty="0">
                <a:solidFill>
                  <a:schemeClr val="bg1"/>
                </a:solidFill>
                <a:latin typeface="Rockwell" panose="02060603020205020403" pitchFamily="18" charset="0"/>
              </a:rPr>
              <a:t>Authorized Employee =</a:t>
            </a:r>
            <a:r>
              <a:rPr lang="en-US" dirty="0">
                <a:solidFill>
                  <a:schemeClr val="bg1"/>
                </a:solidFill>
                <a:latin typeface="Rockwell" panose="02060603020205020403" pitchFamily="18" charset="0"/>
              </a:rPr>
              <a:t> </a:t>
            </a:r>
            <a:r>
              <a:rPr lang="en-US" dirty="0" smtClean="0">
                <a:solidFill>
                  <a:schemeClr val="bg1"/>
                </a:solidFill>
                <a:latin typeface="Rockwell" panose="02060603020205020403" pitchFamily="18" charset="0"/>
              </a:rPr>
              <a:t>Person </a:t>
            </a:r>
            <a:r>
              <a:rPr lang="en-US" dirty="0">
                <a:solidFill>
                  <a:schemeClr val="bg1"/>
                </a:solidFill>
                <a:latin typeface="Rockwell" panose="02060603020205020403" pitchFamily="18" charset="0"/>
              </a:rPr>
              <a:t>A</a:t>
            </a:r>
            <a:r>
              <a:rPr lang="en-US" dirty="0" smtClean="0">
                <a:solidFill>
                  <a:schemeClr val="bg1"/>
                </a:solidFill>
                <a:latin typeface="Rockwell" panose="02060603020205020403" pitchFamily="18" charset="0"/>
              </a:rPr>
              <a:t>pplying </a:t>
            </a:r>
            <a:r>
              <a:rPr lang="en-US" dirty="0">
                <a:solidFill>
                  <a:schemeClr val="bg1"/>
                </a:solidFill>
                <a:latin typeface="Rockwell" panose="02060603020205020403" pitchFamily="18" charset="0"/>
              </a:rPr>
              <a:t>C</a:t>
            </a:r>
            <a:r>
              <a:rPr lang="en-US" dirty="0" smtClean="0">
                <a:solidFill>
                  <a:schemeClr val="bg1"/>
                </a:solidFill>
                <a:latin typeface="Rockwell" panose="02060603020205020403" pitchFamily="18" charset="0"/>
              </a:rPr>
              <a:t>ontrols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85093" y="2018952"/>
            <a:ext cx="6019800" cy="4351338"/>
          </a:xfrm>
        </p:spPr>
        <p:txBody>
          <a:bodyPr/>
          <a:lstStyle/>
          <a:p>
            <a:r>
              <a:rPr lang="en-US" altLang="en-US" dirty="0">
                <a:solidFill>
                  <a:schemeClr val="bg1"/>
                </a:solidFill>
                <a:latin typeface="Gill Sans MT" panose="020B0502020104020203" pitchFamily="34" charset="0"/>
              </a:rPr>
              <a:t>Each </a:t>
            </a:r>
            <a:r>
              <a:rPr lang="en-US" altLang="en-US" b="1" dirty="0">
                <a:solidFill>
                  <a:srgbClr val="00B050"/>
                </a:solidFill>
                <a:latin typeface="Gill Sans MT" panose="020B0502020104020203" pitchFamily="34" charset="0"/>
              </a:rPr>
              <a:t>authorized employee</a:t>
            </a:r>
            <a:r>
              <a:rPr lang="en-US" altLang="en-US" dirty="0">
                <a:solidFill>
                  <a:srgbClr val="00B050"/>
                </a:solidFill>
                <a:latin typeface="Gill Sans MT" panose="020B0502020104020203" pitchFamily="34" charset="0"/>
              </a:rPr>
              <a:t> </a:t>
            </a:r>
            <a:r>
              <a:rPr lang="en-US" altLang="en-US" dirty="0">
                <a:solidFill>
                  <a:schemeClr val="bg1"/>
                </a:solidFill>
                <a:latin typeface="Gill Sans MT" panose="020B0502020104020203" pitchFamily="34" charset="0"/>
              </a:rPr>
              <a:t>shall receive training in the recognition of applicable hazardous energy sources, the type and magnitude of the energy available in the workplace, and the methods and means necessary for energy isolation and control.</a:t>
            </a:r>
          </a:p>
          <a:p>
            <a:endParaRPr lang="en-US" dirty="0"/>
          </a:p>
        </p:txBody>
      </p:sp>
      <p:pic>
        <p:nvPicPr>
          <p:cNvPr id="5" name="Content Placeholder 6" descr="Lockout Tagout Training Video - Convergence Train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1474" y="2018952"/>
            <a:ext cx="4395788" cy="3766878"/>
          </a:xfrm>
          <a:prstGeom prst="rect">
            <a:avLst/>
          </a:prstGeom>
        </p:spPr>
      </p:pic>
    </p:spTree>
    <p:extLst>
      <p:ext uri="{BB962C8B-B14F-4D97-AF65-F5344CB8AC3E}">
        <p14:creationId xmlns:p14="http://schemas.microsoft.com/office/powerpoint/2010/main" val="3377679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838"/>
            <a:ext cx="12098215" cy="1325563"/>
          </a:xfrm>
        </p:spPr>
        <p:txBody>
          <a:bodyPr/>
          <a:lstStyle/>
          <a:p>
            <a:pPr algn="ctr"/>
            <a:r>
              <a:rPr lang="en-US" dirty="0">
                <a:solidFill>
                  <a:schemeClr val="bg1"/>
                </a:solidFill>
                <a:latin typeface="Rockwell" panose="02060603020205020403" pitchFamily="18" charset="0"/>
              </a:rPr>
              <a:t>Affected </a:t>
            </a:r>
            <a:r>
              <a:rPr lang="en-US" dirty="0" smtClean="0">
                <a:solidFill>
                  <a:schemeClr val="bg1"/>
                </a:solidFill>
                <a:latin typeface="Rockwell" panose="02060603020205020403" pitchFamily="18" charset="0"/>
              </a:rPr>
              <a:t>Employee</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14754" y="1936418"/>
            <a:ext cx="4965700" cy="3387952"/>
          </a:xfrm>
        </p:spPr>
        <p:txBody>
          <a:bodyPr/>
          <a:lstStyle/>
          <a:p>
            <a:r>
              <a:rPr lang="en-US" altLang="en-US" dirty="0">
                <a:solidFill>
                  <a:schemeClr val="bg1"/>
                </a:solidFill>
                <a:latin typeface="Gill Sans MT" panose="020B0502020104020203" pitchFamily="34" charset="0"/>
              </a:rPr>
              <a:t>Each </a:t>
            </a:r>
            <a:r>
              <a:rPr lang="en-US" altLang="en-US" b="1" dirty="0">
                <a:solidFill>
                  <a:srgbClr val="00B050"/>
                </a:solidFill>
                <a:latin typeface="Gill Sans MT" panose="020B0502020104020203" pitchFamily="34" charset="0"/>
              </a:rPr>
              <a:t>affected employee</a:t>
            </a:r>
            <a:r>
              <a:rPr lang="en-US" altLang="en-US" dirty="0">
                <a:solidFill>
                  <a:srgbClr val="00B050"/>
                </a:solidFill>
                <a:latin typeface="Gill Sans MT" panose="020B0502020104020203" pitchFamily="34" charset="0"/>
              </a:rPr>
              <a:t> </a:t>
            </a:r>
            <a:r>
              <a:rPr lang="en-US" altLang="en-US" dirty="0">
                <a:solidFill>
                  <a:schemeClr val="bg1"/>
                </a:solidFill>
                <a:latin typeface="Gill Sans MT" panose="020B0502020104020203" pitchFamily="34" charset="0"/>
              </a:rPr>
              <a:t>shall be instructed in the purpose and use of the energy control procedure.</a:t>
            </a:r>
          </a:p>
          <a:p>
            <a:endParaRPr lang="en-US" dirty="0"/>
          </a:p>
        </p:txBody>
      </p:sp>
      <p:pic>
        <p:nvPicPr>
          <p:cNvPr id="5" name="Content Placeholder 6" descr="Lockout/Tagout Training for &lt;strong&gt;Affected&lt;/strong&gt; &lt;strong&gt;Employees&lt;/strong&g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4037" y="2125174"/>
            <a:ext cx="5302301" cy="3199196"/>
          </a:xfrm>
          <a:prstGeom prst="rect">
            <a:avLst/>
          </a:prstGeom>
        </p:spPr>
      </p:pic>
    </p:spTree>
    <p:extLst>
      <p:ext uri="{BB962C8B-B14F-4D97-AF65-F5344CB8AC3E}">
        <p14:creationId xmlns:p14="http://schemas.microsoft.com/office/powerpoint/2010/main" val="890539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161" y="168333"/>
            <a:ext cx="10515600" cy="1325563"/>
          </a:xfrm>
        </p:spPr>
        <p:txBody>
          <a:bodyPr/>
          <a:lstStyle/>
          <a:p>
            <a:pPr algn="ctr"/>
            <a:r>
              <a:rPr lang="en-US" dirty="0" smtClean="0">
                <a:solidFill>
                  <a:schemeClr val="bg1"/>
                </a:solidFill>
                <a:latin typeface="Rockwell" panose="02060603020205020403" pitchFamily="18" charset="0"/>
              </a:rPr>
              <a:t>Other Employees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493896"/>
            <a:ext cx="5205761" cy="4343400"/>
          </a:xfrm>
        </p:spPr>
        <p:txBody>
          <a:bodyPr>
            <a:normAutofit/>
          </a:bodyPr>
          <a:lstStyle/>
          <a:p>
            <a:r>
              <a:rPr lang="en-US" altLang="en-US" dirty="0">
                <a:solidFill>
                  <a:schemeClr val="bg1"/>
                </a:solidFill>
                <a:latin typeface="Gill Sans MT" panose="020B0502020104020203" pitchFamily="34" charset="0"/>
              </a:rPr>
              <a:t>All </a:t>
            </a:r>
            <a:r>
              <a:rPr lang="en-US" altLang="en-US" b="1" dirty="0">
                <a:solidFill>
                  <a:srgbClr val="00B050"/>
                </a:solidFill>
                <a:latin typeface="Gill Sans MT" panose="020B0502020104020203" pitchFamily="34" charset="0"/>
              </a:rPr>
              <a:t>other employees</a:t>
            </a:r>
            <a:r>
              <a:rPr lang="en-US" altLang="en-US" dirty="0">
                <a:solidFill>
                  <a:srgbClr val="00B050"/>
                </a:solidFill>
                <a:latin typeface="Gill Sans MT" panose="020B0502020104020203" pitchFamily="34" charset="0"/>
              </a:rPr>
              <a:t> </a:t>
            </a:r>
            <a:r>
              <a:rPr lang="en-US" altLang="en-US" dirty="0">
                <a:solidFill>
                  <a:schemeClr val="bg1"/>
                </a:solidFill>
                <a:latin typeface="Gill Sans MT" panose="020B0502020104020203" pitchFamily="34" charset="0"/>
              </a:rPr>
              <a:t>whose work operations are or may be in an area where energy control procedures may be utilized, shall be instructed about the procedure, and about the </a:t>
            </a:r>
            <a:r>
              <a:rPr lang="en-US" altLang="en-US" u="sng" dirty="0">
                <a:solidFill>
                  <a:srgbClr val="92D050"/>
                </a:solidFill>
                <a:latin typeface="Gill Sans MT" panose="020B0502020104020203" pitchFamily="34" charset="0"/>
              </a:rPr>
              <a:t>prohibition relating to attempts to restart or reenergize machines or equipment which are locked out or tagged out</a:t>
            </a:r>
            <a:r>
              <a:rPr lang="en-US" altLang="en-US" dirty="0">
                <a:solidFill>
                  <a:srgbClr val="92D050"/>
                </a:solidFill>
                <a:latin typeface="Gill Sans MT" panose="020B0502020104020203" pitchFamily="34" charset="0"/>
              </a:rPr>
              <a:t>.</a:t>
            </a:r>
          </a:p>
          <a:p>
            <a:endParaRPr lang="en-US" dirty="0"/>
          </a:p>
        </p:txBody>
      </p:sp>
      <p:pic>
        <p:nvPicPr>
          <p:cNvPr id="6" name="Content Placeholder 6" descr="Lockout-Tagout in the News - ESC Servic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95809" y="1635370"/>
            <a:ext cx="4978613" cy="3874476"/>
          </a:xfrm>
          <a:prstGeom prst="rect">
            <a:avLst/>
          </a:prstGeom>
        </p:spPr>
      </p:pic>
    </p:spTree>
    <p:extLst>
      <p:ext uri="{BB962C8B-B14F-4D97-AF65-F5344CB8AC3E}">
        <p14:creationId xmlns:p14="http://schemas.microsoft.com/office/powerpoint/2010/main" val="3032708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892" y="307066"/>
            <a:ext cx="11074400" cy="1325563"/>
          </a:xfrm>
        </p:spPr>
        <p:txBody>
          <a:bodyPr/>
          <a:lstStyle/>
          <a:p>
            <a:pPr algn="ctr"/>
            <a:r>
              <a:rPr lang="en-US" dirty="0" smtClean="0">
                <a:solidFill>
                  <a:schemeClr val="bg1"/>
                </a:solidFill>
                <a:latin typeface="Rockwell" panose="02060603020205020403" pitchFamily="18" charset="0"/>
              </a:rPr>
              <a:t>Difference Between Lock-out and Tag-out</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736600" y="1669821"/>
            <a:ext cx="4064000" cy="4351338"/>
          </a:xfrm>
        </p:spPr>
        <p:txBody>
          <a:bodyPr/>
          <a:lstStyle/>
          <a:p>
            <a:r>
              <a:rPr lang="en-US" dirty="0" smtClean="0">
                <a:solidFill>
                  <a:srgbClr val="92D050"/>
                </a:solidFill>
                <a:latin typeface="Gill Sans MT" panose="020B0502020104020203" pitchFamily="34" charset="0"/>
              </a:rPr>
              <a:t>Lock-out</a:t>
            </a:r>
            <a:r>
              <a:rPr lang="en-US" dirty="0" smtClean="0">
                <a:solidFill>
                  <a:schemeClr val="bg1"/>
                </a:solidFill>
                <a:latin typeface="Gill Sans MT" panose="020B0502020104020203" pitchFamily="34" charset="0"/>
              </a:rPr>
              <a:t>-Uses </a:t>
            </a:r>
            <a:r>
              <a:rPr lang="en-US" dirty="0">
                <a:solidFill>
                  <a:schemeClr val="bg1"/>
                </a:solidFill>
                <a:latin typeface="Gill Sans MT" panose="020B0502020104020203" pitchFamily="34" charset="0"/>
              </a:rPr>
              <a:t>a lock to hold an energy isolation device in a safe position and prevents the energization of the machine or equipment</a:t>
            </a:r>
          </a:p>
          <a:p>
            <a:endParaRPr lang="en-US" dirty="0"/>
          </a:p>
        </p:txBody>
      </p:sp>
      <p:sp>
        <p:nvSpPr>
          <p:cNvPr id="6" name="Rectangle 5"/>
          <p:cNvSpPr/>
          <p:nvPr/>
        </p:nvSpPr>
        <p:spPr>
          <a:xfrm>
            <a:off x="4988170" y="1669821"/>
            <a:ext cx="6096000" cy="2677656"/>
          </a:xfrm>
          <a:prstGeom prst="rect">
            <a:avLst/>
          </a:prstGeom>
        </p:spPr>
        <p:txBody>
          <a:bodyPr>
            <a:spAutoFit/>
          </a:bodyPr>
          <a:lstStyle/>
          <a:p>
            <a:pPr marL="457200" indent="-457200">
              <a:buFont typeface="Arial" panose="020B0604020202020204" pitchFamily="34" charset="0"/>
              <a:buChar char="•"/>
            </a:pPr>
            <a:r>
              <a:rPr lang="en-US" sz="2800" dirty="0" smtClean="0">
                <a:solidFill>
                  <a:srgbClr val="92D050"/>
                </a:solidFill>
                <a:latin typeface="Gill Sans MT" panose="020B0502020104020203" pitchFamily="34" charset="0"/>
              </a:rPr>
              <a:t>Tag-out</a:t>
            </a:r>
            <a:r>
              <a:rPr lang="en-US" sz="2800" dirty="0" smtClean="0">
                <a:solidFill>
                  <a:schemeClr val="bg1"/>
                </a:solidFill>
                <a:latin typeface="Gill Sans MT" panose="020B0502020104020203" pitchFamily="34" charset="0"/>
              </a:rPr>
              <a:t>-is only used when a lockout is not possible. Tags are placed on a piece of equipment to indicate that the equipment being controlled may not be operated until the tag-out device is removed</a:t>
            </a:r>
            <a:endParaRPr lang="en-US" sz="28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06437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7037"/>
            <a:ext cx="10515600" cy="1325563"/>
          </a:xfrm>
        </p:spPr>
        <p:txBody>
          <a:bodyPr/>
          <a:lstStyle/>
          <a:p>
            <a:pPr algn="ctr"/>
            <a:r>
              <a:rPr lang="en-US" dirty="0" smtClean="0">
                <a:solidFill>
                  <a:schemeClr val="bg1"/>
                </a:solidFill>
                <a:latin typeface="Rockwell" panose="02060603020205020403" pitchFamily="18" charset="0"/>
              </a:rPr>
              <a:t>Training Objectives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662600"/>
            <a:ext cx="10515600" cy="4351338"/>
          </a:xfrm>
        </p:spPr>
        <p:txBody>
          <a:bodyPr/>
          <a:lstStyle/>
          <a:p>
            <a:r>
              <a:rPr lang="en-US" dirty="0" smtClean="0">
                <a:solidFill>
                  <a:schemeClr val="bg1"/>
                </a:solidFill>
                <a:latin typeface="Gill Sans MT" panose="020B0502020104020203" pitchFamily="34" charset="0"/>
              </a:rPr>
              <a:t>Occupational Safety and Health Act </a:t>
            </a:r>
            <a:r>
              <a:rPr lang="en-US" dirty="0">
                <a:solidFill>
                  <a:schemeClr val="bg1"/>
                </a:solidFill>
                <a:latin typeface="Gill Sans MT" panose="020B0502020104020203" pitchFamily="34" charset="0"/>
              </a:rPr>
              <a:t>and your rights as a </a:t>
            </a:r>
            <a:r>
              <a:rPr lang="en-US" dirty="0" smtClean="0">
                <a:solidFill>
                  <a:schemeClr val="bg1"/>
                </a:solidFill>
                <a:latin typeface="Gill Sans MT" panose="020B0502020104020203" pitchFamily="34" charset="0"/>
              </a:rPr>
              <a:t>whistleblower</a:t>
            </a: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Introduction into electrical safety standards</a:t>
            </a:r>
          </a:p>
          <a:p>
            <a:r>
              <a:rPr lang="en-US" dirty="0">
                <a:solidFill>
                  <a:schemeClr val="bg1"/>
                </a:solidFill>
                <a:latin typeface="Gill Sans MT" panose="020B0502020104020203" pitchFamily="34" charset="0"/>
              </a:rPr>
              <a:t>Case studies and exercises</a:t>
            </a:r>
          </a:p>
          <a:p>
            <a:r>
              <a:rPr lang="en-US" dirty="0">
                <a:solidFill>
                  <a:schemeClr val="bg1"/>
                </a:solidFill>
                <a:latin typeface="Gill Sans MT" panose="020B0502020104020203" pitchFamily="34" charset="0"/>
              </a:rPr>
              <a:t>How to use safe work practices to prevent electrical injuries</a:t>
            </a:r>
          </a:p>
          <a:p>
            <a:endParaRPr lang="en-US" dirty="0"/>
          </a:p>
        </p:txBody>
      </p:sp>
    </p:spTree>
    <p:extLst>
      <p:ext uri="{BB962C8B-B14F-4D97-AF65-F5344CB8AC3E}">
        <p14:creationId xmlns:p14="http://schemas.microsoft.com/office/powerpoint/2010/main" val="1466157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139" y="183311"/>
            <a:ext cx="11254154" cy="1325563"/>
          </a:xfrm>
        </p:spPr>
        <p:txBody>
          <a:bodyPr/>
          <a:lstStyle/>
          <a:p>
            <a:pPr algn="ctr"/>
            <a:r>
              <a:rPr lang="en-US" dirty="0" smtClean="0">
                <a:solidFill>
                  <a:schemeClr val="bg1"/>
                </a:solidFill>
                <a:latin typeface="Rockwell" panose="02060603020205020403" pitchFamily="18" charset="0"/>
              </a:rPr>
              <a:t>Hazardous Energy Sources for Lock-out Tag-out</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601677" y="1508874"/>
            <a:ext cx="7785100" cy="4775200"/>
          </a:xfrm>
        </p:spPr>
        <p:txBody>
          <a:bodyPr>
            <a:normAutofit/>
          </a:bodyPr>
          <a:lstStyle/>
          <a:p>
            <a:pPr marL="0" indent="0">
              <a:buNone/>
            </a:pPr>
            <a:endParaRPr lang="en-US" dirty="0" smtClean="0">
              <a:solidFill>
                <a:srgbClr val="92D050"/>
              </a:solidFill>
              <a:latin typeface="Gill Sans MT" panose="020B0502020104020203" pitchFamily="34" charset="0"/>
            </a:endParaRPr>
          </a:p>
          <a:p>
            <a:pPr marL="914400" lvl="1" indent="-457200"/>
            <a:r>
              <a:rPr lang="en-US" altLang="en-US" sz="2800" dirty="0" smtClean="0">
                <a:solidFill>
                  <a:schemeClr val="bg1"/>
                </a:solidFill>
                <a:latin typeface="Gill Sans MT" panose="020B0502020104020203" pitchFamily="34" charset="0"/>
              </a:rPr>
              <a:t>Electrical</a:t>
            </a:r>
          </a:p>
          <a:p>
            <a:pPr marL="914400" lvl="1" indent="-457200"/>
            <a:r>
              <a:rPr lang="en-US" altLang="en-US" sz="2800" dirty="0" smtClean="0">
                <a:solidFill>
                  <a:schemeClr val="bg1"/>
                </a:solidFill>
                <a:latin typeface="Gill Sans MT" panose="020B0502020104020203" pitchFamily="34" charset="0"/>
              </a:rPr>
              <a:t>Mechanical</a:t>
            </a:r>
            <a:endParaRPr lang="en-US" altLang="en-US" sz="2800" dirty="0">
              <a:solidFill>
                <a:schemeClr val="bg1"/>
              </a:solidFill>
              <a:latin typeface="Gill Sans MT" panose="020B0502020104020203" pitchFamily="34" charset="0"/>
            </a:endParaRPr>
          </a:p>
          <a:p>
            <a:pPr marL="914400" lvl="1" indent="-457200"/>
            <a:r>
              <a:rPr lang="en-US" altLang="en-US" sz="2800" dirty="0">
                <a:solidFill>
                  <a:schemeClr val="bg1"/>
                </a:solidFill>
                <a:latin typeface="Gill Sans MT" panose="020B0502020104020203" pitchFamily="34" charset="0"/>
              </a:rPr>
              <a:t>Springs</a:t>
            </a:r>
          </a:p>
          <a:p>
            <a:pPr marL="914400" lvl="1" indent="-457200"/>
            <a:r>
              <a:rPr lang="en-US" altLang="en-US" sz="2800" dirty="0">
                <a:solidFill>
                  <a:schemeClr val="bg1"/>
                </a:solidFill>
                <a:latin typeface="Gill Sans MT" panose="020B0502020104020203" pitchFamily="34" charset="0"/>
              </a:rPr>
              <a:t>Hydraulic/Pneumatic Systems</a:t>
            </a:r>
          </a:p>
          <a:p>
            <a:pPr marL="914400" lvl="1" indent="-457200"/>
            <a:r>
              <a:rPr lang="en-US" altLang="en-US" sz="2800" dirty="0">
                <a:solidFill>
                  <a:schemeClr val="bg1"/>
                </a:solidFill>
                <a:latin typeface="Gill Sans MT" panose="020B0502020104020203" pitchFamily="34" charset="0"/>
              </a:rPr>
              <a:t>Flywheels</a:t>
            </a:r>
          </a:p>
          <a:p>
            <a:pPr marL="914400" lvl="1" indent="-457200"/>
            <a:r>
              <a:rPr lang="en-US" altLang="en-US" sz="2800" dirty="0">
                <a:solidFill>
                  <a:schemeClr val="bg1"/>
                </a:solidFill>
                <a:latin typeface="Gill Sans MT" panose="020B0502020104020203" pitchFamily="34" charset="0"/>
              </a:rPr>
              <a:t>Elevated Weight/Gravity</a:t>
            </a:r>
          </a:p>
          <a:p>
            <a:pPr marL="914400" lvl="1" indent="-457200"/>
            <a:r>
              <a:rPr lang="en-US" altLang="en-US" sz="2800" dirty="0">
                <a:solidFill>
                  <a:schemeClr val="bg1"/>
                </a:solidFill>
                <a:latin typeface="Gill Sans MT" panose="020B0502020104020203" pitchFamily="34" charset="0"/>
              </a:rPr>
              <a:t>Chemical, Thermal</a:t>
            </a:r>
          </a:p>
          <a:p>
            <a:pPr marL="914400" lvl="1" indent="-457200"/>
            <a:r>
              <a:rPr lang="en-US" altLang="en-US" sz="2800" dirty="0">
                <a:solidFill>
                  <a:schemeClr val="bg1"/>
                </a:solidFill>
                <a:latin typeface="Gill Sans MT" panose="020B0502020104020203" pitchFamily="34" charset="0"/>
              </a:rPr>
              <a:t>Water, Steam, Gas, Air</a:t>
            </a:r>
          </a:p>
          <a:p>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103898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031" y="184637"/>
            <a:ext cx="10515600" cy="1325563"/>
          </a:xfrm>
        </p:spPr>
        <p:txBody>
          <a:bodyPr/>
          <a:lstStyle/>
          <a:p>
            <a:pPr algn="ctr"/>
            <a:r>
              <a:rPr lang="en-US" dirty="0" smtClean="0">
                <a:solidFill>
                  <a:schemeClr val="bg1"/>
                </a:solidFill>
                <a:latin typeface="Rockwell" panose="02060603020205020403" pitchFamily="18" charset="0"/>
              </a:rPr>
              <a:t>LOTO Program</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243462" y="2155870"/>
            <a:ext cx="6680200" cy="4351338"/>
          </a:xfrm>
        </p:spPr>
        <p:txBody>
          <a:bodyPr/>
          <a:lstStyle/>
          <a:p>
            <a:pPr lvl="1"/>
            <a:r>
              <a:rPr lang="en-US" altLang="en-US" sz="2800" dirty="0" smtClean="0">
                <a:solidFill>
                  <a:schemeClr val="bg1"/>
                </a:solidFill>
                <a:latin typeface="Gill Sans MT" panose="020B0502020104020203" pitchFamily="34" charset="0"/>
              </a:rPr>
              <a:t>List </a:t>
            </a:r>
            <a:r>
              <a:rPr lang="en-US" altLang="en-US" sz="2800" dirty="0">
                <a:solidFill>
                  <a:schemeClr val="bg1"/>
                </a:solidFill>
                <a:latin typeface="Gill Sans MT" panose="020B0502020104020203" pitchFamily="34" charset="0"/>
              </a:rPr>
              <a:t>all equipment</a:t>
            </a:r>
          </a:p>
          <a:p>
            <a:pPr lvl="1"/>
            <a:r>
              <a:rPr lang="en-US" altLang="en-US" sz="2800" dirty="0">
                <a:solidFill>
                  <a:schemeClr val="bg1"/>
                </a:solidFill>
                <a:latin typeface="Gill Sans MT" panose="020B0502020104020203" pitchFamily="34" charset="0"/>
              </a:rPr>
              <a:t>ID energy control methods</a:t>
            </a:r>
          </a:p>
          <a:p>
            <a:pPr lvl="1"/>
            <a:r>
              <a:rPr lang="en-US" altLang="en-US" sz="2800" dirty="0" smtClean="0">
                <a:solidFill>
                  <a:schemeClr val="bg1"/>
                </a:solidFill>
                <a:latin typeface="Gill Sans MT" panose="020B0502020104020203" pitchFamily="34" charset="0"/>
              </a:rPr>
              <a:t>Group </a:t>
            </a:r>
            <a:r>
              <a:rPr lang="en-US" altLang="en-US" sz="2800" dirty="0">
                <a:solidFill>
                  <a:schemeClr val="bg1"/>
                </a:solidFill>
                <a:latin typeface="Gill Sans MT" panose="020B0502020104020203" pitchFamily="34" charset="0"/>
              </a:rPr>
              <a:t>equipment by shop</a:t>
            </a:r>
          </a:p>
          <a:p>
            <a:pPr lvl="1"/>
            <a:r>
              <a:rPr lang="en-US" altLang="en-US" sz="2800" dirty="0">
                <a:solidFill>
                  <a:schemeClr val="bg1"/>
                </a:solidFill>
                <a:latin typeface="Gill Sans MT" panose="020B0502020104020203" pitchFamily="34" charset="0"/>
              </a:rPr>
              <a:t>Describe energy control method for each</a:t>
            </a:r>
          </a:p>
          <a:p>
            <a:endParaRPr lang="en-US" dirty="0"/>
          </a:p>
        </p:txBody>
      </p:sp>
      <p:pic>
        <p:nvPicPr>
          <p:cNvPr id="6" name="Picture 4" descr="written progr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6923662" y="2167817"/>
            <a:ext cx="4938138" cy="4339391"/>
          </a:xfrm>
          <a:prstGeom prst="rect">
            <a:avLst/>
          </a:prstGeom>
          <a:noFill/>
        </p:spPr>
      </p:pic>
    </p:spTree>
    <p:extLst>
      <p:ext uri="{BB962C8B-B14F-4D97-AF65-F5344CB8AC3E}">
        <p14:creationId xmlns:p14="http://schemas.microsoft.com/office/powerpoint/2010/main" val="3968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1191"/>
            <a:ext cx="10515600" cy="1325563"/>
          </a:xfrm>
        </p:spPr>
        <p:txBody>
          <a:bodyPr/>
          <a:lstStyle/>
          <a:p>
            <a:pPr algn="ctr"/>
            <a:r>
              <a:rPr lang="en-US" dirty="0">
                <a:solidFill>
                  <a:schemeClr val="bg1"/>
                </a:solidFill>
                <a:latin typeface="Rockwell" panose="02060603020205020403" pitchFamily="18" charset="0"/>
              </a:rPr>
              <a:t>Lock-out/Tag-out Program Continued:</a:t>
            </a:r>
          </a:p>
        </p:txBody>
      </p:sp>
      <p:sp>
        <p:nvSpPr>
          <p:cNvPr id="3" name="Content Placeholder 2"/>
          <p:cNvSpPr>
            <a:spLocks noGrp="1"/>
          </p:cNvSpPr>
          <p:nvPr>
            <p:ph idx="1"/>
          </p:nvPr>
        </p:nvSpPr>
        <p:spPr>
          <a:xfrm>
            <a:off x="838200" y="1898893"/>
            <a:ext cx="5041900" cy="2720976"/>
          </a:xfrm>
        </p:spPr>
        <p:txBody>
          <a:bodyPr/>
          <a:lstStyle/>
          <a:p>
            <a:r>
              <a:rPr lang="en-US" altLang="en-US" dirty="0">
                <a:solidFill>
                  <a:schemeClr val="bg1"/>
                </a:solidFill>
                <a:latin typeface="Gill Sans MT" panose="020B0502020104020203" pitchFamily="34" charset="0"/>
              </a:rPr>
              <a:t>Test each piece of equipment and control method</a:t>
            </a:r>
          </a:p>
          <a:p>
            <a:r>
              <a:rPr lang="en-US" altLang="en-US" dirty="0">
                <a:solidFill>
                  <a:schemeClr val="bg1"/>
                </a:solidFill>
                <a:latin typeface="Gill Sans MT" panose="020B0502020104020203" pitchFamily="34" charset="0"/>
              </a:rPr>
              <a:t>Train personnel</a:t>
            </a:r>
          </a:p>
          <a:p>
            <a:r>
              <a:rPr lang="en-US" altLang="en-US" dirty="0">
                <a:solidFill>
                  <a:schemeClr val="bg1"/>
                </a:solidFill>
                <a:latin typeface="Gill Sans MT" panose="020B0502020104020203" pitchFamily="34" charset="0"/>
              </a:rPr>
              <a:t>Periodic inspection and program review </a:t>
            </a:r>
          </a:p>
          <a:p>
            <a:endParaRPr lang="en-US" dirty="0"/>
          </a:p>
        </p:txBody>
      </p:sp>
      <p:pic>
        <p:nvPicPr>
          <p:cNvPr id="5" name="Content Placeholder 6" descr="&lt;strong&gt;Lock Out&lt;/strong&gt; &lt;strong&gt;Tag Out&lt;/strong&gt; Training and Its Importance in the Workplace | Safety Partners LTD.Safety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0474" y="2004401"/>
            <a:ext cx="5543041" cy="3695360"/>
          </a:xfrm>
          <a:prstGeom prst="rect">
            <a:avLst/>
          </a:prstGeom>
        </p:spPr>
      </p:pic>
    </p:spTree>
    <p:extLst>
      <p:ext uri="{BB962C8B-B14F-4D97-AF65-F5344CB8AC3E}">
        <p14:creationId xmlns:p14="http://schemas.microsoft.com/office/powerpoint/2010/main" val="397927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350" y="283621"/>
            <a:ext cx="11163300" cy="1325563"/>
          </a:xfrm>
        </p:spPr>
        <p:txBody>
          <a:bodyPr/>
          <a:lstStyle/>
          <a:p>
            <a:pPr algn="ctr"/>
            <a:r>
              <a:rPr lang="en-US" dirty="0">
                <a:solidFill>
                  <a:schemeClr val="bg1"/>
                </a:solidFill>
                <a:latin typeface="Rockwell" panose="02060603020205020403" pitchFamily="18" charset="0"/>
              </a:rPr>
              <a:t>Employer Responsibility to Conduct Periodic Inspection of LOTO Program </a:t>
            </a:r>
          </a:p>
        </p:txBody>
      </p:sp>
      <p:sp>
        <p:nvSpPr>
          <p:cNvPr id="3" name="Content Placeholder 2"/>
          <p:cNvSpPr>
            <a:spLocks noGrp="1"/>
          </p:cNvSpPr>
          <p:nvPr>
            <p:ph idx="1"/>
          </p:nvPr>
        </p:nvSpPr>
        <p:spPr>
          <a:xfrm>
            <a:off x="812800" y="1779831"/>
            <a:ext cx="10820400" cy="4249738"/>
          </a:xfrm>
        </p:spPr>
        <p:txBody>
          <a:bodyPr>
            <a:normAutofit fontScale="92500" lnSpcReduction="20000"/>
          </a:bodyPr>
          <a:lstStyle/>
          <a:p>
            <a:r>
              <a:rPr lang="en-US" dirty="0">
                <a:solidFill>
                  <a:schemeClr val="bg1"/>
                </a:solidFill>
                <a:latin typeface="Gill Sans MT" panose="020B0502020104020203" pitchFamily="34" charset="0"/>
              </a:rPr>
              <a:t>The employer must identify any </a:t>
            </a:r>
            <a:r>
              <a:rPr lang="en-US" dirty="0">
                <a:solidFill>
                  <a:srgbClr val="00B050"/>
                </a:solidFill>
                <a:latin typeface="Gill Sans MT" panose="020B0502020104020203" pitchFamily="34" charset="0"/>
              </a:rPr>
              <a:t>deficiencies or deviations and correct them</a:t>
            </a:r>
            <a:r>
              <a:rPr lang="en-US" dirty="0">
                <a:solidFill>
                  <a:schemeClr val="bg1"/>
                </a:solidFill>
                <a:latin typeface="Gill Sans MT" panose="020B0502020104020203" pitchFamily="34" charset="0"/>
              </a:rPr>
              <a:t>.</a:t>
            </a:r>
            <a:br>
              <a:rPr lang="en-US" dirty="0">
                <a:solidFill>
                  <a:schemeClr val="bg1"/>
                </a:solidFill>
                <a:latin typeface="Gill Sans MT" panose="020B0502020104020203" pitchFamily="34" charset="0"/>
              </a:rPr>
            </a:b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Where </a:t>
            </a:r>
            <a:r>
              <a:rPr lang="en-US" dirty="0">
                <a:solidFill>
                  <a:srgbClr val="00B050"/>
                </a:solidFill>
                <a:latin typeface="Gill Sans MT" panose="020B0502020104020203" pitchFamily="34" charset="0"/>
              </a:rPr>
              <a:t>lockout is used, the inspector must review each authorized employee's responsibilities </a:t>
            </a:r>
            <a:r>
              <a:rPr lang="en-US" dirty="0">
                <a:solidFill>
                  <a:schemeClr val="bg1"/>
                </a:solidFill>
                <a:latin typeface="Gill Sans MT" panose="020B0502020104020203" pitchFamily="34" charset="0"/>
              </a:rPr>
              <a:t>under the procedure with that employee (group meetings are acceptable).</a:t>
            </a:r>
            <a:br>
              <a:rPr lang="en-US" dirty="0">
                <a:solidFill>
                  <a:schemeClr val="bg1"/>
                </a:solidFill>
                <a:latin typeface="Gill Sans MT" panose="020B0502020104020203" pitchFamily="34" charset="0"/>
              </a:rPr>
            </a:br>
            <a:endParaRPr lang="en-US" dirty="0">
              <a:solidFill>
                <a:schemeClr val="bg1"/>
              </a:solidFill>
              <a:latin typeface="Gill Sans MT" panose="020B0502020104020203" pitchFamily="34" charset="0"/>
            </a:endParaRPr>
          </a:p>
          <a:p>
            <a:r>
              <a:rPr lang="en-US" dirty="0">
                <a:solidFill>
                  <a:srgbClr val="00B050"/>
                </a:solidFill>
                <a:latin typeface="Gill Sans MT" panose="020B0502020104020203" pitchFamily="34" charset="0"/>
              </a:rPr>
              <a:t>Where </a:t>
            </a:r>
            <a:r>
              <a:rPr lang="en-US" dirty="0" smtClean="0">
                <a:solidFill>
                  <a:srgbClr val="00B050"/>
                </a:solidFill>
                <a:latin typeface="Gill Sans MT" panose="020B0502020104020203" pitchFamily="34" charset="0"/>
              </a:rPr>
              <a:t>tag-out </a:t>
            </a:r>
            <a:r>
              <a:rPr lang="en-US" dirty="0">
                <a:solidFill>
                  <a:srgbClr val="00B050"/>
                </a:solidFill>
                <a:latin typeface="Gill Sans MT" panose="020B0502020104020203" pitchFamily="34" charset="0"/>
              </a:rPr>
              <a:t>is used, the inspector must review both the authorized and affected employee's responsibilities</a:t>
            </a:r>
            <a:r>
              <a:rPr lang="en-US" dirty="0">
                <a:solidFill>
                  <a:schemeClr val="bg1"/>
                </a:solidFill>
                <a:latin typeface="Gill Sans MT" panose="020B0502020104020203" pitchFamily="34" charset="0"/>
              </a:rPr>
              <a:t> with those employees for the energy control procedure being inspected, and the additional training responsibilities of 1910.147(c)(7)(ii).</a:t>
            </a:r>
            <a:br>
              <a:rPr lang="en-US" dirty="0">
                <a:solidFill>
                  <a:schemeClr val="bg1"/>
                </a:solidFill>
                <a:latin typeface="Gill Sans MT" panose="020B0502020104020203" pitchFamily="34" charset="0"/>
              </a:rPr>
            </a:b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The </a:t>
            </a:r>
            <a:r>
              <a:rPr lang="en-US" dirty="0">
                <a:solidFill>
                  <a:srgbClr val="00B050"/>
                </a:solidFill>
                <a:latin typeface="Gill Sans MT" panose="020B0502020104020203" pitchFamily="34" charset="0"/>
              </a:rPr>
              <a:t>employer must certify that the periodic inspections </a:t>
            </a:r>
            <a:r>
              <a:rPr lang="en-US" dirty="0">
                <a:solidFill>
                  <a:schemeClr val="bg1"/>
                </a:solidFill>
                <a:latin typeface="Gill Sans MT" panose="020B0502020104020203" pitchFamily="34" charset="0"/>
              </a:rPr>
              <a:t>have been performed</a:t>
            </a:r>
          </a:p>
          <a:p>
            <a:endParaRPr lang="en-US" dirty="0"/>
          </a:p>
        </p:txBody>
      </p:sp>
    </p:spTree>
    <p:extLst>
      <p:ext uri="{BB962C8B-B14F-4D97-AF65-F5344CB8AC3E}">
        <p14:creationId xmlns:p14="http://schemas.microsoft.com/office/powerpoint/2010/main" val="231573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4754" y="170198"/>
            <a:ext cx="10515600" cy="1325563"/>
          </a:xfrm>
        </p:spPr>
        <p:txBody>
          <a:bodyPr/>
          <a:lstStyle/>
          <a:p>
            <a:pPr algn="ctr"/>
            <a:r>
              <a:rPr lang="en-US" dirty="0" smtClean="0">
                <a:solidFill>
                  <a:schemeClr val="bg1"/>
                </a:solidFill>
                <a:latin typeface="Rockwell" panose="02060603020205020403" pitchFamily="18" charset="0"/>
              </a:rPr>
              <a:t>When to Use LOTO</a:t>
            </a:r>
            <a:endParaRPr lang="en-US" dirty="0">
              <a:solidFill>
                <a:schemeClr val="bg1"/>
              </a:solidFill>
              <a:latin typeface="Rockwell" panose="02060603020205020403" pitchFamily="18" charset="0"/>
            </a:endParaRPr>
          </a:p>
        </p:txBody>
      </p:sp>
      <p:sp>
        <p:nvSpPr>
          <p:cNvPr id="3" name="Content Placeholder 2" descr="When to use LOTO" title="When to use LOTO "/>
          <p:cNvSpPr>
            <a:spLocks noGrp="1"/>
          </p:cNvSpPr>
          <p:nvPr>
            <p:ph idx="1"/>
          </p:nvPr>
        </p:nvSpPr>
        <p:spPr>
          <a:xfrm>
            <a:off x="463952" y="2379398"/>
            <a:ext cx="6159500" cy="4351338"/>
          </a:xfrm>
        </p:spPr>
        <p:txBody>
          <a:bodyPr/>
          <a:lstStyle/>
          <a:p>
            <a:pPr marL="457200" lvl="1" indent="0">
              <a:buNone/>
            </a:pPr>
            <a:endParaRPr lang="en-US" altLang="en-US" sz="2800" dirty="0" smtClean="0">
              <a:solidFill>
                <a:schemeClr val="bg1"/>
              </a:solidFill>
              <a:latin typeface="Gill Sans MT" panose="020B0502020104020203" pitchFamily="34" charset="0"/>
            </a:endParaRPr>
          </a:p>
          <a:p>
            <a:pPr marL="0" indent="0">
              <a:buNone/>
            </a:pPr>
            <a:endParaRPr lang="en-US" dirty="0"/>
          </a:p>
        </p:txBody>
      </p:sp>
      <p:sp>
        <p:nvSpPr>
          <p:cNvPr id="6" name="Rectangle 5"/>
          <p:cNvSpPr/>
          <p:nvPr/>
        </p:nvSpPr>
        <p:spPr>
          <a:xfrm>
            <a:off x="495702" y="1495761"/>
            <a:ext cx="6096000" cy="2677656"/>
          </a:xfrm>
          <a:prstGeom prst="rect">
            <a:avLst/>
          </a:prstGeom>
        </p:spPr>
        <p:txBody>
          <a:bodyPr>
            <a:spAutoFit/>
          </a:bodyPr>
          <a:lstStyle/>
          <a:p>
            <a:pPr marL="914400" lvl="1" indent="-457200">
              <a:buFont typeface="Arial" panose="020B0604020202020204" pitchFamily="34" charset="0"/>
              <a:buChar char="•"/>
            </a:pPr>
            <a:r>
              <a:rPr lang="en-US" altLang="en-US" sz="2800" dirty="0">
                <a:solidFill>
                  <a:schemeClr val="bg1"/>
                </a:solidFill>
                <a:latin typeface="Gill Sans MT" panose="020B0502020104020203" pitchFamily="34" charset="0"/>
              </a:rPr>
              <a:t>Maintenance and adjustments of machinery</a:t>
            </a:r>
          </a:p>
          <a:p>
            <a:pPr marL="914400" lvl="1" indent="-457200">
              <a:buFont typeface="Arial" panose="020B0604020202020204" pitchFamily="34" charset="0"/>
              <a:buChar char="•"/>
            </a:pPr>
            <a:r>
              <a:rPr lang="en-US" altLang="en-US" sz="2800" dirty="0">
                <a:solidFill>
                  <a:schemeClr val="bg1"/>
                </a:solidFill>
                <a:latin typeface="Gill Sans MT" panose="020B0502020104020203" pitchFamily="34" charset="0"/>
              </a:rPr>
              <a:t>Repairing energy controls</a:t>
            </a:r>
          </a:p>
          <a:p>
            <a:pPr marL="914400" lvl="1" indent="-457200">
              <a:buFont typeface="Arial" panose="020B0604020202020204" pitchFamily="34" charset="0"/>
              <a:buChar char="•"/>
            </a:pPr>
            <a:r>
              <a:rPr lang="en-US" altLang="en-US" sz="2800" dirty="0">
                <a:solidFill>
                  <a:schemeClr val="bg1"/>
                </a:solidFill>
                <a:latin typeface="Gill Sans MT" panose="020B0502020104020203" pitchFamily="34" charset="0"/>
              </a:rPr>
              <a:t>Clearing jammed mechanisms</a:t>
            </a:r>
          </a:p>
          <a:p>
            <a:pPr marL="914400" lvl="1" indent="-457200">
              <a:buFont typeface="Arial" panose="020B0604020202020204" pitchFamily="34" charset="0"/>
              <a:buChar char="•"/>
            </a:pPr>
            <a:r>
              <a:rPr lang="en-US" altLang="en-US" sz="2800" dirty="0">
                <a:solidFill>
                  <a:schemeClr val="bg1"/>
                </a:solidFill>
                <a:latin typeface="Gill Sans MT" panose="020B0502020104020203" pitchFamily="34" charset="0"/>
              </a:rPr>
              <a:t>Prevent unexpected start-up of machinery</a:t>
            </a:r>
          </a:p>
        </p:txBody>
      </p:sp>
    </p:spTree>
    <p:extLst>
      <p:ext uri="{BB962C8B-B14F-4D97-AF65-F5344CB8AC3E}">
        <p14:creationId xmlns:p14="http://schemas.microsoft.com/office/powerpoint/2010/main" val="6016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Rockwell" panose="02060603020205020403" pitchFamily="18" charset="0"/>
              </a:rPr>
              <a:t>First Day on the Job was his Last</a:t>
            </a:r>
            <a:endParaRPr lang="en-US" dirty="0"/>
          </a:p>
        </p:txBody>
      </p:sp>
      <p:sp>
        <p:nvSpPr>
          <p:cNvPr id="3" name="Content Placeholder 2"/>
          <p:cNvSpPr>
            <a:spLocks noGrp="1"/>
          </p:cNvSpPr>
          <p:nvPr>
            <p:ph idx="1"/>
          </p:nvPr>
        </p:nvSpPr>
        <p:spPr>
          <a:xfrm>
            <a:off x="838200" y="2468563"/>
            <a:ext cx="10515600" cy="1389062"/>
          </a:xfrm>
        </p:spPr>
        <p:txBody>
          <a:bodyPr>
            <a:normAutofit/>
          </a:bodyPr>
          <a:lstStyle/>
          <a:p>
            <a:pPr marL="0" indent="0" algn="ctr">
              <a:buNone/>
            </a:pPr>
            <a:r>
              <a:rPr lang="en-US" sz="4800" dirty="0" smtClean="0">
                <a:solidFill>
                  <a:schemeClr val="bg1"/>
                </a:solidFill>
                <a:latin typeface="Gill Sans MT" panose="020B0502020104020203" pitchFamily="34" charset="0"/>
                <a:hlinkClick r:id="rId2"/>
              </a:rPr>
              <a:t>Show a video</a:t>
            </a:r>
            <a:endParaRPr lang="en-US" sz="48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877200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1355" y="101250"/>
            <a:ext cx="10515600" cy="1325563"/>
          </a:xfrm>
        </p:spPr>
        <p:txBody>
          <a:bodyPr/>
          <a:lstStyle/>
          <a:p>
            <a:pPr algn="ctr"/>
            <a:r>
              <a:rPr lang="en-US" dirty="0" smtClean="0">
                <a:solidFill>
                  <a:schemeClr val="bg1"/>
                </a:solidFill>
                <a:latin typeface="Rockwell" panose="02060603020205020403" pitchFamily="18" charset="0"/>
              </a:rPr>
              <a:t>Isolating </a:t>
            </a:r>
            <a:r>
              <a:rPr lang="en-US" dirty="0">
                <a:solidFill>
                  <a:schemeClr val="bg1"/>
                </a:solidFill>
                <a:latin typeface="Rockwell" panose="02060603020205020403" pitchFamily="18" charset="0"/>
              </a:rPr>
              <a:t>Devices</a:t>
            </a:r>
          </a:p>
        </p:txBody>
      </p:sp>
      <p:sp>
        <p:nvSpPr>
          <p:cNvPr id="3" name="Content Placeholder 2"/>
          <p:cNvSpPr>
            <a:spLocks noGrp="1"/>
          </p:cNvSpPr>
          <p:nvPr>
            <p:ph idx="1"/>
          </p:nvPr>
        </p:nvSpPr>
        <p:spPr>
          <a:xfrm>
            <a:off x="838200" y="1825625"/>
            <a:ext cx="7010400" cy="4351338"/>
          </a:xfrm>
        </p:spPr>
        <p:txBody>
          <a:bodyPr/>
          <a:lstStyle/>
          <a:p>
            <a:r>
              <a:rPr lang="en-US" altLang="en-US" sz="2600" dirty="0">
                <a:solidFill>
                  <a:schemeClr val="bg1"/>
                </a:solidFill>
                <a:latin typeface="Gill Sans MT" panose="020B0502020104020203" pitchFamily="34" charset="0"/>
              </a:rPr>
              <a:t>A mechanical device that physically prevents the transmission or release of energy</a:t>
            </a:r>
          </a:p>
          <a:p>
            <a:r>
              <a:rPr lang="en-US" altLang="en-US" sz="2600" dirty="0">
                <a:solidFill>
                  <a:schemeClr val="bg1"/>
                </a:solidFill>
                <a:latin typeface="Gill Sans MT" panose="020B0502020104020203" pitchFamily="34" charset="0"/>
              </a:rPr>
              <a:t>Examples:</a:t>
            </a:r>
          </a:p>
          <a:p>
            <a:pPr lvl="1"/>
            <a:r>
              <a:rPr lang="en-US" altLang="en-US" sz="2600" dirty="0">
                <a:solidFill>
                  <a:schemeClr val="bg1"/>
                </a:solidFill>
                <a:latin typeface="Gill Sans MT" panose="020B0502020104020203" pitchFamily="34" charset="0"/>
              </a:rPr>
              <a:t>Disconnect switches</a:t>
            </a:r>
          </a:p>
          <a:p>
            <a:pPr lvl="1"/>
            <a:r>
              <a:rPr lang="en-US" altLang="en-US" sz="2600" dirty="0">
                <a:solidFill>
                  <a:schemeClr val="bg1"/>
                </a:solidFill>
                <a:latin typeface="Gill Sans MT" panose="020B0502020104020203" pitchFamily="34" charset="0"/>
              </a:rPr>
              <a:t>Slide gates</a:t>
            </a:r>
          </a:p>
          <a:p>
            <a:pPr lvl="1"/>
            <a:r>
              <a:rPr lang="en-US" altLang="en-US" sz="2600" dirty="0">
                <a:solidFill>
                  <a:schemeClr val="bg1"/>
                </a:solidFill>
                <a:latin typeface="Gill Sans MT" panose="020B0502020104020203" pitchFamily="34" charset="0"/>
              </a:rPr>
              <a:t>Valves</a:t>
            </a:r>
          </a:p>
          <a:p>
            <a:pPr lvl="1"/>
            <a:r>
              <a:rPr lang="en-US" altLang="en-US" sz="2600" dirty="0">
                <a:solidFill>
                  <a:schemeClr val="bg1"/>
                </a:solidFill>
                <a:latin typeface="Gill Sans MT" panose="020B0502020104020203" pitchFamily="34" charset="0"/>
              </a:rPr>
              <a:t>Blocks</a:t>
            </a:r>
          </a:p>
          <a:p>
            <a:pPr lvl="1"/>
            <a:r>
              <a:rPr lang="en-US" altLang="en-US" sz="2600" dirty="0">
                <a:solidFill>
                  <a:schemeClr val="bg1"/>
                </a:solidFill>
                <a:latin typeface="Gill Sans MT" panose="020B0502020104020203" pitchFamily="34" charset="0"/>
              </a:rPr>
              <a:t>Blind flanges</a:t>
            </a:r>
          </a:p>
          <a:p>
            <a:endParaRPr lang="en-US" dirty="0"/>
          </a:p>
        </p:txBody>
      </p:sp>
      <p:pic>
        <p:nvPicPr>
          <p:cNvPr id="6" name="Picture 4" descr="k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7953078" y="2021181"/>
            <a:ext cx="4023022" cy="3580261"/>
          </a:xfrm>
          <a:prstGeom prst="rect">
            <a:avLst/>
          </a:prstGeom>
          <a:noFill/>
        </p:spPr>
      </p:pic>
    </p:spTree>
    <p:extLst>
      <p:ext uri="{BB962C8B-B14F-4D97-AF65-F5344CB8AC3E}">
        <p14:creationId xmlns:p14="http://schemas.microsoft.com/office/powerpoint/2010/main" val="30541192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5611" y="185055"/>
            <a:ext cx="11264900" cy="1042003"/>
          </a:xfrm>
        </p:spPr>
        <p:txBody>
          <a:bodyPr/>
          <a:lstStyle/>
          <a:p>
            <a:pPr algn="ctr"/>
            <a:r>
              <a:rPr lang="en-US" dirty="0">
                <a:solidFill>
                  <a:schemeClr val="bg1"/>
                </a:solidFill>
                <a:latin typeface="Rockwell" panose="02060603020205020403" pitchFamily="18" charset="0"/>
              </a:rPr>
              <a:t>Energy Control Devices</a:t>
            </a:r>
          </a:p>
        </p:txBody>
      </p:sp>
      <p:sp>
        <p:nvSpPr>
          <p:cNvPr id="5" name="Text Placeholder 2"/>
          <p:cNvSpPr txBox="1">
            <a:spLocks/>
          </p:cNvSpPr>
          <p:nvPr/>
        </p:nvSpPr>
        <p:spPr>
          <a:xfrm>
            <a:off x="1241427" y="2260435"/>
            <a:ext cx="4396338" cy="57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92D050"/>
                </a:solidFill>
                <a:latin typeface="Gill Sans MT" panose="020B0502020104020203" pitchFamily="34" charset="0"/>
              </a:rPr>
              <a:t>Extension Cord Lock-out</a:t>
            </a:r>
            <a:endParaRPr lang="en-US" dirty="0">
              <a:solidFill>
                <a:srgbClr val="92D050"/>
              </a:solidFill>
              <a:latin typeface="Gill Sans MT" panose="020B0502020104020203" pitchFamily="34" charset="0"/>
            </a:endParaRPr>
          </a:p>
        </p:txBody>
      </p:sp>
      <p:sp>
        <p:nvSpPr>
          <p:cNvPr id="7" name="Text Placeholder 4"/>
          <p:cNvSpPr txBox="1">
            <a:spLocks/>
          </p:cNvSpPr>
          <p:nvPr/>
        </p:nvSpPr>
        <p:spPr>
          <a:xfrm>
            <a:off x="5644421" y="2243931"/>
            <a:ext cx="4396339" cy="57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92D050"/>
                </a:solidFill>
                <a:latin typeface="Gill Sans MT" panose="020B0502020104020203" pitchFamily="34" charset="0"/>
              </a:rPr>
              <a:t>Valve Lock-out</a:t>
            </a:r>
            <a:endParaRPr lang="en-US" dirty="0">
              <a:solidFill>
                <a:srgbClr val="92D050"/>
              </a:solidFill>
              <a:latin typeface="Gill Sans MT" panose="020B0502020104020203" pitchFamily="34" charset="0"/>
            </a:endParaRPr>
          </a:p>
        </p:txBody>
      </p:sp>
      <p:pic>
        <p:nvPicPr>
          <p:cNvPr id="8" name="Content Placeholder 7" descr="LOTO-More Than a &lt;strong&gt;Lock&lt;/strong&gt;, Part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54495" y="2836697"/>
            <a:ext cx="4395788" cy="3725430"/>
          </a:xfrm>
          <a:prstGeom prst="rect">
            <a:avLst/>
          </a:prstGeom>
        </p:spPr>
      </p:pic>
      <p:pic>
        <p:nvPicPr>
          <p:cNvPr id="9" name="Picture 8" descr="image of extension cord lockout device" title="image of extension cord lockout devic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31570" y="2820193"/>
            <a:ext cx="3741934" cy="3741934"/>
          </a:xfrm>
          <a:prstGeom prst="rect">
            <a:avLst/>
          </a:prstGeom>
        </p:spPr>
      </p:pic>
    </p:spTree>
    <p:extLst>
      <p:ext uri="{BB962C8B-B14F-4D97-AF65-F5344CB8AC3E}">
        <p14:creationId xmlns:p14="http://schemas.microsoft.com/office/powerpoint/2010/main" val="2810671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670" y="555473"/>
            <a:ext cx="10515600" cy="1325563"/>
          </a:xfrm>
        </p:spPr>
        <p:txBody>
          <a:bodyPr/>
          <a:lstStyle/>
          <a:p>
            <a:pPr algn="ctr"/>
            <a:r>
              <a:rPr lang="en-US" dirty="0">
                <a:solidFill>
                  <a:schemeClr val="bg1"/>
                </a:solidFill>
                <a:latin typeface="Rockwell" panose="02060603020205020403" pitchFamily="18" charset="0"/>
              </a:rPr>
              <a:t>Energy Control </a:t>
            </a:r>
            <a:r>
              <a:rPr lang="en-US" dirty="0" smtClean="0">
                <a:solidFill>
                  <a:schemeClr val="bg1"/>
                </a:solidFill>
                <a:latin typeface="Rockwell" panose="02060603020205020403" pitchFamily="18" charset="0"/>
              </a:rPr>
              <a:t>Devices Continued </a:t>
            </a:r>
            <a:endParaRPr lang="en-US" dirty="0">
              <a:solidFill>
                <a:schemeClr val="bg1"/>
              </a:solidFill>
              <a:latin typeface="Rockwell" panose="02060603020205020403" pitchFamily="18" charset="0"/>
            </a:endParaRPr>
          </a:p>
        </p:txBody>
      </p:sp>
      <p:sp>
        <p:nvSpPr>
          <p:cNvPr id="5" name="Text Placeholder 2"/>
          <p:cNvSpPr txBox="1">
            <a:spLocks/>
          </p:cNvSpPr>
          <p:nvPr/>
        </p:nvSpPr>
        <p:spPr>
          <a:xfrm>
            <a:off x="1493407" y="2328770"/>
            <a:ext cx="4396338" cy="57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92D050"/>
                </a:solidFill>
                <a:latin typeface="Gill Sans MT" panose="020B0502020104020203" pitchFamily="34" charset="0"/>
              </a:rPr>
              <a:t>Circuit Breaker Lock-out</a:t>
            </a:r>
            <a:endParaRPr lang="en-US" dirty="0">
              <a:solidFill>
                <a:srgbClr val="92D050"/>
              </a:solidFill>
              <a:latin typeface="Gill Sans MT" panose="020B0502020104020203" pitchFamily="34" charset="0"/>
            </a:endParaRPr>
          </a:p>
        </p:txBody>
      </p:sp>
      <p:sp>
        <p:nvSpPr>
          <p:cNvPr id="7" name="Text Placeholder 4"/>
          <p:cNvSpPr txBox="1">
            <a:spLocks/>
          </p:cNvSpPr>
          <p:nvPr/>
        </p:nvSpPr>
        <p:spPr>
          <a:xfrm>
            <a:off x="6118439" y="2292842"/>
            <a:ext cx="4396339" cy="57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92D050"/>
                </a:solidFill>
                <a:latin typeface="Gill Sans MT" panose="020B0502020104020203" pitchFamily="34" charset="0"/>
              </a:rPr>
              <a:t>Lockout Gang Devices </a:t>
            </a:r>
            <a:endParaRPr lang="en-US" dirty="0">
              <a:solidFill>
                <a:srgbClr val="92D050"/>
              </a:solidFill>
              <a:latin typeface="Gill Sans MT" panose="020B0502020104020203" pitchFamily="34" charset="0"/>
            </a:endParaRPr>
          </a:p>
        </p:txBody>
      </p:sp>
      <p:pic>
        <p:nvPicPr>
          <p:cNvPr id="9" name="Content Placeholder 6" descr="&lt;strong&gt;Lockout&lt;/strong&gt;/Tagout"/>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1493132" y="2820895"/>
            <a:ext cx="4396338" cy="3741738"/>
          </a:xfrm>
          <a:prstGeom prst="rect">
            <a:avLst/>
          </a:prstGeom>
        </p:spPr>
      </p:pic>
      <p:pic>
        <p:nvPicPr>
          <p:cNvPr id="10" name="Content Placeholder 7" descr="&lt;strong&gt;Lockout&lt;/strong&gt; - All this"/>
          <p:cNvPicPr>
            <a:picLocks noGrp="1" noChangeAspect="1"/>
          </p:cNvPicPr>
          <p:nvPr>
            <p:ph sz="quarter" idx="4294967295"/>
          </p:nvPr>
        </p:nvPicPr>
        <p:blipFill>
          <a:blip r:embed="rId4" cstate="email">
            <a:extLst>
              <a:ext uri="{28A0092B-C50C-407E-A947-70E740481C1C}">
                <a14:useLocalDpi xmlns:a14="http://schemas.microsoft.com/office/drawing/2010/main"/>
              </a:ext>
            </a:extLst>
          </a:blip>
          <a:stretch>
            <a:fillRect/>
          </a:stretch>
        </p:blipFill>
        <p:spPr>
          <a:xfrm>
            <a:off x="6220684" y="2794793"/>
            <a:ext cx="4395788" cy="3741738"/>
          </a:xfrm>
          <a:prstGeom prst="rect">
            <a:avLst/>
          </a:prstGeom>
        </p:spPr>
      </p:pic>
    </p:spTree>
    <p:extLst>
      <p:ext uri="{BB962C8B-B14F-4D97-AF65-F5344CB8AC3E}">
        <p14:creationId xmlns:p14="http://schemas.microsoft.com/office/powerpoint/2010/main" val="1701541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69" y="381584"/>
            <a:ext cx="11939953" cy="1325563"/>
          </a:xfrm>
        </p:spPr>
        <p:txBody>
          <a:bodyPr/>
          <a:lstStyle/>
          <a:p>
            <a:pPr algn="ctr"/>
            <a:r>
              <a:rPr lang="en-US" dirty="0" smtClean="0">
                <a:solidFill>
                  <a:schemeClr val="bg1"/>
                </a:solidFill>
                <a:latin typeface="Rockwell" panose="02060603020205020403" pitchFamily="18" charset="0"/>
              </a:rPr>
              <a:t>Basic Steps for Lockout/Tagout Procedures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2217203" y="2009532"/>
            <a:ext cx="7728284" cy="3429368"/>
          </a:xfrm>
        </p:spPr>
        <p:txBody>
          <a:bodyPr>
            <a:normAutofit/>
          </a:bodyPr>
          <a:lstStyle/>
          <a:p>
            <a:r>
              <a:rPr lang="en-US" dirty="0">
                <a:solidFill>
                  <a:schemeClr val="bg1"/>
                </a:solidFill>
                <a:latin typeface="Gill Sans MT" panose="020B0502020104020203" pitchFamily="34" charset="0"/>
              </a:rPr>
              <a:t>Step 1: </a:t>
            </a:r>
            <a:r>
              <a:rPr lang="en-US" dirty="0">
                <a:solidFill>
                  <a:srgbClr val="00B050"/>
                </a:solidFill>
                <a:latin typeface="Gill Sans MT" panose="020B0502020104020203" pitchFamily="34" charset="0"/>
              </a:rPr>
              <a:t>Identify energy sources and shut off energy to the affected equipment</a:t>
            </a:r>
            <a:r>
              <a:rPr lang="en-US" dirty="0">
                <a:solidFill>
                  <a:schemeClr val="bg1"/>
                </a:solidFill>
                <a:latin typeface="Gill Sans MT" panose="020B0502020104020203" pitchFamily="34" charset="0"/>
              </a:rPr>
              <a:t>. (Use normal stopping or running procedures for the machine.) </a:t>
            </a:r>
            <a:endParaRPr lang="en-US" dirty="0" smtClean="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29863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8819"/>
            <a:ext cx="10515600" cy="1325563"/>
          </a:xfrm>
        </p:spPr>
        <p:txBody>
          <a:bodyPr/>
          <a:lstStyle/>
          <a:p>
            <a:pPr algn="ctr"/>
            <a:r>
              <a:rPr lang="en-US" dirty="0" smtClean="0">
                <a:solidFill>
                  <a:schemeClr val="bg1"/>
                </a:solidFill>
                <a:latin typeface="Rockwell" panose="02060603020205020403" pitchFamily="18" charset="0"/>
              </a:rPr>
              <a:t>OSH Act of 1970-SEC.5.Duties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614382"/>
            <a:ext cx="10515600" cy="4351338"/>
          </a:xfrm>
        </p:spPr>
        <p:txBody>
          <a:bodyPr>
            <a:normAutofit/>
          </a:bodyPr>
          <a:lstStyle/>
          <a:p>
            <a:pPr marL="0" indent="0">
              <a:buNone/>
            </a:pPr>
            <a:r>
              <a:rPr lang="en-US" dirty="0">
                <a:solidFill>
                  <a:schemeClr val="bg1"/>
                </a:solidFill>
                <a:latin typeface="Gill Sans MT" panose="020B0502020104020203" pitchFamily="34" charset="0"/>
              </a:rPr>
              <a:t>(a) Each employer shall:</a:t>
            </a:r>
          </a:p>
          <a:p>
            <a:pPr marL="0" indent="0">
              <a:buNone/>
            </a:pPr>
            <a:r>
              <a:rPr lang="en-US" dirty="0">
                <a:solidFill>
                  <a:schemeClr val="bg1"/>
                </a:solidFill>
                <a:latin typeface="Gill Sans MT" panose="020B0502020104020203" pitchFamily="34" charset="0"/>
              </a:rPr>
              <a:t>      (1) Furnish to each of his employees employment and a place of     	  employment which are free from recognized hazards that are 	    	  causing or are likely to cause death or serious physical harm to 	  his employees;</a:t>
            </a:r>
          </a:p>
          <a:p>
            <a:pPr marL="0" indent="0">
              <a:buNone/>
            </a:pPr>
            <a:r>
              <a:rPr lang="en-US" dirty="0">
                <a:solidFill>
                  <a:schemeClr val="bg1"/>
                </a:solidFill>
                <a:latin typeface="Gill Sans MT" panose="020B0502020104020203" pitchFamily="34" charset="0"/>
              </a:rPr>
              <a:t>      (2) Comply with occupational safety and health standards 	 		  promulgated under this Act.</a:t>
            </a:r>
          </a:p>
          <a:p>
            <a:pPr marL="0" indent="0">
              <a:buNone/>
            </a:pPr>
            <a:r>
              <a:rPr lang="en-US" dirty="0">
                <a:solidFill>
                  <a:schemeClr val="bg1"/>
                </a:solidFill>
                <a:latin typeface="Gill Sans MT" panose="020B0502020104020203" pitchFamily="34" charset="0"/>
              </a:rPr>
              <a:t>(b) Have each employee comply with occupational safety and health standards and all rules, regulations, and orders issued pursuant to this Act which are applicable to his own actions and conduct.</a:t>
            </a:r>
          </a:p>
          <a:p>
            <a:endParaRPr lang="en-US" dirty="0"/>
          </a:p>
        </p:txBody>
      </p:sp>
    </p:spTree>
    <p:extLst>
      <p:ext uri="{BB962C8B-B14F-4D97-AF65-F5344CB8AC3E}">
        <p14:creationId xmlns:p14="http://schemas.microsoft.com/office/powerpoint/2010/main" val="33251450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9246" y="161192"/>
            <a:ext cx="10515600" cy="1325563"/>
          </a:xfrm>
        </p:spPr>
        <p:txBody>
          <a:bodyPr/>
          <a:lstStyle/>
          <a:p>
            <a:r>
              <a:rPr lang="en-US" dirty="0" smtClean="0">
                <a:solidFill>
                  <a:schemeClr val="bg1"/>
                </a:solidFill>
                <a:latin typeface="Rockwell" panose="02060603020205020403" pitchFamily="18" charset="0"/>
              </a:rPr>
              <a:t>Step #2-Notify all Affected Employees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49923" y="1943954"/>
            <a:ext cx="5803900" cy="2560638"/>
          </a:xfrm>
        </p:spPr>
        <p:txBody>
          <a:bodyPr/>
          <a:lstStyle/>
          <a:p>
            <a:r>
              <a:rPr lang="en-US" dirty="0">
                <a:solidFill>
                  <a:srgbClr val="00B050"/>
                </a:solidFill>
                <a:latin typeface="Gill Sans MT" panose="020B0502020104020203" pitchFamily="34" charset="0"/>
              </a:rPr>
              <a:t>Notify others </a:t>
            </a:r>
            <a:r>
              <a:rPr lang="en-US" dirty="0">
                <a:solidFill>
                  <a:schemeClr val="bg1"/>
                </a:solidFill>
                <a:latin typeface="Gill Sans MT" panose="020B0502020104020203" pitchFamily="34" charset="0"/>
              </a:rPr>
              <a:t>– in particular all affected employees and any contractors that may be working in the area</a:t>
            </a:r>
          </a:p>
          <a:p>
            <a:r>
              <a:rPr lang="en-US" dirty="0">
                <a:solidFill>
                  <a:schemeClr val="bg1"/>
                </a:solidFill>
                <a:latin typeface="Gill Sans MT" panose="020B0502020104020203" pitchFamily="34" charset="0"/>
              </a:rPr>
              <a:t>Place </a:t>
            </a:r>
            <a:r>
              <a:rPr lang="en-US" dirty="0">
                <a:solidFill>
                  <a:srgbClr val="FF0000"/>
                </a:solidFill>
                <a:latin typeface="Gill Sans MT" panose="020B0502020104020203" pitchFamily="34" charset="0"/>
              </a:rPr>
              <a:t>WARNING</a:t>
            </a:r>
            <a:r>
              <a:rPr lang="en-US" dirty="0">
                <a:solidFill>
                  <a:schemeClr val="bg1"/>
                </a:solidFill>
                <a:latin typeface="Gill Sans MT" panose="020B0502020104020203" pitchFamily="34" charset="0"/>
              </a:rPr>
              <a:t> signs and barriers </a:t>
            </a:r>
          </a:p>
          <a:p>
            <a:endParaRPr lang="en-US" dirty="0"/>
          </a:p>
        </p:txBody>
      </p:sp>
      <p:pic>
        <p:nvPicPr>
          <p:cNvPr id="6" name="Picture 5" descr="Image of Do Not Enter " title="Image of Do Not Enter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87918" y="1943954"/>
            <a:ext cx="4149539" cy="2995448"/>
          </a:xfrm>
          <a:prstGeom prst="rect">
            <a:avLst/>
          </a:prstGeom>
        </p:spPr>
      </p:pic>
    </p:spTree>
    <p:extLst>
      <p:ext uri="{BB962C8B-B14F-4D97-AF65-F5344CB8AC3E}">
        <p14:creationId xmlns:p14="http://schemas.microsoft.com/office/powerpoint/2010/main" val="314420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5572"/>
            <a:ext cx="10515600" cy="1325563"/>
          </a:xfrm>
        </p:spPr>
        <p:txBody>
          <a:bodyPr/>
          <a:lstStyle/>
          <a:p>
            <a:pPr algn="ctr"/>
            <a:r>
              <a:rPr lang="en-US" dirty="0" smtClean="0">
                <a:solidFill>
                  <a:schemeClr val="bg1"/>
                </a:solidFill>
                <a:latin typeface="Rockwell" panose="02060603020205020403" pitchFamily="18" charset="0"/>
              </a:rPr>
              <a:t>Step #3-Isolate all Affected Equipment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594338"/>
            <a:ext cx="6219092" cy="4502866"/>
          </a:xfrm>
        </p:spPr>
        <p:txBody>
          <a:bodyPr>
            <a:normAutofit/>
          </a:bodyPr>
          <a:lstStyle/>
          <a:p>
            <a:r>
              <a:rPr lang="en-US" dirty="0">
                <a:solidFill>
                  <a:schemeClr val="bg1"/>
                </a:solidFill>
                <a:latin typeface="Gill Sans MT" panose="020B0502020104020203" pitchFamily="34" charset="0"/>
              </a:rPr>
              <a:t>Isolate the equipment from the energy </a:t>
            </a:r>
            <a:r>
              <a:rPr lang="en-US" dirty="0" smtClean="0">
                <a:solidFill>
                  <a:schemeClr val="bg1"/>
                </a:solidFill>
                <a:latin typeface="Gill Sans MT" panose="020B0502020104020203" pitchFamily="34" charset="0"/>
              </a:rPr>
              <a:t>source</a:t>
            </a:r>
          </a:p>
          <a:p>
            <a:r>
              <a:rPr lang="en-US" dirty="0" smtClean="0">
                <a:solidFill>
                  <a:schemeClr val="bg1"/>
                </a:solidFill>
                <a:latin typeface="Gill Sans MT" panose="020B0502020104020203" pitchFamily="34" charset="0"/>
              </a:rPr>
              <a:t>Shut off the affected circuit breaker panel switches</a:t>
            </a:r>
          </a:p>
          <a:p>
            <a:r>
              <a:rPr lang="en-US" dirty="0" smtClean="0">
                <a:solidFill>
                  <a:schemeClr val="bg1"/>
                </a:solidFill>
                <a:latin typeface="Gill Sans MT" panose="020B0502020104020203" pitchFamily="34" charset="0"/>
              </a:rPr>
              <a:t>Disconnect switches</a:t>
            </a:r>
            <a:endParaRPr lang="en-US" dirty="0">
              <a:solidFill>
                <a:schemeClr val="bg1"/>
              </a:solidFill>
              <a:latin typeface="Gill Sans MT" panose="020B0502020104020203" pitchFamily="34" charset="0"/>
            </a:endParaRPr>
          </a:p>
          <a:p>
            <a:pPr marL="0" indent="0">
              <a:buNone/>
            </a:pPr>
            <a:endParaRPr lang="en-US" dirty="0"/>
          </a:p>
        </p:txBody>
      </p:sp>
      <p:pic>
        <p:nvPicPr>
          <p:cNvPr id="5" name="Picture 4" descr="Image of circuit breaker panel" title="Image of circuit breaker pane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35921" y="1773111"/>
            <a:ext cx="3625156" cy="4508788"/>
          </a:xfrm>
          <a:prstGeom prst="rect">
            <a:avLst/>
          </a:prstGeom>
        </p:spPr>
      </p:pic>
    </p:spTree>
    <p:extLst>
      <p:ext uri="{BB962C8B-B14F-4D97-AF65-F5344CB8AC3E}">
        <p14:creationId xmlns:p14="http://schemas.microsoft.com/office/powerpoint/2010/main" val="2342787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908" y="210893"/>
            <a:ext cx="11112500" cy="1325563"/>
          </a:xfrm>
        </p:spPr>
        <p:txBody>
          <a:bodyPr/>
          <a:lstStyle/>
          <a:p>
            <a:r>
              <a:rPr lang="en-US" dirty="0" smtClean="0">
                <a:solidFill>
                  <a:schemeClr val="bg1"/>
                </a:solidFill>
                <a:latin typeface="Rockwell" panose="02060603020205020403" pitchFamily="18" charset="0"/>
              </a:rPr>
              <a:t>Step #4-Lock-out and Tag-out Equipment</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2333625"/>
            <a:ext cx="5143500" cy="3762375"/>
          </a:xfrm>
        </p:spPr>
        <p:txBody>
          <a:bodyPr/>
          <a:lstStyle/>
          <a:p>
            <a:r>
              <a:rPr lang="en-US" dirty="0" smtClean="0">
                <a:solidFill>
                  <a:schemeClr val="bg1"/>
                </a:solidFill>
                <a:latin typeface="Gill Sans MT" panose="020B0502020104020203" pitchFamily="34" charset="0"/>
              </a:rPr>
              <a:t>Lock-out/tag-out </a:t>
            </a:r>
            <a:r>
              <a:rPr lang="en-US" dirty="0">
                <a:solidFill>
                  <a:schemeClr val="bg1"/>
                </a:solidFill>
                <a:latin typeface="Gill Sans MT" panose="020B0502020104020203" pitchFamily="34" charset="0"/>
              </a:rPr>
              <a:t>the equipment by affixing locks and tags to each energy source controlling device. </a:t>
            </a:r>
          </a:p>
          <a:p>
            <a:endParaRPr lang="en-US" dirty="0"/>
          </a:p>
        </p:txBody>
      </p:sp>
      <p:pic>
        <p:nvPicPr>
          <p:cNvPr id="6" name="Picture 5" descr="image of LOTO on circuit breaker panel" title="image of LOTO on circuit breaker pane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1655" y="2209799"/>
            <a:ext cx="4191002" cy="4191002"/>
          </a:xfrm>
          <a:prstGeom prst="rect">
            <a:avLst/>
          </a:prstGeom>
        </p:spPr>
      </p:pic>
    </p:spTree>
    <p:extLst>
      <p:ext uri="{BB962C8B-B14F-4D97-AF65-F5344CB8AC3E}">
        <p14:creationId xmlns:p14="http://schemas.microsoft.com/office/powerpoint/2010/main" val="3780681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692" y="226523"/>
            <a:ext cx="11226800" cy="1325563"/>
          </a:xfrm>
        </p:spPr>
        <p:txBody>
          <a:bodyPr/>
          <a:lstStyle/>
          <a:p>
            <a:pPr algn="ctr"/>
            <a:r>
              <a:rPr lang="en-US" dirty="0" smtClean="0">
                <a:solidFill>
                  <a:schemeClr val="bg1"/>
                </a:solidFill>
                <a:latin typeface="Rockwell" panose="02060603020205020403" pitchFamily="18" charset="0"/>
              </a:rPr>
              <a:t>Step #5-Release Stored Energy</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2889739" y="1903779"/>
            <a:ext cx="6400800" cy="4351338"/>
          </a:xfrm>
        </p:spPr>
        <p:txBody>
          <a:bodyPr/>
          <a:lstStyle/>
          <a:p>
            <a:r>
              <a:rPr lang="en-US" dirty="0">
                <a:solidFill>
                  <a:schemeClr val="bg1"/>
                </a:solidFill>
                <a:latin typeface="Gill Sans MT" panose="020B0502020104020203" pitchFamily="34" charset="0"/>
              </a:rPr>
              <a:t>Release any stored energy from capacitor banks, springs, compressed air, steam, hydraulics, etc. </a:t>
            </a:r>
          </a:p>
          <a:p>
            <a:endParaRPr lang="en-US" dirty="0"/>
          </a:p>
        </p:txBody>
      </p:sp>
    </p:spTree>
    <p:extLst>
      <p:ext uri="{BB962C8B-B14F-4D97-AF65-F5344CB8AC3E}">
        <p14:creationId xmlns:p14="http://schemas.microsoft.com/office/powerpoint/2010/main" val="9631675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7100" y="175846"/>
            <a:ext cx="9855200" cy="1594339"/>
          </a:xfrm>
        </p:spPr>
        <p:txBody>
          <a:bodyPr>
            <a:normAutofit/>
          </a:bodyPr>
          <a:lstStyle/>
          <a:p>
            <a:pPr algn="ctr"/>
            <a:r>
              <a:rPr lang="en-US" dirty="0" smtClean="0">
                <a:solidFill>
                  <a:schemeClr val="bg1"/>
                </a:solidFill>
                <a:latin typeface="Rockwell" panose="02060603020205020403" pitchFamily="18" charset="0"/>
              </a:rPr>
              <a:t>Step #6-Verify Isolation </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927100" y="2400300"/>
            <a:ext cx="5486400" cy="3993263"/>
          </a:xfrm>
        </p:spPr>
        <p:txBody>
          <a:bodyPr/>
          <a:lstStyle/>
          <a:p>
            <a:r>
              <a:rPr lang="en-US" dirty="0">
                <a:solidFill>
                  <a:schemeClr val="bg1"/>
                </a:solidFill>
                <a:latin typeface="Gill Sans MT" panose="020B0502020104020203" pitchFamily="34" charset="0"/>
              </a:rPr>
              <a:t>Verify isolation of energy has occurred </a:t>
            </a:r>
            <a:r>
              <a:rPr lang="en-US" dirty="0" smtClean="0">
                <a:solidFill>
                  <a:schemeClr val="bg1"/>
                </a:solidFill>
                <a:latin typeface="Gill Sans MT" panose="020B0502020104020203" pitchFamily="34" charset="0"/>
              </a:rPr>
              <a:t>with </a:t>
            </a:r>
            <a:r>
              <a:rPr lang="en-US" dirty="0">
                <a:solidFill>
                  <a:schemeClr val="bg1"/>
                </a:solidFill>
                <a:latin typeface="Gill Sans MT" panose="020B0502020104020203" pitchFamily="34" charset="0"/>
              </a:rPr>
              <a:t>testing equipment. </a:t>
            </a:r>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Visual inspection to verify correct devices have been locked and tagged out in the correct position</a:t>
            </a:r>
          </a:p>
          <a:p>
            <a:r>
              <a:rPr lang="en-US" dirty="0" smtClean="0">
                <a:solidFill>
                  <a:schemeClr val="bg1"/>
                </a:solidFill>
                <a:latin typeface="Gill Sans MT" panose="020B0502020104020203" pitchFamily="34" charset="0"/>
              </a:rPr>
              <a:t>Use deliberate attempt to restart equipment</a:t>
            </a:r>
            <a:endParaRPr lang="en-US" dirty="0">
              <a:solidFill>
                <a:schemeClr val="bg1"/>
              </a:solidFill>
              <a:latin typeface="Gill Sans MT" panose="020B0502020104020203" pitchFamily="34" charset="0"/>
            </a:endParaRPr>
          </a:p>
          <a:p>
            <a:endParaRPr lang="en-US" dirty="0"/>
          </a:p>
        </p:txBody>
      </p:sp>
      <p:pic>
        <p:nvPicPr>
          <p:cNvPr id="5" name="Picture 4" descr="Image of meter testing for energized circuit" title="Image of meter testing for energized circui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753" y="2510840"/>
            <a:ext cx="4800600" cy="3200400"/>
          </a:xfrm>
          <a:prstGeom prst="rect">
            <a:avLst/>
          </a:prstGeom>
        </p:spPr>
      </p:pic>
    </p:spTree>
    <p:extLst>
      <p:ext uri="{BB962C8B-B14F-4D97-AF65-F5344CB8AC3E}">
        <p14:creationId xmlns:p14="http://schemas.microsoft.com/office/powerpoint/2010/main" val="292160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6138" y="345105"/>
            <a:ext cx="10515600" cy="1325563"/>
          </a:xfrm>
        </p:spPr>
        <p:txBody>
          <a:bodyPr/>
          <a:lstStyle/>
          <a:p>
            <a:pPr algn="ctr"/>
            <a:r>
              <a:rPr lang="en-US" dirty="0" smtClean="0">
                <a:solidFill>
                  <a:schemeClr val="bg1"/>
                </a:solidFill>
                <a:latin typeface="Rockwell" panose="02060603020205020403" pitchFamily="18" charset="0"/>
              </a:rPr>
              <a:t>Step #7-Perform Servicing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2371725"/>
            <a:ext cx="10515600" cy="4351338"/>
          </a:xfrm>
        </p:spPr>
        <p:txBody>
          <a:bodyPr/>
          <a:lstStyle/>
          <a:p>
            <a:r>
              <a:rPr lang="en-US" dirty="0" smtClean="0">
                <a:solidFill>
                  <a:schemeClr val="bg1"/>
                </a:solidFill>
                <a:latin typeface="Gill Sans MT" panose="020B0502020104020203" pitchFamily="34" charset="0"/>
              </a:rPr>
              <a:t>Do </a:t>
            </a:r>
            <a:r>
              <a:rPr lang="en-US" dirty="0">
                <a:solidFill>
                  <a:schemeClr val="bg1"/>
                </a:solidFill>
                <a:latin typeface="Gill Sans MT" panose="020B0502020104020203" pitchFamily="34" charset="0"/>
              </a:rPr>
              <a:t>not by pass the </a:t>
            </a:r>
            <a:r>
              <a:rPr lang="en-US" dirty="0" smtClean="0">
                <a:solidFill>
                  <a:schemeClr val="bg1"/>
                </a:solidFill>
                <a:latin typeface="Gill Sans MT" panose="020B0502020104020203" pitchFamily="34" charset="0"/>
              </a:rPr>
              <a:t>lock-out/tag-out process</a:t>
            </a:r>
          </a:p>
          <a:p>
            <a:pPr marL="0" indent="0">
              <a:buNone/>
            </a:pP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Ensure the safety of others</a:t>
            </a:r>
          </a:p>
          <a:p>
            <a:endParaRPr lang="en-US" dirty="0"/>
          </a:p>
        </p:txBody>
      </p:sp>
    </p:spTree>
    <p:extLst>
      <p:ext uri="{BB962C8B-B14F-4D97-AF65-F5344CB8AC3E}">
        <p14:creationId xmlns:p14="http://schemas.microsoft.com/office/powerpoint/2010/main" val="4038747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7539"/>
            <a:ext cx="10515600" cy="1325563"/>
          </a:xfrm>
        </p:spPr>
        <p:txBody>
          <a:bodyPr/>
          <a:lstStyle/>
          <a:p>
            <a:pPr algn="ctr"/>
            <a:r>
              <a:rPr lang="en-US" dirty="0" smtClean="0">
                <a:solidFill>
                  <a:schemeClr val="bg1"/>
                </a:solidFill>
                <a:latin typeface="Rockwell" panose="02060603020205020403" pitchFamily="18" charset="0"/>
              </a:rPr>
              <a:t>Steps for Removing Lock-out Tag-out</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880333"/>
            <a:ext cx="9982200" cy="4351338"/>
          </a:xfrm>
        </p:spPr>
        <p:txBody>
          <a:bodyPr>
            <a:normAutofit/>
          </a:bodyPr>
          <a:lstStyle/>
          <a:p>
            <a:r>
              <a:rPr lang="en-US" dirty="0">
                <a:solidFill>
                  <a:schemeClr val="bg1"/>
                </a:solidFill>
                <a:latin typeface="Gill Sans MT" panose="020B0502020104020203" pitchFamily="34" charset="0"/>
              </a:rPr>
              <a:t>Ensure that nonessential items are removed from equipment. </a:t>
            </a:r>
          </a:p>
          <a:p>
            <a:r>
              <a:rPr lang="en-US" dirty="0">
                <a:solidFill>
                  <a:schemeClr val="bg1"/>
                </a:solidFill>
                <a:latin typeface="Gill Sans MT" panose="020B0502020104020203" pitchFamily="34" charset="0"/>
              </a:rPr>
              <a:t>Ensure that equipment components are intact. </a:t>
            </a:r>
          </a:p>
          <a:p>
            <a:r>
              <a:rPr lang="en-US" dirty="0">
                <a:solidFill>
                  <a:schemeClr val="bg1"/>
                </a:solidFill>
                <a:latin typeface="Gill Sans MT" panose="020B0502020104020203" pitchFamily="34" charset="0"/>
              </a:rPr>
              <a:t>Check area to ensure that all affected employees are notified and safely positioned or removed from the work area. </a:t>
            </a:r>
          </a:p>
          <a:p>
            <a:r>
              <a:rPr lang="en-US" dirty="0">
                <a:solidFill>
                  <a:schemeClr val="bg1"/>
                </a:solidFill>
                <a:latin typeface="Gill Sans MT" panose="020B0502020104020203" pitchFamily="34" charset="0"/>
              </a:rPr>
              <a:t>Notify all affected employees and site supervisor before reenergizing the equipment. </a:t>
            </a:r>
          </a:p>
          <a:p>
            <a:r>
              <a:rPr lang="en-US" dirty="0">
                <a:solidFill>
                  <a:schemeClr val="bg1"/>
                </a:solidFill>
                <a:latin typeface="Gill Sans MT" panose="020B0502020104020203" pitchFamily="34" charset="0"/>
              </a:rPr>
              <a:t>Remove </a:t>
            </a:r>
            <a:r>
              <a:rPr lang="en-US" dirty="0" smtClean="0">
                <a:solidFill>
                  <a:schemeClr val="bg1"/>
                </a:solidFill>
                <a:latin typeface="Gill Sans MT" panose="020B0502020104020203" pitchFamily="34" charset="0"/>
              </a:rPr>
              <a:t>lockout/tag out </a:t>
            </a:r>
            <a:r>
              <a:rPr lang="en-US" dirty="0">
                <a:solidFill>
                  <a:schemeClr val="bg1"/>
                </a:solidFill>
                <a:latin typeface="Gill Sans MT" panose="020B0502020104020203" pitchFamily="34" charset="0"/>
              </a:rPr>
              <a:t>devices only by those who installed them. </a:t>
            </a:r>
          </a:p>
          <a:p>
            <a:r>
              <a:rPr lang="en-US" dirty="0">
                <a:solidFill>
                  <a:schemeClr val="bg1"/>
                </a:solidFill>
                <a:latin typeface="Gill Sans MT" panose="020B0502020104020203" pitchFamily="34" charset="0"/>
              </a:rPr>
              <a:t>Reenergize equipment to ensure safe operation</a:t>
            </a:r>
          </a:p>
          <a:p>
            <a:endParaRPr lang="en-US" dirty="0"/>
          </a:p>
        </p:txBody>
      </p:sp>
    </p:spTree>
    <p:extLst>
      <p:ext uri="{BB962C8B-B14F-4D97-AF65-F5344CB8AC3E}">
        <p14:creationId xmlns:p14="http://schemas.microsoft.com/office/powerpoint/2010/main" val="343147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910"/>
            <a:ext cx="10515600" cy="1325563"/>
          </a:xfrm>
        </p:spPr>
        <p:txBody>
          <a:bodyPr/>
          <a:lstStyle/>
          <a:p>
            <a:pPr algn="ctr"/>
            <a:r>
              <a:rPr lang="en-US" dirty="0" smtClean="0">
                <a:solidFill>
                  <a:schemeClr val="bg1"/>
                </a:solidFill>
                <a:latin typeface="Rockwell" panose="02060603020205020403" pitchFamily="18" charset="0"/>
              </a:rPr>
              <a:t>Special Considerations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907480" y="1596724"/>
            <a:ext cx="6375400" cy="4351338"/>
          </a:xfrm>
        </p:spPr>
        <p:txBody>
          <a:bodyPr/>
          <a:lstStyle/>
          <a:p>
            <a:r>
              <a:rPr lang="en-US" altLang="en-US" dirty="0">
                <a:solidFill>
                  <a:schemeClr val="bg1"/>
                </a:solidFill>
                <a:latin typeface="Gill Sans MT" panose="020B0502020104020203" pitchFamily="34" charset="0"/>
              </a:rPr>
              <a:t>Outside contractors</a:t>
            </a:r>
          </a:p>
          <a:p>
            <a:r>
              <a:rPr lang="en-US" altLang="en-US" dirty="0">
                <a:solidFill>
                  <a:schemeClr val="bg1"/>
                </a:solidFill>
                <a:latin typeface="Gill Sans MT" panose="020B0502020104020203" pitchFamily="34" charset="0"/>
              </a:rPr>
              <a:t>Temporarily by-passing the lockout device</a:t>
            </a:r>
          </a:p>
          <a:p>
            <a:r>
              <a:rPr lang="en-US" altLang="en-US" dirty="0">
                <a:solidFill>
                  <a:schemeClr val="bg1"/>
                </a:solidFill>
                <a:latin typeface="Gill Sans MT" panose="020B0502020104020203" pitchFamily="34" charset="0"/>
              </a:rPr>
              <a:t>Extended lock-out/tag-out periods</a:t>
            </a:r>
          </a:p>
          <a:p>
            <a:pPr lvl="1">
              <a:buFont typeface="Wingdings" panose="05000000000000000000" pitchFamily="2" charset="2"/>
              <a:buChar char="ü"/>
            </a:pPr>
            <a:r>
              <a:rPr lang="en-US" altLang="en-US" sz="2800" dirty="0">
                <a:solidFill>
                  <a:schemeClr val="bg1"/>
                </a:solidFill>
                <a:latin typeface="Gill Sans MT" panose="020B0502020104020203" pitchFamily="34" charset="0"/>
              </a:rPr>
              <a:t>Notify affected personnel</a:t>
            </a:r>
          </a:p>
          <a:p>
            <a:r>
              <a:rPr lang="en-US" altLang="en-US" dirty="0">
                <a:solidFill>
                  <a:schemeClr val="bg1"/>
                </a:solidFill>
                <a:latin typeface="Gill Sans MT" panose="020B0502020104020203" pitchFamily="34" charset="0"/>
              </a:rPr>
              <a:t>Non-standard lock removal</a:t>
            </a:r>
          </a:p>
          <a:p>
            <a:pPr lvl="1">
              <a:buFont typeface="Wingdings" panose="05000000000000000000" pitchFamily="2" charset="2"/>
              <a:buChar char="ü"/>
            </a:pPr>
            <a:r>
              <a:rPr lang="en-US" altLang="en-US" sz="2800" dirty="0">
                <a:solidFill>
                  <a:schemeClr val="bg1"/>
                </a:solidFill>
                <a:latin typeface="Gill Sans MT" panose="020B0502020104020203" pitchFamily="34" charset="0"/>
              </a:rPr>
              <a:t>Approval process</a:t>
            </a:r>
          </a:p>
          <a:p>
            <a:endParaRPr lang="en-US" dirty="0"/>
          </a:p>
        </p:txBody>
      </p:sp>
      <p:grpSp>
        <p:nvGrpSpPr>
          <p:cNvPr id="6" name="Group 4" descr="image of cutting lockout device " title="image of cutting lockout device "/>
          <p:cNvGrpSpPr>
            <a:grpSpLocks/>
          </p:cNvGrpSpPr>
          <p:nvPr/>
        </p:nvGrpSpPr>
        <p:grpSpPr bwMode="auto">
          <a:xfrm>
            <a:off x="8167560" y="1818671"/>
            <a:ext cx="3186240" cy="2895600"/>
            <a:chOff x="2427" y="2544"/>
            <a:chExt cx="1702" cy="2873"/>
          </a:xfrm>
        </p:grpSpPr>
        <p:grpSp>
          <p:nvGrpSpPr>
            <p:cNvPr id="7" name="Group 5"/>
            <p:cNvGrpSpPr>
              <a:grpSpLocks/>
            </p:cNvGrpSpPr>
            <p:nvPr/>
          </p:nvGrpSpPr>
          <p:grpSpPr bwMode="auto">
            <a:xfrm>
              <a:off x="2427" y="3740"/>
              <a:ext cx="1340" cy="1677"/>
              <a:chOff x="2427" y="3740"/>
              <a:chExt cx="1340" cy="1677"/>
            </a:xfrm>
          </p:grpSpPr>
          <p:grpSp>
            <p:nvGrpSpPr>
              <p:cNvPr id="16" name="Group 6"/>
              <p:cNvGrpSpPr>
                <a:grpSpLocks/>
              </p:cNvGrpSpPr>
              <p:nvPr/>
            </p:nvGrpSpPr>
            <p:grpSpPr bwMode="auto">
              <a:xfrm>
                <a:off x="2427" y="3740"/>
                <a:ext cx="1044" cy="1169"/>
                <a:chOff x="2427" y="3740"/>
                <a:chExt cx="1044" cy="1169"/>
              </a:xfrm>
            </p:grpSpPr>
            <p:grpSp>
              <p:nvGrpSpPr>
                <p:cNvPr id="44" name="Group 7"/>
                <p:cNvGrpSpPr>
                  <a:grpSpLocks/>
                </p:cNvGrpSpPr>
                <p:nvPr/>
              </p:nvGrpSpPr>
              <p:grpSpPr bwMode="auto">
                <a:xfrm>
                  <a:off x="2606" y="3740"/>
                  <a:ext cx="634" cy="344"/>
                  <a:chOff x="2606" y="3740"/>
                  <a:chExt cx="634" cy="344"/>
                </a:xfrm>
              </p:grpSpPr>
              <p:sp>
                <p:nvSpPr>
                  <p:cNvPr id="84" name="Freeform 8"/>
                  <p:cNvSpPr>
                    <a:spLocks/>
                  </p:cNvSpPr>
                  <p:nvPr/>
                </p:nvSpPr>
                <p:spPr bwMode="auto">
                  <a:xfrm>
                    <a:off x="2606" y="3740"/>
                    <a:ext cx="634" cy="344"/>
                  </a:xfrm>
                  <a:custGeom>
                    <a:avLst/>
                    <a:gdLst>
                      <a:gd name="T0" fmla="*/ 626 w 634"/>
                      <a:gd name="T1" fmla="*/ 307 h 344"/>
                      <a:gd name="T2" fmla="*/ 611 w 634"/>
                      <a:gd name="T3" fmla="*/ 271 h 344"/>
                      <a:gd name="T4" fmla="*/ 594 w 634"/>
                      <a:gd name="T5" fmla="*/ 239 h 344"/>
                      <a:gd name="T6" fmla="*/ 571 w 634"/>
                      <a:gd name="T7" fmla="*/ 205 h 344"/>
                      <a:gd name="T8" fmla="*/ 541 w 634"/>
                      <a:gd name="T9" fmla="*/ 166 h 344"/>
                      <a:gd name="T10" fmla="*/ 516 w 634"/>
                      <a:gd name="T11" fmla="*/ 139 h 344"/>
                      <a:gd name="T12" fmla="*/ 483 w 634"/>
                      <a:gd name="T13" fmla="*/ 114 h 344"/>
                      <a:gd name="T14" fmla="*/ 444 w 634"/>
                      <a:gd name="T15" fmla="*/ 84 h 344"/>
                      <a:gd name="T16" fmla="*/ 401 w 634"/>
                      <a:gd name="T17" fmla="*/ 57 h 344"/>
                      <a:gd name="T18" fmla="*/ 351 w 634"/>
                      <a:gd name="T19" fmla="*/ 34 h 344"/>
                      <a:gd name="T20" fmla="*/ 287 w 634"/>
                      <a:gd name="T21" fmla="*/ 11 h 344"/>
                      <a:gd name="T22" fmla="*/ 225 w 634"/>
                      <a:gd name="T23" fmla="*/ 1 h 344"/>
                      <a:gd name="T24" fmla="*/ 168 w 634"/>
                      <a:gd name="T25" fmla="*/ 2 h 344"/>
                      <a:gd name="T26" fmla="*/ 124 w 634"/>
                      <a:gd name="T27" fmla="*/ 11 h 344"/>
                      <a:gd name="T28" fmla="*/ 100 w 634"/>
                      <a:gd name="T29" fmla="*/ 23 h 344"/>
                      <a:gd name="T30" fmla="*/ 70 w 634"/>
                      <a:gd name="T31" fmla="*/ 42 h 344"/>
                      <a:gd name="T32" fmla="*/ 52 w 634"/>
                      <a:gd name="T33" fmla="*/ 61 h 344"/>
                      <a:gd name="T34" fmla="*/ 31 w 634"/>
                      <a:gd name="T35" fmla="*/ 83 h 344"/>
                      <a:gd name="T36" fmla="*/ 22 w 634"/>
                      <a:gd name="T37" fmla="*/ 103 h 344"/>
                      <a:gd name="T38" fmla="*/ 11 w 634"/>
                      <a:gd name="T39" fmla="*/ 121 h 344"/>
                      <a:gd name="T40" fmla="*/ 1 w 634"/>
                      <a:gd name="T41" fmla="*/ 163 h 344"/>
                      <a:gd name="T42" fmla="*/ 4 w 634"/>
                      <a:gd name="T43" fmla="*/ 233 h 344"/>
                      <a:gd name="T44" fmla="*/ 126 w 634"/>
                      <a:gd name="T45" fmla="*/ 327 h 344"/>
                      <a:gd name="T46" fmla="*/ 100 w 634"/>
                      <a:gd name="T47" fmla="*/ 191 h 344"/>
                      <a:gd name="T48" fmla="*/ 102 w 634"/>
                      <a:gd name="T49" fmla="*/ 172 h 344"/>
                      <a:gd name="T50" fmla="*/ 111 w 634"/>
                      <a:gd name="T51" fmla="*/ 150 h 344"/>
                      <a:gd name="T52" fmla="*/ 124 w 634"/>
                      <a:gd name="T53" fmla="*/ 129 h 344"/>
                      <a:gd name="T54" fmla="*/ 147 w 634"/>
                      <a:gd name="T55" fmla="*/ 108 h 344"/>
                      <a:gd name="T56" fmla="*/ 171 w 634"/>
                      <a:gd name="T57" fmla="*/ 98 h 344"/>
                      <a:gd name="T58" fmla="*/ 202 w 634"/>
                      <a:gd name="T59" fmla="*/ 89 h 344"/>
                      <a:gd name="T60" fmla="*/ 248 w 634"/>
                      <a:gd name="T61" fmla="*/ 89 h 344"/>
                      <a:gd name="T62" fmla="*/ 299 w 634"/>
                      <a:gd name="T63" fmla="*/ 104 h 344"/>
                      <a:gd name="T64" fmla="*/ 337 w 634"/>
                      <a:gd name="T65" fmla="*/ 122 h 344"/>
                      <a:gd name="T66" fmla="*/ 363 w 634"/>
                      <a:gd name="T67" fmla="*/ 134 h 344"/>
                      <a:gd name="T68" fmla="*/ 393 w 634"/>
                      <a:gd name="T69" fmla="*/ 154 h 344"/>
                      <a:gd name="T70" fmla="*/ 417 w 634"/>
                      <a:gd name="T71" fmla="*/ 169 h 344"/>
                      <a:gd name="T72" fmla="*/ 434 w 634"/>
                      <a:gd name="T73" fmla="*/ 188 h 344"/>
                      <a:gd name="T74" fmla="*/ 476 w 634"/>
                      <a:gd name="T75" fmla="*/ 227 h 344"/>
                      <a:gd name="T76" fmla="*/ 495 w 634"/>
                      <a:gd name="T77" fmla="*/ 253 h 344"/>
                      <a:gd name="T78" fmla="*/ 512 w 634"/>
                      <a:gd name="T79" fmla="*/ 281 h 344"/>
                      <a:gd name="T80" fmla="*/ 522 w 634"/>
                      <a:gd name="T81" fmla="*/ 301 h 344"/>
                      <a:gd name="T82" fmla="*/ 633 w 634"/>
                      <a:gd name="T83" fmla="*/ 343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4"/>
                      <a:gd name="T127" fmla="*/ 0 h 344"/>
                      <a:gd name="T128" fmla="*/ 634 w 634"/>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4" h="344">
                        <a:moveTo>
                          <a:pt x="633" y="343"/>
                        </a:moveTo>
                        <a:lnTo>
                          <a:pt x="626" y="307"/>
                        </a:lnTo>
                        <a:lnTo>
                          <a:pt x="618" y="284"/>
                        </a:lnTo>
                        <a:lnTo>
                          <a:pt x="611" y="271"/>
                        </a:lnTo>
                        <a:lnTo>
                          <a:pt x="603" y="254"/>
                        </a:lnTo>
                        <a:lnTo>
                          <a:pt x="594" y="239"/>
                        </a:lnTo>
                        <a:lnTo>
                          <a:pt x="585" y="222"/>
                        </a:lnTo>
                        <a:lnTo>
                          <a:pt x="571" y="205"/>
                        </a:lnTo>
                        <a:lnTo>
                          <a:pt x="555" y="184"/>
                        </a:lnTo>
                        <a:lnTo>
                          <a:pt x="541" y="166"/>
                        </a:lnTo>
                        <a:lnTo>
                          <a:pt x="531" y="155"/>
                        </a:lnTo>
                        <a:lnTo>
                          <a:pt x="516" y="139"/>
                        </a:lnTo>
                        <a:lnTo>
                          <a:pt x="501" y="129"/>
                        </a:lnTo>
                        <a:lnTo>
                          <a:pt x="483" y="114"/>
                        </a:lnTo>
                        <a:lnTo>
                          <a:pt x="463" y="97"/>
                        </a:lnTo>
                        <a:lnTo>
                          <a:pt x="444" y="84"/>
                        </a:lnTo>
                        <a:lnTo>
                          <a:pt x="424" y="71"/>
                        </a:lnTo>
                        <a:lnTo>
                          <a:pt x="401" y="57"/>
                        </a:lnTo>
                        <a:lnTo>
                          <a:pt x="377" y="45"/>
                        </a:lnTo>
                        <a:lnTo>
                          <a:pt x="351" y="34"/>
                        </a:lnTo>
                        <a:lnTo>
                          <a:pt x="319" y="21"/>
                        </a:lnTo>
                        <a:lnTo>
                          <a:pt x="287" y="11"/>
                        </a:lnTo>
                        <a:lnTo>
                          <a:pt x="256" y="2"/>
                        </a:lnTo>
                        <a:lnTo>
                          <a:pt x="225" y="1"/>
                        </a:lnTo>
                        <a:lnTo>
                          <a:pt x="193" y="0"/>
                        </a:lnTo>
                        <a:lnTo>
                          <a:pt x="168" y="2"/>
                        </a:lnTo>
                        <a:lnTo>
                          <a:pt x="146" y="6"/>
                        </a:lnTo>
                        <a:lnTo>
                          <a:pt x="124" y="11"/>
                        </a:lnTo>
                        <a:lnTo>
                          <a:pt x="108" y="17"/>
                        </a:lnTo>
                        <a:lnTo>
                          <a:pt x="100" y="23"/>
                        </a:lnTo>
                        <a:lnTo>
                          <a:pt x="82" y="33"/>
                        </a:lnTo>
                        <a:lnTo>
                          <a:pt x="70" y="42"/>
                        </a:lnTo>
                        <a:lnTo>
                          <a:pt x="58" y="53"/>
                        </a:lnTo>
                        <a:lnTo>
                          <a:pt x="52" y="61"/>
                        </a:lnTo>
                        <a:lnTo>
                          <a:pt x="42" y="72"/>
                        </a:lnTo>
                        <a:lnTo>
                          <a:pt x="31" y="83"/>
                        </a:lnTo>
                        <a:lnTo>
                          <a:pt x="26" y="95"/>
                        </a:lnTo>
                        <a:lnTo>
                          <a:pt x="22" y="103"/>
                        </a:lnTo>
                        <a:lnTo>
                          <a:pt x="17" y="112"/>
                        </a:lnTo>
                        <a:lnTo>
                          <a:pt x="11" y="121"/>
                        </a:lnTo>
                        <a:lnTo>
                          <a:pt x="8" y="138"/>
                        </a:lnTo>
                        <a:lnTo>
                          <a:pt x="1" y="163"/>
                        </a:lnTo>
                        <a:lnTo>
                          <a:pt x="0" y="184"/>
                        </a:lnTo>
                        <a:lnTo>
                          <a:pt x="4" y="233"/>
                        </a:lnTo>
                        <a:lnTo>
                          <a:pt x="14" y="296"/>
                        </a:lnTo>
                        <a:lnTo>
                          <a:pt x="126" y="327"/>
                        </a:lnTo>
                        <a:lnTo>
                          <a:pt x="99" y="204"/>
                        </a:lnTo>
                        <a:lnTo>
                          <a:pt x="100" y="191"/>
                        </a:lnTo>
                        <a:lnTo>
                          <a:pt x="100" y="184"/>
                        </a:lnTo>
                        <a:lnTo>
                          <a:pt x="102" y="172"/>
                        </a:lnTo>
                        <a:lnTo>
                          <a:pt x="105" y="163"/>
                        </a:lnTo>
                        <a:lnTo>
                          <a:pt x="111" y="150"/>
                        </a:lnTo>
                        <a:lnTo>
                          <a:pt x="117" y="141"/>
                        </a:lnTo>
                        <a:lnTo>
                          <a:pt x="124" y="129"/>
                        </a:lnTo>
                        <a:lnTo>
                          <a:pt x="133" y="120"/>
                        </a:lnTo>
                        <a:lnTo>
                          <a:pt x="147" y="108"/>
                        </a:lnTo>
                        <a:lnTo>
                          <a:pt x="161" y="101"/>
                        </a:lnTo>
                        <a:lnTo>
                          <a:pt x="171" y="98"/>
                        </a:lnTo>
                        <a:lnTo>
                          <a:pt x="184" y="93"/>
                        </a:lnTo>
                        <a:lnTo>
                          <a:pt x="202" y="89"/>
                        </a:lnTo>
                        <a:lnTo>
                          <a:pt x="224" y="88"/>
                        </a:lnTo>
                        <a:lnTo>
                          <a:pt x="248" y="89"/>
                        </a:lnTo>
                        <a:lnTo>
                          <a:pt x="280" y="97"/>
                        </a:lnTo>
                        <a:lnTo>
                          <a:pt x="299" y="104"/>
                        </a:lnTo>
                        <a:lnTo>
                          <a:pt x="319" y="112"/>
                        </a:lnTo>
                        <a:lnTo>
                          <a:pt x="337" y="122"/>
                        </a:lnTo>
                        <a:lnTo>
                          <a:pt x="349" y="128"/>
                        </a:lnTo>
                        <a:lnTo>
                          <a:pt x="363" y="134"/>
                        </a:lnTo>
                        <a:lnTo>
                          <a:pt x="375" y="141"/>
                        </a:lnTo>
                        <a:lnTo>
                          <a:pt x="393" y="154"/>
                        </a:lnTo>
                        <a:lnTo>
                          <a:pt x="403" y="162"/>
                        </a:lnTo>
                        <a:lnTo>
                          <a:pt x="417" y="169"/>
                        </a:lnTo>
                        <a:lnTo>
                          <a:pt x="427" y="180"/>
                        </a:lnTo>
                        <a:lnTo>
                          <a:pt x="434" y="188"/>
                        </a:lnTo>
                        <a:lnTo>
                          <a:pt x="456" y="206"/>
                        </a:lnTo>
                        <a:lnTo>
                          <a:pt x="476" y="227"/>
                        </a:lnTo>
                        <a:lnTo>
                          <a:pt x="488" y="241"/>
                        </a:lnTo>
                        <a:lnTo>
                          <a:pt x="495" y="253"/>
                        </a:lnTo>
                        <a:lnTo>
                          <a:pt x="502" y="267"/>
                        </a:lnTo>
                        <a:lnTo>
                          <a:pt x="512" y="281"/>
                        </a:lnTo>
                        <a:lnTo>
                          <a:pt x="516" y="290"/>
                        </a:lnTo>
                        <a:lnTo>
                          <a:pt x="522" y="301"/>
                        </a:lnTo>
                        <a:lnTo>
                          <a:pt x="528" y="314"/>
                        </a:lnTo>
                        <a:lnTo>
                          <a:pt x="633" y="343"/>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85" name="Freeform 9"/>
                  <p:cNvSpPr>
                    <a:spLocks/>
                  </p:cNvSpPr>
                  <p:nvPr/>
                </p:nvSpPr>
                <p:spPr bwMode="auto">
                  <a:xfrm>
                    <a:off x="2722" y="3808"/>
                    <a:ext cx="511" cy="275"/>
                  </a:xfrm>
                  <a:custGeom>
                    <a:avLst/>
                    <a:gdLst>
                      <a:gd name="T0" fmla="*/ 510 w 511"/>
                      <a:gd name="T1" fmla="*/ 274 h 275"/>
                      <a:gd name="T2" fmla="*/ 400 w 511"/>
                      <a:gd name="T3" fmla="*/ 244 h 275"/>
                      <a:gd name="T4" fmla="*/ 393 w 511"/>
                      <a:gd name="T5" fmla="*/ 223 h 275"/>
                      <a:gd name="T6" fmla="*/ 378 w 511"/>
                      <a:gd name="T7" fmla="*/ 195 h 275"/>
                      <a:gd name="T8" fmla="*/ 359 w 511"/>
                      <a:gd name="T9" fmla="*/ 170 h 275"/>
                      <a:gd name="T10" fmla="*/ 333 w 511"/>
                      <a:gd name="T11" fmla="*/ 143 h 275"/>
                      <a:gd name="T12" fmla="*/ 303 w 511"/>
                      <a:gd name="T13" fmla="*/ 118 h 275"/>
                      <a:gd name="T14" fmla="*/ 264 w 511"/>
                      <a:gd name="T15" fmla="*/ 86 h 275"/>
                      <a:gd name="T16" fmla="*/ 236 w 511"/>
                      <a:gd name="T17" fmla="*/ 69 h 275"/>
                      <a:gd name="T18" fmla="*/ 197 w 511"/>
                      <a:gd name="T19" fmla="*/ 47 h 275"/>
                      <a:gd name="T20" fmla="*/ 160 w 511"/>
                      <a:gd name="T21" fmla="*/ 34 h 275"/>
                      <a:gd name="T22" fmla="*/ 135 w 511"/>
                      <a:gd name="T23" fmla="*/ 26 h 275"/>
                      <a:gd name="T24" fmla="*/ 109 w 511"/>
                      <a:gd name="T25" fmla="*/ 23 h 275"/>
                      <a:gd name="T26" fmla="*/ 84 w 511"/>
                      <a:gd name="T27" fmla="*/ 23 h 275"/>
                      <a:gd name="T28" fmla="*/ 59 w 511"/>
                      <a:gd name="T29" fmla="*/ 28 h 275"/>
                      <a:gd name="T30" fmla="*/ 34 w 511"/>
                      <a:gd name="T31" fmla="*/ 40 h 275"/>
                      <a:gd name="T32" fmla="*/ 18 w 511"/>
                      <a:gd name="T33" fmla="*/ 53 h 275"/>
                      <a:gd name="T34" fmla="*/ 0 w 511"/>
                      <a:gd name="T35" fmla="*/ 66 h 275"/>
                      <a:gd name="T36" fmla="*/ 13 w 511"/>
                      <a:gd name="T37" fmla="*/ 44 h 275"/>
                      <a:gd name="T38" fmla="*/ 22 w 511"/>
                      <a:gd name="T39" fmla="*/ 33 h 275"/>
                      <a:gd name="T40" fmla="*/ 44 w 511"/>
                      <a:gd name="T41" fmla="*/ 19 h 275"/>
                      <a:gd name="T42" fmla="*/ 66 w 511"/>
                      <a:gd name="T43" fmla="*/ 9 h 275"/>
                      <a:gd name="T44" fmla="*/ 95 w 511"/>
                      <a:gd name="T45" fmla="*/ 4 h 275"/>
                      <a:gd name="T46" fmla="*/ 123 w 511"/>
                      <a:gd name="T47" fmla="*/ 0 h 275"/>
                      <a:gd name="T48" fmla="*/ 152 w 511"/>
                      <a:gd name="T49" fmla="*/ 3 h 275"/>
                      <a:gd name="T50" fmla="*/ 173 w 511"/>
                      <a:gd name="T51" fmla="*/ 9 h 275"/>
                      <a:gd name="T52" fmla="*/ 198 w 511"/>
                      <a:gd name="T53" fmla="*/ 17 h 275"/>
                      <a:gd name="T54" fmla="*/ 227 w 511"/>
                      <a:gd name="T55" fmla="*/ 28 h 275"/>
                      <a:gd name="T56" fmla="*/ 252 w 511"/>
                      <a:gd name="T57" fmla="*/ 43 h 275"/>
                      <a:gd name="T58" fmla="*/ 280 w 511"/>
                      <a:gd name="T59" fmla="*/ 58 h 275"/>
                      <a:gd name="T60" fmla="*/ 297 w 511"/>
                      <a:gd name="T61" fmla="*/ 72 h 275"/>
                      <a:gd name="T62" fmla="*/ 319 w 511"/>
                      <a:gd name="T63" fmla="*/ 86 h 275"/>
                      <a:gd name="T64" fmla="*/ 345 w 511"/>
                      <a:gd name="T65" fmla="*/ 107 h 275"/>
                      <a:gd name="T66" fmla="*/ 365 w 511"/>
                      <a:gd name="T67" fmla="*/ 128 h 275"/>
                      <a:gd name="T68" fmla="*/ 391 w 511"/>
                      <a:gd name="T69" fmla="*/ 158 h 275"/>
                      <a:gd name="T70" fmla="*/ 409 w 511"/>
                      <a:gd name="T71" fmla="*/ 183 h 275"/>
                      <a:gd name="T72" fmla="*/ 426 w 511"/>
                      <a:gd name="T73" fmla="*/ 207 h 275"/>
                      <a:gd name="T74" fmla="*/ 436 w 511"/>
                      <a:gd name="T75" fmla="*/ 226 h 275"/>
                      <a:gd name="T76" fmla="*/ 440 w 511"/>
                      <a:gd name="T77" fmla="*/ 230 h 275"/>
                      <a:gd name="T78" fmla="*/ 456 w 511"/>
                      <a:gd name="T79" fmla="*/ 229 h 275"/>
                      <a:gd name="T80" fmla="*/ 472 w 511"/>
                      <a:gd name="T81" fmla="*/ 231 h 275"/>
                      <a:gd name="T82" fmla="*/ 488 w 511"/>
                      <a:gd name="T83" fmla="*/ 236 h 275"/>
                      <a:gd name="T84" fmla="*/ 504 w 511"/>
                      <a:gd name="T85" fmla="*/ 251 h 275"/>
                      <a:gd name="T86" fmla="*/ 510 w 511"/>
                      <a:gd name="T87" fmla="*/ 274 h 2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275"/>
                      <a:gd name="T134" fmla="*/ 511 w 511"/>
                      <a:gd name="T135" fmla="*/ 275 h 2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275">
                        <a:moveTo>
                          <a:pt x="510" y="274"/>
                        </a:moveTo>
                        <a:lnTo>
                          <a:pt x="400" y="244"/>
                        </a:lnTo>
                        <a:lnTo>
                          <a:pt x="393" y="223"/>
                        </a:lnTo>
                        <a:lnTo>
                          <a:pt x="378" y="195"/>
                        </a:lnTo>
                        <a:lnTo>
                          <a:pt x="359" y="170"/>
                        </a:lnTo>
                        <a:lnTo>
                          <a:pt x="333" y="143"/>
                        </a:lnTo>
                        <a:lnTo>
                          <a:pt x="303" y="118"/>
                        </a:lnTo>
                        <a:lnTo>
                          <a:pt x="264" y="86"/>
                        </a:lnTo>
                        <a:lnTo>
                          <a:pt x="236" y="69"/>
                        </a:lnTo>
                        <a:lnTo>
                          <a:pt x="197" y="47"/>
                        </a:lnTo>
                        <a:lnTo>
                          <a:pt x="160" y="34"/>
                        </a:lnTo>
                        <a:lnTo>
                          <a:pt x="135" y="26"/>
                        </a:lnTo>
                        <a:lnTo>
                          <a:pt x="109" y="23"/>
                        </a:lnTo>
                        <a:lnTo>
                          <a:pt x="84" y="23"/>
                        </a:lnTo>
                        <a:lnTo>
                          <a:pt x="59" y="28"/>
                        </a:lnTo>
                        <a:lnTo>
                          <a:pt x="34" y="40"/>
                        </a:lnTo>
                        <a:lnTo>
                          <a:pt x="18" y="53"/>
                        </a:lnTo>
                        <a:lnTo>
                          <a:pt x="0" y="66"/>
                        </a:lnTo>
                        <a:lnTo>
                          <a:pt x="13" y="44"/>
                        </a:lnTo>
                        <a:lnTo>
                          <a:pt x="22" y="33"/>
                        </a:lnTo>
                        <a:lnTo>
                          <a:pt x="44" y="19"/>
                        </a:lnTo>
                        <a:lnTo>
                          <a:pt x="66" y="9"/>
                        </a:lnTo>
                        <a:lnTo>
                          <a:pt x="95" y="4"/>
                        </a:lnTo>
                        <a:lnTo>
                          <a:pt x="123" y="0"/>
                        </a:lnTo>
                        <a:lnTo>
                          <a:pt x="152" y="3"/>
                        </a:lnTo>
                        <a:lnTo>
                          <a:pt x="173" y="9"/>
                        </a:lnTo>
                        <a:lnTo>
                          <a:pt x="198" y="17"/>
                        </a:lnTo>
                        <a:lnTo>
                          <a:pt x="227" y="28"/>
                        </a:lnTo>
                        <a:lnTo>
                          <a:pt x="252" y="43"/>
                        </a:lnTo>
                        <a:lnTo>
                          <a:pt x="280" y="58"/>
                        </a:lnTo>
                        <a:lnTo>
                          <a:pt x="297" y="72"/>
                        </a:lnTo>
                        <a:lnTo>
                          <a:pt x="319" y="86"/>
                        </a:lnTo>
                        <a:lnTo>
                          <a:pt x="345" y="107"/>
                        </a:lnTo>
                        <a:lnTo>
                          <a:pt x="365" y="128"/>
                        </a:lnTo>
                        <a:lnTo>
                          <a:pt x="391" y="158"/>
                        </a:lnTo>
                        <a:lnTo>
                          <a:pt x="409" y="183"/>
                        </a:lnTo>
                        <a:lnTo>
                          <a:pt x="426" y="207"/>
                        </a:lnTo>
                        <a:lnTo>
                          <a:pt x="436" y="226"/>
                        </a:lnTo>
                        <a:lnTo>
                          <a:pt x="440" y="230"/>
                        </a:lnTo>
                        <a:lnTo>
                          <a:pt x="456" y="229"/>
                        </a:lnTo>
                        <a:lnTo>
                          <a:pt x="472" y="231"/>
                        </a:lnTo>
                        <a:lnTo>
                          <a:pt x="488" y="236"/>
                        </a:lnTo>
                        <a:lnTo>
                          <a:pt x="504" y="251"/>
                        </a:lnTo>
                        <a:lnTo>
                          <a:pt x="510" y="274"/>
                        </a:lnTo>
                      </a:path>
                    </a:pathLst>
                  </a:custGeom>
                  <a:solidFill>
                    <a:srgbClr val="4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86" name="Arc 10"/>
                  <p:cNvSpPr>
                    <a:spLocks/>
                  </p:cNvSpPr>
                  <p:nvPr/>
                </p:nvSpPr>
                <p:spPr bwMode="auto">
                  <a:xfrm rot="2580000">
                    <a:off x="2703" y="3753"/>
                    <a:ext cx="27" cy="84"/>
                  </a:xfrm>
                  <a:custGeom>
                    <a:avLst/>
                    <a:gdLst>
                      <a:gd name="T0" fmla="*/ 0 w 21352"/>
                      <a:gd name="T1" fmla="*/ 0 h 20188"/>
                      <a:gd name="T2" fmla="*/ 0 w 21352"/>
                      <a:gd name="T3" fmla="*/ 0 h 20188"/>
                      <a:gd name="T4" fmla="*/ 0 w 21352"/>
                      <a:gd name="T5" fmla="*/ 0 h 20188"/>
                      <a:gd name="T6" fmla="*/ 0 60000 65536"/>
                      <a:gd name="T7" fmla="*/ 0 60000 65536"/>
                      <a:gd name="T8" fmla="*/ 0 60000 65536"/>
                      <a:gd name="T9" fmla="*/ 0 w 21352"/>
                      <a:gd name="T10" fmla="*/ 0 h 20188"/>
                      <a:gd name="T11" fmla="*/ 21352 w 21352"/>
                      <a:gd name="T12" fmla="*/ 20188 h 20188"/>
                    </a:gdLst>
                    <a:ahLst/>
                    <a:cxnLst>
                      <a:cxn ang="T6">
                        <a:pos x="T0" y="T1"/>
                      </a:cxn>
                      <a:cxn ang="T7">
                        <a:pos x="T2" y="T3"/>
                      </a:cxn>
                      <a:cxn ang="T8">
                        <a:pos x="T4" y="T5"/>
                      </a:cxn>
                    </a:cxnLst>
                    <a:rect l="T9" t="T10" r="T11" b="T12"/>
                    <a:pathLst>
                      <a:path w="21352" h="20188" fill="none" extrusionOk="0">
                        <a:moveTo>
                          <a:pt x="-1" y="16925"/>
                        </a:moveTo>
                        <a:cubicBezTo>
                          <a:pt x="1174" y="9233"/>
                          <a:pt x="6397" y="2767"/>
                          <a:pt x="13670" y="0"/>
                        </a:cubicBezTo>
                      </a:path>
                      <a:path w="21352" h="20188" stroke="0" extrusionOk="0">
                        <a:moveTo>
                          <a:pt x="-1" y="16925"/>
                        </a:moveTo>
                        <a:cubicBezTo>
                          <a:pt x="1174" y="9233"/>
                          <a:pt x="6397" y="2767"/>
                          <a:pt x="13670" y="0"/>
                        </a:cubicBezTo>
                        <a:lnTo>
                          <a:pt x="21352" y="20188"/>
                        </a:lnTo>
                        <a:close/>
                      </a:path>
                    </a:pathLst>
                  </a:custGeom>
                  <a:noFill/>
                  <a:ln w="12700" cap="rnd">
                    <a:solidFill>
                      <a:srgbClr val="E0E0E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45" name="Group 11"/>
                <p:cNvGrpSpPr>
                  <a:grpSpLocks/>
                </p:cNvGrpSpPr>
                <p:nvPr/>
              </p:nvGrpSpPr>
              <p:grpSpPr bwMode="auto">
                <a:xfrm>
                  <a:off x="2427" y="3903"/>
                  <a:ext cx="1044" cy="1006"/>
                  <a:chOff x="2427" y="3903"/>
                  <a:chExt cx="1044" cy="1006"/>
                </a:xfrm>
              </p:grpSpPr>
              <p:grpSp>
                <p:nvGrpSpPr>
                  <p:cNvPr id="46" name="Group 12"/>
                  <p:cNvGrpSpPr>
                    <a:grpSpLocks/>
                  </p:cNvGrpSpPr>
                  <p:nvPr/>
                </p:nvGrpSpPr>
                <p:grpSpPr bwMode="auto">
                  <a:xfrm>
                    <a:off x="2427" y="3903"/>
                    <a:ext cx="1044" cy="1006"/>
                    <a:chOff x="2427" y="3903"/>
                    <a:chExt cx="1044" cy="1006"/>
                  </a:xfrm>
                </p:grpSpPr>
                <p:grpSp>
                  <p:nvGrpSpPr>
                    <p:cNvPr id="52" name="Group 13"/>
                    <p:cNvGrpSpPr>
                      <a:grpSpLocks/>
                    </p:cNvGrpSpPr>
                    <p:nvPr/>
                  </p:nvGrpSpPr>
                  <p:grpSpPr bwMode="auto">
                    <a:xfrm>
                      <a:off x="2427" y="3903"/>
                      <a:ext cx="950" cy="477"/>
                      <a:chOff x="2427" y="3903"/>
                      <a:chExt cx="950" cy="477"/>
                    </a:xfrm>
                  </p:grpSpPr>
                  <p:sp>
                    <p:nvSpPr>
                      <p:cNvPr id="81" name="Freeform 14"/>
                      <p:cNvSpPr>
                        <a:spLocks/>
                      </p:cNvSpPr>
                      <p:nvPr/>
                    </p:nvSpPr>
                    <p:spPr bwMode="auto">
                      <a:xfrm>
                        <a:off x="2438" y="3962"/>
                        <a:ext cx="939" cy="418"/>
                      </a:xfrm>
                      <a:custGeom>
                        <a:avLst/>
                        <a:gdLst>
                          <a:gd name="T0" fmla="*/ 0 w 939"/>
                          <a:gd name="T1" fmla="*/ 250 h 418"/>
                          <a:gd name="T2" fmla="*/ 259 w 939"/>
                          <a:gd name="T3" fmla="*/ 0 h 418"/>
                          <a:gd name="T4" fmla="*/ 938 w 939"/>
                          <a:gd name="T5" fmla="*/ 183 h 418"/>
                          <a:gd name="T6" fmla="*/ 697 w 939"/>
                          <a:gd name="T7" fmla="*/ 417 h 418"/>
                          <a:gd name="T8" fmla="*/ 0 w 939"/>
                          <a:gd name="T9" fmla="*/ 250 h 418"/>
                          <a:gd name="T10" fmla="*/ 0 60000 65536"/>
                          <a:gd name="T11" fmla="*/ 0 60000 65536"/>
                          <a:gd name="T12" fmla="*/ 0 60000 65536"/>
                          <a:gd name="T13" fmla="*/ 0 60000 65536"/>
                          <a:gd name="T14" fmla="*/ 0 60000 65536"/>
                          <a:gd name="T15" fmla="*/ 0 w 939"/>
                          <a:gd name="T16" fmla="*/ 0 h 418"/>
                          <a:gd name="T17" fmla="*/ 939 w 939"/>
                          <a:gd name="T18" fmla="*/ 418 h 418"/>
                        </a:gdLst>
                        <a:ahLst/>
                        <a:cxnLst>
                          <a:cxn ang="T10">
                            <a:pos x="T0" y="T1"/>
                          </a:cxn>
                          <a:cxn ang="T11">
                            <a:pos x="T2" y="T3"/>
                          </a:cxn>
                          <a:cxn ang="T12">
                            <a:pos x="T4" y="T5"/>
                          </a:cxn>
                          <a:cxn ang="T13">
                            <a:pos x="T6" y="T7"/>
                          </a:cxn>
                          <a:cxn ang="T14">
                            <a:pos x="T8" y="T9"/>
                          </a:cxn>
                        </a:cxnLst>
                        <a:rect l="T15" t="T16" r="T17" b="T18"/>
                        <a:pathLst>
                          <a:path w="939" h="418">
                            <a:moveTo>
                              <a:pt x="0" y="250"/>
                            </a:moveTo>
                            <a:lnTo>
                              <a:pt x="259" y="0"/>
                            </a:lnTo>
                            <a:lnTo>
                              <a:pt x="938" y="183"/>
                            </a:lnTo>
                            <a:lnTo>
                              <a:pt x="697" y="417"/>
                            </a:lnTo>
                            <a:lnTo>
                              <a:pt x="0" y="250"/>
                            </a:lnTo>
                          </a:path>
                        </a:pathLst>
                      </a:custGeom>
                      <a:solidFill>
                        <a:srgbClr val="404040"/>
                      </a:solidFill>
                      <a:ln w="12700" cap="rnd">
                        <a:solidFill>
                          <a:srgbClr val="C0C0C0"/>
                        </a:solidFill>
                        <a:round/>
                        <a:headEnd/>
                        <a:tailEnd/>
                      </a:ln>
                    </p:spPr>
                    <p:txBody>
                      <a:bodyPr/>
                      <a:lstStyle/>
                      <a:p>
                        <a:endParaRPr lang="en-US" dirty="0"/>
                      </a:p>
                    </p:txBody>
                  </p:sp>
                  <p:sp>
                    <p:nvSpPr>
                      <p:cNvPr id="82" name="Freeform 15"/>
                      <p:cNvSpPr>
                        <a:spLocks/>
                      </p:cNvSpPr>
                      <p:nvPr/>
                    </p:nvSpPr>
                    <p:spPr bwMode="auto">
                      <a:xfrm>
                        <a:off x="2427" y="3903"/>
                        <a:ext cx="271" cy="310"/>
                      </a:xfrm>
                      <a:custGeom>
                        <a:avLst/>
                        <a:gdLst>
                          <a:gd name="T0" fmla="*/ 258 w 271"/>
                          <a:gd name="T1" fmla="*/ 0 h 310"/>
                          <a:gd name="T2" fmla="*/ 270 w 271"/>
                          <a:gd name="T3" fmla="*/ 58 h 310"/>
                          <a:gd name="T4" fmla="*/ 11 w 271"/>
                          <a:gd name="T5" fmla="*/ 309 h 310"/>
                          <a:gd name="T6" fmla="*/ 0 w 271"/>
                          <a:gd name="T7" fmla="*/ 249 h 310"/>
                          <a:gd name="T8" fmla="*/ 258 w 271"/>
                          <a:gd name="T9" fmla="*/ 0 h 310"/>
                          <a:gd name="T10" fmla="*/ 0 60000 65536"/>
                          <a:gd name="T11" fmla="*/ 0 60000 65536"/>
                          <a:gd name="T12" fmla="*/ 0 60000 65536"/>
                          <a:gd name="T13" fmla="*/ 0 60000 65536"/>
                          <a:gd name="T14" fmla="*/ 0 60000 65536"/>
                          <a:gd name="T15" fmla="*/ 0 w 271"/>
                          <a:gd name="T16" fmla="*/ 0 h 310"/>
                          <a:gd name="T17" fmla="*/ 271 w 271"/>
                          <a:gd name="T18" fmla="*/ 310 h 310"/>
                        </a:gdLst>
                        <a:ahLst/>
                        <a:cxnLst>
                          <a:cxn ang="T10">
                            <a:pos x="T0" y="T1"/>
                          </a:cxn>
                          <a:cxn ang="T11">
                            <a:pos x="T2" y="T3"/>
                          </a:cxn>
                          <a:cxn ang="T12">
                            <a:pos x="T4" y="T5"/>
                          </a:cxn>
                          <a:cxn ang="T13">
                            <a:pos x="T6" y="T7"/>
                          </a:cxn>
                          <a:cxn ang="T14">
                            <a:pos x="T8" y="T9"/>
                          </a:cxn>
                        </a:cxnLst>
                        <a:rect l="T15" t="T16" r="T17" b="T18"/>
                        <a:pathLst>
                          <a:path w="271" h="310">
                            <a:moveTo>
                              <a:pt x="258" y="0"/>
                            </a:moveTo>
                            <a:lnTo>
                              <a:pt x="270" y="58"/>
                            </a:lnTo>
                            <a:lnTo>
                              <a:pt x="11" y="309"/>
                            </a:lnTo>
                            <a:lnTo>
                              <a:pt x="0" y="249"/>
                            </a:lnTo>
                            <a:lnTo>
                              <a:pt x="258" y="0"/>
                            </a:lnTo>
                          </a:path>
                        </a:pathLst>
                      </a:custGeom>
                      <a:solidFill>
                        <a:srgbClr val="606060"/>
                      </a:solidFill>
                      <a:ln w="12700" cap="rnd">
                        <a:solidFill>
                          <a:srgbClr val="C0C0C0"/>
                        </a:solidFill>
                        <a:round/>
                        <a:headEnd/>
                        <a:tailEnd/>
                      </a:ln>
                    </p:spPr>
                    <p:txBody>
                      <a:bodyPr/>
                      <a:lstStyle/>
                      <a:p>
                        <a:endParaRPr lang="en-US" dirty="0"/>
                      </a:p>
                    </p:txBody>
                  </p:sp>
                  <p:sp>
                    <p:nvSpPr>
                      <p:cNvPr id="83" name="Freeform 16"/>
                      <p:cNvSpPr>
                        <a:spLocks/>
                      </p:cNvSpPr>
                      <p:nvPr/>
                    </p:nvSpPr>
                    <p:spPr bwMode="auto">
                      <a:xfrm>
                        <a:off x="2685" y="3903"/>
                        <a:ext cx="692" cy="243"/>
                      </a:xfrm>
                      <a:custGeom>
                        <a:avLst/>
                        <a:gdLst>
                          <a:gd name="T0" fmla="*/ 0 w 692"/>
                          <a:gd name="T1" fmla="*/ 0 h 243"/>
                          <a:gd name="T2" fmla="*/ 13 w 692"/>
                          <a:gd name="T3" fmla="*/ 58 h 243"/>
                          <a:gd name="T4" fmla="*/ 691 w 692"/>
                          <a:gd name="T5" fmla="*/ 242 h 243"/>
                          <a:gd name="T6" fmla="*/ 683 w 692"/>
                          <a:gd name="T7" fmla="*/ 184 h 243"/>
                          <a:gd name="T8" fmla="*/ 0 w 692"/>
                          <a:gd name="T9" fmla="*/ 0 h 243"/>
                          <a:gd name="T10" fmla="*/ 0 60000 65536"/>
                          <a:gd name="T11" fmla="*/ 0 60000 65536"/>
                          <a:gd name="T12" fmla="*/ 0 60000 65536"/>
                          <a:gd name="T13" fmla="*/ 0 60000 65536"/>
                          <a:gd name="T14" fmla="*/ 0 60000 65536"/>
                          <a:gd name="T15" fmla="*/ 0 w 692"/>
                          <a:gd name="T16" fmla="*/ 0 h 243"/>
                          <a:gd name="T17" fmla="*/ 692 w 692"/>
                          <a:gd name="T18" fmla="*/ 243 h 243"/>
                        </a:gdLst>
                        <a:ahLst/>
                        <a:cxnLst>
                          <a:cxn ang="T10">
                            <a:pos x="T0" y="T1"/>
                          </a:cxn>
                          <a:cxn ang="T11">
                            <a:pos x="T2" y="T3"/>
                          </a:cxn>
                          <a:cxn ang="T12">
                            <a:pos x="T4" y="T5"/>
                          </a:cxn>
                          <a:cxn ang="T13">
                            <a:pos x="T6" y="T7"/>
                          </a:cxn>
                          <a:cxn ang="T14">
                            <a:pos x="T8" y="T9"/>
                          </a:cxn>
                        </a:cxnLst>
                        <a:rect l="T15" t="T16" r="T17" b="T18"/>
                        <a:pathLst>
                          <a:path w="692" h="243">
                            <a:moveTo>
                              <a:pt x="0" y="0"/>
                            </a:moveTo>
                            <a:lnTo>
                              <a:pt x="13" y="58"/>
                            </a:lnTo>
                            <a:lnTo>
                              <a:pt x="691" y="242"/>
                            </a:lnTo>
                            <a:lnTo>
                              <a:pt x="683" y="184"/>
                            </a:lnTo>
                            <a:lnTo>
                              <a:pt x="0" y="0"/>
                            </a:lnTo>
                          </a:path>
                        </a:pathLst>
                      </a:custGeom>
                      <a:solidFill>
                        <a:srgbClr val="A0A0A0"/>
                      </a:solidFill>
                      <a:ln w="12700" cap="rnd">
                        <a:solidFill>
                          <a:srgbClr val="C0C0C0"/>
                        </a:solidFill>
                        <a:round/>
                        <a:headEnd/>
                        <a:tailEnd/>
                      </a:ln>
                    </p:spPr>
                    <p:txBody>
                      <a:bodyPr/>
                      <a:lstStyle/>
                      <a:p>
                        <a:endParaRPr lang="en-US" dirty="0"/>
                      </a:p>
                    </p:txBody>
                  </p:sp>
                </p:grpSp>
                <p:grpSp>
                  <p:nvGrpSpPr>
                    <p:cNvPr id="53" name="Group 17"/>
                    <p:cNvGrpSpPr>
                      <a:grpSpLocks/>
                    </p:cNvGrpSpPr>
                    <p:nvPr/>
                  </p:nvGrpSpPr>
                  <p:grpSpPr bwMode="auto">
                    <a:xfrm>
                      <a:off x="2442" y="3978"/>
                      <a:ext cx="950" cy="477"/>
                      <a:chOff x="2442" y="3978"/>
                      <a:chExt cx="950" cy="477"/>
                    </a:xfrm>
                  </p:grpSpPr>
                  <p:sp>
                    <p:nvSpPr>
                      <p:cNvPr id="78" name="Freeform 18"/>
                      <p:cNvSpPr>
                        <a:spLocks/>
                      </p:cNvSpPr>
                      <p:nvPr/>
                    </p:nvSpPr>
                    <p:spPr bwMode="auto">
                      <a:xfrm>
                        <a:off x="2454" y="4035"/>
                        <a:ext cx="938" cy="420"/>
                      </a:xfrm>
                      <a:custGeom>
                        <a:avLst/>
                        <a:gdLst>
                          <a:gd name="T0" fmla="*/ 0 w 938"/>
                          <a:gd name="T1" fmla="*/ 250 h 420"/>
                          <a:gd name="T2" fmla="*/ 258 w 938"/>
                          <a:gd name="T3" fmla="*/ 0 h 420"/>
                          <a:gd name="T4" fmla="*/ 937 w 938"/>
                          <a:gd name="T5" fmla="*/ 182 h 420"/>
                          <a:gd name="T6" fmla="*/ 696 w 938"/>
                          <a:gd name="T7" fmla="*/ 419 h 420"/>
                          <a:gd name="T8" fmla="*/ 0 w 938"/>
                          <a:gd name="T9" fmla="*/ 250 h 420"/>
                          <a:gd name="T10" fmla="*/ 0 60000 65536"/>
                          <a:gd name="T11" fmla="*/ 0 60000 65536"/>
                          <a:gd name="T12" fmla="*/ 0 60000 65536"/>
                          <a:gd name="T13" fmla="*/ 0 60000 65536"/>
                          <a:gd name="T14" fmla="*/ 0 60000 65536"/>
                          <a:gd name="T15" fmla="*/ 0 w 938"/>
                          <a:gd name="T16" fmla="*/ 0 h 420"/>
                          <a:gd name="T17" fmla="*/ 938 w 938"/>
                          <a:gd name="T18" fmla="*/ 420 h 420"/>
                        </a:gdLst>
                        <a:ahLst/>
                        <a:cxnLst>
                          <a:cxn ang="T10">
                            <a:pos x="T0" y="T1"/>
                          </a:cxn>
                          <a:cxn ang="T11">
                            <a:pos x="T2" y="T3"/>
                          </a:cxn>
                          <a:cxn ang="T12">
                            <a:pos x="T4" y="T5"/>
                          </a:cxn>
                          <a:cxn ang="T13">
                            <a:pos x="T6" y="T7"/>
                          </a:cxn>
                          <a:cxn ang="T14">
                            <a:pos x="T8" y="T9"/>
                          </a:cxn>
                        </a:cxnLst>
                        <a:rect l="T15" t="T16" r="T17" b="T18"/>
                        <a:pathLst>
                          <a:path w="938" h="420">
                            <a:moveTo>
                              <a:pt x="0" y="250"/>
                            </a:moveTo>
                            <a:lnTo>
                              <a:pt x="258" y="0"/>
                            </a:lnTo>
                            <a:lnTo>
                              <a:pt x="937" y="182"/>
                            </a:lnTo>
                            <a:lnTo>
                              <a:pt x="696" y="419"/>
                            </a:lnTo>
                            <a:lnTo>
                              <a:pt x="0" y="250"/>
                            </a:lnTo>
                          </a:path>
                        </a:pathLst>
                      </a:custGeom>
                      <a:solidFill>
                        <a:srgbClr val="404040"/>
                      </a:solidFill>
                      <a:ln w="12700" cap="rnd">
                        <a:solidFill>
                          <a:srgbClr val="C0C0C0"/>
                        </a:solidFill>
                        <a:round/>
                        <a:headEnd/>
                        <a:tailEnd/>
                      </a:ln>
                    </p:spPr>
                    <p:txBody>
                      <a:bodyPr/>
                      <a:lstStyle/>
                      <a:p>
                        <a:endParaRPr lang="en-US" dirty="0"/>
                      </a:p>
                    </p:txBody>
                  </p:sp>
                  <p:sp>
                    <p:nvSpPr>
                      <p:cNvPr id="79" name="Freeform 19"/>
                      <p:cNvSpPr>
                        <a:spLocks/>
                      </p:cNvSpPr>
                      <p:nvPr/>
                    </p:nvSpPr>
                    <p:spPr bwMode="auto">
                      <a:xfrm>
                        <a:off x="2442" y="3979"/>
                        <a:ext cx="271" cy="308"/>
                      </a:xfrm>
                      <a:custGeom>
                        <a:avLst/>
                        <a:gdLst>
                          <a:gd name="T0" fmla="*/ 259 w 271"/>
                          <a:gd name="T1" fmla="*/ 0 h 308"/>
                          <a:gd name="T2" fmla="*/ 270 w 271"/>
                          <a:gd name="T3" fmla="*/ 57 h 308"/>
                          <a:gd name="T4" fmla="*/ 12 w 271"/>
                          <a:gd name="T5" fmla="*/ 307 h 308"/>
                          <a:gd name="T6" fmla="*/ 0 w 271"/>
                          <a:gd name="T7" fmla="*/ 248 h 308"/>
                          <a:gd name="T8" fmla="*/ 259 w 271"/>
                          <a:gd name="T9" fmla="*/ 0 h 308"/>
                          <a:gd name="T10" fmla="*/ 0 60000 65536"/>
                          <a:gd name="T11" fmla="*/ 0 60000 65536"/>
                          <a:gd name="T12" fmla="*/ 0 60000 65536"/>
                          <a:gd name="T13" fmla="*/ 0 60000 65536"/>
                          <a:gd name="T14" fmla="*/ 0 60000 65536"/>
                          <a:gd name="T15" fmla="*/ 0 w 271"/>
                          <a:gd name="T16" fmla="*/ 0 h 308"/>
                          <a:gd name="T17" fmla="*/ 271 w 271"/>
                          <a:gd name="T18" fmla="*/ 308 h 308"/>
                        </a:gdLst>
                        <a:ahLst/>
                        <a:cxnLst>
                          <a:cxn ang="T10">
                            <a:pos x="T0" y="T1"/>
                          </a:cxn>
                          <a:cxn ang="T11">
                            <a:pos x="T2" y="T3"/>
                          </a:cxn>
                          <a:cxn ang="T12">
                            <a:pos x="T4" y="T5"/>
                          </a:cxn>
                          <a:cxn ang="T13">
                            <a:pos x="T6" y="T7"/>
                          </a:cxn>
                          <a:cxn ang="T14">
                            <a:pos x="T8" y="T9"/>
                          </a:cxn>
                        </a:cxnLst>
                        <a:rect l="T15" t="T16" r="T17" b="T18"/>
                        <a:pathLst>
                          <a:path w="271" h="308">
                            <a:moveTo>
                              <a:pt x="259" y="0"/>
                            </a:moveTo>
                            <a:lnTo>
                              <a:pt x="270" y="57"/>
                            </a:lnTo>
                            <a:lnTo>
                              <a:pt x="12" y="307"/>
                            </a:lnTo>
                            <a:lnTo>
                              <a:pt x="0" y="248"/>
                            </a:lnTo>
                            <a:lnTo>
                              <a:pt x="259" y="0"/>
                            </a:lnTo>
                          </a:path>
                        </a:pathLst>
                      </a:custGeom>
                      <a:solidFill>
                        <a:srgbClr val="606060"/>
                      </a:solidFill>
                      <a:ln w="12700" cap="rnd">
                        <a:solidFill>
                          <a:srgbClr val="C0C0C0"/>
                        </a:solidFill>
                        <a:round/>
                        <a:headEnd/>
                        <a:tailEnd/>
                      </a:ln>
                    </p:spPr>
                    <p:txBody>
                      <a:bodyPr/>
                      <a:lstStyle/>
                      <a:p>
                        <a:endParaRPr lang="en-US" dirty="0"/>
                      </a:p>
                    </p:txBody>
                  </p:sp>
                  <p:sp>
                    <p:nvSpPr>
                      <p:cNvPr id="80" name="Freeform 20"/>
                      <p:cNvSpPr>
                        <a:spLocks/>
                      </p:cNvSpPr>
                      <p:nvPr/>
                    </p:nvSpPr>
                    <p:spPr bwMode="auto">
                      <a:xfrm>
                        <a:off x="2702" y="3978"/>
                        <a:ext cx="690" cy="241"/>
                      </a:xfrm>
                      <a:custGeom>
                        <a:avLst/>
                        <a:gdLst>
                          <a:gd name="T0" fmla="*/ 0 w 690"/>
                          <a:gd name="T1" fmla="*/ 0 h 241"/>
                          <a:gd name="T2" fmla="*/ 12 w 690"/>
                          <a:gd name="T3" fmla="*/ 58 h 241"/>
                          <a:gd name="T4" fmla="*/ 689 w 690"/>
                          <a:gd name="T5" fmla="*/ 240 h 241"/>
                          <a:gd name="T6" fmla="*/ 679 w 690"/>
                          <a:gd name="T7" fmla="*/ 182 h 241"/>
                          <a:gd name="T8" fmla="*/ 0 w 690"/>
                          <a:gd name="T9" fmla="*/ 0 h 241"/>
                          <a:gd name="T10" fmla="*/ 0 60000 65536"/>
                          <a:gd name="T11" fmla="*/ 0 60000 65536"/>
                          <a:gd name="T12" fmla="*/ 0 60000 65536"/>
                          <a:gd name="T13" fmla="*/ 0 60000 65536"/>
                          <a:gd name="T14" fmla="*/ 0 60000 65536"/>
                          <a:gd name="T15" fmla="*/ 0 w 690"/>
                          <a:gd name="T16" fmla="*/ 0 h 241"/>
                          <a:gd name="T17" fmla="*/ 690 w 690"/>
                          <a:gd name="T18" fmla="*/ 241 h 241"/>
                        </a:gdLst>
                        <a:ahLst/>
                        <a:cxnLst>
                          <a:cxn ang="T10">
                            <a:pos x="T0" y="T1"/>
                          </a:cxn>
                          <a:cxn ang="T11">
                            <a:pos x="T2" y="T3"/>
                          </a:cxn>
                          <a:cxn ang="T12">
                            <a:pos x="T4" y="T5"/>
                          </a:cxn>
                          <a:cxn ang="T13">
                            <a:pos x="T6" y="T7"/>
                          </a:cxn>
                          <a:cxn ang="T14">
                            <a:pos x="T8" y="T9"/>
                          </a:cxn>
                        </a:cxnLst>
                        <a:rect l="T15" t="T16" r="T17" b="T18"/>
                        <a:pathLst>
                          <a:path w="690" h="241">
                            <a:moveTo>
                              <a:pt x="0" y="0"/>
                            </a:moveTo>
                            <a:lnTo>
                              <a:pt x="12" y="58"/>
                            </a:lnTo>
                            <a:lnTo>
                              <a:pt x="689" y="240"/>
                            </a:lnTo>
                            <a:lnTo>
                              <a:pt x="679" y="182"/>
                            </a:lnTo>
                            <a:lnTo>
                              <a:pt x="0" y="0"/>
                            </a:lnTo>
                          </a:path>
                        </a:pathLst>
                      </a:custGeom>
                      <a:solidFill>
                        <a:srgbClr val="A0A0A0"/>
                      </a:solidFill>
                      <a:ln w="12700" cap="rnd">
                        <a:solidFill>
                          <a:srgbClr val="C0C0C0"/>
                        </a:solidFill>
                        <a:round/>
                        <a:headEnd/>
                        <a:tailEnd/>
                      </a:ln>
                    </p:spPr>
                    <p:txBody>
                      <a:bodyPr/>
                      <a:lstStyle/>
                      <a:p>
                        <a:endParaRPr lang="en-US" dirty="0"/>
                      </a:p>
                    </p:txBody>
                  </p:sp>
                </p:grpSp>
                <p:grpSp>
                  <p:nvGrpSpPr>
                    <p:cNvPr id="54" name="Group 21"/>
                    <p:cNvGrpSpPr>
                      <a:grpSpLocks/>
                    </p:cNvGrpSpPr>
                    <p:nvPr/>
                  </p:nvGrpSpPr>
                  <p:grpSpPr bwMode="auto">
                    <a:xfrm>
                      <a:off x="2456" y="4051"/>
                      <a:ext cx="949" cy="477"/>
                      <a:chOff x="2456" y="4051"/>
                      <a:chExt cx="949" cy="477"/>
                    </a:xfrm>
                  </p:grpSpPr>
                  <p:sp>
                    <p:nvSpPr>
                      <p:cNvPr id="75" name="Freeform 22"/>
                      <p:cNvSpPr>
                        <a:spLocks/>
                      </p:cNvSpPr>
                      <p:nvPr/>
                    </p:nvSpPr>
                    <p:spPr bwMode="auto">
                      <a:xfrm>
                        <a:off x="2467" y="4109"/>
                        <a:ext cx="938" cy="419"/>
                      </a:xfrm>
                      <a:custGeom>
                        <a:avLst/>
                        <a:gdLst>
                          <a:gd name="T0" fmla="*/ 0 w 938"/>
                          <a:gd name="T1" fmla="*/ 250 h 419"/>
                          <a:gd name="T2" fmla="*/ 257 w 938"/>
                          <a:gd name="T3" fmla="*/ 0 h 419"/>
                          <a:gd name="T4" fmla="*/ 937 w 938"/>
                          <a:gd name="T5" fmla="*/ 184 h 419"/>
                          <a:gd name="T6" fmla="*/ 695 w 938"/>
                          <a:gd name="T7" fmla="*/ 418 h 419"/>
                          <a:gd name="T8" fmla="*/ 0 w 938"/>
                          <a:gd name="T9" fmla="*/ 250 h 419"/>
                          <a:gd name="T10" fmla="*/ 0 60000 65536"/>
                          <a:gd name="T11" fmla="*/ 0 60000 65536"/>
                          <a:gd name="T12" fmla="*/ 0 60000 65536"/>
                          <a:gd name="T13" fmla="*/ 0 60000 65536"/>
                          <a:gd name="T14" fmla="*/ 0 60000 65536"/>
                          <a:gd name="T15" fmla="*/ 0 w 938"/>
                          <a:gd name="T16" fmla="*/ 0 h 419"/>
                          <a:gd name="T17" fmla="*/ 938 w 938"/>
                          <a:gd name="T18" fmla="*/ 419 h 419"/>
                        </a:gdLst>
                        <a:ahLst/>
                        <a:cxnLst>
                          <a:cxn ang="T10">
                            <a:pos x="T0" y="T1"/>
                          </a:cxn>
                          <a:cxn ang="T11">
                            <a:pos x="T2" y="T3"/>
                          </a:cxn>
                          <a:cxn ang="T12">
                            <a:pos x="T4" y="T5"/>
                          </a:cxn>
                          <a:cxn ang="T13">
                            <a:pos x="T6" y="T7"/>
                          </a:cxn>
                          <a:cxn ang="T14">
                            <a:pos x="T8" y="T9"/>
                          </a:cxn>
                        </a:cxnLst>
                        <a:rect l="T15" t="T16" r="T17" b="T18"/>
                        <a:pathLst>
                          <a:path w="938" h="419">
                            <a:moveTo>
                              <a:pt x="0" y="250"/>
                            </a:moveTo>
                            <a:lnTo>
                              <a:pt x="257" y="0"/>
                            </a:lnTo>
                            <a:lnTo>
                              <a:pt x="937" y="184"/>
                            </a:lnTo>
                            <a:lnTo>
                              <a:pt x="695" y="418"/>
                            </a:lnTo>
                            <a:lnTo>
                              <a:pt x="0" y="250"/>
                            </a:lnTo>
                          </a:path>
                        </a:pathLst>
                      </a:custGeom>
                      <a:solidFill>
                        <a:srgbClr val="404040"/>
                      </a:solidFill>
                      <a:ln w="12700" cap="rnd">
                        <a:solidFill>
                          <a:srgbClr val="C0C0C0"/>
                        </a:solidFill>
                        <a:round/>
                        <a:headEnd/>
                        <a:tailEnd/>
                      </a:ln>
                    </p:spPr>
                    <p:txBody>
                      <a:bodyPr/>
                      <a:lstStyle/>
                      <a:p>
                        <a:endParaRPr lang="en-US" dirty="0"/>
                      </a:p>
                    </p:txBody>
                  </p:sp>
                  <p:sp>
                    <p:nvSpPr>
                      <p:cNvPr id="76" name="Freeform 23"/>
                      <p:cNvSpPr>
                        <a:spLocks/>
                      </p:cNvSpPr>
                      <p:nvPr/>
                    </p:nvSpPr>
                    <p:spPr bwMode="auto">
                      <a:xfrm>
                        <a:off x="2456" y="4051"/>
                        <a:ext cx="269" cy="309"/>
                      </a:xfrm>
                      <a:custGeom>
                        <a:avLst/>
                        <a:gdLst>
                          <a:gd name="T0" fmla="*/ 257 w 269"/>
                          <a:gd name="T1" fmla="*/ 0 h 309"/>
                          <a:gd name="T2" fmla="*/ 268 w 269"/>
                          <a:gd name="T3" fmla="*/ 58 h 309"/>
                          <a:gd name="T4" fmla="*/ 12 w 269"/>
                          <a:gd name="T5" fmla="*/ 308 h 309"/>
                          <a:gd name="T6" fmla="*/ 0 w 269"/>
                          <a:gd name="T7" fmla="*/ 250 h 309"/>
                          <a:gd name="T8" fmla="*/ 257 w 269"/>
                          <a:gd name="T9" fmla="*/ 0 h 309"/>
                          <a:gd name="T10" fmla="*/ 0 60000 65536"/>
                          <a:gd name="T11" fmla="*/ 0 60000 65536"/>
                          <a:gd name="T12" fmla="*/ 0 60000 65536"/>
                          <a:gd name="T13" fmla="*/ 0 60000 65536"/>
                          <a:gd name="T14" fmla="*/ 0 60000 65536"/>
                          <a:gd name="T15" fmla="*/ 0 w 269"/>
                          <a:gd name="T16" fmla="*/ 0 h 309"/>
                          <a:gd name="T17" fmla="*/ 269 w 269"/>
                          <a:gd name="T18" fmla="*/ 309 h 309"/>
                        </a:gdLst>
                        <a:ahLst/>
                        <a:cxnLst>
                          <a:cxn ang="T10">
                            <a:pos x="T0" y="T1"/>
                          </a:cxn>
                          <a:cxn ang="T11">
                            <a:pos x="T2" y="T3"/>
                          </a:cxn>
                          <a:cxn ang="T12">
                            <a:pos x="T4" y="T5"/>
                          </a:cxn>
                          <a:cxn ang="T13">
                            <a:pos x="T6" y="T7"/>
                          </a:cxn>
                          <a:cxn ang="T14">
                            <a:pos x="T8" y="T9"/>
                          </a:cxn>
                        </a:cxnLst>
                        <a:rect l="T15" t="T16" r="T17" b="T18"/>
                        <a:pathLst>
                          <a:path w="269" h="309">
                            <a:moveTo>
                              <a:pt x="257" y="0"/>
                            </a:moveTo>
                            <a:lnTo>
                              <a:pt x="268" y="58"/>
                            </a:lnTo>
                            <a:lnTo>
                              <a:pt x="12" y="308"/>
                            </a:lnTo>
                            <a:lnTo>
                              <a:pt x="0" y="250"/>
                            </a:lnTo>
                            <a:lnTo>
                              <a:pt x="257" y="0"/>
                            </a:lnTo>
                          </a:path>
                        </a:pathLst>
                      </a:custGeom>
                      <a:solidFill>
                        <a:srgbClr val="606060"/>
                      </a:solidFill>
                      <a:ln w="12700" cap="rnd">
                        <a:solidFill>
                          <a:srgbClr val="C0C0C0"/>
                        </a:solidFill>
                        <a:round/>
                        <a:headEnd/>
                        <a:tailEnd/>
                      </a:ln>
                    </p:spPr>
                    <p:txBody>
                      <a:bodyPr/>
                      <a:lstStyle/>
                      <a:p>
                        <a:endParaRPr lang="en-US" dirty="0"/>
                      </a:p>
                    </p:txBody>
                  </p:sp>
                  <p:sp>
                    <p:nvSpPr>
                      <p:cNvPr id="77" name="Freeform 24"/>
                      <p:cNvSpPr>
                        <a:spLocks/>
                      </p:cNvSpPr>
                      <p:nvPr/>
                    </p:nvSpPr>
                    <p:spPr bwMode="auto">
                      <a:xfrm>
                        <a:off x="2713" y="4051"/>
                        <a:ext cx="692" cy="243"/>
                      </a:xfrm>
                      <a:custGeom>
                        <a:avLst/>
                        <a:gdLst>
                          <a:gd name="T0" fmla="*/ 0 w 692"/>
                          <a:gd name="T1" fmla="*/ 0 h 243"/>
                          <a:gd name="T2" fmla="*/ 11 w 692"/>
                          <a:gd name="T3" fmla="*/ 58 h 243"/>
                          <a:gd name="T4" fmla="*/ 691 w 692"/>
                          <a:gd name="T5" fmla="*/ 242 h 243"/>
                          <a:gd name="T6" fmla="*/ 682 w 692"/>
                          <a:gd name="T7" fmla="*/ 184 h 243"/>
                          <a:gd name="T8" fmla="*/ 0 w 692"/>
                          <a:gd name="T9" fmla="*/ 0 h 243"/>
                          <a:gd name="T10" fmla="*/ 0 60000 65536"/>
                          <a:gd name="T11" fmla="*/ 0 60000 65536"/>
                          <a:gd name="T12" fmla="*/ 0 60000 65536"/>
                          <a:gd name="T13" fmla="*/ 0 60000 65536"/>
                          <a:gd name="T14" fmla="*/ 0 60000 65536"/>
                          <a:gd name="T15" fmla="*/ 0 w 692"/>
                          <a:gd name="T16" fmla="*/ 0 h 243"/>
                          <a:gd name="T17" fmla="*/ 692 w 692"/>
                          <a:gd name="T18" fmla="*/ 243 h 243"/>
                        </a:gdLst>
                        <a:ahLst/>
                        <a:cxnLst>
                          <a:cxn ang="T10">
                            <a:pos x="T0" y="T1"/>
                          </a:cxn>
                          <a:cxn ang="T11">
                            <a:pos x="T2" y="T3"/>
                          </a:cxn>
                          <a:cxn ang="T12">
                            <a:pos x="T4" y="T5"/>
                          </a:cxn>
                          <a:cxn ang="T13">
                            <a:pos x="T6" y="T7"/>
                          </a:cxn>
                          <a:cxn ang="T14">
                            <a:pos x="T8" y="T9"/>
                          </a:cxn>
                        </a:cxnLst>
                        <a:rect l="T15" t="T16" r="T17" b="T18"/>
                        <a:pathLst>
                          <a:path w="692" h="243">
                            <a:moveTo>
                              <a:pt x="0" y="0"/>
                            </a:moveTo>
                            <a:lnTo>
                              <a:pt x="11" y="58"/>
                            </a:lnTo>
                            <a:lnTo>
                              <a:pt x="691" y="242"/>
                            </a:lnTo>
                            <a:lnTo>
                              <a:pt x="682" y="184"/>
                            </a:lnTo>
                            <a:lnTo>
                              <a:pt x="0" y="0"/>
                            </a:lnTo>
                          </a:path>
                        </a:pathLst>
                      </a:custGeom>
                      <a:solidFill>
                        <a:srgbClr val="A0A0A0"/>
                      </a:solidFill>
                      <a:ln w="12700" cap="rnd">
                        <a:solidFill>
                          <a:srgbClr val="C0C0C0"/>
                        </a:solidFill>
                        <a:round/>
                        <a:headEnd/>
                        <a:tailEnd/>
                      </a:ln>
                    </p:spPr>
                    <p:txBody>
                      <a:bodyPr/>
                      <a:lstStyle/>
                      <a:p>
                        <a:endParaRPr lang="en-US" dirty="0"/>
                      </a:p>
                    </p:txBody>
                  </p:sp>
                </p:grpSp>
                <p:grpSp>
                  <p:nvGrpSpPr>
                    <p:cNvPr id="55" name="Group 25"/>
                    <p:cNvGrpSpPr>
                      <a:grpSpLocks/>
                    </p:cNvGrpSpPr>
                    <p:nvPr/>
                  </p:nvGrpSpPr>
                  <p:grpSpPr bwMode="auto">
                    <a:xfrm>
                      <a:off x="2469" y="4128"/>
                      <a:ext cx="947" cy="474"/>
                      <a:chOff x="2469" y="4128"/>
                      <a:chExt cx="947" cy="474"/>
                    </a:xfrm>
                  </p:grpSpPr>
                  <p:sp>
                    <p:nvSpPr>
                      <p:cNvPr id="72" name="Freeform 26"/>
                      <p:cNvSpPr>
                        <a:spLocks/>
                      </p:cNvSpPr>
                      <p:nvPr/>
                    </p:nvSpPr>
                    <p:spPr bwMode="auto">
                      <a:xfrm>
                        <a:off x="2481" y="4186"/>
                        <a:ext cx="935" cy="416"/>
                      </a:xfrm>
                      <a:custGeom>
                        <a:avLst/>
                        <a:gdLst>
                          <a:gd name="T0" fmla="*/ 0 w 935"/>
                          <a:gd name="T1" fmla="*/ 249 h 416"/>
                          <a:gd name="T2" fmla="*/ 257 w 935"/>
                          <a:gd name="T3" fmla="*/ 0 h 416"/>
                          <a:gd name="T4" fmla="*/ 934 w 935"/>
                          <a:gd name="T5" fmla="*/ 182 h 416"/>
                          <a:gd name="T6" fmla="*/ 694 w 935"/>
                          <a:gd name="T7" fmla="*/ 415 h 416"/>
                          <a:gd name="T8" fmla="*/ 0 w 935"/>
                          <a:gd name="T9" fmla="*/ 249 h 416"/>
                          <a:gd name="T10" fmla="*/ 0 60000 65536"/>
                          <a:gd name="T11" fmla="*/ 0 60000 65536"/>
                          <a:gd name="T12" fmla="*/ 0 60000 65536"/>
                          <a:gd name="T13" fmla="*/ 0 60000 65536"/>
                          <a:gd name="T14" fmla="*/ 0 60000 65536"/>
                          <a:gd name="T15" fmla="*/ 0 w 935"/>
                          <a:gd name="T16" fmla="*/ 0 h 416"/>
                          <a:gd name="T17" fmla="*/ 935 w 935"/>
                          <a:gd name="T18" fmla="*/ 416 h 416"/>
                        </a:gdLst>
                        <a:ahLst/>
                        <a:cxnLst>
                          <a:cxn ang="T10">
                            <a:pos x="T0" y="T1"/>
                          </a:cxn>
                          <a:cxn ang="T11">
                            <a:pos x="T2" y="T3"/>
                          </a:cxn>
                          <a:cxn ang="T12">
                            <a:pos x="T4" y="T5"/>
                          </a:cxn>
                          <a:cxn ang="T13">
                            <a:pos x="T6" y="T7"/>
                          </a:cxn>
                          <a:cxn ang="T14">
                            <a:pos x="T8" y="T9"/>
                          </a:cxn>
                        </a:cxnLst>
                        <a:rect l="T15" t="T16" r="T17" b="T18"/>
                        <a:pathLst>
                          <a:path w="935" h="416">
                            <a:moveTo>
                              <a:pt x="0" y="249"/>
                            </a:moveTo>
                            <a:lnTo>
                              <a:pt x="257" y="0"/>
                            </a:lnTo>
                            <a:lnTo>
                              <a:pt x="934" y="182"/>
                            </a:lnTo>
                            <a:lnTo>
                              <a:pt x="694" y="415"/>
                            </a:lnTo>
                            <a:lnTo>
                              <a:pt x="0" y="249"/>
                            </a:lnTo>
                          </a:path>
                        </a:pathLst>
                      </a:custGeom>
                      <a:solidFill>
                        <a:srgbClr val="404040"/>
                      </a:solidFill>
                      <a:ln w="12700" cap="rnd">
                        <a:solidFill>
                          <a:srgbClr val="C0C0C0"/>
                        </a:solidFill>
                        <a:round/>
                        <a:headEnd/>
                        <a:tailEnd/>
                      </a:ln>
                    </p:spPr>
                    <p:txBody>
                      <a:bodyPr/>
                      <a:lstStyle/>
                      <a:p>
                        <a:endParaRPr lang="en-US" dirty="0"/>
                      </a:p>
                    </p:txBody>
                  </p:sp>
                  <p:sp>
                    <p:nvSpPr>
                      <p:cNvPr id="73" name="Freeform 27"/>
                      <p:cNvSpPr>
                        <a:spLocks/>
                      </p:cNvSpPr>
                      <p:nvPr/>
                    </p:nvSpPr>
                    <p:spPr bwMode="auto">
                      <a:xfrm>
                        <a:off x="2469" y="4128"/>
                        <a:ext cx="269" cy="308"/>
                      </a:xfrm>
                      <a:custGeom>
                        <a:avLst/>
                        <a:gdLst>
                          <a:gd name="T0" fmla="*/ 257 w 269"/>
                          <a:gd name="T1" fmla="*/ 0 h 308"/>
                          <a:gd name="T2" fmla="*/ 268 w 269"/>
                          <a:gd name="T3" fmla="*/ 58 h 308"/>
                          <a:gd name="T4" fmla="*/ 12 w 269"/>
                          <a:gd name="T5" fmla="*/ 307 h 308"/>
                          <a:gd name="T6" fmla="*/ 0 w 269"/>
                          <a:gd name="T7" fmla="*/ 249 h 308"/>
                          <a:gd name="T8" fmla="*/ 257 w 269"/>
                          <a:gd name="T9" fmla="*/ 0 h 308"/>
                          <a:gd name="T10" fmla="*/ 0 60000 65536"/>
                          <a:gd name="T11" fmla="*/ 0 60000 65536"/>
                          <a:gd name="T12" fmla="*/ 0 60000 65536"/>
                          <a:gd name="T13" fmla="*/ 0 60000 65536"/>
                          <a:gd name="T14" fmla="*/ 0 60000 65536"/>
                          <a:gd name="T15" fmla="*/ 0 w 269"/>
                          <a:gd name="T16" fmla="*/ 0 h 308"/>
                          <a:gd name="T17" fmla="*/ 269 w 269"/>
                          <a:gd name="T18" fmla="*/ 308 h 308"/>
                        </a:gdLst>
                        <a:ahLst/>
                        <a:cxnLst>
                          <a:cxn ang="T10">
                            <a:pos x="T0" y="T1"/>
                          </a:cxn>
                          <a:cxn ang="T11">
                            <a:pos x="T2" y="T3"/>
                          </a:cxn>
                          <a:cxn ang="T12">
                            <a:pos x="T4" y="T5"/>
                          </a:cxn>
                          <a:cxn ang="T13">
                            <a:pos x="T6" y="T7"/>
                          </a:cxn>
                          <a:cxn ang="T14">
                            <a:pos x="T8" y="T9"/>
                          </a:cxn>
                        </a:cxnLst>
                        <a:rect l="T15" t="T16" r="T17" b="T18"/>
                        <a:pathLst>
                          <a:path w="269" h="308">
                            <a:moveTo>
                              <a:pt x="257" y="0"/>
                            </a:moveTo>
                            <a:lnTo>
                              <a:pt x="268" y="58"/>
                            </a:lnTo>
                            <a:lnTo>
                              <a:pt x="12" y="307"/>
                            </a:lnTo>
                            <a:lnTo>
                              <a:pt x="0" y="249"/>
                            </a:lnTo>
                            <a:lnTo>
                              <a:pt x="257" y="0"/>
                            </a:lnTo>
                          </a:path>
                        </a:pathLst>
                      </a:custGeom>
                      <a:solidFill>
                        <a:srgbClr val="606060"/>
                      </a:solidFill>
                      <a:ln w="12700" cap="rnd">
                        <a:solidFill>
                          <a:srgbClr val="C0C0C0"/>
                        </a:solidFill>
                        <a:round/>
                        <a:headEnd/>
                        <a:tailEnd/>
                      </a:ln>
                    </p:spPr>
                    <p:txBody>
                      <a:bodyPr/>
                      <a:lstStyle/>
                      <a:p>
                        <a:endParaRPr lang="en-US" dirty="0"/>
                      </a:p>
                    </p:txBody>
                  </p:sp>
                  <p:sp>
                    <p:nvSpPr>
                      <p:cNvPr id="74" name="Freeform 28"/>
                      <p:cNvSpPr>
                        <a:spLocks/>
                      </p:cNvSpPr>
                      <p:nvPr/>
                    </p:nvSpPr>
                    <p:spPr bwMode="auto">
                      <a:xfrm>
                        <a:off x="2727" y="4128"/>
                        <a:ext cx="689" cy="241"/>
                      </a:xfrm>
                      <a:custGeom>
                        <a:avLst/>
                        <a:gdLst>
                          <a:gd name="T0" fmla="*/ 0 w 689"/>
                          <a:gd name="T1" fmla="*/ 0 h 241"/>
                          <a:gd name="T2" fmla="*/ 11 w 689"/>
                          <a:gd name="T3" fmla="*/ 58 h 241"/>
                          <a:gd name="T4" fmla="*/ 688 w 689"/>
                          <a:gd name="T5" fmla="*/ 240 h 241"/>
                          <a:gd name="T6" fmla="*/ 680 w 689"/>
                          <a:gd name="T7" fmla="*/ 180 h 241"/>
                          <a:gd name="T8" fmla="*/ 0 w 689"/>
                          <a:gd name="T9" fmla="*/ 0 h 241"/>
                          <a:gd name="T10" fmla="*/ 0 60000 65536"/>
                          <a:gd name="T11" fmla="*/ 0 60000 65536"/>
                          <a:gd name="T12" fmla="*/ 0 60000 65536"/>
                          <a:gd name="T13" fmla="*/ 0 60000 65536"/>
                          <a:gd name="T14" fmla="*/ 0 60000 65536"/>
                          <a:gd name="T15" fmla="*/ 0 w 689"/>
                          <a:gd name="T16" fmla="*/ 0 h 241"/>
                          <a:gd name="T17" fmla="*/ 689 w 689"/>
                          <a:gd name="T18" fmla="*/ 241 h 241"/>
                        </a:gdLst>
                        <a:ahLst/>
                        <a:cxnLst>
                          <a:cxn ang="T10">
                            <a:pos x="T0" y="T1"/>
                          </a:cxn>
                          <a:cxn ang="T11">
                            <a:pos x="T2" y="T3"/>
                          </a:cxn>
                          <a:cxn ang="T12">
                            <a:pos x="T4" y="T5"/>
                          </a:cxn>
                          <a:cxn ang="T13">
                            <a:pos x="T6" y="T7"/>
                          </a:cxn>
                          <a:cxn ang="T14">
                            <a:pos x="T8" y="T9"/>
                          </a:cxn>
                        </a:cxnLst>
                        <a:rect l="T15" t="T16" r="T17" b="T18"/>
                        <a:pathLst>
                          <a:path w="689" h="241">
                            <a:moveTo>
                              <a:pt x="0" y="0"/>
                            </a:moveTo>
                            <a:lnTo>
                              <a:pt x="11" y="58"/>
                            </a:lnTo>
                            <a:lnTo>
                              <a:pt x="688" y="240"/>
                            </a:lnTo>
                            <a:lnTo>
                              <a:pt x="680" y="180"/>
                            </a:lnTo>
                            <a:lnTo>
                              <a:pt x="0" y="0"/>
                            </a:lnTo>
                          </a:path>
                        </a:pathLst>
                      </a:custGeom>
                      <a:solidFill>
                        <a:srgbClr val="A0A0A0"/>
                      </a:solidFill>
                      <a:ln w="12700" cap="rnd">
                        <a:solidFill>
                          <a:srgbClr val="C0C0C0"/>
                        </a:solidFill>
                        <a:round/>
                        <a:headEnd/>
                        <a:tailEnd/>
                      </a:ln>
                    </p:spPr>
                    <p:txBody>
                      <a:bodyPr/>
                      <a:lstStyle/>
                      <a:p>
                        <a:endParaRPr lang="en-US" dirty="0"/>
                      </a:p>
                    </p:txBody>
                  </p:sp>
                </p:grpSp>
                <p:grpSp>
                  <p:nvGrpSpPr>
                    <p:cNvPr id="56" name="Group 29"/>
                    <p:cNvGrpSpPr>
                      <a:grpSpLocks/>
                    </p:cNvGrpSpPr>
                    <p:nvPr/>
                  </p:nvGrpSpPr>
                  <p:grpSpPr bwMode="auto">
                    <a:xfrm>
                      <a:off x="2482" y="4206"/>
                      <a:ext cx="950" cy="476"/>
                      <a:chOff x="2482" y="4206"/>
                      <a:chExt cx="950" cy="476"/>
                    </a:xfrm>
                  </p:grpSpPr>
                  <p:sp>
                    <p:nvSpPr>
                      <p:cNvPr id="69" name="Freeform 30"/>
                      <p:cNvSpPr>
                        <a:spLocks/>
                      </p:cNvSpPr>
                      <p:nvPr/>
                    </p:nvSpPr>
                    <p:spPr bwMode="auto">
                      <a:xfrm>
                        <a:off x="2492" y="4263"/>
                        <a:ext cx="940" cy="419"/>
                      </a:xfrm>
                      <a:custGeom>
                        <a:avLst/>
                        <a:gdLst>
                          <a:gd name="T0" fmla="*/ 0 w 940"/>
                          <a:gd name="T1" fmla="*/ 250 h 419"/>
                          <a:gd name="T2" fmla="*/ 258 w 940"/>
                          <a:gd name="T3" fmla="*/ 0 h 419"/>
                          <a:gd name="T4" fmla="*/ 939 w 940"/>
                          <a:gd name="T5" fmla="*/ 185 h 419"/>
                          <a:gd name="T6" fmla="*/ 695 w 940"/>
                          <a:gd name="T7" fmla="*/ 418 h 419"/>
                          <a:gd name="T8" fmla="*/ 0 w 940"/>
                          <a:gd name="T9" fmla="*/ 250 h 419"/>
                          <a:gd name="T10" fmla="*/ 0 60000 65536"/>
                          <a:gd name="T11" fmla="*/ 0 60000 65536"/>
                          <a:gd name="T12" fmla="*/ 0 60000 65536"/>
                          <a:gd name="T13" fmla="*/ 0 60000 65536"/>
                          <a:gd name="T14" fmla="*/ 0 60000 65536"/>
                          <a:gd name="T15" fmla="*/ 0 w 940"/>
                          <a:gd name="T16" fmla="*/ 0 h 419"/>
                          <a:gd name="T17" fmla="*/ 940 w 940"/>
                          <a:gd name="T18" fmla="*/ 419 h 419"/>
                        </a:gdLst>
                        <a:ahLst/>
                        <a:cxnLst>
                          <a:cxn ang="T10">
                            <a:pos x="T0" y="T1"/>
                          </a:cxn>
                          <a:cxn ang="T11">
                            <a:pos x="T2" y="T3"/>
                          </a:cxn>
                          <a:cxn ang="T12">
                            <a:pos x="T4" y="T5"/>
                          </a:cxn>
                          <a:cxn ang="T13">
                            <a:pos x="T6" y="T7"/>
                          </a:cxn>
                          <a:cxn ang="T14">
                            <a:pos x="T8" y="T9"/>
                          </a:cxn>
                        </a:cxnLst>
                        <a:rect l="T15" t="T16" r="T17" b="T18"/>
                        <a:pathLst>
                          <a:path w="940" h="419">
                            <a:moveTo>
                              <a:pt x="0" y="250"/>
                            </a:moveTo>
                            <a:lnTo>
                              <a:pt x="258" y="0"/>
                            </a:lnTo>
                            <a:lnTo>
                              <a:pt x="939" y="185"/>
                            </a:lnTo>
                            <a:lnTo>
                              <a:pt x="695" y="418"/>
                            </a:lnTo>
                            <a:lnTo>
                              <a:pt x="0" y="250"/>
                            </a:lnTo>
                          </a:path>
                        </a:pathLst>
                      </a:custGeom>
                      <a:solidFill>
                        <a:srgbClr val="404040"/>
                      </a:solidFill>
                      <a:ln w="12700" cap="rnd">
                        <a:solidFill>
                          <a:srgbClr val="C0C0C0"/>
                        </a:solidFill>
                        <a:round/>
                        <a:headEnd/>
                        <a:tailEnd/>
                      </a:ln>
                    </p:spPr>
                    <p:txBody>
                      <a:bodyPr/>
                      <a:lstStyle/>
                      <a:p>
                        <a:endParaRPr lang="en-US" dirty="0"/>
                      </a:p>
                    </p:txBody>
                  </p:sp>
                  <p:sp>
                    <p:nvSpPr>
                      <p:cNvPr id="70" name="Freeform 31"/>
                      <p:cNvSpPr>
                        <a:spLocks/>
                      </p:cNvSpPr>
                      <p:nvPr/>
                    </p:nvSpPr>
                    <p:spPr bwMode="auto">
                      <a:xfrm>
                        <a:off x="2482" y="4206"/>
                        <a:ext cx="269" cy="308"/>
                      </a:xfrm>
                      <a:custGeom>
                        <a:avLst/>
                        <a:gdLst>
                          <a:gd name="T0" fmla="*/ 256 w 269"/>
                          <a:gd name="T1" fmla="*/ 0 h 308"/>
                          <a:gd name="T2" fmla="*/ 268 w 269"/>
                          <a:gd name="T3" fmla="*/ 57 h 308"/>
                          <a:gd name="T4" fmla="*/ 11 w 269"/>
                          <a:gd name="T5" fmla="*/ 307 h 308"/>
                          <a:gd name="T6" fmla="*/ 0 w 269"/>
                          <a:gd name="T7" fmla="*/ 250 h 308"/>
                          <a:gd name="T8" fmla="*/ 256 w 269"/>
                          <a:gd name="T9" fmla="*/ 0 h 308"/>
                          <a:gd name="T10" fmla="*/ 0 60000 65536"/>
                          <a:gd name="T11" fmla="*/ 0 60000 65536"/>
                          <a:gd name="T12" fmla="*/ 0 60000 65536"/>
                          <a:gd name="T13" fmla="*/ 0 60000 65536"/>
                          <a:gd name="T14" fmla="*/ 0 60000 65536"/>
                          <a:gd name="T15" fmla="*/ 0 w 269"/>
                          <a:gd name="T16" fmla="*/ 0 h 308"/>
                          <a:gd name="T17" fmla="*/ 269 w 269"/>
                          <a:gd name="T18" fmla="*/ 308 h 308"/>
                        </a:gdLst>
                        <a:ahLst/>
                        <a:cxnLst>
                          <a:cxn ang="T10">
                            <a:pos x="T0" y="T1"/>
                          </a:cxn>
                          <a:cxn ang="T11">
                            <a:pos x="T2" y="T3"/>
                          </a:cxn>
                          <a:cxn ang="T12">
                            <a:pos x="T4" y="T5"/>
                          </a:cxn>
                          <a:cxn ang="T13">
                            <a:pos x="T6" y="T7"/>
                          </a:cxn>
                          <a:cxn ang="T14">
                            <a:pos x="T8" y="T9"/>
                          </a:cxn>
                        </a:cxnLst>
                        <a:rect l="T15" t="T16" r="T17" b="T18"/>
                        <a:pathLst>
                          <a:path w="269" h="308">
                            <a:moveTo>
                              <a:pt x="256" y="0"/>
                            </a:moveTo>
                            <a:lnTo>
                              <a:pt x="268" y="57"/>
                            </a:lnTo>
                            <a:lnTo>
                              <a:pt x="11" y="307"/>
                            </a:lnTo>
                            <a:lnTo>
                              <a:pt x="0" y="250"/>
                            </a:lnTo>
                            <a:lnTo>
                              <a:pt x="256" y="0"/>
                            </a:lnTo>
                          </a:path>
                        </a:pathLst>
                      </a:custGeom>
                      <a:solidFill>
                        <a:srgbClr val="606060"/>
                      </a:solidFill>
                      <a:ln w="12700" cap="rnd">
                        <a:solidFill>
                          <a:srgbClr val="C0C0C0"/>
                        </a:solidFill>
                        <a:round/>
                        <a:headEnd/>
                        <a:tailEnd/>
                      </a:ln>
                    </p:spPr>
                    <p:txBody>
                      <a:bodyPr/>
                      <a:lstStyle/>
                      <a:p>
                        <a:endParaRPr lang="en-US" dirty="0"/>
                      </a:p>
                    </p:txBody>
                  </p:sp>
                  <p:sp>
                    <p:nvSpPr>
                      <p:cNvPr id="71" name="Freeform 32"/>
                      <p:cNvSpPr>
                        <a:spLocks/>
                      </p:cNvSpPr>
                      <p:nvPr/>
                    </p:nvSpPr>
                    <p:spPr bwMode="auto">
                      <a:xfrm>
                        <a:off x="2738" y="4206"/>
                        <a:ext cx="694" cy="243"/>
                      </a:xfrm>
                      <a:custGeom>
                        <a:avLst/>
                        <a:gdLst>
                          <a:gd name="T0" fmla="*/ 0 w 694"/>
                          <a:gd name="T1" fmla="*/ 0 h 243"/>
                          <a:gd name="T2" fmla="*/ 12 w 694"/>
                          <a:gd name="T3" fmla="*/ 57 h 243"/>
                          <a:gd name="T4" fmla="*/ 693 w 694"/>
                          <a:gd name="T5" fmla="*/ 242 h 243"/>
                          <a:gd name="T6" fmla="*/ 682 w 694"/>
                          <a:gd name="T7" fmla="*/ 183 h 243"/>
                          <a:gd name="T8" fmla="*/ 0 w 694"/>
                          <a:gd name="T9" fmla="*/ 0 h 243"/>
                          <a:gd name="T10" fmla="*/ 0 60000 65536"/>
                          <a:gd name="T11" fmla="*/ 0 60000 65536"/>
                          <a:gd name="T12" fmla="*/ 0 60000 65536"/>
                          <a:gd name="T13" fmla="*/ 0 60000 65536"/>
                          <a:gd name="T14" fmla="*/ 0 60000 65536"/>
                          <a:gd name="T15" fmla="*/ 0 w 694"/>
                          <a:gd name="T16" fmla="*/ 0 h 243"/>
                          <a:gd name="T17" fmla="*/ 694 w 694"/>
                          <a:gd name="T18" fmla="*/ 243 h 243"/>
                        </a:gdLst>
                        <a:ahLst/>
                        <a:cxnLst>
                          <a:cxn ang="T10">
                            <a:pos x="T0" y="T1"/>
                          </a:cxn>
                          <a:cxn ang="T11">
                            <a:pos x="T2" y="T3"/>
                          </a:cxn>
                          <a:cxn ang="T12">
                            <a:pos x="T4" y="T5"/>
                          </a:cxn>
                          <a:cxn ang="T13">
                            <a:pos x="T6" y="T7"/>
                          </a:cxn>
                          <a:cxn ang="T14">
                            <a:pos x="T8" y="T9"/>
                          </a:cxn>
                        </a:cxnLst>
                        <a:rect l="T15" t="T16" r="T17" b="T18"/>
                        <a:pathLst>
                          <a:path w="694" h="243">
                            <a:moveTo>
                              <a:pt x="0" y="0"/>
                            </a:moveTo>
                            <a:lnTo>
                              <a:pt x="12" y="57"/>
                            </a:lnTo>
                            <a:lnTo>
                              <a:pt x="693" y="242"/>
                            </a:lnTo>
                            <a:lnTo>
                              <a:pt x="682" y="183"/>
                            </a:lnTo>
                            <a:lnTo>
                              <a:pt x="0" y="0"/>
                            </a:lnTo>
                          </a:path>
                        </a:pathLst>
                      </a:custGeom>
                      <a:solidFill>
                        <a:srgbClr val="A0A0A0"/>
                      </a:solidFill>
                      <a:ln w="12700" cap="rnd">
                        <a:solidFill>
                          <a:srgbClr val="C0C0C0"/>
                        </a:solidFill>
                        <a:round/>
                        <a:headEnd/>
                        <a:tailEnd/>
                      </a:ln>
                    </p:spPr>
                    <p:txBody>
                      <a:bodyPr/>
                      <a:lstStyle/>
                      <a:p>
                        <a:endParaRPr lang="en-US" dirty="0"/>
                      </a:p>
                    </p:txBody>
                  </p:sp>
                </p:grpSp>
                <p:grpSp>
                  <p:nvGrpSpPr>
                    <p:cNvPr id="57" name="Group 33"/>
                    <p:cNvGrpSpPr>
                      <a:grpSpLocks/>
                    </p:cNvGrpSpPr>
                    <p:nvPr/>
                  </p:nvGrpSpPr>
                  <p:grpSpPr bwMode="auto">
                    <a:xfrm>
                      <a:off x="2493" y="4282"/>
                      <a:ext cx="950" cy="475"/>
                      <a:chOff x="2493" y="4282"/>
                      <a:chExt cx="950" cy="475"/>
                    </a:xfrm>
                  </p:grpSpPr>
                  <p:sp>
                    <p:nvSpPr>
                      <p:cNvPr id="66" name="Freeform 34"/>
                      <p:cNvSpPr>
                        <a:spLocks/>
                      </p:cNvSpPr>
                      <p:nvPr/>
                    </p:nvSpPr>
                    <p:spPr bwMode="auto">
                      <a:xfrm>
                        <a:off x="2506" y="4341"/>
                        <a:ext cx="937" cy="416"/>
                      </a:xfrm>
                      <a:custGeom>
                        <a:avLst/>
                        <a:gdLst>
                          <a:gd name="T0" fmla="*/ 0 w 937"/>
                          <a:gd name="T1" fmla="*/ 248 h 416"/>
                          <a:gd name="T2" fmla="*/ 257 w 937"/>
                          <a:gd name="T3" fmla="*/ 0 h 416"/>
                          <a:gd name="T4" fmla="*/ 936 w 937"/>
                          <a:gd name="T5" fmla="*/ 183 h 416"/>
                          <a:gd name="T6" fmla="*/ 694 w 937"/>
                          <a:gd name="T7" fmla="*/ 415 h 416"/>
                          <a:gd name="T8" fmla="*/ 0 w 937"/>
                          <a:gd name="T9" fmla="*/ 248 h 416"/>
                          <a:gd name="T10" fmla="*/ 0 60000 65536"/>
                          <a:gd name="T11" fmla="*/ 0 60000 65536"/>
                          <a:gd name="T12" fmla="*/ 0 60000 65536"/>
                          <a:gd name="T13" fmla="*/ 0 60000 65536"/>
                          <a:gd name="T14" fmla="*/ 0 60000 65536"/>
                          <a:gd name="T15" fmla="*/ 0 w 937"/>
                          <a:gd name="T16" fmla="*/ 0 h 416"/>
                          <a:gd name="T17" fmla="*/ 937 w 937"/>
                          <a:gd name="T18" fmla="*/ 416 h 416"/>
                        </a:gdLst>
                        <a:ahLst/>
                        <a:cxnLst>
                          <a:cxn ang="T10">
                            <a:pos x="T0" y="T1"/>
                          </a:cxn>
                          <a:cxn ang="T11">
                            <a:pos x="T2" y="T3"/>
                          </a:cxn>
                          <a:cxn ang="T12">
                            <a:pos x="T4" y="T5"/>
                          </a:cxn>
                          <a:cxn ang="T13">
                            <a:pos x="T6" y="T7"/>
                          </a:cxn>
                          <a:cxn ang="T14">
                            <a:pos x="T8" y="T9"/>
                          </a:cxn>
                        </a:cxnLst>
                        <a:rect l="T15" t="T16" r="T17" b="T18"/>
                        <a:pathLst>
                          <a:path w="937" h="416">
                            <a:moveTo>
                              <a:pt x="0" y="248"/>
                            </a:moveTo>
                            <a:lnTo>
                              <a:pt x="257" y="0"/>
                            </a:lnTo>
                            <a:lnTo>
                              <a:pt x="936" y="183"/>
                            </a:lnTo>
                            <a:lnTo>
                              <a:pt x="694" y="415"/>
                            </a:lnTo>
                            <a:lnTo>
                              <a:pt x="0" y="248"/>
                            </a:lnTo>
                          </a:path>
                        </a:pathLst>
                      </a:custGeom>
                      <a:solidFill>
                        <a:srgbClr val="404040"/>
                      </a:solidFill>
                      <a:ln w="12700" cap="rnd">
                        <a:solidFill>
                          <a:srgbClr val="C0C0C0"/>
                        </a:solidFill>
                        <a:round/>
                        <a:headEnd/>
                        <a:tailEnd/>
                      </a:ln>
                    </p:spPr>
                    <p:txBody>
                      <a:bodyPr/>
                      <a:lstStyle/>
                      <a:p>
                        <a:endParaRPr lang="en-US" dirty="0"/>
                      </a:p>
                    </p:txBody>
                  </p:sp>
                  <p:sp>
                    <p:nvSpPr>
                      <p:cNvPr id="67" name="Freeform 35"/>
                      <p:cNvSpPr>
                        <a:spLocks/>
                      </p:cNvSpPr>
                      <p:nvPr/>
                    </p:nvSpPr>
                    <p:spPr bwMode="auto">
                      <a:xfrm>
                        <a:off x="2493" y="4282"/>
                        <a:ext cx="271" cy="308"/>
                      </a:xfrm>
                      <a:custGeom>
                        <a:avLst/>
                        <a:gdLst>
                          <a:gd name="T0" fmla="*/ 258 w 271"/>
                          <a:gd name="T1" fmla="*/ 0 h 308"/>
                          <a:gd name="T2" fmla="*/ 270 w 271"/>
                          <a:gd name="T3" fmla="*/ 58 h 308"/>
                          <a:gd name="T4" fmla="*/ 13 w 271"/>
                          <a:gd name="T5" fmla="*/ 307 h 308"/>
                          <a:gd name="T6" fmla="*/ 0 w 271"/>
                          <a:gd name="T7" fmla="*/ 249 h 308"/>
                          <a:gd name="T8" fmla="*/ 258 w 271"/>
                          <a:gd name="T9" fmla="*/ 0 h 308"/>
                          <a:gd name="T10" fmla="*/ 0 60000 65536"/>
                          <a:gd name="T11" fmla="*/ 0 60000 65536"/>
                          <a:gd name="T12" fmla="*/ 0 60000 65536"/>
                          <a:gd name="T13" fmla="*/ 0 60000 65536"/>
                          <a:gd name="T14" fmla="*/ 0 60000 65536"/>
                          <a:gd name="T15" fmla="*/ 0 w 271"/>
                          <a:gd name="T16" fmla="*/ 0 h 308"/>
                          <a:gd name="T17" fmla="*/ 271 w 271"/>
                          <a:gd name="T18" fmla="*/ 308 h 308"/>
                        </a:gdLst>
                        <a:ahLst/>
                        <a:cxnLst>
                          <a:cxn ang="T10">
                            <a:pos x="T0" y="T1"/>
                          </a:cxn>
                          <a:cxn ang="T11">
                            <a:pos x="T2" y="T3"/>
                          </a:cxn>
                          <a:cxn ang="T12">
                            <a:pos x="T4" y="T5"/>
                          </a:cxn>
                          <a:cxn ang="T13">
                            <a:pos x="T6" y="T7"/>
                          </a:cxn>
                          <a:cxn ang="T14">
                            <a:pos x="T8" y="T9"/>
                          </a:cxn>
                        </a:cxnLst>
                        <a:rect l="T15" t="T16" r="T17" b="T18"/>
                        <a:pathLst>
                          <a:path w="271" h="308">
                            <a:moveTo>
                              <a:pt x="258" y="0"/>
                            </a:moveTo>
                            <a:lnTo>
                              <a:pt x="270" y="58"/>
                            </a:lnTo>
                            <a:lnTo>
                              <a:pt x="13" y="307"/>
                            </a:lnTo>
                            <a:lnTo>
                              <a:pt x="0" y="249"/>
                            </a:lnTo>
                            <a:lnTo>
                              <a:pt x="258" y="0"/>
                            </a:lnTo>
                          </a:path>
                        </a:pathLst>
                      </a:custGeom>
                      <a:solidFill>
                        <a:srgbClr val="606060"/>
                      </a:solidFill>
                      <a:ln w="12700" cap="rnd">
                        <a:solidFill>
                          <a:srgbClr val="C0C0C0"/>
                        </a:solidFill>
                        <a:round/>
                        <a:headEnd/>
                        <a:tailEnd/>
                      </a:ln>
                    </p:spPr>
                    <p:txBody>
                      <a:bodyPr/>
                      <a:lstStyle/>
                      <a:p>
                        <a:endParaRPr lang="en-US" dirty="0"/>
                      </a:p>
                    </p:txBody>
                  </p:sp>
                  <p:sp>
                    <p:nvSpPr>
                      <p:cNvPr id="68" name="Freeform 36"/>
                      <p:cNvSpPr>
                        <a:spLocks/>
                      </p:cNvSpPr>
                      <p:nvPr/>
                    </p:nvSpPr>
                    <p:spPr bwMode="auto">
                      <a:xfrm>
                        <a:off x="2752" y="4282"/>
                        <a:ext cx="691" cy="243"/>
                      </a:xfrm>
                      <a:custGeom>
                        <a:avLst/>
                        <a:gdLst>
                          <a:gd name="T0" fmla="*/ 0 w 691"/>
                          <a:gd name="T1" fmla="*/ 0 h 243"/>
                          <a:gd name="T2" fmla="*/ 11 w 691"/>
                          <a:gd name="T3" fmla="*/ 58 h 243"/>
                          <a:gd name="T4" fmla="*/ 690 w 691"/>
                          <a:gd name="T5" fmla="*/ 242 h 243"/>
                          <a:gd name="T6" fmla="*/ 678 w 691"/>
                          <a:gd name="T7" fmla="*/ 180 h 243"/>
                          <a:gd name="T8" fmla="*/ 0 w 691"/>
                          <a:gd name="T9" fmla="*/ 0 h 243"/>
                          <a:gd name="T10" fmla="*/ 0 60000 65536"/>
                          <a:gd name="T11" fmla="*/ 0 60000 65536"/>
                          <a:gd name="T12" fmla="*/ 0 60000 65536"/>
                          <a:gd name="T13" fmla="*/ 0 60000 65536"/>
                          <a:gd name="T14" fmla="*/ 0 60000 65536"/>
                          <a:gd name="T15" fmla="*/ 0 w 691"/>
                          <a:gd name="T16" fmla="*/ 0 h 243"/>
                          <a:gd name="T17" fmla="*/ 691 w 691"/>
                          <a:gd name="T18" fmla="*/ 243 h 243"/>
                        </a:gdLst>
                        <a:ahLst/>
                        <a:cxnLst>
                          <a:cxn ang="T10">
                            <a:pos x="T0" y="T1"/>
                          </a:cxn>
                          <a:cxn ang="T11">
                            <a:pos x="T2" y="T3"/>
                          </a:cxn>
                          <a:cxn ang="T12">
                            <a:pos x="T4" y="T5"/>
                          </a:cxn>
                          <a:cxn ang="T13">
                            <a:pos x="T6" y="T7"/>
                          </a:cxn>
                          <a:cxn ang="T14">
                            <a:pos x="T8" y="T9"/>
                          </a:cxn>
                        </a:cxnLst>
                        <a:rect l="T15" t="T16" r="T17" b="T18"/>
                        <a:pathLst>
                          <a:path w="691" h="243">
                            <a:moveTo>
                              <a:pt x="0" y="0"/>
                            </a:moveTo>
                            <a:lnTo>
                              <a:pt x="11" y="58"/>
                            </a:lnTo>
                            <a:lnTo>
                              <a:pt x="690" y="242"/>
                            </a:lnTo>
                            <a:lnTo>
                              <a:pt x="678" y="180"/>
                            </a:lnTo>
                            <a:lnTo>
                              <a:pt x="0" y="0"/>
                            </a:lnTo>
                          </a:path>
                        </a:pathLst>
                      </a:custGeom>
                      <a:solidFill>
                        <a:srgbClr val="A0A0A0"/>
                      </a:solidFill>
                      <a:ln w="12700" cap="rnd">
                        <a:solidFill>
                          <a:srgbClr val="C0C0C0"/>
                        </a:solidFill>
                        <a:round/>
                        <a:headEnd/>
                        <a:tailEnd/>
                      </a:ln>
                    </p:spPr>
                    <p:txBody>
                      <a:bodyPr/>
                      <a:lstStyle/>
                      <a:p>
                        <a:endParaRPr lang="en-US" dirty="0"/>
                      </a:p>
                    </p:txBody>
                  </p:sp>
                </p:grpSp>
                <p:grpSp>
                  <p:nvGrpSpPr>
                    <p:cNvPr id="58" name="Group 37"/>
                    <p:cNvGrpSpPr>
                      <a:grpSpLocks/>
                    </p:cNvGrpSpPr>
                    <p:nvPr/>
                  </p:nvGrpSpPr>
                  <p:grpSpPr bwMode="auto">
                    <a:xfrm>
                      <a:off x="2510" y="4354"/>
                      <a:ext cx="952" cy="481"/>
                      <a:chOff x="2510" y="4354"/>
                      <a:chExt cx="952" cy="481"/>
                    </a:xfrm>
                  </p:grpSpPr>
                  <p:sp>
                    <p:nvSpPr>
                      <p:cNvPr id="63" name="Freeform 38"/>
                      <p:cNvSpPr>
                        <a:spLocks/>
                      </p:cNvSpPr>
                      <p:nvPr/>
                    </p:nvSpPr>
                    <p:spPr bwMode="auto">
                      <a:xfrm>
                        <a:off x="2521" y="4418"/>
                        <a:ext cx="941" cy="417"/>
                      </a:xfrm>
                      <a:custGeom>
                        <a:avLst/>
                        <a:gdLst>
                          <a:gd name="T0" fmla="*/ 0 w 941"/>
                          <a:gd name="T1" fmla="*/ 248 h 417"/>
                          <a:gd name="T2" fmla="*/ 258 w 941"/>
                          <a:gd name="T3" fmla="*/ 0 h 417"/>
                          <a:gd name="T4" fmla="*/ 940 w 941"/>
                          <a:gd name="T5" fmla="*/ 182 h 417"/>
                          <a:gd name="T6" fmla="*/ 695 w 941"/>
                          <a:gd name="T7" fmla="*/ 416 h 417"/>
                          <a:gd name="T8" fmla="*/ 0 w 941"/>
                          <a:gd name="T9" fmla="*/ 248 h 417"/>
                          <a:gd name="T10" fmla="*/ 0 60000 65536"/>
                          <a:gd name="T11" fmla="*/ 0 60000 65536"/>
                          <a:gd name="T12" fmla="*/ 0 60000 65536"/>
                          <a:gd name="T13" fmla="*/ 0 60000 65536"/>
                          <a:gd name="T14" fmla="*/ 0 60000 65536"/>
                          <a:gd name="T15" fmla="*/ 0 w 941"/>
                          <a:gd name="T16" fmla="*/ 0 h 417"/>
                          <a:gd name="T17" fmla="*/ 941 w 941"/>
                          <a:gd name="T18" fmla="*/ 417 h 417"/>
                        </a:gdLst>
                        <a:ahLst/>
                        <a:cxnLst>
                          <a:cxn ang="T10">
                            <a:pos x="T0" y="T1"/>
                          </a:cxn>
                          <a:cxn ang="T11">
                            <a:pos x="T2" y="T3"/>
                          </a:cxn>
                          <a:cxn ang="T12">
                            <a:pos x="T4" y="T5"/>
                          </a:cxn>
                          <a:cxn ang="T13">
                            <a:pos x="T6" y="T7"/>
                          </a:cxn>
                          <a:cxn ang="T14">
                            <a:pos x="T8" y="T9"/>
                          </a:cxn>
                        </a:cxnLst>
                        <a:rect l="T15" t="T16" r="T17" b="T18"/>
                        <a:pathLst>
                          <a:path w="941" h="417">
                            <a:moveTo>
                              <a:pt x="0" y="248"/>
                            </a:moveTo>
                            <a:lnTo>
                              <a:pt x="258" y="0"/>
                            </a:lnTo>
                            <a:lnTo>
                              <a:pt x="940" y="182"/>
                            </a:lnTo>
                            <a:lnTo>
                              <a:pt x="695" y="416"/>
                            </a:lnTo>
                            <a:lnTo>
                              <a:pt x="0" y="248"/>
                            </a:lnTo>
                          </a:path>
                        </a:pathLst>
                      </a:custGeom>
                      <a:solidFill>
                        <a:srgbClr val="404040"/>
                      </a:solidFill>
                      <a:ln w="12700" cap="rnd">
                        <a:solidFill>
                          <a:srgbClr val="C0C0C0"/>
                        </a:solidFill>
                        <a:round/>
                        <a:headEnd/>
                        <a:tailEnd/>
                      </a:ln>
                    </p:spPr>
                    <p:txBody>
                      <a:bodyPr/>
                      <a:lstStyle/>
                      <a:p>
                        <a:endParaRPr lang="en-US" dirty="0"/>
                      </a:p>
                    </p:txBody>
                  </p:sp>
                  <p:sp>
                    <p:nvSpPr>
                      <p:cNvPr id="64" name="Freeform 39"/>
                      <p:cNvSpPr>
                        <a:spLocks/>
                      </p:cNvSpPr>
                      <p:nvPr/>
                    </p:nvSpPr>
                    <p:spPr bwMode="auto">
                      <a:xfrm>
                        <a:off x="2510" y="4359"/>
                        <a:ext cx="270" cy="308"/>
                      </a:xfrm>
                      <a:custGeom>
                        <a:avLst/>
                        <a:gdLst>
                          <a:gd name="T0" fmla="*/ 257 w 270"/>
                          <a:gd name="T1" fmla="*/ 0 h 308"/>
                          <a:gd name="T2" fmla="*/ 269 w 270"/>
                          <a:gd name="T3" fmla="*/ 60 h 308"/>
                          <a:gd name="T4" fmla="*/ 11 w 270"/>
                          <a:gd name="T5" fmla="*/ 307 h 308"/>
                          <a:gd name="T6" fmla="*/ 0 w 270"/>
                          <a:gd name="T7" fmla="*/ 250 h 308"/>
                          <a:gd name="T8" fmla="*/ 257 w 270"/>
                          <a:gd name="T9" fmla="*/ 0 h 308"/>
                          <a:gd name="T10" fmla="*/ 0 60000 65536"/>
                          <a:gd name="T11" fmla="*/ 0 60000 65536"/>
                          <a:gd name="T12" fmla="*/ 0 60000 65536"/>
                          <a:gd name="T13" fmla="*/ 0 60000 65536"/>
                          <a:gd name="T14" fmla="*/ 0 60000 65536"/>
                          <a:gd name="T15" fmla="*/ 0 w 270"/>
                          <a:gd name="T16" fmla="*/ 0 h 308"/>
                          <a:gd name="T17" fmla="*/ 270 w 270"/>
                          <a:gd name="T18" fmla="*/ 308 h 308"/>
                        </a:gdLst>
                        <a:ahLst/>
                        <a:cxnLst>
                          <a:cxn ang="T10">
                            <a:pos x="T0" y="T1"/>
                          </a:cxn>
                          <a:cxn ang="T11">
                            <a:pos x="T2" y="T3"/>
                          </a:cxn>
                          <a:cxn ang="T12">
                            <a:pos x="T4" y="T5"/>
                          </a:cxn>
                          <a:cxn ang="T13">
                            <a:pos x="T6" y="T7"/>
                          </a:cxn>
                          <a:cxn ang="T14">
                            <a:pos x="T8" y="T9"/>
                          </a:cxn>
                        </a:cxnLst>
                        <a:rect l="T15" t="T16" r="T17" b="T18"/>
                        <a:pathLst>
                          <a:path w="270" h="308">
                            <a:moveTo>
                              <a:pt x="257" y="0"/>
                            </a:moveTo>
                            <a:lnTo>
                              <a:pt x="269" y="60"/>
                            </a:lnTo>
                            <a:lnTo>
                              <a:pt x="11" y="307"/>
                            </a:lnTo>
                            <a:lnTo>
                              <a:pt x="0" y="250"/>
                            </a:lnTo>
                            <a:lnTo>
                              <a:pt x="257" y="0"/>
                            </a:lnTo>
                          </a:path>
                        </a:pathLst>
                      </a:custGeom>
                      <a:solidFill>
                        <a:srgbClr val="606060"/>
                      </a:solidFill>
                      <a:ln w="12700" cap="rnd">
                        <a:solidFill>
                          <a:srgbClr val="C0C0C0"/>
                        </a:solidFill>
                        <a:round/>
                        <a:headEnd/>
                        <a:tailEnd/>
                      </a:ln>
                    </p:spPr>
                    <p:txBody>
                      <a:bodyPr/>
                      <a:lstStyle/>
                      <a:p>
                        <a:endParaRPr lang="en-US" dirty="0"/>
                      </a:p>
                    </p:txBody>
                  </p:sp>
                  <p:sp>
                    <p:nvSpPr>
                      <p:cNvPr id="65" name="Freeform 40"/>
                      <p:cNvSpPr>
                        <a:spLocks/>
                      </p:cNvSpPr>
                      <p:nvPr/>
                    </p:nvSpPr>
                    <p:spPr bwMode="auto">
                      <a:xfrm>
                        <a:off x="2771" y="4354"/>
                        <a:ext cx="685" cy="244"/>
                      </a:xfrm>
                      <a:custGeom>
                        <a:avLst/>
                        <a:gdLst>
                          <a:gd name="T0" fmla="*/ 0 w 685"/>
                          <a:gd name="T1" fmla="*/ 0 h 244"/>
                          <a:gd name="T2" fmla="*/ 13 w 685"/>
                          <a:gd name="T3" fmla="*/ 59 h 244"/>
                          <a:gd name="T4" fmla="*/ 684 w 685"/>
                          <a:gd name="T5" fmla="*/ 243 h 244"/>
                          <a:gd name="T6" fmla="*/ 674 w 685"/>
                          <a:gd name="T7" fmla="*/ 184 h 244"/>
                          <a:gd name="T8" fmla="*/ 0 w 685"/>
                          <a:gd name="T9" fmla="*/ 0 h 244"/>
                          <a:gd name="T10" fmla="*/ 0 60000 65536"/>
                          <a:gd name="T11" fmla="*/ 0 60000 65536"/>
                          <a:gd name="T12" fmla="*/ 0 60000 65536"/>
                          <a:gd name="T13" fmla="*/ 0 60000 65536"/>
                          <a:gd name="T14" fmla="*/ 0 60000 65536"/>
                          <a:gd name="T15" fmla="*/ 0 w 685"/>
                          <a:gd name="T16" fmla="*/ 0 h 244"/>
                          <a:gd name="T17" fmla="*/ 685 w 685"/>
                          <a:gd name="T18" fmla="*/ 244 h 244"/>
                        </a:gdLst>
                        <a:ahLst/>
                        <a:cxnLst>
                          <a:cxn ang="T10">
                            <a:pos x="T0" y="T1"/>
                          </a:cxn>
                          <a:cxn ang="T11">
                            <a:pos x="T2" y="T3"/>
                          </a:cxn>
                          <a:cxn ang="T12">
                            <a:pos x="T4" y="T5"/>
                          </a:cxn>
                          <a:cxn ang="T13">
                            <a:pos x="T6" y="T7"/>
                          </a:cxn>
                          <a:cxn ang="T14">
                            <a:pos x="T8" y="T9"/>
                          </a:cxn>
                        </a:cxnLst>
                        <a:rect l="T15" t="T16" r="T17" b="T18"/>
                        <a:pathLst>
                          <a:path w="685" h="244">
                            <a:moveTo>
                              <a:pt x="0" y="0"/>
                            </a:moveTo>
                            <a:lnTo>
                              <a:pt x="13" y="59"/>
                            </a:lnTo>
                            <a:lnTo>
                              <a:pt x="684" y="243"/>
                            </a:lnTo>
                            <a:lnTo>
                              <a:pt x="674" y="184"/>
                            </a:lnTo>
                            <a:lnTo>
                              <a:pt x="0" y="0"/>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grpSp>
                <p:grpSp>
                  <p:nvGrpSpPr>
                    <p:cNvPr id="59" name="Group 41"/>
                    <p:cNvGrpSpPr>
                      <a:grpSpLocks/>
                    </p:cNvGrpSpPr>
                    <p:nvPr/>
                  </p:nvGrpSpPr>
                  <p:grpSpPr bwMode="auto">
                    <a:xfrm>
                      <a:off x="2524" y="4435"/>
                      <a:ext cx="947" cy="474"/>
                      <a:chOff x="2524" y="4435"/>
                      <a:chExt cx="947" cy="474"/>
                    </a:xfrm>
                  </p:grpSpPr>
                  <p:sp>
                    <p:nvSpPr>
                      <p:cNvPr id="60" name="Freeform 42"/>
                      <p:cNvSpPr>
                        <a:spLocks/>
                      </p:cNvSpPr>
                      <p:nvPr/>
                    </p:nvSpPr>
                    <p:spPr bwMode="auto">
                      <a:xfrm>
                        <a:off x="2535" y="4495"/>
                        <a:ext cx="936" cy="414"/>
                      </a:xfrm>
                      <a:custGeom>
                        <a:avLst/>
                        <a:gdLst>
                          <a:gd name="T0" fmla="*/ 0 w 936"/>
                          <a:gd name="T1" fmla="*/ 247 h 414"/>
                          <a:gd name="T2" fmla="*/ 256 w 936"/>
                          <a:gd name="T3" fmla="*/ 0 h 414"/>
                          <a:gd name="T4" fmla="*/ 935 w 936"/>
                          <a:gd name="T5" fmla="*/ 181 h 414"/>
                          <a:gd name="T6" fmla="*/ 694 w 936"/>
                          <a:gd name="T7" fmla="*/ 413 h 414"/>
                          <a:gd name="T8" fmla="*/ 0 w 936"/>
                          <a:gd name="T9" fmla="*/ 247 h 414"/>
                          <a:gd name="T10" fmla="*/ 0 60000 65536"/>
                          <a:gd name="T11" fmla="*/ 0 60000 65536"/>
                          <a:gd name="T12" fmla="*/ 0 60000 65536"/>
                          <a:gd name="T13" fmla="*/ 0 60000 65536"/>
                          <a:gd name="T14" fmla="*/ 0 60000 65536"/>
                          <a:gd name="T15" fmla="*/ 0 w 936"/>
                          <a:gd name="T16" fmla="*/ 0 h 414"/>
                          <a:gd name="T17" fmla="*/ 936 w 936"/>
                          <a:gd name="T18" fmla="*/ 414 h 414"/>
                        </a:gdLst>
                        <a:ahLst/>
                        <a:cxnLst>
                          <a:cxn ang="T10">
                            <a:pos x="T0" y="T1"/>
                          </a:cxn>
                          <a:cxn ang="T11">
                            <a:pos x="T2" y="T3"/>
                          </a:cxn>
                          <a:cxn ang="T12">
                            <a:pos x="T4" y="T5"/>
                          </a:cxn>
                          <a:cxn ang="T13">
                            <a:pos x="T6" y="T7"/>
                          </a:cxn>
                          <a:cxn ang="T14">
                            <a:pos x="T8" y="T9"/>
                          </a:cxn>
                        </a:cxnLst>
                        <a:rect l="T15" t="T16" r="T17" b="T18"/>
                        <a:pathLst>
                          <a:path w="936" h="414">
                            <a:moveTo>
                              <a:pt x="0" y="247"/>
                            </a:moveTo>
                            <a:lnTo>
                              <a:pt x="256" y="0"/>
                            </a:lnTo>
                            <a:lnTo>
                              <a:pt x="935" y="181"/>
                            </a:lnTo>
                            <a:lnTo>
                              <a:pt x="694" y="413"/>
                            </a:lnTo>
                            <a:lnTo>
                              <a:pt x="0" y="247"/>
                            </a:lnTo>
                          </a:path>
                        </a:pathLst>
                      </a:custGeom>
                      <a:solidFill>
                        <a:srgbClr val="404040"/>
                      </a:solidFill>
                      <a:ln w="12700" cap="rnd">
                        <a:solidFill>
                          <a:srgbClr val="C0C0C0"/>
                        </a:solidFill>
                        <a:round/>
                        <a:headEnd/>
                        <a:tailEnd/>
                      </a:ln>
                    </p:spPr>
                    <p:txBody>
                      <a:bodyPr/>
                      <a:lstStyle/>
                      <a:p>
                        <a:endParaRPr lang="en-US" dirty="0"/>
                      </a:p>
                    </p:txBody>
                  </p:sp>
                  <p:sp>
                    <p:nvSpPr>
                      <p:cNvPr id="61" name="Freeform 43"/>
                      <p:cNvSpPr>
                        <a:spLocks/>
                      </p:cNvSpPr>
                      <p:nvPr/>
                    </p:nvSpPr>
                    <p:spPr bwMode="auto">
                      <a:xfrm>
                        <a:off x="2524" y="4435"/>
                        <a:ext cx="268" cy="308"/>
                      </a:xfrm>
                      <a:custGeom>
                        <a:avLst/>
                        <a:gdLst>
                          <a:gd name="T0" fmla="*/ 256 w 268"/>
                          <a:gd name="T1" fmla="*/ 0 h 308"/>
                          <a:gd name="T2" fmla="*/ 267 w 268"/>
                          <a:gd name="T3" fmla="*/ 60 h 308"/>
                          <a:gd name="T4" fmla="*/ 11 w 268"/>
                          <a:gd name="T5" fmla="*/ 307 h 308"/>
                          <a:gd name="T6" fmla="*/ 0 w 268"/>
                          <a:gd name="T7" fmla="*/ 249 h 308"/>
                          <a:gd name="T8" fmla="*/ 256 w 268"/>
                          <a:gd name="T9" fmla="*/ 0 h 308"/>
                          <a:gd name="T10" fmla="*/ 0 60000 65536"/>
                          <a:gd name="T11" fmla="*/ 0 60000 65536"/>
                          <a:gd name="T12" fmla="*/ 0 60000 65536"/>
                          <a:gd name="T13" fmla="*/ 0 60000 65536"/>
                          <a:gd name="T14" fmla="*/ 0 60000 65536"/>
                          <a:gd name="T15" fmla="*/ 0 w 268"/>
                          <a:gd name="T16" fmla="*/ 0 h 308"/>
                          <a:gd name="T17" fmla="*/ 268 w 268"/>
                          <a:gd name="T18" fmla="*/ 308 h 308"/>
                        </a:gdLst>
                        <a:ahLst/>
                        <a:cxnLst>
                          <a:cxn ang="T10">
                            <a:pos x="T0" y="T1"/>
                          </a:cxn>
                          <a:cxn ang="T11">
                            <a:pos x="T2" y="T3"/>
                          </a:cxn>
                          <a:cxn ang="T12">
                            <a:pos x="T4" y="T5"/>
                          </a:cxn>
                          <a:cxn ang="T13">
                            <a:pos x="T6" y="T7"/>
                          </a:cxn>
                          <a:cxn ang="T14">
                            <a:pos x="T8" y="T9"/>
                          </a:cxn>
                        </a:cxnLst>
                        <a:rect l="T15" t="T16" r="T17" b="T18"/>
                        <a:pathLst>
                          <a:path w="268" h="308">
                            <a:moveTo>
                              <a:pt x="256" y="0"/>
                            </a:moveTo>
                            <a:lnTo>
                              <a:pt x="267" y="60"/>
                            </a:lnTo>
                            <a:lnTo>
                              <a:pt x="11" y="307"/>
                            </a:lnTo>
                            <a:lnTo>
                              <a:pt x="0" y="249"/>
                            </a:lnTo>
                            <a:lnTo>
                              <a:pt x="256" y="0"/>
                            </a:lnTo>
                          </a:path>
                        </a:pathLst>
                      </a:custGeom>
                      <a:solidFill>
                        <a:srgbClr val="606060"/>
                      </a:solidFill>
                      <a:ln w="12700" cap="rnd">
                        <a:solidFill>
                          <a:srgbClr val="C0C0C0"/>
                        </a:solidFill>
                        <a:round/>
                        <a:headEnd/>
                        <a:tailEnd/>
                      </a:ln>
                    </p:spPr>
                    <p:txBody>
                      <a:bodyPr/>
                      <a:lstStyle/>
                      <a:p>
                        <a:endParaRPr lang="en-US" dirty="0"/>
                      </a:p>
                    </p:txBody>
                  </p:sp>
                  <p:sp>
                    <p:nvSpPr>
                      <p:cNvPr id="62" name="Freeform 44"/>
                      <p:cNvSpPr>
                        <a:spLocks/>
                      </p:cNvSpPr>
                      <p:nvPr/>
                    </p:nvSpPr>
                    <p:spPr bwMode="auto">
                      <a:xfrm>
                        <a:off x="2780" y="4435"/>
                        <a:ext cx="691" cy="242"/>
                      </a:xfrm>
                      <a:custGeom>
                        <a:avLst/>
                        <a:gdLst>
                          <a:gd name="T0" fmla="*/ 0 w 691"/>
                          <a:gd name="T1" fmla="*/ 0 h 242"/>
                          <a:gd name="T2" fmla="*/ 11 w 691"/>
                          <a:gd name="T3" fmla="*/ 60 h 242"/>
                          <a:gd name="T4" fmla="*/ 690 w 691"/>
                          <a:gd name="T5" fmla="*/ 241 h 242"/>
                          <a:gd name="T6" fmla="*/ 681 w 691"/>
                          <a:gd name="T7" fmla="*/ 181 h 242"/>
                          <a:gd name="T8" fmla="*/ 0 w 691"/>
                          <a:gd name="T9" fmla="*/ 0 h 242"/>
                          <a:gd name="T10" fmla="*/ 0 60000 65536"/>
                          <a:gd name="T11" fmla="*/ 0 60000 65536"/>
                          <a:gd name="T12" fmla="*/ 0 60000 65536"/>
                          <a:gd name="T13" fmla="*/ 0 60000 65536"/>
                          <a:gd name="T14" fmla="*/ 0 60000 65536"/>
                          <a:gd name="T15" fmla="*/ 0 w 691"/>
                          <a:gd name="T16" fmla="*/ 0 h 242"/>
                          <a:gd name="T17" fmla="*/ 691 w 691"/>
                          <a:gd name="T18" fmla="*/ 242 h 242"/>
                        </a:gdLst>
                        <a:ahLst/>
                        <a:cxnLst>
                          <a:cxn ang="T10">
                            <a:pos x="T0" y="T1"/>
                          </a:cxn>
                          <a:cxn ang="T11">
                            <a:pos x="T2" y="T3"/>
                          </a:cxn>
                          <a:cxn ang="T12">
                            <a:pos x="T4" y="T5"/>
                          </a:cxn>
                          <a:cxn ang="T13">
                            <a:pos x="T6" y="T7"/>
                          </a:cxn>
                          <a:cxn ang="T14">
                            <a:pos x="T8" y="T9"/>
                          </a:cxn>
                        </a:cxnLst>
                        <a:rect l="T15" t="T16" r="T17" b="T18"/>
                        <a:pathLst>
                          <a:path w="691" h="242">
                            <a:moveTo>
                              <a:pt x="0" y="0"/>
                            </a:moveTo>
                            <a:lnTo>
                              <a:pt x="11" y="60"/>
                            </a:lnTo>
                            <a:lnTo>
                              <a:pt x="690" y="241"/>
                            </a:lnTo>
                            <a:lnTo>
                              <a:pt x="681" y="181"/>
                            </a:lnTo>
                            <a:lnTo>
                              <a:pt x="0" y="0"/>
                            </a:lnTo>
                          </a:path>
                        </a:pathLst>
                      </a:custGeom>
                      <a:solidFill>
                        <a:srgbClr val="A0A0A0"/>
                      </a:solidFill>
                      <a:ln w="12700" cap="rnd">
                        <a:solidFill>
                          <a:srgbClr val="C0C0C0"/>
                        </a:solidFill>
                        <a:round/>
                        <a:headEnd/>
                        <a:tailEnd/>
                      </a:ln>
                    </p:spPr>
                    <p:txBody>
                      <a:bodyPr/>
                      <a:lstStyle/>
                      <a:p>
                        <a:endParaRPr lang="en-US" dirty="0"/>
                      </a:p>
                    </p:txBody>
                  </p:sp>
                </p:grpSp>
              </p:grpSp>
              <p:grpSp>
                <p:nvGrpSpPr>
                  <p:cNvPr id="47" name="Group 45"/>
                  <p:cNvGrpSpPr>
                    <a:grpSpLocks/>
                  </p:cNvGrpSpPr>
                  <p:nvPr/>
                </p:nvGrpSpPr>
                <p:grpSpPr bwMode="auto">
                  <a:xfrm>
                    <a:off x="2927" y="4589"/>
                    <a:ext cx="189" cy="250"/>
                    <a:chOff x="2927" y="4589"/>
                    <a:chExt cx="189" cy="250"/>
                  </a:xfrm>
                </p:grpSpPr>
                <p:grpSp>
                  <p:nvGrpSpPr>
                    <p:cNvPr id="48" name="Group 46"/>
                    <p:cNvGrpSpPr>
                      <a:grpSpLocks/>
                    </p:cNvGrpSpPr>
                    <p:nvPr/>
                  </p:nvGrpSpPr>
                  <p:grpSpPr bwMode="auto">
                    <a:xfrm>
                      <a:off x="2927" y="4589"/>
                      <a:ext cx="189" cy="250"/>
                      <a:chOff x="2927" y="4589"/>
                      <a:chExt cx="189" cy="250"/>
                    </a:xfrm>
                  </p:grpSpPr>
                  <p:sp>
                    <p:nvSpPr>
                      <p:cNvPr id="50" name="Oval 47"/>
                      <p:cNvSpPr>
                        <a:spLocks noChangeArrowheads="1"/>
                      </p:cNvSpPr>
                      <p:nvPr/>
                    </p:nvSpPr>
                    <p:spPr bwMode="auto">
                      <a:xfrm rot="2580000">
                        <a:off x="2929" y="4589"/>
                        <a:ext cx="187" cy="238"/>
                      </a:xfrm>
                      <a:prstGeom prst="ellipse">
                        <a:avLst/>
                      </a:prstGeom>
                      <a:solidFill>
                        <a:srgbClr val="000000"/>
                      </a:solidFill>
                      <a:ln w="12700">
                        <a:solidFill>
                          <a:srgbClr val="000000"/>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sp>
                    <p:nvSpPr>
                      <p:cNvPr id="51" name="Oval 48"/>
                      <p:cNvSpPr>
                        <a:spLocks noChangeArrowheads="1"/>
                      </p:cNvSpPr>
                      <p:nvPr/>
                    </p:nvSpPr>
                    <p:spPr bwMode="auto">
                      <a:xfrm rot="2580000">
                        <a:off x="2927" y="4601"/>
                        <a:ext cx="188" cy="238"/>
                      </a:xfrm>
                      <a:prstGeom prst="ellipse">
                        <a:avLst/>
                      </a:prstGeom>
                      <a:solidFill>
                        <a:srgbClr val="606060"/>
                      </a:solidFill>
                      <a:ln w="12700">
                        <a:solidFill>
                          <a:srgbClr val="000000"/>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grpSp>
                <p:sp>
                  <p:nvSpPr>
                    <p:cNvPr id="49" name="Freeform 48"/>
                    <p:cNvSpPr>
                      <a:spLocks/>
                    </p:cNvSpPr>
                    <p:nvPr/>
                  </p:nvSpPr>
                  <p:spPr bwMode="auto">
                    <a:xfrm>
                      <a:off x="2958" y="4665"/>
                      <a:ext cx="126" cy="106"/>
                    </a:xfrm>
                    <a:custGeom>
                      <a:avLst/>
                      <a:gdLst>
                        <a:gd name="T0" fmla="*/ 98 w 126"/>
                        <a:gd name="T1" fmla="*/ 0 h 106"/>
                        <a:gd name="T2" fmla="*/ 125 w 126"/>
                        <a:gd name="T3" fmla="*/ 10 h 106"/>
                        <a:gd name="T4" fmla="*/ 28 w 126"/>
                        <a:gd name="T5" fmla="*/ 105 h 106"/>
                        <a:gd name="T6" fmla="*/ 0 w 126"/>
                        <a:gd name="T7" fmla="*/ 95 h 106"/>
                        <a:gd name="T8" fmla="*/ 98 w 126"/>
                        <a:gd name="T9" fmla="*/ 0 h 106"/>
                        <a:gd name="T10" fmla="*/ 0 60000 65536"/>
                        <a:gd name="T11" fmla="*/ 0 60000 65536"/>
                        <a:gd name="T12" fmla="*/ 0 60000 65536"/>
                        <a:gd name="T13" fmla="*/ 0 60000 65536"/>
                        <a:gd name="T14" fmla="*/ 0 60000 65536"/>
                        <a:gd name="T15" fmla="*/ 0 w 126"/>
                        <a:gd name="T16" fmla="*/ 0 h 106"/>
                        <a:gd name="T17" fmla="*/ 126 w 126"/>
                        <a:gd name="T18" fmla="*/ 106 h 106"/>
                      </a:gdLst>
                      <a:ahLst/>
                      <a:cxnLst>
                        <a:cxn ang="T10">
                          <a:pos x="T0" y="T1"/>
                        </a:cxn>
                        <a:cxn ang="T11">
                          <a:pos x="T2" y="T3"/>
                        </a:cxn>
                        <a:cxn ang="T12">
                          <a:pos x="T4" y="T5"/>
                        </a:cxn>
                        <a:cxn ang="T13">
                          <a:pos x="T6" y="T7"/>
                        </a:cxn>
                        <a:cxn ang="T14">
                          <a:pos x="T8" y="T9"/>
                        </a:cxn>
                      </a:cxnLst>
                      <a:rect l="T15" t="T16" r="T17" b="T18"/>
                      <a:pathLst>
                        <a:path w="126" h="106">
                          <a:moveTo>
                            <a:pt x="98" y="0"/>
                          </a:moveTo>
                          <a:lnTo>
                            <a:pt x="125" y="10"/>
                          </a:lnTo>
                          <a:lnTo>
                            <a:pt x="28" y="105"/>
                          </a:lnTo>
                          <a:lnTo>
                            <a:pt x="0" y="95"/>
                          </a:lnTo>
                          <a:lnTo>
                            <a:pt x="98" y="0"/>
                          </a:lnTo>
                        </a:path>
                      </a:pathLst>
                    </a:custGeom>
                    <a:solidFill>
                      <a:srgbClr val="404040"/>
                    </a:solidFill>
                    <a:ln w="12700" cap="rnd">
                      <a:solidFill>
                        <a:srgbClr val="C0C0C0"/>
                      </a:solidFill>
                      <a:round/>
                      <a:headEnd/>
                      <a:tailEnd/>
                    </a:ln>
                  </p:spPr>
                  <p:txBody>
                    <a:bodyPr/>
                    <a:lstStyle/>
                    <a:p>
                      <a:endParaRPr lang="en-US" dirty="0"/>
                    </a:p>
                  </p:txBody>
                </p:sp>
              </p:grpSp>
            </p:grpSp>
          </p:grpSp>
          <p:grpSp>
            <p:nvGrpSpPr>
              <p:cNvPr id="17" name="Group 50"/>
              <p:cNvGrpSpPr>
                <a:grpSpLocks/>
              </p:cNvGrpSpPr>
              <p:nvPr/>
            </p:nvGrpSpPr>
            <p:grpSpPr bwMode="auto">
              <a:xfrm>
                <a:off x="2979" y="4678"/>
                <a:ext cx="788" cy="739"/>
                <a:chOff x="2979" y="4678"/>
                <a:chExt cx="788" cy="739"/>
              </a:xfrm>
            </p:grpSpPr>
            <p:sp>
              <p:nvSpPr>
                <p:cNvPr id="18" name="Freeform 51"/>
                <p:cNvSpPr>
                  <a:spLocks/>
                </p:cNvSpPr>
                <p:nvPr/>
              </p:nvSpPr>
              <p:spPr bwMode="auto">
                <a:xfrm>
                  <a:off x="3125" y="4867"/>
                  <a:ext cx="108" cy="66"/>
                </a:xfrm>
                <a:custGeom>
                  <a:avLst/>
                  <a:gdLst>
                    <a:gd name="T0" fmla="*/ 0 w 108"/>
                    <a:gd name="T1" fmla="*/ 6 h 66"/>
                    <a:gd name="T2" fmla="*/ 15 w 108"/>
                    <a:gd name="T3" fmla="*/ 2 h 66"/>
                    <a:gd name="T4" fmla="*/ 32 w 108"/>
                    <a:gd name="T5" fmla="*/ 0 h 66"/>
                    <a:gd name="T6" fmla="*/ 49 w 108"/>
                    <a:gd name="T7" fmla="*/ 2 h 66"/>
                    <a:gd name="T8" fmla="*/ 65 w 108"/>
                    <a:gd name="T9" fmla="*/ 7 h 66"/>
                    <a:gd name="T10" fmla="*/ 80 w 108"/>
                    <a:gd name="T11" fmla="*/ 17 h 66"/>
                    <a:gd name="T12" fmla="*/ 92 w 108"/>
                    <a:gd name="T13" fmla="*/ 27 h 66"/>
                    <a:gd name="T14" fmla="*/ 100 w 108"/>
                    <a:gd name="T15" fmla="*/ 44 h 66"/>
                    <a:gd name="T16" fmla="*/ 103 w 108"/>
                    <a:gd name="T17" fmla="*/ 53 h 66"/>
                    <a:gd name="T18" fmla="*/ 107 w 108"/>
                    <a:gd name="T19" fmla="*/ 65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66"/>
                    <a:gd name="T32" fmla="*/ 108 w 10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66">
                      <a:moveTo>
                        <a:pt x="0" y="6"/>
                      </a:moveTo>
                      <a:lnTo>
                        <a:pt x="15" y="2"/>
                      </a:lnTo>
                      <a:lnTo>
                        <a:pt x="32" y="0"/>
                      </a:lnTo>
                      <a:lnTo>
                        <a:pt x="49" y="2"/>
                      </a:lnTo>
                      <a:lnTo>
                        <a:pt x="65" y="7"/>
                      </a:lnTo>
                      <a:lnTo>
                        <a:pt x="80" y="17"/>
                      </a:lnTo>
                      <a:lnTo>
                        <a:pt x="92" y="27"/>
                      </a:lnTo>
                      <a:lnTo>
                        <a:pt x="100" y="44"/>
                      </a:lnTo>
                      <a:lnTo>
                        <a:pt x="103" y="53"/>
                      </a:lnTo>
                      <a:lnTo>
                        <a:pt x="107" y="65"/>
                      </a:lnTo>
                    </a:path>
                  </a:pathLst>
                </a:custGeom>
                <a:noFill/>
                <a:ln w="25400" cap="rnd">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19" name="Group 52"/>
                <p:cNvGrpSpPr>
                  <a:grpSpLocks/>
                </p:cNvGrpSpPr>
                <p:nvPr/>
              </p:nvGrpSpPr>
              <p:grpSpPr bwMode="auto">
                <a:xfrm>
                  <a:off x="2979" y="4678"/>
                  <a:ext cx="215" cy="344"/>
                  <a:chOff x="2979" y="4678"/>
                  <a:chExt cx="215" cy="344"/>
                </a:xfrm>
              </p:grpSpPr>
              <p:grpSp>
                <p:nvGrpSpPr>
                  <p:cNvPr id="35" name="Group 53"/>
                  <p:cNvGrpSpPr>
                    <a:grpSpLocks/>
                  </p:cNvGrpSpPr>
                  <p:nvPr/>
                </p:nvGrpSpPr>
                <p:grpSpPr bwMode="auto">
                  <a:xfrm>
                    <a:off x="2979" y="4678"/>
                    <a:ext cx="156" cy="304"/>
                    <a:chOff x="2979" y="4678"/>
                    <a:chExt cx="156" cy="304"/>
                  </a:xfrm>
                </p:grpSpPr>
                <p:sp>
                  <p:nvSpPr>
                    <p:cNvPr id="41" name="Freeform 54"/>
                    <p:cNvSpPr>
                      <a:spLocks/>
                    </p:cNvSpPr>
                    <p:nvPr/>
                  </p:nvSpPr>
                  <p:spPr bwMode="auto">
                    <a:xfrm>
                      <a:off x="2979" y="4678"/>
                      <a:ext cx="137" cy="299"/>
                    </a:xfrm>
                    <a:custGeom>
                      <a:avLst/>
                      <a:gdLst>
                        <a:gd name="T0" fmla="*/ 83 w 137"/>
                        <a:gd name="T1" fmla="*/ 0 h 299"/>
                        <a:gd name="T2" fmla="*/ 0 w 137"/>
                        <a:gd name="T3" fmla="*/ 80 h 299"/>
                        <a:gd name="T4" fmla="*/ 54 w 137"/>
                        <a:gd name="T5" fmla="*/ 298 h 299"/>
                        <a:gd name="T6" fmla="*/ 136 w 137"/>
                        <a:gd name="T7" fmla="*/ 218 h 299"/>
                        <a:gd name="T8" fmla="*/ 83 w 137"/>
                        <a:gd name="T9" fmla="*/ 0 h 299"/>
                        <a:gd name="T10" fmla="*/ 0 60000 65536"/>
                        <a:gd name="T11" fmla="*/ 0 60000 65536"/>
                        <a:gd name="T12" fmla="*/ 0 60000 65536"/>
                        <a:gd name="T13" fmla="*/ 0 60000 65536"/>
                        <a:gd name="T14" fmla="*/ 0 60000 65536"/>
                        <a:gd name="T15" fmla="*/ 0 w 137"/>
                        <a:gd name="T16" fmla="*/ 0 h 299"/>
                        <a:gd name="T17" fmla="*/ 137 w 137"/>
                        <a:gd name="T18" fmla="*/ 299 h 299"/>
                      </a:gdLst>
                      <a:ahLst/>
                      <a:cxnLst>
                        <a:cxn ang="T10">
                          <a:pos x="T0" y="T1"/>
                        </a:cxn>
                        <a:cxn ang="T11">
                          <a:pos x="T2" y="T3"/>
                        </a:cxn>
                        <a:cxn ang="T12">
                          <a:pos x="T4" y="T5"/>
                        </a:cxn>
                        <a:cxn ang="T13">
                          <a:pos x="T6" y="T7"/>
                        </a:cxn>
                        <a:cxn ang="T14">
                          <a:pos x="T8" y="T9"/>
                        </a:cxn>
                      </a:cxnLst>
                      <a:rect l="T15" t="T16" r="T17" b="T18"/>
                      <a:pathLst>
                        <a:path w="137" h="299">
                          <a:moveTo>
                            <a:pt x="83" y="0"/>
                          </a:moveTo>
                          <a:lnTo>
                            <a:pt x="0" y="80"/>
                          </a:lnTo>
                          <a:lnTo>
                            <a:pt x="54" y="298"/>
                          </a:lnTo>
                          <a:lnTo>
                            <a:pt x="136" y="218"/>
                          </a:lnTo>
                          <a:lnTo>
                            <a:pt x="83" y="0"/>
                          </a:lnTo>
                        </a:path>
                      </a:pathLst>
                    </a:custGeom>
                    <a:solidFill>
                      <a:srgbClr val="A0A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42" name="Freeform 55"/>
                    <p:cNvSpPr>
                      <a:spLocks/>
                    </p:cNvSpPr>
                    <p:nvPr/>
                  </p:nvSpPr>
                  <p:spPr bwMode="auto">
                    <a:xfrm>
                      <a:off x="3062" y="4678"/>
                      <a:ext cx="73" cy="223"/>
                    </a:xfrm>
                    <a:custGeom>
                      <a:avLst/>
                      <a:gdLst>
                        <a:gd name="T0" fmla="*/ 0 w 73"/>
                        <a:gd name="T1" fmla="*/ 0 h 223"/>
                        <a:gd name="T2" fmla="*/ 55 w 73"/>
                        <a:gd name="T3" fmla="*/ 216 h 223"/>
                        <a:gd name="T4" fmla="*/ 72 w 73"/>
                        <a:gd name="T5" fmla="*/ 222 h 223"/>
                        <a:gd name="T6" fmla="*/ 16 w 73"/>
                        <a:gd name="T7" fmla="*/ 2 h 223"/>
                        <a:gd name="T8" fmla="*/ 0 w 73"/>
                        <a:gd name="T9" fmla="*/ 0 h 223"/>
                        <a:gd name="T10" fmla="*/ 0 60000 65536"/>
                        <a:gd name="T11" fmla="*/ 0 60000 65536"/>
                        <a:gd name="T12" fmla="*/ 0 60000 65536"/>
                        <a:gd name="T13" fmla="*/ 0 60000 65536"/>
                        <a:gd name="T14" fmla="*/ 0 60000 65536"/>
                        <a:gd name="T15" fmla="*/ 0 w 73"/>
                        <a:gd name="T16" fmla="*/ 0 h 223"/>
                        <a:gd name="T17" fmla="*/ 73 w 73"/>
                        <a:gd name="T18" fmla="*/ 223 h 223"/>
                      </a:gdLst>
                      <a:ahLst/>
                      <a:cxnLst>
                        <a:cxn ang="T10">
                          <a:pos x="T0" y="T1"/>
                        </a:cxn>
                        <a:cxn ang="T11">
                          <a:pos x="T2" y="T3"/>
                        </a:cxn>
                        <a:cxn ang="T12">
                          <a:pos x="T4" y="T5"/>
                        </a:cxn>
                        <a:cxn ang="T13">
                          <a:pos x="T6" y="T7"/>
                        </a:cxn>
                        <a:cxn ang="T14">
                          <a:pos x="T8" y="T9"/>
                        </a:cxn>
                      </a:cxnLst>
                      <a:rect l="T15" t="T16" r="T17" b="T18"/>
                      <a:pathLst>
                        <a:path w="73" h="223">
                          <a:moveTo>
                            <a:pt x="0" y="0"/>
                          </a:moveTo>
                          <a:lnTo>
                            <a:pt x="55" y="216"/>
                          </a:lnTo>
                          <a:lnTo>
                            <a:pt x="72" y="222"/>
                          </a:lnTo>
                          <a:lnTo>
                            <a:pt x="16" y="2"/>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43" name="Freeform 56"/>
                    <p:cNvSpPr>
                      <a:spLocks/>
                    </p:cNvSpPr>
                    <p:nvPr/>
                  </p:nvSpPr>
                  <p:spPr bwMode="auto">
                    <a:xfrm>
                      <a:off x="3038" y="4903"/>
                      <a:ext cx="92" cy="79"/>
                    </a:xfrm>
                    <a:custGeom>
                      <a:avLst/>
                      <a:gdLst>
                        <a:gd name="T0" fmla="*/ 79 w 92"/>
                        <a:gd name="T1" fmla="*/ 0 h 79"/>
                        <a:gd name="T2" fmla="*/ 91 w 92"/>
                        <a:gd name="T3" fmla="*/ 2 h 79"/>
                        <a:gd name="T4" fmla="*/ 12 w 92"/>
                        <a:gd name="T5" fmla="*/ 78 h 79"/>
                        <a:gd name="T6" fmla="*/ 0 w 92"/>
                        <a:gd name="T7" fmla="*/ 76 h 79"/>
                        <a:gd name="T8" fmla="*/ 79 w 92"/>
                        <a:gd name="T9" fmla="*/ 0 h 79"/>
                        <a:gd name="T10" fmla="*/ 0 60000 65536"/>
                        <a:gd name="T11" fmla="*/ 0 60000 65536"/>
                        <a:gd name="T12" fmla="*/ 0 60000 65536"/>
                        <a:gd name="T13" fmla="*/ 0 60000 65536"/>
                        <a:gd name="T14" fmla="*/ 0 60000 65536"/>
                        <a:gd name="T15" fmla="*/ 0 w 92"/>
                        <a:gd name="T16" fmla="*/ 0 h 79"/>
                        <a:gd name="T17" fmla="*/ 92 w 92"/>
                        <a:gd name="T18" fmla="*/ 79 h 79"/>
                      </a:gdLst>
                      <a:ahLst/>
                      <a:cxnLst>
                        <a:cxn ang="T10">
                          <a:pos x="T0" y="T1"/>
                        </a:cxn>
                        <a:cxn ang="T11">
                          <a:pos x="T2" y="T3"/>
                        </a:cxn>
                        <a:cxn ang="T12">
                          <a:pos x="T4" y="T5"/>
                        </a:cxn>
                        <a:cxn ang="T13">
                          <a:pos x="T6" y="T7"/>
                        </a:cxn>
                        <a:cxn ang="T14">
                          <a:pos x="T8" y="T9"/>
                        </a:cxn>
                      </a:cxnLst>
                      <a:rect l="T15" t="T16" r="T17" b="T18"/>
                      <a:pathLst>
                        <a:path w="92" h="79">
                          <a:moveTo>
                            <a:pt x="79" y="0"/>
                          </a:moveTo>
                          <a:lnTo>
                            <a:pt x="91" y="2"/>
                          </a:lnTo>
                          <a:lnTo>
                            <a:pt x="12" y="78"/>
                          </a:lnTo>
                          <a:lnTo>
                            <a:pt x="0" y="76"/>
                          </a:lnTo>
                          <a:lnTo>
                            <a:pt x="79" y="0"/>
                          </a:lnTo>
                        </a:path>
                      </a:pathLst>
                    </a:custGeom>
                    <a:solidFill>
                      <a:srgbClr val="606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grpSp>
              <p:grpSp>
                <p:nvGrpSpPr>
                  <p:cNvPr id="36" name="Group 57"/>
                  <p:cNvGrpSpPr>
                    <a:grpSpLocks/>
                  </p:cNvGrpSpPr>
                  <p:nvPr/>
                </p:nvGrpSpPr>
                <p:grpSpPr bwMode="auto">
                  <a:xfrm>
                    <a:off x="2987" y="4681"/>
                    <a:ext cx="207" cy="341"/>
                    <a:chOff x="2987" y="4681"/>
                    <a:chExt cx="207" cy="341"/>
                  </a:xfrm>
                </p:grpSpPr>
                <p:sp>
                  <p:nvSpPr>
                    <p:cNvPr id="37" name="Oval 58"/>
                    <p:cNvSpPr>
                      <a:spLocks noChangeArrowheads="1"/>
                    </p:cNvSpPr>
                    <p:nvPr/>
                  </p:nvSpPr>
                  <p:spPr bwMode="auto">
                    <a:xfrm rot="2580000">
                      <a:off x="3003" y="4685"/>
                      <a:ext cx="191" cy="337"/>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sp>
                  <p:nvSpPr>
                    <p:cNvPr id="38" name="Oval 59"/>
                    <p:cNvSpPr>
                      <a:spLocks noChangeArrowheads="1"/>
                    </p:cNvSpPr>
                    <p:nvPr/>
                  </p:nvSpPr>
                  <p:spPr bwMode="auto">
                    <a:xfrm rot="2580000">
                      <a:off x="2987" y="4681"/>
                      <a:ext cx="190" cy="337"/>
                    </a:xfrm>
                    <a:prstGeom prst="ellipse">
                      <a:avLst/>
                    </a:prstGeom>
                    <a:solidFill>
                      <a:srgbClr val="A0A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sp>
                  <p:nvSpPr>
                    <p:cNvPr id="39" name="Oval 60"/>
                    <p:cNvSpPr>
                      <a:spLocks noChangeArrowheads="1"/>
                    </p:cNvSpPr>
                    <p:nvPr/>
                  </p:nvSpPr>
                  <p:spPr bwMode="auto">
                    <a:xfrm rot="2580000">
                      <a:off x="3073" y="4856"/>
                      <a:ext cx="46" cy="66"/>
                    </a:xfrm>
                    <a:prstGeom prst="ellipse">
                      <a:avLst/>
                    </a:prstGeom>
                    <a:solidFill>
                      <a:srgbClr val="E0E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sp>
                  <p:nvSpPr>
                    <p:cNvPr id="40" name="Oval 61"/>
                    <p:cNvSpPr>
                      <a:spLocks noChangeArrowheads="1"/>
                    </p:cNvSpPr>
                    <p:nvPr/>
                  </p:nvSpPr>
                  <p:spPr bwMode="auto">
                    <a:xfrm rot="2580000">
                      <a:off x="3090" y="4865"/>
                      <a:ext cx="31" cy="52"/>
                    </a:xfrm>
                    <a:prstGeom prst="ellipse">
                      <a:avLst/>
                    </a:prstGeom>
                    <a:solidFill>
                      <a:srgbClr val="60606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grpSp>
            </p:grpSp>
            <p:grpSp>
              <p:nvGrpSpPr>
                <p:cNvPr id="20" name="Group 62"/>
                <p:cNvGrpSpPr>
                  <a:grpSpLocks/>
                </p:cNvGrpSpPr>
                <p:nvPr/>
              </p:nvGrpSpPr>
              <p:grpSpPr bwMode="auto">
                <a:xfrm>
                  <a:off x="3138" y="4833"/>
                  <a:ext cx="629" cy="584"/>
                  <a:chOff x="3138" y="4833"/>
                  <a:chExt cx="629" cy="584"/>
                </a:xfrm>
              </p:grpSpPr>
              <p:grpSp>
                <p:nvGrpSpPr>
                  <p:cNvPr id="22" name="Group 63"/>
                  <p:cNvGrpSpPr>
                    <a:grpSpLocks/>
                  </p:cNvGrpSpPr>
                  <p:nvPr/>
                </p:nvGrpSpPr>
                <p:grpSpPr bwMode="auto">
                  <a:xfrm>
                    <a:off x="3138" y="4833"/>
                    <a:ext cx="298" cy="350"/>
                    <a:chOff x="3138" y="4833"/>
                    <a:chExt cx="298" cy="350"/>
                  </a:xfrm>
                </p:grpSpPr>
                <p:sp>
                  <p:nvSpPr>
                    <p:cNvPr id="29" name="Oval 64"/>
                    <p:cNvSpPr>
                      <a:spLocks noChangeArrowheads="1"/>
                    </p:cNvSpPr>
                    <p:nvPr/>
                  </p:nvSpPr>
                  <p:spPr bwMode="auto">
                    <a:xfrm rot="2580000">
                      <a:off x="3138" y="4849"/>
                      <a:ext cx="281" cy="334"/>
                    </a:xfrm>
                    <a:prstGeom prst="ellipse">
                      <a:avLst/>
                    </a:prstGeom>
                    <a:solidFill>
                      <a:srgbClr val="606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sp>
                  <p:nvSpPr>
                    <p:cNvPr id="30" name="Oval 65"/>
                    <p:cNvSpPr>
                      <a:spLocks noChangeArrowheads="1"/>
                    </p:cNvSpPr>
                    <p:nvPr/>
                  </p:nvSpPr>
                  <p:spPr bwMode="auto">
                    <a:xfrm rot="2580000">
                      <a:off x="3155" y="4833"/>
                      <a:ext cx="281" cy="33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sp>
                  <p:nvSpPr>
                    <p:cNvPr id="31" name="Oval 66"/>
                    <p:cNvSpPr>
                      <a:spLocks noChangeArrowheads="1"/>
                    </p:cNvSpPr>
                    <p:nvPr/>
                  </p:nvSpPr>
                  <p:spPr bwMode="auto">
                    <a:xfrm rot="2580000">
                      <a:off x="3164" y="4846"/>
                      <a:ext cx="256" cy="316"/>
                    </a:xfrm>
                    <a:prstGeom prst="ellipse">
                      <a:avLst/>
                    </a:prstGeom>
                    <a:solidFill>
                      <a:srgbClr val="A0A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grpSp>
                  <p:nvGrpSpPr>
                    <p:cNvPr id="32" name="Group 67"/>
                    <p:cNvGrpSpPr>
                      <a:grpSpLocks/>
                    </p:cNvGrpSpPr>
                    <p:nvPr/>
                  </p:nvGrpSpPr>
                  <p:grpSpPr bwMode="auto">
                    <a:xfrm>
                      <a:off x="3197" y="4911"/>
                      <a:ext cx="63" cy="87"/>
                      <a:chOff x="3197" y="4911"/>
                      <a:chExt cx="63" cy="87"/>
                    </a:xfrm>
                  </p:grpSpPr>
                  <p:sp>
                    <p:nvSpPr>
                      <p:cNvPr id="33" name="Oval 68"/>
                      <p:cNvSpPr>
                        <a:spLocks noChangeArrowheads="1"/>
                      </p:cNvSpPr>
                      <p:nvPr/>
                    </p:nvSpPr>
                    <p:spPr bwMode="auto">
                      <a:xfrm rot="2580000">
                        <a:off x="3199" y="4911"/>
                        <a:ext cx="61" cy="87"/>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sp>
                    <p:nvSpPr>
                      <p:cNvPr id="34" name="Oval 69"/>
                      <p:cNvSpPr>
                        <a:spLocks noChangeArrowheads="1"/>
                      </p:cNvSpPr>
                      <p:nvPr/>
                    </p:nvSpPr>
                    <p:spPr bwMode="auto">
                      <a:xfrm rot="2580000">
                        <a:off x="3197" y="4926"/>
                        <a:ext cx="47" cy="67"/>
                      </a:xfrm>
                      <a:prstGeom prst="ellipse">
                        <a:avLst/>
                      </a:prstGeom>
                      <a:solidFill>
                        <a:srgbClr val="60606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grpSp>
              </p:grpSp>
              <p:grpSp>
                <p:nvGrpSpPr>
                  <p:cNvPr id="23" name="Group 70"/>
                  <p:cNvGrpSpPr>
                    <a:grpSpLocks/>
                  </p:cNvGrpSpPr>
                  <p:nvPr/>
                </p:nvGrpSpPr>
                <p:grpSpPr bwMode="auto">
                  <a:xfrm>
                    <a:off x="3330" y="5036"/>
                    <a:ext cx="437" cy="381"/>
                    <a:chOff x="3330" y="5036"/>
                    <a:chExt cx="437" cy="381"/>
                  </a:xfrm>
                </p:grpSpPr>
                <p:sp>
                  <p:nvSpPr>
                    <p:cNvPr id="24" name="Freeform 71"/>
                    <p:cNvSpPr>
                      <a:spLocks/>
                    </p:cNvSpPr>
                    <p:nvPr/>
                  </p:nvSpPr>
                  <p:spPr bwMode="auto">
                    <a:xfrm>
                      <a:off x="3330" y="5051"/>
                      <a:ext cx="417" cy="366"/>
                    </a:xfrm>
                    <a:custGeom>
                      <a:avLst/>
                      <a:gdLst>
                        <a:gd name="T0" fmla="*/ 85 w 417"/>
                        <a:gd name="T1" fmla="*/ 0 h 366"/>
                        <a:gd name="T2" fmla="*/ 416 w 417"/>
                        <a:gd name="T3" fmla="*/ 329 h 366"/>
                        <a:gd name="T4" fmla="*/ 402 w 417"/>
                        <a:gd name="T5" fmla="*/ 343 h 366"/>
                        <a:gd name="T6" fmla="*/ 336 w 417"/>
                        <a:gd name="T7" fmla="*/ 365 h 366"/>
                        <a:gd name="T8" fmla="*/ 288 w 417"/>
                        <a:gd name="T9" fmla="*/ 323 h 366"/>
                        <a:gd name="T10" fmla="*/ 308 w 417"/>
                        <a:gd name="T11" fmla="*/ 303 h 366"/>
                        <a:gd name="T12" fmla="*/ 284 w 417"/>
                        <a:gd name="T13" fmla="*/ 282 h 366"/>
                        <a:gd name="T14" fmla="*/ 264 w 417"/>
                        <a:gd name="T15" fmla="*/ 303 h 366"/>
                        <a:gd name="T16" fmla="*/ 240 w 417"/>
                        <a:gd name="T17" fmla="*/ 284 h 366"/>
                        <a:gd name="T18" fmla="*/ 262 w 417"/>
                        <a:gd name="T19" fmla="*/ 264 h 366"/>
                        <a:gd name="T20" fmla="*/ 212 w 417"/>
                        <a:gd name="T21" fmla="*/ 222 h 366"/>
                        <a:gd name="T22" fmla="*/ 191 w 417"/>
                        <a:gd name="T23" fmla="*/ 244 h 366"/>
                        <a:gd name="T24" fmla="*/ 167 w 417"/>
                        <a:gd name="T25" fmla="*/ 222 h 366"/>
                        <a:gd name="T26" fmla="*/ 165 w 417"/>
                        <a:gd name="T27" fmla="*/ 183 h 366"/>
                        <a:gd name="T28" fmla="*/ 120 w 417"/>
                        <a:gd name="T29" fmla="*/ 183 h 366"/>
                        <a:gd name="T30" fmla="*/ 118 w 417"/>
                        <a:gd name="T31" fmla="*/ 142 h 366"/>
                        <a:gd name="T32" fmla="*/ 97 w 417"/>
                        <a:gd name="T33" fmla="*/ 163 h 366"/>
                        <a:gd name="T34" fmla="*/ 73 w 417"/>
                        <a:gd name="T35" fmla="*/ 142 h 366"/>
                        <a:gd name="T36" fmla="*/ 94 w 417"/>
                        <a:gd name="T37" fmla="*/ 122 h 366"/>
                        <a:gd name="T38" fmla="*/ 69 w 417"/>
                        <a:gd name="T39" fmla="*/ 102 h 366"/>
                        <a:gd name="T40" fmla="*/ 25 w 417"/>
                        <a:gd name="T41" fmla="*/ 102 h 366"/>
                        <a:gd name="T42" fmla="*/ 0 w 417"/>
                        <a:gd name="T43" fmla="*/ 82 h 366"/>
                        <a:gd name="T44" fmla="*/ 85 w 417"/>
                        <a:gd name="T45" fmla="*/ 0 h 3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7"/>
                        <a:gd name="T70" fmla="*/ 0 h 366"/>
                        <a:gd name="T71" fmla="*/ 417 w 417"/>
                        <a:gd name="T72" fmla="*/ 366 h 3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7" h="366">
                          <a:moveTo>
                            <a:pt x="85" y="0"/>
                          </a:moveTo>
                          <a:lnTo>
                            <a:pt x="416" y="329"/>
                          </a:lnTo>
                          <a:lnTo>
                            <a:pt x="402" y="343"/>
                          </a:lnTo>
                          <a:lnTo>
                            <a:pt x="336" y="365"/>
                          </a:lnTo>
                          <a:lnTo>
                            <a:pt x="288" y="323"/>
                          </a:lnTo>
                          <a:lnTo>
                            <a:pt x="308" y="303"/>
                          </a:lnTo>
                          <a:lnTo>
                            <a:pt x="284" y="282"/>
                          </a:lnTo>
                          <a:lnTo>
                            <a:pt x="264" y="303"/>
                          </a:lnTo>
                          <a:lnTo>
                            <a:pt x="240" y="284"/>
                          </a:lnTo>
                          <a:lnTo>
                            <a:pt x="262" y="264"/>
                          </a:lnTo>
                          <a:lnTo>
                            <a:pt x="212" y="222"/>
                          </a:lnTo>
                          <a:lnTo>
                            <a:pt x="191" y="244"/>
                          </a:lnTo>
                          <a:lnTo>
                            <a:pt x="167" y="222"/>
                          </a:lnTo>
                          <a:lnTo>
                            <a:pt x="165" y="183"/>
                          </a:lnTo>
                          <a:lnTo>
                            <a:pt x="120" y="183"/>
                          </a:lnTo>
                          <a:lnTo>
                            <a:pt x="118" y="142"/>
                          </a:lnTo>
                          <a:lnTo>
                            <a:pt x="97" y="163"/>
                          </a:lnTo>
                          <a:lnTo>
                            <a:pt x="73" y="142"/>
                          </a:lnTo>
                          <a:lnTo>
                            <a:pt x="94" y="122"/>
                          </a:lnTo>
                          <a:lnTo>
                            <a:pt x="69" y="102"/>
                          </a:lnTo>
                          <a:lnTo>
                            <a:pt x="25" y="102"/>
                          </a:lnTo>
                          <a:lnTo>
                            <a:pt x="0" y="82"/>
                          </a:lnTo>
                          <a:lnTo>
                            <a:pt x="85" y="0"/>
                          </a:lnTo>
                        </a:path>
                      </a:pathLst>
                    </a:custGeom>
                    <a:solidFill>
                      <a:srgbClr val="606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5" name="Freeform 72"/>
                    <p:cNvSpPr>
                      <a:spLocks/>
                    </p:cNvSpPr>
                    <p:nvPr/>
                  </p:nvSpPr>
                  <p:spPr bwMode="auto">
                    <a:xfrm>
                      <a:off x="3344" y="5036"/>
                      <a:ext cx="423" cy="366"/>
                    </a:xfrm>
                    <a:custGeom>
                      <a:avLst/>
                      <a:gdLst>
                        <a:gd name="T0" fmla="*/ 85 w 423"/>
                        <a:gd name="T1" fmla="*/ 0 h 366"/>
                        <a:gd name="T2" fmla="*/ 422 w 423"/>
                        <a:gd name="T3" fmla="*/ 281 h 366"/>
                        <a:gd name="T4" fmla="*/ 403 w 423"/>
                        <a:gd name="T5" fmla="*/ 343 h 366"/>
                        <a:gd name="T6" fmla="*/ 337 w 423"/>
                        <a:gd name="T7" fmla="*/ 365 h 366"/>
                        <a:gd name="T8" fmla="*/ 289 w 423"/>
                        <a:gd name="T9" fmla="*/ 324 h 366"/>
                        <a:gd name="T10" fmla="*/ 311 w 423"/>
                        <a:gd name="T11" fmla="*/ 303 h 366"/>
                        <a:gd name="T12" fmla="*/ 285 w 423"/>
                        <a:gd name="T13" fmla="*/ 284 h 366"/>
                        <a:gd name="T14" fmla="*/ 265 w 423"/>
                        <a:gd name="T15" fmla="*/ 303 h 366"/>
                        <a:gd name="T16" fmla="*/ 242 w 423"/>
                        <a:gd name="T17" fmla="*/ 284 h 366"/>
                        <a:gd name="T18" fmla="*/ 261 w 423"/>
                        <a:gd name="T19" fmla="*/ 264 h 366"/>
                        <a:gd name="T20" fmla="*/ 215 w 423"/>
                        <a:gd name="T21" fmla="*/ 223 h 366"/>
                        <a:gd name="T22" fmla="*/ 193 w 423"/>
                        <a:gd name="T23" fmla="*/ 242 h 366"/>
                        <a:gd name="T24" fmla="*/ 167 w 423"/>
                        <a:gd name="T25" fmla="*/ 222 h 366"/>
                        <a:gd name="T26" fmla="*/ 164 w 423"/>
                        <a:gd name="T27" fmla="*/ 182 h 366"/>
                        <a:gd name="T28" fmla="*/ 119 w 423"/>
                        <a:gd name="T29" fmla="*/ 181 h 366"/>
                        <a:gd name="T30" fmla="*/ 117 w 423"/>
                        <a:gd name="T31" fmla="*/ 142 h 366"/>
                        <a:gd name="T32" fmla="*/ 97 w 423"/>
                        <a:gd name="T33" fmla="*/ 162 h 366"/>
                        <a:gd name="T34" fmla="*/ 73 w 423"/>
                        <a:gd name="T35" fmla="*/ 141 h 366"/>
                        <a:gd name="T36" fmla="*/ 94 w 423"/>
                        <a:gd name="T37" fmla="*/ 123 h 366"/>
                        <a:gd name="T38" fmla="*/ 71 w 423"/>
                        <a:gd name="T39" fmla="*/ 102 h 366"/>
                        <a:gd name="T40" fmla="*/ 25 w 423"/>
                        <a:gd name="T41" fmla="*/ 102 h 366"/>
                        <a:gd name="T42" fmla="*/ 0 w 423"/>
                        <a:gd name="T43" fmla="*/ 81 h 366"/>
                        <a:gd name="T44" fmla="*/ 85 w 423"/>
                        <a:gd name="T45" fmla="*/ 0 h 3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3"/>
                        <a:gd name="T70" fmla="*/ 0 h 366"/>
                        <a:gd name="T71" fmla="*/ 423 w 423"/>
                        <a:gd name="T72" fmla="*/ 366 h 3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3" h="366">
                          <a:moveTo>
                            <a:pt x="85" y="0"/>
                          </a:moveTo>
                          <a:lnTo>
                            <a:pt x="422" y="281"/>
                          </a:lnTo>
                          <a:lnTo>
                            <a:pt x="403" y="343"/>
                          </a:lnTo>
                          <a:lnTo>
                            <a:pt x="337" y="365"/>
                          </a:lnTo>
                          <a:lnTo>
                            <a:pt x="289" y="324"/>
                          </a:lnTo>
                          <a:lnTo>
                            <a:pt x="311" y="303"/>
                          </a:lnTo>
                          <a:lnTo>
                            <a:pt x="285" y="284"/>
                          </a:lnTo>
                          <a:lnTo>
                            <a:pt x="265" y="303"/>
                          </a:lnTo>
                          <a:lnTo>
                            <a:pt x="242" y="284"/>
                          </a:lnTo>
                          <a:lnTo>
                            <a:pt x="261" y="264"/>
                          </a:lnTo>
                          <a:lnTo>
                            <a:pt x="215" y="223"/>
                          </a:lnTo>
                          <a:lnTo>
                            <a:pt x="193" y="242"/>
                          </a:lnTo>
                          <a:lnTo>
                            <a:pt x="167" y="222"/>
                          </a:lnTo>
                          <a:lnTo>
                            <a:pt x="164" y="182"/>
                          </a:lnTo>
                          <a:lnTo>
                            <a:pt x="119" y="181"/>
                          </a:lnTo>
                          <a:lnTo>
                            <a:pt x="117" y="142"/>
                          </a:lnTo>
                          <a:lnTo>
                            <a:pt x="97" y="162"/>
                          </a:lnTo>
                          <a:lnTo>
                            <a:pt x="73" y="141"/>
                          </a:lnTo>
                          <a:lnTo>
                            <a:pt x="94" y="123"/>
                          </a:lnTo>
                          <a:lnTo>
                            <a:pt x="71" y="102"/>
                          </a:lnTo>
                          <a:lnTo>
                            <a:pt x="25" y="102"/>
                          </a:lnTo>
                          <a:lnTo>
                            <a:pt x="0" y="81"/>
                          </a:lnTo>
                          <a:lnTo>
                            <a:pt x="85" y="0"/>
                          </a:lnTo>
                        </a:path>
                      </a:pathLst>
                    </a:custGeom>
                    <a:solidFill>
                      <a:srgbClr val="A0A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6" name="Freeform 73"/>
                    <p:cNvSpPr>
                      <a:spLocks/>
                    </p:cNvSpPr>
                    <p:nvPr/>
                  </p:nvSpPr>
                  <p:spPr bwMode="auto">
                    <a:xfrm>
                      <a:off x="3419" y="5083"/>
                      <a:ext cx="337" cy="295"/>
                    </a:xfrm>
                    <a:custGeom>
                      <a:avLst/>
                      <a:gdLst>
                        <a:gd name="T0" fmla="*/ 18 w 337"/>
                        <a:gd name="T1" fmla="*/ 0 h 295"/>
                        <a:gd name="T2" fmla="*/ 336 w 337"/>
                        <a:gd name="T3" fmla="*/ 268 h 295"/>
                        <a:gd name="T4" fmla="*/ 330 w 337"/>
                        <a:gd name="T5" fmla="*/ 294 h 295"/>
                        <a:gd name="T6" fmla="*/ 0 w 337"/>
                        <a:gd name="T7" fmla="*/ 18 h 295"/>
                        <a:gd name="T8" fmla="*/ 18 w 337"/>
                        <a:gd name="T9" fmla="*/ 0 h 295"/>
                        <a:gd name="T10" fmla="*/ 0 60000 65536"/>
                        <a:gd name="T11" fmla="*/ 0 60000 65536"/>
                        <a:gd name="T12" fmla="*/ 0 60000 65536"/>
                        <a:gd name="T13" fmla="*/ 0 60000 65536"/>
                        <a:gd name="T14" fmla="*/ 0 60000 65536"/>
                        <a:gd name="T15" fmla="*/ 0 w 337"/>
                        <a:gd name="T16" fmla="*/ 0 h 295"/>
                        <a:gd name="T17" fmla="*/ 337 w 337"/>
                        <a:gd name="T18" fmla="*/ 295 h 295"/>
                      </a:gdLst>
                      <a:ahLst/>
                      <a:cxnLst>
                        <a:cxn ang="T10">
                          <a:pos x="T0" y="T1"/>
                        </a:cxn>
                        <a:cxn ang="T11">
                          <a:pos x="T2" y="T3"/>
                        </a:cxn>
                        <a:cxn ang="T12">
                          <a:pos x="T4" y="T5"/>
                        </a:cxn>
                        <a:cxn ang="T13">
                          <a:pos x="T6" y="T7"/>
                        </a:cxn>
                        <a:cxn ang="T14">
                          <a:pos x="T8" y="T9"/>
                        </a:cxn>
                      </a:cxnLst>
                      <a:rect l="T15" t="T16" r="T17" b="T18"/>
                      <a:pathLst>
                        <a:path w="337" h="295">
                          <a:moveTo>
                            <a:pt x="18" y="0"/>
                          </a:moveTo>
                          <a:lnTo>
                            <a:pt x="336" y="268"/>
                          </a:lnTo>
                          <a:lnTo>
                            <a:pt x="330" y="294"/>
                          </a:lnTo>
                          <a:lnTo>
                            <a:pt x="0" y="18"/>
                          </a:lnTo>
                          <a:lnTo>
                            <a:pt x="18" y="0"/>
                          </a:lnTo>
                        </a:path>
                      </a:pathLst>
                    </a:custGeom>
                    <a:solidFill>
                      <a:srgbClr val="808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7" name="Freeform 74"/>
                    <p:cNvSpPr>
                      <a:spLocks/>
                    </p:cNvSpPr>
                    <p:nvPr/>
                  </p:nvSpPr>
                  <p:spPr bwMode="auto">
                    <a:xfrm>
                      <a:off x="3407" y="5124"/>
                      <a:ext cx="310" cy="264"/>
                    </a:xfrm>
                    <a:custGeom>
                      <a:avLst/>
                      <a:gdLst>
                        <a:gd name="T0" fmla="*/ 1 w 310"/>
                        <a:gd name="T1" fmla="*/ 0 h 264"/>
                        <a:gd name="T2" fmla="*/ 0 w 310"/>
                        <a:gd name="T3" fmla="*/ 2 h 264"/>
                        <a:gd name="T4" fmla="*/ 307 w 310"/>
                        <a:gd name="T5" fmla="*/ 263 h 264"/>
                        <a:gd name="T6" fmla="*/ 309 w 310"/>
                        <a:gd name="T7" fmla="*/ 261 h 264"/>
                        <a:gd name="T8" fmla="*/ 1 w 310"/>
                        <a:gd name="T9" fmla="*/ 0 h 264"/>
                        <a:gd name="T10" fmla="*/ 0 60000 65536"/>
                        <a:gd name="T11" fmla="*/ 0 60000 65536"/>
                        <a:gd name="T12" fmla="*/ 0 60000 65536"/>
                        <a:gd name="T13" fmla="*/ 0 60000 65536"/>
                        <a:gd name="T14" fmla="*/ 0 60000 65536"/>
                        <a:gd name="T15" fmla="*/ 0 w 310"/>
                        <a:gd name="T16" fmla="*/ 0 h 264"/>
                        <a:gd name="T17" fmla="*/ 310 w 310"/>
                        <a:gd name="T18" fmla="*/ 264 h 264"/>
                      </a:gdLst>
                      <a:ahLst/>
                      <a:cxnLst>
                        <a:cxn ang="T10">
                          <a:pos x="T0" y="T1"/>
                        </a:cxn>
                        <a:cxn ang="T11">
                          <a:pos x="T2" y="T3"/>
                        </a:cxn>
                        <a:cxn ang="T12">
                          <a:pos x="T4" y="T5"/>
                        </a:cxn>
                        <a:cxn ang="T13">
                          <a:pos x="T6" y="T7"/>
                        </a:cxn>
                        <a:cxn ang="T14">
                          <a:pos x="T8" y="T9"/>
                        </a:cxn>
                      </a:cxnLst>
                      <a:rect l="T15" t="T16" r="T17" b="T18"/>
                      <a:pathLst>
                        <a:path w="310" h="264">
                          <a:moveTo>
                            <a:pt x="1" y="0"/>
                          </a:moveTo>
                          <a:lnTo>
                            <a:pt x="0" y="2"/>
                          </a:lnTo>
                          <a:lnTo>
                            <a:pt x="307" y="263"/>
                          </a:lnTo>
                          <a:lnTo>
                            <a:pt x="309" y="261"/>
                          </a:lnTo>
                          <a:lnTo>
                            <a:pt x="1" y="0"/>
                          </a:lnTo>
                        </a:path>
                      </a:pathLst>
                    </a:custGeom>
                    <a:solidFill>
                      <a:srgbClr val="808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8" name="Freeform 75"/>
                    <p:cNvSpPr>
                      <a:spLocks/>
                    </p:cNvSpPr>
                    <p:nvPr/>
                  </p:nvSpPr>
                  <p:spPr bwMode="auto">
                    <a:xfrm>
                      <a:off x="3450" y="5061"/>
                      <a:ext cx="311" cy="261"/>
                    </a:xfrm>
                    <a:custGeom>
                      <a:avLst/>
                      <a:gdLst>
                        <a:gd name="T0" fmla="*/ 2 w 311"/>
                        <a:gd name="T1" fmla="*/ 0 h 261"/>
                        <a:gd name="T2" fmla="*/ 0 w 311"/>
                        <a:gd name="T3" fmla="*/ 2 h 261"/>
                        <a:gd name="T4" fmla="*/ 308 w 311"/>
                        <a:gd name="T5" fmla="*/ 260 h 261"/>
                        <a:gd name="T6" fmla="*/ 310 w 311"/>
                        <a:gd name="T7" fmla="*/ 259 h 261"/>
                        <a:gd name="T8" fmla="*/ 2 w 311"/>
                        <a:gd name="T9" fmla="*/ 0 h 261"/>
                        <a:gd name="T10" fmla="*/ 0 60000 65536"/>
                        <a:gd name="T11" fmla="*/ 0 60000 65536"/>
                        <a:gd name="T12" fmla="*/ 0 60000 65536"/>
                        <a:gd name="T13" fmla="*/ 0 60000 65536"/>
                        <a:gd name="T14" fmla="*/ 0 60000 65536"/>
                        <a:gd name="T15" fmla="*/ 0 w 311"/>
                        <a:gd name="T16" fmla="*/ 0 h 261"/>
                        <a:gd name="T17" fmla="*/ 311 w 311"/>
                        <a:gd name="T18" fmla="*/ 261 h 261"/>
                      </a:gdLst>
                      <a:ahLst/>
                      <a:cxnLst>
                        <a:cxn ang="T10">
                          <a:pos x="T0" y="T1"/>
                        </a:cxn>
                        <a:cxn ang="T11">
                          <a:pos x="T2" y="T3"/>
                        </a:cxn>
                        <a:cxn ang="T12">
                          <a:pos x="T4" y="T5"/>
                        </a:cxn>
                        <a:cxn ang="T13">
                          <a:pos x="T6" y="T7"/>
                        </a:cxn>
                        <a:cxn ang="T14">
                          <a:pos x="T8" y="T9"/>
                        </a:cxn>
                      </a:cxnLst>
                      <a:rect l="T15" t="T16" r="T17" b="T18"/>
                      <a:pathLst>
                        <a:path w="311" h="261">
                          <a:moveTo>
                            <a:pt x="2" y="0"/>
                          </a:moveTo>
                          <a:lnTo>
                            <a:pt x="0" y="2"/>
                          </a:lnTo>
                          <a:lnTo>
                            <a:pt x="308" y="260"/>
                          </a:lnTo>
                          <a:lnTo>
                            <a:pt x="310" y="259"/>
                          </a:lnTo>
                          <a:lnTo>
                            <a:pt x="2" y="0"/>
                          </a:lnTo>
                        </a:path>
                      </a:pathLst>
                    </a:custGeom>
                    <a:solidFill>
                      <a:srgbClr val="808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grpSp>
            </p:grpSp>
            <p:sp>
              <p:nvSpPr>
                <p:cNvPr id="21" name="Freeform 76"/>
                <p:cNvSpPr>
                  <a:spLocks/>
                </p:cNvSpPr>
                <p:nvPr/>
              </p:nvSpPr>
              <p:spPr bwMode="auto">
                <a:xfrm>
                  <a:off x="3111" y="4879"/>
                  <a:ext cx="123" cy="95"/>
                </a:xfrm>
                <a:custGeom>
                  <a:avLst/>
                  <a:gdLst>
                    <a:gd name="T0" fmla="*/ 11 w 123"/>
                    <a:gd name="T1" fmla="*/ 0 h 95"/>
                    <a:gd name="T2" fmla="*/ 3 w 123"/>
                    <a:gd name="T3" fmla="*/ 11 h 95"/>
                    <a:gd name="T4" fmla="*/ 0 w 123"/>
                    <a:gd name="T5" fmla="*/ 30 h 95"/>
                    <a:gd name="T6" fmla="*/ 6 w 123"/>
                    <a:gd name="T7" fmla="*/ 46 h 95"/>
                    <a:gd name="T8" fmla="*/ 17 w 123"/>
                    <a:gd name="T9" fmla="*/ 66 h 95"/>
                    <a:gd name="T10" fmla="*/ 35 w 123"/>
                    <a:gd name="T11" fmla="*/ 80 h 95"/>
                    <a:gd name="T12" fmla="*/ 57 w 123"/>
                    <a:gd name="T13" fmla="*/ 91 h 95"/>
                    <a:gd name="T14" fmla="*/ 78 w 123"/>
                    <a:gd name="T15" fmla="*/ 94 h 95"/>
                    <a:gd name="T16" fmla="*/ 98 w 123"/>
                    <a:gd name="T17" fmla="*/ 90 h 95"/>
                    <a:gd name="T18" fmla="*/ 113 w 123"/>
                    <a:gd name="T19" fmla="*/ 80 h 95"/>
                    <a:gd name="T20" fmla="*/ 118 w 123"/>
                    <a:gd name="T21" fmla="*/ 71 h 95"/>
                    <a:gd name="T22" fmla="*/ 122 w 123"/>
                    <a:gd name="T23" fmla="*/ 61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95"/>
                    <a:gd name="T38" fmla="*/ 123 w 123"/>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95">
                      <a:moveTo>
                        <a:pt x="11" y="0"/>
                      </a:moveTo>
                      <a:lnTo>
                        <a:pt x="3" y="11"/>
                      </a:lnTo>
                      <a:lnTo>
                        <a:pt x="0" y="30"/>
                      </a:lnTo>
                      <a:lnTo>
                        <a:pt x="6" y="46"/>
                      </a:lnTo>
                      <a:lnTo>
                        <a:pt x="17" y="66"/>
                      </a:lnTo>
                      <a:lnTo>
                        <a:pt x="35" y="80"/>
                      </a:lnTo>
                      <a:lnTo>
                        <a:pt x="57" y="91"/>
                      </a:lnTo>
                      <a:lnTo>
                        <a:pt x="78" y="94"/>
                      </a:lnTo>
                      <a:lnTo>
                        <a:pt x="98" y="90"/>
                      </a:lnTo>
                      <a:lnTo>
                        <a:pt x="113" y="80"/>
                      </a:lnTo>
                      <a:lnTo>
                        <a:pt x="118" y="71"/>
                      </a:lnTo>
                      <a:lnTo>
                        <a:pt x="122" y="61"/>
                      </a:lnTo>
                    </a:path>
                  </a:pathLst>
                </a:custGeom>
                <a:noFill/>
                <a:ln w="25400" cap="rnd">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grpSp>
          <p:nvGrpSpPr>
            <p:cNvPr id="8" name="Group 77"/>
            <p:cNvGrpSpPr>
              <a:grpSpLocks/>
            </p:cNvGrpSpPr>
            <p:nvPr/>
          </p:nvGrpSpPr>
          <p:grpSpPr bwMode="auto">
            <a:xfrm>
              <a:off x="2585" y="2544"/>
              <a:ext cx="1544" cy="1402"/>
              <a:chOff x="2585" y="2544"/>
              <a:chExt cx="1544" cy="1402"/>
            </a:xfrm>
          </p:grpSpPr>
          <p:sp>
            <p:nvSpPr>
              <p:cNvPr id="9" name="Freeform 78"/>
              <p:cNvSpPr>
                <a:spLocks/>
              </p:cNvSpPr>
              <p:nvPr/>
            </p:nvSpPr>
            <p:spPr bwMode="auto">
              <a:xfrm>
                <a:off x="2585" y="3377"/>
                <a:ext cx="550" cy="472"/>
              </a:xfrm>
              <a:custGeom>
                <a:avLst/>
                <a:gdLst>
                  <a:gd name="T0" fmla="*/ 25 w 550"/>
                  <a:gd name="T1" fmla="*/ 471 h 472"/>
                  <a:gd name="T2" fmla="*/ 14 w 550"/>
                  <a:gd name="T3" fmla="*/ 441 h 472"/>
                  <a:gd name="T4" fmla="*/ 4 w 550"/>
                  <a:gd name="T5" fmla="*/ 405 h 472"/>
                  <a:gd name="T6" fmla="*/ 0 w 550"/>
                  <a:gd name="T7" fmla="*/ 375 h 472"/>
                  <a:gd name="T8" fmla="*/ 4 w 550"/>
                  <a:gd name="T9" fmla="*/ 339 h 472"/>
                  <a:gd name="T10" fmla="*/ 16 w 550"/>
                  <a:gd name="T11" fmla="*/ 304 h 472"/>
                  <a:gd name="T12" fmla="*/ 27 w 550"/>
                  <a:gd name="T13" fmla="*/ 276 h 472"/>
                  <a:gd name="T14" fmla="*/ 51 w 550"/>
                  <a:gd name="T15" fmla="*/ 238 h 472"/>
                  <a:gd name="T16" fmla="*/ 78 w 550"/>
                  <a:gd name="T17" fmla="*/ 204 h 472"/>
                  <a:gd name="T18" fmla="*/ 104 w 550"/>
                  <a:gd name="T19" fmla="*/ 178 h 472"/>
                  <a:gd name="T20" fmla="*/ 133 w 550"/>
                  <a:gd name="T21" fmla="*/ 152 h 472"/>
                  <a:gd name="T22" fmla="*/ 151 w 550"/>
                  <a:gd name="T23" fmla="*/ 139 h 472"/>
                  <a:gd name="T24" fmla="*/ 179 w 550"/>
                  <a:gd name="T25" fmla="*/ 117 h 472"/>
                  <a:gd name="T26" fmla="*/ 213 w 550"/>
                  <a:gd name="T27" fmla="*/ 99 h 472"/>
                  <a:gd name="T28" fmla="*/ 246 w 550"/>
                  <a:gd name="T29" fmla="*/ 80 h 472"/>
                  <a:gd name="T30" fmla="*/ 549 w 550"/>
                  <a:gd name="T31" fmla="*/ 0 h 472"/>
                  <a:gd name="T32" fmla="*/ 521 w 550"/>
                  <a:gd name="T33" fmla="*/ 184 h 472"/>
                  <a:gd name="T34" fmla="*/ 300 w 550"/>
                  <a:gd name="T35" fmla="*/ 276 h 472"/>
                  <a:gd name="T36" fmla="*/ 278 w 550"/>
                  <a:gd name="T37" fmla="*/ 272 h 472"/>
                  <a:gd name="T38" fmla="*/ 258 w 550"/>
                  <a:gd name="T39" fmla="*/ 262 h 472"/>
                  <a:gd name="T40" fmla="*/ 228 w 550"/>
                  <a:gd name="T41" fmla="*/ 299 h 472"/>
                  <a:gd name="T42" fmla="*/ 170 w 550"/>
                  <a:gd name="T43" fmla="*/ 298 h 472"/>
                  <a:gd name="T44" fmla="*/ 176 w 550"/>
                  <a:gd name="T45" fmla="*/ 315 h 472"/>
                  <a:gd name="T46" fmla="*/ 157 w 550"/>
                  <a:gd name="T47" fmla="*/ 315 h 472"/>
                  <a:gd name="T48" fmla="*/ 161 w 550"/>
                  <a:gd name="T49" fmla="*/ 332 h 472"/>
                  <a:gd name="T50" fmla="*/ 144 w 550"/>
                  <a:gd name="T51" fmla="*/ 332 h 472"/>
                  <a:gd name="T52" fmla="*/ 150 w 550"/>
                  <a:gd name="T53" fmla="*/ 349 h 472"/>
                  <a:gd name="T54" fmla="*/ 129 w 550"/>
                  <a:gd name="T55" fmla="*/ 350 h 472"/>
                  <a:gd name="T56" fmla="*/ 135 w 550"/>
                  <a:gd name="T57" fmla="*/ 366 h 472"/>
                  <a:gd name="T58" fmla="*/ 117 w 550"/>
                  <a:gd name="T59" fmla="*/ 366 h 472"/>
                  <a:gd name="T60" fmla="*/ 121 w 550"/>
                  <a:gd name="T61" fmla="*/ 383 h 472"/>
                  <a:gd name="T62" fmla="*/ 102 w 550"/>
                  <a:gd name="T63" fmla="*/ 383 h 472"/>
                  <a:gd name="T64" fmla="*/ 109 w 550"/>
                  <a:gd name="T65" fmla="*/ 400 h 472"/>
                  <a:gd name="T66" fmla="*/ 25 w 550"/>
                  <a:gd name="T67" fmla="*/ 471 h 4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0"/>
                  <a:gd name="T103" fmla="*/ 0 h 472"/>
                  <a:gd name="T104" fmla="*/ 550 w 550"/>
                  <a:gd name="T105" fmla="*/ 472 h 4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0" h="472">
                    <a:moveTo>
                      <a:pt x="25" y="471"/>
                    </a:moveTo>
                    <a:lnTo>
                      <a:pt x="14" y="441"/>
                    </a:lnTo>
                    <a:lnTo>
                      <a:pt x="4" y="405"/>
                    </a:lnTo>
                    <a:lnTo>
                      <a:pt x="0" y="375"/>
                    </a:lnTo>
                    <a:lnTo>
                      <a:pt x="4" y="339"/>
                    </a:lnTo>
                    <a:lnTo>
                      <a:pt x="16" y="304"/>
                    </a:lnTo>
                    <a:lnTo>
                      <a:pt x="27" y="276"/>
                    </a:lnTo>
                    <a:lnTo>
                      <a:pt x="51" y="238"/>
                    </a:lnTo>
                    <a:lnTo>
                      <a:pt x="78" y="204"/>
                    </a:lnTo>
                    <a:lnTo>
                      <a:pt x="104" y="178"/>
                    </a:lnTo>
                    <a:lnTo>
                      <a:pt x="133" y="152"/>
                    </a:lnTo>
                    <a:lnTo>
                      <a:pt x="151" y="139"/>
                    </a:lnTo>
                    <a:lnTo>
                      <a:pt x="179" y="117"/>
                    </a:lnTo>
                    <a:lnTo>
                      <a:pt x="213" y="99"/>
                    </a:lnTo>
                    <a:lnTo>
                      <a:pt x="246" y="80"/>
                    </a:lnTo>
                    <a:lnTo>
                      <a:pt x="549" y="0"/>
                    </a:lnTo>
                    <a:lnTo>
                      <a:pt x="521" y="184"/>
                    </a:lnTo>
                    <a:lnTo>
                      <a:pt x="300" y="276"/>
                    </a:lnTo>
                    <a:lnTo>
                      <a:pt x="278" y="272"/>
                    </a:lnTo>
                    <a:lnTo>
                      <a:pt x="258" y="262"/>
                    </a:lnTo>
                    <a:lnTo>
                      <a:pt x="228" y="299"/>
                    </a:lnTo>
                    <a:lnTo>
                      <a:pt x="170" y="298"/>
                    </a:lnTo>
                    <a:lnTo>
                      <a:pt x="176" y="315"/>
                    </a:lnTo>
                    <a:lnTo>
                      <a:pt x="157" y="315"/>
                    </a:lnTo>
                    <a:lnTo>
                      <a:pt x="161" y="332"/>
                    </a:lnTo>
                    <a:lnTo>
                      <a:pt x="144" y="332"/>
                    </a:lnTo>
                    <a:lnTo>
                      <a:pt x="150" y="349"/>
                    </a:lnTo>
                    <a:lnTo>
                      <a:pt x="129" y="350"/>
                    </a:lnTo>
                    <a:lnTo>
                      <a:pt x="135" y="366"/>
                    </a:lnTo>
                    <a:lnTo>
                      <a:pt x="117" y="366"/>
                    </a:lnTo>
                    <a:lnTo>
                      <a:pt x="121" y="383"/>
                    </a:lnTo>
                    <a:lnTo>
                      <a:pt x="102" y="383"/>
                    </a:lnTo>
                    <a:lnTo>
                      <a:pt x="109" y="400"/>
                    </a:lnTo>
                    <a:lnTo>
                      <a:pt x="25" y="471"/>
                    </a:lnTo>
                  </a:path>
                </a:pathLst>
              </a:custGeom>
              <a:solidFill>
                <a:srgbClr val="A0A0A0"/>
              </a:solidFill>
              <a:ln w="12700" cap="rnd">
                <a:solidFill>
                  <a:srgbClr val="404040"/>
                </a:solidFill>
                <a:round/>
                <a:headEnd/>
                <a:tailEnd/>
              </a:ln>
            </p:spPr>
            <p:txBody>
              <a:bodyPr/>
              <a:lstStyle/>
              <a:p>
                <a:endParaRPr lang="en-US" dirty="0"/>
              </a:p>
            </p:txBody>
          </p:sp>
          <p:sp>
            <p:nvSpPr>
              <p:cNvPr id="10" name="Freeform 79"/>
              <p:cNvSpPr>
                <a:spLocks/>
              </p:cNvSpPr>
              <p:nvPr/>
            </p:nvSpPr>
            <p:spPr bwMode="auto">
              <a:xfrm>
                <a:off x="2772" y="3243"/>
                <a:ext cx="386" cy="703"/>
              </a:xfrm>
              <a:custGeom>
                <a:avLst/>
                <a:gdLst>
                  <a:gd name="T0" fmla="*/ 0 w 386"/>
                  <a:gd name="T1" fmla="*/ 702 h 703"/>
                  <a:gd name="T2" fmla="*/ 34 w 386"/>
                  <a:gd name="T3" fmla="*/ 701 h 703"/>
                  <a:gd name="T4" fmla="*/ 74 w 386"/>
                  <a:gd name="T5" fmla="*/ 699 h 703"/>
                  <a:gd name="T6" fmla="*/ 107 w 386"/>
                  <a:gd name="T7" fmla="*/ 691 h 703"/>
                  <a:gd name="T8" fmla="*/ 144 w 386"/>
                  <a:gd name="T9" fmla="*/ 674 h 703"/>
                  <a:gd name="T10" fmla="*/ 177 w 386"/>
                  <a:gd name="T11" fmla="*/ 653 h 703"/>
                  <a:gd name="T12" fmla="*/ 201 w 386"/>
                  <a:gd name="T13" fmla="*/ 634 h 703"/>
                  <a:gd name="T14" fmla="*/ 233 w 386"/>
                  <a:gd name="T15" fmla="*/ 602 h 703"/>
                  <a:gd name="T16" fmla="*/ 258 w 386"/>
                  <a:gd name="T17" fmla="*/ 568 h 703"/>
                  <a:gd name="T18" fmla="*/ 278 w 386"/>
                  <a:gd name="T19" fmla="*/ 535 h 703"/>
                  <a:gd name="T20" fmla="*/ 295 w 386"/>
                  <a:gd name="T21" fmla="*/ 502 h 703"/>
                  <a:gd name="T22" fmla="*/ 303 w 386"/>
                  <a:gd name="T23" fmla="*/ 482 h 703"/>
                  <a:gd name="T24" fmla="*/ 315 w 386"/>
                  <a:gd name="T25" fmla="*/ 452 h 703"/>
                  <a:gd name="T26" fmla="*/ 322 w 386"/>
                  <a:gd name="T27" fmla="*/ 416 h 703"/>
                  <a:gd name="T28" fmla="*/ 329 w 386"/>
                  <a:gd name="T29" fmla="*/ 384 h 703"/>
                  <a:gd name="T30" fmla="*/ 385 w 386"/>
                  <a:gd name="T31" fmla="*/ 25 h 703"/>
                  <a:gd name="T32" fmla="*/ 286 w 386"/>
                  <a:gd name="T33" fmla="*/ 0 h 703"/>
                  <a:gd name="T34" fmla="*/ 272 w 386"/>
                  <a:gd name="T35" fmla="*/ 36 h 703"/>
                  <a:gd name="T36" fmla="*/ 261 w 386"/>
                  <a:gd name="T37" fmla="*/ 73 h 703"/>
                  <a:gd name="T38" fmla="*/ 246 w 386"/>
                  <a:gd name="T39" fmla="*/ 110 h 703"/>
                  <a:gd name="T40" fmla="*/ 231 w 386"/>
                  <a:gd name="T41" fmla="*/ 145 h 703"/>
                  <a:gd name="T42" fmla="*/ 214 w 386"/>
                  <a:gd name="T43" fmla="*/ 178 h 703"/>
                  <a:gd name="T44" fmla="*/ 199 w 386"/>
                  <a:gd name="T45" fmla="*/ 206 h 703"/>
                  <a:gd name="T46" fmla="*/ 180 w 386"/>
                  <a:gd name="T47" fmla="*/ 244 h 703"/>
                  <a:gd name="T48" fmla="*/ 164 w 386"/>
                  <a:gd name="T49" fmla="*/ 269 h 703"/>
                  <a:gd name="T50" fmla="*/ 143 w 386"/>
                  <a:gd name="T51" fmla="*/ 295 h 703"/>
                  <a:gd name="T52" fmla="*/ 123 w 386"/>
                  <a:gd name="T53" fmla="*/ 321 h 703"/>
                  <a:gd name="T54" fmla="*/ 106 w 386"/>
                  <a:gd name="T55" fmla="*/ 347 h 703"/>
                  <a:gd name="T56" fmla="*/ 101 w 386"/>
                  <a:gd name="T57" fmla="*/ 365 h 703"/>
                  <a:gd name="T58" fmla="*/ 100 w 386"/>
                  <a:gd name="T59" fmla="*/ 387 h 703"/>
                  <a:gd name="T60" fmla="*/ 107 w 386"/>
                  <a:gd name="T61" fmla="*/ 402 h 703"/>
                  <a:gd name="T62" fmla="*/ 120 w 386"/>
                  <a:gd name="T63" fmla="*/ 420 h 703"/>
                  <a:gd name="T64" fmla="*/ 137 w 386"/>
                  <a:gd name="T65" fmla="*/ 434 h 703"/>
                  <a:gd name="T66" fmla="*/ 108 w 386"/>
                  <a:gd name="T67" fmla="*/ 471 h 703"/>
                  <a:gd name="T68" fmla="*/ 129 w 386"/>
                  <a:gd name="T69" fmla="*/ 521 h 703"/>
                  <a:gd name="T70" fmla="*/ 109 w 386"/>
                  <a:gd name="T71" fmla="*/ 521 h 703"/>
                  <a:gd name="T72" fmla="*/ 116 w 386"/>
                  <a:gd name="T73" fmla="*/ 538 h 703"/>
                  <a:gd name="T74" fmla="*/ 98 w 386"/>
                  <a:gd name="T75" fmla="*/ 538 h 703"/>
                  <a:gd name="T76" fmla="*/ 103 w 386"/>
                  <a:gd name="T77" fmla="*/ 555 h 703"/>
                  <a:gd name="T78" fmla="*/ 83 w 386"/>
                  <a:gd name="T79" fmla="*/ 555 h 703"/>
                  <a:gd name="T80" fmla="*/ 91 w 386"/>
                  <a:gd name="T81" fmla="*/ 573 h 703"/>
                  <a:gd name="T82" fmla="*/ 70 w 386"/>
                  <a:gd name="T83" fmla="*/ 575 h 703"/>
                  <a:gd name="T84" fmla="*/ 76 w 386"/>
                  <a:gd name="T85" fmla="*/ 590 h 703"/>
                  <a:gd name="T86" fmla="*/ 57 w 386"/>
                  <a:gd name="T87" fmla="*/ 590 h 703"/>
                  <a:gd name="T88" fmla="*/ 65 w 386"/>
                  <a:gd name="T89" fmla="*/ 607 h 703"/>
                  <a:gd name="T90" fmla="*/ 45 w 386"/>
                  <a:gd name="T91" fmla="*/ 606 h 703"/>
                  <a:gd name="T92" fmla="*/ 0 w 386"/>
                  <a:gd name="T93" fmla="*/ 702 h 7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6"/>
                  <a:gd name="T142" fmla="*/ 0 h 703"/>
                  <a:gd name="T143" fmla="*/ 386 w 386"/>
                  <a:gd name="T144" fmla="*/ 703 h 7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6" h="703">
                    <a:moveTo>
                      <a:pt x="0" y="702"/>
                    </a:moveTo>
                    <a:lnTo>
                      <a:pt x="34" y="701"/>
                    </a:lnTo>
                    <a:lnTo>
                      <a:pt x="74" y="699"/>
                    </a:lnTo>
                    <a:lnTo>
                      <a:pt x="107" y="691"/>
                    </a:lnTo>
                    <a:lnTo>
                      <a:pt x="144" y="674"/>
                    </a:lnTo>
                    <a:lnTo>
                      <a:pt x="177" y="653"/>
                    </a:lnTo>
                    <a:lnTo>
                      <a:pt x="201" y="634"/>
                    </a:lnTo>
                    <a:lnTo>
                      <a:pt x="233" y="602"/>
                    </a:lnTo>
                    <a:lnTo>
                      <a:pt x="258" y="568"/>
                    </a:lnTo>
                    <a:lnTo>
                      <a:pt x="278" y="535"/>
                    </a:lnTo>
                    <a:lnTo>
                      <a:pt x="295" y="502"/>
                    </a:lnTo>
                    <a:lnTo>
                      <a:pt x="303" y="482"/>
                    </a:lnTo>
                    <a:lnTo>
                      <a:pt x="315" y="452"/>
                    </a:lnTo>
                    <a:lnTo>
                      <a:pt x="322" y="416"/>
                    </a:lnTo>
                    <a:lnTo>
                      <a:pt x="329" y="384"/>
                    </a:lnTo>
                    <a:lnTo>
                      <a:pt x="385" y="25"/>
                    </a:lnTo>
                    <a:lnTo>
                      <a:pt x="286" y="0"/>
                    </a:lnTo>
                    <a:lnTo>
                      <a:pt x="272" y="36"/>
                    </a:lnTo>
                    <a:lnTo>
                      <a:pt x="261" y="73"/>
                    </a:lnTo>
                    <a:lnTo>
                      <a:pt x="246" y="110"/>
                    </a:lnTo>
                    <a:lnTo>
                      <a:pt x="231" y="145"/>
                    </a:lnTo>
                    <a:lnTo>
                      <a:pt x="214" y="178"/>
                    </a:lnTo>
                    <a:lnTo>
                      <a:pt x="199" y="206"/>
                    </a:lnTo>
                    <a:lnTo>
                      <a:pt x="180" y="244"/>
                    </a:lnTo>
                    <a:lnTo>
                      <a:pt x="164" y="269"/>
                    </a:lnTo>
                    <a:lnTo>
                      <a:pt x="143" y="295"/>
                    </a:lnTo>
                    <a:lnTo>
                      <a:pt x="123" y="321"/>
                    </a:lnTo>
                    <a:lnTo>
                      <a:pt x="106" y="347"/>
                    </a:lnTo>
                    <a:lnTo>
                      <a:pt x="101" y="365"/>
                    </a:lnTo>
                    <a:lnTo>
                      <a:pt x="100" y="387"/>
                    </a:lnTo>
                    <a:lnTo>
                      <a:pt x="107" y="402"/>
                    </a:lnTo>
                    <a:lnTo>
                      <a:pt x="120" y="420"/>
                    </a:lnTo>
                    <a:lnTo>
                      <a:pt x="137" y="434"/>
                    </a:lnTo>
                    <a:lnTo>
                      <a:pt x="108" y="471"/>
                    </a:lnTo>
                    <a:lnTo>
                      <a:pt x="129" y="521"/>
                    </a:lnTo>
                    <a:lnTo>
                      <a:pt x="109" y="521"/>
                    </a:lnTo>
                    <a:lnTo>
                      <a:pt x="116" y="538"/>
                    </a:lnTo>
                    <a:lnTo>
                      <a:pt x="98" y="538"/>
                    </a:lnTo>
                    <a:lnTo>
                      <a:pt x="103" y="555"/>
                    </a:lnTo>
                    <a:lnTo>
                      <a:pt x="83" y="555"/>
                    </a:lnTo>
                    <a:lnTo>
                      <a:pt x="91" y="573"/>
                    </a:lnTo>
                    <a:lnTo>
                      <a:pt x="70" y="575"/>
                    </a:lnTo>
                    <a:lnTo>
                      <a:pt x="76" y="590"/>
                    </a:lnTo>
                    <a:lnTo>
                      <a:pt x="57" y="590"/>
                    </a:lnTo>
                    <a:lnTo>
                      <a:pt x="65" y="607"/>
                    </a:lnTo>
                    <a:lnTo>
                      <a:pt x="45" y="606"/>
                    </a:lnTo>
                    <a:lnTo>
                      <a:pt x="0" y="702"/>
                    </a:lnTo>
                  </a:path>
                </a:pathLst>
              </a:custGeom>
              <a:solidFill>
                <a:srgbClr val="A0A0A0"/>
              </a:solidFill>
              <a:ln w="12700" cap="rnd">
                <a:solidFill>
                  <a:srgbClr val="404040"/>
                </a:solidFill>
                <a:round/>
                <a:headEnd/>
                <a:tailEnd/>
              </a:ln>
            </p:spPr>
            <p:txBody>
              <a:bodyPr/>
              <a:lstStyle/>
              <a:p>
                <a:endParaRPr lang="en-US" dirty="0"/>
              </a:p>
            </p:txBody>
          </p:sp>
          <p:sp>
            <p:nvSpPr>
              <p:cNvPr id="11" name="Oval 80"/>
              <p:cNvSpPr>
                <a:spLocks noChangeArrowheads="1"/>
              </p:cNvSpPr>
              <p:nvPr/>
            </p:nvSpPr>
            <p:spPr bwMode="auto">
              <a:xfrm rot="7500000">
                <a:off x="2972" y="3491"/>
                <a:ext cx="66" cy="58"/>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sp>
            <p:nvSpPr>
              <p:cNvPr id="12" name="Oval 81"/>
              <p:cNvSpPr>
                <a:spLocks noChangeArrowheads="1"/>
              </p:cNvSpPr>
              <p:nvPr/>
            </p:nvSpPr>
            <p:spPr bwMode="auto">
              <a:xfrm rot="7500000">
                <a:off x="3016" y="3499"/>
                <a:ext cx="80" cy="73"/>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p:txBody>
          </p:sp>
          <p:sp>
            <p:nvSpPr>
              <p:cNvPr id="13" name="Freeform 82"/>
              <p:cNvSpPr>
                <a:spLocks/>
              </p:cNvSpPr>
              <p:nvPr/>
            </p:nvSpPr>
            <p:spPr bwMode="auto">
              <a:xfrm>
                <a:off x="3390" y="2936"/>
                <a:ext cx="739" cy="568"/>
              </a:xfrm>
              <a:custGeom>
                <a:avLst/>
                <a:gdLst>
                  <a:gd name="T0" fmla="*/ 25 w 739"/>
                  <a:gd name="T1" fmla="*/ 567 h 568"/>
                  <a:gd name="T2" fmla="*/ 0 w 739"/>
                  <a:gd name="T3" fmla="*/ 477 h 568"/>
                  <a:gd name="T4" fmla="*/ 38 w 739"/>
                  <a:gd name="T5" fmla="*/ 458 h 568"/>
                  <a:gd name="T6" fmla="*/ 70 w 739"/>
                  <a:gd name="T7" fmla="*/ 441 h 568"/>
                  <a:gd name="T8" fmla="*/ 102 w 739"/>
                  <a:gd name="T9" fmla="*/ 428 h 568"/>
                  <a:gd name="T10" fmla="*/ 132 w 739"/>
                  <a:gd name="T11" fmla="*/ 417 h 568"/>
                  <a:gd name="T12" fmla="*/ 172 w 739"/>
                  <a:gd name="T13" fmla="*/ 404 h 568"/>
                  <a:gd name="T14" fmla="*/ 211 w 739"/>
                  <a:gd name="T15" fmla="*/ 389 h 568"/>
                  <a:gd name="T16" fmla="*/ 260 w 739"/>
                  <a:gd name="T17" fmla="*/ 371 h 568"/>
                  <a:gd name="T18" fmla="*/ 303 w 739"/>
                  <a:gd name="T19" fmla="*/ 345 h 568"/>
                  <a:gd name="T20" fmla="*/ 347 w 739"/>
                  <a:gd name="T21" fmla="*/ 319 h 568"/>
                  <a:gd name="T22" fmla="*/ 392 w 739"/>
                  <a:gd name="T23" fmla="*/ 283 h 568"/>
                  <a:gd name="T24" fmla="*/ 425 w 739"/>
                  <a:gd name="T25" fmla="*/ 258 h 568"/>
                  <a:gd name="T26" fmla="*/ 465 w 739"/>
                  <a:gd name="T27" fmla="*/ 237 h 568"/>
                  <a:gd name="T28" fmla="*/ 504 w 739"/>
                  <a:gd name="T29" fmla="*/ 211 h 568"/>
                  <a:gd name="T30" fmla="*/ 550 w 739"/>
                  <a:gd name="T31" fmla="*/ 179 h 568"/>
                  <a:gd name="T32" fmla="*/ 586 w 739"/>
                  <a:gd name="T33" fmla="*/ 146 h 568"/>
                  <a:gd name="T34" fmla="*/ 623 w 739"/>
                  <a:gd name="T35" fmla="*/ 112 h 568"/>
                  <a:gd name="T36" fmla="*/ 651 w 739"/>
                  <a:gd name="T37" fmla="*/ 79 h 568"/>
                  <a:gd name="T38" fmla="*/ 681 w 739"/>
                  <a:gd name="T39" fmla="*/ 43 h 568"/>
                  <a:gd name="T40" fmla="*/ 698 w 739"/>
                  <a:gd name="T41" fmla="*/ 22 h 568"/>
                  <a:gd name="T42" fmla="*/ 706 w 739"/>
                  <a:gd name="T43" fmla="*/ 12 h 568"/>
                  <a:gd name="T44" fmla="*/ 713 w 739"/>
                  <a:gd name="T45" fmla="*/ 6 h 568"/>
                  <a:gd name="T46" fmla="*/ 720 w 739"/>
                  <a:gd name="T47" fmla="*/ 2 h 568"/>
                  <a:gd name="T48" fmla="*/ 728 w 739"/>
                  <a:gd name="T49" fmla="*/ 0 h 568"/>
                  <a:gd name="T50" fmla="*/ 733 w 739"/>
                  <a:gd name="T51" fmla="*/ 2 h 568"/>
                  <a:gd name="T52" fmla="*/ 738 w 739"/>
                  <a:gd name="T53" fmla="*/ 7 h 568"/>
                  <a:gd name="T54" fmla="*/ 738 w 739"/>
                  <a:gd name="T55" fmla="*/ 14 h 568"/>
                  <a:gd name="T56" fmla="*/ 736 w 739"/>
                  <a:gd name="T57" fmla="*/ 23 h 568"/>
                  <a:gd name="T58" fmla="*/ 716 w 739"/>
                  <a:gd name="T59" fmla="*/ 55 h 568"/>
                  <a:gd name="T60" fmla="*/ 693 w 739"/>
                  <a:gd name="T61" fmla="*/ 89 h 568"/>
                  <a:gd name="T62" fmla="*/ 677 w 739"/>
                  <a:gd name="T63" fmla="*/ 117 h 568"/>
                  <a:gd name="T64" fmla="*/ 651 w 739"/>
                  <a:gd name="T65" fmla="*/ 151 h 568"/>
                  <a:gd name="T66" fmla="*/ 621 w 739"/>
                  <a:gd name="T67" fmla="*/ 184 h 568"/>
                  <a:gd name="T68" fmla="*/ 591 w 739"/>
                  <a:gd name="T69" fmla="*/ 223 h 568"/>
                  <a:gd name="T70" fmla="*/ 545 w 739"/>
                  <a:gd name="T71" fmla="*/ 271 h 568"/>
                  <a:gd name="T72" fmla="*/ 507 w 739"/>
                  <a:gd name="T73" fmla="*/ 305 h 568"/>
                  <a:gd name="T74" fmla="*/ 466 w 739"/>
                  <a:gd name="T75" fmla="*/ 339 h 568"/>
                  <a:gd name="T76" fmla="*/ 430 w 739"/>
                  <a:gd name="T77" fmla="*/ 364 h 568"/>
                  <a:gd name="T78" fmla="*/ 402 w 739"/>
                  <a:gd name="T79" fmla="*/ 383 h 568"/>
                  <a:gd name="T80" fmla="*/ 365 w 739"/>
                  <a:gd name="T81" fmla="*/ 407 h 568"/>
                  <a:gd name="T82" fmla="*/ 326 w 739"/>
                  <a:gd name="T83" fmla="*/ 432 h 568"/>
                  <a:gd name="T84" fmla="*/ 288 w 739"/>
                  <a:gd name="T85" fmla="*/ 454 h 568"/>
                  <a:gd name="T86" fmla="*/ 250 w 739"/>
                  <a:gd name="T87" fmla="*/ 475 h 568"/>
                  <a:gd name="T88" fmla="*/ 213 w 739"/>
                  <a:gd name="T89" fmla="*/ 492 h 568"/>
                  <a:gd name="T90" fmla="*/ 171 w 739"/>
                  <a:gd name="T91" fmla="*/ 512 h 568"/>
                  <a:gd name="T92" fmla="*/ 128 w 739"/>
                  <a:gd name="T93" fmla="*/ 530 h 568"/>
                  <a:gd name="T94" fmla="*/ 93 w 739"/>
                  <a:gd name="T95" fmla="*/ 542 h 568"/>
                  <a:gd name="T96" fmla="*/ 25 w 739"/>
                  <a:gd name="T97" fmla="*/ 567 h 5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9"/>
                  <a:gd name="T148" fmla="*/ 0 h 568"/>
                  <a:gd name="T149" fmla="*/ 739 w 739"/>
                  <a:gd name="T150" fmla="*/ 568 h 5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9" h="568">
                    <a:moveTo>
                      <a:pt x="25" y="567"/>
                    </a:moveTo>
                    <a:lnTo>
                      <a:pt x="0" y="477"/>
                    </a:lnTo>
                    <a:lnTo>
                      <a:pt x="38" y="458"/>
                    </a:lnTo>
                    <a:lnTo>
                      <a:pt x="70" y="441"/>
                    </a:lnTo>
                    <a:lnTo>
                      <a:pt x="102" y="428"/>
                    </a:lnTo>
                    <a:lnTo>
                      <a:pt x="132" y="417"/>
                    </a:lnTo>
                    <a:lnTo>
                      <a:pt x="172" y="404"/>
                    </a:lnTo>
                    <a:lnTo>
                      <a:pt x="211" y="389"/>
                    </a:lnTo>
                    <a:lnTo>
                      <a:pt x="260" y="371"/>
                    </a:lnTo>
                    <a:lnTo>
                      <a:pt x="303" y="345"/>
                    </a:lnTo>
                    <a:lnTo>
                      <a:pt x="347" y="319"/>
                    </a:lnTo>
                    <a:lnTo>
                      <a:pt x="392" y="283"/>
                    </a:lnTo>
                    <a:lnTo>
                      <a:pt x="425" y="258"/>
                    </a:lnTo>
                    <a:lnTo>
                      <a:pt x="465" y="237"/>
                    </a:lnTo>
                    <a:lnTo>
                      <a:pt x="504" y="211"/>
                    </a:lnTo>
                    <a:lnTo>
                      <a:pt x="550" y="179"/>
                    </a:lnTo>
                    <a:lnTo>
                      <a:pt x="586" y="146"/>
                    </a:lnTo>
                    <a:lnTo>
                      <a:pt x="623" y="112"/>
                    </a:lnTo>
                    <a:lnTo>
                      <a:pt x="651" y="79"/>
                    </a:lnTo>
                    <a:lnTo>
                      <a:pt x="681" y="43"/>
                    </a:lnTo>
                    <a:lnTo>
                      <a:pt x="698" y="22"/>
                    </a:lnTo>
                    <a:lnTo>
                      <a:pt x="706" y="12"/>
                    </a:lnTo>
                    <a:lnTo>
                      <a:pt x="713" y="6"/>
                    </a:lnTo>
                    <a:lnTo>
                      <a:pt x="720" y="2"/>
                    </a:lnTo>
                    <a:lnTo>
                      <a:pt x="728" y="0"/>
                    </a:lnTo>
                    <a:lnTo>
                      <a:pt x="733" y="2"/>
                    </a:lnTo>
                    <a:lnTo>
                      <a:pt x="738" y="7"/>
                    </a:lnTo>
                    <a:lnTo>
                      <a:pt x="738" y="14"/>
                    </a:lnTo>
                    <a:lnTo>
                      <a:pt x="736" y="23"/>
                    </a:lnTo>
                    <a:lnTo>
                      <a:pt x="716" y="55"/>
                    </a:lnTo>
                    <a:lnTo>
                      <a:pt x="693" y="89"/>
                    </a:lnTo>
                    <a:lnTo>
                      <a:pt x="677" y="117"/>
                    </a:lnTo>
                    <a:lnTo>
                      <a:pt x="651" y="151"/>
                    </a:lnTo>
                    <a:lnTo>
                      <a:pt x="621" y="184"/>
                    </a:lnTo>
                    <a:lnTo>
                      <a:pt x="591" y="223"/>
                    </a:lnTo>
                    <a:lnTo>
                      <a:pt x="545" y="271"/>
                    </a:lnTo>
                    <a:lnTo>
                      <a:pt x="507" y="305"/>
                    </a:lnTo>
                    <a:lnTo>
                      <a:pt x="466" y="339"/>
                    </a:lnTo>
                    <a:lnTo>
                      <a:pt x="430" y="364"/>
                    </a:lnTo>
                    <a:lnTo>
                      <a:pt x="402" y="383"/>
                    </a:lnTo>
                    <a:lnTo>
                      <a:pt x="365" y="407"/>
                    </a:lnTo>
                    <a:lnTo>
                      <a:pt x="326" y="432"/>
                    </a:lnTo>
                    <a:lnTo>
                      <a:pt x="288" y="454"/>
                    </a:lnTo>
                    <a:lnTo>
                      <a:pt x="250" y="475"/>
                    </a:lnTo>
                    <a:lnTo>
                      <a:pt x="213" y="492"/>
                    </a:lnTo>
                    <a:lnTo>
                      <a:pt x="171" y="512"/>
                    </a:lnTo>
                    <a:lnTo>
                      <a:pt x="128" y="530"/>
                    </a:lnTo>
                    <a:lnTo>
                      <a:pt x="93" y="542"/>
                    </a:lnTo>
                    <a:lnTo>
                      <a:pt x="25" y="567"/>
                    </a:lnTo>
                  </a:path>
                </a:pathLst>
              </a:custGeom>
              <a:solidFill>
                <a:srgbClr val="E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14" name="Freeform 83"/>
              <p:cNvSpPr>
                <a:spLocks/>
              </p:cNvSpPr>
              <p:nvPr/>
            </p:nvSpPr>
            <p:spPr bwMode="auto">
              <a:xfrm>
                <a:off x="3060" y="2544"/>
                <a:ext cx="527" cy="724"/>
              </a:xfrm>
              <a:custGeom>
                <a:avLst/>
                <a:gdLst>
                  <a:gd name="T0" fmla="*/ 101 w 527"/>
                  <a:gd name="T1" fmla="*/ 723 h 724"/>
                  <a:gd name="T2" fmla="*/ 0 w 527"/>
                  <a:gd name="T3" fmla="*/ 698 h 724"/>
                  <a:gd name="T4" fmla="*/ 8 w 527"/>
                  <a:gd name="T5" fmla="*/ 660 h 724"/>
                  <a:gd name="T6" fmla="*/ 18 w 527"/>
                  <a:gd name="T7" fmla="*/ 618 h 724"/>
                  <a:gd name="T8" fmla="*/ 33 w 527"/>
                  <a:gd name="T9" fmla="*/ 579 h 724"/>
                  <a:gd name="T10" fmla="*/ 49 w 527"/>
                  <a:gd name="T11" fmla="*/ 538 h 724"/>
                  <a:gd name="T12" fmla="*/ 66 w 527"/>
                  <a:gd name="T13" fmla="*/ 500 h 724"/>
                  <a:gd name="T14" fmla="*/ 90 w 527"/>
                  <a:gd name="T15" fmla="*/ 459 h 724"/>
                  <a:gd name="T16" fmla="*/ 111 w 527"/>
                  <a:gd name="T17" fmla="*/ 419 h 724"/>
                  <a:gd name="T18" fmla="*/ 130 w 527"/>
                  <a:gd name="T19" fmla="*/ 385 h 724"/>
                  <a:gd name="T20" fmla="*/ 153 w 527"/>
                  <a:gd name="T21" fmla="*/ 354 h 724"/>
                  <a:gd name="T22" fmla="*/ 180 w 527"/>
                  <a:gd name="T23" fmla="*/ 317 h 724"/>
                  <a:gd name="T24" fmla="*/ 206 w 527"/>
                  <a:gd name="T25" fmla="*/ 286 h 724"/>
                  <a:gd name="T26" fmla="*/ 232 w 527"/>
                  <a:gd name="T27" fmla="*/ 253 h 724"/>
                  <a:gd name="T28" fmla="*/ 259 w 527"/>
                  <a:gd name="T29" fmla="*/ 222 h 724"/>
                  <a:gd name="T30" fmla="*/ 282 w 527"/>
                  <a:gd name="T31" fmla="*/ 199 h 724"/>
                  <a:gd name="T32" fmla="*/ 303 w 527"/>
                  <a:gd name="T33" fmla="*/ 179 h 724"/>
                  <a:gd name="T34" fmla="*/ 331 w 527"/>
                  <a:gd name="T35" fmla="*/ 153 h 724"/>
                  <a:gd name="T36" fmla="*/ 359 w 527"/>
                  <a:gd name="T37" fmla="*/ 130 h 724"/>
                  <a:gd name="T38" fmla="*/ 390 w 527"/>
                  <a:gd name="T39" fmla="*/ 101 h 724"/>
                  <a:gd name="T40" fmla="*/ 414 w 527"/>
                  <a:gd name="T41" fmla="*/ 79 h 724"/>
                  <a:gd name="T42" fmla="*/ 490 w 527"/>
                  <a:gd name="T43" fmla="*/ 11 h 724"/>
                  <a:gd name="T44" fmla="*/ 497 w 527"/>
                  <a:gd name="T45" fmla="*/ 6 h 724"/>
                  <a:gd name="T46" fmla="*/ 504 w 527"/>
                  <a:gd name="T47" fmla="*/ 2 h 724"/>
                  <a:gd name="T48" fmla="*/ 509 w 527"/>
                  <a:gd name="T49" fmla="*/ 0 h 724"/>
                  <a:gd name="T50" fmla="*/ 517 w 527"/>
                  <a:gd name="T51" fmla="*/ 1 h 724"/>
                  <a:gd name="T52" fmla="*/ 522 w 527"/>
                  <a:gd name="T53" fmla="*/ 3 h 724"/>
                  <a:gd name="T54" fmla="*/ 525 w 527"/>
                  <a:gd name="T55" fmla="*/ 9 h 724"/>
                  <a:gd name="T56" fmla="*/ 526 w 527"/>
                  <a:gd name="T57" fmla="*/ 13 h 724"/>
                  <a:gd name="T58" fmla="*/ 526 w 527"/>
                  <a:gd name="T59" fmla="*/ 20 h 724"/>
                  <a:gd name="T60" fmla="*/ 522 w 527"/>
                  <a:gd name="T61" fmla="*/ 27 h 724"/>
                  <a:gd name="T62" fmla="*/ 504 w 527"/>
                  <a:gd name="T63" fmla="*/ 45 h 724"/>
                  <a:gd name="T64" fmla="*/ 479 w 527"/>
                  <a:gd name="T65" fmla="*/ 66 h 724"/>
                  <a:gd name="T66" fmla="*/ 458 w 527"/>
                  <a:gd name="T67" fmla="*/ 84 h 724"/>
                  <a:gd name="T68" fmla="*/ 431 w 527"/>
                  <a:gd name="T69" fmla="*/ 112 h 724"/>
                  <a:gd name="T70" fmla="*/ 406 w 527"/>
                  <a:gd name="T71" fmla="*/ 136 h 724"/>
                  <a:gd name="T72" fmla="*/ 386 w 527"/>
                  <a:gd name="T73" fmla="*/ 163 h 724"/>
                  <a:gd name="T74" fmla="*/ 366 w 527"/>
                  <a:gd name="T75" fmla="*/ 189 h 724"/>
                  <a:gd name="T76" fmla="*/ 338 w 527"/>
                  <a:gd name="T77" fmla="*/ 223 h 724"/>
                  <a:gd name="T78" fmla="*/ 322 w 527"/>
                  <a:gd name="T79" fmla="*/ 257 h 724"/>
                  <a:gd name="T80" fmla="*/ 298 w 527"/>
                  <a:gd name="T81" fmla="*/ 305 h 724"/>
                  <a:gd name="T82" fmla="*/ 273 w 527"/>
                  <a:gd name="T83" fmla="*/ 342 h 724"/>
                  <a:gd name="T84" fmla="*/ 248 w 527"/>
                  <a:gd name="T85" fmla="*/ 379 h 724"/>
                  <a:gd name="T86" fmla="*/ 228 w 527"/>
                  <a:gd name="T87" fmla="*/ 405 h 724"/>
                  <a:gd name="T88" fmla="*/ 211 w 527"/>
                  <a:gd name="T89" fmla="*/ 439 h 724"/>
                  <a:gd name="T90" fmla="*/ 196 w 527"/>
                  <a:gd name="T91" fmla="*/ 472 h 724"/>
                  <a:gd name="T92" fmla="*/ 162 w 527"/>
                  <a:gd name="T93" fmla="*/ 551 h 724"/>
                  <a:gd name="T94" fmla="*/ 134 w 527"/>
                  <a:gd name="T95" fmla="*/ 631 h 724"/>
                  <a:gd name="T96" fmla="*/ 116 w 527"/>
                  <a:gd name="T97" fmla="*/ 680 h 724"/>
                  <a:gd name="T98" fmla="*/ 101 w 527"/>
                  <a:gd name="T99" fmla="*/ 723 h 7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7"/>
                  <a:gd name="T151" fmla="*/ 0 h 724"/>
                  <a:gd name="T152" fmla="*/ 527 w 527"/>
                  <a:gd name="T153" fmla="*/ 724 h 7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7" h="724">
                    <a:moveTo>
                      <a:pt x="101" y="723"/>
                    </a:moveTo>
                    <a:lnTo>
                      <a:pt x="0" y="698"/>
                    </a:lnTo>
                    <a:lnTo>
                      <a:pt x="8" y="660"/>
                    </a:lnTo>
                    <a:lnTo>
                      <a:pt x="18" y="618"/>
                    </a:lnTo>
                    <a:lnTo>
                      <a:pt x="33" y="579"/>
                    </a:lnTo>
                    <a:lnTo>
                      <a:pt x="49" y="538"/>
                    </a:lnTo>
                    <a:lnTo>
                      <a:pt x="66" y="500"/>
                    </a:lnTo>
                    <a:lnTo>
                      <a:pt x="90" y="459"/>
                    </a:lnTo>
                    <a:lnTo>
                      <a:pt x="111" y="419"/>
                    </a:lnTo>
                    <a:lnTo>
                      <a:pt x="130" y="385"/>
                    </a:lnTo>
                    <a:lnTo>
                      <a:pt x="153" y="354"/>
                    </a:lnTo>
                    <a:lnTo>
                      <a:pt x="180" y="317"/>
                    </a:lnTo>
                    <a:lnTo>
                      <a:pt x="206" y="286"/>
                    </a:lnTo>
                    <a:lnTo>
                      <a:pt x="232" y="253"/>
                    </a:lnTo>
                    <a:lnTo>
                      <a:pt x="259" y="222"/>
                    </a:lnTo>
                    <a:lnTo>
                      <a:pt x="282" y="199"/>
                    </a:lnTo>
                    <a:lnTo>
                      <a:pt x="303" y="179"/>
                    </a:lnTo>
                    <a:lnTo>
                      <a:pt x="331" y="153"/>
                    </a:lnTo>
                    <a:lnTo>
                      <a:pt x="359" y="130"/>
                    </a:lnTo>
                    <a:lnTo>
                      <a:pt x="390" y="101"/>
                    </a:lnTo>
                    <a:lnTo>
                      <a:pt x="414" y="79"/>
                    </a:lnTo>
                    <a:lnTo>
                      <a:pt x="490" y="11"/>
                    </a:lnTo>
                    <a:lnTo>
                      <a:pt x="497" y="6"/>
                    </a:lnTo>
                    <a:lnTo>
                      <a:pt x="504" y="2"/>
                    </a:lnTo>
                    <a:lnTo>
                      <a:pt x="509" y="0"/>
                    </a:lnTo>
                    <a:lnTo>
                      <a:pt x="517" y="1"/>
                    </a:lnTo>
                    <a:lnTo>
                      <a:pt x="522" y="3"/>
                    </a:lnTo>
                    <a:lnTo>
                      <a:pt x="525" y="9"/>
                    </a:lnTo>
                    <a:lnTo>
                      <a:pt x="526" y="13"/>
                    </a:lnTo>
                    <a:lnTo>
                      <a:pt x="526" y="20"/>
                    </a:lnTo>
                    <a:lnTo>
                      <a:pt x="522" y="27"/>
                    </a:lnTo>
                    <a:lnTo>
                      <a:pt x="504" y="45"/>
                    </a:lnTo>
                    <a:lnTo>
                      <a:pt x="479" y="66"/>
                    </a:lnTo>
                    <a:lnTo>
                      <a:pt x="458" y="84"/>
                    </a:lnTo>
                    <a:lnTo>
                      <a:pt x="431" y="112"/>
                    </a:lnTo>
                    <a:lnTo>
                      <a:pt x="406" y="136"/>
                    </a:lnTo>
                    <a:lnTo>
                      <a:pt x="386" y="163"/>
                    </a:lnTo>
                    <a:lnTo>
                      <a:pt x="366" y="189"/>
                    </a:lnTo>
                    <a:lnTo>
                      <a:pt x="338" y="223"/>
                    </a:lnTo>
                    <a:lnTo>
                      <a:pt x="322" y="257"/>
                    </a:lnTo>
                    <a:lnTo>
                      <a:pt x="298" y="305"/>
                    </a:lnTo>
                    <a:lnTo>
                      <a:pt x="273" y="342"/>
                    </a:lnTo>
                    <a:lnTo>
                      <a:pt x="248" y="379"/>
                    </a:lnTo>
                    <a:lnTo>
                      <a:pt x="228" y="405"/>
                    </a:lnTo>
                    <a:lnTo>
                      <a:pt x="211" y="439"/>
                    </a:lnTo>
                    <a:lnTo>
                      <a:pt x="196" y="472"/>
                    </a:lnTo>
                    <a:lnTo>
                      <a:pt x="162" y="551"/>
                    </a:lnTo>
                    <a:lnTo>
                      <a:pt x="134" y="631"/>
                    </a:lnTo>
                    <a:lnTo>
                      <a:pt x="116" y="680"/>
                    </a:lnTo>
                    <a:lnTo>
                      <a:pt x="101" y="723"/>
                    </a:lnTo>
                  </a:path>
                </a:pathLst>
              </a:custGeom>
              <a:solidFill>
                <a:srgbClr val="E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15" name="Freeform 84"/>
              <p:cNvSpPr>
                <a:spLocks/>
              </p:cNvSpPr>
              <p:nvPr/>
            </p:nvSpPr>
            <p:spPr bwMode="auto">
              <a:xfrm>
                <a:off x="3099" y="3415"/>
                <a:ext cx="312" cy="230"/>
              </a:xfrm>
              <a:custGeom>
                <a:avLst/>
                <a:gdLst>
                  <a:gd name="T0" fmla="*/ 311 w 312"/>
                  <a:gd name="T1" fmla="*/ 84 h 230"/>
                  <a:gd name="T2" fmla="*/ 287 w 312"/>
                  <a:gd name="T3" fmla="*/ 0 h 230"/>
                  <a:gd name="T4" fmla="*/ 250 w 312"/>
                  <a:gd name="T5" fmla="*/ 15 h 230"/>
                  <a:gd name="T6" fmla="*/ 223 w 312"/>
                  <a:gd name="T7" fmla="*/ 25 h 230"/>
                  <a:gd name="T8" fmla="*/ 196 w 312"/>
                  <a:gd name="T9" fmla="*/ 37 h 230"/>
                  <a:gd name="T10" fmla="*/ 166 w 312"/>
                  <a:gd name="T11" fmla="*/ 45 h 230"/>
                  <a:gd name="T12" fmla="*/ 128 w 312"/>
                  <a:gd name="T13" fmla="*/ 45 h 230"/>
                  <a:gd name="T14" fmla="*/ 93 w 312"/>
                  <a:gd name="T15" fmla="*/ 42 h 230"/>
                  <a:gd name="T16" fmla="*/ 61 w 312"/>
                  <a:gd name="T17" fmla="*/ 38 h 230"/>
                  <a:gd name="T18" fmla="*/ 31 w 312"/>
                  <a:gd name="T19" fmla="*/ 34 h 230"/>
                  <a:gd name="T20" fmla="*/ 0 w 312"/>
                  <a:gd name="T21" fmla="*/ 225 h 230"/>
                  <a:gd name="T22" fmla="*/ 30 w 312"/>
                  <a:gd name="T23" fmla="*/ 229 h 230"/>
                  <a:gd name="T24" fmla="*/ 57 w 312"/>
                  <a:gd name="T25" fmla="*/ 222 h 230"/>
                  <a:gd name="T26" fmla="*/ 81 w 312"/>
                  <a:gd name="T27" fmla="*/ 211 h 230"/>
                  <a:gd name="T28" fmla="*/ 104 w 312"/>
                  <a:gd name="T29" fmla="*/ 200 h 230"/>
                  <a:gd name="T30" fmla="*/ 128 w 312"/>
                  <a:gd name="T31" fmla="*/ 186 h 230"/>
                  <a:gd name="T32" fmla="*/ 157 w 312"/>
                  <a:gd name="T33" fmla="*/ 165 h 230"/>
                  <a:gd name="T34" fmla="*/ 183 w 312"/>
                  <a:gd name="T35" fmla="*/ 147 h 230"/>
                  <a:gd name="T36" fmla="*/ 213 w 312"/>
                  <a:gd name="T37" fmla="*/ 127 h 230"/>
                  <a:gd name="T38" fmla="*/ 243 w 312"/>
                  <a:gd name="T39" fmla="*/ 112 h 230"/>
                  <a:gd name="T40" fmla="*/ 311 w 312"/>
                  <a:gd name="T41" fmla="*/ 84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30"/>
                  <a:gd name="T65" fmla="*/ 312 w 312"/>
                  <a:gd name="T66" fmla="*/ 230 h 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30">
                    <a:moveTo>
                      <a:pt x="311" y="84"/>
                    </a:moveTo>
                    <a:lnTo>
                      <a:pt x="287" y="0"/>
                    </a:lnTo>
                    <a:lnTo>
                      <a:pt x="250" y="15"/>
                    </a:lnTo>
                    <a:lnTo>
                      <a:pt x="223" y="25"/>
                    </a:lnTo>
                    <a:lnTo>
                      <a:pt x="196" y="37"/>
                    </a:lnTo>
                    <a:lnTo>
                      <a:pt x="166" y="45"/>
                    </a:lnTo>
                    <a:lnTo>
                      <a:pt x="128" y="45"/>
                    </a:lnTo>
                    <a:lnTo>
                      <a:pt x="93" y="42"/>
                    </a:lnTo>
                    <a:lnTo>
                      <a:pt x="61" y="38"/>
                    </a:lnTo>
                    <a:lnTo>
                      <a:pt x="31" y="34"/>
                    </a:lnTo>
                    <a:lnTo>
                      <a:pt x="0" y="225"/>
                    </a:lnTo>
                    <a:lnTo>
                      <a:pt x="30" y="229"/>
                    </a:lnTo>
                    <a:lnTo>
                      <a:pt x="57" y="222"/>
                    </a:lnTo>
                    <a:lnTo>
                      <a:pt x="81" y="211"/>
                    </a:lnTo>
                    <a:lnTo>
                      <a:pt x="104" y="200"/>
                    </a:lnTo>
                    <a:lnTo>
                      <a:pt x="128" y="186"/>
                    </a:lnTo>
                    <a:lnTo>
                      <a:pt x="157" y="165"/>
                    </a:lnTo>
                    <a:lnTo>
                      <a:pt x="183" y="147"/>
                    </a:lnTo>
                    <a:lnTo>
                      <a:pt x="213" y="127"/>
                    </a:lnTo>
                    <a:lnTo>
                      <a:pt x="243" y="112"/>
                    </a:lnTo>
                    <a:lnTo>
                      <a:pt x="311" y="84"/>
                    </a:lnTo>
                  </a:path>
                </a:pathLst>
              </a:custGeom>
              <a:solidFill>
                <a:srgbClr val="A0A0A0"/>
              </a:solidFill>
              <a:ln w="12700" cap="rnd">
                <a:solidFill>
                  <a:srgbClr val="404040"/>
                </a:solidFill>
                <a:round/>
                <a:headEnd/>
                <a:tailEnd/>
              </a:ln>
            </p:spPr>
            <p:txBody>
              <a:bodyPr/>
              <a:lstStyle/>
              <a:p>
                <a:endParaRPr lang="en-US" dirty="0"/>
              </a:p>
            </p:txBody>
          </p:sp>
        </p:grpSp>
      </p:grpSp>
    </p:spTree>
    <p:extLst>
      <p:ext uri="{BB962C8B-B14F-4D97-AF65-F5344CB8AC3E}">
        <p14:creationId xmlns:p14="http://schemas.microsoft.com/office/powerpoint/2010/main" val="9697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862" y="90185"/>
            <a:ext cx="11655202" cy="1325563"/>
          </a:xfrm>
        </p:spPr>
        <p:txBody>
          <a:bodyPr/>
          <a:lstStyle/>
          <a:p>
            <a:pPr algn="ctr"/>
            <a:r>
              <a:rPr lang="en-US" dirty="0">
                <a:solidFill>
                  <a:schemeClr val="bg1"/>
                </a:solidFill>
                <a:latin typeface="Rockwell" panose="02060603020205020403" pitchFamily="18" charset="0"/>
              </a:rPr>
              <a:t>The “Fatal Five” </a:t>
            </a:r>
            <a:r>
              <a:rPr lang="en-US" dirty="0" smtClean="0">
                <a:solidFill>
                  <a:schemeClr val="bg1"/>
                </a:solidFill>
                <a:latin typeface="Rockwell" panose="02060603020205020403" pitchFamily="18" charset="0"/>
              </a:rPr>
              <a:t>Causes </a:t>
            </a:r>
            <a:r>
              <a:rPr lang="en-US" dirty="0">
                <a:solidFill>
                  <a:schemeClr val="bg1"/>
                </a:solidFill>
                <a:latin typeface="Rockwell" panose="02060603020205020403" pitchFamily="18" charset="0"/>
              </a:rPr>
              <a:t>of </a:t>
            </a:r>
            <a:r>
              <a:rPr lang="en-US" dirty="0" smtClean="0">
                <a:solidFill>
                  <a:schemeClr val="bg1"/>
                </a:solidFill>
                <a:latin typeface="Rockwell" panose="02060603020205020403" pitchFamily="18" charset="0"/>
              </a:rPr>
              <a:t>Lock-out/Tag-out-Related Fatalities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690016" y="1823671"/>
            <a:ext cx="7137400" cy="4351338"/>
          </a:xfrm>
        </p:spPr>
        <p:txBody>
          <a:bodyPr>
            <a:normAutofit/>
          </a:bodyPr>
          <a:lstStyle/>
          <a:p>
            <a:r>
              <a:rPr lang="en-US" altLang="en-US" dirty="0">
                <a:solidFill>
                  <a:schemeClr val="bg1"/>
                </a:solidFill>
                <a:latin typeface="Gill Sans MT" panose="020B0502020104020203" pitchFamily="34" charset="0"/>
              </a:rPr>
              <a:t>Failure to stop equipment</a:t>
            </a:r>
          </a:p>
          <a:p>
            <a:r>
              <a:rPr lang="en-US" altLang="en-US" dirty="0">
                <a:solidFill>
                  <a:schemeClr val="bg1"/>
                </a:solidFill>
                <a:latin typeface="Gill Sans MT" panose="020B0502020104020203" pitchFamily="34" charset="0"/>
              </a:rPr>
              <a:t>Failure to disconnect from power source</a:t>
            </a:r>
          </a:p>
          <a:p>
            <a:r>
              <a:rPr lang="en-US" altLang="en-US" dirty="0">
                <a:solidFill>
                  <a:schemeClr val="bg1"/>
                </a:solidFill>
                <a:latin typeface="Gill Sans MT" panose="020B0502020104020203" pitchFamily="34" charset="0"/>
              </a:rPr>
              <a:t>Failure to dissipate (bleed, neutralize) residual energy</a:t>
            </a:r>
          </a:p>
          <a:p>
            <a:r>
              <a:rPr lang="en-US" altLang="en-US" dirty="0">
                <a:solidFill>
                  <a:schemeClr val="bg1"/>
                </a:solidFill>
                <a:latin typeface="Gill Sans MT" panose="020B0502020104020203" pitchFamily="34" charset="0"/>
              </a:rPr>
              <a:t>Accidental restarting of equipment</a:t>
            </a:r>
          </a:p>
          <a:p>
            <a:r>
              <a:rPr lang="en-US" altLang="en-US" dirty="0">
                <a:solidFill>
                  <a:schemeClr val="bg1"/>
                </a:solidFill>
                <a:latin typeface="Gill Sans MT" panose="020B0502020104020203" pitchFamily="34" charset="0"/>
              </a:rPr>
              <a:t>Failure to clear work areas before restarting</a:t>
            </a:r>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343933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97607"/>
            <a:ext cx="10515600" cy="1325563"/>
          </a:xfrm>
        </p:spPr>
        <p:txBody>
          <a:bodyPr/>
          <a:lstStyle/>
          <a:p>
            <a:pPr algn="ctr"/>
            <a:r>
              <a:rPr lang="en-US" dirty="0" smtClean="0">
                <a:solidFill>
                  <a:schemeClr val="bg1"/>
                </a:solidFill>
                <a:latin typeface="Rockwell" panose="02060603020205020403" pitchFamily="18" charset="0"/>
              </a:rPr>
              <a:t>#1 Safe or Unsafe</a:t>
            </a:r>
            <a:endParaRPr lang="en-US" dirty="0">
              <a:solidFill>
                <a:schemeClr val="bg1"/>
              </a:solidFill>
              <a:latin typeface="Rockwell" panose="02060603020205020403" pitchFamily="18" charset="0"/>
            </a:endParaRPr>
          </a:p>
        </p:txBody>
      </p:sp>
      <p:pic>
        <p:nvPicPr>
          <p:cNvPr id="7" name="Content Placeholder 6" descr="image of electrical cords" title="image of electrical cords"/>
          <p:cNvPicPr>
            <a:picLocks noGrp="1" noChangeAspect="1"/>
          </p:cNvPicPr>
          <p:nvPr>
            <p:ph sz="half" idx="4294967295"/>
          </p:nvPr>
        </p:nvPicPr>
        <p:blipFill>
          <a:blip r:embed="rId3">
            <a:extLst>
              <a:ext uri="{28A0092B-C50C-407E-A947-70E740481C1C}">
                <a14:useLocalDpi xmlns:a14="http://schemas.microsoft.com/office/drawing/2010/main"/>
              </a:ext>
            </a:extLst>
          </a:blip>
          <a:stretch>
            <a:fillRect/>
          </a:stretch>
        </p:blipFill>
        <p:spPr>
          <a:xfrm>
            <a:off x="2782238" y="2124332"/>
            <a:ext cx="6627523" cy="4436788"/>
          </a:xfrm>
          <a:prstGeom prst="rect">
            <a:avLst/>
          </a:prstGeom>
        </p:spPr>
      </p:pic>
      <p:pic>
        <p:nvPicPr>
          <p:cNvPr id="8" name="Picture 7"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2238" y="2247570"/>
            <a:ext cx="1908065" cy="1908065"/>
          </a:xfrm>
          <a:prstGeom prst="rect">
            <a:avLst/>
          </a:prstGeom>
        </p:spPr>
      </p:pic>
    </p:spTree>
    <p:extLst>
      <p:ext uri="{BB962C8B-B14F-4D97-AF65-F5344CB8AC3E}">
        <p14:creationId xmlns:p14="http://schemas.microsoft.com/office/powerpoint/2010/main" val="2933064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95099"/>
            <a:ext cx="10515600" cy="1325563"/>
          </a:xfrm>
        </p:spPr>
        <p:txBody>
          <a:bodyPr/>
          <a:lstStyle/>
          <a:p>
            <a:pPr algn="ctr"/>
            <a:r>
              <a:rPr lang="en-US" dirty="0">
                <a:solidFill>
                  <a:schemeClr val="bg1"/>
                </a:solidFill>
                <a:latin typeface="Rockwell" panose="02060603020205020403" pitchFamily="18" charset="0"/>
              </a:rPr>
              <a:t>Your Rights as a Whistleblower</a:t>
            </a:r>
          </a:p>
        </p:txBody>
      </p:sp>
      <p:sp>
        <p:nvSpPr>
          <p:cNvPr id="3" name="Content Placeholder 2"/>
          <p:cNvSpPr>
            <a:spLocks noGrp="1"/>
          </p:cNvSpPr>
          <p:nvPr>
            <p:ph idx="1"/>
          </p:nvPr>
        </p:nvSpPr>
        <p:spPr>
          <a:xfrm>
            <a:off x="838200" y="1815001"/>
            <a:ext cx="10515600" cy="4351338"/>
          </a:xfrm>
        </p:spPr>
        <p:txBody>
          <a:bodyPr/>
          <a:lstStyle/>
          <a:p>
            <a:r>
              <a:rPr lang="en-US" dirty="0">
                <a:solidFill>
                  <a:schemeClr val="bg1"/>
                </a:solidFill>
                <a:latin typeface="Gill Sans MT" panose="020B0502020104020203" pitchFamily="34" charset="0"/>
              </a:rPr>
              <a:t>You may file a complaint with OSHA if your employer retaliates against you by </a:t>
            </a:r>
            <a:r>
              <a:rPr lang="en-US" i="1" dirty="0">
                <a:solidFill>
                  <a:schemeClr val="bg1"/>
                </a:solidFill>
                <a:latin typeface="Gill Sans MT" panose="020B0502020104020203" pitchFamily="34" charset="0"/>
              </a:rPr>
              <a:t>taking unfavorable personnel action because you engaged in protected activity relating to </a:t>
            </a:r>
            <a:r>
              <a:rPr lang="en-US" dirty="0">
                <a:solidFill>
                  <a:srgbClr val="92D050"/>
                </a:solidFill>
                <a:latin typeface="Gill Sans MT" panose="020B0502020104020203" pitchFamily="34" charset="0"/>
              </a:rPr>
              <a:t>‘</a:t>
            </a:r>
            <a:r>
              <a:rPr lang="en-US" i="1" dirty="0">
                <a:solidFill>
                  <a:srgbClr val="92D050"/>
                </a:solidFill>
                <a:latin typeface="Gill Sans MT" panose="020B0502020104020203" pitchFamily="34" charset="0"/>
              </a:rPr>
              <a:t>workplace safety or health’</a:t>
            </a:r>
            <a:r>
              <a:rPr lang="en-US" dirty="0">
                <a:solidFill>
                  <a:srgbClr val="92D050"/>
                </a:solidFill>
                <a:latin typeface="Gill Sans MT" panose="020B0502020104020203" pitchFamily="34" charset="0"/>
              </a:rPr>
              <a:t>, </a:t>
            </a:r>
            <a:r>
              <a:rPr lang="en-US" dirty="0">
                <a:solidFill>
                  <a:schemeClr val="bg1"/>
                </a:solidFill>
                <a:latin typeface="Gill Sans MT" panose="020B0502020104020203" pitchFamily="34" charset="0"/>
              </a:rPr>
              <a:t>asbestos in schools, cargo containers, airline, commercial motor carrier, consumer product, environmental, financial reform, food safety, health insurance reform, motor vehicle safety, nuclear, pipeline, public transportation agency, railroad, maritime, motor vehicle safety, and securities laws.</a:t>
            </a:r>
          </a:p>
          <a:p>
            <a:endParaRPr lang="en-US" dirty="0"/>
          </a:p>
        </p:txBody>
      </p:sp>
    </p:spTree>
    <p:extLst>
      <p:ext uri="{BB962C8B-B14F-4D97-AF65-F5344CB8AC3E}">
        <p14:creationId xmlns:p14="http://schemas.microsoft.com/office/powerpoint/2010/main" val="2301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022" y="230203"/>
            <a:ext cx="11112500" cy="1558543"/>
          </a:xfrm>
        </p:spPr>
        <p:txBody>
          <a:bodyPr>
            <a:normAutofit/>
          </a:bodyPr>
          <a:lstStyle/>
          <a:p>
            <a:pPr algn="ctr"/>
            <a:r>
              <a:rPr lang="en-US" dirty="0" smtClean="0">
                <a:solidFill>
                  <a:schemeClr val="bg1"/>
                </a:solidFill>
                <a:latin typeface="Rockwell" panose="02060603020205020403" pitchFamily="18" charset="0"/>
              </a:rPr>
              <a:t>#2 Safe or Unsafe</a:t>
            </a:r>
            <a:endParaRPr lang="en-US" dirty="0">
              <a:solidFill>
                <a:schemeClr val="bg1"/>
              </a:solidFill>
              <a:latin typeface="Rockwell" panose="02060603020205020403" pitchFamily="18" charset="0"/>
            </a:endParaRPr>
          </a:p>
        </p:txBody>
      </p:sp>
      <p:pic>
        <p:nvPicPr>
          <p:cNvPr id="5" name="Content Placeholder 6" descr="image of duct taping bare wires " title="image of duct taping bare wires "/>
          <p:cNvPicPr>
            <a:picLocks noGrp="1" noChangeAspect="1"/>
          </p:cNvPicPr>
          <p:nvPr>
            <p:ph sz="half" idx="4294967295"/>
          </p:nvPr>
        </p:nvPicPr>
        <p:blipFill>
          <a:blip r:embed="rId3">
            <a:extLst>
              <a:ext uri="{28A0092B-C50C-407E-A947-70E740481C1C}">
                <a14:useLocalDpi xmlns:a14="http://schemas.microsoft.com/office/drawing/2010/main"/>
              </a:ext>
            </a:extLst>
          </a:blip>
          <a:stretch>
            <a:fillRect/>
          </a:stretch>
        </p:blipFill>
        <p:spPr>
          <a:xfrm>
            <a:off x="4191855" y="2033340"/>
            <a:ext cx="4192834" cy="4192834"/>
          </a:xfrm>
          <a:prstGeom prst="rect">
            <a:avLst/>
          </a:prstGeom>
        </p:spPr>
      </p:pic>
      <p:pic>
        <p:nvPicPr>
          <p:cNvPr id="6" name="Picture 5"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855" y="4318109"/>
            <a:ext cx="1908065" cy="1908065"/>
          </a:xfrm>
          <a:prstGeom prst="rect">
            <a:avLst/>
          </a:prstGeom>
        </p:spPr>
      </p:pic>
    </p:spTree>
    <p:extLst>
      <p:ext uri="{BB962C8B-B14F-4D97-AF65-F5344CB8AC3E}">
        <p14:creationId xmlns:p14="http://schemas.microsoft.com/office/powerpoint/2010/main" val="5544623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308" y="348483"/>
            <a:ext cx="10515600" cy="1325563"/>
          </a:xfrm>
        </p:spPr>
        <p:txBody>
          <a:bodyPr/>
          <a:lstStyle/>
          <a:p>
            <a:pPr algn="ctr"/>
            <a:r>
              <a:rPr lang="en-US" dirty="0" smtClean="0">
                <a:solidFill>
                  <a:schemeClr val="bg1"/>
                </a:solidFill>
                <a:latin typeface="Rockwell" panose="02060603020205020403" pitchFamily="18" charset="0"/>
              </a:rPr>
              <a:t>#3 Safe or Unsafe</a:t>
            </a:r>
            <a:endParaRPr lang="en-US" dirty="0">
              <a:solidFill>
                <a:schemeClr val="bg1"/>
              </a:solidFill>
              <a:latin typeface="Rockwell" panose="02060603020205020403" pitchFamily="18" charset="0"/>
            </a:endParaRPr>
          </a:p>
        </p:txBody>
      </p:sp>
      <p:pic>
        <p:nvPicPr>
          <p:cNvPr id="5" name="Content Placeholder 6" descr="image of man in swimming pool drilling overhead on a ladder" title="image of man in swimming pool drilling overhead on a ladde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087669" y="2198066"/>
            <a:ext cx="3913332" cy="4386669"/>
          </a:xfrm>
          <a:prstGeom prst="rect">
            <a:avLst/>
          </a:prstGeom>
        </p:spPr>
      </p:pic>
      <p:pic>
        <p:nvPicPr>
          <p:cNvPr id="6" name="Picture 5"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87669" y="4676670"/>
            <a:ext cx="1908065" cy="1908065"/>
          </a:xfrm>
          <a:prstGeom prst="rect">
            <a:avLst/>
          </a:prstGeom>
        </p:spPr>
      </p:pic>
    </p:spTree>
    <p:extLst>
      <p:ext uri="{BB962C8B-B14F-4D97-AF65-F5344CB8AC3E}">
        <p14:creationId xmlns:p14="http://schemas.microsoft.com/office/powerpoint/2010/main" val="8551251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077" y="148177"/>
            <a:ext cx="11353800" cy="1325563"/>
          </a:xfrm>
        </p:spPr>
        <p:txBody>
          <a:bodyPr/>
          <a:lstStyle/>
          <a:p>
            <a:pPr algn="ctr"/>
            <a:r>
              <a:rPr lang="en-US" dirty="0" smtClean="0">
                <a:solidFill>
                  <a:schemeClr val="bg1"/>
                </a:solidFill>
                <a:latin typeface="Rockwell" panose="02060603020205020403" pitchFamily="18" charset="0"/>
              </a:rPr>
              <a:t>#4 Safe or Unsafe</a:t>
            </a:r>
            <a:endParaRPr lang="en-US" dirty="0">
              <a:solidFill>
                <a:schemeClr val="bg1"/>
              </a:solidFill>
              <a:latin typeface="Rockwell" panose="02060603020205020403" pitchFamily="18" charset="0"/>
            </a:endParaRPr>
          </a:p>
        </p:txBody>
      </p:sp>
      <p:pic>
        <p:nvPicPr>
          <p:cNvPr id="6" name="Content Placeholder 6" descr="image of exposed wire" title="image of exposed wire"/>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3100673" y="1473740"/>
            <a:ext cx="6500608" cy="4223589"/>
          </a:xfrm>
          <a:prstGeom prst="rect">
            <a:avLst/>
          </a:prstGeom>
        </p:spPr>
      </p:pic>
      <p:pic>
        <p:nvPicPr>
          <p:cNvPr id="7" name="Picture 6"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3216" y="3789264"/>
            <a:ext cx="1908065" cy="1908065"/>
          </a:xfrm>
          <a:prstGeom prst="rect">
            <a:avLst/>
          </a:prstGeom>
        </p:spPr>
      </p:pic>
    </p:spTree>
    <p:extLst>
      <p:ext uri="{BB962C8B-B14F-4D97-AF65-F5344CB8AC3E}">
        <p14:creationId xmlns:p14="http://schemas.microsoft.com/office/powerpoint/2010/main" val="1455313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899" y="454442"/>
            <a:ext cx="11303000" cy="1325563"/>
          </a:xfrm>
        </p:spPr>
        <p:txBody>
          <a:bodyPr/>
          <a:lstStyle/>
          <a:p>
            <a:pPr algn="ctr"/>
            <a:r>
              <a:rPr lang="en-US" dirty="0" smtClean="0">
                <a:solidFill>
                  <a:schemeClr val="bg1"/>
                </a:solidFill>
                <a:latin typeface="Rockwell" panose="02060603020205020403" pitchFamily="18" charset="0"/>
              </a:rPr>
              <a:t>#5 Safe or Unsafe</a:t>
            </a:r>
            <a:endParaRPr lang="en-US" dirty="0">
              <a:solidFill>
                <a:schemeClr val="bg1"/>
              </a:solidFill>
              <a:latin typeface="Rockwell" panose="02060603020205020403" pitchFamily="18" charset="0"/>
            </a:endParaRPr>
          </a:p>
        </p:txBody>
      </p:sp>
      <p:pic>
        <p:nvPicPr>
          <p:cNvPr id="6" name="Content Placeholder 6" descr="Image of stacking power outlet" title="Image of stacking power outlet"/>
          <p:cNvPicPr>
            <a:picLocks noGrp="1" noChangeAspect="1"/>
          </p:cNvPicPr>
          <p:nvPr>
            <p:ph sz="half" idx="4294967295"/>
          </p:nvPr>
        </p:nvPicPr>
        <p:blipFill>
          <a:blip r:embed="rId3">
            <a:extLst>
              <a:ext uri="{28A0092B-C50C-407E-A947-70E740481C1C}">
                <a14:useLocalDpi xmlns:a14="http://schemas.microsoft.com/office/drawing/2010/main"/>
              </a:ext>
            </a:extLst>
          </a:blip>
          <a:stretch>
            <a:fillRect/>
          </a:stretch>
        </p:blipFill>
        <p:spPr>
          <a:xfrm>
            <a:off x="3556053" y="1517749"/>
            <a:ext cx="5974809" cy="4740016"/>
          </a:xfrm>
          <a:prstGeom prst="rect">
            <a:avLst/>
          </a:prstGeom>
        </p:spPr>
      </p:pic>
      <p:pic>
        <p:nvPicPr>
          <p:cNvPr id="7" name="Picture 6"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6054" y="4583723"/>
            <a:ext cx="1674042" cy="1674042"/>
          </a:xfrm>
          <a:prstGeom prst="rect">
            <a:avLst/>
          </a:prstGeom>
        </p:spPr>
      </p:pic>
    </p:spTree>
    <p:extLst>
      <p:ext uri="{BB962C8B-B14F-4D97-AF65-F5344CB8AC3E}">
        <p14:creationId xmlns:p14="http://schemas.microsoft.com/office/powerpoint/2010/main" val="5349086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21481"/>
            <a:ext cx="10515600" cy="1325563"/>
          </a:xfrm>
        </p:spPr>
        <p:txBody>
          <a:bodyPr/>
          <a:lstStyle/>
          <a:p>
            <a:pPr algn="ctr"/>
            <a:r>
              <a:rPr lang="en-US" dirty="0" smtClean="0">
                <a:solidFill>
                  <a:schemeClr val="bg1"/>
                </a:solidFill>
                <a:latin typeface="Rockwell" panose="02060603020205020403" pitchFamily="18" charset="0"/>
              </a:rPr>
              <a:t>#6 Safe or Unsafe</a:t>
            </a:r>
            <a:endParaRPr lang="en-US" dirty="0">
              <a:solidFill>
                <a:schemeClr val="bg1"/>
              </a:solidFill>
              <a:latin typeface="Rockwell" panose="02060603020205020403" pitchFamily="18" charset="0"/>
            </a:endParaRPr>
          </a:p>
        </p:txBody>
      </p:sp>
      <p:pic>
        <p:nvPicPr>
          <p:cNvPr id="4" name="Content Placeholder 3" descr="image of electrical panel " title="image of electrical panel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75554" y="2630430"/>
            <a:ext cx="4120446" cy="3726011"/>
          </a:xfrm>
        </p:spPr>
      </p:pic>
      <p:pic>
        <p:nvPicPr>
          <p:cNvPr id="6" name="Picture 5" descr="Image of old switch panel" title="Image of old switch pane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7760" y="2630430"/>
            <a:ext cx="2767375" cy="3689833"/>
          </a:xfrm>
          <a:prstGeom prst="rect">
            <a:avLst/>
          </a:prstGeom>
        </p:spPr>
      </p:pic>
      <p:pic>
        <p:nvPicPr>
          <p:cNvPr id="7" name="Picture 6" descr="Image of DO NOT" title="Image of DO NO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0010" y="5090451"/>
            <a:ext cx="1265990" cy="1265990"/>
          </a:xfrm>
          <a:prstGeom prst="rect">
            <a:avLst/>
          </a:prstGeom>
        </p:spPr>
      </p:pic>
      <p:pic>
        <p:nvPicPr>
          <p:cNvPr id="8" name="Picture 7" descr="Image of DO NOT" title="Image of DO NO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33773" y="5072039"/>
            <a:ext cx="1214954" cy="1214954"/>
          </a:xfrm>
          <a:prstGeom prst="rect">
            <a:avLst/>
          </a:prstGeom>
        </p:spPr>
      </p:pic>
    </p:spTree>
    <p:extLst>
      <p:ext uri="{BB962C8B-B14F-4D97-AF65-F5344CB8AC3E}">
        <p14:creationId xmlns:p14="http://schemas.microsoft.com/office/powerpoint/2010/main" val="14962227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bg1"/>
                </a:solidFill>
                <a:latin typeface="Rockwell" panose="02060603020205020403" pitchFamily="18" charset="0"/>
              </a:rPr>
              <a:t>Conclusion</a:t>
            </a:r>
            <a:endParaRPr lang="en-US" sz="4800" dirty="0">
              <a:solidFill>
                <a:schemeClr val="bg1"/>
              </a:solidFill>
              <a:latin typeface="Rockwell" panose="02060603020205020403" pitchFamily="18" charset="0"/>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latin typeface="Gill Sans MT" panose="020B0502020104020203" pitchFamily="34" charset="0"/>
              </a:rPr>
              <a:t>Only qualified employees are trained and qualified to work on energized circuits.</a:t>
            </a:r>
          </a:p>
          <a:p>
            <a:r>
              <a:rPr lang="en-US" altLang="en-US" dirty="0">
                <a:solidFill>
                  <a:schemeClr val="bg1"/>
                </a:solidFill>
                <a:latin typeface="Gill Sans MT" panose="020B0502020104020203" pitchFamily="34" charset="0"/>
              </a:rPr>
              <a:t>Know the hazards of electricity</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Know </a:t>
            </a:r>
            <a:r>
              <a:rPr lang="en-US" altLang="en-US" dirty="0" smtClean="0">
                <a:solidFill>
                  <a:schemeClr val="bg1"/>
                </a:solidFill>
                <a:latin typeface="Gill Sans MT" panose="020B0502020104020203" pitchFamily="34" charset="0"/>
              </a:rPr>
              <a:t>your </a:t>
            </a:r>
            <a:r>
              <a:rPr lang="en-US" altLang="en-US" dirty="0">
                <a:solidFill>
                  <a:schemeClr val="bg1"/>
                </a:solidFill>
                <a:latin typeface="Gill Sans MT" panose="020B0502020104020203" pitchFamily="34" charset="0"/>
              </a:rPr>
              <a:t>equipment</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Use Safe Work Practices</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Inspect your PPE before each use</a:t>
            </a:r>
          </a:p>
          <a:p>
            <a:endParaRPr lang="en-US" altLang="en-US" dirty="0">
              <a:solidFill>
                <a:schemeClr val="bg1"/>
              </a:solidFill>
              <a:latin typeface="Gill Sans MT" panose="020B0502020104020203" pitchFamily="34" charset="0"/>
            </a:endParaRPr>
          </a:p>
          <a:p>
            <a:endParaRPr lang="en-US" dirty="0" smtClean="0"/>
          </a:p>
          <a:p>
            <a:endParaRPr lang="en-US" dirty="0"/>
          </a:p>
        </p:txBody>
      </p:sp>
    </p:spTree>
    <p:extLst>
      <p:ext uri="{BB962C8B-B14F-4D97-AF65-F5344CB8AC3E}">
        <p14:creationId xmlns:p14="http://schemas.microsoft.com/office/powerpoint/2010/main" val="811633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506761"/>
            <a:ext cx="10515600" cy="1325563"/>
          </a:xfrm>
        </p:spPr>
        <p:txBody>
          <a:bodyPr/>
          <a:lstStyle/>
          <a:p>
            <a:pPr algn="ctr"/>
            <a:r>
              <a:rPr lang="en-US" dirty="0">
                <a:solidFill>
                  <a:schemeClr val="bg1"/>
                </a:solidFill>
                <a:latin typeface="Rockwell" panose="02060603020205020403" pitchFamily="18" charset="0"/>
              </a:rPr>
              <a:t>This Concludes our Training </a:t>
            </a:r>
          </a:p>
        </p:txBody>
      </p:sp>
      <p:pic>
        <p:nvPicPr>
          <p:cNvPr id="7" name="Content Placeholder 6" descr="Thank you for participating in class today. Is there any questions or concerns you would like to bring up before we close? &#10;" title="Thank you for participating"/>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921022" y="1981200"/>
            <a:ext cx="4349953" cy="3488043"/>
          </a:xfrm>
        </p:spPr>
      </p:pic>
    </p:spTree>
    <p:extLst>
      <p:ext uri="{BB962C8B-B14F-4D97-AF65-F5344CB8AC3E}">
        <p14:creationId xmlns:p14="http://schemas.microsoft.com/office/powerpoint/2010/main" val="249611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Rockwell" panose="02060603020205020403" pitchFamily="18" charset="0"/>
              </a:rPr>
              <a:t>Unfavorable Personnel Actions </a:t>
            </a:r>
          </a:p>
        </p:txBody>
      </p:sp>
      <p:sp>
        <p:nvSpPr>
          <p:cNvPr id="3" name="Content Placeholder 2"/>
          <p:cNvSpPr>
            <a:spLocks noGrp="1"/>
          </p:cNvSpPr>
          <p:nvPr>
            <p:ph type="body" idx="1"/>
          </p:nvPr>
        </p:nvSpPr>
        <p:spPr>
          <a:xfrm>
            <a:off x="839788" y="1681163"/>
            <a:ext cx="10536773" cy="1097663"/>
          </a:xfrm>
        </p:spPr>
        <p:txBody>
          <a:bodyPr>
            <a:normAutofit/>
          </a:bodyPr>
          <a:lstStyle/>
          <a:p>
            <a:r>
              <a:rPr lang="en-US" dirty="0">
                <a:solidFill>
                  <a:schemeClr val="bg1"/>
                </a:solidFill>
                <a:latin typeface="Gill Sans MT" panose="020B0502020104020203" pitchFamily="34" charset="0"/>
              </a:rPr>
              <a:t>Applying or issuing a policy which provides for an unfavorable personnel action due to activity protected by a whistleblower law enforced by OSHA</a:t>
            </a:r>
            <a:r>
              <a:rPr lang="en-US" dirty="0" smtClean="0">
                <a:solidFill>
                  <a:schemeClr val="bg1"/>
                </a:solidFill>
                <a:latin typeface="Gill Sans MT" panose="020B0502020104020203" pitchFamily="34" charset="0"/>
              </a:rPr>
              <a:t>:</a:t>
            </a:r>
            <a:endParaRPr lang="en-US" dirty="0"/>
          </a:p>
        </p:txBody>
      </p:sp>
      <p:sp>
        <p:nvSpPr>
          <p:cNvPr id="4" name="Content Placeholder 3"/>
          <p:cNvSpPr>
            <a:spLocks noGrp="1"/>
          </p:cNvSpPr>
          <p:nvPr>
            <p:ph sz="half" idx="2"/>
          </p:nvPr>
        </p:nvSpPr>
        <p:spPr>
          <a:xfrm>
            <a:off x="839788" y="3028208"/>
            <a:ext cx="5157787" cy="3491346"/>
          </a:xfrm>
        </p:spPr>
        <p:txBody>
          <a:bodyPr>
            <a:normAutofit lnSpcReduction="10000"/>
          </a:bodyPr>
          <a:lstStyle/>
          <a:p>
            <a:pPr>
              <a:buFont typeface="Wingdings" panose="05000000000000000000" pitchFamily="2" charset="2"/>
              <a:buChar char="ü"/>
            </a:pPr>
            <a:r>
              <a:rPr lang="en-US" dirty="0">
                <a:solidFill>
                  <a:schemeClr val="bg1"/>
                </a:solidFill>
                <a:latin typeface="Gill Sans MT" panose="020B0502020104020203" pitchFamily="34" charset="0"/>
              </a:rPr>
              <a:t>Blacklisting</a:t>
            </a:r>
          </a:p>
          <a:p>
            <a:pPr>
              <a:buFont typeface="Wingdings" panose="05000000000000000000" pitchFamily="2" charset="2"/>
              <a:buChar char="ü"/>
            </a:pPr>
            <a:r>
              <a:rPr lang="en-US" dirty="0">
                <a:solidFill>
                  <a:schemeClr val="bg1"/>
                </a:solidFill>
                <a:latin typeface="Gill Sans MT" panose="020B0502020104020203" pitchFamily="34" charset="0"/>
              </a:rPr>
              <a:t>Demoting</a:t>
            </a:r>
          </a:p>
          <a:p>
            <a:pPr>
              <a:buFont typeface="Wingdings" panose="05000000000000000000" pitchFamily="2" charset="2"/>
              <a:buChar char="ü"/>
            </a:pPr>
            <a:r>
              <a:rPr lang="en-US" dirty="0">
                <a:solidFill>
                  <a:schemeClr val="bg1"/>
                </a:solidFill>
                <a:latin typeface="Gill Sans MT" panose="020B0502020104020203" pitchFamily="34" charset="0"/>
              </a:rPr>
              <a:t>Denying overtime or promotion</a:t>
            </a:r>
          </a:p>
          <a:p>
            <a:pPr>
              <a:buFont typeface="Wingdings" panose="05000000000000000000" pitchFamily="2" charset="2"/>
              <a:buChar char="ü"/>
            </a:pPr>
            <a:r>
              <a:rPr lang="en-US" dirty="0">
                <a:solidFill>
                  <a:schemeClr val="bg1"/>
                </a:solidFill>
                <a:latin typeface="Gill Sans MT" panose="020B0502020104020203" pitchFamily="34" charset="0"/>
              </a:rPr>
              <a:t>Disciplining</a:t>
            </a:r>
          </a:p>
          <a:p>
            <a:pPr>
              <a:buFont typeface="Wingdings" panose="05000000000000000000" pitchFamily="2" charset="2"/>
              <a:buChar char="ü"/>
            </a:pPr>
            <a:r>
              <a:rPr lang="en-US" dirty="0">
                <a:solidFill>
                  <a:schemeClr val="bg1"/>
                </a:solidFill>
                <a:latin typeface="Gill Sans MT" panose="020B0502020104020203" pitchFamily="34" charset="0"/>
              </a:rPr>
              <a:t>Denying benefits</a:t>
            </a:r>
          </a:p>
          <a:p>
            <a:pPr>
              <a:buFont typeface="Wingdings" panose="05000000000000000000" pitchFamily="2" charset="2"/>
              <a:buChar char="ü"/>
            </a:pPr>
            <a:r>
              <a:rPr lang="en-US" dirty="0">
                <a:solidFill>
                  <a:schemeClr val="bg1"/>
                </a:solidFill>
                <a:latin typeface="Gill Sans MT" panose="020B0502020104020203" pitchFamily="34" charset="0"/>
              </a:rPr>
              <a:t>Failing to hire or rehire</a:t>
            </a:r>
          </a:p>
          <a:p>
            <a:pPr>
              <a:buFont typeface="Wingdings" panose="05000000000000000000" pitchFamily="2" charset="2"/>
              <a:buChar char="ü"/>
            </a:pPr>
            <a:r>
              <a:rPr lang="en-US" dirty="0">
                <a:solidFill>
                  <a:schemeClr val="bg1"/>
                </a:solidFill>
                <a:latin typeface="Gill Sans MT" panose="020B0502020104020203" pitchFamily="34" charset="0"/>
              </a:rPr>
              <a:t>Firing or laying off</a:t>
            </a:r>
          </a:p>
          <a:p>
            <a:endParaRPr lang="en-US" dirty="0"/>
          </a:p>
        </p:txBody>
      </p:sp>
      <p:sp>
        <p:nvSpPr>
          <p:cNvPr id="7" name="Content Placeholder 6"/>
          <p:cNvSpPr>
            <a:spLocks noGrp="1"/>
          </p:cNvSpPr>
          <p:nvPr>
            <p:ph sz="quarter" idx="4"/>
          </p:nvPr>
        </p:nvSpPr>
        <p:spPr>
          <a:xfrm>
            <a:off x="6290952" y="2909453"/>
            <a:ext cx="5691249" cy="3681351"/>
          </a:xfrm>
        </p:spPr>
        <p:txBody>
          <a:bodyPr>
            <a:noAutofit/>
          </a:bodyPr>
          <a:lstStyle/>
          <a:p>
            <a:pPr>
              <a:buFont typeface="Wingdings" panose="05000000000000000000" pitchFamily="2" charset="2"/>
              <a:buChar char="ü"/>
            </a:pPr>
            <a:r>
              <a:rPr lang="en-US" dirty="0" smtClean="0">
                <a:solidFill>
                  <a:schemeClr val="bg1"/>
                </a:solidFill>
                <a:latin typeface="Gill Sans MT" panose="020B0502020104020203" pitchFamily="34" charset="0"/>
              </a:rPr>
              <a:t>Intimidation</a:t>
            </a:r>
            <a:endParaRPr lang="en-US" dirty="0">
              <a:solidFill>
                <a:schemeClr val="bg1"/>
              </a:solidFill>
              <a:latin typeface="Gill Sans MT" panose="020B0502020104020203" pitchFamily="34" charset="0"/>
            </a:endParaRPr>
          </a:p>
          <a:p>
            <a:pPr>
              <a:buFont typeface="Wingdings" panose="05000000000000000000" pitchFamily="2" charset="2"/>
              <a:buChar char="ü"/>
            </a:pPr>
            <a:r>
              <a:rPr lang="en-US" dirty="0">
                <a:solidFill>
                  <a:schemeClr val="bg1"/>
                </a:solidFill>
                <a:latin typeface="Gill Sans MT" panose="020B0502020104020203" pitchFamily="34" charset="0"/>
              </a:rPr>
              <a:t>Making threats</a:t>
            </a:r>
          </a:p>
          <a:p>
            <a:pPr>
              <a:buFont typeface="Wingdings" panose="05000000000000000000" pitchFamily="2" charset="2"/>
              <a:buChar char="ü"/>
            </a:pPr>
            <a:r>
              <a:rPr lang="en-US" dirty="0">
                <a:solidFill>
                  <a:schemeClr val="bg1"/>
                </a:solidFill>
                <a:latin typeface="Gill Sans MT" panose="020B0502020104020203" pitchFamily="34" charset="0"/>
              </a:rPr>
              <a:t>Reassignment to a less desirable position, including one adversely affecting prospects for promotion</a:t>
            </a:r>
          </a:p>
          <a:p>
            <a:pPr>
              <a:buFont typeface="Wingdings" panose="05000000000000000000" pitchFamily="2" charset="2"/>
              <a:buChar char="ü"/>
            </a:pPr>
            <a:r>
              <a:rPr lang="en-US" dirty="0">
                <a:solidFill>
                  <a:schemeClr val="bg1"/>
                </a:solidFill>
                <a:latin typeface="Gill Sans MT" panose="020B0502020104020203" pitchFamily="34" charset="0"/>
              </a:rPr>
              <a:t>Reducing pay or hours</a:t>
            </a:r>
          </a:p>
          <a:p>
            <a:pPr>
              <a:buFont typeface="Wingdings" panose="05000000000000000000" pitchFamily="2" charset="2"/>
              <a:buChar char="ü"/>
            </a:pPr>
            <a:r>
              <a:rPr lang="en-US" dirty="0">
                <a:solidFill>
                  <a:schemeClr val="bg1"/>
                </a:solidFill>
                <a:latin typeface="Gill Sans MT" panose="020B0502020104020203" pitchFamily="34" charset="0"/>
              </a:rPr>
              <a:t>Suspension</a:t>
            </a:r>
            <a:endParaRPr lang="en-US" dirty="0"/>
          </a:p>
        </p:txBody>
      </p:sp>
    </p:spTree>
    <p:extLst>
      <p:ext uri="{BB962C8B-B14F-4D97-AF65-F5344CB8AC3E}">
        <p14:creationId xmlns:p14="http://schemas.microsoft.com/office/powerpoint/2010/main" val="29593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8422"/>
            <a:ext cx="12026900" cy="1325563"/>
          </a:xfrm>
        </p:spPr>
        <p:txBody>
          <a:bodyPr/>
          <a:lstStyle/>
          <a:p>
            <a:pPr algn="ctr"/>
            <a:r>
              <a:rPr lang="en-US" dirty="0">
                <a:solidFill>
                  <a:schemeClr val="bg1"/>
                </a:solidFill>
                <a:latin typeface="Rockwell" panose="02060603020205020403" pitchFamily="18" charset="0"/>
              </a:rPr>
              <a:t>When Filing a Complaint-Legal Time Limits</a:t>
            </a:r>
          </a:p>
        </p:txBody>
      </p:sp>
      <p:sp>
        <p:nvSpPr>
          <p:cNvPr id="3" name="Content Placeholder 2"/>
          <p:cNvSpPr>
            <a:spLocks noGrp="1"/>
          </p:cNvSpPr>
          <p:nvPr>
            <p:ph idx="1"/>
          </p:nvPr>
        </p:nvSpPr>
        <p:spPr>
          <a:xfrm>
            <a:off x="603738" y="1603985"/>
            <a:ext cx="10515600" cy="4351338"/>
          </a:xfrm>
        </p:spPr>
        <p:txBody>
          <a:bodyPr/>
          <a:lstStyle/>
          <a:p>
            <a:r>
              <a:rPr lang="en-US" dirty="0">
                <a:solidFill>
                  <a:srgbClr val="92D050"/>
                </a:solidFill>
                <a:latin typeface="Gill Sans MT" panose="020B0502020104020203" pitchFamily="34" charset="0"/>
              </a:rPr>
              <a:t>Occupational Safety and Health Act -30 days to file</a:t>
            </a:r>
          </a:p>
          <a:p>
            <a:r>
              <a:rPr lang="en-US" dirty="0">
                <a:solidFill>
                  <a:schemeClr val="bg1"/>
                </a:solidFill>
                <a:latin typeface="Gill Sans MT" panose="020B0502020104020203" pitchFamily="34" charset="0"/>
              </a:rPr>
              <a:t>Solid Waste Disposal Act-30 days</a:t>
            </a:r>
          </a:p>
          <a:p>
            <a:r>
              <a:rPr lang="en-US" dirty="0">
                <a:solidFill>
                  <a:schemeClr val="bg1"/>
                </a:solidFill>
                <a:latin typeface="Gill Sans MT" panose="020B0502020104020203" pitchFamily="34" charset="0"/>
              </a:rPr>
              <a:t>Toxic Substance Control Act-180 days</a:t>
            </a:r>
          </a:p>
          <a:p>
            <a:r>
              <a:rPr lang="en-US" dirty="0">
                <a:solidFill>
                  <a:schemeClr val="bg1"/>
                </a:solidFill>
                <a:latin typeface="Gill Sans MT" panose="020B0502020104020203" pitchFamily="34" charset="0"/>
              </a:rPr>
              <a:t>Federal Water Pollution Act-30 days</a:t>
            </a:r>
          </a:p>
          <a:p>
            <a:r>
              <a:rPr lang="en-US" dirty="0">
                <a:solidFill>
                  <a:schemeClr val="bg1"/>
                </a:solidFill>
                <a:latin typeface="Gill Sans MT" panose="020B0502020104020203" pitchFamily="34" charset="0"/>
              </a:rPr>
              <a:t>Compensation and Liability Act-30 days</a:t>
            </a:r>
          </a:p>
          <a:p>
            <a:r>
              <a:rPr lang="en-US" dirty="0">
                <a:solidFill>
                  <a:schemeClr val="bg1"/>
                </a:solidFill>
                <a:latin typeface="Gill Sans MT" panose="020B0502020104020203" pitchFamily="34" charset="0"/>
              </a:rPr>
              <a:t>Clean Air Act-30 days</a:t>
            </a:r>
          </a:p>
          <a:p>
            <a:r>
              <a:rPr lang="en-US" dirty="0">
                <a:solidFill>
                  <a:schemeClr val="bg1"/>
                </a:solidFill>
                <a:latin typeface="Gill Sans MT" panose="020B0502020104020203" pitchFamily="34" charset="0"/>
              </a:rPr>
              <a:t>Safe Drinking Water Act-30 days</a:t>
            </a:r>
          </a:p>
          <a:p>
            <a:endParaRPr lang="en-US" dirty="0"/>
          </a:p>
        </p:txBody>
      </p:sp>
    </p:spTree>
    <p:extLst>
      <p:ext uri="{BB962C8B-B14F-4D97-AF65-F5344CB8AC3E}">
        <p14:creationId xmlns:p14="http://schemas.microsoft.com/office/powerpoint/2010/main" val="115205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5777"/>
            <a:ext cx="10515600" cy="1325563"/>
          </a:xfrm>
        </p:spPr>
        <p:txBody>
          <a:bodyPr/>
          <a:lstStyle/>
          <a:p>
            <a:pPr algn="ctr"/>
            <a:r>
              <a:rPr lang="en-US" dirty="0" smtClean="0">
                <a:solidFill>
                  <a:schemeClr val="bg1"/>
                </a:solidFill>
                <a:latin typeface="Rockwell" panose="02060603020205020403" pitchFamily="18" charset="0"/>
              </a:rPr>
              <a:t>Filing </a:t>
            </a:r>
            <a:r>
              <a:rPr lang="en-US" dirty="0">
                <a:solidFill>
                  <a:schemeClr val="bg1"/>
                </a:solidFill>
                <a:latin typeface="Rockwell" panose="02060603020205020403" pitchFamily="18" charset="0"/>
              </a:rPr>
              <a:t>A </a:t>
            </a:r>
            <a:r>
              <a:rPr lang="en-US" dirty="0" smtClean="0">
                <a:solidFill>
                  <a:schemeClr val="bg1"/>
                </a:solidFill>
                <a:latin typeface="Rockwell" panose="02060603020205020403" pitchFamily="18" charset="0"/>
              </a:rPr>
              <a:t>Complaint</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1971304" y="1793174"/>
            <a:ext cx="9476280" cy="3982274"/>
          </a:xfrm>
        </p:spPr>
        <p:txBody>
          <a:bodyPr>
            <a:normAutofit/>
          </a:bodyPr>
          <a:lstStyle/>
          <a:p>
            <a:r>
              <a:rPr lang="en-US" dirty="0">
                <a:solidFill>
                  <a:schemeClr val="bg1"/>
                </a:solidFill>
                <a:latin typeface="Gill Sans MT" panose="020B0502020104020203" pitchFamily="34" charset="0"/>
              </a:rPr>
              <a:t>Visit or calling the local OSHA </a:t>
            </a:r>
            <a:r>
              <a:rPr lang="en-US" dirty="0" smtClean="0">
                <a:solidFill>
                  <a:schemeClr val="bg1"/>
                </a:solidFill>
                <a:latin typeface="Gill Sans MT" panose="020B0502020104020203" pitchFamily="34" charset="0"/>
              </a:rPr>
              <a:t>office or </a:t>
            </a:r>
          </a:p>
          <a:p>
            <a:pPr marL="0" indent="0">
              <a:buNone/>
            </a:pP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Mailing a written complaint to the regional or area office </a:t>
            </a:r>
          </a:p>
          <a:p>
            <a:pPr marL="0" indent="0">
              <a:buNone/>
            </a:pPr>
            <a:endParaRPr lang="en-US" dirty="0">
              <a:solidFill>
                <a:schemeClr val="bg1"/>
              </a:solidFill>
              <a:latin typeface="Gill Sans MT" panose="020B0502020104020203" pitchFamily="34" charset="0"/>
            </a:endParaRPr>
          </a:p>
          <a:p>
            <a:pPr marL="0" indent="0">
              <a:buNone/>
            </a:pPr>
            <a:r>
              <a:rPr lang="en-US" dirty="0" smtClean="0">
                <a:solidFill>
                  <a:schemeClr val="bg1"/>
                </a:solidFill>
                <a:latin typeface="Gill Sans MT" panose="020B0502020104020203" pitchFamily="34" charset="0"/>
              </a:rPr>
              <a:t>Written </a:t>
            </a:r>
            <a:r>
              <a:rPr lang="en-US" dirty="0">
                <a:solidFill>
                  <a:schemeClr val="bg1"/>
                </a:solidFill>
                <a:latin typeface="Gill Sans MT" panose="020B0502020104020203" pitchFamily="34" charset="0"/>
              </a:rPr>
              <a:t>complaints can be sent by facsimile, electronic communication, hand delivery during business </a:t>
            </a:r>
            <a:r>
              <a:rPr lang="en-US" dirty="0" smtClean="0">
                <a:solidFill>
                  <a:schemeClr val="bg1"/>
                </a:solidFill>
                <a:latin typeface="Gill Sans MT" panose="020B0502020104020203" pitchFamily="34" charset="0"/>
              </a:rPr>
              <a:t>hours.</a:t>
            </a:r>
            <a:endParaRPr lang="en-US"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1106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2785&quot;&gt;&lt;object type=&quot;3&quot; unique_id=&quot;12786&quot;&gt;&lt;property id=&quot;20148&quot; value=&quot;5&quot;/&gt;&lt;property id=&quot;20300&quot; value=&quot;Slide 1 - &amp;quot;Electrical Safety&amp;quot;&quot;/&gt;&lt;property id=&quot;20307&quot; value=&quot;256&quot;/&gt;&lt;/object&gt;&lt;object type=&quot;3&quot; unique_id=&quot;12787&quot;&gt;&lt;property id=&quot;20148&quot; value=&quot;5&quot;/&gt;&lt;property id=&quot;20300&quot; value=&quot;Slide 2 - &amp;quot;OSHA Susan Harwood Grant &amp;quot;&quot;/&gt;&lt;property id=&quot;20307&quot; value=&quot;257&quot;/&gt;&lt;/object&gt;&lt;object type=&quot;3&quot; unique_id=&quot;12790&quot;&gt;&lt;property id=&quot;20148&quot; value=&quot;5&quot;/&gt;&lt;property id=&quot;20300&quot; value=&quot;Slide 3 - &amp;quot;Training Audience&amp;quot;&quot;/&gt;&lt;property id=&quot;20307&quot; value=&quot;260&quot;/&gt;&lt;/object&gt;&lt;object type=&quot;3&quot; unique_id=&quot;12795&quot;&gt;&lt;property id=&quot;20148&quot; value=&quot;5&quot;/&gt;&lt;property id=&quot;20300&quot; value=&quot;Slide 6 - &amp;quot;Your Rights as a Whistleblower&amp;quot;&quot;/&gt;&lt;property id=&quot;20307&quot; value=&quot;264&quot;/&gt;&lt;/object&gt;&lt;object type=&quot;3&quot; unique_id=&quot;12797&quot;&gt;&lt;property id=&quot;20148&quot; value=&quot;5&quot;/&gt;&lt;property id=&quot;20300&quot; value=&quot;Slide 7 - &amp;quot;Unfavorable Personnel Actions &amp;quot;&quot;/&gt;&lt;property id=&quot;20307&quot; value=&quot;265&quot;/&gt;&lt;/object&gt;&lt;object type=&quot;3&quot; unique_id=&quot;12798&quot;&gt;&lt;property id=&quot;20148&quot; value=&quot;5&quot;/&gt;&lt;property id=&quot;20300&quot; value=&quot;Slide 8 - &amp;quot;When Filing a Complaint-Legal Time Limits&amp;quot;&quot;/&gt;&lt;property id=&quot;20307&quot; value=&quot;266&quot;/&gt;&lt;/object&gt;&lt;object type=&quot;3&quot; unique_id=&quot;12800&quot;&gt;&lt;property id=&quot;20148&quot; value=&quot;5&quot;/&gt;&lt;property id=&quot;20300&quot; value=&quot;Slide 9 - &amp;quot;Filing A Complaint&amp;quot;&quot;/&gt;&lt;property id=&quot;20307&quot; value=&quot;267&quot;/&gt;&lt;/object&gt;&lt;object type=&quot;3&quot; unique_id=&quot;12807&quot;&gt;&lt;property id=&quot;20148&quot; value=&quot;5&quot;/&gt;&lt;property id=&quot;20300&quot; value=&quot;Slide 14 - &amp;quot;Class Discussion&amp;quot;&quot;/&gt;&lt;property id=&quot;20307&quot; value=&quot;276&quot;/&gt;&lt;/object&gt;&lt;object type=&quot;3&quot; unique_id=&quot;12808&quot;&gt;&lt;property id=&quot;20148&quot; value=&quot;5&quot;/&gt;&lt;property id=&quot;20300&quot; value=&quot;Slide 15 - &amp;quot;Case History Continued&amp;quot;&quot;/&gt;&lt;property id=&quot;20307&quot; value=&quot;277&quot;/&gt;&lt;/object&gt;&lt;object type=&quot;3&quot; unique_id=&quot;12810&quot;&gt;&lt;property id=&quot;20148&quot; value=&quot;5&quot;/&gt;&lt;property id=&quot;20300&quot; value=&quot;Slide 16 - &amp;quot;Classroom Discussion&amp;quot;&quot;/&gt;&lt;property id=&quot;20307&quot; value=&quot;278&quot;/&gt;&lt;/object&gt;&lt;object type=&quot;3&quot; unique_id=&quot;12811&quot;&gt;&lt;property id=&quot;20148&quot; value=&quot;5&quot;/&gt;&lt;property id=&quot;20300&quot; value=&quot;Slide 17 - &amp;quot;Most Common Causes of Electrocution  &amp;quot;&quot;/&gt;&lt;property id=&quot;20307&quot; value=&quot;279&quot;/&gt;&lt;/object&gt;&lt;object type=&quot;3&quot; unique_id=&quot;12813&quot;&gt;&lt;property id=&quot;20148&quot; value=&quot;5&quot;/&gt;&lt;property id=&quot;20300&quot; value=&quot;Slide 18 - &amp;quot;There are direct and indirect types of electrical injuries:&amp;quot;&quot;/&gt;&lt;property id=&quot;20307&quot; value=&quot;280&quot;/&gt;&lt;/object&gt;&lt;object type=&quot;3&quot; unique_id=&quot;12815&quot;&gt;&lt;property id=&quot;20148&quot; value=&quot;5&quot;/&gt;&lt;property id=&quot;20300&quot; value=&quot;Slide 19 - &amp;quot;The Anatomy of Electricity Flowing Through the Body&amp;quot;&quot;/&gt;&lt;property id=&quot;20307&quot; value=&quot;281&quot;/&gt;&lt;/object&gt;&lt;object type=&quot;3&quot; unique_id=&quot;12823&quot;&gt;&lt;property id=&quot;20148&quot; value=&quot;5&quot;/&gt;&lt;property id=&quot;20300&quot; value=&quot;Slide 13 - &amp;quot;Lets Start with a Few Case History Examples &amp;quot;&quot;/&gt;&lt;property id=&quot;20307&quot; value=&quot;275&quot;/&gt;&lt;/object&gt;&lt;object type=&quot;3&quot; unique_id=&quot;12825&quot;&gt;&lt;property id=&quot;20148&quot; value=&quot;5&quot;/&gt;&lt;property id=&quot;20300&quot; value=&quot;Slide 21 - &amp;quot;Overhead Power Line Hazards&amp;quot;&quot;/&gt;&lt;property id=&quot;20307&quot; value=&quot;283&quot;/&gt;&lt;/object&gt;&lt;object type=&quot;3&quot; unique_id=&quot;12826&quot;&gt;&lt;property id=&quot;20148&quot; value=&quot;5&quot;/&gt;&lt;property id=&quot;20300&quot; value=&quot;Slide 20 - &amp;quot;Its Your Responsibility to Know the Work Hazards&amp;quot;&quot;/&gt;&lt;property id=&quot;20307&quot; value=&quot;284&quot;/&gt;&lt;/object&gt;&lt;object type=&quot;3&quot; unique_id=&quot;12830&quot;&gt;&lt;property id=&quot;20148&quot; value=&quot;5&quot;/&gt;&lt;property id=&quot;20300&quot; value=&quot;Slide 29 - &amp;quot;Electrical Safe Work Practices Include: &amp;quot;&quot;/&gt;&lt;property id=&quot;20307&quot; value=&quot;286&quot;/&gt;&lt;/object&gt;&lt;object type=&quot;3&quot; unique_id=&quot;12833&quot;&gt;&lt;property id=&quot;20148&quot; value=&quot;5&quot;/&gt;&lt;property id=&quot;20300&quot; value=&quot;Slide 30 - &amp;quot;Control – Use of GFCI (ground-fault circuit interrupter)&amp;quot;&quot;/&gt;&lt;property id=&quot;20307&quot; value=&quot;288&quot;/&gt;&lt;/object&gt;&lt;object type=&quot;3&quot; unique_id=&quot;12835&quot;&gt;&lt;property id=&quot;20148&quot; value=&quot;5&quot;/&gt;&lt;property id=&quot;20300&quot; value=&quot;Slide 31 - &amp;quot;Job Site Generator Equipped with GFCI Protection&amp;quot;&quot;/&gt;&lt;property id=&quot;20307&quot; value=&quot;289&quot;/&gt;&lt;/object&gt;&lt;object type=&quot;3&quot; unique_id=&quot;12839&quot;&gt;&lt;property id=&quot;20148&quot; value=&quot;5&quot;/&gt;&lt;property id=&quot;20300&quot; value=&quot;Slide 33 - &amp;quot;What is LOTO?&amp;quot;&quot;/&gt;&lt;property id=&quot;20307&quot; value=&quot;292&quot;/&gt;&lt;/object&gt;&lt;object type=&quot;3&quot; unique_id=&quot;12842&quot;&gt;&lt;property id=&quot;20148&quot; value=&quot;5&quot;/&gt;&lt;property id=&quot;20300&quot; value=&quot;Slide 28 - &amp;quot;Proper PPE for Electrical Safety Work&amp;quot;&quot;/&gt;&lt;property id=&quot;20307&quot; value=&quot;290&quot;/&gt;&lt;/object&gt;&lt;object type=&quot;3&quot; unique_id=&quot;12845&quot;&gt;&lt;property id=&quot;20148&quot; value=&quot;5&quot;/&gt;&lt;property id=&quot;20300&quot; value=&quot;Slide 35 - &amp;quot;Lock-out/Tag-out Purpose&amp;quot;&quot;/&gt;&lt;property id=&quot;20307&quot; value=&quot;293&quot;/&gt;&lt;/object&gt;&lt;object type=&quot;3&quot; unique_id=&quot;12846&quot;&gt;&lt;property id=&quot;20148&quot; value=&quot;5&quot;/&gt;&lt;property id=&quot;20300&quot; value=&quot;Slide 36 - &amp;quot;Authorized Employee = Person Applying Controls&amp;quot;&quot;/&gt;&lt;property id=&quot;20307&quot; value=&quot;294&quot;/&gt;&lt;/object&gt;&lt;object type=&quot;3&quot; unique_id=&quot;12847&quot;&gt;&lt;property id=&quot;20148&quot; value=&quot;5&quot;/&gt;&lt;property id=&quot;20300&quot; value=&quot;Slide 37 - &amp;quot;Affected Employee&amp;quot;&quot;/&gt;&lt;property id=&quot;20307&quot; value=&quot;295&quot;/&gt;&lt;/object&gt;&lt;object type=&quot;3&quot; unique_id=&quot;12848&quot;&gt;&lt;property id=&quot;20148&quot; value=&quot;5&quot;/&gt;&lt;property id=&quot;20300&quot; value=&quot;Slide 38 - &amp;quot;Other Employees&amp;quot;&quot;/&gt;&lt;property id=&quot;20307&quot; value=&quot;296&quot;/&gt;&lt;/object&gt;&lt;object type=&quot;3&quot; unique_id=&quot;12849&quot;&gt;&lt;property id=&quot;20148&quot; value=&quot;5&quot;/&gt;&lt;property id=&quot;20300&quot; value=&quot;Slide 39 - &amp;quot;Difference Between Lock-out and Tag-out&amp;quot;&quot;/&gt;&lt;property id=&quot;20307&quot; value=&quot;297&quot;/&gt;&lt;/object&gt;&lt;object type=&quot;3&quot; unique_id=&quot;12853&quot;&gt;&lt;property id=&quot;20148&quot; value=&quot;5&quot;/&gt;&lt;property id=&quot;20300&quot; value=&quot;Slide 41 - &amp;quot;LOTO Program&amp;quot;&quot;/&gt;&lt;property id=&quot;20307&quot; value=&quot;300&quot;/&gt;&lt;/object&gt;&lt;object type=&quot;3&quot; unique_id=&quot;12855&quot;&gt;&lt;property id=&quot;20148&quot; value=&quot;5&quot;/&gt;&lt;property id=&quot;20300&quot; value=&quot;Slide 42 - &amp;quot;Lock-out/Tag-out Program Continued:&amp;quot;&quot;/&gt;&lt;property id=&quot;20307&quot; value=&quot;301&quot;/&gt;&lt;/object&gt;&lt;object type=&quot;3&quot; unique_id=&quot;12857&quot;&gt;&lt;property id=&quot;20148&quot; value=&quot;5&quot;/&gt;&lt;property id=&quot;20300&quot; value=&quot;Slide 43 - &amp;quot;Employer Responsibility to Conduct Periodic Inspection of LOTO Program &amp;quot;&quot;/&gt;&lt;property id=&quot;20307&quot; value=&quot;302&quot;/&gt;&lt;/object&gt;&lt;object type=&quot;3&quot; unique_id=&quot;12859&quot;&gt;&lt;property id=&quot;20148&quot; value=&quot;5&quot;/&gt;&lt;property id=&quot;20300&quot; value=&quot;Slide 44 - &amp;quot;When to Use LOTO&amp;quot;&quot;/&gt;&lt;property id=&quot;20307&quot; value=&quot;303&quot;/&gt;&lt;/object&gt;&lt;object type=&quot;3&quot; unique_id=&quot;12862&quot;&gt;&lt;property id=&quot;20148&quot; value=&quot;5&quot;/&gt;&lt;property id=&quot;20300&quot; value=&quot;Slide 46 - &amp;quot;Isolating Devices&amp;quot;&quot;/&gt;&lt;property id=&quot;20307&quot; value=&quot;305&quot;/&gt;&lt;/object&gt;&lt;object type=&quot;3&quot; unique_id=&quot;12864&quot;&gt;&lt;property id=&quot;20148&quot; value=&quot;5&quot;/&gt;&lt;property id=&quot;20300&quot; value=&quot;Slide 47 - &amp;quot;Energy Control Devices&amp;quot;&quot;/&gt;&lt;property id=&quot;20307&quot; value=&quot;306&quot;/&gt;&lt;/object&gt;&lt;object type=&quot;3&quot; unique_id=&quot;12866&quot;&gt;&lt;property id=&quot;20148&quot; value=&quot;5&quot;/&gt;&lt;property id=&quot;20300&quot; value=&quot;Slide 48 - &amp;quot;Energy Control Devices Continued &amp;quot;&quot;/&gt;&lt;property id=&quot;20307&quot; value=&quot;307&quot;/&gt;&lt;/object&gt;&lt;object type=&quot;3&quot; unique_id=&quot;12868&quot;&gt;&lt;property id=&quot;20148&quot; value=&quot;5&quot;/&gt;&lt;property id=&quot;20300&quot; value=&quot;Slide 49 - &amp;quot;Basic Steps for Lockout/Tagout Procedures&amp;quot;&quot;/&gt;&lt;property id=&quot;20307&quot; value=&quot;309&quot;/&gt;&lt;/object&gt;&lt;object type=&quot;3&quot; unique_id=&quot;12870&quot;&gt;&lt;property id=&quot;20148&quot; value=&quot;5&quot;/&gt;&lt;property id=&quot;20300&quot; value=&quot;Slide 50 - &amp;quot;Step #2-Notify all Affected Employees&amp;quot;&quot;/&gt;&lt;property id=&quot;20307&quot; value=&quot;310&quot;/&gt;&lt;/object&gt;&lt;object type=&quot;3&quot; unique_id=&quot;12874&quot;&gt;&lt;property id=&quot;20148&quot; value=&quot;5&quot;/&gt;&lt;property id=&quot;20300&quot; value=&quot;Slide 51 - &amp;quot;Step #3-Isolate all Affected Equipment &amp;quot;&quot;/&gt;&lt;property id=&quot;20307&quot; value=&quot;312&quot;/&gt;&lt;/object&gt;&lt;object type=&quot;3&quot; unique_id=&quot;12876&quot;&gt;&lt;property id=&quot;20148&quot; value=&quot;5&quot;/&gt;&lt;property id=&quot;20300&quot; value=&quot;Slide 53 - &amp;quot;Step #5-Release Stored Energy&amp;quot;&quot;/&gt;&lt;property id=&quot;20307&quot; value=&quot;314&quot;/&gt;&lt;/object&gt;&lt;object type=&quot;3&quot; unique_id=&quot;12878&quot;&gt;&lt;property id=&quot;20148&quot; value=&quot;5&quot;/&gt;&lt;property id=&quot;20300&quot; value=&quot;Slide 55 - &amp;quot;Step #7-Perform Servicing &amp;quot;&quot;/&gt;&lt;property id=&quot;20307&quot; value=&quot;316&quot;/&gt;&lt;/object&gt;&lt;object type=&quot;3&quot; unique_id=&quot;12881&quot;&gt;&lt;property id=&quot;20148&quot; value=&quot;5&quot;/&gt;&lt;property id=&quot;20300&quot; value=&quot;Slide 56 - &amp;quot;Steps for Removing Lock-out Tag-out&amp;quot;&quot;/&gt;&lt;property id=&quot;20307&quot; value=&quot;317&quot;/&gt;&lt;/object&gt;&lt;object type=&quot;3&quot; unique_id=&quot;12882&quot;&gt;&lt;property id=&quot;20148&quot; value=&quot;5&quot;/&gt;&lt;property id=&quot;20300&quot; value=&quot;Slide 57 - &amp;quot;Special Considerations&amp;quot;&quot;/&gt;&lt;property id=&quot;20307&quot; value=&quot;318&quot;/&gt;&lt;/object&gt;&lt;object type=&quot;3&quot; unique_id=&quot;12888&quot;&gt;&lt;property id=&quot;20148&quot; value=&quot;5&quot;/&gt;&lt;property id=&quot;20300&quot; value=&quot;Slide 58 - &amp;quot;The “Fatal Five” Causes of Lock-out/Tag-out-Related Fatalities&amp;quot;&quot;/&gt;&lt;property id=&quot;20307&quot; value=&quot;320&quot;/&gt;&lt;/object&gt;&lt;object type=&quot;3&quot; unique_id=&quot;12889&quot;&gt;&lt;property id=&quot;20148&quot; value=&quot;5&quot;/&gt;&lt;property id=&quot;20300&quot; value=&quot;Slide 59 - &amp;quot;#1 Safe or Unsafe&amp;quot;&quot;/&gt;&lt;property id=&quot;20307&quot; value=&quot;321&quot;/&gt;&lt;/object&gt;&lt;object type=&quot;3&quot; unique_id=&quot;12890&quot;&gt;&lt;property id=&quot;20148&quot; value=&quot;5&quot;/&gt;&lt;property id=&quot;20300&quot; value=&quot;Slide 60 - &amp;quot;#2 Safe or Unsafe&amp;quot;&quot;/&gt;&lt;property id=&quot;20307&quot; value=&quot;322&quot;/&gt;&lt;/object&gt;&lt;object type=&quot;3&quot; unique_id=&quot;12892&quot;&gt;&lt;property id=&quot;20148&quot; value=&quot;5&quot;/&gt;&lt;property id=&quot;20300&quot; value=&quot;Slide 61 - &amp;quot;#3 Safe or Unsafe&amp;quot;&quot;/&gt;&lt;property id=&quot;20307&quot; value=&quot;323&quot;/&gt;&lt;/object&gt;&lt;object type=&quot;3&quot; unique_id=&quot;12896&quot;&gt;&lt;property id=&quot;20148&quot; value=&quot;5&quot;/&gt;&lt;property id=&quot;20300&quot; value=&quot;Slide 62 - &amp;quot;#4 Safe or Unsafe&amp;quot;&quot;/&gt;&lt;property id=&quot;20307&quot; value=&quot;326&quot;/&gt;&lt;/object&gt;&lt;object type=&quot;3&quot; unique_id=&quot;12898&quot;&gt;&lt;property id=&quot;20148&quot; value=&quot;5&quot;/&gt;&lt;property id=&quot;20300&quot; value=&quot;Slide 63 - &amp;quot;#5 Safe or Unsafe&amp;quot;&quot;/&gt;&lt;property id=&quot;20307&quot; value=&quot;327&quot;/&gt;&lt;/object&gt;&lt;object type=&quot;3&quot; unique_id=&quot;12925&quot;&gt;&lt;property id=&quot;20148&quot; value=&quot;5&quot;/&gt;&lt;property id=&quot;20300&quot; value=&quot;Slide 52 - &amp;quot;Step #4-Lock-out and Tag-out Equipment&amp;quot;&quot;/&gt;&lt;property id=&quot;20307&quot; value=&quot;345&quot;/&gt;&lt;/object&gt;&lt;object type=&quot;3&quot; unique_id=&quot;12928&quot;&gt;&lt;property id=&quot;20148&quot; value=&quot;5&quot;/&gt;&lt;property id=&quot;20300&quot; value=&quot;Slide 5 - &amp;quot;OSH Act of 1970-SEC.5.Duties&amp;quot;&quot;/&gt;&lt;property id=&quot;20307&quot; value=&quot;347&quot;/&gt;&lt;/object&gt;&lt;object type=&quot;3&quot; unique_id=&quot;12930&quot;&gt;&lt;property id=&quot;20148&quot; value=&quot;5&quot;/&gt;&lt;property id=&quot;20300&quot; value=&quot;Slide 11 - &amp;quot;Is Compliance with NFPA 70E Standard for Electrical Safety in the Workplace Mandatory?&amp;quot;&quot;/&gt;&lt;property id=&quot;20307&quot; value=&quot;349&quot;/&gt;&lt;/object&gt;&lt;object type=&quot;3&quot; unique_id=&quot;12931&quot;&gt;&lt;property id=&quot;20148&quot; value=&quot;5&quot;/&gt;&lt;property id=&quot;20300&quot; value=&quot;Slide 34 - &amp;quot;Training Requirements&amp;quot;&quot;/&gt;&lt;property id=&quot;20307&quot; value=&quot;351&quot;/&gt;&lt;/object&gt;&lt;object type=&quot;3&quot; unique_id=&quot;12932&quot;&gt;&lt;property id=&quot;20148&quot; value=&quot;5&quot;/&gt;&lt;property id=&quot;20300&quot; value=&quot;Slide 4 - &amp;quot;Training Objectives &amp;quot;&quot;/&gt;&lt;property id=&quot;20307&quot; value=&quot;352&quot;/&gt;&lt;/object&gt;&lt;object type=&quot;3&quot; unique_id=&quot;12935&quot;&gt;&lt;property id=&quot;20148&quot; value=&quot;5&quot;/&gt;&lt;property id=&quot;20300&quot; value=&quot;Slide 40 - &amp;quot;Hazardous Energy Sources for Lock-out Tag-out&amp;quot;&quot;/&gt;&lt;property id=&quot;20307&quot; value=&quot;353&quot;/&gt;&lt;/object&gt;&lt;object type=&quot;3&quot; unique_id=&quot;12940&quot;&gt;&lt;property id=&quot;20148&quot; value=&quot;5&quot;/&gt;&lt;property id=&quot;20300&quot; value=&quot;Slide 64 - &amp;quot;#6 Safe or Unsafe&amp;quot;&quot;/&gt;&lt;property id=&quot;20307&quot; value=&quot;356&quot;/&gt;&lt;/object&gt;&lt;object type=&quot;3&quot; unique_id=&quot;12943&quot;&gt;&lt;property id=&quot;20148&quot; value=&quot;5&quot;/&gt;&lt;property id=&quot;20300&quot; value=&quot;Slide 65 - &amp;quot;Conclusion&amp;quot;&quot;/&gt;&lt;property id=&quot;20307&quot; value=&quot;359&quot;/&gt;&lt;/object&gt;&lt;object type=&quot;3&quot; unique_id=&quot;12949&quot;&gt;&lt;property id=&quot;20148&quot; value=&quot;5&quot;/&gt;&lt;property id=&quot;20300&quot; value=&quot;Slide 27 - &amp;quot;Employers must protect workers from hazards posed by flames and electric arc&amp;quot;&quot;/&gt;&lt;property id=&quot;20307&quot; value=&quot;364&quot;/&gt;&lt;/object&gt;&lt;object type=&quot;3&quot; unique_id=&quot;13503&quot;&gt;&lt;property id=&quot;20148&quot; value=&quot;5&quot;/&gt;&lt;property id=&quot;20300&quot; value=&quot;Slide 10 - &amp;quot;OSHA’s Electrical Standards, NFPA 70 and 70E Electrical Safety&amp;quot;&quot;/&gt;&lt;property id=&quot;20307&quot; value=&quot;270&quot;/&gt;&lt;/object&gt;&lt;object type=&quot;3&quot; unique_id=&quot;13504&quot;&gt;&lt;property id=&quot;20148&quot; value=&quot;5&quot;/&gt;&lt;property id=&quot;20300&quot; value=&quot;Slide 12 - &amp;quot;Can I be cited for not complying with NFPA 70E?&amp;quot;&quot;/&gt;&lt;property id=&quot;20307&quot; value=&quot;350&quot;/&gt;&lt;/object&gt;&lt;object type=&quot;3&quot; unique_id=&quot;13505&quot;&gt;&lt;property id=&quot;20148&quot; value=&quot;5&quot;/&gt;&lt;property id=&quot;20300&quot; value=&quot;Slide 22 - &amp;quot;Flashover&amp;quot;&quot;/&gt;&lt;property id=&quot;20307&quot; value=&quot;363&quot;/&gt;&lt;/object&gt;&lt;object type=&quot;3&quot; unique_id=&quot;13506&quot;&gt;&lt;property id=&quot;20148&quot; value=&quot;5&quot;/&gt;&lt;property id=&quot;20300&quot; value=&quot;Slide 24 - &amp;quot;Operating Equipment near Overhead Power lines&amp;quot;&quot;/&gt;&lt;property id=&quot;20307&quot; value=&quot;361&quot;/&gt;&lt;/object&gt;&lt;object type=&quot;3&quot; unique_id=&quot;13507&quot;&gt;&lt;property id=&quot;20148&quot; value=&quot;5&quot;/&gt;&lt;property id=&quot;20300&quot; value=&quot;Slide 25 - &amp;quot;Arc Blast/Flash&amp;quot;&quot;/&gt;&lt;property id=&quot;20307&quot; value=&quot;362&quot;/&gt;&lt;/object&gt;&lt;object type=&quot;3&quot; unique_id=&quot;13508&quot;&gt;&lt;property id=&quot;20148&quot; value=&quot;5&quot;/&gt;&lt;property id=&quot;20300&quot; value=&quot;Slide 32 - &amp;quot;Control of Hazardous Energy&amp;quot;&quot;/&gt;&lt;property id=&quot;20307&quot; value=&quot;358&quot;/&gt;&lt;/object&gt;&lt;object type=&quot;3&quot; unique_id=&quot;13509&quot;&gt;&lt;property id=&quot;20148&quot; value=&quot;5&quot;/&gt;&lt;property id=&quot;20300&quot; value=&quot;Slide 54 - &amp;quot;Step #6-Verify Isolation  &amp;quot;&quot;/&gt;&lt;property id=&quot;20307&quot; value=&quot;315&quot;/&gt;&lt;/object&gt;&lt;object type=&quot;3&quot; unique_id=&quot;13510&quot;&gt;&lt;property id=&quot;20148&quot; value=&quot;5&quot;/&gt;&lt;property id=&quot;20300&quot; value=&quot;Slide 66 - &amp;quot;This Concludes our Training &amp;quot;&quot;/&gt;&lt;property id=&quot;20307&quot; value=&quot;346&quot;/&gt;&lt;/object&gt;&lt;object type=&quot;3&quot; unique_id=&quot;14105&quot;&gt;&lt;property id=&quot;20148&quot; value=&quot;5&quot;/&gt;&lt;property id=&quot;20300&quot; value=&quot;Slide 23 - &amp;quot;Overhead Power Line Hazard with Equipment&amp;quot;&quot;/&gt;&lt;property id=&quot;20307&quot; value=&quot;365&quot;/&gt;&lt;/object&gt;&lt;object type=&quot;3&quot; unique_id=&quot;14106&quot;&gt;&lt;property id=&quot;20148&quot; value=&quot;5&quot;/&gt;&lt;property id=&quot;20300&quot; value=&quot;Slide 26 - &amp;quot;Arc Blast&amp;quot;&quot;/&gt;&lt;property id=&quot;20307&quot; value=&quot;366&quot;/&gt;&lt;/object&gt;&lt;object type=&quot;3&quot; unique_id=&quot;14107&quot;&gt;&lt;property id=&quot;20148&quot; value=&quot;5&quot;/&gt;&lt;property id=&quot;20300&quot; value=&quot;Slide 45 - &amp;quot;First Day on the Job was his Last&amp;quot;&quot;/&gt;&lt;property id=&quot;20307&quot; value=&quot;367&quot;/&gt;&lt;/object&gt;&lt;/object&gt;&lt;object type=&quot;8&quot; unique_id=&quot;13169&quot;&gt;&lt;/object&gt;&lt;/object&gt;&lt;/database&gt;"/>
  <p:tag name="SECTOMILLISECCONVERTED" val="1"/>
</p:tagLst>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2990</Words>
  <Application>Microsoft Office PowerPoint</Application>
  <PresentationFormat>Widescreen</PresentationFormat>
  <Paragraphs>365</Paragraphs>
  <Slides>66</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Calibri Light</vt:lpstr>
      <vt:lpstr>Gill Sans MT</vt:lpstr>
      <vt:lpstr>Rockwell</vt:lpstr>
      <vt:lpstr>Tahoma</vt:lpstr>
      <vt:lpstr>Wingdings</vt:lpstr>
      <vt:lpstr>Office Theme</vt:lpstr>
      <vt:lpstr>Electrical Safety</vt:lpstr>
      <vt:lpstr>OSHA Susan Harwood Grant </vt:lpstr>
      <vt:lpstr>Training Audience</vt:lpstr>
      <vt:lpstr>Training Objectives </vt:lpstr>
      <vt:lpstr>OSH Act of 1970-SEC.5.Duties</vt:lpstr>
      <vt:lpstr>Your Rights as a Whistleblower</vt:lpstr>
      <vt:lpstr>Unfavorable Personnel Actions </vt:lpstr>
      <vt:lpstr>When Filing a Complaint-Legal Time Limits</vt:lpstr>
      <vt:lpstr>Filing A Complaint</vt:lpstr>
      <vt:lpstr>OSHA’s Electrical Standards, NFPA 70 and 70E Electrical Safety</vt:lpstr>
      <vt:lpstr>Is Compliance with NFPA 70E Standard for Electrical Safety in the Workplace Mandatory?</vt:lpstr>
      <vt:lpstr>Can I be cited for not complying with NFPA 70E?</vt:lpstr>
      <vt:lpstr>Lets Start with a Few Case History Examples </vt:lpstr>
      <vt:lpstr>Class Discussion</vt:lpstr>
      <vt:lpstr>Case History Continued</vt:lpstr>
      <vt:lpstr>Classroom Discussion</vt:lpstr>
      <vt:lpstr>Most Common Causes of Electrocution  </vt:lpstr>
      <vt:lpstr>There are direct and indirect types of electrical injuries:</vt:lpstr>
      <vt:lpstr>The Anatomy of Electricity Flowing Through the Body</vt:lpstr>
      <vt:lpstr>Its Your Responsibility to Know the Work Hazards</vt:lpstr>
      <vt:lpstr>Overhead Power Line Hazards</vt:lpstr>
      <vt:lpstr>Flashover</vt:lpstr>
      <vt:lpstr>Overhead Power Line Hazard with Equipment</vt:lpstr>
      <vt:lpstr>Operating Equipment near Overhead Power lines</vt:lpstr>
      <vt:lpstr>Arc Blast/Flash</vt:lpstr>
      <vt:lpstr>Arc Blast</vt:lpstr>
      <vt:lpstr>Employers must protect workers from hazards posed by flames and electric arc</vt:lpstr>
      <vt:lpstr>Proper PPE for Electrical Safety Work</vt:lpstr>
      <vt:lpstr>Electrical Safe Work Practices Include: </vt:lpstr>
      <vt:lpstr>Control – Use of GFCI (ground-fault circuit interrupter)</vt:lpstr>
      <vt:lpstr>Job Site Generator Equipped with GFCI Protection</vt:lpstr>
      <vt:lpstr>Control of Hazardous Energy</vt:lpstr>
      <vt:lpstr>What is LOTO?</vt:lpstr>
      <vt:lpstr>Training Requirements</vt:lpstr>
      <vt:lpstr>Lock-out/Tag-out Purpose</vt:lpstr>
      <vt:lpstr>Authorized Employee = Person Applying Controls</vt:lpstr>
      <vt:lpstr>Affected Employee</vt:lpstr>
      <vt:lpstr>Other Employees</vt:lpstr>
      <vt:lpstr>Difference Between Lock-out and Tag-out</vt:lpstr>
      <vt:lpstr>Hazardous Energy Sources for Lock-out Tag-out</vt:lpstr>
      <vt:lpstr>LOTO Program</vt:lpstr>
      <vt:lpstr>Lock-out/Tag-out Program Continued:</vt:lpstr>
      <vt:lpstr>Employer Responsibility to Conduct Periodic Inspection of LOTO Program </vt:lpstr>
      <vt:lpstr>When to Use LOTO</vt:lpstr>
      <vt:lpstr>First Day on the Job was his Last</vt:lpstr>
      <vt:lpstr>Isolating Devices</vt:lpstr>
      <vt:lpstr>Energy Control Devices</vt:lpstr>
      <vt:lpstr>Energy Control Devices Continued </vt:lpstr>
      <vt:lpstr>Basic Steps for Lockout/Tagout Procedures</vt:lpstr>
      <vt:lpstr>Step #2-Notify all Affected Employees</vt:lpstr>
      <vt:lpstr>Step #3-Isolate all Affected Equipment </vt:lpstr>
      <vt:lpstr>Step #4-Lock-out and Tag-out Equipment</vt:lpstr>
      <vt:lpstr>Step #5-Release Stored Energy</vt:lpstr>
      <vt:lpstr>Step #6-Verify Isolation  </vt:lpstr>
      <vt:lpstr>Step #7-Perform Servicing </vt:lpstr>
      <vt:lpstr>Steps for Removing Lock-out Tag-out</vt:lpstr>
      <vt:lpstr>Special Considerations</vt:lpstr>
      <vt:lpstr>The “Fatal Five” Causes of Lock-out/Tag-out-Related Fatalities</vt:lpstr>
      <vt:lpstr>#1 Safe or Unsafe</vt:lpstr>
      <vt:lpstr>#2 Safe or Unsafe</vt:lpstr>
      <vt:lpstr>#3 Safe or Unsafe</vt:lpstr>
      <vt:lpstr>#4 Safe or Unsafe</vt:lpstr>
      <vt:lpstr>#5 Safe or Unsafe</vt:lpstr>
      <vt:lpstr>#6 Safe or Unsafe</vt:lpstr>
      <vt:lpstr>Conclusion</vt:lpstr>
      <vt:lpstr>This Concludes our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2018-09-26T20:24:02Z</dcterms:created>
  <dcterms:modified xsi:type="dcterms:W3CDTF">2020-03-09T14:47:11Z</dcterms:modified>
  <cp:category/>
</cp:coreProperties>
</file>