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57" r:id="rId3"/>
    <p:sldId id="343" r:id="rId4"/>
    <p:sldId id="258" r:id="rId5"/>
    <p:sldId id="317" r:id="rId6"/>
    <p:sldId id="319" r:id="rId7"/>
    <p:sldId id="320" r:id="rId8"/>
    <p:sldId id="259" r:id="rId9"/>
    <p:sldId id="260" r:id="rId10"/>
    <p:sldId id="344" r:id="rId11"/>
    <p:sldId id="261" r:id="rId12"/>
    <p:sldId id="289" r:id="rId13"/>
    <p:sldId id="321" r:id="rId14"/>
    <p:sldId id="291" r:id="rId15"/>
    <p:sldId id="292" r:id="rId16"/>
    <p:sldId id="293" r:id="rId17"/>
    <p:sldId id="322" r:id="rId18"/>
    <p:sldId id="323" r:id="rId19"/>
    <p:sldId id="324" r:id="rId20"/>
    <p:sldId id="325" r:id="rId21"/>
    <p:sldId id="265" r:id="rId22"/>
    <p:sldId id="297" r:id="rId23"/>
    <p:sldId id="326" r:id="rId24"/>
    <p:sldId id="296" r:id="rId25"/>
    <p:sldId id="298" r:id="rId26"/>
    <p:sldId id="294" r:id="rId27"/>
    <p:sldId id="327" r:id="rId28"/>
    <p:sldId id="328" r:id="rId29"/>
    <p:sldId id="329" r:id="rId30"/>
    <p:sldId id="267" r:id="rId31"/>
    <p:sldId id="268" r:id="rId32"/>
    <p:sldId id="269" r:id="rId33"/>
    <p:sldId id="299" r:id="rId34"/>
    <p:sldId id="330" r:id="rId35"/>
    <p:sldId id="301" r:id="rId36"/>
    <p:sldId id="302" r:id="rId37"/>
    <p:sldId id="303" r:id="rId38"/>
    <p:sldId id="331" r:id="rId39"/>
    <p:sldId id="332" r:id="rId40"/>
    <p:sldId id="333" r:id="rId41"/>
    <p:sldId id="271" r:id="rId42"/>
    <p:sldId id="334" r:id="rId43"/>
    <p:sldId id="273" r:id="rId44"/>
    <p:sldId id="304" r:id="rId45"/>
    <p:sldId id="305" r:id="rId46"/>
    <p:sldId id="335" r:id="rId47"/>
    <p:sldId id="314" r:id="rId48"/>
    <p:sldId id="315" r:id="rId49"/>
    <p:sldId id="316" r:id="rId50"/>
    <p:sldId id="336" r:id="rId51"/>
    <p:sldId id="337" r:id="rId52"/>
    <p:sldId id="338" r:id="rId53"/>
    <p:sldId id="276" r:id="rId54"/>
    <p:sldId id="339" r:id="rId55"/>
    <p:sldId id="306" r:id="rId56"/>
    <p:sldId id="307" r:id="rId57"/>
    <p:sldId id="340" r:id="rId58"/>
    <p:sldId id="309" r:id="rId59"/>
    <p:sldId id="310" r:id="rId60"/>
    <p:sldId id="311" r:id="rId61"/>
    <p:sldId id="341" r:id="rId62"/>
    <p:sldId id="342" r:id="rId63"/>
    <p:sldId id="318"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636" autoAdjust="0"/>
  </p:normalViewPr>
  <p:slideViewPr>
    <p:cSldViewPr snapToGrid="0">
      <p:cViewPr varScale="1">
        <p:scale>
          <a:sx n="89" d="100"/>
          <a:sy n="89" d="100"/>
        </p:scale>
        <p:origin x="576" y="78"/>
      </p:cViewPr>
      <p:guideLst/>
    </p:cSldViewPr>
  </p:slideViewPr>
  <p:notesTextViewPr>
    <p:cViewPr>
      <p:scale>
        <a:sx n="1" d="1"/>
        <a:sy n="1" d="1"/>
      </p:scale>
      <p:origin x="0" y="0"/>
    </p:cViewPr>
  </p:notesTextViewPr>
  <p:notesViewPr>
    <p:cSldViewPr snapToGrid="0">
      <p:cViewPr varScale="1">
        <p:scale>
          <a:sx n="65" d="100"/>
          <a:sy n="65" d="100"/>
        </p:scale>
        <p:origin x="2386"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6F23F169-118E-41EA-9840-EE5909311ED1}" type="datetimeFigureOut">
              <a:rPr lang="en-US" smtClean="0"/>
              <a:t>2/25/2020</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EA50CB1C-8B82-4C66-934D-745C7E219AB4}" type="slidenum">
              <a:rPr lang="en-US" smtClean="0"/>
              <a:t>‹#›</a:t>
            </a:fld>
            <a:endParaRPr lang="en-US" dirty="0"/>
          </a:p>
        </p:txBody>
      </p:sp>
    </p:spTree>
    <p:extLst>
      <p:ext uri="{BB962C8B-B14F-4D97-AF65-F5344CB8AC3E}">
        <p14:creationId xmlns:p14="http://schemas.microsoft.com/office/powerpoint/2010/main" val="264004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ED3FF18C-805E-4C32-8F8B-D51DABA43301}" type="datetimeFigureOut">
              <a:rPr lang="en-US" smtClean="0"/>
              <a:t>2/25/2020</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06E8CB3C-D7D1-41AE-BCB3-4301C0879A54}" type="slidenum">
              <a:rPr lang="en-US" smtClean="0"/>
              <a:t>‹#›</a:t>
            </a:fld>
            <a:endParaRPr lang="en-US" dirty="0"/>
          </a:p>
        </p:txBody>
      </p:sp>
    </p:spTree>
    <p:extLst>
      <p:ext uri="{BB962C8B-B14F-4D97-AF65-F5344CB8AC3E}">
        <p14:creationId xmlns:p14="http://schemas.microsoft.com/office/powerpoint/2010/main" val="144839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r>
              <a:rPr lang="en-US" dirty="0" smtClean="0"/>
              <a:t>Read out loud the slide’s first point.</a:t>
            </a:r>
          </a:p>
          <a:p>
            <a:pPr marL="228600" indent="-228600">
              <a:buAutoNum type="arabicPeriod"/>
            </a:pPr>
            <a:endParaRPr lang="en-US" dirty="0" smtClean="0"/>
          </a:p>
          <a:p>
            <a:pPr marL="228600" indent="-228600">
              <a:buAutoNum type="arabicPeriod"/>
            </a:pPr>
            <a:r>
              <a:rPr lang="en-US" dirty="0" smtClean="0"/>
              <a:t>In CIRPC’s annual report “fall from roofs” has been the top event cause since the report started in 1991.</a:t>
            </a:r>
          </a:p>
          <a:p>
            <a:pPr marL="228600" indent="-228600">
              <a:buAutoNum type="arabicPeriod"/>
            </a:pPr>
            <a:endParaRPr lang="en-US" dirty="0" smtClean="0"/>
          </a:p>
          <a:p>
            <a:pPr marL="228600" indent="-228600">
              <a:buAutoNum type="arabicPeriod"/>
            </a:pPr>
            <a:r>
              <a:rPr lang="en-US" dirty="0" smtClean="0"/>
              <a:t>Read out loud the slide’s second point.</a:t>
            </a:r>
          </a:p>
          <a:p>
            <a:pPr marL="228600" indent="-228600">
              <a:buAutoNum type="arabicPeriod"/>
            </a:pPr>
            <a:endParaRPr lang="en-US" dirty="0" smtClean="0"/>
          </a:p>
          <a:p>
            <a:pPr marL="228600" indent="-228600">
              <a:buAutoNum type="arabicPeriod"/>
            </a:pPr>
            <a:r>
              <a:rPr lang="en-US" dirty="0" smtClean="0"/>
              <a:t>In all cases (except for a minor few) conventional fall protection, used correctly, would have prevented the fatality.</a:t>
            </a:r>
          </a:p>
          <a:p>
            <a:pPr marL="228600" indent="-228600">
              <a:buAutoNum type="arabicPeriod"/>
            </a:pPr>
            <a:endParaRPr lang="en-US" dirty="0"/>
          </a:p>
          <a:p>
            <a:pPr marL="228600" indent="-228600">
              <a:buAutoNum type="arabicPeriod"/>
            </a:pPr>
            <a:endParaRPr lang="en-US" dirty="0" smtClean="0"/>
          </a:p>
          <a:p>
            <a:pPr marL="228600" indent="-228600">
              <a:buAutoNum type="arabicPeriod"/>
            </a:pPr>
            <a:endParaRPr lang="en-US" dirty="0"/>
          </a:p>
          <a:p>
            <a:r>
              <a:rPr lang="en-US" i="1" dirty="0"/>
              <a:t>DISCLAIMER: This material was produced under grant number SH-31204-SH7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a:t>
            </a:fld>
            <a:endParaRPr lang="en-US" dirty="0"/>
          </a:p>
        </p:txBody>
      </p:sp>
    </p:spTree>
    <p:extLst>
      <p:ext uri="{BB962C8B-B14F-4D97-AF65-F5344CB8AC3E}">
        <p14:creationId xmlns:p14="http://schemas.microsoft.com/office/powerpoint/2010/main" val="359492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Go over each of the points in the slide.</a:t>
            </a:r>
          </a:p>
          <a:p>
            <a:pPr marL="228600" indent="-228600">
              <a:buAutoNum type="arabicPeriod"/>
            </a:pPr>
            <a:endParaRPr lang="en-US" dirty="0" smtClean="0"/>
          </a:p>
          <a:p>
            <a:pPr marL="228600" indent="-228600">
              <a:buAutoNum type="arabicPeriod"/>
            </a:pPr>
            <a:r>
              <a:rPr lang="en-US" dirty="0" smtClean="0"/>
              <a:t>Guard any potential fall hazard if they can’t be removed.  Keep the area clean and free from any trip hazards.</a:t>
            </a:r>
          </a:p>
          <a:p>
            <a:pPr marL="228600" indent="-228600">
              <a:buAutoNum type="arabicPeriod"/>
            </a:pPr>
            <a:endParaRPr lang="en-US" dirty="0" smtClean="0"/>
          </a:p>
          <a:p>
            <a:pPr marL="228600" indent="-228600">
              <a:buAutoNum type="arabicPeriod"/>
            </a:pPr>
            <a:r>
              <a:rPr lang="en-US" dirty="0" smtClean="0"/>
              <a:t>Inspect the area regularly for any potential hazards that may arise during construction.</a:t>
            </a:r>
          </a:p>
          <a:p>
            <a:pPr marL="228600" indent="-228600">
              <a:buAutoNum type="arabicPeriod"/>
            </a:pPr>
            <a:endParaRPr lang="en-US" dirty="0" smtClean="0"/>
          </a:p>
          <a:p>
            <a:pPr marL="228600" indent="-228600">
              <a:buAutoNum type="arabicPeriod"/>
            </a:pPr>
            <a:r>
              <a:rPr lang="en-US" dirty="0" smtClean="0"/>
              <a:t>Use the appropriate fall protection as needed.  Meet the requirements for scaffold fall protection and leading edges (6 feet).</a:t>
            </a:r>
          </a:p>
          <a:p>
            <a:pPr marL="228600" indent="-228600">
              <a:buAutoNum type="arabicPeriod"/>
            </a:pPr>
            <a:endParaRPr lang="en-US" dirty="0" smtClean="0"/>
          </a:p>
          <a:p>
            <a:pPr marL="228600" indent="-228600">
              <a:buAutoNum type="arabicPeriod"/>
            </a:pPr>
            <a:r>
              <a:rPr lang="en-US" dirty="0" smtClean="0"/>
              <a:t>Train all new employees and re-train as needed.</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10</a:t>
            </a:fld>
            <a:endParaRPr lang="en-US" dirty="0"/>
          </a:p>
        </p:txBody>
      </p:sp>
    </p:spTree>
    <p:extLst>
      <p:ext uri="{BB962C8B-B14F-4D97-AF65-F5344CB8AC3E}">
        <p14:creationId xmlns:p14="http://schemas.microsoft.com/office/powerpoint/2010/main" val="212106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Case study of a fall from roof fatality.</a:t>
            </a:r>
          </a:p>
          <a:p>
            <a:pPr marL="228600" indent="-228600">
              <a:buAutoNum type="arabicPeriod"/>
            </a:pPr>
            <a:endParaRPr lang="en-US" dirty="0" smtClean="0"/>
          </a:p>
          <a:p>
            <a:pPr marL="228600" indent="-228600">
              <a:buAutoNum type="arabicPeriod"/>
            </a:pPr>
            <a:r>
              <a:rPr lang="en-US" dirty="0" smtClean="0"/>
              <a:t>Read the slide’s information out loud.</a:t>
            </a:r>
          </a:p>
          <a:p>
            <a:endParaRPr lang="en-US" dirty="0" smtClean="0"/>
          </a:p>
        </p:txBody>
      </p:sp>
      <p:sp>
        <p:nvSpPr>
          <p:cNvPr id="4" name="Slide Number Placeholder 3"/>
          <p:cNvSpPr>
            <a:spLocks noGrp="1"/>
          </p:cNvSpPr>
          <p:nvPr>
            <p:ph type="sldNum" sz="quarter" idx="10"/>
          </p:nvPr>
        </p:nvSpPr>
        <p:spPr/>
        <p:txBody>
          <a:bodyPr/>
          <a:lstStyle/>
          <a:p>
            <a:fld id="{06E8CB3C-D7D1-41AE-BCB3-4301C0879A54}" type="slidenum">
              <a:rPr lang="en-US" smtClean="0"/>
              <a:t>11</a:t>
            </a:fld>
            <a:endParaRPr lang="en-US" dirty="0"/>
          </a:p>
        </p:txBody>
      </p:sp>
    </p:spTree>
    <p:extLst>
      <p:ext uri="{BB962C8B-B14F-4D97-AF65-F5344CB8AC3E}">
        <p14:creationId xmlns:p14="http://schemas.microsoft.com/office/powerpoint/2010/main" val="205751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Read the narrative of the event out loud to the class.</a:t>
            </a:r>
          </a:p>
          <a:p>
            <a:pPr marL="228600" indent="-228600">
              <a:buAutoNum type="arabicPeriod"/>
            </a:pPr>
            <a:endParaRPr lang="en-US" dirty="0" smtClean="0"/>
          </a:p>
          <a:p>
            <a:pPr marL="228600" indent="-228600">
              <a:buAutoNum type="arabicPeriod"/>
            </a:pPr>
            <a:r>
              <a:rPr lang="en-US" dirty="0" smtClean="0"/>
              <a:t>Ask if there are any questions and make sure everyone understands what happened.</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12</a:t>
            </a:fld>
            <a:endParaRPr lang="en-US" dirty="0"/>
          </a:p>
        </p:txBody>
      </p:sp>
    </p:spTree>
    <p:extLst>
      <p:ext uri="{BB962C8B-B14F-4D97-AF65-F5344CB8AC3E}">
        <p14:creationId xmlns:p14="http://schemas.microsoft.com/office/powerpoint/2010/main" val="164000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Here are two pictures of the location of the event.</a:t>
            </a:r>
          </a:p>
          <a:p>
            <a:pPr marL="228600" indent="-228600">
              <a:buAutoNum type="arabicPeriod"/>
            </a:pPr>
            <a:endParaRPr lang="en-US" dirty="0" smtClean="0"/>
          </a:p>
          <a:p>
            <a:pPr marL="228600" indent="-228600">
              <a:buAutoNum type="arabicPeriod"/>
            </a:pPr>
            <a:r>
              <a:rPr lang="en-US" dirty="0" smtClean="0"/>
              <a:t>The first picture is of the roof and apartment building.</a:t>
            </a:r>
          </a:p>
          <a:p>
            <a:pPr marL="228600" indent="-228600">
              <a:buAutoNum type="arabicPeriod"/>
            </a:pPr>
            <a:endParaRPr lang="en-US" dirty="0" smtClean="0"/>
          </a:p>
          <a:p>
            <a:pPr marL="228600" indent="-228600">
              <a:buAutoNum type="arabicPeriod"/>
            </a:pPr>
            <a:r>
              <a:rPr lang="en-US" dirty="0" smtClean="0"/>
              <a:t>The second picture is the approximate area where the victim stepped off the roof.</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13</a:t>
            </a:fld>
            <a:endParaRPr lang="en-US" dirty="0"/>
          </a:p>
        </p:txBody>
      </p:sp>
    </p:spTree>
    <p:extLst>
      <p:ext uri="{BB962C8B-B14F-4D97-AF65-F5344CB8AC3E}">
        <p14:creationId xmlns:p14="http://schemas.microsoft.com/office/powerpoint/2010/main" val="26352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Question the class to identify potential contributing factors that may have resulted in the event occurring.</a:t>
            </a:r>
          </a:p>
          <a:p>
            <a:pPr marL="228600" indent="-228600">
              <a:buAutoNum type="arabicPeriod"/>
            </a:pPr>
            <a:endParaRPr lang="en-US" dirty="0" smtClean="0"/>
          </a:p>
          <a:p>
            <a:pPr marL="228600" indent="-228600">
              <a:buAutoNum type="arabicPeriod"/>
            </a:pPr>
            <a:r>
              <a:rPr lang="en-US" dirty="0" smtClean="0"/>
              <a:t>If the class is slow to answer, offer up 1 or 2 answers to see if it will spur conversation.</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14</a:t>
            </a:fld>
            <a:endParaRPr lang="en-US" dirty="0"/>
          </a:p>
        </p:txBody>
      </p:sp>
    </p:spTree>
    <p:extLst>
      <p:ext uri="{BB962C8B-B14F-4D97-AF65-F5344CB8AC3E}">
        <p14:creationId xmlns:p14="http://schemas.microsoft.com/office/powerpoint/2010/main" val="110849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Here are the contributing factors the OSHA inspector discovered as he did the investigation.</a:t>
            </a:r>
          </a:p>
          <a:p>
            <a:pPr marL="228600" indent="-228600">
              <a:buAutoNum type="arabicPeriod"/>
            </a:pPr>
            <a:endParaRPr lang="en-US" dirty="0" smtClean="0"/>
          </a:p>
          <a:p>
            <a:pPr marL="228600" indent="-228600">
              <a:buAutoNum type="arabicPeriod"/>
            </a:pPr>
            <a:r>
              <a:rPr lang="en-US" dirty="0" smtClean="0"/>
              <a:t>At the end of reading the factors, ask the class “what was one thing that could have prevented the event from occurring?” </a:t>
            </a:r>
          </a:p>
          <a:p>
            <a:r>
              <a:rPr lang="en-US" dirty="0" smtClean="0"/>
              <a:t> </a:t>
            </a:r>
          </a:p>
          <a:p>
            <a:r>
              <a:rPr lang="en-US" dirty="0" smtClean="0"/>
              <a:t>3.   Answer - If fall protection (PFAS, safety nets, etc.) had been used the fatal event       	would have not occurred.</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15</a:t>
            </a:fld>
            <a:endParaRPr lang="en-US" dirty="0"/>
          </a:p>
        </p:txBody>
      </p:sp>
    </p:spTree>
    <p:extLst>
      <p:ext uri="{BB962C8B-B14F-4D97-AF65-F5344CB8AC3E}">
        <p14:creationId xmlns:p14="http://schemas.microsoft.com/office/powerpoint/2010/main" val="12645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slide shows the OSHA inspector’s citations that were issued to the employer.</a:t>
            </a:r>
          </a:p>
          <a:p>
            <a:pPr marL="228600" indent="-228600">
              <a:buAutoNum type="arabicPeriod"/>
            </a:pPr>
            <a:endParaRPr lang="en-US" dirty="0" smtClean="0"/>
          </a:p>
          <a:p>
            <a:pPr marL="228600" indent="-228600">
              <a:buAutoNum type="arabicPeriod"/>
            </a:pPr>
            <a:r>
              <a:rPr lang="en-US" dirty="0" smtClean="0"/>
              <a:t>Ask the class if they agree with violations.</a:t>
            </a:r>
          </a:p>
          <a:p>
            <a:pPr marL="228600" indent="-228600">
              <a:buAutoNum type="arabicPeriod"/>
            </a:pPr>
            <a:endParaRPr lang="en-US" dirty="0" smtClean="0"/>
          </a:p>
          <a:p>
            <a:pPr marL="228600" indent="-228600">
              <a:buAutoNum type="arabicPeriod"/>
            </a:pPr>
            <a:r>
              <a:rPr lang="en-US" dirty="0" smtClean="0"/>
              <a:t>Ask the class if they would add any additional ones.</a:t>
            </a:r>
          </a:p>
          <a:p>
            <a:pPr marL="228600" indent="-228600">
              <a:buAutoNum type="arabicPeriod"/>
            </a:pPr>
            <a:endParaRPr lang="en-US" dirty="0" smtClean="0"/>
          </a:p>
          <a:p>
            <a:pPr marL="228600" indent="-228600">
              <a:buAutoNum type="arabicPeriod"/>
            </a:pPr>
            <a:r>
              <a:rPr lang="en-US" dirty="0" smtClean="0"/>
              <a:t>Question the class why the one fine is greater than the others.  Answer – most serious/life threatening.</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16</a:t>
            </a:fld>
            <a:endParaRPr lang="en-US" dirty="0"/>
          </a:p>
        </p:txBody>
      </p:sp>
    </p:spTree>
    <p:extLst>
      <p:ext uri="{BB962C8B-B14F-4D97-AF65-F5344CB8AC3E}">
        <p14:creationId xmlns:p14="http://schemas.microsoft.com/office/powerpoint/2010/main" val="76546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 the workers need to be doing to be safe?</a:t>
            </a:r>
          </a:p>
          <a:p>
            <a:pPr marL="228600" indent="-228600">
              <a:buAutoNum type="arabicPeriod"/>
            </a:pPr>
            <a:endParaRPr lang="en-US" dirty="0" smtClean="0"/>
          </a:p>
          <a:p>
            <a:pPr marL="228600" indent="-228600">
              <a:buAutoNum type="arabicPeriod"/>
            </a:pPr>
            <a:r>
              <a:rPr lang="en-US" dirty="0" smtClean="0"/>
              <a:t>Answer – It appears that no fall protection was used.</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17</a:t>
            </a:fld>
            <a:endParaRPr lang="en-US" dirty="0"/>
          </a:p>
        </p:txBody>
      </p:sp>
    </p:spTree>
    <p:extLst>
      <p:ext uri="{BB962C8B-B14F-4D97-AF65-F5344CB8AC3E}">
        <p14:creationId xmlns:p14="http://schemas.microsoft.com/office/powerpoint/2010/main" val="122776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 the workers need to be doing to be safe?</a:t>
            </a:r>
          </a:p>
          <a:p>
            <a:pPr marL="228600" indent="-228600">
              <a:buAutoNum type="arabicPeriod"/>
            </a:pPr>
            <a:endParaRPr lang="en-US" dirty="0" smtClean="0"/>
          </a:p>
          <a:p>
            <a:pPr marL="228600" indent="-228600">
              <a:buAutoNum type="arabicPeriod"/>
            </a:pPr>
            <a:r>
              <a:rPr lang="en-US" dirty="0" smtClean="0"/>
              <a:t>Answer – No fall protection was used.</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18</a:t>
            </a:fld>
            <a:endParaRPr lang="en-US" dirty="0"/>
          </a:p>
        </p:txBody>
      </p:sp>
    </p:spTree>
    <p:extLst>
      <p:ext uri="{BB962C8B-B14F-4D97-AF65-F5344CB8AC3E}">
        <p14:creationId xmlns:p14="http://schemas.microsoft.com/office/powerpoint/2010/main" val="3220355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endParaRPr lang="en-US" dirty="0"/>
          </a:p>
          <a:p>
            <a:pPr marL="228600" indent="-228600">
              <a:buAutoNum type="arabicPeriod"/>
            </a:pPr>
            <a:r>
              <a:rPr lang="en-US" dirty="0" smtClean="0"/>
              <a:t>This section will look at the basics of ladder safety requirements.</a:t>
            </a:r>
          </a:p>
          <a:p>
            <a:pPr marL="228600" indent="-228600">
              <a:buAutoNum type="arabicPeriod"/>
            </a:pPr>
            <a:endParaRPr lang="en-US" dirty="0" smtClean="0"/>
          </a:p>
          <a:p>
            <a:pPr marL="228600" indent="-228600">
              <a:buAutoNum type="arabicPeriod"/>
            </a:pPr>
            <a:r>
              <a:rPr lang="en-US" dirty="0" smtClean="0"/>
              <a:t>The first photo is a person cleaning a window from a ladder.</a:t>
            </a:r>
          </a:p>
          <a:p>
            <a:pPr marL="228600" indent="-228600">
              <a:buAutoNum type="arabicPeriod"/>
            </a:pPr>
            <a:endParaRPr lang="en-US" dirty="0" smtClean="0"/>
          </a:p>
          <a:p>
            <a:pPr marL="228600" indent="-228600">
              <a:buAutoNum type="arabicPeriod"/>
            </a:pPr>
            <a:r>
              <a:rPr lang="en-US" dirty="0" smtClean="0"/>
              <a:t>The next two photos show the person miss-stepping as he was descending the ladder.  He loses his balance and is starting to fall.</a:t>
            </a:r>
          </a:p>
          <a:p>
            <a:pPr marL="228600" indent="-228600">
              <a:buAutoNum type="arabicPeriod"/>
            </a:pPr>
            <a:endParaRPr lang="en-US" dirty="0" smtClean="0"/>
          </a:p>
          <a:p>
            <a:pPr marL="228600" indent="-228600">
              <a:buAutoNum type="arabicPeriod"/>
            </a:pPr>
            <a:r>
              <a:rPr lang="en-US" dirty="0" smtClean="0"/>
              <a:t>The last picture shows him striking the ground.</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19</a:t>
            </a:fld>
            <a:endParaRPr lang="en-US" dirty="0"/>
          </a:p>
        </p:txBody>
      </p:sp>
    </p:spTree>
    <p:extLst>
      <p:ext uri="{BB962C8B-B14F-4D97-AF65-F5344CB8AC3E}">
        <p14:creationId xmlns:p14="http://schemas.microsoft.com/office/powerpoint/2010/main" val="110312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three points in the slide are the three main types of conventional fall protection.</a:t>
            </a:r>
          </a:p>
          <a:p>
            <a:pPr marL="228600" indent="-228600">
              <a:buAutoNum type="arabicPeriod"/>
            </a:pPr>
            <a:endParaRPr lang="en-US" dirty="0" smtClean="0"/>
          </a:p>
          <a:p>
            <a:pPr marL="228600" indent="-228600">
              <a:buAutoNum type="arabicPeriod"/>
            </a:pPr>
            <a:r>
              <a:rPr lang="en-US" dirty="0" smtClean="0"/>
              <a:t>Guard rails can be seen in many flat roof construction projects (or leading edges) like roofing.</a:t>
            </a:r>
          </a:p>
          <a:p>
            <a:pPr marL="228600" indent="-228600">
              <a:buAutoNum type="arabicPeriod"/>
            </a:pPr>
            <a:endParaRPr lang="en-US" dirty="0" smtClean="0"/>
          </a:p>
          <a:p>
            <a:pPr marL="228600" indent="-228600">
              <a:buAutoNum type="arabicPeriod"/>
            </a:pPr>
            <a:r>
              <a:rPr lang="en-US" dirty="0" smtClean="0"/>
              <a:t>Nets are normally seen in conjunction with other protection, or in cases where PFAS is more difficult to use.  They can also be used to protect pedestrians from falling debris.</a:t>
            </a:r>
          </a:p>
          <a:p>
            <a:pPr marL="228600" indent="-228600">
              <a:buAutoNum type="arabicPeriod"/>
            </a:pPr>
            <a:endParaRPr lang="en-US" dirty="0" smtClean="0"/>
          </a:p>
          <a:p>
            <a:pPr marL="228600" indent="-228600">
              <a:buAutoNum type="arabicPeriod"/>
            </a:pPr>
            <a:r>
              <a:rPr lang="en-US" dirty="0" smtClean="0"/>
              <a:t>PFAS is the most commonly used.  It is comprised of an anchor point with a lanyard and harness.  </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a:t>
            </a:fld>
            <a:endParaRPr lang="en-US" dirty="0"/>
          </a:p>
        </p:txBody>
      </p:sp>
    </p:spTree>
    <p:extLst>
      <p:ext uri="{BB962C8B-B14F-4D97-AF65-F5344CB8AC3E}">
        <p14:creationId xmlns:p14="http://schemas.microsoft.com/office/powerpoint/2010/main" val="3860361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basics of ladder safety requirements.</a:t>
            </a:r>
          </a:p>
          <a:p>
            <a:pPr marL="228600" indent="-228600">
              <a:buAutoNum type="arabicPeriod"/>
            </a:pPr>
            <a:endParaRPr lang="en-US" dirty="0" smtClean="0"/>
          </a:p>
          <a:p>
            <a:pPr marL="228600" indent="-228600">
              <a:buAutoNum type="arabicPeriod"/>
            </a:pPr>
            <a:r>
              <a:rPr lang="en-US" dirty="0" smtClean="0"/>
              <a:t>Always have three points of contact.  Use a lift/hoist for tools/equipment to maintain three points when climbing.</a:t>
            </a:r>
          </a:p>
          <a:p>
            <a:pPr marL="228600" indent="-228600">
              <a:buAutoNum type="arabicPeriod"/>
            </a:pPr>
            <a:endParaRPr lang="en-US" dirty="0" smtClean="0"/>
          </a:p>
          <a:p>
            <a:pPr marL="228600" indent="-228600">
              <a:buAutoNum type="arabicPeriod"/>
            </a:pPr>
            <a:r>
              <a:rPr lang="en-US" dirty="0" smtClean="0"/>
              <a:t>Always have the ladder extend at least 3 feet above the landing.  This allows it to be much easier exit when ascending and descending.</a:t>
            </a:r>
          </a:p>
          <a:p>
            <a:pPr marL="228600" indent="-228600">
              <a:buAutoNum type="arabicPeriod"/>
            </a:pPr>
            <a:endParaRPr lang="en-US" dirty="0" smtClean="0"/>
          </a:p>
          <a:p>
            <a:pPr marL="228600" indent="-228600">
              <a:buAutoNum type="arabicPeriod"/>
            </a:pPr>
            <a:r>
              <a:rPr lang="en-US" dirty="0" smtClean="0"/>
              <a:t>Inspect the ladder prior to use for damage or wear that could affect its use.</a:t>
            </a:r>
          </a:p>
          <a:p>
            <a:pPr marL="228600" indent="-228600">
              <a:buAutoNum type="arabicPeriod"/>
            </a:pPr>
            <a:endParaRPr lang="en-US" dirty="0" smtClean="0"/>
          </a:p>
          <a:p>
            <a:pPr marL="228600" indent="-228600">
              <a:buAutoNum type="arabicPeriod"/>
            </a:pPr>
            <a:r>
              <a:rPr lang="en-US" dirty="0" smtClean="0"/>
              <a:t>Watch for power lines.  When moving the ladder be aware of winds that can disrupt balance and fall into power lines.</a:t>
            </a:r>
          </a:p>
          <a:p>
            <a:pPr marL="228600" indent="-228600">
              <a:buAutoNum type="arabicPeriod"/>
            </a:pPr>
            <a:endParaRPr lang="en-US" dirty="0" smtClean="0"/>
          </a:p>
          <a:p>
            <a:pPr marL="228600" indent="-228600">
              <a:buAutoNum type="arabicPeriod"/>
            </a:pPr>
            <a:r>
              <a:rPr lang="en-US" dirty="0" smtClean="0"/>
              <a:t>Use the correct angle.  The picture in the slide shows the proper angle.  If height is 12 feet, the ladder needs to be 3 feet from the base of the wall.</a:t>
            </a:r>
          </a:p>
          <a:p>
            <a:pPr marL="228600" indent="-228600">
              <a:buAutoNum type="arabicPeriod"/>
            </a:pPr>
            <a:endParaRPr lang="en-US" dirty="0" smtClean="0"/>
          </a:p>
          <a:p>
            <a:pPr marL="228600" indent="-228600">
              <a:buAutoNum type="arabicPeriod"/>
            </a:pPr>
            <a:r>
              <a:rPr lang="en-US" dirty="0" smtClean="0"/>
              <a:t>Train new employees and retrain current employees as needed to keep rules fresh in their minds.</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20</a:t>
            </a:fld>
            <a:endParaRPr lang="en-US" dirty="0"/>
          </a:p>
        </p:txBody>
      </p:sp>
    </p:spTree>
    <p:extLst>
      <p:ext uri="{BB962C8B-B14F-4D97-AF65-F5344CB8AC3E}">
        <p14:creationId xmlns:p14="http://schemas.microsoft.com/office/powerpoint/2010/main" val="272552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Fall from ladder case study – Read the slide out loud to the class.</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21</a:t>
            </a:fld>
            <a:endParaRPr lang="en-US" dirty="0"/>
          </a:p>
        </p:txBody>
      </p:sp>
    </p:spTree>
    <p:extLst>
      <p:ext uri="{BB962C8B-B14F-4D97-AF65-F5344CB8AC3E}">
        <p14:creationId xmlns:p14="http://schemas.microsoft.com/office/powerpoint/2010/main" val="2783860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Read the narrative of the event out loud to the students</a:t>
            </a:r>
            <a:r>
              <a:rPr lang="en-US" dirty="0" smtClean="0"/>
              <a:t>.</a:t>
            </a:r>
          </a:p>
          <a:p>
            <a:pPr marL="228600" indent="-228600">
              <a:buAutoNum type="arabicPeriod"/>
            </a:pPr>
            <a:endParaRPr lang="en-US" dirty="0"/>
          </a:p>
          <a:p>
            <a:pPr marL="228600" indent="-228600">
              <a:buAutoNum type="arabicPeriod"/>
            </a:pPr>
            <a:r>
              <a:rPr lang="en-US" dirty="0"/>
              <a:t>Ask if there are any questions and make sure everyone understands what happened</a:t>
            </a:r>
            <a:r>
              <a:rPr lang="en-US" dirty="0" smtClean="0"/>
              <a:t>.</a:t>
            </a:r>
          </a:p>
          <a:p>
            <a:pPr marL="228600" indent="-228600">
              <a:buAutoNum type="arabicPeriod"/>
            </a:pPr>
            <a:endParaRPr lang="en-US" dirty="0" smtClean="0"/>
          </a:p>
          <a:p>
            <a:pPr marL="228600" indent="-228600">
              <a:buAutoNum type="arabicPeriod" startAt="3"/>
            </a:pPr>
            <a:r>
              <a:rPr lang="en-US" dirty="0" smtClean="0"/>
              <a:t>The employee was too short to reach over the guard rails and paint them.</a:t>
            </a:r>
          </a:p>
          <a:p>
            <a:pPr marL="228600" indent="-228600">
              <a:buAutoNum type="arabicPeriod" startAt="3"/>
            </a:pPr>
            <a:endParaRPr lang="en-US" dirty="0" smtClean="0"/>
          </a:p>
          <a:p>
            <a:pPr marL="228600" indent="-228600">
              <a:buAutoNum type="arabicPeriod" startAt="3"/>
            </a:pPr>
            <a:r>
              <a:rPr lang="en-US" dirty="0" smtClean="0"/>
              <a:t>The employee was told a ladder would not be needed and not to use one.</a:t>
            </a:r>
          </a:p>
          <a:p>
            <a:endParaRPr lang="en-US" dirty="0" smtClean="0"/>
          </a:p>
        </p:txBody>
      </p:sp>
      <p:sp>
        <p:nvSpPr>
          <p:cNvPr id="4" name="Slide Number Placeholder 3"/>
          <p:cNvSpPr>
            <a:spLocks noGrp="1"/>
          </p:cNvSpPr>
          <p:nvPr>
            <p:ph type="sldNum" sz="quarter" idx="10"/>
          </p:nvPr>
        </p:nvSpPr>
        <p:spPr/>
        <p:txBody>
          <a:bodyPr/>
          <a:lstStyle/>
          <a:p>
            <a:fld id="{06E8CB3C-D7D1-41AE-BCB3-4301C0879A54}" type="slidenum">
              <a:rPr lang="en-US" smtClean="0"/>
              <a:t>22</a:t>
            </a:fld>
            <a:endParaRPr lang="en-US" dirty="0"/>
          </a:p>
        </p:txBody>
      </p:sp>
    </p:spTree>
    <p:extLst>
      <p:ext uri="{BB962C8B-B14F-4D97-AF65-F5344CB8AC3E}">
        <p14:creationId xmlns:p14="http://schemas.microsoft.com/office/powerpoint/2010/main" val="257873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first picture is of the base of the ladder that was used.  Note the missing ladder feet.</a:t>
            </a:r>
          </a:p>
          <a:p>
            <a:pPr marL="228600" indent="-228600">
              <a:buAutoNum type="arabicPeriod"/>
            </a:pPr>
            <a:endParaRPr lang="en-US" dirty="0" smtClean="0"/>
          </a:p>
          <a:p>
            <a:pPr marL="228600" indent="-228600">
              <a:buAutoNum type="arabicPeriod"/>
            </a:pPr>
            <a:r>
              <a:rPr lang="en-US" dirty="0" smtClean="0"/>
              <a:t>The second and third pictures are of the guard rail the victim was painting.</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23</a:t>
            </a:fld>
            <a:endParaRPr lang="en-US" dirty="0"/>
          </a:p>
        </p:txBody>
      </p:sp>
    </p:spTree>
    <p:extLst>
      <p:ext uri="{BB962C8B-B14F-4D97-AF65-F5344CB8AC3E}">
        <p14:creationId xmlns:p14="http://schemas.microsoft.com/office/powerpoint/2010/main" val="6811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Question the class to identify potential contributing factors that may have </a:t>
            </a:r>
            <a:r>
              <a:rPr lang="en-US" dirty="0" smtClean="0"/>
              <a:t>resulted </a:t>
            </a:r>
            <a:r>
              <a:rPr lang="en-US" dirty="0"/>
              <a:t>in the event occurring</a:t>
            </a:r>
            <a:r>
              <a:rPr lang="en-US" dirty="0" smtClean="0"/>
              <a:t>.</a:t>
            </a:r>
          </a:p>
          <a:p>
            <a:pPr marL="228600" indent="-228600">
              <a:buAutoNum type="arabicPeriod"/>
            </a:pPr>
            <a:endParaRPr lang="en-US" dirty="0"/>
          </a:p>
          <a:p>
            <a:pPr marL="228600" indent="-228600">
              <a:buAutoNum type="arabicPeriod"/>
            </a:pPr>
            <a:r>
              <a:rPr lang="en-US" dirty="0"/>
              <a:t>If the class is slow to answer, </a:t>
            </a:r>
            <a:r>
              <a:rPr lang="en-US" dirty="0" smtClean="0"/>
              <a:t>ask the following questions to see </a:t>
            </a:r>
            <a:r>
              <a:rPr lang="en-US" dirty="0"/>
              <a:t>if it will spur </a:t>
            </a:r>
            <a:r>
              <a:rPr lang="en-US" dirty="0" smtClean="0"/>
              <a:t>conversation:  Did the employee follow instructions not to use a ladder?  Should the employer have taken the faulty ladder out of service to ensure it not be used? </a:t>
            </a:r>
          </a:p>
          <a:p>
            <a:r>
              <a:rPr lang="en-US" dirty="0" smtClean="0"/>
              <a:t> </a:t>
            </a:r>
          </a:p>
          <a:p>
            <a:pPr marL="228600" indent="-228600">
              <a:buAutoNum type="arabicPeriod" startAt="3"/>
            </a:pPr>
            <a:r>
              <a:rPr lang="en-US" dirty="0" smtClean="0"/>
              <a:t>Talking Point from the case file:  Who trains temporary employees from a staffing company? </a:t>
            </a:r>
          </a:p>
          <a:p>
            <a:pPr marL="228600" indent="-228600">
              <a:buAutoNum type="arabicPeriod" startAt="3"/>
            </a:pP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24</a:t>
            </a:fld>
            <a:endParaRPr lang="en-US" dirty="0"/>
          </a:p>
        </p:txBody>
      </p:sp>
    </p:spTree>
    <p:extLst>
      <p:ext uri="{BB962C8B-B14F-4D97-AF65-F5344CB8AC3E}">
        <p14:creationId xmlns:p14="http://schemas.microsoft.com/office/powerpoint/2010/main" val="327335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Here are the contributing factors the OSHA inspector discovered as he did the investigation</a:t>
            </a:r>
            <a:r>
              <a:rPr lang="en-US" dirty="0" smtClean="0"/>
              <a:t>.</a:t>
            </a:r>
          </a:p>
          <a:p>
            <a:pPr marL="228600" indent="-228600">
              <a:buAutoNum type="arabicPeriod"/>
            </a:pPr>
            <a:endParaRPr lang="en-US" dirty="0"/>
          </a:p>
          <a:p>
            <a:pPr marL="228600" indent="-228600">
              <a:buAutoNum type="arabicPeriod"/>
            </a:pPr>
            <a:r>
              <a:rPr lang="en-US" dirty="0"/>
              <a:t>At the end of reading the factors, ask the class “what was one thing that could have prevented the event from occurring?”  </a:t>
            </a:r>
            <a:endParaRPr lang="en-US" dirty="0" smtClean="0"/>
          </a:p>
          <a:p>
            <a:pPr marL="228600" indent="-228600">
              <a:buAutoNum type="arabicPeriod"/>
            </a:pPr>
            <a:endParaRPr lang="en-US" dirty="0"/>
          </a:p>
          <a:p>
            <a:pPr marL="228600" indent="-228600">
              <a:buAutoNum type="arabicPeriod" startAt="3"/>
            </a:pPr>
            <a:r>
              <a:rPr lang="en-US" dirty="0" smtClean="0"/>
              <a:t>Answer - Following direction/procedure or using proper equipment (undamaged) could have prevented the event from occurring.</a:t>
            </a:r>
          </a:p>
          <a:p>
            <a:pPr marL="228600" indent="-228600">
              <a:buAutoNum type="arabicPeriod" startAt="3"/>
            </a:pPr>
            <a:endParaRPr lang="en-US" dirty="0" smtClean="0"/>
          </a:p>
          <a:p>
            <a:pPr marL="228600" indent="-228600">
              <a:buAutoNum type="arabicPeriod" startAt="3"/>
            </a:pPr>
            <a:r>
              <a:rPr lang="en-US" dirty="0" smtClean="0"/>
              <a:t>Could this have been employee misconduct?  Probably not, because the untrained employee did realize the potential hazards.</a:t>
            </a:r>
          </a:p>
          <a:p>
            <a:pPr marL="228600" indent="-228600">
              <a:buAutoNum type="arabicPeriod" startAt="3"/>
            </a:pPr>
            <a:endParaRPr lang="en-US" dirty="0" smtClean="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25</a:t>
            </a:fld>
            <a:endParaRPr lang="en-US" dirty="0"/>
          </a:p>
        </p:txBody>
      </p:sp>
    </p:spTree>
    <p:extLst>
      <p:ext uri="{BB962C8B-B14F-4D97-AF65-F5344CB8AC3E}">
        <p14:creationId xmlns:p14="http://schemas.microsoft.com/office/powerpoint/2010/main" val="705293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slide shows the OSHA inspector’s citations that were issued to the employer</a:t>
            </a:r>
            <a:r>
              <a:rPr lang="en-US" dirty="0" smtClean="0"/>
              <a:t>.</a:t>
            </a:r>
          </a:p>
          <a:p>
            <a:pPr marL="228600" indent="-228600">
              <a:buAutoNum type="arabicPeriod"/>
            </a:pPr>
            <a:endParaRPr lang="en-US" dirty="0"/>
          </a:p>
          <a:p>
            <a:pPr marL="228600" indent="-228600">
              <a:buAutoNum type="arabicPeriod"/>
            </a:pPr>
            <a:r>
              <a:rPr lang="en-US" dirty="0"/>
              <a:t>Ask the class if they agree with violations</a:t>
            </a:r>
            <a:r>
              <a:rPr lang="en-US" dirty="0" smtClean="0"/>
              <a:t>.</a:t>
            </a:r>
          </a:p>
          <a:p>
            <a:pPr marL="228600" indent="-228600">
              <a:buAutoNum type="arabicPeriod"/>
            </a:pPr>
            <a:endParaRPr lang="en-US" dirty="0"/>
          </a:p>
          <a:p>
            <a:pPr marL="228600" indent="-228600">
              <a:buAutoNum type="arabicPeriod"/>
            </a:pPr>
            <a:r>
              <a:rPr lang="en-US" dirty="0"/>
              <a:t>Ask the class if they would add any additional ones</a:t>
            </a:r>
            <a:r>
              <a:rPr lang="en-US" dirty="0" smtClean="0"/>
              <a:t>.</a:t>
            </a:r>
          </a:p>
          <a:p>
            <a:pPr marL="228600" indent="-228600">
              <a:buAutoNum type="arabicPeriod"/>
            </a:pPr>
            <a:endParaRPr lang="en-US" dirty="0"/>
          </a:p>
          <a:p>
            <a:pPr marL="228600" indent="-228600">
              <a:buAutoNum type="arabicPeriod"/>
            </a:pPr>
            <a:r>
              <a:rPr lang="en-US" dirty="0" smtClean="0"/>
              <a:t>Discussion question:  Why is timely reporting of an employee death so important?</a:t>
            </a: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26</a:t>
            </a:fld>
            <a:endParaRPr lang="en-US" dirty="0"/>
          </a:p>
        </p:txBody>
      </p:sp>
    </p:spTree>
    <p:extLst>
      <p:ext uri="{BB962C8B-B14F-4D97-AF65-F5344CB8AC3E}">
        <p14:creationId xmlns:p14="http://schemas.microsoft.com/office/powerpoint/2010/main" val="3100216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does the worker need to be doing to be safe?</a:t>
            </a:r>
          </a:p>
          <a:p>
            <a:pPr marL="228600" indent="-228600">
              <a:buAutoNum type="arabicPeriod"/>
            </a:pPr>
            <a:endParaRPr lang="en-US" dirty="0" smtClean="0"/>
          </a:p>
          <a:p>
            <a:pPr marL="228600" indent="-228600">
              <a:buAutoNum type="arabicPeriod"/>
            </a:pPr>
            <a:r>
              <a:rPr lang="en-US" dirty="0" smtClean="0"/>
              <a:t>Answer – Improper use of ladder; not using to manufacturers’ requirements(or directions); lack of three points of contact.</a:t>
            </a:r>
          </a:p>
          <a:p>
            <a:pPr marL="228600" indent="-228600">
              <a:buAutoNum type="arabicPeriod"/>
            </a:pPr>
            <a:endParaRPr lang="en-US" dirty="0" smtClean="0"/>
          </a:p>
          <a:p>
            <a:pPr marL="228600" indent="-228600">
              <a:buAutoNum type="arabicPeriod"/>
            </a:pPr>
            <a:r>
              <a:rPr lang="en-US" dirty="0" smtClean="0"/>
              <a:t>Other potential answers – No one holding the ladder or improper ladder angle.</a:t>
            </a:r>
          </a:p>
          <a:p>
            <a:pPr marL="228600" indent="-228600">
              <a:buAutoNum type="arabicPeriod"/>
            </a:pPr>
            <a:endParaRPr lang="en-US" dirty="0" smtClean="0"/>
          </a:p>
          <a:p>
            <a:pPr marL="228600" indent="-228600">
              <a:buAutoNum type="arabicPeriod"/>
            </a:pPr>
            <a:r>
              <a:rPr lang="en-US" dirty="0" smtClean="0"/>
              <a:t>What else could go wrong with this set up?  Answers:  The strap could break, strap connection to the ladder/railing could fail, and railing post could break.</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27</a:t>
            </a:fld>
            <a:endParaRPr lang="en-US" dirty="0"/>
          </a:p>
        </p:txBody>
      </p:sp>
    </p:spTree>
    <p:extLst>
      <p:ext uri="{BB962C8B-B14F-4D97-AF65-F5344CB8AC3E}">
        <p14:creationId xmlns:p14="http://schemas.microsoft.com/office/powerpoint/2010/main" val="4135216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does the worker need to be doing to be safe?</a:t>
            </a:r>
          </a:p>
          <a:p>
            <a:pPr marL="228600" indent="-228600">
              <a:buAutoNum type="arabicPeriod"/>
            </a:pPr>
            <a:endParaRPr lang="en-US" dirty="0" smtClean="0"/>
          </a:p>
          <a:p>
            <a:pPr marL="228600" indent="-228600">
              <a:buAutoNum type="arabicPeriod"/>
            </a:pPr>
            <a:r>
              <a:rPr lang="en-US" dirty="0" smtClean="0"/>
              <a:t>Answer – Improper use of ladder; not using to manufacturers’ requirements (or directions); modified/damaged the ladder.</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28</a:t>
            </a:fld>
            <a:endParaRPr lang="en-US" dirty="0"/>
          </a:p>
        </p:txBody>
      </p:sp>
    </p:spTree>
    <p:extLst>
      <p:ext uri="{BB962C8B-B14F-4D97-AF65-F5344CB8AC3E}">
        <p14:creationId xmlns:p14="http://schemas.microsoft.com/office/powerpoint/2010/main" val="29041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endParaRPr lang="en-US" dirty="0"/>
          </a:p>
          <a:p>
            <a:pPr marL="228600" indent="-228600">
              <a:buAutoNum type="arabicPeriod"/>
            </a:pPr>
            <a:r>
              <a:rPr lang="en-US" dirty="0" smtClean="0"/>
              <a:t>This section will look at the basics of scaffold safety requirements.</a:t>
            </a:r>
          </a:p>
          <a:p>
            <a:pPr marL="228600" indent="-228600">
              <a:buAutoNum type="arabicPeriod"/>
            </a:pPr>
            <a:endParaRPr lang="en-US" dirty="0" smtClean="0"/>
          </a:p>
          <a:p>
            <a:pPr marL="228600" indent="-228600">
              <a:buAutoNum type="arabicPeriod"/>
            </a:pPr>
            <a:r>
              <a:rPr lang="en-US" dirty="0" smtClean="0"/>
              <a:t>The first picture shows three people moving a mobile scaffold with two people on top.</a:t>
            </a:r>
          </a:p>
          <a:p>
            <a:pPr marL="228600" indent="-228600">
              <a:buAutoNum type="arabicPeriod"/>
            </a:pPr>
            <a:endParaRPr lang="en-US" dirty="0" smtClean="0"/>
          </a:p>
          <a:p>
            <a:pPr marL="228600" indent="-228600">
              <a:buAutoNum type="arabicPeriod"/>
            </a:pPr>
            <a:r>
              <a:rPr lang="en-US" dirty="0" smtClean="0"/>
              <a:t>In the second picture, the scaffold starts to rock back and forth.</a:t>
            </a:r>
          </a:p>
          <a:p>
            <a:pPr marL="228600" indent="-228600">
              <a:buAutoNum type="arabicPeriod"/>
            </a:pPr>
            <a:endParaRPr lang="en-US" dirty="0" smtClean="0"/>
          </a:p>
          <a:p>
            <a:pPr marL="228600" indent="-228600">
              <a:buAutoNum type="arabicPeriod"/>
            </a:pPr>
            <a:r>
              <a:rPr lang="en-US" dirty="0" smtClean="0"/>
              <a:t>Control is lost and the scaffold starts to tip in the third picture.</a:t>
            </a:r>
          </a:p>
          <a:p>
            <a:pPr marL="228600" indent="-228600">
              <a:buAutoNum type="arabicPeriod"/>
            </a:pPr>
            <a:endParaRPr lang="en-US" dirty="0" smtClean="0"/>
          </a:p>
          <a:p>
            <a:pPr marL="228600" indent="-228600">
              <a:buAutoNum type="arabicPeriod"/>
            </a:pPr>
            <a:r>
              <a:rPr lang="en-US" dirty="0" smtClean="0"/>
              <a:t>Lastly the scaffold tips over and the two workers on top of it fall off.</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29</a:t>
            </a:fld>
            <a:endParaRPr lang="en-US" dirty="0"/>
          </a:p>
        </p:txBody>
      </p:sp>
    </p:spTree>
    <p:extLst>
      <p:ext uri="{BB962C8B-B14F-4D97-AF65-F5344CB8AC3E}">
        <p14:creationId xmlns:p14="http://schemas.microsoft.com/office/powerpoint/2010/main" val="418620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Explain what the PFAS components are (from the picture).</a:t>
            </a:r>
          </a:p>
          <a:p>
            <a:pPr marL="228600" indent="-228600">
              <a:buAutoNum type="arabicPeriod"/>
            </a:pPr>
            <a:r>
              <a:rPr lang="en-US" dirty="0" smtClean="0"/>
              <a:t>Anchors and connectors have to hold at least 5,000 pounds per employee attached.</a:t>
            </a:r>
          </a:p>
          <a:p>
            <a:pPr marL="228600" indent="-228600">
              <a:buAutoNum type="arabicPeriod"/>
            </a:pPr>
            <a:r>
              <a:rPr lang="en-US" dirty="0" smtClean="0"/>
              <a:t>Lines should have a maximum of 6 feet free fall distance (or less depending on the type of lines).</a:t>
            </a:r>
          </a:p>
          <a:p>
            <a:pPr marL="228600" indent="-228600">
              <a:buAutoNum type="arabicPeriod"/>
            </a:pPr>
            <a:r>
              <a:rPr lang="en-US" dirty="0" smtClean="0"/>
              <a:t>Harness should have an connection point on the back of the employee close to shoulder height.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a:t>
            </a:fld>
            <a:endParaRPr lang="en-US" dirty="0"/>
          </a:p>
        </p:txBody>
      </p:sp>
    </p:spTree>
    <p:extLst>
      <p:ext uri="{BB962C8B-B14F-4D97-AF65-F5344CB8AC3E}">
        <p14:creationId xmlns:p14="http://schemas.microsoft.com/office/powerpoint/2010/main" val="1402242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a:pPr>
            <a:r>
              <a:rPr lang="en-US" dirty="0" smtClean="0"/>
              <a:t>Read out loud the points in the slide.</a:t>
            </a:r>
          </a:p>
          <a:p>
            <a:pPr marL="228600" indent="-228600">
              <a:buAutoNum type="arabicPlain"/>
            </a:pPr>
            <a:endParaRPr lang="en-US" dirty="0" smtClean="0"/>
          </a:p>
          <a:p>
            <a:pPr marL="228600" indent="-228600">
              <a:buAutoNum type="arabicPlain"/>
            </a:pPr>
            <a:r>
              <a:rPr lang="en-US" dirty="0" smtClean="0"/>
              <a:t>Always use the scaffold per the manufacturer requirements.  No modifications without an engineer or manufacturer approval.</a:t>
            </a:r>
          </a:p>
          <a:p>
            <a:pPr marL="228600" indent="-228600">
              <a:buAutoNum type="arabicPlain"/>
            </a:pPr>
            <a:endParaRPr lang="en-US" dirty="0" smtClean="0"/>
          </a:p>
          <a:p>
            <a:pPr marL="228600" indent="-228600">
              <a:buAutoNum type="arabicPlain"/>
            </a:pPr>
            <a:r>
              <a:rPr lang="en-US" dirty="0" smtClean="0"/>
              <a:t>Always make sure the scaffold is fulling planked!</a:t>
            </a:r>
          </a:p>
          <a:p>
            <a:pPr marL="228600" indent="-228600">
              <a:buAutoNum type="arabicPlain"/>
            </a:pPr>
            <a:endParaRPr lang="en-US" dirty="0" smtClean="0"/>
          </a:p>
          <a:p>
            <a:pPr marL="228600" indent="-228600">
              <a:buAutoNum type="arabicPlain"/>
            </a:pPr>
            <a:r>
              <a:rPr lang="en-US" dirty="0" smtClean="0"/>
              <a:t>Never use a scaffold if it is covered in snow or ice.</a:t>
            </a:r>
          </a:p>
          <a:p>
            <a:pPr marL="228600" indent="-228600">
              <a:buAutoNum type="arabicPlain"/>
            </a:pPr>
            <a:endParaRPr lang="en-US" dirty="0" smtClean="0"/>
          </a:p>
          <a:p>
            <a:pPr marL="228600" indent="-228600">
              <a:buAutoNum type="arabicPlain"/>
            </a:pPr>
            <a:r>
              <a:rPr lang="en-US" dirty="0" smtClean="0"/>
              <a:t>Use a ladder system to access the scaffold, not the cross braces.</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30</a:t>
            </a:fld>
            <a:endParaRPr lang="en-US" dirty="0"/>
          </a:p>
        </p:txBody>
      </p:sp>
    </p:spTree>
    <p:extLst>
      <p:ext uri="{BB962C8B-B14F-4D97-AF65-F5344CB8AC3E}">
        <p14:creationId xmlns:p14="http://schemas.microsoft.com/office/powerpoint/2010/main" val="1539119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Fall protection is needed when the scaffold is 10 feet or over.</a:t>
            </a:r>
          </a:p>
          <a:p>
            <a:pPr marL="228600" indent="-228600">
              <a:buAutoNum type="arabicPeriod"/>
            </a:pPr>
            <a:endParaRPr lang="en-US" dirty="0" smtClean="0"/>
          </a:p>
          <a:p>
            <a:pPr marL="228600" indent="-228600">
              <a:buAutoNum type="arabicPeriod"/>
            </a:pPr>
            <a:r>
              <a:rPr lang="en-US" dirty="0" smtClean="0"/>
              <a:t>Guard rails are needed on the scaffold if 10 feet and over (really best at all heights).  The top rail needs to be between 38 and 45 inches high and the mid rail at 20 to 30 inches high.</a:t>
            </a:r>
          </a:p>
          <a:p>
            <a:pPr marL="228600" indent="-228600">
              <a:buAutoNum type="arabicPeriod"/>
            </a:pPr>
            <a:endParaRPr lang="en-US" dirty="0" smtClean="0"/>
          </a:p>
          <a:p>
            <a:pPr marL="228600" indent="-228600">
              <a:buAutoNum type="arabicPeriod"/>
            </a:pPr>
            <a:r>
              <a:rPr lang="en-US" dirty="0" smtClean="0"/>
              <a:t>Daily inspections are required by a competent person.   Competent or qualified person needs to set up and disassemble the scaffold.</a:t>
            </a:r>
          </a:p>
          <a:p>
            <a:pPr marL="228600" indent="-228600">
              <a:buAutoNum type="arabicPeriod"/>
            </a:pPr>
            <a:endParaRPr lang="en-US" dirty="0" smtClean="0"/>
          </a:p>
          <a:p>
            <a:pPr marL="228600" indent="-228600">
              <a:buAutoNum type="arabicPeriod"/>
            </a:pPr>
            <a:r>
              <a:rPr lang="en-US" dirty="0" smtClean="0"/>
              <a:t>All workers using scaffold are required to have training..</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31</a:t>
            </a:fld>
            <a:endParaRPr lang="en-US" dirty="0"/>
          </a:p>
        </p:txBody>
      </p:sp>
    </p:spTree>
    <p:extLst>
      <p:ext uri="{BB962C8B-B14F-4D97-AF65-F5344CB8AC3E}">
        <p14:creationId xmlns:p14="http://schemas.microsoft.com/office/powerpoint/2010/main" val="2449479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Fall from ladder case study – Read the slide out loud to the class.</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32</a:t>
            </a:fld>
            <a:endParaRPr lang="en-US" dirty="0"/>
          </a:p>
        </p:txBody>
      </p:sp>
    </p:spTree>
    <p:extLst>
      <p:ext uri="{BB962C8B-B14F-4D97-AF65-F5344CB8AC3E}">
        <p14:creationId xmlns:p14="http://schemas.microsoft.com/office/powerpoint/2010/main" val="2658707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Read the narrative of the event out loud to the students</a:t>
            </a:r>
            <a:r>
              <a:rPr lang="en-US" dirty="0" smtClean="0"/>
              <a:t>.</a:t>
            </a:r>
          </a:p>
          <a:p>
            <a:pPr marL="228600" indent="-228600">
              <a:buAutoNum type="arabicPeriod"/>
            </a:pPr>
            <a:endParaRPr lang="en-US" dirty="0"/>
          </a:p>
          <a:p>
            <a:pPr marL="228600" indent="-228600">
              <a:buAutoNum type="arabicPeriod"/>
            </a:pPr>
            <a:r>
              <a:rPr lang="en-US" dirty="0"/>
              <a:t>Ask if there are any questions and make sure everyone understands what happened</a:t>
            </a:r>
            <a:r>
              <a:rPr lang="en-US" dirty="0" smtClean="0"/>
              <a:t>.</a:t>
            </a:r>
          </a:p>
          <a:p>
            <a:pPr marL="228600" indent="-228600">
              <a:buAutoNum type="arabicPeriod"/>
            </a:pPr>
            <a:endParaRPr lang="en-US" dirty="0" smtClean="0"/>
          </a:p>
          <a:p>
            <a:pPr marL="228600" indent="-228600">
              <a:buAutoNum type="arabicPeriod"/>
            </a:pPr>
            <a:r>
              <a:rPr lang="en-US" dirty="0" smtClean="0"/>
              <a:t>The scaffold was not fully planked and it did not have guard rails.</a:t>
            </a: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33</a:t>
            </a:fld>
            <a:endParaRPr lang="en-US" dirty="0"/>
          </a:p>
        </p:txBody>
      </p:sp>
    </p:spTree>
    <p:extLst>
      <p:ext uri="{BB962C8B-B14F-4D97-AF65-F5344CB8AC3E}">
        <p14:creationId xmlns:p14="http://schemas.microsoft.com/office/powerpoint/2010/main" val="461450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Pictures of the site with scaffold collapsed and reassembled in the original location.  Note: the scaffold was 12 feet high.</a:t>
            </a:r>
          </a:p>
          <a:p>
            <a:pPr marL="228600" indent="-228600">
              <a:buAutoNum type="arabicPeriod"/>
            </a:pPr>
            <a:endParaRPr lang="en-US" dirty="0" smtClean="0"/>
          </a:p>
          <a:p>
            <a:pPr marL="228600" indent="-228600">
              <a:buAutoNum type="arabicPeriod"/>
            </a:pPr>
            <a:r>
              <a:rPr lang="en-US" dirty="0" smtClean="0"/>
              <a:t>Pictures 1 and 4 show the scaffold after it collapsed.</a:t>
            </a:r>
          </a:p>
          <a:p>
            <a:pPr marL="228600" indent="-228600">
              <a:buAutoNum type="arabicPeriod"/>
            </a:pPr>
            <a:endParaRPr lang="en-US" dirty="0" smtClean="0"/>
          </a:p>
          <a:p>
            <a:pPr marL="228600" indent="-228600">
              <a:buAutoNum type="arabicPeriod"/>
            </a:pPr>
            <a:r>
              <a:rPr lang="en-US" dirty="0" smtClean="0"/>
              <a:t>Pictures 2 and 3 show the scaffold in it’s working location.</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34</a:t>
            </a:fld>
            <a:endParaRPr lang="en-US" dirty="0"/>
          </a:p>
        </p:txBody>
      </p:sp>
    </p:spTree>
    <p:extLst>
      <p:ext uri="{BB962C8B-B14F-4D97-AF65-F5344CB8AC3E}">
        <p14:creationId xmlns:p14="http://schemas.microsoft.com/office/powerpoint/2010/main" val="3616893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Question the class to identify potential contributing factors that may have </a:t>
            </a:r>
            <a:r>
              <a:rPr lang="en-US" dirty="0" smtClean="0"/>
              <a:t>resulted </a:t>
            </a:r>
            <a:r>
              <a:rPr lang="en-US" dirty="0"/>
              <a:t>in the event occurring</a:t>
            </a:r>
            <a:r>
              <a:rPr lang="en-US" dirty="0" smtClean="0"/>
              <a:t>.</a:t>
            </a:r>
          </a:p>
          <a:p>
            <a:pPr marL="228600" indent="-228600">
              <a:buAutoNum type="arabicPeriod"/>
            </a:pPr>
            <a:endParaRPr lang="en-US" dirty="0"/>
          </a:p>
          <a:p>
            <a:pPr marL="228600" indent="-228600">
              <a:buAutoNum type="arabicPeriod"/>
            </a:pPr>
            <a:r>
              <a:rPr lang="en-US" dirty="0"/>
              <a:t>If the class is slow to answer, offer up 1 or 2 answers to see if it will spur conversation.</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35</a:t>
            </a:fld>
            <a:endParaRPr lang="en-US" dirty="0"/>
          </a:p>
        </p:txBody>
      </p:sp>
    </p:spTree>
    <p:extLst>
      <p:ext uri="{BB962C8B-B14F-4D97-AF65-F5344CB8AC3E}">
        <p14:creationId xmlns:p14="http://schemas.microsoft.com/office/powerpoint/2010/main" val="718887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Here are the contributing factors the OSHA inspector discovered as he did the investigation</a:t>
            </a:r>
            <a:r>
              <a:rPr lang="en-US" dirty="0" smtClean="0"/>
              <a:t>.</a:t>
            </a:r>
          </a:p>
          <a:p>
            <a:pPr marL="228600" indent="-228600">
              <a:buAutoNum type="arabicPeriod"/>
            </a:pPr>
            <a:endParaRPr lang="en-US" dirty="0"/>
          </a:p>
          <a:p>
            <a:pPr marL="228600" indent="-228600">
              <a:buAutoNum type="arabicPeriod"/>
            </a:pPr>
            <a:r>
              <a:rPr lang="en-US" dirty="0"/>
              <a:t>At the end of reading the factors, ask the class “what was one thing that could have prevented the event from occurring?”  </a:t>
            </a:r>
            <a:endParaRPr lang="en-US" dirty="0" smtClean="0"/>
          </a:p>
          <a:p>
            <a:pPr marL="228600" indent="-228600">
              <a:buAutoNum type="arabicPeriod"/>
            </a:pPr>
            <a:endParaRPr lang="en-US" dirty="0"/>
          </a:p>
          <a:p>
            <a:pPr marL="228600" indent="-228600">
              <a:buAutoNum type="arabicPeriod" startAt="3"/>
            </a:pPr>
            <a:r>
              <a:rPr lang="en-US" dirty="0"/>
              <a:t>Answer - Following direction/procedure </a:t>
            </a:r>
            <a:r>
              <a:rPr lang="en-US" dirty="0" smtClean="0"/>
              <a:t>of not using a ladder on a scaffold.</a:t>
            </a: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36</a:t>
            </a:fld>
            <a:endParaRPr lang="en-US" dirty="0"/>
          </a:p>
        </p:txBody>
      </p:sp>
    </p:spTree>
    <p:extLst>
      <p:ext uri="{BB962C8B-B14F-4D97-AF65-F5344CB8AC3E}">
        <p14:creationId xmlns:p14="http://schemas.microsoft.com/office/powerpoint/2010/main" val="3007193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company closed their business after the event.  OSHA will not issue citations when this happens.</a:t>
            </a:r>
          </a:p>
          <a:p>
            <a:pPr marL="228600" indent="-228600">
              <a:buAutoNum type="arabicPeriod"/>
            </a:pPr>
            <a:endParaRPr lang="en-US" dirty="0" smtClean="0"/>
          </a:p>
          <a:p>
            <a:pPr marL="228600" indent="-228600">
              <a:buAutoNum type="arabicPeriod"/>
            </a:pPr>
            <a:r>
              <a:rPr lang="en-US" dirty="0" smtClean="0"/>
              <a:t>If OSHA did issue citations what would they have been?</a:t>
            </a:r>
          </a:p>
          <a:p>
            <a:pPr marL="228600" indent="-228600">
              <a:buAutoNum type="arabicPeriod"/>
            </a:pPr>
            <a:endParaRPr lang="en-US" dirty="0" smtClean="0"/>
          </a:p>
          <a:p>
            <a:pPr marL="228600" indent="-228600">
              <a:buAutoNum type="arabicPeriod"/>
            </a:pPr>
            <a:r>
              <a:rPr lang="en-US" dirty="0" smtClean="0"/>
              <a:t>Potential citations are listed…  can the class think of others?</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37</a:t>
            </a:fld>
            <a:endParaRPr lang="en-US" dirty="0"/>
          </a:p>
        </p:txBody>
      </p:sp>
    </p:spTree>
    <p:extLst>
      <p:ext uri="{BB962C8B-B14F-4D97-AF65-F5344CB8AC3E}">
        <p14:creationId xmlns:p14="http://schemas.microsoft.com/office/powerpoint/2010/main" val="1948310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 the workers need to be doing to be safe?</a:t>
            </a:r>
          </a:p>
          <a:p>
            <a:pPr marL="228600" indent="-228600">
              <a:buAutoNum type="arabicPeriod"/>
            </a:pPr>
            <a:endParaRPr lang="en-US" dirty="0" smtClean="0"/>
          </a:p>
          <a:p>
            <a:pPr marL="228600" indent="-228600">
              <a:buAutoNum type="arabicPeriod"/>
            </a:pPr>
            <a:r>
              <a:rPr lang="en-US" dirty="0" smtClean="0"/>
              <a:t>Answer – Improper use of ladder (as a walking surface; scaffold/platform), No guard rails, no competent person on site, and no fall protection.</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38</a:t>
            </a:fld>
            <a:endParaRPr lang="en-US" dirty="0"/>
          </a:p>
        </p:txBody>
      </p:sp>
    </p:spTree>
    <p:extLst>
      <p:ext uri="{BB962C8B-B14F-4D97-AF65-F5344CB8AC3E}">
        <p14:creationId xmlns:p14="http://schemas.microsoft.com/office/powerpoint/2010/main" val="2986175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does the worker need to be doing to be safe?</a:t>
            </a:r>
          </a:p>
          <a:p>
            <a:pPr marL="228600" indent="-228600">
              <a:buAutoNum type="arabicPeriod"/>
            </a:pPr>
            <a:endParaRPr lang="en-US" dirty="0" smtClean="0"/>
          </a:p>
          <a:p>
            <a:pPr marL="228600" indent="-228600">
              <a:buAutoNum type="arabicPeriod"/>
            </a:pPr>
            <a:r>
              <a:rPr lang="en-US" dirty="0" smtClean="0"/>
              <a:t>Answer – No fall protection, no guard rails, planks not secured, and not fully planked.</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39</a:t>
            </a:fld>
            <a:endParaRPr lang="en-US" dirty="0"/>
          </a:p>
        </p:txBody>
      </p:sp>
    </p:spTree>
    <p:extLst>
      <p:ext uri="{BB962C8B-B14F-4D97-AF65-F5344CB8AC3E}">
        <p14:creationId xmlns:p14="http://schemas.microsoft.com/office/powerpoint/2010/main" val="421896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Here are locations where fall protection should be used.  Basically any location/leading edge 6 feet above a lower level.</a:t>
            </a:r>
          </a:p>
          <a:p>
            <a:pPr marL="228600" indent="-228600">
              <a:buAutoNum type="arabicPeriod"/>
            </a:pPr>
            <a:endParaRPr lang="en-US" dirty="0" smtClean="0"/>
          </a:p>
          <a:p>
            <a:pPr marL="228600" indent="-228600">
              <a:buAutoNum type="arabicPeriod"/>
            </a:pPr>
            <a:r>
              <a:rPr lang="en-US" dirty="0" smtClean="0"/>
              <a:t>Exceptions are scaffolding and steel work.  CAL-OSHA has a 15 foot rule for trusses, beams, and purlins and it does not have to classify as steel work to meet this.  Wooden trusses come under the 15 foot rule exception.</a:t>
            </a:r>
          </a:p>
          <a:p>
            <a:pPr marL="228600" indent="-228600">
              <a:buAutoNum type="arabicPeriod"/>
            </a:pPr>
            <a:endParaRPr lang="en-US" dirty="0" smtClean="0"/>
          </a:p>
          <a:p>
            <a:pPr marL="228600" indent="-228600">
              <a:buAutoNum type="arabicPeriod"/>
            </a:pPr>
            <a:r>
              <a:rPr lang="en-US" dirty="0" smtClean="0"/>
              <a:t>Alternative fall protection plan must to be approved by OSHA area office before use. </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a:t>
            </a:fld>
            <a:endParaRPr lang="en-US" dirty="0"/>
          </a:p>
        </p:txBody>
      </p:sp>
    </p:spTree>
    <p:extLst>
      <p:ext uri="{BB962C8B-B14F-4D97-AF65-F5344CB8AC3E}">
        <p14:creationId xmlns:p14="http://schemas.microsoft.com/office/powerpoint/2010/main" val="427103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endParaRPr lang="en-US" dirty="0"/>
          </a:p>
          <a:p>
            <a:pPr marL="228600" indent="-228600">
              <a:buAutoNum type="arabicPeriod"/>
            </a:pPr>
            <a:r>
              <a:rPr lang="en-US" dirty="0" smtClean="0"/>
              <a:t>his section will look at the basics of buckets/aerial lift safety and requirements.</a:t>
            </a:r>
          </a:p>
          <a:p>
            <a:pPr marL="228600" indent="-228600">
              <a:buAutoNum type="arabicPeriod"/>
            </a:pPr>
            <a:endParaRPr lang="en-US" dirty="0" smtClean="0"/>
          </a:p>
          <a:p>
            <a:pPr marL="228600" indent="-228600">
              <a:buAutoNum type="arabicPeriod"/>
            </a:pPr>
            <a:r>
              <a:rPr lang="en-US" dirty="0" smtClean="0"/>
              <a:t>The four pictures are of a worker moving an aerial lift down a ramp while in the basket.</a:t>
            </a:r>
          </a:p>
          <a:p>
            <a:pPr marL="228600" indent="-228600">
              <a:buAutoNum type="arabicPeriod"/>
            </a:pPr>
            <a:endParaRPr lang="en-US" dirty="0" smtClean="0"/>
          </a:p>
          <a:p>
            <a:pPr marL="228600" indent="-228600">
              <a:buAutoNum type="arabicPeriod"/>
            </a:pPr>
            <a:r>
              <a:rPr lang="en-US" dirty="0" smtClean="0"/>
              <a:t>The uneven ground caused the lift to dip and then bounce upward catapulting the workers from the basket of the lift (pictures 3 and 4).</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40</a:t>
            </a:fld>
            <a:endParaRPr lang="en-US" dirty="0"/>
          </a:p>
        </p:txBody>
      </p:sp>
    </p:spTree>
    <p:extLst>
      <p:ext uri="{BB962C8B-B14F-4D97-AF65-F5344CB8AC3E}">
        <p14:creationId xmlns:p14="http://schemas.microsoft.com/office/powerpoint/2010/main" val="1083527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examples of the types of buckets and aerial lifts.</a:t>
            </a:r>
          </a:p>
          <a:p>
            <a:pPr marL="228600" indent="-228600">
              <a:buAutoNum type="arabicPeriod"/>
            </a:pPr>
            <a:endParaRPr lang="en-US" dirty="0" smtClean="0"/>
          </a:p>
          <a:p>
            <a:pPr marL="228600" indent="-228600">
              <a:buAutoNum type="arabicPeriod"/>
            </a:pPr>
            <a:r>
              <a:rPr lang="en-US" dirty="0" smtClean="0"/>
              <a:t>Definition is any mechanical device that can lift a worker to a worksite that contains a basket like platform.</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41</a:t>
            </a:fld>
            <a:endParaRPr lang="en-US" dirty="0"/>
          </a:p>
        </p:txBody>
      </p:sp>
    </p:spTree>
    <p:extLst>
      <p:ext uri="{BB962C8B-B14F-4D97-AF65-F5344CB8AC3E}">
        <p14:creationId xmlns:p14="http://schemas.microsoft.com/office/powerpoint/2010/main" val="3474616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first picture is an aerial lift (articulating).</a:t>
            </a:r>
          </a:p>
          <a:p>
            <a:pPr marL="228600" indent="-228600">
              <a:buAutoNum type="arabicPeriod"/>
            </a:pPr>
            <a:endParaRPr lang="en-US" dirty="0" smtClean="0"/>
          </a:p>
          <a:p>
            <a:pPr marL="228600" indent="-228600">
              <a:buAutoNum type="arabicPeriod"/>
            </a:pPr>
            <a:r>
              <a:rPr lang="en-US" dirty="0" smtClean="0"/>
              <a:t>The second is or a boom lift or cherry picker.</a:t>
            </a:r>
          </a:p>
          <a:p>
            <a:pPr marL="228600" indent="-228600">
              <a:buAutoNum type="arabicPeriod"/>
            </a:pPr>
            <a:endParaRPr lang="en-US" dirty="0" smtClean="0"/>
          </a:p>
          <a:p>
            <a:pPr marL="228600" indent="-228600">
              <a:buAutoNum type="arabicPeriod"/>
            </a:pPr>
            <a:r>
              <a:rPr lang="en-US" dirty="0" smtClean="0"/>
              <a:t>The last is a vertical lift.</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42</a:t>
            </a:fld>
            <a:endParaRPr lang="en-US" dirty="0"/>
          </a:p>
        </p:txBody>
      </p:sp>
    </p:spTree>
    <p:extLst>
      <p:ext uri="{BB962C8B-B14F-4D97-AF65-F5344CB8AC3E}">
        <p14:creationId xmlns:p14="http://schemas.microsoft.com/office/powerpoint/2010/main" val="494384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Read </a:t>
            </a:r>
            <a:r>
              <a:rPr lang="en-US" dirty="0"/>
              <a:t>out loud the points in the slide</a:t>
            </a:r>
            <a:r>
              <a:rPr lang="en-US" dirty="0" smtClean="0"/>
              <a:t>.</a:t>
            </a:r>
          </a:p>
          <a:p>
            <a:pPr marL="228600" indent="-228600">
              <a:buAutoNum type="arabicPeriod"/>
            </a:pPr>
            <a:endParaRPr lang="en-US" dirty="0" smtClean="0"/>
          </a:p>
          <a:p>
            <a:pPr marL="228600" indent="-228600">
              <a:buAutoNum type="arabicPeriod"/>
            </a:pPr>
            <a:r>
              <a:rPr lang="en-US" dirty="0" smtClean="0"/>
              <a:t>Training in the hazards associated with the lift, as well as fall and hazard awareness (like power lines).</a:t>
            </a:r>
          </a:p>
          <a:p>
            <a:pPr marL="228600" indent="-228600">
              <a:buAutoNum type="arabicPeriod"/>
            </a:pPr>
            <a:endParaRPr lang="en-US" dirty="0" smtClean="0"/>
          </a:p>
          <a:p>
            <a:pPr marL="228600" indent="-228600">
              <a:buAutoNum type="arabicPeriod"/>
            </a:pPr>
            <a:r>
              <a:rPr lang="en-US" dirty="0" smtClean="0"/>
              <a:t>Use outriggers anytime the lift rises into the air.  They can prevent tip overs.</a:t>
            </a:r>
          </a:p>
          <a:p>
            <a:pPr marL="228600" indent="-228600">
              <a:buAutoNum type="arabicPeriod"/>
            </a:pPr>
            <a:endParaRPr lang="en-US" dirty="0" smtClean="0"/>
          </a:p>
          <a:p>
            <a:pPr marL="228600" indent="-228600">
              <a:buAutoNum type="arabicPeriod"/>
            </a:pPr>
            <a:r>
              <a:rPr lang="en-US" dirty="0" smtClean="0"/>
              <a:t>Use fall protection – it’s very easy to be catapulted from the basket (as seen in the pictures).</a:t>
            </a:r>
          </a:p>
          <a:p>
            <a:pPr marL="228600" indent="-228600">
              <a:buAutoNum type="arabicPeriod"/>
            </a:pPr>
            <a:endParaRPr lang="en-US" dirty="0" smtClean="0"/>
          </a:p>
          <a:p>
            <a:pPr marL="228600" indent="-228600">
              <a:buAutoNum type="arabicPeriod"/>
            </a:pPr>
            <a:r>
              <a:rPr lang="en-US" dirty="0" smtClean="0"/>
              <a:t>Inspect the work zone prior to using the lift.  Check for electrical lines and soft/uneven ground.  Inspect the lift and its equipment for their condition.</a:t>
            </a:r>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43</a:t>
            </a:fld>
            <a:endParaRPr lang="en-US" dirty="0"/>
          </a:p>
        </p:txBody>
      </p:sp>
    </p:spTree>
    <p:extLst>
      <p:ext uri="{BB962C8B-B14F-4D97-AF65-F5344CB8AC3E}">
        <p14:creationId xmlns:p14="http://schemas.microsoft.com/office/powerpoint/2010/main" val="1549131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Fall from </a:t>
            </a:r>
            <a:r>
              <a:rPr lang="en-US" dirty="0" smtClean="0"/>
              <a:t>bucket/aerial lift case </a:t>
            </a:r>
            <a:r>
              <a:rPr lang="en-US" dirty="0"/>
              <a:t>study – Read the slide out loud to the class.</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44</a:t>
            </a:fld>
            <a:endParaRPr lang="en-US" dirty="0"/>
          </a:p>
        </p:txBody>
      </p:sp>
    </p:spTree>
    <p:extLst>
      <p:ext uri="{BB962C8B-B14F-4D97-AF65-F5344CB8AC3E}">
        <p14:creationId xmlns:p14="http://schemas.microsoft.com/office/powerpoint/2010/main" val="395406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Read the narrative of the event out loud to the students</a:t>
            </a:r>
            <a:r>
              <a:rPr lang="en-US" dirty="0" smtClean="0"/>
              <a:t>.</a:t>
            </a:r>
          </a:p>
          <a:p>
            <a:pPr marL="228600" indent="-228600">
              <a:buAutoNum type="arabicPeriod"/>
            </a:pPr>
            <a:endParaRPr lang="en-US" dirty="0"/>
          </a:p>
          <a:p>
            <a:pPr marL="228600" indent="-228600">
              <a:buAutoNum type="arabicPeriod"/>
            </a:pPr>
            <a:r>
              <a:rPr lang="en-US" dirty="0"/>
              <a:t>Ask if there are any questions and make sure everyone understands what happened</a:t>
            </a:r>
            <a:r>
              <a:rPr lang="en-US" dirty="0" smtClean="0"/>
              <a:t>.</a:t>
            </a:r>
          </a:p>
          <a:p>
            <a:pPr marL="228600" indent="-228600">
              <a:buAutoNum type="arabicPeriod"/>
            </a:pPr>
            <a:endParaRPr lang="en-US" dirty="0"/>
          </a:p>
          <a:p>
            <a:pPr marL="228600" indent="-228600">
              <a:buAutoNum type="arabicPeriod" startAt="3"/>
            </a:pPr>
            <a:r>
              <a:rPr lang="en-US" dirty="0" smtClean="0"/>
              <a:t>The basket of the lift was job-made.</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45</a:t>
            </a:fld>
            <a:endParaRPr lang="en-US" dirty="0"/>
          </a:p>
        </p:txBody>
      </p:sp>
    </p:spTree>
    <p:extLst>
      <p:ext uri="{BB962C8B-B14F-4D97-AF65-F5344CB8AC3E}">
        <p14:creationId xmlns:p14="http://schemas.microsoft.com/office/powerpoint/2010/main" val="2703080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first picture is of the lift used in the event.</a:t>
            </a:r>
          </a:p>
          <a:p>
            <a:pPr marL="228600" indent="-228600">
              <a:buAutoNum type="arabicPeriod"/>
            </a:pPr>
            <a:endParaRPr lang="en-US" dirty="0" smtClean="0"/>
          </a:p>
          <a:p>
            <a:pPr marL="228600" indent="-228600">
              <a:buAutoNum type="arabicPeriod"/>
            </a:pPr>
            <a:r>
              <a:rPr lang="en-US" dirty="0" smtClean="0"/>
              <a:t>The second picture is of the location of the icicles on the building.</a:t>
            </a:r>
          </a:p>
          <a:p>
            <a:pPr marL="228600" indent="-228600">
              <a:buAutoNum type="arabicPeriod"/>
            </a:pPr>
            <a:endParaRPr lang="en-US" dirty="0" smtClean="0"/>
          </a:p>
          <a:p>
            <a:pPr marL="228600" indent="-228600">
              <a:buAutoNum type="arabicPeriod"/>
            </a:pPr>
            <a:r>
              <a:rPr lang="en-US" dirty="0" smtClean="0"/>
              <a:t>The last picture is of the job-made basket used in the event.</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46</a:t>
            </a:fld>
            <a:endParaRPr lang="en-US" dirty="0"/>
          </a:p>
        </p:txBody>
      </p:sp>
    </p:spTree>
    <p:extLst>
      <p:ext uri="{BB962C8B-B14F-4D97-AF65-F5344CB8AC3E}">
        <p14:creationId xmlns:p14="http://schemas.microsoft.com/office/powerpoint/2010/main" val="746865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Question the class to identify potential contributing factors that may have </a:t>
            </a:r>
            <a:r>
              <a:rPr lang="en-US" dirty="0" smtClean="0"/>
              <a:t>resulted </a:t>
            </a:r>
            <a:r>
              <a:rPr lang="en-US" dirty="0"/>
              <a:t>in the event occurring</a:t>
            </a:r>
            <a:r>
              <a:rPr lang="en-US" dirty="0" smtClean="0"/>
              <a:t>.</a:t>
            </a:r>
          </a:p>
          <a:p>
            <a:pPr marL="228600" indent="-228600">
              <a:buAutoNum type="arabicPeriod"/>
            </a:pPr>
            <a:endParaRPr lang="en-US" dirty="0"/>
          </a:p>
          <a:p>
            <a:pPr marL="228600" indent="-228600">
              <a:buAutoNum type="arabicPeriod"/>
            </a:pPr>
            <a:r>
              <a:rPr lang="en-US" dirty="0"/>
              <a:t>If the class is slow to answer, offer up 1 or 2 answers to see if it will spur conversation.</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47</a:t>
            </a:fld>
            <a:endParaRPr lang="en-US" dirty="0"/>
          </a:p>
        </p:txBody>
      </p:sp>
    </p:spTree>
    <p:extLst>
      <p:ext uri="{BB962C8B-B14F-4D97-AF65-F5344CB8AC3E}">
        <p14:creationId xmlns:p14="http://schemas.microsoft.com/office/powerpoint/2010/main" val="3988388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Here are the contributing factors the OSHA inspector discovered as he did the investigation</a:t>
            </a:r>
            <a:r>
              <a:rPr lang="en-US" dirty="0" smtClean="0"/>
              <a:t>.</a:t>
            </a:r>
          </a:p>
          <a:p>
            <a:pPr marL="228600" indent="-228600">
              <a:buAutoNum type="arabicPeriod"/>
            </a:pPr>
            <a:endParaRPr lang="en-US" dirty="0"/>
          </a:p>
          <a:p>
            <a:pPr marL="228600" indent="-228600">
              <a:buAutoNum type="arabicPeriod"/>
            </a:pPr>
            <a:r>
              <a:rPr lang="en-US" dirty="0"/>
              <a:t>At the end of reading the factors, ask the class “what was one thing that could have prevented the event from occurring?”  </a:t>
            </a:r>
            <a:endParaRPr lang="en-US" dirty="0" smtClean="0"/>
          </a:p>
          <a:p>
            <a:pPr marL="228600" indent="-228600">
              <a:buAutoNum type="arabicPeriod"/>
            </a:pPr>
            <a:endParaRPr lang="en-US" dirty="0"/>
          </a:p>
          <a:p>
            <a:pPr marL="228600" indent="-228600">
              <a:buAutoNum type="arabicPeriod" startAt="3"/>
            </a:pPr>
            <a:r>
              <a:rPr lang="en-US" dirty="0"/>
              <a:t>Answer </a:t>
            </a:r>
            <a:r>
              <a:rPr lang="en-US" dirty="0" smtClean="0"/>
              <a:t>– A manufacturer approved “basket” for the lift. </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48</a:t>
            </a:fld>
            <a:endParaRPr lang="en-US" dirty="0"/>
          </a:p>
        </p:txBody>
      </p:sp>
    </p:spTree>
    <p:extLst>
      <p:ext uri="{BB962C8B-B14F-4D97-AF65-F5344CB8AC3E}">
        <p14:creationId xmlns:p14="http://schemas.microsoft.com/office/powerpoint/2010/main" val="1596030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slide shows the OSHA inspector’s </a:t>
            </a:r>
            <a:r>
              <a:rPr lang="en-US" dirty="0" smtClean="0"/>
              <a:t>citation </a:t>
            </a:r>
            <a:r>
              <a:rPr lang="en-US" dirty="0"/>
              <a:t>that </a:t>
            </a:r>
            <a:r>
              <a:rPr lang="en-US" dirty="0" smtClean="0"/>
              <a:t>was </a:t>
            </a:r>
            <a:r>
              <a:rPr lang="en-US" dirty="0"/>
              <a:t>issued to the employer</a:t>
            </a:r>
            <a:r>
              <a:rPr lang="en-US" dirty="0" smtClean="0"/>
              <a:t>.</a:t>
            </a:r>
          </a:p>
          <a:p>
            <a:pPr marL="228600" indent="-228600">
              <a:buAutoNum type="arabicPeriod"/>
            </a:pPr>
            <a:endParaRPr lang="en-US" dirty="0"/>
          </a:p>
          <a:p>
            <a:pPr marL="228600" indent="-228600">
              <a:buAutoNum type="arabicPeriod"/>
            </a:pPr>
            <a:r>
              <a:rPr lang="en-US" dirty="0"/>
              <a:t>Ask the class if they agree with violations</a:t>
            </a:r>
            <a:r>
              <a:rPr lang="en-US" dirty="0" smtClean="0"/>
              <a:t>.</a:t>
            </a:r>
          </a:p>
          <a:p>
            <a:pPr marL="228600" indent="-228600">
              <a:buAutoNum type="arabicPeriod"/>
            </a:pPr>
            <a:endParaRPr lang="en-US" dirty="0"/>
          </a:p>
          <a:p>
            <a:pPr marL="228600" indent="-228600">
              <a:buAutoNum type="arabicPeriod"/>
            </a:pPr>
            <a:r>
              <a:rPr lang="en-US" dirty="0"/>
              <a:t>Ask the class if they would add any additional ones</a:t>
            </a:r>
            <a:r>
              <a:rPr lang="en-US" dirty="0" smtClean="0"/>
              <a:t>.</a:t>
            </a:r>
          </a:p>
          <a:p>
            <a:pPr marL="228600" indent="-228600">
              <a:buAutoNum type="arabicPeriod"/>
            </a:pPr>
            <a:endParaRPr lang="en-US" dirty="0"/>
          </a:p>
          <a:p>
            <a:pPr marL="228600" indent="-228600">
              <a:buAutoNum type="arabicPeriod"/>
            </a:pPr>
            <a:r>
              <a:rPr lang="en-US" dirty="0"/>
              <a:t>Question the class if they think the total penalty is </a:t>
            </a:r>
            <a:r>
              <a:rPr lang="en-US" dirty="0" smtClean="0"/>
              <a:t>fair</a:t>
            </a:r>
            <a:r>
              <a:rPr lang="en-US" dirty="0"/>
              <a:t> </a:t>
            </a:r>
            <a:r>
              <a:rPr lang="en-US" dirty="0" smtClean="0"/>
              <a:t>for a case where a life was lost?</a:t>
            </a:r>
          </a:p>
          <a:p>
            <a:pPr marL="228600" indent="-228600">
              <a:buAutoNum type="arabicPeriod"/>
            </a:pPr>
            <a:endParaRPr lang="en-US" dirty="0" smtClean="0"/>
          </a:p>
          <a:p>
            <a:pPr marL="228600" indent="-228600">
              <a:buAutoNum type="arabicPeriod"/>
            </a:pPr>
            <a:r>
              <a:rPr lang="en-US" dirty="0" smtClean="0"/>
              <a:t>Should there be a penalty?  What is the purpose served by a penalty?</a:t>
            </a: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49</a:t>
            </a:fld>
            <a:endParaRPr lang="en-US" dirty="0"/>
          </a:p>
        </p:txBody>
      </p:sp>
    </p:spTree>
    <p:extLst>
      <p:ext uri="{BB962C8B-B14F-4D97-AF65-F5344CB8AC3E}">
        <p14:creationId xmlns:p14="http://schemas.microsoft.com/office/powerpoint/2010/main" val="354591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Here is a question that is always asked… So what’s the difference?  Competent person could be the foreman with 25 years experience that understands the process and safety involved with it.  A qualified person could be the college degreed person in a matching area.  </a:t>
            </a:r>
          </a:p>
          <a:p>
            <a:pPr marL="228600" indent="-228600">
              <a:buAutoNum type="arabicPeriod"/>
            </a:pPr>
            <a:endParaRPr lang="en-US" dirty="0" smtClean="0"/>
          </a:p>
          <a:p>
            <a:pPr marL="228600" indent="-228600">
              <a:buAutoNum type="arabicPeriod"/>
            </a:pPr>
            <a:r>
              <a:rPr lang="en-US" dirty="0" smtClean="0"/>
              <a:t>An example would the setting up of a scaffold.  The competent person could set it up, but the qualified person is needed to design it.</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a:t>
            </a:fld>
            <a:endParaRPr lang="en-US" dirty="0"/>
          </a:p>
        </p:txBody>
      </p:sp>
    </p:spTree>
    <p:extLst>
      <p:ext uri="{BB962C8B-B14F-4D97-AF65-F5344CB8AC3E}">
        <p14:creationId xmlns:p14="http://schemas.microsoft.com/office/powerpoint/2010/main" val="1802299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 the workers need to be doing to be safe?</a:t>
            </a:r>
          </a:p>
          <a:p>
            <a:pPr marL="228600" indent="-228600">
              <a:buAutoNum type="arabicPeriod"/>
            </a:pPr>
            <a:endParaRPr lang="en-US" dirty="0" smtClean="0"/>
          </a:p>
          <a:p>
            <a:pPr marL="228600" indent="-228600">
              <a:buAutoNum type="arabicPeriod"/>
            </a:pPr>
            <a:r>
              <a:rPr lang="en-US" dirty="0" smtClean="0"/>
              <a:t>Answers – No fall protection used, improper scaffolding (guard rails, design/support, planking), and potential tip over (weight off balance).</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50</a:t>
            </a:fld>
            <a:endParaRPr lang="en-US" dirty="0"/>
          </a:p>
        </p:txBody>
      </p:sp>
    </p:spTree>
    <p:extLst>
      <p:ext uri="{BB962C8B-B14F-4D97-AF65-F5344CB8AC3E}">
        <p14:creationId xmlns:p14="http://schemas.microsoft.com/office/powerpoint/2010/main" val="3024661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 the workers need to be doing to be safe?</a:t>
            </a:r>
          </a:p>
          <a:p>
            <a:pPr marL="228600" indent="-228600">
              <a:buAutoNum type="arabicPeriod"/>
            </a:pPr>
            <a:endParaRPr lang="en-US" dirty="0" smtClean="0"/>
          </a:p>
          <a:p>
            <a:pPr marL="228600" indent="-228600">
              <a:buAutoNum type="arabicPeriod"/>
            </a:pPr>
            <a:r>
              <a:rPr lang="en-US" dirty="0" smtClean="0"/>
              <a:t>Answers –N</a:t>
            </a:r>
            <a:r>
              <a:rPr lang="en-US" baseline="0" dirty="0" smtClean="0"/>
              <a:t>o job site inspection (level/soft ground) and potential tip over (weight off balance/no outrigging).</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51</a:t>
            </a:fld>
            <a:endParaRPr lang="en-US" dirty="0"/>
          </a:p>
        </p:txBody>
      </p:sp>
    </p:spTree>
    <p:extLst>
      <p:ext uri="{BB962C8B-B14F-4D97-AF65-F5344CB8AC3E}">
        <p14:creationId xmlns:p14="http://schemas.microsoft.com/office/powerpoint/2010/main" val="3679049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endParaRPr lang="en-US" dirty="0"/>
          </a:p>
          <a:p>
            <a:pPr marL="228600" indent="-228600">
              <a:buAutoNum type="arabicPeriod"/>
            </a:pPr>
            <a:r>
              <a:rPr lang="en-US" dirty="0" smtClean="0"/>
              <a:t>This section will look at the basics of (fall through) openings safety requirements.</a:t>
            </a:r>
          </a:p>
          <a:p>
            <a:pPr marL="228600" indent="-228600">
              <a:buAutoNum type="arabicPeriod"/>
            </a:pPr>
            <a:endParaRPr lang="en-US" dirty="0" smtClean="0"/>
          </a:p>
          <a:p>
            <a:pPr marL="228600" indent="-228600">
              <a:buAutoNum type="arabicPeriod"/>
            </a:pPr>
            <a:r>
              <a:rPr lang="en-US" dirty="0" smtClean="0"/>
              <a:t>Pictures 1 through 5 show a person opening a basement floor door and walking down it (leaving the door open).  Another employee steps back and into the hole falling to the basement floor.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52</a:t>
            </a:fld>
            <a:endParaRPr lang="en-US" dirty="0"/>
          </a:p>
        </p:txBody>
      </p:sp>
    </p:spTree>
    <p:extLst>
      <p:ext uri="{BB962C8B-B14F-4D97-AF65-F5344CB8AC3E}">
        <p14:creationId xmlns:p14="http://schemas.microsoft.com/office/powerpoint/2010/main" val="1214050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Read </a:t>
            </a:r>
            <a:r>
              <a:rPr lang="en-US" dirty="0"/>
              <a:t>out loud the points in the slide</a:t>
            </a:r>
            <a:r>
              <a:rPr lang="en-US" dirty="0" smtClean="0"/>
              <a:t>.</a:t>
            </a:r>
          </a:p>
          <a:p>
            <a:pPr marL="228600" indent="-228600">
              <a:buAutoNum type="arabicPeriod"/>
            </a:pPr>
            <a:endParaRPr lang="en-US" dirty="0" smtClean="0"/>
          </a:p>
          <a:p>
            <a:pPr marL="228600" indent="-228600">
              <a:buAutoNum type="arabicPeriod"/>
            </a:pPr>
            <a:r>
              <a:rPr lang="en-US" dirty="0" smtClean="0"/>
              <a:t>The idea is to cover/guard a hole immediately after creating it.</a:t>
            </a:r>
          </a:p>
          <a:p>
            <a:pPr marL="228600" indent="-228600">
              <a:buAutoNum type="arabicPeriod"/>
            </a:pPr>
            <a:endParaRPr lang="en-US" dirty="0" smtClean="0"/>
          </a:p>
          <a:p>
            <a:pPr marL="228600" indent="-228600">
              <a:buAutoNum type="arabicPeriod"/>
            </a:pPr>
            <a:r>
              <a:rPr lang="en-US" dirty="0" smtClean="0"/>
              <a:t>Covers must hold 2 times the weight placed on them.  This would include equipment, materials, and people weight.</a:t>
            </a: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53</a:t>
            </a:fld>
            <a:endParaRPr lang="en-US" dirty="0"/>
          </a:p>
        </p:txBody>
      </p:sp>
    </p:spTree>
    <p:extLst>
      <p:ext uri="{BB962C8B-B14F-4D97-AF65-F5344CB8AC3E}">
        <p14:creationId xmlns:p14="http://schemas.microsoft.com/office/powerpoint/2010/main" val="25473339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Examples of covers and guarding.</a:t>
            </a:r>
          </a:p>
          <a:p>
            <a:pPr marL="228600" indent="-228600">
              <a:buAutoNum type="arabicPeriod"/>
            </a:pPr>
            <a:endParaRPr lang="en-US" dirty="0" smtClean="0"/>
          </a:p>
          <a:p>
            <a:pPr marL="228600" indent="-228600">
              <a:buAutoNum type="arabicPeriod"/>
            </a:pPr>
            <a:r>
              <a:rPr lang="en-US" dirty="0" smtClean="0"/>
              <a:t>The first picture is an example of a guarded hole using guard rails.</a:t>
            </a:r>
          </a:p>
          <a:p>
            <a:pPr marL="228600" indent="-228600">
              <a:buAutoNum type="arabicPeriod"/>
            </a:pPr>
            <a:endParaRPr lang="en-US" dirty="0" smtClean="0"/>
          </a:p>
          <a:p>
            <a:pPr marL="228600" indent="-228600">
              <a:buAutoNum type="arabicPeriod"/>
            </a:pPr>
            <a:r>
              <a:rPr lang="en-US" dirty="0" smtClean="0"/>
              <a:t>The second picture is a marked floor hole cover.</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54</a:t>
            </a:fld>
            <a:endParaRPr lang="en-US" dirty="0"/>
          </a:p>
        </p:txBody>
      </p:sp>
    </p:spTree>
    <p:extLst>
      <p:ext uri="{BB962C8B-B14F-4D97-AF65-F5344CB8AC3E}">
        <p14:creationId xmlns:p14="http://schemas.microsoft.com/office/powerpoint/2010/main" val="378664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Fall </a:t>
            </a:r>
            <a:r>
              <a:rPr lang="en-US" dirty="0" smtClean="0"/>
              <a:t>through opening </a:t>
            </a:r>
            <a:r>
              <a:rPr lang="en-US" dirty="0"/>
              <a:t>case study – Read the slide out loud to the class.</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55</a:t>
            </a:fld>
            <a:endParaRPr lang="en-US" dirty="0"/>
          </a:p>
        </p:txBody>
      </p:sp>
    </p:spTree>
    <p:extLst>
      <p:ext uri="{BB962C8B-B14F-4D97-AF65-F5344CB8AC3E}">
        <p14:creationId xmlns:p14="http://schemas.microsoft.com/office/powerpoint/2010/main" val="1263304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Read the narrative of the event out loud to the students</a:t>
            </a:r>
            <a:r>
              <a:rPr lang="en-US" dirty="0" smtClean="0"/>
              <a:t>.</a:t>
            </a:r>
          </a:p>
          <a:p>
            <a:pPr marL="228600" indent="-228600">
              <a:buAutoNum type="arabicPeriod"/>
            </a:pPr>
            <a:endParaRPr lang="en-US" dirty="0"/>
          </a:p>
          <a:p>
            <a:pPr marL="228600" indent="-228600">
              <a:buAutoNum type="arabicPeriod"/>
            </a:pPr>
            <a:r>
              <a:rPr lang="en-US" dirty="0"/>
              <a:t>Ask if there are any questions and make sure everyone understands what happened</a:t>
            </a:r>
            <a:r>
              <a:rPr lang="en-US" dirty="0" smtClean="0"/>
              <a:t>.</a:t>
            </a:r>
          </a:p>
          <a:p>
            <a:pPr marL="228600" indent="-228600">
              <a:buAutoNum type="arabicPeriod"/>
            </a:pPr>
            <a:endParaRPr lang="en-US" dirty="0"/>
          </a:p>
          <a:p>
            <a:pPr marL="228600" indent="-228600">
              <a:buAutoNum type="arabicPeriod" startAt="3"/>
            </a:pPr>
            <a:r>
              <a:rPr lang="en-US" dirty="0" smtClean="0"/>
              <a:t>The yellow barricade was a permanently installed metal guard railing.</a:t>
            </a: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56</a:t>
            </a:fld>
            <a:endParaRPr lang="en-US" dirty="0"/>
          </a:p>
        </p:txBody>
      </p:sp>
    </p:spTree>
    <p:extLst>
      <p:ext uri="{BB962C8B-B14F-4D97-AF65-F5344CB8AC3E}">
        <p14:creationId xmlns:p14="http://schemas.microsoft.com/office/powerpoint/2010/main" val="1717816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first picture is of the yellow metal barricade.</a:t>
            </a:r>
          </a:p>
          <a:p>
            <a:pPr marL="228600" indent="-228600">
              <a:buAutoNum type="arabicPeriod"/>
            </a:pPr>
            <a:endParaRPr lang="en-US" dirty="0" smtClean="0"/>
          </a:p>
          <a:p>
            <a:pPr marL="228600" indent="-228600">
              <a:buAutoNum type="arabicPeriod"/>
            </a:pPr>
            <a:r>
              <a:rPr lang="en-US" dirty="0" smtClean="0"/>
              <a:t>The second is the area of where the roof collapsed inward and the debris on the ground.</a:t>
            </a:r>
          </a:p>
          <a:p>
            <a:pPr marL="228600" indent="-228600">
              <a:buAutoNum type="arabicPeriod"/>
            </a:pPr>
            <a:endParaRPr lang="en-US" dirty="0" smtClean="0"/>
          </a:p>
          <a:p>
            <a:pPr marL="228600" indent="-228600">
              <a:buAutoNum type="arabicPeriod"/>
            </a:pPr>
            <a:r>
              <a:rPr lang="en-US" dirty="0" smtClean="0"/>
              <a:t>The third is the hole the victim fell through.</a:t>
            </a:r>
          </a:p>
          <a:p>
            <a:pPr marL="228600" indent="-228600">
              <a:buAutoNum type="arabicPeriod"/>
            </a:pPr>
            <a:endParaRPr lang="en-US" dirty="0" smtClean="0"/>
          </a:p>
          <a:p>
            <a:pPr marL="228600" indent="-228600">
              <a:buAutoNum type="arabicPeriod"/>
            </a:pPr>
            <a:r>
              <a:rPr lang="en-US" dirty="0" smtClean="0"/>
              <a:t>The last is a picture looking upwards through the hole with the broken hole cover caught on over head pipes.</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57</a:t>
            </a:fld>
            <a:endParaRPr lang="en-US" dirty="0"/>
          </a:p>
        </p:txBody>
      </p:sp>
    </p:spTree>
    <p:extLst>
      <p:ext uri="{BB962C8B-B14F-4D97-AF65-F5344CB8AC3E}">
        <p14:creationId xmlns:p14="http://schemas.microsoft.com/office/powerpoint/2010/main" val="1860751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Question the class to identify potential contributing factors that may have </a:t>
            </a:r>
            <a:r>
              <a:rPr lang="en-US" dirty="0" smtClean="0"/>
              <a:t>resulted </a:t>
            </a:r>
            <a:r>
              <a:rPr lang="en-US" dirty="0"/>
              <a:t>in the event occurring</a:t>
            </a:r>
            <a:r>
              <a:rPr lang="en-US" dirty="0" smtClean="0"/>
              <a:t>.</a:t>
            </a:r>
          </a:p>
          <a:p>
            <a:pPr marL="228600" indent="-228600">
              <a:buAutoNum type="arabicPeriod"/>
            </a:pPr>
            <a:endParaRPr lang="en-US" dirty="0"/>
          </a:p>
          <a:p>
            <a:pPr marL="228600" indent="-228600">
              <a:buAutoNum type="arabicPeriod"/>
            </a:pPr>
            <a:r>
              <a:rPr lang="en-US" dirty="0"/>
              <a:t>If the class is slow to answer, offer up 1 or 2 answers to see if it will spur conversation.</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58</a:t>
            </a:fld>
            <a:endParaRPr lang="en-US" dirty="0"/>
          </a:p>
        </p:txBody>
      </p:sp>
    </p:spTree>
    <p:extLst>
      <p:ext uri="{BB962C8B-B14F-4D97-AF65-F5344CB8AC3E}">
        <p14:creationId xmlns:p14="http://schemas.microsoft.com/office/powerpoint/2010/main" val="436987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Here are the contributing factors the OSHA inspector discovered as he did the investigation</a:t>
            </a:r>
            <a:r>
              <a:rPr lang="en-US" dirty="0" smtClean="0"/>
              <a:t>.</a:t>
            </a:r>
          </a:p>
          <a:p>
            <a:pPr marL="228600" indent="-228600">
              <a:buAutoNum type="arabicPeriod"/>
            </a:pPr>
            <a:endParaRPr lang="en-US" dirty="0"/>
          </a:p>
          <a:p>
            <a:pPr marL="228600" indent="-228600">
              <a:buAutoNum type="arabicPeriod"/>
            </a:pPr>
            <a:r>
              <a:rPr lang="en-US" dirty="0"/>
              <a:t>At the end of reading the factors, ask the class “what was one thing that could have prevented the event from occurring?”  </a:t>
            </a:r>
            <a:endParaRPr lang="en-US" dirty="0" smtClean="0"/>
          </a:p>
          <a:p>
            <a:pPr marL="228600" indent="-228600">
              <a:buAutoNum type="arabicPeriod"/>
            </a:pPr>
            <a:endParaRPr lang="en-US" dirty="0"/>
          </a:p>
          <a:p>
            <a:pPr marL="228600" indent="-228600">
              <a:buAutoNum type="arabicPeriod" startAt="3"/>
            </a:pPr>
            <a:r>
              <a:rPr lang="en-US" dirty="0"/>
              <a:t>Answer </a:t>
            </a:r>
            <a:r>
              <a:rPr lang="en-US" dirty="0" smtClean="0"/>
              <a:t>– Better communications or a stronger hole cover.</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59</a:t>
            </a:fld>
            <a:endParaRPr lang="en-US" dirty="0"/>
          </a:p>
        </p:txBody>
      </p:sp>
    </p:spTree>
    <p:extLst>
      <p:ext uri="{BB962C8B-B14F-4D97-AF65-F5344CB8AC3E}">
        <p14:creationId xmlns:p14="http://schemas.microsoft.com/office/powerpoint/2010/main" val="201526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Read the slide out loud to the class.</a:t>
            </a:r>
          </a:p>
          <a:p>
            <a:pPr marL="228600" indent="-228600">
              <a:buAutoNum type="arabicPeriod"/>
            </a:pPr>
            <a:endParaRPr lang="en-US" dirty="0" smtClean="0"/>
          </a:p>
          <a:p>
            <a:pPr marL="228600" indent="-228600">
              <a:buAutoNum type="arabicPeriod"/>
            </a:pPr>
            <a:r>
              <a:rPr lang="en-US" dirty="0" smtClean="0"/>
              <a:t>These are the categories of falls the training class will cover.</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6</a:t>
            </a:fld>
            <a:endParaRPr lang="en-US" dirty="0"/>
          </a:p>
        </p:txBody>
      </p:sp>
    </p:spTree>
    <p:extLst>
      <p:ext uri="{BB962C8B-B14F-4D97-AF65-F5344CB8AC3E}">
        <p14:creationId xmlns:p14="http://schemas.microsoft.com/office/powerpoint/2010/main" val="1709713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slide shows the OSHA inspector’s citations that were issued to the employer</a:t>
            </a:r>
            <a:r>
              <a:rPr lang="en-US" dirty="0" smtClean="0"/>
              <a:t>.</a:t>
            </a:r>
          </a:p>
          <a:p>
            <a:pPr marL="228600" indent="-228600">
              <a:buAutoNum type="arabicPeriod"/>
            </a:pPr>
            <a:endParaRPr lang="en-US" dirty="0"/>
          </a:p>
          <a:p>
            <a:pPr marL="228600" indent="-228600">
              <a:buAutoNum type="arabicPeriod"/>
            </a:pPr>
            <a:r>
              <a:rPr lang="en-US" dirty="0"/>
              <a:t>Ask the class if they agree with violations</a:t>
            </a:r>
            <a:r>
              <a:rPr lang="en-US" dirty="0" smtClean="0"/>
              <a:t>.</a:t>
            </a:r>
          </a:p>
          <a:p>
            <a:pPr marL="228600" indent="-228600">
              <a:buAutoNum type="arabicPeriod"/>
            </a:pPr>
            <a:endParaRPr lang="en-US" dirty="0"/>
          </a:p>
          <a:p>
            <a:pPr marL="228600" indent="-228600">
              <a:buAutoNum type="arabicPeriod"/>
            </a:pPr>
            <a:r>
              <a:rPr lang="en-US" dirty="0"/>
              <a:t>Ask the class if they would add any additional ones</a:t>
            </a:r>
            <a:r>
              <a:rPr lang="en-US" dirty="0" smtClean="0"/>
              <a:t>.</a:t>
            </a:r>
          </a:p>
          <a:p>
            <a:pPr marL="228600" indent="-228600">
              <a:buAutoNum type="arabicPeriod"/>
            </a:pPr>
            <a:endParaRPr lang="en-US" dirty="0" smtClean="0"/>
          </a:p>
          <a:p>
            <a:pPr marL="228600" indent="-228600">
              <a:buAutoNum type="arabicPeriod"/>
            </a:pPr>
            <a:r>
              <a:rPr lang="en-US" dirty="0" smtClean="0"/>
              <a:t>There are three training violations.  What is the employer’s obligation to train questions?  Answer: For all hazards/equipment they might reasonably encounter.</a:t>
            </a:r>
          </a:p>
          <a:p>
            <a:pPr marL="228600" indent="-228600">
              <a:buAutoNum type="arabicPeriod"/>
            </a:pPr>
            <a:endParaRPr lang="en-US" dirty="0" smtClean="0"/>
          </a:p>
          <a:p>
            <a:pPr marL="228600" indent="-228600">
              <a:buAutoNum type="arabicPeriod"/>
            </a:pPr>
            <a:r>
              <a:rPr lang="en-US" dirty="0" smtClean="0"/>
              <a:t>When is an employee fully trained so that no more training is required?  Answer: Never…  All employees need training on new methods and equipment as well as periodic refresher training.</a:t>
            </a:r>
            <a:endParaRPr lang="en-US" dirty="0"/>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60</a:t>
            </a:fld>
            <a:endParaRPr lang="en-US" dirty="0"/>
          </a:p>
        </p:txBody>
      </p:sp>
    </p:spTree>
    <p:extLst>
      <p:ext uri="{BB962C8B-B14F-4D97-AF65-F5344CB8AC3E}">
        <p14:creationId xmlns:p14="http://schemas.microsoft.com/office/powerpoint/2010/main" val="38027237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 the workers need to be doing to be safe?</a:t>
            </a:r>
          </a:p>
          <a:p>
            <a:pPr marL="228600" indent="-228600">
              <a:buAutoNum type="arabicPeriod"/>
            </a:pPr>
            <a:endParaRPr lang="en-US" dirty="0" smtClean="0"/>
          </a:p>
          <a:p>
            <a:pPr marL="228600" indent="-228600">
              <a:buAutoNum type="arabicPeriod"/>
            </a:pPr>
            <a:r>
              <a:rPr lang="en-US" dirty="0" smtClean="0"/>
              <a:t>Answers – No cover or guarding</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61</a:t>
            </a:fld>
            <a:endParaRPr lang="en-US" dirty="0"/>
          </a:p>
        </p:txBody>
      </p:sp>
    </p:spTree>
    <p:extLst>
      <p:ext uri="{BB962C8B-B14F-4D97-AF65-F5344CB8AC3E}">
        <p14:creationId xmlns:p14="http://schemas.microsoft.com/office/powerpoint/2010/main" val="16010977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a verbal test with the class.  Do they see the hazards in the picture?  What do the workers need to be doing to be safe?</a:t>
            </a:r>
          </a:p>
          <a:p>
            <a:pPr marL="228600" indent="-228600">
              <a:buAutoNum type="arabicPeriod"/>
            </a:pPr>
            <a:endParaRPr lang="en-US" dirty="0" smtClean="0"/>
          </a:p>
          <a:p>
            <a:pPr marL="228600" indent="-228600">
              <a:buAutoNum type="arabicPeriod"/>
            </a:pPr>
            <a:r>
              <a:rPr lang="en-US" dirty="0" smtClean="0"/>
              <a:t>Answers – No cover, no guarding, no guard rails, or secured platform/walkway.</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62</a:t>
            </a:fld>
            <a:endParaRPr lang="en-US" dirty="0"/>
          </a:p>
        </p:txBody>
      </p:sp>
    </p:spTree>
    <p:extLst>
      <p:ext uri="{BB962C8B-B14F-4D97-AF65-F5344CB8AC3E}">
        <p14:creationId xmlns:p14="http://schemas.microsoft.com/office/powerpoint/2010/main" val="35509356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cost of losing a worker and work stoppage.</a:t>
            </a:r>
          </a:p>
          <a:p>
            <a:pPr marL="228600" indent="-228600">
              <a:buAutoNum type="arabicPeriod"/>
            </a:pPr>
            <a:endParaRPr lang="en-US" dirty="0" smtClean="0"/>
          </a:p>
          <a:p>
            <a:pPr marL="228600" indent="-228600">
              <a:buAutoNum type="arabicPeriod"/>
            </a:pPr>
            <a:r>
              <a:rPr lang="en-US" dirty="0" smtClean="0"/>
              <a:t>Increases in the workmens’ compensation and insurance premiums.</a:t>
            </a:r>
          </a:p>
          <a:p>
            <a:pPr marL="228600" indent="-228600">
              <a:buAutoNum type="arabicPeriod"/>
            </a:pPr>
            <a:endParaRPr lang="en-US" dirty="0" smtClean="0"/>
          </a:p>
          <a:p>
            <a:pPr marL="228600" indent="-228600">
              <a:buAutoNum type="arabicPeriod"/>
            </a:pPr>
            <a:r>
              <a:rPr lang="en-US" dirty="0" smtClean="0"/>
              <a:t>Possible criminal and civil lawsuits.  OSHA can and occasional has brought criminal charges against an employer/foreman.  Civil lawsuits from families, site owners, or co-workers are all possible.</a:t>
            </a:r>
          </a:p>
          <a:p>
            <a:pPr marL="228600" indent="-228600">
              <a:buAutoNum type="arabicPeriod"/>
            </a:pPr>
            <a:endParaRPr lang="en-US" dirty="0" smtClean="0"/>
          </a:p>
          <a:p>
            <a:pPr marL="228600" indent="-228600">
              <a:buAutoNum type="arabicPeriod"/>
            </a:pPr>
            <a:r>
              <a:rPr lang="en-US" dirty="0" smtClean="0"/>
              <a:t>The public opinion – media coverage and social media influence could quickly impact all future business for the company.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63</a:t>
            </a:fld>
            <a:endParaRPr lang="en-US" dirty="0"/>
          </a:p>
        </p:txBody>
      </p:sp>
    </p:spTree>
    <p:extLst>
      <p:ext uri="{BB962C8B-B14F-4D97-AF65-F5344CB8AC3E}">
        <p14:creationId xmlns:p14="http://schemas.microsoft.com/office/powerpoint/2010/main" val="7325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r>
              <a:rPr lang="en-US" dirty="0" smtClean="0"/>
              <a:t>In the first picture, it shows a roofer on the roof working.</a:t>
            </a:r>
          </a:p>
          <a:p>
            <a:pPr marL="228600" indent="-228600">
              <a:buAutoNum type="arabicPeriod"/>
            </a:pPr>
            <a:endParaRPr lang="en-US" dirty="0" smtClean="0"/>
          </a:p>
          <a:p>
            <a:pPr marL="228600" indent="-228600">
              <a:buAutoNum type="arabicPeriod"/>
            </a:pPr>
            <a:r>
              <a:rPr lang="en-US" dirty="0" smtClean="0"/>
              <a:t>The 2</a:t>
            </a:r>
            <a:r>
              <a:rPr lang="en-US" baseline="30000" dirty="0" smtClean="0"/>
              <a:t>nd</a:t>
            </a:r>
            <a:r>
              <a:rPr lang="en-US" dirty="0" smtClean="0"/>
              <a:t> picture shows him slipping and starting to slide off the roof.</a:t>
            </a:r>
          </a:p>
          <a:p>
            <a:pPr marL="228600" indent="-228600">
              <a:buAutoNum type="arabicPeriod"/>
            </a:pPr>
            <a:endParaRPr lang="en-US" dirty="0" smtClean="0"/>
          </a:p>
          <a:p>
            <a:pPr marL="228600" indent="-228600">
              <a:buAutoNum type="arabicPeriod"/>
            </a:pPr>
            <a:r>
              <a:rPr lang="en-US" dirty="0" smtClean="0"/>
              <a:t>In the last picture, it shows him sliding off the roof and heading towards the ground.</a:t>
            </a:r>
          </a:p>
          <a:p>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7</a:t>
            </a:fld>
            <a:endParaRPr lang="en-US" dirty="0"/>
          </a:p>
        </p:txBody>
      </p:sp>
    </p:spTree>
    <p:extLst>
      <p:ext uri="{BB962C8B-B14F-4D97-AF65-F5344CB8AC3E}">
        <p14:creationId xmlns:p14="http://schemas.microsoft.com/office/powerpoint/2010/main" val="45673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Safety devices that can be used in low sloped roof situations.</a:t>
            </a:r>
          </a:p>
          <a:p>
            <a:pPr marL="228600" indent="-228600">
              <a:buAutoNum type="arabicPeriod"/>
            </a:pPr>
            <a:endParaRPr lang="en-US" dirty="0" smtClean="0"/>
          </a:p>
          <a:p>
            <a:pPr marL="228600" indent="-228600">
              <a:buAutoNum type="arabicPeriod"/>
            </a:pPr>
            <a:r>
              <a:rPr lang="en-US" dirty="0" smtClean="0"/>
              <a:t>Read out loud the different devices.</a:t>
            </a:r>
          </a:p>
          <a:p>
            <a:pPr marL="228600" indent="-228600">
              <a:buAutoNum type="arabicPeriod"/>
            </a:pPr>
            <a:endParaRPr lang="en-US" dirty="0" smtClean="0"/>
          </a:p>
          <a:p>
            <a:pPr marL="228600" indent="-228600">
              <a:buAutoNum type="arabicPeriod"/>
            </a:pPr>
            <a:r>
              <a:rPr lang="en-US" dirty="0" smtClean="0"/>
              <a:t>A warning line system is a rope with flags hanging off it.  They are set back a number of feet from the edge to alert workers of the hazard.</a:t>
            </a:r>
          </a:p>
          <a:p>
            <a:pPr marL="228600" indent="-228600">
              <a:buAutoNum type="arabicPeriod"/>
            </a:pPr>
            <a:endParaRPr lang="en-US" dirty="0" smtClean="0"/>
          </a:p>
          <a:p>
            <a:pPr marL="228600" indent="-228600">
              <a:buAutoNum type="arabicPeriod"/>
            </a:pPr>
            <a:r>
              <a:rPr lang="en-US" dirty="0" smtClean="0"/>
              <a:t>A safety monitor is a person actively watching the workers and alerting them if they get to close to the edge.</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8</a:t>
            </a:fld>
            <a:endParaRPr lang="en-US" dirty="0"/>
          </a:p>
        </p:txBody>
      </p:sp>
    </p:spTree>
    <p:extLst>
      <p:ext uri="{BB962C8B-B14F-4D97-AF65-F5344CB8AC3E}">
        <p14:creationId xmlns:p14="http://schemas.microsoft.com/office/powerpoint/2010/main" val="86015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For roofs with a slope greater than 4/12, these three safety devices can be used.</a:t>
            </a:r>
          </a:p>
          <a:p>
            <a:pPr marL="228600" indent="-228600">
              <a:buAutoNum type="arabicPeriod"/>
            </a:pPr>
            <a:endParaRPr lang="en-US" dirty="0" smtClean="0"/>
          </a:p>
          <a:p>
            <a:pPr marL="228600" indent="-228600">
              <a:buAutoNum type="arabicPeriod"/>
            </a:pPr>
            <a:r>
              <a:rPr lang="en-US" dirty="0" smtClean="0"/>
              <a:t>Toe boards help prevent sliding and guard rails stop a falling/sliding person from falling off the roof.</a:t>
            </a:r>
          </a:p>
          <a:p>
            <a:pPr marL="228600" indent="-228600">
              <a:buAutoNum type="arabicPeriod"/>
            </a:pPr>
            <a:endParaRPr lang="en-US" dirty="0" smtClean="0"/>
          </a:p>
          <a:p>
            <a:pPr marL="228600" indent="-228600">
              <a:buAutoNum type="arabicPeriod"/>
            </a:pPr>
            <a:r>
              <a:rPr lang="en-US" dirty="0" smtClean="0"/>
              <a:t>Personal fall arrest systems (PFAS) can be used effectively to keep workers safe on both low and high slope roofs.</a:t>
            </a:r>
            <a:endParaRPr lang="en-US" dirty="0"/>
          </a:p>
        </p:txBody>
      </p:sp>
      <p:sp>
        <p:nvSpPr>
          <p:cNvPr id="4" name="Slide Number Placeholder 3"/>
          <p:cNvSpPr>
            <a:spLocks noGrp="1"/>
          </p:cNvSpPr>
          <p:nvPr>
            <p:ph type="sldNum" sz="quarter" idx="10"/>
          </p:nvPr>
        </p:nvSpPr>
        <p:spPr/>
        <p:txBody>
          <a:bodyPr/>
          <a:lstStyle/>
          <a:p>
            <a:fld id="{06E8CB3C-D7D1-41AE-BCB3-4301C0879A54}" type="slidenum">
              <a:rPr lang="en-US" smtClean="0"/>
              <a:t>9</a:t>
            </a:fld>
            <a:endParaRPr lang="en-US" dirty="0"/>
          </a:p>
        </p:txBody>
      </p:sp>
    </p:spTree>
    <p:extLst>
      <p:ext uri="{BB962C8B-B14F-4D97-AF65-F5344CB8AC3E}">
        <p14:creationId xmlns:p14="http://schemas.microsoft.com/office/powerpoint/2010/main" val="161116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0EE72F-D052-4EE1-BD49-22AE3C07A39F}" type="datetime1">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131178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F25B2-A968-4486-AEA7-54604BAE44BC}" type="datetime1">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44265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8B5AF-E2B9-4210-A130-F99DEDF4AA93}" type="datetime1">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292392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19BC6-6319-42CA-B2D4-7FE85B60677B}" type="datetime1">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213232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962DDF-D838-4810-8E13-37E56C755217}" type="datetime1">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319096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A9722-3BC0-4808-A6B7-5CAD89FDF325}" type="datetime1">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286177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34CD7-0B56-4EF7-8FBE-99508F6B3AB8}" type="datetime1">
              <a:rPr lang="en-US" smtClean="0"/>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20778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5B1908-4BAC-42D4-9457-2C21B43AAC74}" type="datetime1">
              <a:rPr lang="en-US" smtClean="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212352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A29DD-2E6C-401B-8C99-06DF8A6609BE}" type="datetime1">
              <a:rPr lang="en-US" smtClean="0"/>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255376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F875A-0110-432F-BFB1-1D991A4C79E1}" type="datetime1">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45823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2EC46-52F9-457C-AC7F-67D1B74A8808}" type="datetime1">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DA0AB-2B1D-49DA-9AB0-ABB6EDCD815E}" type="slidenum">
              <a:rPr lang="en-US" smtClean="0"/>
              <a:t>‹#›</a:t>
            </a:fld>
            <a:endParaRPr lang="en-US" dirty="0"/>
          </a:p>
        </p:txBody>
      </p:sp>
    </p:spTree>
    <p:extLst>
      <p:ext uri="{BB962C8B-B14F-4D97-AF65-F5344CB8AC3E}">
        <p14:creationId xmlns:p14="http://schemas.microsoft.com/office/powerpoint/2010/main" val="393138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90F4B-A9F7-434C-A4E3-8D8F31E6256A}" type="datetime1">
              <a:rPr lang="en-US" smtClean="0"/>
              <a:t>2/25/2020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DA0AB-2B1D-49DA-9AB0-ABB6EDCD815E}" type="slidenum">
              <a:rPr lang="en-US" smtClean="0"/>
              <a:t>‹#›</a:t>
            </a:fld>
            <a:endParaRPr lang="en-US" dirty="0"/>
          </a:p>
        </p:txBody>
      </p:sp>
    </p:spTree>
    <p:extLst>
      <p:ext uri="{BB962C8B-B14F-4D97-AF65-F5344CB8AC3E}">
        <p14:creationId xmlns:p14="http://schemas.microsoft.com/office/powerpoint/2010/main" val="208139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622" y="298579"/>
            <a:ext cx="9144000" cy="2387600"/>
          </a:xfrm>
        </p:spPr>
        <p:txBody>
          <a:bodyPr/>
          <a:lstStyle/>
          <a:p>
            <a:r>
              <a:rPr lang="en-US" dirty="0" smtClean="0"/>
              <a:t>Why Focus on Falls?</a:t>
            </a:r>
            <a:endParaRPr lang="en-US" dirty="0"/>
          </a:p>
        </p:txBody>
      </p:sp>
      <p:sp>
        <p:nvSpPr>
          <p:cNvPr id="3" name="Subtitle 2"/>
          <p:cNvSpPr>
            <a:spLocks noGrp="1"/>
          </p:cNvSpPr>
          <p:nvPr>
            <p:ph type="subTitle" idx="1"/>
          </p:nvPr>
        </p:nvSpPr>
        <p:spPr>
          <a:xfrm>
            <a:off x="1441622" y="2778253"/>
            <a:ext cx="9144000" cy="3773153"/>
          </a:xfrm>
        </p:spPr>
        <p:txBody>
          <a:bodyPr>
            <a:normAutofit lnSpcReduction="10000"/>
          </a:bodyPr>
          <a:lstStyle/>
          <a:p>
            <a:endParaRPr lang="en-US" dirty="0" smtClean="0"/>
          </a:p>
          <a:p>
            <a:pPr marL="342900" indent="-342900" algn="l">
              <a:buFont typeface="Arial" panose="020B0604020202020204" pitchFamily="34" charset="0"/>
              <a:buChar char="•"/>
            </a:pPr>
            <a:r>
              <a:rPr lang="en-US" dirty="0" smtClean="0"/>
              <a:t>Nearly </a:t>
            </a:r>
            <a:r>
              <a:rPr lang="en-US" b="1" i="1" u="sng" dirty="0" smtClean="0"/>
              <a:t>40%</a:t>
            </a:r>
            <a:r>
              <a:rPr lang="en-US" dirty="0" smtClean="0"/>
              <a:t> of all fatal accidents on constructions sites are fall events</a:t>
            </a:r>
          </a:p>
          <a:p>
            <a:pPr marL="342900" indent="-342900" algn="l">
              <a:buFont typeface="Arial" panose="020B0604020202020204" pitchFamily="34" charset="0"/>
              <a:buChar char="•"/>
            </a:pPr>
            <a:r>
              <a:rPr lang="en-US" dirty="0" smtClean="0"/>
              <a:t>Almost all fatal falls could have been prevented if conventional fall protection had been used</a:t>
            </a:r>
          </a:p>
          <a:p>
            <a:pPr algn="l"/>
            <a:endParaRPr lang="en-US" sz="2000" dirty="0" smtClean="0"/>
          </a:p>
          <a:p>
            <a:pPr algn="l"/>
            <a:endParaRPr lang="en-US" sz="1600" dirty="0" smtClean="0"/>
          </a:p>
          <a:p>
            <a:pPr algn="l"/>
            <a:r>
              <a:rPr lang="en-US" sz="2000" dirty="0" smtClean="0"/>
              <a:t>DISCLAIMER</a:t>
            </a:r>
            <a:r>
              <a:rPr lang="en-US" sz="2000" dirty="0"/>
              <a:t>: This material was produced under grant number SH-31204-SH7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1</a:t>
            </a:fld>
            <a:endParaRPr lang="en-US" dirty="0"/>
          </a:p>
        </p:txBody>
      </p:sp>
    </p:spTree>
    <p:extLst>
      <p:ext uri="{BB962C8B-B14F-4D97-AF65-F5344CB8AC3E}">
        <p14:creationId xmlns:p14="http://schemas.microsoft.com/office/powerpoint/2010/main" val="8648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t>
            </a:r>
            <a:r>
              <a:rPr lang="en-US" dirty="0" smtClean="0"/>
              <a:t>Roofing/Structures</a:t>
            </a:r>
            <a:br>
              <a:rPr lang="en-US" dirty="0" smtClean="0"/>
            </a:br>
            <a:r>
              <a:rPr lang="en-US" sz="3200" dirty="0" smtClean="0"/>
              <a:t>Walking and Working Surfaces</a:t>
            </a:r>
            <a:endParaRPr lang="en-US" sz="3200" dirty="0"/>
          </a:p>
        </p:txBody>
      </p:sp>
      <p:sp>
        <p:nvSpPr>
          <p:cNvPr id="3" name="Content Placeholder 2"/>
          <p:cNvSpPr>
            <a:spLocks noGrp="1"/>
          </p:cNvSpPr>
          <p:nvPr>
            <p:ph idx="1"/>
          </p:nvPr>
        </p:nvSpPr>
        <p:spPr/>
        <p:txBody>
          <a:bodyPr/>
          <a:lstStyle/>
          <a:p>
            <a:r>
              <a:rPr lang="en-US" dirty="0" smtClean="0"/>
              <a:t>Guard all hazards – any potential places for a fall – holes, edges, trips.</a:t>
            </a:r>
          </a:p>
          <a:p>
            <a:r>
              <a:rPr lang="en-US" dirty="0" smtClean="0"/>
              <a:t>Area should be clean and dry.</a:t>
            </a:r>
          </a:p>
          <a:p>
            <a:r>
              <a:rPr lang="en-US" dirty="0" smtClean="0"/>
              <a:t>Inspect the area regularly.</a:t>
            </a:r>
          </a:p>
          <a:p>
            <a:r>
              <a:rPr lang="en-US" dirty="0" smtClean="0"/>
              <a:t>Use the appropriate fall protection.</a:t>
            </a:r>
          </a:p>
          <a:p>
            <a:r>
              <a:rPr lang="en-US" dirty="0" smtClean="0"/>
              <a:t>Train and re-train as needed.</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10</a:t>
            </a:fld>
            <a:endParaRPr lang="en-US" dirty="0"/>
          </a:p>
        </p:txBody>
      </p:sp>
    </p:spTree>
    <p:extLst>
      <p:ext uri="{BB962C8B-B14F-4D97-AF65-F5344CB8AC3E}">
        <p14:creationId xmlns:p14="http://schemas.microsoft.com/office/powerpoint/2010/main" val="354140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Roofing/Structure</a:t>
            </a:r>
            <a:br>
              <a:rPr lang="en-US" dirty="0" smtClean="0"/>
            </a:br>
            <a:r>
              <a:rPr lang="en-US" sz="3200" dirty="0" smtClean="0"/>
              <a:t>Case Study Background</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Roofing/Structure Fall Case Study</a:t>
            </a:r>
          </a:p>
          <a:p>
            <a:pPr marL="0" indent="0">
              <a:buNone/>
            </a:pPr>
            <a:endParaRPr lang="en-US" dirty="0"/>
          </a:p>
          <a:p>
            <a:pPr marL="0" indent="0">
              <a:buNone/>
            </a:pPr>
            <a:r>
              <a:rPr lang="en-US" dirty="0" smtClean="0"/>
              <a:t>Jones Roofing</a:t>
            </a:r>
          </a:p>
          <a:p>
            <a:pPr marL="0" indent="0">
              <a:buNone/>
            </a:pPr>
            <a:r>
              <a:rPr lang="en-US" dirty="0" smtClean="0"/>
              <a:t>Company is in South</a:t>
            </a:r>
          </a:p>
          <a:p>
            <a:pPr marL="0" indent="0">
              <a:buNone/>
            </a:pPr>
            <a:r>
              <a:rPr lang="en-US" dirty="0" smtClean="0"/>
              <a:t>27 years in the roofing business</a:t>
            </a:r>
          </a:p>
          <a:p>
            <a:pPr marL="0" indent="0">
              <a:buNone/>
            </a:pPr>
            <a:r>
              <a:rPr lang="en-US" dirty="0" smtClean="0"/>
              <a:t>4 Employees and Owner/Supervisor</a:t>
            </a:r>
          </a:p>
          <a:p>
            <a:pPr marL="0" indent="0">
              <a:buNone/>
            </a:pPr>
            <a:r>
              <a:rPr lang="en-US" dirty="0" smtClean="0"/>
              <a:t>Specializing in Roof Replacements (Commercial or Residential)</a:t>
            </a:r>
          </a:p>
          <a:p>
            <a:pPr marL="0" indent="0">
              <a:buNone/>
            </a:pPr>
            <a:endParaRPr lang="en-US" dirty="0"/>
          </a:p>
          <a:p>
            <a:r>
              <a:rPr lang="en-US" dirty="0" smtClean="0"/>
              <a:t>Note:  All names (employee and company) have been changed</a:t>
            </a:r>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11</a:t>
            </a:fld>
            <a:endParaRPr lang="en-US" dirty="0"/>
          </a:p>
        </p:txBody>
      </p:sp>
    </p:spTree>
    <p:extLst>
      <p:ext uri="{BB962C8B-B14F-4D97-AF65-F5344CB8AC3E}">
        <p14:creationId xmlns:p14="http://schemas.microsoft.com/office/powerpoint/2010/main" val="126498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Roofing/Structure</a:t>
            </a:r>
            <a:br>
              <a:rPr lang="en-US" dirty="0" smtClean="0"/>
            </a:br>
            <a:r>
              <a:rPr lang="en-US" sz="3200" dirty="0" smtClean="0"/>
              <a:t>Narrative</a:t>
            </a:r>
            <a:endParaRPr lang="en-US" sz="32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Roofing/Structure Fall Case Study</a:t>
            </a:r>
          </a:p>
          <a:p>
            <a:pPr marL="0" indent="0">
              <a:buNone/>
            </a:pPr>
            <a:endParaRPr lang="en-US" dirty="0"/>
          </a:p>
          <a:p>
            <a:pPr marL="0" indent="0">
              <a:buNone/>
            </a:pPr>
            <a:r>
              <a:rPr lang="en-US" dirty="0" smtClean="0"/>
              <a:t>Narrative of the event:</a:t>
            </a:r>
          </a:p>
          <a:p>
            <a:pPr marL="0" indent="0">
              <a:buNone/>
            </a:pPr>
            <a:r>
              <a:rPr lang="en-US" dirty="0" smtClean="0"/>
              <a:t>On a Friday morning (10:30 am) in the month of October three employees were working on a 4:12 re-roofing operation of a two-story apartment building.  The three employees (Johnny, Tommy, and Billy) were on the roof putting down chalk lines as guides prior to installing shingles.  They had already marked the spacing and had “popped” the initial chalk lines at 11 inches from the bottom edge and then another 20 inches up from there.  Johnny and Tommy were at each end of the chalk line and Billy was in the middle to “pop” the line on the tar paper covered roof.</a:t>
            </a:r>
          </a:p>
          <a:p>
            <a:pPr marL="0" indent="0">
              <a:buNone/>
            </a:pPr>
            <a:endParaRPr lang="en-US" dirty="0"/>
          </a:p>
          <a:p>
            <a:pPr marL="0" indent="0">
              <a:buNone/>
            </a:pPr>
            <a:r>
              <a:rPr lang="en-US" dirty="0" smtClean="0"/>
              <a:t>Before marking the third line the chalk line needed to be re-chalked.  The line was reeled back and chalked.  Then Tommy held the chalk box and Johnny walked backwards with the line in his hand.  Tommy and Billy watched Johnny walk backwards towards the edge and then, while still backwards, walk off the roof and fall 19 feet to the ground below.</a:t>
            </a:r>
          </a:p>
          <a:p>
            <a:pPr marL="0" indent="0">
              <a:buNone/>
            </a:pPr>
            <a:endParaRPr lang="en-US" dirty="0"/>
          </a:p>
          <a:p>
            <a:pPr marL="0" indent="0">
              <a:buNone/>
            </a:pPr>
            <a:r>
              <a:rPr lang="en-US" dirty="0" smtClean="0"/>
              <a:t>Johnny passed away in the ambulance ride to the hospital.</a:t>
            </a:r>
          </a:p>
          <a:p>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12</a:t>
            </a:fld>
            <a:endParaRPr lang="en-US" dirty="0"/>
          </a:p>
        </p:txBody>
      </p:sp>
    </p:spTree>
    <p:extLst>
      <p:ext uri="{BB962C8B-B14F-4D97-AF65-F5344CB8AC3E}">
        <p14:creationId xmlns:p14="http://schemas.microsoft.com/office/powerpoint/2010/main" val="147292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8943190" cy="1988545"/>
          </a:xfrm>
        </p:spPr>
        <p:txBody>
          <a:bodyPr anchor="t">
            <a:normAutofit/>
          </a:bodyPr>
          <a:lstStyle/>
          <a:p>
            <a:r>
              <a:rPr lang="en-US" sz="4400" dirty="0"/>
              <a:t>I.  Roofing/Structure</a:t>
            </a:r>
            <a:r>
              <a:rPr lang="en-US" dirty="0"/>
              <a:t/>
            </a:r>
            <a:br>
              <a:rPr lang="en-US" dirty="0"/>
            </a:br>
            <a:r>
              <a:rPr lang="en-US" dirty="0"/>
              <a:t>Site Pictures</a:t>
            </a:r>
          </a:p>
        </p:txBody>
      </p:sp>
      <p:pic>
        <p:nvPicPr>
          <p:cNvPr id="6" name="Picture Placeholder 5" descr="Two pictures of the fatal event site.  First is of the apartment roof and the second is the location the victim stepped off the roof." title="Case Study Roof Site Pictures"/>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1325872" y="2327275"/>
            <a:ext cx="10239375" cy="4029075"/>
          </a:xfrm>
        </p:spPr>
      </p:pic>
      <p:sp>
        <p:nvSpPr>
          <p:cNvPr id="4" name="Text Placeholder 3"/>
          <p:cNvSpPr>
            <a:spLocks noGrp="1"/>
          </p:cNvSpPr>
          <p:nvPr>
            <p:ph type="body" sz="half" idx="2"/>
          </p:nvPr>
        </p:nvSpPr>
        <p:spPr>
          <a:xfrm>
            <a:off x="839788" y="1933680"/>
            <a:ext cx="5186439" cy="512064"/>
          </a:xfrm>
        </p:spPr>
        <p:txBody>
          <a:bodyPr>
            <a:normAutofit/>
          </a:bodyPr>
          <a:lstStyle/>
          <a:p>
            <a:r>
              <a:rPr lang="en-US" sz="2400" dirty="0"/>
              <a:t>Roofing/Structure Fall Case Study</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13</a:t>
            </a:fld>
            <a:endParaRPr lang="en-US" dirty="0"/>
          </a:p>
        </p:txBody>
      </p:sp>
      <p:sp>
        <p:nvSpPr>
          <p:cNvPr id="7" name="&quot;No&quot; Symbol 6" title="Do not do"/>
          <p:cNvSpPr/>
          <p:nvPr/>
        </p:nvSpPr>
        <p:spPr>
          <a:xfrm>
            <a:off x="5403364" y="2626323"/>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84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Roofing/Structure</a:t>
            </a:r>
            <a:br>
              <a:rPr lang="en-US" dirty="0" smtClean="0"/>
            </a:br>
            <a:r>
              <a:rPr lang="en-US" sz="3200" dirty="0" smtClean="0"/>
              <a:t>What contributed to the event?</a:t>
            </a:r>
            <a:endParaRPr lang="en-US" sz="3200" dirty="0"/>
          </a:p>
        </p:txBody>
      </p:sp>
      <p:sp>
        <p:nvSpPr>
          <p:cNvPr id="3" name="Content Placeholder 2"/>
          <p:cNvSpPr>
            <a:spLocks noGrp="1"/>
          </p:cNvSpPr>
          <p:nvPr>
            <p:ph idx="1"/>
          </p:nvPr>
        </p:nvSpPr>
        <p:spPr>
          <a:xfrm>
            <a:off x="838200" y="2370137"/>
            <a:ext cx="10515600" cy="4351338"/>
          </a:xfrm>
        </p:spPr>
        <p:txBody>
          <a:bodyPr/>
          <a:lstStyle/>
          <a:p>
            <a:pPr marL="0" indent="0">
              <a:buNone/>
            </a:pPr>
            <a:r>
              <a:rPr lang="en-US" dirty="0" smtClean="0"/>
              <a:t>Roofing/Structure Fall Case Study</a:t>
            </a:r>
          </a:p>
          <a:p>
            <a:pPr marL="0" indent="0">
              <a:buNone/>
            </a:pPr>
            <a:r>
              <a:rPr lang="en-US" dirty="0" smtClean="0"/>
              <a:t>Contributing Factors…</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14</a:t>
            </a:fld>
            <a:endParaRPr lang="en-US" dirty="0"/>
          </a:p>
        </p:txBody>
      </p:sp>
    </p:spTree>
    <p:extLst>
      <p:ext uri="{BB962C8B-B14F-4D97-AF65-F5344CB8AC3E}">
        <p14:creationId xmlns:p14="http://schemas.microsoft.com/office/powerpoint/2010/main" val="30661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Roofing/Structure</a:t>
            </a:r>
            <a:br>
              <a:rPr lang="en-US" dirty="0" smtClean="0"/>
            </a:br>
            <a:r>
              <a:rPr lang="en-US" sz="3200" dirty="0" smtClean="0"/>
              <a:t>Contributing Factors</a:t>
            </a:r>
            <a:endParaRPr lang="en-US" sz="3200" dirty="0"/>
          </a:p>
        </p:txBody>
      </p:sp>
      <p:sp>
        <p:nvSpPr>
          <p:cNvPr id="3" name="Content Placeholder 2"/>
          <p:cNvSpPr>
            <a:spLocks noGrp="1"/>
          </p:cNvSpPr>
          <p:nvPr>
            <p:ph idx="1"/>
          </p:nvPr>
        </p:nvSpPr>
        <p:spPr>
          <a:xfrm>
            <a:off x="838200" y="2101047"/>
            <a:ext cx="10515600" cy="4351338"/>
          </a:xfrm>
        </p:spPr>
        <p:txBody>
          <a:bodyPr/>
          <a:lstStyle/>
          <a:p>
            <a:pPr marL="0" indent="0">
              <a:buNone/>
            </a:pPr>
            <a:r>
              <a:rPr lang="en-US" dirty="0" smtClean="0"/>
              <a:t>Roofing/Structure Fall Case Study</a:t>
            </a:r>
          </a:p>
          <a:p>
            <a:pPr marL="0" indent="0">
              <a:buNone/>
            </a:pPr>
            <a:r>
              <a:rPr lang="en-US" dirty="0" smtClean="0"/>
              <a:t>Contributing Factors</a:t>
            </a:r>
          </a:p>
          <a:p>
            <a:r>
              <a:rPr lang="en-US" dirty="0" smtClean="0"/>
              <a:t>No fall protection used</a:t>
            </a:r>
          </a:p>
          <a:p>
            <a:r>
              <a:rPr lang="en-US" dirty="0" smtClean="0"/>
              <a:t>No </a:t>
            </a:r>
            <a:r>
              <a:rPr lang="en-US" b="1" i="1" dirty="0" smtClean="0"/>
              <a:t>written</a:t>
            </a:r>
            <a:r>
              <a:rPr lang="en-US" dirty="0" smtClean="0"/>
              <a:t> safety and health plan (only verbal)</a:t>
            </a:r>
          </a:p>
          <a:p>
            <a:r>
              <a:rPr lang="en-US" dirty="0" smtClean="0"/>
              <a:t>Lack of attention to surroundings</a:t>
            </a:r>
          </a:p>
          <a:p>
            <a:r>
              <a:rPr lang="en-US" dirty="0" smtClean="0"/>
              <a:t>Lack of hazard training (no records)</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15</a:t>
            </a:fld>
            <a:endParaRPr lang="en-US" dirty="0"/>
          </a:p>
        </p:txBody>
      </p:sp>
    </p:spTree>
    <p:extLst>
      <p:ext uri="{BB962C8B-B14F-4D97-AF65-F5344CB8AC3E}">
        <p14:creationId xmlns:p14="http://schemas.microsoft.com/office/powerpoint/2010/main" val="238258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Roofing/Structure</a:t>
            </a:r>
            <a:br>
              <a:rPr lang="en-US" dirty="0" smtClean="0"/>
            </a:br>
            <a:r>
              <a:rPr lang="en-US" sz="3200" dirty="0" smtClean="0"/>
              <a:t>Citations</a:t>
            </a:r>
            <a:endParaRPr lang="en-US" sz="3200" dirty="0"/>
          </a:p>
        </p:txBody>
      </p:sp>
      <p:sp>
        <p:nvSpPr>
          <p:cNvPr id="3" name="Content Placeholder 2"/>
          <p:cNvSpPr>
            <a:spLocks noGrp="1"/>
          </p:cNvSpPr>
          <p:nvPr>
            <p:ph idx="1"/>
          </p:nvPr>
        </p:nvSpPr>
        <p:spPr>
          <a:xfrm>
            <a:off x="838200" y="2187574"/>
            <a:ext cx="10515600" cy="4351338"/>
          </a:xfrm>
        </p:spPr>
        <p:txBody>
          <a:bodyPr>
            <a:normAutofit lnSpcReduction="10000"/>
          </a:bodyPr>
          <a:lstStyle/>
          <a:p>
            <a:pPr marL="0" indent="0">
              <a:buNone/>
            </a:pPr>
            <a:r>
              <a:rPr lang="en-US" dirty="0" smtClean="0"/>
              <a:t>Roofing/Structure Fall Case Study Penalties</a:t>
            </a:r>
          </a:p>
          <a:p>
            <a:pPr marL="0" indent="0">
              <a:buNone/>
            </a:pPr>
            <a:r>
              <a:rPr lang="en-US" dirty="0" smtClean="0"/>
              <a:t>OSHA Violations </a:t>
            </a:r>
          </a:p>
          <a:p>
            <a:r>
              <a:rPr lang="en-US" dirty="0" smtClean="0"/>
              <a:t>No Safety and Health Program - 1926.20(b)(1) 	$225</a:t>
            </a:r>
          </a:p>
          <a:p>
            <a:r>
              <a:rPr lang="en-US" dirty="0" smtClean="0"/>
              <a:t>No Fall Protection – 1926.501(b)(11)			$5,600</a:t>
            </a:r>
          </a:p>
          <a:p>
            <a:r>
              <a:rPr lang="en-US" dirty="0" smtClean="0"/>
              <a:t>Ladder not secured – 1926.1053(b)(8)		$375</a:t>
            </a:r>
          </a:p>
          <a:p>
            <a:r>
              <a:rPr lang="en-US" dirty="0" smtClean="0"/>
              <a:t>No First-Aid/CPR Responder – 1926.50(c)		$0</a:t>
            </a:r>
          </a:p>
          <a:p>
            <a:pPr marL="0" indent="0">
              <a:buNone/>
            </a:pPr>
            <a:r>
              <a:rPr lang="en-US" dirty="0"/>
              <a:t>	</a:t>
            </a:r>
            <a:r>
              <a:rPr lang="en-US" dirty="0" smtClean="0"/>
              <a:t>				Total		           $6,200</a:t>
            </a:r>
          </a:p>
          <a:p>
            <a:pPr marL="0" indent="0">
              <a:buNone/>
            </a:pPr>
            <a:endParaRPr lang="en-US" dirty="0" smtClean="0"/>
          </a:p>
          <a:p>
            <a:pPr marL="0" indent="0">
              <a:buNone/>
            </a:pPr>
            <a:r>
              <a:rPr lang="en-US" dirty="0"/>
              <a:t>	</a:t>
            </a:r>
            <a:r>
              <a:rPr lang="en-US" dirty="0" smtClean="0"/>
              <a:t>	2018 Total (Inflation Adjusted)	           $11,456</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16</a:t>
            </a:fld>
            <a:endParaRPr lang="en-US" dirty="0"/>
          </a:p>
        </p:txBody>
      </p:sp>
    </p:spTree>
    <p:extLst>
      <p:ext uri="{BB962C8B-B14F-4D97-AF65-F5344CB8AC3E}">
        <p14:creationId xmlns:p14="http://schemas.microsoft.com/office/powerpoint/2010/main" val="122116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8347243" cy="1349566"/>
          </a:xfrm>
        </p:spPr>
        <p:txBody>
          <a:bodyPr anchor="t"/>
          <a:lstStyle/>
          <a:p>
            <a:r>
              <a:rPr lang="en-US" sz="4400" dirty="0"/>
              <a:t>I.  Roofing/Structure</a:t>
            </a:r>
            <a:r>
              <a:rPr lang="en-US" dirty="0"/>
              <a:t/>
            </a:r>
            <a:br>
              <a:rPr lang="en-US" dirty="0"/>
            </a:br>
            <a:r>
              <a:rPr lang="en-US" dirty="0"/>
              <a:t>Quick Review </a:t>
            </a:r>
          </a:p>
        </p:txBody>
      </p:sp>
      <p:pic>
        <p:nvPicPr>
          <p:cNvPr id="6" name="Picture Placeholder 5" descr="What is wrong with this picture...  The picture shows two roofers on the roof working without fall protection." title="Quick Review Picture for Roofin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5183188" y="987425"/>
            <a:ext cx="6799472" cy="5368925"/>
          </a:xfrm>
        </p:spPr>
      </p:pic>
      <p:sp>
        <p:nvSpPr>
          <p:cNvPr id="4" name="Text Placeholder 3"/>
          <p:cNvSpPr>
            <a:spLocks noGrp="1"/>
          </p:cNvSpPr>
          <p:nvPr>
            <p:ph type="body" sz="half" idx="2"/>
          </p:nvPr>
        </p:nvSpPr>
        <p:spPr>
          <a:xfrm>
            <a:off x="762670" y="2727324"/>
            <a:ext cx="3932237" cy="3811588"/>
          </a:xfrm>
        </p:spPr>
        <p:txBody>
          <a:bodyPr/>
          <a:lstStyle/>
          <a:p>
            <a:r>
              <a:rPr lang="en-US" sz="2800" dirty="0"/>
              <a:t>What is wrong with this picture?</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17</a:t>
            </a:fld>
            <a:endParaRPr lang="en-US" dirty="0"/>
          </a:p>
        </p:txBody>
      </p:sp>
      <p:sp>
        <p:nvSpPr>
          <p:cNvPr id="7" name="&quot;No&quot; Symbol 6" title="Do not do"/>
          <p:cNvSpPr/>
          <p:nvPr/>
        </p:nvSpPr>
        <p:spPr>
          <a:xfrm>
            <a:off x="10900522" y="969645"/>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71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298265" cy="1600200"/>
          </a:xfrm>
        </p:spPr>
        <p:txBody>
          <a:bodyPr anchor="t"/>
          <a:lstStyle/>
          <a:p>
            <a:r>
              <a:rPr lang="en-US" sz="4400" dirty="0"/>
              <a:t>I.  Roofing/Structure</a:t>
            </a:r>
            <a:r>
              <a:rPr lang="en-US" dirty="0"/>
              <a:t/>
            </a:r>
            <a:br>
              <a:rPr lang="en-US" dirty="0"/>
            </a:br>
            <a:r>
              <a:rPr lang="en-US" dirty="0"/>
              <a:t>Quick Review (Continued)</a:t>
            </a:r>
          </a:p>
        </p:txBody>
      </p:sp>
      <p:pic>
        <p:nvPicPr>
          <p:cNvPr id="6" name="Picture Placeholder 5" descr="What is wrong with this picture...  The picture shows a man stepping from the edge of a scaffold onto a formwork with out using any fall protection." title="Quick Review 2 for Roofin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5403525" y="1482725"/>
            <a:ext cx="6172200" cy="4873625"/>
          </a:xfrm>
        </p:spPr>
      </p:pic>
      <p:sp>
        <p:nvSpPr>
          <p:cNvPr id="4" name="Text Placeholder 3"/>
          <p:cNvSpPr>
            <a:spLocks noGrp="1"/>
          </p:cNvSpPr>
          <p:nvPr>
            <p:ph type="body" sz="half" idx="2"/>
          </p:nvPr>
        </p:nvSpPr>
        <p:spPr>
          <a:xfrm>
            <a:off x="839788" y="2727324"/>
            <a:ext cx="3932237" cy="3811588"/>
          </a:xfrm>
        </p:spPr>
        <p:txBody>
          <a:bodyPr/>
          <a:lstStyle/>
          <a:p>
            <a:r>
              <a:rPr lang="en-US" sz="2800" dirty="0"/>
              <a:t>What is wrong with this picture?</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18</a:t>
            </a:fld>
            <a:endParaRPr lang="en-US" dirty="0"/>
          </a:p>
        </p:txBody>
      </p:sp>
      <p:sp>
        <p:nvSpPr>
          <p:cNvPr id="7" name="&quot;No&quot; Symbol 6" title="Do not do"/>
          <p:cNvSpPr/>
          <p:nvPr/>
        </p:nvSpPr>
        <p:spPr>
          <a:xfrm>
            <a:off x="10685369" y="1098737"/>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875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821" y="104546"/>
            <a:ext cx="7610149" cy="391099"/>
          </a:xfrm>
        </p:spPr>
        <p:txBody>
          <a:bodyPr anchor="t">
            <a:noAutofit/>
          </a:bodyPr>
          <a:lstStyle/>
          <a:p>
            <a:r>
              <a:rPr lang="en-US" sz="4400" dirty="0"/>
              <a:t>II.  Ladders</a:t>
            </a:r>
          </a:p>
        </p:txBody>
      </p:sp>
      <p:pic>
        <p:nvPicPr>
          <p:cNvPr id="6" name="Picture Placeholder 5" descr="The first photo is a person cleaning a window from a ladder.&#10;The next two photos show the person miss-stepping as he was descending the ladder.  He loses his balance and is starting to fall.&#10;The last picture shows him striking the ground.&#10;" title="Picture of a person falling from a ladder"/>
          <p:cNvPicPr>
            <a:picLocks noGrp="1" noChangeAspect="1"/>
          </p:cNvPicPr>
          <p:nvPr>
            <p:ph type="pic" idx="1"/>
          </p:nvPr>
        </p:nvPicPr>
        <p:blipFill>
          <a:blip r:embed="rId3" cstate="email">
            <a:extLst>
              <a:ext uri="{28A0092B-C50C-407E-A947-70E740481C1C}">
                <a14:useLocalDpi xmlns:a14="http://schemas.microsoft.com/office/drawing/2010/main"/>
              </a:ext>
            </a:extLst>
          </a:blip>
          <a:stretch>
            <a:fillRect/>
          </a:stretch>
        </p:blipFill>
        <p:spPr>
          <a:xfrm>
            <a:off x="473725" y="936434"/>
            <a:ext cx="10480736" cy="5509505"/>
          </a:xfrm>
        </p:spPr>
      </p:pic>
      <p:sp>
        <p:nvSpPr>
          <p:cNvPr id="4" name="Text Placeholder 3"/>
          <p:cNvSpPr>
            <a:spLocks noGrp="1"/>
          </p:cNvSpPr>
          <p:nvPr>
            <p:ph type="body" sz="half" idx="2"/>
          </p:nvPr>
        </p:nvSpPr>
        <p:spPr>
          <a:xfrm>
            <a:off x="2394268" y="6096476"/>
            <a:ext cx="5295505" cy="519748"/>
          </a:xfrm>
        </p:spPr>
        <p:txBody>
          <a:bodyPr>
            <a:normAutofit fontScale="92500"/>
          </a:bodyPr>
          <a:lstStyle/>
          <a:p>
            <a:r>
              <a:rPr lang="en-US" sz="2400" dirty="0"/>
              <a:t>Photos of a fall from a misstep on a ladder</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19</a:t>
            </a:fld>
            <a:endParaRPr lang="en-US" dirty="0"/>
          </a:p>
        </p:txBody>
      </p:sp>
    </p:spTree>
    <p:extLst>
      <p:ext uri="{BB962C8B-B14F-4D97-AF65-F5344CB8AC3E}">
        <p14:creationId xmlns:p14="http://schemas.microsoft.com/office/powerpoint/2010/main" val="293288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Conventional Fall Protection?</a:t>
            </a:r>
            <a:endParaRPr lang="en-US" dirty="0"/>
          </a:p>
        </p:txBody>
      </p:sp>
      <p:sp>
        <p:nvSpPr>
          <p:cNvPr id="3" name="Content Placeholder 2"/>
          <p:cNvSpPr>
            <a:spLocks noGrp="1"/>
          </p:cNvSpPr>
          <p:nvPr>
            <p:ph idx="1"/>
          </p:nvPr>
        </p:nvSpPr>
        <p:spPr/>
        <p:txBody>
          <a:bodyPr/>
          <a:lstStyle/>
          <a:p>
            <a:r>
              <a:rPr lang="en-US" dirty="0" smtClean="0"/>
              <a:t>Guardrail systems</a:t>
            </a:r>
          </a:p>
          <a:p>
            <a:r>
              <a:rPr lang="en-US" dirty="0" smtClean="0"/>
              <a:t>Safety net systems</a:t>
            </a:r>
          </a:p>
          <a:p>
            <a:r>
              <a:rPr lang="en-US" dirty="0" smtClean="0"/>
              <a:t>Personal fall arrest systems (PFAS)</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2</a:t>
            </a:fld>
            <a:endParaRPr lang="en-US" dirty="0"/>
          </a:p>
        </p:txBody>
      </p:sp>
    </p:spTree>
    <p:extLst>
      <p:ext uri="{BB962C8B-B14F-4D97-AF65-F5344CB8AC3E}">
        <p14:creationId xmlns:p14="http://schemas.microsoft.com/office/powerpoint/2010/main" val="367952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7770812" cy="1129229"/>
          </a:xfrm>
        </p:spPr>
        <p:txBody>
          <a:bodyPr anchor="t">
            <a:normAutofit fontScale="90000"/>
          </a:bodyPr>
          <a:lstStyle/>
          <a:p>
            <a:r>
              <a:rPr lang="en-US" sz="4400" dirty="0"/>
              <a:t>II.  Ladders</a:t>
            </a:r>
            <a:r>
              <a:rPr lang="en-US" dirty="0"/>
              <a:t/>
            </a:r>
            <a:br>
              <a:rPr lang="en-US" dirty="0"/>
            </a:br>
            <a:r>
              <a:rPr lang="en-US" dirty="0"/>
              <a:t>Requirements:</a:t>
            </a:r>
          </a:p>
        </p:txBody>
      </p:sp>
      <p:pic>
        <p:nvPicPr>
          <p:cNvPr id="6" name="Picture Placeholder 5" descr="Diagram of a how a ladder should be used with proper angles and 3 foot extention at the top." title="Ladder Diagram"/>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8928923" y="1337842"/>
            <a:ext cx="2653553" cy="4787153"/>
          </a:xfrm>
        </p:spPr>
      </p:pic>
      <p:sp>
        <p:nvSpPr>
          <p:cNvPr id="4" name="Text Placeholder 3"/>
          <p:cNvSpPr>
            <a:spLocks noGrp="1"/>
          </p:cNvSpPr>
          <p:nvPr>
            <p:ph type="body" sz="half" idx="2"/>
          </p:nvPr>
        </p:nvSpPr>
        <p:spPr>
          <a:xfrm>
            <a:off x="839788" y="2057400"/>
            <a:ext cx="7345745" cy="4298950"/>
          </a:xfrm>
        </p:spPr>
        <p:txBody>
          <a:bodyPr>
            <a:normAutofit/>
          </a:bodyPr>
          <a:lstStyle/>
          <a:p>
            <a:r>
              <a:rPr lang="en-US" sz="2400" dirty="0"/>
              <a:t>When using ladders…</a:t>
            </a:r>
          </a:p>
          <a:p>
            <a:pPr marL="285750" indent="-285750">
              <a:buFont typeface="Arial" panose="020B0604020202020204" pitchFamily="34" charset="0"/>
              <a:buChar char="•"/>
            </a:pPr>
            <a:r>
              <a:rPr lang="en-US" sz="2400" dirty="0"/>
              <a:t>Always have three points of contact when on ladder</a:t>
            </a:r>
          </a:p>
          <a:p>
            <a:pPr marL="285750" indent="-285750">
              <a:buFont typeface="Arial" panose="020B0604020202020204" pitchFamily="34" charset="0"/>
              <a:buChar char="•"/>
            </a:pPr>
            <a:r>
              <a:rPr lang="en-US" sz="2400" dirty="0"/>
              <a:t>Extend 3 feet above landing</a:t>
            </a:r>
          </a:p>
          <a:p>
            <a:pPr marL="285750" indent="-285750">
              <a:buFont typeface="Arial" panose="020B0604020202020204" pitchFamily="34" charset="0"/>
              <a:buChar char="•"/>
            </a:pPr>
            <a:r>
              <a:rPr lang="en-US" sz="2400" dirty="0"/>
              <a:t>Free from damage, wear, bending, etc.</a:t>
            </a:r>
          </a:p>
          <a:p>
            <a:pPr marL="285750" indent="-285750">
              <a:buFont typeface="Arial" panose="020B0604020202020204" pitchFamily="34" charset="0"/>
              <a:buChar char="•"/>
            </a:pPr>
            <a:r>
              <a:rPr lang="en-US" sz="2400" dirty="0"/>
              <a:t>Watch for energy sources (power lines)</a:t>
            </a:r>
          </a:p>
          <a:p>
            <a:pPr marL="285750" indent="-285750">
              <a:buFont typeface="Arial" panose="020B0604020202020204" pitchFamily="34" charset="0"/>
              <a:buChar char="•"/>
            </a:pPr>
            <a:r>
              <a:rPr lang="en-US" sz="2400" dirty="0"/>
              <a:t>Maintain the correct angle</a:t>
            </a:r>
          </a:p>
          <a:p>
            <a:pPr marL="285750" indent="-285750">
              <a:buFont typeface="Arial" panose="020B0604020202020204" pitchFamily="34" charset="0"/>
              <a:buChar char="•"/>
            </a:pPr>
            <a:r>
              <a:rPr lang="en-US" sz="2400" dirty="0"/>
              <a:t>Use per the manufacturer requirements (No user modifications)</a:t>
            </a:r>
          </a:p>
          <a:p>
            <a:pPr marL="285750" indent="-285750">
              <a:buFont typeface="Arial" panose="020B0604020202020204" pitchFamily="34" charset="0"/>
              <a:buChar char="•"/>
            </a:pPr>
            <a:r>
              <a:rPr lang="en-US" sz="2400" dirty="0"/>
              <a:t>Complete ladder training</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20</a:t>
            </a:fld>
            <a:endParaRPr lang="en-US" dirty="0"/>
          </a:p>
        </p:txBody>
      </p:sp>
    </p:spTree>
    <p:extLst>
      <p:ext uri="{BB962C8B-B14F-4D97-AF65-F5344CB8AC3E}">
        <p14:creationId xmlns:p14="http://schemas.microsoft.com/office/powerpoint/2010/main" val="1308267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Ladders</a:t>
            </a:r>
            <a:br>
              <a:rPr lang="en-US" dirty="0" smtClean="0"/>
            </a:br>
            <a:r>
              <a:rPr lang="en-US" sz="3200" dirty="0" smtClean="0"/>
              <a:t>Case Study Background</a:t>
            </a:r>
            <a:endParaRPr lang="en-US" sz="3200" dirty="0"/>
          </a:p>
        </p:txBody>
      </p:sp>
      <p:sp>
        <p:nvSpPr>
          <p:cNvPr id="3" name="Content Placeholder 2"/>
          <p:cNvSpPr>
            <a:spLocks noGrp="1"/>
          </p:cNvSpPr>
          <p:nvPr>
            <p:ph idx="1"/>
          </p:nvPr>
        </p:nvSpPr>
        <p:spPr>
          <a:xfrm>
            <a:off x="838200" y="2005012"/>
            <a:ext cx="10515600" cy="4351338"/>
          </a:xfrm>
        </p:spPr>
        <p:txBody>
          <a:bodyPr>
            <a:normAutofit fontScale="92500" lnSpcReduction="20000"/>
          </a:bodyPr>
          <a:lstStyle/>
          <a:p>
            <a:pPr marL="0" indent="0">
              <a:buNone/>
            </a:pPr>
            <a:r>
              <a:rPr lang="en-US" dirty="0" smtClean="0"/>
              <a:t>Ladder Fall Case Study </a:t>
            </a:r>
            <a:endParaRPr lang="en-US" dirty="0"/>
          </a:p>
          <a:p>
            <a:pPr marL="0" indent="0">
              <a:buNone/>
            </a:pPr>
            <a:endParaRPr lang="en-US" dirty="0" smtClean="0"/>
          </a:p>
          <a:p>
            <a:pPr marL="0" indent="0">
              <a:buNone/>
            </a:pPr>
            <a:r>
              <a:rPr lang="en-US" dirty="0" smtClean="0"/>
              <a:t>USA Construction Company, Inc.</a:t>
            </a:r>
          </a:p>
          <a:p>
            <a:pPr marL="0" indent="0">
              <a:buNone/>
            </a:pPr>
            <a:endParaRPr lang="en-US" dirty="0"/>
          </a:p>
          <a:p>
            <a:pPr marL="0" indent="0">
              <a:buNone/>
            </a:pPr>
            <a:r>
              <a:rPr lang="en-US" dirty="0"/>
              <a:t>Company is in </a:t>
            </a:r>
            <a:r>
              <a:rPr lang="en-US" dirty="0" smtClean="0"/>
              <a:t>South</a:t>
            </a:r>
          </a:p>
          <a:p>
            <a:pPr marL="0" indent="0">
              <a:buNone/>
            </a:pPr>
            <a:r>
              <a:rPr lang="en-US" dirty="0" smtClean="0"/>
              <a:t>20 </a:t>
            </a:r>
            <a:r>
              <a:rPr lang="en-US" dirty="0"/>
              <a:t>years in the </a:t>
            </a:r>
            <a:r>
              <a:rPr lang="en-US" dirty="0" smtClean="0"/>
              <a:t>construction </a:t>
            </a:r>
            <a:r>
              <a:rPr lang="en-US" dirty="0"/>
              <a:t>business</a:t>
            </a:r>
          </a:p>
          <a:p>
            <a:pPr marL="0" indent="0">
              <a:buNone/>
            </a:pPr>
            <a:r>
              <a:rPr lang="en-US" dirty="0" smtClean="0"/>
              <a:t>1000 Employees</a:t>
            </a:r>
            <a:endParaRPr lang="en-US" dirty="0"/>
          </a:p>
          <a:p>
            <a:pPr marL="0" indent="0">
              <a:buNone/>
            </a:pPr>
            <a:r>
              <a:rPr lang="en-US" dirty="0" smtClean="0"/>
              <a:t>General Contractor – Commercial work </a:t>
            </a:r>
          </a:p>
          <a:p>
            <a:pPr marL="0" indent="0">
              <a:buNone/>
            </a:pPr>
            <a:endParaRPr lang="en-US" dirty="0"/>
          </a:p>
          <a:p>
            <a:r>
              <a:rPr lang="en-US" dirty="0"/>
              <a:t>Note:  All names (employee and company) have been changed</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21</a:t>
            </a:fld>
            <a:endParaRPr lang="en-US" dirty="0"/>
          </a:p>
        </p:txBody>
      </p:sp>
    </p:spTree>
    <p:extLst>
      <p:ext uri="{BB962C8B-B14F-4D97-AF65-F5344CB8AC3E}">
        <p14:creationId xmlns:p14="http://schemas.microsoft.com/office/powerpoint/2010/main" val="76342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Ladders</a:t>
            </a:r>
            <a:br>
              <a:rPr lang="en-US" dirty="0" smtClean="0"/>
            </a:br>
            <a:r>
              <a:rPr lang="en-US" sz="3200" dirty="0" smtClean="0"/>
              <a:t>Narrative</a:t>
            </a:r>
            <a:endParaRPr lang="en-US" sz="32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Ladder Case Study</a:t>
            </a:r>
          </a:p>
          <a:p>
            <a:pPr marL="0" indent="0">
              <a:buNone/>
            </a:pPr>
            <a:endParaRPr lang="en-US" dirty="0"/>
          </a:p>
          <a:p>
            <a:pPr marL="0" indent="0">
              <a:buNone/>
            </a:pPr>
            <a:r>
              <a:rPr lang="en-US" dirty="0" smtClean="0"/>
              <a:t>Narrative of the event:</a:t>
            </a:r>
          </a:p>
          <a:p>
            <a:pPr marL="0" indent="0">
              <a:buNone/>
            </a:pPr>
            <a:r>
              <a:rPr lang="en-US" dirty="0" smtClean="0"/>
              <a:t>A USA Construction crew had been caulking and painting at an existing apartment complex.  Charlie, a temporary labor service worker, had been assigned to paint guard rails located on the second level breezeway.  Charlie had painted the inside section of the guard rail on the second level, but could not reach over the rail and paint the outside section.  Charlie decided to use a ladder.  He set it up in the breezeway ground floor landing area, which was about 10 feet below the guard rails.  He climbed up the ladder and started painting the outside section.  As Charlie was painting, the ladder feet slipped on the ground surface causing Charlie and the ladder to fall 10 feet.  Charlie received several lacerations to his extremities and chest as well as multiple blunt force trauma.  After a week in the hospital, Charlie passed away from complications caused by the trauma.</a:t>
            </a:r>
          </a:p>
          <a:p>
            <a:pPr marL="0" indent="0">
              <a:buNone/>
            </a:pPr>
            <a:r>
              <a:rPr lang="en-US" dirty="0" smtClean="0"/>
              <a:t>The ladder Charlie had chosen was the top half of a 24 foot extension ladder.  The bottom half was missing.  The section he used did not have slip resistant feet on it.</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22</a:t>
            </a:fld>
            <a:endParaRPr lang="en-US" dirty="0"/>
          </a:p>
        </p:txBody>
      </p:sp>
    </p:spTree>
    <p:extLst>
      <p:ext uri="{BB962C8B-B14F-4D97-AF65-F5344CB8AC3E}">
        <p14:creationId xmlns:p14="http://schemas.microsoft.com/office/powerpoint/2010/main" val="281778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first picture is of the base of the ladder that was used.  Note the missing ladder feet.&#10;The second and third pictures are of the guard rail the victim was painting.&#10;" title="Ladder Case Study Site Pictures"/>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1002854" y="777359"/>
            <a:ext cx="9643117" cy="5944116"/>
          </a:xfrm>
        </p:spPr>
      </p:pic>
      <p:sp>
        <p:nvSpPr>
          <p:cNvPr id="2" name="Title 1"/>
          <p:cNvSpPr>
            <a:spLocks noGrp="1"/>
          </p:cNvSpPr>
          <p:nvPr>
            <p:ph type="title"/>
          </p:nvPr>
        </p:nvSpPr>
        <p:spPr>
          <a:xfrm>
            <a:off x="839788" y="99303"/>
            <a:ext cx="8414381" cy="1096178"/>
          </a:xfrm>
        </p:spPr>
        <p:txBody>
          <a:bodyPr anchor="t">
            <a:normAutofit fontScale="90000"/>
          </a:bodyPr>
          <a:lstStyle/>
          <a:p>
            <a:r>
              <a:rPr lang="en-US" sz="4900" dirty="0"/>
              <a:t>II.  Ladders</a:t>
            </a:r>
            <a:r>
              <a:rPr lang="en-US" dirty="0"/>
              <a:t/>
            </a:r>
            <a:br>
              <a:rPr lang="en-US" dirty="0"/>
            </a:br>
            <a:r>
              <a:rPr lang="en-US" sz="3600" dirty="0"/>
              <a:t>Site Pictures:</a:t>
            </a:r>
          </a:p>
        </p:txBody>
      </p:sp>
      <p:sp>
        <p:nvSpPr>
          <p:cNvPr id="4" name="Text Placeholder 3"/>
          <p:cNvSpPr>
            <a:spLocks noGrp="1"/>
          </p:cNvSpPr>
          <p:nvPr>
            <p:ph type="body" sz="half" idx="2"/>
          </p:nvPr>
        </p:nvSpPr>
        <p:spPr>
          <a:xfrm>
            <a:off x="839788" y="2057400"/>
            <a:ext cx="3137301" cy="851053"/>
          </a:xfrm>
        </p:spPr>
        <p:txBody>
          <a:bodyPr/>
          <a:lstStyle/>
          <a:p>
            <a:r>
              <a:rPr lang="en-US" sz="2400" dirty="0"/>
              <a:t>Ladder Fall Case Study</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23</a:t>
            </a:fld>
            <a:endParaRPr lang="en-US" dirty="0"/>
          </a:p>
        </p:txBody>
      </p:sp>
    </p:spTree>
    <p:extLst>
      <p:ext uri="{BB962C8B-B14F-4D97-AF65-F5344CB8AC3E}">
        <p14:creationId xmlns:p14="http://schemas.microsoft.com/office/powerpoint/2010/main" val="372347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a:t>Ladders</a:t>
            </a:r>
            <a:br>
              <a:rPr lang="en-US" dirty="0"/>
            </a:br>
            <a:r>
              <a:rPr lang="en-US" sz="3200" dirty="0"/>
              <a:t>What contributed to the event?</a:t>
            </a:r>
          </a:p>
        </p:txBody>
      </p:sp>
      <p:sp>
        <p:nvSpPr>
          <p:cNvPr id="3" name="Content Placeholder 2"/>
          <p:cNvSpPr>
            <a:spLocks noGrp="1"/>
          </p:cNvSpPr>
          <p:nvPr>
            <p:ph idx="1"/>
          </p:nvPr>
        </p:nvSpPr>
        <p:spPr>
          <a:xfrm>
            <a:off x="838200" y="2187574"/>
            <a:ext cx="10515600" cy="4351338"/>
          </a:xfrm>
        </p:spPr>
        <p:txBody>
          <a:bodyPr/>
          <a:lstStyle/>
          <a:p>
            <a:pPr marL="0" indent="0">
              <a:buNone/>
            </a:pPr>
            <a:r>
              <a:rPr lang="en-US" dirty="0" smtClean="0"/>
              <a:t>Ladder </a:t>
            </a:r>
            <a:r>
              <a:rPr lang="en-US" dirty="0"/>
              <a:t>Case Study</a:t>
            </a:r>
          </a:p>
          <a:p>
            <a:pPr marL="0" indent="0">
              <a:buNone/>
            </a:pPr>
            <a:r>
              <a:rPr lang="en-US" dirty="0"/>
              <a:t>Contributing Factors…</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24</a:t>
            </a:fld>
            <a:endParaRPr lang="en-US" dirty="0"/>
          </a:p>
        </p:txBody>
      </p:sp>
    </p:spTree>
    <p:extLst>
      <p:ext uri="{BB962C8B-B14F-4D97-AF65-F5344CB8AC3E}">
        <p14:creationId xmlns:p14="http://schemas.microsoft.com/office/powerpoint/2010/main" val="2604848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Ladders</a:t>
            </a:r>
            <a:br>
              <a:rPr lang="en-US" dirty="0" smtClean="0"/>
            </a:br>
            <a:r>
              <a:rPr lang="en-US" sz="3200" dirty="0" smtClean="0"/>
              <a:t>Contributing Factors</a:t>
            </a:r>
            <a:endParaRPr lang="en-US" sz="3200" dirty="0"/>
          </a:p>
        </p:txBody>
      </p:sp>
      <p:sp>
        <p:nvSpPr>
          <p:cNvPr id="3" name="Content Placeholder 2"/>
          <p:cNvSpPr>
            <a:spLocks noGrp="1"/>
          </p:cNvSpPr>
          <p:nvPr>
            <p:ph idx="1"/>
          </p:nvPr>
        </p:nvSpPr>
        <p:spPr>
          <a:xfrm>
            <a:off x="838200" y="2005012"/>
            <a:ext cx="10515600" cy="4351338"/>
          </a:xfrm>
        </p:spPr>
        <p:txBody>
          <a:bodyPr>
            <a:normAutofit/>
          </a:bodyPr>
          <a:lstStyle/>
          <a:p>
            <a:pPr marL="0" indent="0">
              <a:buNone/>
            </a:pPr>
            <a:r>
              <a:rPr lang="en-US" dirty="0" smtClean="0"/>
              <a:t>Ladder </a:t>
            </a:r>
            <a:r>
              <a:rPr lang="en-US" dirty="0"/>
              <a:t>Case Study</a:t>
            </a:r>
          </a:p>
          <a:p>
            <a:pPr marL="0" indent="0">
              <a:buNone/>
            </a:pPr>
            <a:r>
              <a:rPr lang="en-US" dirty="0"/>
              <a:t>Contributing </a:t>
            </a:r>
            <a:r>
              <a:rPr lang="en-US" dirty="0" smtClean="0"/>
              <a:t>Factors:</a:t>
            </a:r>
          </a:p>
          <a:p>
            <a:pPr marL="0" indent="0">
              <a:buNone/>
            </a:pPr>
            <a:endParaRPr lang="en-US" dirty="0"/>
          </a:p>
          <a:p>
            <a:r>
              <a:rPr lang="en-US" dirty="0" smtClean="0"/>
              <a:t>Ladder did not have slip resistant feet</a:t>
            </a:r>
          </a:p>
          <a:p>
            <a:r>
              <a:rPr lang="en-US" dirty="0" smtClean="0"/>
              <a:t>Ladder not used per manufacturer’s design (separate parts)</a:t>
            </a:r>
          </a:p>
          <a:p>
            <a:r>
              <a:rPr lang="en-US" dirty="0" smtClean="0"/>
              <a:t>Victim was from a temporary labor service and had not been trained in hazard recognition.</a:t>
            </a:r>
          </a:p>
          <a:p>
            <a:r>
              <a:rPr lang="en-US" dirty="0" smtClean="0"/>
              <a:t>No ladder training</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25</a:t>
            </a:fld>
            <a:endParaRPr lang="en-US" dirty="0"/>
          </a:p>
        </p:txBody>
      </p:sp>
    </p:spTree>
    <p:extLst>
      <p:ext uri="{BB962C8B-B14F-4D97-AF65-F5344CB8AC3E}">
        <p14:creationId xmlns:p14="http://schemas.microsoft.com/office/powerpoint/2010/main" val="432824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Ladders</a:t>
            </a:r>
            <a:br>
              <a:rPr lang="en-US" dirty="0" smtClean="0"/>
            </a:br>
            <a:r>
              <a:rPr lang="en-US" sz="3200" dirty="0" smtClean="0"/>
              <a:t>Citations</a:t>
            </a:r>
            <a:endParaRPr lang="en-US" sz="3200" dirty="0"/>
          </a:p>
        </p:txBody>
      </p:sp>
      <p:sp>
        <p:nvSpPr>
          <p:cNvPr id="3" name="Content Placeholder 2"/>
          <p:cNvSpPr>
            <a:spLocks noGrp="1"/>
          </p:cNvSpPr>
          <p:nvPr>
            <p:ph idx="1"/>
          </p:nvPr>
        </p:nvSpPr>
        <p:spPr>
          <a:xfrm>
            <a:off x="838200" y="1898822"/>
            <a:ext cx="10768914" cy="4959178"/>
          </a:xfrm>
        </p:spPr>
        <p:txBody>
          <a:bodyPr>
            <a:normAutofit lnSpcReduction="10000"/>
          </a:bodyPr>
          <a:lstStyle/>
          <a:p>
            <a:pPr marL="0" indent="0">
              <a:buNone/>
            </a:pPr>
            <a:r>
              <a:rPr lang="en-US" dirty="0" smtClean="0"/>
              <a:t>Ladder Case Study Penalties</a:t>
            </a:r>
            <a:endParaRPr lang="en-US" dirty="0"/>
          </a:p>
          <a:p>
            <a:pPr marL="0" indent="0">
              <a:buNone/>
            </a:pPr>
            <a:r>
              <a:rPr lang="en-US" dirty="0"/>
              <a:t>OSHA Violations </a:t>
            </a:r>
          </a:p>
          <a:p>
            <a:r>
              <a:rPr lang="en-US" dirty="0" smtClean="0"/>
              <a:t>Ladders were used for purposes other than designed for – 1926.1053(b)(4)								$6,300</a:t>
            </a:r>
          </a:p>
          <a:p>
            <a:r>
              <a:rPr lang="en-US" dirty="0" smtClean="0"/>
              <a:t>OSHA 300 Log/301 Logs (Not recording Injury) –                    1904.29(b)(3)								    $900</a:t>
            </a:r>
          </a:p>
          <a:p>
            <a:r>
              <a:rPr lang="en-US" dirty="0" smtClean="0"/>
              <a:t>Report death of employee within 8 hours –                                 1904.39(a)									$4,500</a:t>
            </a:r>
          </a:p>
          <a:p>
            <a:pPr marL="0" indent="0">
              <a:buNone/>
            </a:pPr>
            <a:r>
              <a:rPr lang="en-US" dirty="0"/>
              <a:t>	</a:t>
            </a:r>
            <a:r>
              <a:rPr lang="en-US" dirty="0" smtClean="0"/>
              <a:t>						Total		         $11,700</a:t>
            </a:r>
          </a:p>
          <a:p>
            <a:pPr marL="0" indent="0">
              <a:buNone/>
            </a:pPr>
            <a:endParaRPr lang="en-US" dirty="0" smtClean="0"/>
          </a:p>
          <a:p>
            <a:pPr marL="0" indent="0">
              <a:buNone/>
            </a:pPr>
            <a:r>
              <a:rPr lang="en-US" dirty="0"/>
              <a:t>	</a:t>
            </a:r>
            <a:r>
              <a:rPr lang="en-US" dirty="0" smtClean="0"/>
              <a:t>		          2018 Total (Inflation Adjusted)	        $21,618</a:t>
            </a:r>
          </a:p>
          <a:p>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26</a:t>
            </a:fld>
            <a:endParaRPr lang="en-US" dirty="0"/>
          </a:p>
        </p:txBody>
      </p:sp>
    </p:spTree>
    <p:extLst>
      <p:ext uri="{BB962C8B-B14F-4D97-AF65-F5344CB8AC3E}">
        <p14:creationId xmlns:p14="http://schemas.microsoft.com/office/powerpoint/2010/main" val="79811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869484" cy="1600200"/>
          </a:xfrm>
        </p:spPr>
        <p:txBody>
          <a:bodyPr anchor="t"/>
          <a:lstStyle/>
          <a:p>
            <a:r>
              <a:rPr lang="en-US" sz="4400" dirty="0"/>
              <a:t>II.  Ladders</a:t>
            </a:r>
            <a:r>
              <a:rPr lang="en-US" dirty="0"/>
              <a:t/>
            </a:r>
            <a:br>
              <a:rPr lang="en-US" dirty="0"/>
            </a:br>
            <a:r>
              <a:rPr lang="en-US" dirty="0"/>
              <a:t>Quick Review </a:t>
            </a:r>
          </a:p>
        </p:txBody>
      </p:sp>
      <p:pic>
        <p:nvPicPr>
          <p:cNvPr id="6" name="Picture Placeholder 5" descr="What is wrong with this picture...  The worker is using the ladder improperly." title="Ladder Quick Review 1"/>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6647046" y="170523"/>
            <a:ext cx="4706754" cy="6275672"/>
          </a:xfrm>
        </p:spPr>
      </p:pic>
      <p:sp>
        <p:nvSpPr>
          <p:cNvPr id="4" name="Text Placeholder 3"/>
          <p:cNvSpPr>
            <a:spLocks noGrp="1"/>
          </p:cNvSpPr>
          <p:nvPr>
            <p:ph type="body" sz="half" idx="2"/>
          </p:nvPr>
        </p:nvSpPr>
        <p:spPr>
          <a:xfrm>
            <a:off x="918207" y="2724570"/>
            <a:ext cx="3932237" cy="2662678"/>
          </a:xfrm>
        </p:spPr>
        <p:txBody>
          <a:bodyPr/>
          <a:lstStyle/>
          <a:p>
            <a:r>
              <a:rPr lang="en-US" sz="2800" dirty="0"/>
              <a:t>What is wrong with this picture?</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27</a:t>
            </a:fld>
            <a:endParaRPr lang="en-US" dirty="0"/>
          </a:p>
        </p:txBody>
      </p:sp>
      <p:sp>
        <p:nvSpPr>
          <p:cNvPr id="10" name="&quot;No&quot; Symbol 9" title="Do not do"/>
          <p:cNvSpPr/>
          <p:nvPr/>
        </p:nvSpPr>
        <p:spPr>
          <a:xfrm>
            <a:off x="10201275" y="238125"/>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5211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649147" cy="1063128"/>
          </a:xfrm>
        </p:spPr>
        <p:txBody>
          <a:bodyPr anchor="t">
            <a:normAutofit fontScale="90000"/>
          </a:bodyPr>
          <a:lstStyle/>
          <a:p>
            <a:r>
              <a:rPr lang="en-US" sz="4400" dirty="0"/>
              <a:t>II.  Ladders</a:t>
            </a:r>
            <a:r>
              <a:rPr lang="en-US" dirty="0"/>
              <a:t/>
            </a:r>
            <a:br>
              <a:rPr lang="en-US" dirty="0"/>
            </a:br>
            <a:r>
              <a:rPr lang="en-US" sz="3600" dirty="0"/>
              <a:t>Quick Review (Continued)</a:t>
            </a:r>
          </a:p>
        </p:txBody>
      </p:sp>
      <p:pic>
        <p:nvPicPr>
          <p:cNvPr id="6" name="Picture Placeholder 5" descr="What is wrong with this picture...  Improper use of ladder; not using to manufacturers’ requirements (or directions); modified/damaged the ladder.&#10;" title="Ladder Quick Review 2"/>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5745048" y="1257300"/>
            <a:ext cx="6172200" cy="4873625"/>
          </a:xfrm>
        </p:spPr>
      </p:pic>
      <p:sp>
        <p:nvSpPr>
          <p:cNvPr id="4" name="Text Placeholder 3"/>
          <p:cNvSpPr>
            <a:spLocks noGrp="1"/>
          </p:cNvSpPr>
          <p:nvPr>
            <p:ph type="body" sz="half" idx="2"/>
          </p:nvPr>
        </p:nvSpPr>
        <p:spPr>
          <a:xfrm>
            <a:off x="839788" y="2630278"/>
            <a:ext cx="3932237" cy="3811588"/>
          </a:xfrm>
        </p:spPr>
        <p:txBody>
          <a:bodyPr/>
          <a:lstStyle/>
          <a:p>
            <a:r>
              <a:rPr lang="en-US" sz="2800" dirty="0"/>
              <a:t>What is wrong with this picture?</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28</a:t>
            </a:fld>
            <a:endParaRPr lang="en-US" dirty="0"/>
          </a:p>
        </p:txBody>
      </p:sp>
      <p:sp>
        <p:nvSpPr>
          <p:cNvPr id="7" name="&quot;No&quot; Symbol 6" title="Do not do"/>
          <p:cNvSpPr/>
          <p:nvPr/>
        </p:nvSpPr>
        <p:spPr>
          <a:xfrm>
            <a:off x="10772775" y="828675"/>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1136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first picture shows three people moving a mobile scaffold with two people on top.&#10;In the second picture, the scaffold starts to rock back and forth.&#10;Control is lost and the scaffold starts to tip in the third picture.&#10;Lastly the scaffold tips over and the two workers on top of it fall off.&#10;" title="Scaffold Fall Picture"/>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522584" y="749659"/>
            <a:ext cx="11297941" cy="5728402"/>
          </a:xfrm>
        </p:spPr>
      </p:pic>
      <p:sp>
        <p:nvSpPr>
          <p:cNvPr id="2" name="Title 1"/>
          <p:cNvSpPr>
            <a:spLocks noGrp="1"/>
          </p:cNvSpPr>
          <p:nvPr>
            <p:ph type="title"/>
          </p:nvPr>
        </p:nvSpPr>
        <p:spPr>
          <a:xfrm>
            <a:off x="850804" y="148728"/>
            <a:ext cx="6155923" cy="677537"/>
          </a:xfrm>
        </p:spPr>
        <p:txBody>
          <a:bodyPr anchor="t">
            <a:noAutofit/>
          </a:bodyPr>
          <a:lstStyle/>
          <a:p>
            <a:r>
              <a:rPr lang="en-US" sz="4400" dirty="0"/>
              <a:t>III.  Scaffolds/Platforms</a:t>
            </a:r>
          </a:p>
        </p:txBody>
      </p:sp>
      <p:sp>
        <p:nvSpPr>
          <p:cNvPr id="4" name="Text Placeholder 3" title="Scaffold Fall Picture"/>
          <p:cNvSpPr>
            <a:spLocks noGrp="1"/>
          </p:cNvSpPr>
          <p:nvPr>
            <p:ph type="body" sz="half" idx="2"/>
          </p:nvPr>
        </p:nvSpPr>
        <p:spPr>
          <a:xfrm>
            <a:off x="850805" y="6037244"/>
            <a:ext cx="8050824" cy="684232"/>
          </a:xfrm>
        </p:spPr>
        <p:txBody>
          <a:bodyPr>
            <a:normAutofit/>
          </a:bodyPr>
          <a:lstStyle/>
          <a:p>
            <a:r>
              <a:rPr lang="en-US" sz="2400" dirty="0"/>
              <a:t>Photos of a collapsing mobile scaffold with two workers on top.</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29</a:t>
            </a:fld>
            <a:endParaRPr lang="en-US" dirty="0"/>
          </a:p>
        </p:txBody>
      </p:sp>
    </p:spTree>
    <p:extLst>
      <p:ext uri="{BB962C8B-B14F-4D97-AF65-F5344CB8AC3E}">
        <p14:creationId xmlns:p14="http://schemas.microsoft.com/office/powerpoint/2010/main" val="254344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47" y="723769"/>
            <a:ext cx="11495313" cy="718651"/>
          </a:xfrm>
        </p:spPr>
        <p:txBody>
          <a:bodyPr>
            <a:normAutofit/>
          </a:bodyPr>
          <a:lstStyle/>
          <a:p>
            <a:r>
              <a:rPr lang="en-US" sz="4400" dirty="0" smtClean="0"/>
              <a:t>The Components of a Personal Fall Arrest System</a:t>
            </a:r>
            <a:endParaRPr lang="en-US" sz="4400" dirty="0"/>
          </a:p>
        </p:txBody>
      </p:sp>
      <p:pic>
        <p:nvPicPr>
          <p:cNvPr id="6" name="Picture Placeholder 5" descr="Personal Fall Arrest System consists of a body harness, lines, connectors, and anchors." title="Components of PFAS"/>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2401023" y="2269022"/>
            <a:ext cx="8086725" cy="3152775"/>
          </a:xfrm>
        </p:spPr>
      </p:pic>
      <p:sp>
        <p:nvSpPr>
          <p:cNvPr id="5" name="Slide Number Placeholder 4"/>
          <p:cNvSpPr>
            <a:spLocks noGrp="1"/>
          </p:cNvSpPr>
          <p:nvPr>
            <p:ph type="sldNum" sz="quarter" idx="12"/>
          </p:nvPr>
        </p:nvSpPr>
        <p:spPr/>
        <p:txBody>
          <a:bodyPr/>
          <a:lstStyle/>
          <a:p>
            <a:fld id="{98EDA0AB-2B1D-49DA-9AB0-ABB6EDCD815E}" type="slidenum">
              <a:rPr lang="en-US" smtClean="0"/>
              <a:t>3</a:t>
            </a:fld>
            <a:endParaRPr lang="en-US" dirty="0"/>
          </a:p>
        </p:txBody>
      </p:sp>
    </p:spTree>
    <p:extLst>
      <p:ext uri="{BB962C8B-B14F-4D97-AF65-F5344CB8AC3E}">
        <p14:creationId xmlns:p14="http://schemas.microsoft.com/office/powerpoint/2010/main" val="154595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Scaffolds/Platforms</a:t>
            </a:r>
            <a:br>
              <a:rPr lang="en-US" dirty="0" smtClean="0"/>
            </a:br>
            <a:r>
              <a:rPr lang="en-US" sz="3200" dirty="0" smtClean="0"/>
              <a:t>Requirements:</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Supported &amp; Suspended Scaffolds:</a:t>
            </a:r>
          </a:p>
          <a:p>
            <a:r>
              <a:rPr lang="en-US" dirty="0" smtClean="0"/>
              <a:t>Use scaffolds according to the manufacturer’s instructions. </a:t>
            </a:r>
          </a:p>
          <a:p>
            <a:r>
              <a:rPr lang="en-US" dirty="0" smtClean="0"/>
              <a:t>Never overload a scaffold beyond its maximum rated capacity. </a:t>
            </a:r>
          </a:p>
          <a:p>
            <a:r>
              <a:rPr lang="en-US" dirty="0" smtClean="0"/>
              <a:t>Do not use makeshift methods to increase the working height of the scaffold platform (ladders, buckets or blocks). </a:t>
            </a:r>
          </a:p>
          <a:p>
            <a:r>
              <a:rPr lang="en-US" dirty="0" smtClean="0"/>
              <a:t>Employees must not work on platforms covered with snow, ice, or other slippery material. </a:t>
            </a:r>
          </a:p>
          <a:p>
            <a:r>
              <a:rPr lang="en-US" dirty="0" smtClean="0"/>
              <a:t>The employer must provide suitable access to and between scaffolds.</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30</a:t>
            </a:fld>
            <a:endParaRPr lang="en-US" dirty="0"/>
          </a:p>
        </p:txBody>
      </p:sp>
    </p:spTree>
    <p:extLst>
      <p:ext uri="{BB962C8B-B14F-4D97-AF65-F5344CB8AC3E}">
        <p14:creationId xmlns:p14="http://schemas.microsoft.com/office/powerpoint/2010/main" val="1025637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Scaffolds/Platforms</a:t>
            </a:r>
            <a:br>
              <a:rPr lang="en-US" dirty="0" smtClean="0"/>
            </a:br>
            <a:r>
              <a:rPr lang="en-US" sz="3200" dirty="0" smtClean="0"/>
              <a:t>Requirements (Continued):</a:t>
            </a:r>
            <a:endParaRPr lang="en-US" sz="3200" dirty="0"/>
          </a:p>
        </p:txBody>
      </p:sp>
      <p:sp>
        <p:nvSpPr>
          <p:cNvPr id="3" name="Content Placeholder 2"/>
          <p:cNvSpPr>
            <a:spLocks noGrp="1"/>
          </p:cNvSpPr>
          <p:nvPr>
            <p:ph idx="1"/>
          </p:nvPr>
        </p:nvSpPr>
        <p:spPr>
          <a:xfrm>
            <a:off x="838200" y="2005012"/>
            <a:ext cx="10515600" cy="4351338"/>
          </a:xfrm>
        </p:spPr>
        <p:txBody>
          <a:bodyPr/>
          <a:lstStyle/>
          <a:p>
            <a:r>
              <a:rPr lang="en-US" dirty="0" smtClean="0"/>
              <a:t>Fall protection arrest system required (at 10 feet)</a:t>
            </a:r>
          </a:p>
          <a:p>
            <a:r>
              <a:rPr lang="en-US" dirty="0" smtClean="0"/>
              <a:t>Guardrail system is required</a:t>
            </a:r>
          </a:p>
          <a:p>
            <a:r>
              <a:rPr lang="en-US" dirty="0" smtClean="0"/>
              <a:t>Competent person for daily inspections</a:t>
            </a:r>
          </a:p>
          <a:p>
            <a:r>
              <a:rPr lang="en-US" dirty="0" smtClean="0"/>
              <a:t>Train, train, train!!</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31</a:t>
            </a:fld>
            <a:endParaRPr lang="en-US" dirty="0"/>
          </a:p>
        </p:txBody>
      </p:sp>
    </p:spTree>
    <p:extLst>
      <p:ext uri="{BB962C8B-B14F-4D97-AF65-F5344CB8AC3E}">
        <p14:creationId xmlns:p14="http://schemas.microsoft.com/office/powerpoint/2010/main" val="1435435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Scaffolds/Platforms</a:t>
            </a:r>
            <a:br>
              <a:rPr lang="en-US" dirty="0" smtClean="0"/>
            </a:br>
            <a:r>
              <a:rPr lang="en-US" sz="3200" dirty="0" smtClean="0"/>
              <a:t>Case Study Background</a:t>
            </a:r>
            <a:endParaRPr lang="en-US" sz="3200" dirty="0"/>
          </a:p>
        </p:txBody>
      </p:sp>
      <p:sp>
        <p:nvSpPr>
          <p:cNvPr id="3" name="Content Placeholder 2"/>
          <p:cNvSpPr>
            <a:spLocks noGrp="1"/>
          </p:cNvSpPr>
          <p:nvPr>
            <p:ph idx="1"/>
          </p:nvPr>
        </p:nvSpPr>
        <p:spPr>
          <a:xfrm>
            <a:off x="838200" y="2187574"/>
            <a:ext cx="10515600" cy="4351338"/>
          </a:xfrm>
        </p:spPr>
        <p:txBody>
          <a:bodyPr>
            <a:normAutofit fontScale="92500" lnSpcReduction="20000"/>
          </a:bodyPr>
          <a:lstStyle/>
          <a:p>
            <a:pPr marL="0" indent="0">
              <a:buNone/>
            </a:pPr>
            <a:r>
              <a:rPr lang="en-US" dirty="0" smtClean="0"/>
              <a:t>Scaffold/Platform </a:t>
            </a:r>
            <a:r>
              <a:rPr lang="en-US" dirty="0"/>
              <a:t>Case Study </a:t>
            </a:r>
          </a:p>
          <a:p>
            <a:pPr marL="0" indent="0">
              <a:buNone/>
            </a:pPr>
            <a:endParaRPr lang="en-US" dirty="0"/>
          </a:p>
          <a:p>
            <a:pPr marL="0" indent="0">
              <a:buNone/>
            </a:pPr>
            <a:r>
              <a:rPr lang="en-US" dirty="0" smtClean="0"/>
              <a:t>Patch You Up Drywall</a:t>
            </a:r>
            <a:endParaRPr lang="en-US" dirty="0"/>
          </a:p>
          <a:p>
            <a:pPr marL="0" indent="0">
              <a:buNone/>
            </a:pPr>
            <a:endParaRPr lang="en-US" dirty="0"/>
          </a:p>
          <a:p>
            <a:pPr marL="0" indent="0">
              <a:buNone/>
            </a:pPr>
            <a:r>
              <a:rPr lang="en-US" dirty="0"/>
              <a:t>Company is in </a:t>
            </a:r>
            <a:r>
              <a:rPr lang="en-US" dirty="0" smtClean="0"/>
              <a:t>Mid-West</a:t>
            </a:r>
            <a:endParaRPr lang="en-US" dirty="0"/>
          </a:p>
          <a:p>
            <a:pPr marL="0" indent="0">
              <a:buNone/>
            </a:pPr>
            <a:r>
              <a:rPr lang="en-US" dirty="0" smtClean="0"/>
              <a:t>10 </a:t>
            </a:r>
            <a:r>
              <a:rPr lang="en-US" dirty="0"/>
              <a:t>years in the construction business</a:t>
            </a:r>
          </a:p>
          <a:p>
            <a:pPr marL="0" indent="0">
              <a:buNone/>
            </a:pPr>
            <a:r>
              <a:rPr lang="en-US" dirty="0" smtClean="0"/>
              <a:t>3 </a:t>
            </a:r>
            <a:r>
              <a:rPr lang="en-US" dirty="0"/>
              <a:t>Employees</a:t>
            </a:r>
          </a:p>
          <a:p>
            <a:pPr marL="0" indent="0">
              <a:buNone/>
            </a:pPr>
            <a:r>
              <a:rPr lang="en-US" dirty="0" smtClean="0"/>
              <a:t>Sub </a:t>
            </a:r>
            <a:r>
              <a:rPr lang="en-US" dirty="0"/>
              <a:t>Contractor – </a:t>
            </a:r>
            <a:r>
              <a:rPr lang="en-US" dirty="0" smtClean="0"/>
              <a:t>Drywall residential work </a:t>
            </a:r>
            <a:endParaRPr lang="en-US" dirty="0"/>
          </a:p>
          <a:p>
            <a:pPr marL="0" indent="0">
              <a:buNone/>
            </a:pPr>
            <a:endParaRPr lang="en-US" dirty="0"/>
          </a:p>
          <a:p>
            <a:r>
              <a:rPr lang="en-US" dirty="0"/>
              <a:t>Note:  All names (employee and company) have been changed</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32</a:t>
            </a:fld>
            <a:endParaRPr lang="en-US" dirty="0"/>
          </a:p>
        </p:txBody>
      </p:sp>
    </p:spTree>
    <p:extLst>
      <p:ext uri="{BB962C8B-B14F-4D97-AF65-F5344CB8AC3E}">
        <p14:creationId xmlns:p14="http://schemas.microsoft.com/office/powerpoint/2010/main" val="3247023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Scaffolds/Platforms</a:t>
            </a:r>
            <a:br>
              <a:rPr lang="en-US" dirty="0" smtClean="0"/>
            </a:br>
            <a:r>
              <a:rPr lang="en-US" sz="3200" dirty="0" smtClean="0"/>
              <a:t>Narrative</a:t>
            </a:r>
            <a:endParaRPr lang="en-US" sz="3200" dirty="0"/>
          </a:p>
        </p:txBody>
      </p:sp>
      <p:sp>
        <p:nvSpPr>
          <p:cNvPr id="3" name="Content Placeholder 2"/>
          <p:cNvSpPr>
            <a:spLocks noGrp="1"/>
          </p:cNvSpPr>
          <p:nvPr>
            <p:ph idx="1"/>
          </p:nvPr>
        </p:nvSpPr>
        <p:spPr>
          <a:xfrm>
            <a:off x="838200" y="2005012"/>
            <a:ext cx="10515600" cy="4351338"/>
          </a:xfrm>
        </p:spPr>
        <p:txBody>
          <a:bodyPr>
            <a:normAutofit fontScale="92500" lnSpcReduction="10000"/>
          </a:bodyPr>
          <a:lstStyle/>
          <a:p>
            <a:pPr marL="0" indent="0">
              <a:buNone/>
            </a:pPr>
            <a:r>
              <a:rPr lang="en-US" dirty="0" smtClean="0"/>
              <a:t>Scaffold/Platform Case Study</a:t>
            </a:r>
          </a:p>
          <a:p>
            <a:pPr marL="0" indent="0">
              <a:buNone/>
            </a:pPr>
            <a:endParaRPr lang="en-US" dirty="0"/>
          </a:p>
          <a:p>
            <a:pPr marL="0" indent="0">
              <a:buNone/>
            </a:pPr>
            <a:r>
              <a:rPr lang="en-US" dirty="0" smtClean="0"/>
              <a:t>Narrative of the event:</a:t>
            </a:r>
          </a:p>
          <a:p>
            <a:pPr marL="0" indent="0">
              <a:buNone/>
            </a:pPr>
            <a:r>
              <a:rPr lang="en-US" dirty="0" smtClean="0"/>
              <a:t>Luke </a:t>
            </a:r>
            <a:r>
              <a:rPr lang="en-US" dirty="0"/>
              <a:t>was taping </a:t>
            </a:r>
            <a:r>
              <a:rPr lang="en-US" dirty="0" smtClean="0"/>
              <a:t>drywall for a new large residential house.  Luke could not reach the next section, so he used an </a:t>
            </a:r>
            <a:r>
              <a:rPr lang="en-US" dirty="0"/>
              <a:t>extension ladder that he had placed on a </a:t>
            </a:r>
            <a:r>
              <a:rPr lang="en-US" dirty="0" smtClean="0"/>
              <a:t>12 foot </a:t>
            </a:r>
            <a:r>
              <a:rPr lang="en-US" dirty="0"/>
              <a:t>high </a:t>
            </a:r>
            <a:r>
              <a:rPr lang="en-US" dirty="0" smtClean="0"/>
              <a:t>scaffold.  The scaffold </a:t>
            </a:r>
            <a:r>
              <a:rPr lang="en-US" dirty="0"/>
              <a:t>was planked with one 19 </a:t>
            </a:r>
            <a:r>
              <a:rPr lang="en-US" dirty="0" smtClean="0"/>
              <a:t>inch </a:t>
            </a:r>
            <a:r>
              <a:rPr lang="en-US" dirty="0"/>
              <a:t>metal sheet. </a:t>
            </a:r>
            <a:r>
              <a:rPr lang="en-US" dirty="0" smtClean="0"/>
              <a:t>Luke </a:t>
            </a:r>
            <a:r>
              <a:rPr lang="en-US" dirty="0"/>
              <a:t>climbed approximately 4 </a:t>
            </a:r>
            <a:r>
              <a:rPr lang="en-US" dirty="0" smtClean="0"/>
              <a:t>feet up on </a:t>
            </a:r>
            <a:r>
              <a:rPr lang="en-US" dirty="0"/>
              <a:t>the ladder, when the metal sheet </a:t>
            </a:r>
            <a:r>
              <a:rPr lang="en-US" dirty="0" smtClean="0"/>
              <a:t>slipped.  This caused </a:t>
            </a:r>
            <a:r>
              <a:rPr lang="en-US" dirty="0"/>
              <a:t>the ladder and scaffold to overturn. </a:t>
            </a:r>
            <a:r>
              <a:rPr lang="en-US" dirty="0" smtClean="0"/>
              <a:t>Luke fell </a:t>
            </a:r>
            <a:r>
              <a:rPr lang="en-US" dirty="0"/>
              <a:t>from the </a:t>
            </a:r>
            <a:r>
              <a:rPr lang="en-US" dirty="0" smtClean="0"/>
              <a:t>ladder-scaffold combination </a:t>
            </a:r>
            <a:r>
              <a:rPr lang="en-US" dirty="0"/>
              <a:t>and struck his head against several objects, as he fell to the concrete floor below. </a:t>
            </a:r>
            <a:r>
              <a:rPr lang="en-US" dirty="0" smtClean="0"/>
              <a:t>Luke </a:t>
            </a:r>
            <a:r>
              <a:rPr lang="en-US" dirty="0"/>
              <a:t>was rushed to the nearest hospital, where he later died from severe head injuries.</a:t>
            </a:r>
            <a:endParaRPr lang="en-US" dirty="0" smtClean="0"/>
          </a:p>
        </p:txBody>
      </p:sp>
      <p:sp>
        <p:nvSpPr>
          <p:cNvPr id="4" name="Slide Number Placeholder 3"/>
          <p:cNvSpPr>
            <a:spLocks noGrp="1"/>
          </p:cNvSpPr>
          <p:nvPr>
            <p:ph type="sldNum" sz="quarter" idx="12"/>
          </p:nvPr>
        </p:nvSpPr>
        <p:spPr/>
        <p:txBody>
          <a:bodyPr/>
          <a:lstStyle/>
          <a:p>
            <a:fld id="{98EDA0AB-2B1D-49DA-9AB0-ABB6EDCD815E}" type="slidenum">
              <a:rPr lang="en-US" smtClean="0"/>
              <a:t>33</a:t>
            </a:fld>
            <a:endParaRPr lang="en-US" dirty="0"/>
          </a:p>
        </p:txBody>
      </p:sp>
    </p:spTree>
    <p:extLst>
      <p:ext uri="{BB962C8B-B14F-4D97-AF65-F5344CB8AC3E}">
        <p14:creationId xmlns:p14="http://schemas.microsoft.com/office/powerpoint/2010/main" val="250926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ictures 1 and 4 show the scaffold after it collapsed.&#10;Pictures 2 and 3 show the scaffold in it’s working location.&#10;" title="Scaffold Case Study Site Pictures"/>
          <p:cNvPicPr>
            <a:picLocks noGrp="1" noChangeAspect="1"/>
          </p:cNvPicPr>
          <p:nvPr>
            <p:ph type="pic" idx="1"/>
          </p:nvPr>
        </p:nvPicPr>
        <p:blipFill>
          <a:blip r:embed="rId3" cstate="email">
            <a:extLst>
              <a:ext uri="{28A0092B-C50C-407E-A947-70E740481C1C}">
                <a14:useLocalDpi xmlns:a14="http://schemas.microsoft.com/office/drawing/2010/main"/>
              </a:ext>
            </a:extLst>
          </a:blip>
          <a:stretch>
            <a:fillRect/>
          </a:stretch>
        </p:blipFill>
        <p:spPr>
          <a:xfrm>
            <a:off x="716096" y="892366"/>
            <a:ext cx="10446187" cy="5829109"/>
          </a:xfrm>
        </p:spPr>
      </p:pic>
      <p:sp>
        <p:nvSpPr>
          <p:cNvPr id="2" name="Title 1"/>
          <p:cNvSpPr>
            <a:spLocks noGrp="1"/>
          </p:cNvSpPr>
          <p:nvPr>
            <p:ph type="title"/>
          </p:nvPr>
        </p:nvSpPr>
        <p:spPr>
          <a:xfrm>
            <a:off x="839788" y="109728"/>
            <a:ext cx="7490396" cy="1115568"/>
          </a:xfrm>
        </p:spPr>
        <p:txBody>
          <a:bodyPr anchor="t">
            <a:normAutofit fontScale="90000"/>
          </a:bodyPr>
          <a:lstStyle/>
          <a:p>
            <a:r>
              <a:rPr lang="en-US" sz="4900" dirty="0"/>
              <a:t>III.  Scaffolds/Platforms</a:t>
            </a:r>
            <a:r>
              <a:rPr lang="en-US" dirty="0"/>
              <a:t/>
            </a:r>
            <a:br>
              <a:rPr lang="en-US" dirty="0"/>
            </a:br>
            <a:r>
              <a:rPr lang="en-US" dirty="0"/>
              <a:t>Site Pictures</a:t>
            </a:r>
          </a:p>
        </p:txBody>
      </p:sp>
      <p:sp>
        <p:nvSpPr>
          <p:cNvPr id="4" name="Text Placeholder 3"/>
          <p:cNvSpPr>
            <a:spLocks noGrp="1"/>
          </p:cNvSpPr>
          <p:nvPr>
            <p:ph type="body" sz="half" idx="2"/>
          </p:nvPr>
        </p:nvSpPr>
        <p:spPr>
          <a:xfrm>
            <a:off x="1017050" y="1791892"/>
            <a:ext cx="4271046" cy="1281813"/>
          </a:xfrm>
        </p:spPr>
        <p:txBody>
          <a:bodyPr/>
          <a:lstStyle/>
          <a:p>
            <a:r>
              <a:rPr lang="en-US" sz="2400" dirty="0"/>
              <a:t>Scaffold/Platform Case Study</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34</a:t>
            </a:fld>
            <a:endParaRPr lang="en-US" dirty="0"/>
          </a:p>
        </p:txBody>
      </p:sp>
    </p:spTree>
    <p:extLst>
      <p:ext uri="{BB962C8B-B14F-4D97-AF65-F5344CB8AC3E}">
        <p14:creationId xmlns:p14="http://schemas.microsoft.com/office/powerpoint/2010/main" val="4091115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a:t>Scaffolds/Platforms</a:t>
            </a:r>
            <a:br>
              <a:rPr lang="en-US" dirty="0"/>
            </a:br>
            <a:r>
              <a:rPr lang="en-US" sz="3200" dirty="0"/>
              <a:t>What contributed to the event?</a:t>
            </a:r>
          </a:p>
        </p:txBody>
      </p:sp>
      <p:sp>
        <p:nvSpPr>
          <p:cNvPr id="3" name="Content Placeholder 2"/>
          <p:cNvSpPr>
            <a:spLocks noGrp="1"/>
          </p:cNvSpPr>
          <p:nvPr>
            <p:ph idx="1"/>
          </p:nvPr>
        </p:nvSpPr>
        <p:spPr>
          <a:xfrm>
            <a:off x="838200" y="2005012"/>
            <a:ext cx="10515600" cy="4351338"/>
          </a:xfrm>
        </p:spPr>
        <p:txBody>
          <a:bodyPr/>
          <a:lstStyle/>
          <a:p>
            <a:pPr marL="0" indent="0">
              <a:buNone/>
            </a:pPr>
            <a:r>
              <a:rPr lang="en-US" dirty="0" smtClean="0"/>
              <a:t>Scaffold/Platform Study</a:t>
            </a:r>
            <a:endParaRPr lang="en-US" dirty="0"/>
          </a:p>
          <a:p>
            <a:pPr marL="0" indent="0">
              <a:buNone/>
            </a:pPr>
            <a:r>
              <a:rPr lang="en-US" dirty="0"/>
              <a:t>Contributing Factors…</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35</a:t>
            </a:fld>
            <a:endParaRPr lang="en-US" dirty="0"/>
          </a:p>
        </p:txBody>
      </p:sp>
    </p:spTree>
    <p:extLst>
      <p:ext uri="{BB962C8B-B14F-4D97-AF65-F5344CB8AC3E}">
        <p14:creationId xmlns:p14="http://schemas.microsoft.com/office/powerpoint/2010/main" val="235220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Scaffolds/Platforms</a:t>
            </a:r>
            <a:br>
              <a:rPr lang="en-US" dirty="0" smtClean="0"/>
            </a:br>
            <a:r>
              <a:rPr lang="en-US" sz="3200" dirty="0" smtClean="0"/>
              <a:t>Contributing Factors</a:t>
            </a:r>
            <a:endParaRPr lang="en-US" sz="3200" dirty="0"/>
          </a:p>
        </p:txBody>
      </p:sp>
      <p:sp>
        <p:nvSpPr>
          <p:cNvPr id="3" name="Content Placeholder 2"/>
          <p:cNvSpPr>
            <a:spLocks noGrp="1"/>
          </p:cNvSpPr>
          <p:nvPr>
            <p:ph idx="1"/>
          </p:nvPr>
        </p:nvSpPr>
        <p:spPr>
          <a:xfrm>
            <a:off x="838200" y="2005012"/>
            <a:ext cx="10515600" cy="4351338"/>
          </a:xfrm>
        </p:spPr>
        <p:txBody>
          <a:bodyPr/>
          <a:lstStyle/>
          <a:p>
            <a:pPr marL="0" indent="0">
              <a:buNone/>
            </a:pPr>
            <a:r>
              <a:rPr lang="en-US" dirty="0" smtClean="0"/>
              <a:t>Scaffold/Platform Study</a:t>
            </a:r>
            <a:endParaRPr lang="en-US" dirty="0"/>
          </a:p>
          <a:p>
            <a:pPr marL="0" indent="0">
              <a:buNone/>
            </a:pPr>
            <a:r>
              <a:rPr lang="en-US" dirty="0"/>
              <a:t>Contributing </a:t>
            </a:r>
            <a:r>
              <a:rPr lang="en-US" dirty="0" smtClean="0"/>
              <a:t>Factors</a:t>
            </a:r>
          </a:p>
          <a:p>
            <a:r>
              <a:rPr lang="en-US" dirty="0" smtClean="0"/>
              <a:t>Use of a ladder on a scaffold</a:t>
            </a:r>
          </a:p>
          <a:p>
            <a:r>
              <a:rPr lang="en-US" dirty="0" smtClean="0"/>
              <a:t>Improperly planked scaffold</a:t>
            </a:r>
          </a:p>
          <a:p>
            <a:r>
              <a:rPr lang="en-US" dirty="0" smtClean="0"/>
              <a:t>Lack of guardrails on scaffold</a:t>
            </a:r>
          </a:p>
          <a:p>
            <a:r>
              <a:rPr lang="en-US" dirty="0" smtClean="0"/>
              <a:t>Lack of fall protection on scaffold (10 feet)</a:t>
            </a:r>
          </a:p>
          <a:p>
            <a:r>
              <a:rPr lang="en-US" dirty="0" smtClean="0"/>
              <a:t>Lack of training – Scaffold/Fall Protection/Ladder</a:t>
            </a:r>
          </a:p>
          <a:p>
            <a:r>
              <a:rPr lang="en-US" dirty="0" smtClean="0"/>
              <a:t>Communication Issue?  (Luke was Hispanic)</a:t>
            </a:r>
          </a:p>
          <a:p>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36</a:t>
            </a:fld>
            <a:endParaRPr lang="en-US" dirty="0"/>
          </a:p>
        </p:txBody>
      </p:sp>
    </p:spTree>
    <p:extLst>
      <p:ext uri="{BB962C8B-B14F-4D97-AF65-F5344CB8AC3E}">
        <p14:creationId xmlns:p14="http://schemas.microsoft.com/office/powerpoint/2010/main" val="3434293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Scaffolds/Platforms</a:t>
            </a:r>
            <a:br>
              <a:rPr lang="en-US" dirty="0" smtClean="0"/>
            </a:br>
            <a:r>
              <a:rPr lang="en-US" sz="3200" dirty="0" smtClean="0"/>
              <a:t>Citations</a:t>
            </a:r>
            <a:endParaRPr lang="en-US" sz="3200" dirty="0"/>
          </a:p>
        </p:txBody>
      </p:sp>
      <p:sp>
        <p:nvSpPr>
          <p:cNvPr id="3" name="Content Placeholder 2"/>
          <p:cNvSpPr>
            <a:spLocks noGrp="1"/>
          </p:cNvSpPr>
          <p:nvPr>
            <p:ph idx="1"/>
          </p:nvPr>
        </p:nvSpPr>
        <p:spPr>
          <a:xfrm>
            <a:off x="838200" y="2090030"/>
            <a:ext cx="10515600" cy="4351338"/>
          </a:xfrm>
        </p:spPr>
        <p:txBody>
          <a:bodyPr>
            <a:normAutofit fontScale="92500" lnSpcReduction="20000"/>
          </a:bodyPr>
          <a:lstStyle/>
          <a:p>
            <a:pPr marL="0" indent="0">
              <a:buNone/>
            </a:pPr>
            <a:r>
              <a:rPr lang="en-US" dirty="0" smtClean="0"/>
              <a:t>Scaffold/Platform Case Study Penalties</a:t>
            </a:r>
            <a:endParaRPr lang="en-US" dirty="0"/>
          </a:p>
          <a:p>
            <a:pPr marL="0" indent="0">
              <a:buNone/>
            </a:pPr>
            <a:r>
              <a:rPr lang="en-US" dirty="0"/>
              <a:t>OSHA Violations </a:t>
            </a:r>
          </a:p>
          <a:p>
            <a:pPr marL="0" indent="0">
              <a:buNone/>
            </a:pPr>
            <a:r>
              <a:rPr lang="en-US" dirty="0" smtClean="0"/>
              <a:t>Violations were not issued – Company is out of business</a:t>
            </a:r>
          </a:p>
          <a:p>
            <a:pPr marL="0" indent="0">
              <a:buNone/>
            </a:pPr>
            <a:endParaRPr lang="en-US" dirty="0"/>
          </a:p>
          <a:p>
            <a:pPr marL="0" indent="0">
              <a:buNone/>
            </a:pPr>
            <a:r>
              <a:rPr lang="en-US" dirty="0" smtClean="0"/>
              <a:t>Could have been cited for</a:t>
            </a:r>
          </a:p>
          <a:p>
            <a:r>
              <a:rPr lang="en-US" dirty="0" smtClean="0"/>
              <a:t>Improper use of scaffold</a:t>
            </a:r>
          </a:p>
          <a:p>
            <a:r>
              <a:rPr lang="en-US" dirty="0" smtClean="0"/>
              <a:t>Not properly planked</a:t>
            </a:r>
          </a:p>
          <a:p>
            <a:r>
              <a:rPr lang="en-US" dirty="0" smtClean="0"/>
              <a:t>No guard rails</a:t>
            </a:r>
          </a:p>
          <a:p>
            <a:r>
              <a:rPr lang="en-US" dirty="0" smtClean="0"/>
              <a:t>No fall protection</a:t>
            </a:r>
          </a:p>
          <a:p>
            <a:r>
              <a:rPr lang="en-US" dirty="0" smtClean="0"/>
              <a:t>No scaffold/ladder/fall protection training</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37</a:t>
            </a:fld>
            <a:endParaRPr lang="en-US" dirty="0"/>
          </a:p>
        </p:txBody>
      </p:sp>
    </p:spTree>
    <p:extLst>
      <p:ext uri="{BB962C8B-B14F-4D97-AF65-F5344CB8AC3E}">
        <p14:creationId xmlns:p14="http://schemas.microsoft.com/office/powerpoint/2010/main" val="2478149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773" y="190568"/>
            <a:ext cx="8557600" cy="1186540"/>
          </a:xfrm>
        </p:spPr>
        <p:txBody>
          <a:bodyPr anchor="t">
            <a:normAutofit/>
          </a:bodyPr>
          <a:lstStyle/>
          <a:p>
            <a:r>
              <a:rPr lang="en-US" sz="4400" dirty="0"/>
              <a:t>III.  Scaffolds/Platforms</a:t>
            </a:r>
            <a:r>
              <a:rPr lang="en-US" dirty="0"/>
              <a:t/>
            </a:r>
            <a:br>
              <a:rPr lang="en-US" dirty="0"/>
            </a:br>
            <a:r>
              <a:rPr lang="en-US" dirty="0"/>
              <a:t>Quick Review </a:t>
            </a:r>
          </a:p>
        </p:txBody>
      </p:sp>
      <p:pic>
        <p:nvPicPr>
          <p:cNvPr id="6" name="Picture Placeholder 5" descr="What is wrong with this picture...  – Improper use of ladder (as a walking surface; scaffold/platform), No guard rails, no competent person on site, and no fall protection.&#10;" title="Scaffold Quick Review 1"/>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5023691" y="930532"/>
            <a:ext cx="6871524" cy="5425818"/>
          </a:xfrm>
        </p:spPr>
      </p:pic>
      <p:sp>
        <p:nvSpPr>
          <p:cNvPr id="4" name="Text Placeholder 3"/>
          <p:cNvSpPr>
            <a:spLocks noGrp="1"/>
          </p:cNvSpPr>
          <p:nvPr>
            <p:ph type="body" sz="half" idx="2"/>
          </p:nvPr>
        </p:nvSpPr>
        <p:spPr>
          <a:xfrm>
            <a:off x="509282" y="2409940"/>
            <a:ext cx="4343400" cy="1655284"/>
          </a:xfrm>
        </p:spPr>
        <p:txBody>
          <a:bodyPr/>
          <a:lstStyle/>
          <a:p>
            <a:r>
              <a:rPr lang="en-US" sz="2400" dirty="0"/>
              <a:t>What is wrong with this picture?</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38</a:t>
            </a:fld>
            <a:endParaRPr lang="en-US" dirty="0"/>
          </a:p>
        </p:txBody>
      </p:sp>
      <p:sp>
        <p:nvSpPr>
          <p:cNvPr id="7" name="&quot;No&quot; Symbol 6" title="Do not do"/>
          <p:cNvSpPr/>
          <p:nvPr/>
        </p:nvSpPr>
        <p:spPr>
          <a:xfrm>
            <a:off x="10934700" y="561975"/>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143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64" y="181779"/>
            <a:ext cx="7535538" cy="1283464"/>
          </a:xfrm>
        </p:spPr>
        <p:txBody>
          <a:bodyPr anchor="t">
            <a:normAutofit/>
          </a:bodyPr>
          <a:lstStyle/>
          <a:p>
            <a:r>
              <a:rPr lang="en-US" sz="4400" dirty="0"/>
              <a:t>III.  Scaffolds/Platforms</a:t>
            </a:r>
            <a:r>
              <a:rPr lang="en-US" dirty="0"/>
              <a:t/>
            </a:r>
            <a:br>
              <a:rPr lang="en-US" dirty="0"/>
            </a:br>
            <a:r>
              <a:rPr lang="en-US" dirty="0"/>
              <a:t>Quick Review (Continued)</a:t>
            </a:r>
          </a:p>
        </p:txBody>
      </p:sp>
      <p:pic>
        <p:nvPicPr>
          <p:cNvPr id="6" name="Picture Placeholder 5" descr="What is wrong with this picture...  No fall protection, no guard rails, planks not secured, and not fully planked.&#10;" title="Scaffold Picture Review 2"/>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6599104" y="335468"/>
            <a:ext cx="4869831" cy="6020882"/>
          </a:xfrm>
        </p:spPr>
      </p:pic>
      <p:sp>
        <p:nvSpPr>
          <p:cNvPr id="4" name="Text Placeholder 3"/>
          <p:cNvSpPr>
            <a:spLocks noGrp="1"/>
          </p:cNvSpPr>
          <p:nvPr>
            <p:ph type="body" sz="half" idx="2"/>
          </p:nvPr>
        </p:nvSpPr>
        <p:spPr>
          <a:xfrm>
            <a:off x="760164" y="2597226"/>
            <a:ext cx="4274544" cy="972239"/>
          </a:xfrm>
        </p:spPr>
        <p:txBody>
          <a:bodyPr>
            <a:normAutofit/>
          </a:bodyPr>
          <a:lstStyle/>
          <a:p>
            <a:r>
              <a:rPr lang="en-US" sz="2400" dirty="0"/>
              <a:t>What is wrong with this picture?</a:t>
            </a:r>
          </a:p>
          <a:p>
            <a:endParaRPr lang="en-US" sz="2400" dirty="0"/>
          </a:p>
        </p:txBody>
      </p:sp>
      <p:sp>
        <p:nvSpPr>
          <p:cNvPr id="5" name="Slide Number Placeholder 4"/>
          <p:cNvSpPr>
            <a:spLocks noGrp="1"/>
          </p:cNvSpPr>
          <p:nvPr>
            <p:ph type="sldNum" sz="quarter" idx="12"/>
          </p:nvPr>
        </p:nvSpPr>
        <p:spPr/>
        <p:txBody>
          <a:bodyPr/>
          <a:lstStyle/>
          <a:p>
            <a:fld id="{98EDA0AB-2B1D-49DA-9AB0-ABB6EDCD815E}" type="slidenum">
              <a:rPr lang="en-US" smtClean="0"/>
              <a:t>39</a:t>
            </a:fld>
            <a:endParaRPr lang="en-US" dirty="0"/>
          </a:p>
        </p:txBody>
      </p:sp>
      <p:sp>
        <p:nvSpPr>
          <p:cNvPr id="7" name="&quot;No&quot; Symbol 6" title="Do not do"/>
          <p:cNvSpPr/>
          <p:nvPr/>
        </p:nvSpPr>
        <p:spPr>
          <a:xfrm>
            <a:off x="6285491" y="119791"/>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643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Conventional Fall Protection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6 Foot Rule…</a:t>
            </a:r>
          </a:p>
          <a:p>
            <a:pPr marL="457200" lvl="1" indent="0">
              <a:buNone/>
            </a:pPr>
            <a:r>
              <a:rPr lang="en-US" dirty="0" smtClean="0"/>
              <a:t>Any location when a 6 foot fall could occur    </a:t>
            </a:r>
            <a:r>
              <a:rPr lang="en-US" dirty="0" smtClean="0">
                <a:sym typeface="Wingdings" panose="05000000000000000000" pitchFamily="2" charset="2"/>
              </a:rPr>
              <a:t>   Use Fall Protection</a:t>
            </a:r>
          </a:p>
          <a:p>
            <a:pPr marL="457200" lvl="1" indent="0">
              <a:buNone/>
            </a:pPr>
            <a:endParaRPr lang="en-US" dirty="0">
              <a:sym typeface="Wingdings" panose="05000000000000000000" pitchFamily="2" charset="2"/>
            </a:endParaRPr>
          </a:p>
          <a:p>
            <a:pPr lvl="1"/>
            <a:r>
              <a:rPr lang="en-US" dirty="0" smtClean="0">
                <a:sym typeface="Wingdings" panose="05000000000000000000" pitchFamily="2" charset="2"/>
              </a:rPr>
              <a:t>Roofs</a:t>
            </a:r>
          </a:p>
          <a:p>
            <a:pPr lvl="1"/>
            <a:r>
              <a:rPr lang="en-US" dirty="0" smtClean="0">
                <a:sym typeface="Wingdings" panose="05000000000000000000" pitchFamily="2" charset="2"/>
              </a:rPr>
              <a:t>Structures</a:t>
            </a:r>
          </a:p>
          <a:p>
            <a:pPr lvl="1"/>
            <a:r>
              <a:rPr lang="en-US" dirty="0" smtClean="0">
                <a:sym typeface="Wingdings" panose="05000000000000000000" pitchFamily="2" charset="2"/>
              </a:rPr>
              <a:t>Towers</a:t>
            </a:r>
          </a:p>
          <a:p>
            <a:pPr lvl="1"/>
            <a:r>
              <a:rPr lang="en-US" dirty="0" smtClean="0">
                <a:sym typeface="Wingdings" panose="05000000000000000000" pitchFamily="2" charset="2"/>
              </a:rPr>
              <a:t>Power Poles</a:t>
            </a:r>
          </a:p>
          <a:p>
            <a:pPr lvl="1"/>
            <a:r>
              <a:rPr lang="en-US" dirty="0" smtClean="0">
                <a:sym typeface="Wingdings" panose="05000000000000000000" pitchFamily="2" charset="2"/>
              </a:rPr>
              <a:t>Any leading edge, walking, or working surface of a 6 foot height</a:t>
            </a:r>
          </a:p>
          <a:p>
            <a:pPr marL="457200" lvl="1" indent="0">
              <a:buNone/>
            </a:pPr>
            <a:endParaRPr lang="en-US" dirty="0" smtClean="0">
              <a:sym typeface="Wingdings" panose="05000000000000000000" pitchFamily="2" charset="2"/>
            </a:endParaRPr>
          </a:p>
          <a:p>
            <a:pPr marL="457200" lvl="1" indent="0">
              <a:buNone/>
            </a:pPr>
            <a:r>
              <a:rPr lang="en-US" dirty="0" smtClean="0">
                <a:sym typeface="Wingdings" panose="05000000000000000000" pitchFamily="2" charset="2"/>
              </a:rPr>
              <a:t>Exceptions:</a:t>
            </a:r>
          </a:p>
          <a:p>
            <a:pPr lvl="1"/>
            <a:r>
              <a:rPr lang="en-US" dirty="0" smtClean="0">
                <a:sym typeface="Wingdings" panose="05000000000000000000" pitchFamily="2" charset="2"/>
              </a:rPr>
              <a:t>Scaffolding (10 feet)</a:t>
            </a:r>
          </a:p>
          <a:p>
            <a:pPr lvl="1"/>
            <a:r>
              <a:rPr lang="en-US" dirty="0" smtClean="0">
                <a:sym typeface="Wingdings" panose="05000000000000000000" pitchFamily="2" charset="2"/>
              </a:rPr>
              <a:t>Steel Work (15 feet)</a:t>
            </a:r>
          </a:p>
          <a:p>
            <a:pPr lvl="1"/>
            <a:r>
              <a:rPr lang="en-US" dirty="0" smtClean="0"/>
              <a:t>When the employer can demonstrate that it is infeasible or creates a greater hazard to use these systems, </a:t>
            </a:r>
            <a:r>
              <a:rPr lang="en-US" b="1" dirty="0" smtClean="0"/>
              <a:t>THEN</a:t>
            </a:r>
            <a:r>
              <a:rPr lang="en-US" dirty="0" smtClean="0"/>
              <a:t> the employer must develop and implement a fall protection plan which meets the requirements of 29 CFR 1926.502(k).</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4</a:t>
            </a:fld>
            <a:endParaRPr lang="en-US" dirty="0"/>
          </a:p>
        </p:txBody>
      </p:sp>
    </p:spTree>
    <p:extLst>
      <p:ext uri="{BB962C8B-B14F-4D97-AF65-F5344CB8AC3E}">
        <p14:creationId xmlns:p14="http://schemas.microsoft.com/office/powerpoint/2010/main" val="77100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96085"/>
            <a:ext cx="6464395" cy="853807"/>
          </a:xfrm>
        </p:spPr>
        <p:txBody>
          <a:bodyPr anchor="t">
            <a:normAutofit/>
          </a:bodyPr>
          <a:lstStyle/>
          <a:p>
            <a:r>
              <a:rPr lang="en-US" sz="4400" dirty="0"/>
              <a:t>IV.  Buckets/Aerial Lifts</a:t>
            </a:r>
          </a:p>
        </p:txBody>
      </p:sp>
      <p:pic>
        <p:nvPicPr>
          <p:cNvPr id="6" name="Picture Placeholder 5" descr="The four pictures are of a worker moving an aerial lift down a ramp while in the basket.&#10;The uneven ground caused the lift to dip and then bounce upward catapulting the workers from the basket of the lift (pictures 3 and 4).&#10;&#10;" title="Bucket/Aerial Lift Picture"/>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428625" y="756042"/>
            <a:ext cx="11763375" cy="5486400"/>
          </a:xfrm>
        </p:spPr>
      </p:pic>
      <p:sp>
        <p:nvSpPr>
          <p:cNvPr id="4" name="Text Placeholder 3"/>
          <p:cNvSpPr>
            <a:spLocks noGrp="1"/>
          </p:cNvSpPr>
          <p:nvPr>
            <p:ph type="body" sz="half" idx="2"/>
          </p:nvPr>
        </p:nvSpPr>
        <p:spPr>
          <a:xfrm>
            <a:off x="1115209" y="6128534"/>
            <a:ext cx="7907605" cy="410378"/>
          </a:xfrm>
        </p:spPr>
        <p:txBody>
          <a:bodyPr/>
          <a:lstStyle/>
          <a:p>
            <a:r>
              <a:rPr lang="en-US" dirty="0"/>
              <a:t>Photos of an aerial lift “catapulting” a worker without fall protection</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40</a:t>
            </a:fld>
            <a:endParaRPr lang="en-US" dirty="0"/>
          </a:p>
        </p:txBody>
      </p:sp>
    </p:spTree>
    <p:extLst>
      <p:ext uri="{BB962C8B-B14F-4D97-AF65-F5344CB8AC3E}">
        <p14:creationId xmlns:p14="http://schemas.microsoft.com/office/powerpoint/2010/main" val="306143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Buckets/Aerial Lifts</a:t>
            </a:r>
            <a:br>
              <a:rPr lang="en-US" dirty="0" smtClean="0"/>
            </a:br>
            <a:r>
              <a:rPr lang="en-US" sz="3200" dirty="0" smtClean="0"/>
              <a:t>Examples</a:t>
            </a:r>
            <a:endParaRPr lang="en-US" sz="3200" dirty="0"/>
          </a:p>
        </p:txBody>
      </p:sp>
      <p:sp>
        <p:nvSpPr>
          <p:cNvPr id="3" name="Content Placeholder 2"/>
          <p:cNvSpPr>
            <a:spLocks noGrp="1"/>
          </p:cNvSpPr>
          <p:nvPr>
            <p:ph idx="1"/>
          </p:nvPr>
        </p:nvSpPr>
        <p:spPr/>
        <p:txBody>
          <a:bodyPr/>
          <a:lstStyle/>
          <a:p>
            <a:pPr marL="0" indent="0">
              <a:buNone/>
            </a:pPr>
            <a:r>
              <a:rPr lang="en-US" dirty="0" smtClean="0"/>
              <a:t>• Extendable boom platforms, </a:t>
            </a:r>
          </a:p>
          <a:p>
            <a:pPr marL="0" indent="0">
              <a:buNone/>
            </a:pPr>
            <a:r>
              <a:rPr lang="en-US" dirty="0" smtClean="0"/>
              <a:t>• Aerial ladders, </a:t>
            </a:r>
          </a:p>
          <a:p>
            <a:pPr marL="0" indent="0">
              <a:buNone/>
            </a:pPr>
            <a:r>
              <a:rPr lang="en-US" dirty="0" smtClean="0"/>
              <a:t>• Articulating (jointed) boom platforms, </a:t>
            </a:r>
          </a:p>
          <a:p>
            <a:pPr marL="0" indent="0">
              <a:buNone/>
            </a:pPr>
            <a:r>
              <a:rPr lang="en-US" dirty="0" smtClean="0"/>
              <a:t>• Vertical towers, and </a:t>
            </a:r>
          </a:p>
          <a:p>
            <a:pPr marL="0" indent="0">
              <a:buNone/>
            </a:pPr>
            <a:r>
              <a:rPr lang="en-US" dirty="0" smtClean="0"/>
              <a:t>• Any combination of the above.</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41</a:t>
            </a:fld>
            <a:endParaRPr lang="en-US" dirty="0"/>
          </a:p>
        </p:txBody>
      </p:sp>
    </p:spTree>
    <p:extLst>
      <p:ext uri="{BB962C8B-B14F-4D97-AF65-F5344CB8AC3E}">
        <p14:creationId xmlns:p14="http://schemas.microsoft.com/office/powerpoint/2010/main" val="88572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17" y="367726"/>
            <a:ext cx="8623701" cy="1239398"/>
          </a:xfrm>
        </p:spPr>
        <p:txBody>
          <a:bodyPr anchor="t"/>
          <a:lstStyle/>
          <a:p>
            <a:r>
              <a:rPr lang="en-US" sz="4400" dirty="0"/>
              <a:t>IV.  Bucket/Aerial Lifts</a:t>
            </a:r>
            <a:r>
              <a:rPr lang="en-US" dirty="0"/>
              <a:t/>
            </a:r>
            <a:br>
              <a:rPr lang="en-US" dirty="0"/>
            </a:br>
            <a:r>
              <a:rPr lang="en-US" dirty="0"/>
              <a:t>Examples of different lifts:</a:t>
            </a:r>
          </a:p>
        </p:txBody>
      </p:sp>
      <p:pic>
        <p:nvPicPr>
          <p:cNvPr id="6" name="Picture Placeholder 5" descr="The first picture is an aerial lift (articulating).&#10;The second is or a boom lift or cherry picker.&#10;The last is a vertical lift.&#10;&#10;" title="Examples of Lifts"/>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998227" y="2238872"/>
            <a:ext cx="10060610" cy="3485730"/>
          </a:xfrm>
        </p:spPr>
      </p:pic>
      <p:sp>
        <p:nvSpPr>
          <p:cNvPr id="5" name="Slide Number Placeholder 4"/>
          <p:cNvSpPr>
            <a:spLocks noGrp="1"/>
          </p:cNvSpPr>
          <p:nvPr>
            <p:ph type="sldNum" sz="quarter" idx="12"/>
          </p:nvPr>
        </p:nvSpPr>
        <p:spPr/>
        <p:txBody>
          <a:bodyPr/>
          <a:lstStyle/>
          <a:p>
            <a:fld id="{98EDA0AB-2B1D-49DA-9AB0-ABB6EDCD815E}" type="slidenum">
              <a:rPr lang="en-US" smtClean="0"/>
              <a:t>42</a:t>
            </a:fld>
            <a:endParaRPr lang="en-US" dirty="0"/>
          </a:p>
        </p:txBody>
      </p:sp>
    </p:spTree>
    <p:extLst>
      <p:ext uri="{BB962C8B-B14F-4D97-AF65-F5344CB8AC3E}">
        <p14:creationId xmlns:p14="http://schemas.microsoft.com/office/powerpoint/2010/main" val="3133203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Bucket/Aerial Lifts</a:t>
            </a:r>
            <a:br>
              <a:rPr lang="en-US" dirty="0" smtClean="0"/>
            </a:br>
            <a:r>
              <a:rPr lang="en-US" sz="3200" dirty="0" smtClean="0"/>
              <a:t>Requirements</a:t>
            </a:r>
            <a:endParaRPr lang="en-US" sz="3200" dirty="0"/>
          </a:p>
        </p:txBody>
      </p:sp>
      <p:sp>
        <p:nvSpPr>
          <p:cNvPr id="3" name="Content Placeholder 2"/>
          <p:cNvSpPr>
            <a:spLocks noGrp="1"/>
          </p:cNvSpPr>
          <p:nvPr>
            <p:ph idx="1"/>
          </p:nvPr>
        </p:nvSpPr>
        <p:spPr/>
        <p:txBody>
          <a:bodyPr/>
          <a:lstStyle/>
          <a:p>
            <a:pPr marL="0" indent="0">
              <a:buNone/>
            </a:pPr>
            <a:r>
              <a:rPr lang="en-US" dirty="0" smtClean="0"/>
              <a:t>Essential Precautions:</a:t>
            </a:r>
          </a:p>
          <a:p>
            <a:r>
              <a:rPr lang="en-US" dirty="0" smtClean="0"/>
              <a:t>Training</a:t>
            </a:r>
          </a:p>
          <a:p>
            <a:r>
              <a:rPr lang="en-US" dirty="0" smtClean="0"/>
              <a:t>Pre-job inspection of equipment</a:t>
            </a:r>
          </a:p>
          <a:p>
            <a:r>
              <a:rPr lang="en-US" dirty="0" smtClean="0"/>
              <a:t>Use outriggers!</a:t>
            </a:r>
          </a:p>
          <a:p>
            <a:r>
              <a:rPr lang="en-US" dirty="0" smtClean="0"/>
              <a:t>Use fall protection (PFAS)</a:t>
            </a:r>
          </a:p>
          <a:p>
            <a:r>
              <a:rPr lang="en-US" dirty="0" smtClean="0"/>
              <a:t>Work zone inspection (electrical lines, ground stability, weather, etc.)</a:t>
            </a:r>
          </a:p>
          <a:p>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43</a:t>
            </a:fld>
            <a:endParaRPr lang="en-US" dirty="0"/>
          </a:p>
        </p:txBody>
      </p:sp>
    </p:spTree>
    <p:extLst>
      <p:ext uri="{BB962C8B-B14F-4D97-AF65-F5344CB8AC3E}">
        <p14:creationId xmlns:p14="http://schemas.microsoft.com/office/powerpoint/2010/main" val="1723501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Bucket/Aerial </a:t>
            </a:r>
            <a:r>
              <a:rPr lang="en-US" dirty="0" smtClean="0"/>
              <a:t>Lifts</a:t>
            </a:r>
            <a:br>
              <a:rPr lang="en-US" dirty="0" smtClean="0"/>
            </a:br>
            <a:r>
              <a:rPr lang="en-US" sz="3200" dirty="0" smtClean="0"/>
              <a:t>Case Study Background</a:t>
            </a:r>
            <a:endParaRPr lang="en-US" sz="3200" dirty="0"/>
          </a:p>
        </p:txBody>
      </p:sp>
      <p:sp>
        <p:nvSpPr>
          <p:cNvPr id="3" name="Content Placeholder 2"/>
          <p:cNvSpPr>
            <a:spLocks noGrp="1"/>
          </p:cNvSpPr>
          <p:nvPr>
            <p:ph idx="1"/>
          </p:nvPr>
        </p:nvSpPr>
        <p:spPr>
          <a:xfrm>
            <a:off x="838200" y="2187574"/>
            <a:ext cx="10515600" cy="4351338"/>
          </a:xfrm>
        </p:spPr>
        <p:txBody>
          <a:bodyPr>
            <a:normAutofit fontScale="92500" lnSpcReduction="20000"/>
          </a:bodyPr>
          <a:lstStyle/>
          <a:p>
            <a:pPr marL="0" indent="0">
              <a:buNone/>
            </a:pPr>
            <a:r>
              <a:rPr lang="en-US" dirty="0"/>
              <a:t>Bucket/Aerial Lift Case </a:t>
            </a:r>
            <a:r>
              <a:rPr lang="en-US" dirty="0" smtClean="0"/>
              <a:t>Study</a:t>
            </a:r>
            <a:endParaRPr lang="en-US" dirty="0"/>
          </a:p>
          <a:p>
            <a:pPr marL="0" indent="0">
              <a:buNone/>
            </a:pPr>
            <a:endParaRPr lang="en-US" dirty="0"/>
          </a:p>
          <a:p>
            <a:pPr marL="0" indent="0">
              <a:buNone/>
            </a:pPr>
            <a:r>
              <a:rPr lang="en-US" dirty="0" smtClean="0"/>
              <a:t>Speedy Construction Inc.</a:t>
            </a:r>
            <a:endParaRPr lang="en-US" dirty="0"/>
          </a:p>
          <a:p>
            <a:pPr marL="0" indent="0">
              <a:buNone/>
            </a:pPr>
            <a:endParaRPr lang="en-US" dirty="0"/>
          </a:p>
          <a:p>
            <a:pPr marL="0" indent="0">
              <a:buNone/>
            </a:pPr>
            <a:r>
              <a:rPr lang="en-US" dirty="0"/>
              <a:t>Company is </a:t>
            </a:r>
            <a:r>
              <a:rPr lang="en-US" dirty="0" smtClean="0"/>
              <a:t>in West</a:t>
            </a:r>
            <a:endParaRPr lang="en-US" dirty="0"/>
          </a:p>
          <a:p>
            <a:pPr marL="0" indent="0">
              <a:buNone/>
            </a:pPr>
            <a:r>
              <a:rPr lang="en-US" dirty="0" smtClean="0"/>
              <a:t>5 </a:t>
            </a:r>
            <a:r>
              <a:rPr lang="en-US" dirty="0"/>
              <a:t>years in the construction business</a:t>
            </a:r>
          </a:p>
          <a:p>
            <a:pPr marL="0" indent="0">
              <a:buNone/>
            </a:pPr>
            <a:r>
              <a:rPr lang="en-US" dirty="0" smtClean="0"/>
              <a:t>3 </a:t>
            </a:r>
            <a:r>
              <a:rPr lang="en-US" dirty="0"/>
              <a:t>Employees</a:t>
            </a:r>
          </a:p>
          <a:p>
            <a:pPr marL="0" indent="0">
              <a:buNone/>
            </a:pPr>
            <a:r>
              <a:rPr lang="en-US" dirty="0" smtClean="0"/>
              <a:t>Sub-Contractor - Laborers</a:t>
            </a:r>
            <a:endParaRPr lang="en-US" dirty="0"/>
          </a:p>
          <a:p>
            <a:pPr marL="0" indent="0">
              <a:buNone/>
            </a:pPr>
            <a:endParaRPr lang="en-US" dirty="0"/>
          </a:p>
          <a:p>
            <a:r>
              <a:rPr lang="en-US" dirty="0"/>
              <a:t>Note:  All names (employee and company) have been changed</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44</a:t>
            </a:fld>
            <a:endParaRPr lang="en-US" dirty="0"/>
          </a:p>
        </p:txBody>
      </p:sp>
    </p:spTree>
    <p:extLst>
      <p:ext uri="{BB962C8B-B14F-4D97-AF65-F5344CB8AC3E}">
        <p14:creationId xmlns:p14="http://schemas.microsoft.com/office/powerpoint/2010/main" val="2754254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Bucket/Aerial Lifts</a:t>
            </a:r>
            <a:br>
              <a:rPr lang="en-US" dirty="0" smtClean="0"/>
            </a:br>
            <a:r>
              <a:rPr lang="en-US" sz="3200" dirty="0" smtClean="0"/>
              <a:t>Narrative</a:t>
            </a:r>
            <a:endParaRPr lang="en-US" sz="3200" dirty="0"/>
          </a:p>
        </p:txBody>
      </p:sp>
      <p:sp>
        <p:nvSpPr>
          <p:cNvPr id="3" name="Content Placeholder 2"/>
          <p:cNvSpPr>
            <a:spLocks noGrp="1"/>
          </p:cNvSpPr>
          <p:nvPr>
            <p:ph idx="1"/>
          </p:nvPr>
        </p:nvSpPr>
        <p:spPr>
          <a:xfrm>
            <a:off x="838200" y="2005012"/>
            <a:ext cx="10515600" cy="4351338"/>
          </a:xfrm>
        </p:spPr>
        <p:txBody>
          <a:bodyPr>
            <a:normAutofit fontScale="85000" lnSpcReduction="20000"/>
          </a:bodyPr>
          <a:lstStyle/>
          <a:p>
            <a:pPr marL="0" indent="0">
              <a:buNone/>
            </a:pPr>
            <a:r>
              <a:rPr lang="en-US" dirty="0" smtClean="0"/>
              <a:t>Bucket/Aerial Lift Case Study</a:t>
            </a:r>
          </a:p>
          <a:p>
            <a:pPr marL="0" indent="0">
              <a:buNone/>
            </a:pPr>
            <a:endParaRPr lang="en-US" dirty="0"/>
          </a:p>
          <a:p>
            <a:pPr marL="0" indent="0">
              <a:buNone/>
            </a:pPr>
            <a:r>
              <a:rPr lang="en-US" dirty="0" smtClean="0"/>
              <a:t>Narrative of the event:</a:t>
            </a:r>
          </a:p>
          <a:p>
            <a:pPr marL="0" indent="0">
              <a:buNone/>
            </a:pPr>
            <a:r>
              <a:rPr lang="en-US" dirty="0" smtClean="0"/>
              <a:t>Speedy Construction had been tasked with site clean up of a new multi-family dwelling being built.  Jake and two co-workers were asked to remove a number of icicles from the inside corner of the building at the roof level.  Jake and his co-workers decided to use the all terrain forklift and a job-made plywood box to lift him up to the roof level and use a hammer to knock the icicles off the edge.  </a:t>
            </a:r>
          </a:p>
          <a:p>
            <a:pPr marL="0" indent="0">
              <a:buNone/>
            </a:pPr>
            <a:r>
              <a:rPr lang="en-US" dirty="0" smtClean="0"/>
              <a:t>Jake was lifted to the roof level and walked out to the right edge of the box.  This caused the box to become unstable and tipped off the forklift.  Jake and the box fell 50 feet the surface below.</a:t>
            </a:r>
          </a:p>
          <a:p>
            <a:pPr marL="0" indent="0">
              <a:buNone/>
            </a:pPr>
            <a:r>
              <a:rPr lang="en-US" dirty="0" smtClean="0"/>
              <a:t>Jake suffered severe head trauma and multiple internal injuries and passed away before medical personnel arrived.</a:t>
            </a:r>
          </a:p>
        </p:txBody>
      </p:sp>
      <p:sp>
        <p:nvSpPr>
          <p:cNvPr id="4" name="Slide Number Placeholder 3"/>
          <p:cNvSpPr>
            <a:spLocks noGrp="1"/>
          </p:cNvSpPr>
          <p:nvPr>
            <p:ph type="sldNum" sz="quarter" idx="12"/>
          </p:nvPr>
        </p:nvSpPr>
        <p:spPr/>
        <p:txBody>
          <a:bodyPr/>
          <a:lstStyle/>
          <a:p>
            <a:fld id="{98EDA0AB-2B1D-49DA-9AB0-ABB6EDCD815E}" type="slidenum">
              <a:rPr lang="en-US" smtClean="0"/>
              <a:t>45</a:t>
            </a:fld>
            <a:endParaRPr lang="en-US" dirty="0"/>
          </a:p>
        </p:txBody>
      </p:sp>
    </p:spTree>
    <p:extLst>
      <p:ext uri="{BB962C8B-B14F-4D97-AF65-F5344CB8AC3E}">
        <p14:creationId xmlns:p14="http://schemas.microsoft.com/office/powerpoint/2010/main" val="2012560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first picture is of the lift used in the event.&#10;The second picture is of the location of the icicles on the building.&#10;The last picture is of the job-made basket used in the event.&#10;&#10;" title="Bucket/Aerial Case File Site Pictures"/>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839788" y="568325"/>
            <a:ext cx="10306050" cy="6153150"/>
          </a:xfrm>
        </p:spPr>
      </p:pic>
      <p:sp>
        <p:nvSpPr>
          <p:cNvPr id="2" name="Title 1"/>
          <p:cNvSpPr>
            <a:spLocks noGrp="1"/>
          </p:cNvSpPr>
          <p:nvPr>
            <p:ph type="title"/>
          </p:nvPr>
        </p:nvSpPr>
        <p:spPr>
          <a:xfrm>
            <a:off x="839788" y="176270"/>
            <a:ext cx="7770812" cy="1211855"/>
          </a:xfrm>
        </p:spPr>
        <p:txBody>
          <a:bodyPr anchor="t"/>
          <a:lstStyle/>
          <a:p>
            <a:r>
              <a:rPr lang="en-US" sz="4400" dirty="0"/>
              <a:t>IV.  Bucket/Aerial Lifts</a:t>
            </a:r>
            <a:r>
              <a:rPr lang="en-US" dirty="0"/>
              <a:t/>
            </a:r>
            <a:br>
              <a:rPr lang="en-US" dirty="0"/>
            </a:br>
            <a:r>
              <a:rPr lang="en-US" dirty="0"/>
              <a:t>Site Pictures</a:t>
            </a:r>
          </a:p>
        </p:txBody>
      </p:sp>
      <p:sp>
        <p:nvSpPr>
          <p:cNvPr id="4" name="Text Placeholder 3"/>
          <p:cNvSpPr>
            <a:spLocks noGrp="1"/>
          </p:cNvSpPr>
          <p:nvPr>
            <p:ph type="body" sz="half" idx="2"/>
          </p:nvPr>
        </p:nvSpPr>
        <p:spPr>
          <a:xfrm>
            <a:off x="839788" y="2233671"/>
            <a:ext cx="4084752" cy="619699"/>
          </a:xfrm>
        </p:spPr>
        <p:txBody>
          <a:bodyPr/>
          <a:lstStyle/>
          <a:p>
            <a:r>
              <a:rPr lang="en-US" sz="2400" dirty="0"/>
              <a:t>Bucket/Aerial Lifts Case Study</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46</a:t>
            </a:fld>
            <a:endParaRPr lang="en-US" dirty="0"/>
          </a:p>
        </p:txBody>
      </p:sp>
    </p:spTree>
    <p:extLst>
      <p:ext uri="{BB962C8B-B14F-4D97-AF65-F5344CB8AC3E}">
        <p14:creationId xmlns:p14="http://schemas.microsoft.com/office/powerpoint/2010/main" val="3388148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Bucket/Aerial </a:t>
            </a:r>
            <a:r>
              <a:rPr lang="en-US" dirty="0"/>
              <a:t>Lifts</a:t>
            </a:r>
            <a:br>
              <a:rPr lang="en-US" dirty="0"/>
            </a:br>
            <a:r>
              <a:rPr lang="en-US" sz="3200" dirty="0"/>
              <a:t>What contributed to the event?</a:t>
            </a:r>
          </a:p>
        </p:txBody>
      </p:sp>
      <p:sp>
        <p:nvSpPr>
          <p:cNvPr id="3" name="Content Placeholder 2"/>
          <p:cNvSpPr>
            <a:spLocks noGrp="1"/>
          </p:cNvSpPr>
          <p:nvPr>
            <p:ph idx="1"/>
          </p:nvPr>
        </p:nvSpPr>
        <p:spPr>
          <a:xfrm>
            <a:off x="838200" y="2187574"/>
            <a:ext cx="10515600" cy="4351338"/>
          </a:xfrm>
        </p:spPr>
        <p:txBody>
          <a:bodyPr/>
          <a:lstStyle/>
          <a:p>
            <a:pPr marL="0" indent="0">
              <a:buNone/>
            </a:pPr>
            <a:r>
              <a:rPr lang="en-US" dirty="0" smtClean="0"/>
              <a:t>Bucket/Aerial Lift Study</a:t>
            </a:r>
            <a:endParaRPr lang="en-US" dirty="0"/>
          </a:p>
          <a:p>
            <a:pPr marL="0" indent="0">
              <a:buNone/>
            </a:pPr>
            <a:r>
              <a:rPr lang="en-US" dirty="0"/>
              <a:t>Contributing Factors…</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47</a:t>
            </a:fld>
            <a:endParaRPr lang="en-US" dirty="0"/>
          </a:p>
        </p:txBody>
      </p:sp>
    </p:spTree>
    <p:extLst>
      <p:ext uri="{BB962C8B-B14F-4D97-AF65-F5344CB8AC3E}">
        <p14:creationId xmlns:p14="http://schemas.microsoft.com/office/powerpoint/2010/main" val="1864993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Bucket/Aerial Lifts</a:t>
            </a:r>
            <a:br>
              <a:rPr lang="en-US" dirty="0" smtClean="0"/>
            </a:br>
            <a:r>
              <a:rPr lang="en-US" sz="3200" dirty="0" smtClean="0"/>
              <a:t>Contributing Factors</a:t>
            </a:r>
            <a:endParaRPr lang="en-US" sz="3200" dirty="0"/>
          </a:p>
        </p:txBody>
      </p:sp>
      <p:sp>
        <p:nvSpPr>
          <p:cNvPr id="3" name="Content Placeholder 2"/>
          <p:cNvSpPr>
            <a:spLocks noGrp="1"/>
          </p:cNvSpPr>
          <p:nvPr>
            <p:ph idx="1"/>
          </p:nvPr>
        </p:nvSpPr>
        <p:spPr>
          <a:xfrm>
            <a:off x="838200" y="2187574"/>
            <a:ext cx="10515600" cy="4351338"/>
          </a:xfrm>
        </p:spPr>
        <p:txBody>
          <a:bodyPr/>
          <a:lstStyle/>
          <a:p>
            <a:pPr marL="0" indent="0">
              <a:buNone/>
            </a:pPr>
            <a:r>
              <a:rPr lang="en-US" dirty="0" smtClean="0"/>
              <a:t>Bucket/Aerial Lift Study</a:t>
            </a:r>
            <a:endParaRPr lang="en-US" dirty="0"/>
          </a:p>
          <a:p>
            <a:pPr marL="0" indent="0">
              <a:buNone/>
            </a:pPr>
            <a:r>
              <a:rPr lang="en-US" dirty="0"/>
              <a:t>Contributing </a:t>
            </a:r>
            <a:r>
              <a:rPr lang="en-US" dirty="0" smtClean="0"/>
              <a:t>Factors</a:t>
            </a:r>
          </a:p>
          <a:p>
            <a:pPr marL="0" indent="0">
              <a:buNone/>
            </a:pPr>
            <a:endParaRPr lang="en-US" dirty="0"/>
          </a:p>
          <a:p>
            <a:r>
              <a:rPr lang="en-US" dirty="0" smtClean="0"/>
              <a:t>No Fall Protection</a:t>
            </a:r>
          </a:p>
          <a:p>
            <a:r>
              <a:rPr lang="en-US" dirty="0" smtClean="0"/>
              <a:t>Improperly designed “bucket”</a:t>
            </a:r>
          </a:p>
          <a:p>
            <a:r>
              <a:rPr lang="en-US" dirty="0" smtClean="0"/>
              <a:t>Lack of training (hazard recognition, fall, and forklift)</a:t>
            </a:r>
          </a:p>
          <a:p>
            <a:endParaRPr lang="en-US" dirty="0" smtClean="0"/>
          </a:p>
        </p:txBody>
      </p:sp>
      <p:sp>
        <p:nvSpPr>
          <p:cNvPr id="4" name="Slide Number Placeholder 3"/>
          <p:cNvSpPr>
            <a:spLocks noGrp="1"/>
          </p:cNvSpPr>
          <p:nvPr>
            <p:ph type="sldNum" sz="quarter" idx="12"/>
          </p:nvPr>
        </p:nvSpPr>
        <p:spPr/>
        <p:txBody>
          <a:bodyPr/>
          <a:lstStyle/>
          <a:p>
            <a:fld id="{98EDA0AB-2B1D-49DA-9AB0-ABB6EDCD815E}" type="slidenum">
              <a:rPr lang="en-US" smtClean="0"/>
              <a:t>48</a:t>
            </a:fld>
            <a:endParaRPr lang="en-US" dirty="0"/>
          </a:p>
        </p:txBody>
      </p:sp>
    </p:spTree>
    <p:extLst>
      <p:ext uri="{BB962C8B-B14F-4D97-AF65-F5344CB8AC3E}">
        <p14:creationId xmlns:p14="http://schemas.microsoft.com/office/powerpoint/2010/main" val="1650204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Bucket/Aerial </a:t>
            </a:r>
            <a:r>
              <a:rPr lang="en-US" dirty="0" smtClean="0"/>
              <a:t>Lifts</a:t>
            </a:r>
            <a:br>
              <a:rPr lang="en-US" dirty="0" smtClean="0"/>
            </a:br>
            <a:r>
              <a:rPr lang="en-US" sz="3200" dirty="0" smtClean="0"/>
              <a:t>Citations</a:t>
            </a:r>
            <a:endParaRPr lang="en-US" sz="3200" dirty="0"/>
          </a:p>
        </p:txBody>
      </p:sp>
      <p:sp>
        <p:nvSpPr>
          <p:cNvPr id="3" name="Content Placeholder 2"/>
          <p:cNvSpPr>
            <a:spLocks noGrp="1"/>
          </p:cNvSpPr>
          <p:nvPr>
            <p:ph idx="1"/>
          </p:nvPr>
        </p:nvSpPr>
        <p:spPr>
          <a:xfrm>
            <a:off x="838200" y="2005012"/>
            <a:ext cx="10515600" cy="4351338"/>
          </a:xfrm>
        </p:spPr>
        <p:txBody>
          <a:bodyPr>
            <a:normAutofit/>
          </a:bodyPr>
          <a:lstStyle/>
          <a:p>
            <a:pPr marL="0" indent="0">
              <a:buNone/>
            </a:pPr>
            <a:r>
              <a:rPr lang="en-US" dirty="0"/>
              <a:t>Bucket/Aerial Lift </a:t>
            </a:r>
            <a:r>
              <a:rPr lang="en-US" dirty="0" smtClean="0"/>
              <a:t>Study Penalties</a:t>
            </a:r>
            <a:endParaRPr lang="en-US" dirty="0"/>
          </a:p>
          <a:p>
            <a:pPr marL="0" indent="0">
              <a:buNone/>
            </a:pPr>
            <a:endParaRPr lang="en-US" dirty="0" smtClean="0"/>
          </a:p>
          <a:p>
            <a:pPr marL="0" indent="0">
              <a:buNone/>
            </a:pPr>
            <a:r>
              <a:rPr lang="en-US" dirty="0" smtClean="0"/>
              <a:t>OSHA </a:t>
            </a:r>
            <a:r>
              <a:rPr lang="en-US" dirty="0"/>
              <a:t>Violations </a:t>
            </a:r>
          </a:p>
          <a:p>
            <a:r>
              <a:rPr lang="en-US" dirty="0" smtClean="0"/>
              <a:t>No safety program (no training, inspections, etc.)                                           – 1926.20(b)(2)								$1,050</a:t>
            </a:r>
          </a:p>
          <a:p>
            <a:endParaRPr lang="en-US" dirty="0" smtClean="0"/>
          </a:p>
          <a:p>
            <a:pPr marL="0" indent="0">
              <a:buNone/>
            </a:pPr>
            <a:r>
              <a:rPr lang="en-US" dirty="0"/>
              <a:t>	</a:t>
            </a:r>
            <a:r>
              <a:rPr lang="en-US" dirty="0" smtClean="0"/>
              <a:t>						Total		           $1,050</a:t>
            </a:r>
          </a:p>
          <a:p>
            <a:pPr marL="0" indent="0">
              <a:buNone/>
            </a:pPr>
            <a:r>
              <a:rPr lang="en-US" dirty="0"/>
              <a:t>	</a:t>
            </a:r>
            <a:r>
              <a:rPr lang="en-US" dirty="0" smtClean="0"/>
              <a:t>			2018 Total (Inflation Adjusted)		$1,940</a:t>
            </a:r>
          </a:p>
          <a:p>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49</a:t>
            </a:fld>
            <a:endParaRPr lang="en-US" dirty="0"/>
          </a:p>
        </p:txBody>
      </p:sp>
    </p:spTree>
    <p:extLst>
      <p:ext uri="{BB962C8B-B14F-4D97-AF65-F5344CB8AC3E}">
        <p14:creationId xmlns:p14="http://schemas.microsoft.com/office/powerpoint/2010/main" val="110439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Competent vs. Qualified Person</a:t>
            </a:r>
            <a:endParaRPr lang="en-US" dirty="0"/>
          </a:p>
        </p:txBody>
      </p:sp>
      <p:sp>
        <p:nvSpPr>
          <p:cNvPr id="3" name="Content Placeholder 2"/>
          <p:cNvSpPr>
            <a:spLocks noGrp="1"/>
          </p:cNvSpPr>
          <p:nvPr>
            <p:ph idx="1"/>
          </p:nvPr>
        </p:nvSpPr>
        <p:spPr/>
        <p:txBody>
          <a:bodyPr/>
          <a:lstStyle/>
          <a:p>
            <a:r>
              <a:rPr lang="en-US" sz="2400" dirty="0"/>
              <a:t>29 CFR 1926.32(f) states: "</a:t>
            </a:r>
            <a:r>
              <a:rPr lang="en-US" sz="2400" b="1" dirty="0"/>
              <a:t>Competent person</a:t>
            </a:r>
            <a:r>
              <a:rPr lang="en-US" sz="2400" dirty="0"/>
              <a:t>" means </a:t>
            </a:r>
            <a:r>
              <a:rPr lang="en-US" sz="2400" dirty="0" smtClean="0"/>
              <a:t>one </a:t>
            </a:r>
            <a:r>
              <a:rPr lang="en-US" sz="2400" dirty="0"/>
              <a:t>who is capable of identifying existing and predictable hazards in the </a:t>
            </a:r>
            <a:r>
              <a:rPr lang="en-US" sz="2400" dirty="0" smtClean="0"/>
              <a:t>surroundings </a:t>
            </a:r>
            <a:r>
              <a:rPr lang="en-US" sz="2400" dirty="0"/>
              <a:t>or working </a:t>
            </a:r>
            <a:r>
              <a:rPr lang="en-US" sz="2400" dirty="0" smtClean="0"/>
              <a:t>conditions, </a:t>
            </a:r>
            <a:r>
              <a:rPr lang="en-US" sz="2400" dirty="0"/>
              <a:t>which are unsanitary, hazardous, or </a:t>
            </a:r>
            <a:r>
              <a:rPr lang="en-US" sz="2400" dirty="0" smtClean="0"/>
              <a:t>dangerous </a:t>
            </a:r>
            <a:r>
              <a:rPr lang="en-US" sz="2400" dirty="0"/>
              <a:t>to employees, and who has authorization to take prompt corrective measures to eliminate them</a:t>
            </a:r>
            <a:r>
              <a:rPr lang="en-US" sz="2400" dirty="0" smtClean="0"/>
              <a:t>.</a:t>
            </a:r>
          </a:p>
          <a:p>
            <a:pPr marL="0" indent="0">
              <a:buNone/>
            </a:pPr>
            <a:endParaRPr lang="en-US" sz="2400" dirty="0"/>
          </a:p>
          <a:p>
            <a:r>
              <a:rPr lang="en-US" sz="2400" dirty="0"/>
              <a:t>29 CFR 1926.32(l) states: "</a:t>
            </a:r>
            <a:r>
              <a:rPr lang="en-US" sz="2400" b="1" dirty="0"/>
              <a:t>Qualified</a:t>
            </a:r>
            <a:r>
              <a:rPr lang="en-US" sz="2400" dirty="0"/>
              <a:t>" means one who, by possession of a recognized degree, certificate, or </a:t>
            </a:r>
            <a:r>
              <a:rPr lang="en-US" sz="2400" dirty="0" smtClean="0"/>
              <a:t>professional </a:t>
            </a:r>
            <a:r>
              <a:rPr lang="en-US" sz="2400" dirty="0"/>
              <a:t>standing, or who by extensive knowledge, training and experience, has successfully demonstrated his ability to solve or resolve problems relating to the subject matter, the work, or the project.</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5</a:t>
            </a:fld>
            <a:endParaRPr lang="en-US" dirty="0"/>
          </a:p>
        </p:txBody>
      </p:sp>
    </p:spTree>
    <p:extLst>
      <p:ext uri="{BB962C8B-B14F-4D97-AF65-F5344CB8AC3E}">
        <p14:creationId xmlns:p14="http://schemas.microsoft.com/office/powerpoint/2010/main" val="3423999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44" y="234567"/>
            <a:ext cx="8744887" cy="1327533"/>
          </a:xfrm>
        </p:spPr>
        <p:txBody>
          <a:bodyPr anchor="t"/>
          <a:lstStyle/>
          <a:p>
            <a:r>
              <a:rPr lang="en-US" sz="4400" dirty="0"/>
              <a:t>IV.  Bucket/Aerial Lifts</a:t>
            </a:r>
            <a:r>
              <a:rPr lang="en-US" dirty="0"/>
              <a:t/>
            </a:r>
            <a:br>
              <a:rPr lang="en-US" dirty="0"/>
            </a:br>
            <a:r>
              <a:rPr lang="en-US" dirty="0"/>
              <a:t>Quick Review </a:t>
            </a:r>
          </a:p>
        </p:txBody>
      </p:sp>
      <p:pic>
        <p:nvPicPr>
          <p:cNvPr id="6" name="Picture Placeholder 5" descr="What is wrong with this picture...  A man is standing on a platform balanced on a lift and a window opening.  No fall protection used, improper scaffolding (guard rails, design/support, planking), and potential tip over (weight off balance).&#10;&#10;" title="Bucket/Aerial Lift Review 1"/>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5409282" y="884063"/>
            <a:ext cx="6596101" cy="5208341"/>
          </a:xfrm>
        </p:spPr>
      </p:pic>
      <p:sp>
        <p:nvSpPr>
          <p:cNvPr id="4" name="Text Placeholder 3"/>
          <p:cNvSpPr>
            <a:spLocks noGrp="1"/>
          </p:cNvSpPr>
          <p:nvPr>
            <p:ph type="body" sz="half" idx="2"/>
          </p:nvPr>
        </p:nvSpPr>
        <p:spPr>
          <a:xfrm>
            <a:off x="685551" y="2861632"/>
            <a:ext cx="4305090" cy="1126475"/>
          </a:xfrm>
        </p:spPr>
        <p:txBody>
          <a:bodyPr/>
          <a:lstStyle/>
          <a:p>
            <a:r>
              <a:rPr lang="en-US" sz="2400" dirty="0"/>
              <a:t>What is wrong with this picture?</a:t>
            </a:r>
          </a:p>
          <a:p>
            <a:endParaRPr lang="en-US" sz="2400" dirty="0"/>
          </a:p>
        </p:txBody>
      </p:sp>
      <p:sp>
        <p:nvSpPr>
          <p:cNvPr id="5" name="Slide Number Placeholder 4"/>
          <p:cNvSpPr>
            <a:spLocks noGrp="1"/>
          </p:cNvSpPr>
          <p:nvPr>
            <p:ph type="sldNum" sz="quarter" idx="12"/>
          </p:nvPr>
        </p:nvSpPr>
        <p:spPr/>
        <p:txBody>
          <a:bodyPr/>
          <a:lstStyle/>
          <a:p>
            <a:fld id="{98EDA0AB-2B1D-49DA-9AB0-ABB6EDCD815E}" type="slidenum">
              <a:rPr lang="en-US" smtClean="0"/>
              <a:t>50</a:t>
            </a:fld>
            <a:endParaRPr lang="en-US" dirty="0"/>
          </a:p>
        </p:txBody>
      </p:sp>
      <p:sp>
        <p:nvSpPr>
          <p:cNvPr id="7" name="&quot;No&quot; Symbol 6" title="Do not do"/>
          <p:cNvSpPr/>
          <p:nvPr/>
        </p:nvSpPr>
        <p:spPr>
          <a:xfrm>
            <a:off x="10715625" y="819150"/>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219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621" y="64992"/>
            <a:ext cx="8799971" cy="1349566"/>
          </a:xfrm>
        </p:spPr>
        <p:txBody>
          <a:bodyPr anchor="t"/>
          <a:lstStyle/>
          <a:p>
            <a:r>
              <a:rPr lang="en-US" sz="4400" dirty="0"/>
              <a:t>IV.  Bucket/Aerial Lifts</a:t>
            </a:r>
            <a:r>
              <a:rPr lang="en-US" dirty="0"/>
              <a:t/>
            </a:r>
            <a:br>
              <a:rPr lang="en-US" dirty="0"/>
            </a:br>
            <a:r>
              <a:rPr lang="en-US" dirty="0"/>
              <a:t>Quick Review (Continued)</a:t>
            </a:r>
          </a:p>
        </p:txBody>
      </p:sp>
      <p:pic>
        <p:nvPicPr>
          <p:cNvPr id="6" name="Picture Placeholder 5" descr="What is wrong with this picture...  Two workers are in an aerial lift with the one wheel off the ground.  No job site inspection (level/soft ground) and potential tip over (weight off balance/no outrigging)." title="Bucket/Aerial Lift Quick Review 2"/>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5248045" y="925417"/>
            <a:ext cx="6725109" cy="5310207"/>
          </a:xfrm>
        </p:spPr>
      </p:pic>
      <p:sp>
        <p:nvSpPr>
          <p:cNvPr id="4" name="Text Placeholder 3"/>
          <p:cNvSpPr>
            <a:spLocks noGrp="1"/>
          </p:cNvSpPr>
          <p:nvPr>
            <p:ph type="body" sz="half" idx="2"/>
          </p:nvPr>
        </p:nvSpPr>
        <p:spPr>
          <a:xfrm>
            <a:off x="454196" y="2861631"/>
            <a:ext cx="4343400" cy="1710369"/>
          </a:xfrm>
        </p:spPr>
        <p:txBody>
          <a:bodyPr/>
          <a:lstStyle/>
          <a:p>
            <a:r>
              <a:rPr lang="en-US" sz="2400" dirty="0"/>
              <a:t>What is wrong with this picture?</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51</a:t>
            </a:fld>
            <a:endParaRPr lang="en-US" dirty="0"/>
          </a:p>
        </p:txBody>
      </p:sp>
      <p:sp>
        <p:nvSpPr>
          <p:cNvPr id="7" name="&quot;No&quot; Symbol 6" title="Do not do"/>
          <p:cNvSpPr/>
          <p:nvPr/>
        </p:nvSpPr>
        <p:spPr>
          <a:xfrm>
            <a:off x="10410825" y="1276350"/>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1116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18967"/>
            <a:ext cx="7246593" cy="897875"/>
          </a:xfrm>
        </p:spPr>
        <p:txBody>
          <a:bodyPr anchor="t">
            <a:normAutofit/>
          </a:bodyPr>
          <a:lstStyle/>
          <a:p>
            <a:r>
              <a:rPr lang="en-US" sz="4400" dirty="0"/>
              <a:t>V. Fall Through Opening</a:t>
            </a:r>
          </a:p>
        </p:txBody>
      </p:sp>
      <p:pic>
        <p:nvPicPr>
          <p:cNvPr id="6" name="Picture Placeholder 5" descr="Pictures 1 through 5 show a person opening a basement floor door and walking down it (leaving the door open).  Another employee steps back and into the hole falling to the basement floor.&#10;&#10;" title="Fall through Opening Picture"/>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165253" y="851859"/>
            <a:ext cx="11789691" cy="5504491"/>
          </a:xfrm>
        </p:spPr>
      </p:pic>
      <p:sp>
        <p:nvSpPr>
          <p:cNvPr id="4" name="Text Placeholder 3"/>
          <p:cNvSpPr>
            <a:spLocks noGrp="1"/>
          </p:cNvSpPr>
          <p:nvPr>
            <p:ph type="body" sz="half" idx="2"/>
          </p:nvPr>
        </p:nvSpPr>
        <p:spPr>
          <a:xfrm>
            <a:off x="2106728" y="6090759"/>
            <a:ext cx="5704231" cy="630716"/>
          </a:xfrm>
        </p:spPr>
        <p:txBody>
          <a:bodyPr>
            <a:normAutofit/>
          </a:bodyPr>
          <a:lstStyle/>
          <a:p>
            <a:r>
              <a:rPr lang="en-US" sz="2400" dirty="0"/>
              <a:t>Photos of employee falling in a floor hole</a:t>
            </a:r>
          </a:p>
          <a:p>
            <a:endParaRPr lang="en-US" sz="2400" dirty="0"/>
          </a:p>
        </p:txBody>
      </p:sp>
      <p:sp>
        <p:nvSpPr>
          <p:cNvPr id="5" name="Slide Number Placeholder 4"/>
          <p:cNvSpPr>
            <a:spLocks noGrp="1"/>
          </p:cNvSpPr>
          <p:nvPr>
            <p:ph type="sldNum" sz="quarter" idx="12"/>
          </p:nvPr>
        </p:nvSpPr>
        <p:spPr/>
        <p:txBody>
          <a:bodyPr/>
          <a:lstStyle/>
          <a:p>
            <a:fld id="{98EDA0AB-2B1D-49DA-9AB0-ABB6EDCD815E}" type="slidenum">
              <a:rPr lang="en-US" smtClean="0"/>
              <a:t>52</a:t>
            </a:fld>
            <a:endParaRPr lang="en-US" dirty="0"/>
          </a:p>
        </p:txBody>
      </p:sp>
    </p:spTree>
    <p:extLst>
      <p:ext uri="{BB962C8B-B14F-4D97-AF65-F5344CB8AC3E}">
        <p14:creationId xmlns:p14="http://schemas.microsoft.com/office/powerpoint/2010/main" val="1263063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Fall Through Opening</a:t>
            </a:r>
            <a:br>
              <a:rPr lang="en-US" dirty="0" smtClean="0"/>
            </a:br>
            <a:r>
              <a:rPr lang="en-US" sz="3200" dirty="0" smtClean="0"/>
              <a:t>Requirements</a:t>
            </a:r>
            <a:endParaRPr lang="en-US" sz="3200" dirty="0"/>
          </a:p>
        </p:txBody>
      </p:sp>
      <p:sp>
        <p:nvSpPr>
          <p:cNvPr id="3" name="Content Placeholder 2"/>
          <p:cNvSpPr>
            <a:spLocks noGrp="1"/>
          </p:cNvSpPr>
          <p:nvPr>
            <p:ph idx="1"/>
          </p:nvPr>
        </p:nvSpPr>
        <p:spPr>
          <a:xfrm>
            <a:off x="838200" y="2187574"/>
            <a:ext cx="7852719" cy="4351338"/>
          </a:xfrm>
        </p:spPr>
        <p:txBody>
          <a:bodyPr/>
          <a:lstStyle/>
          <a:p>
            <a:r>
              <a:rPr lang="en-US" dirty="0" smtClean="0"/>
              <a:t>Cover or guard floor holes as soon as they are created. </a:t>
            </a:r>
          </a:p>
          <a:p>
            <a:r>
              <a:rPr lang="en-US" dirty="0" smtClean="0"/>
              <a:t>Mark cover with “Hole.”</a:t>
            </a:r>
          </a:p>
          <a:p>
            <a:r>
              <a:rPr lang="en-US" dirty="0" smtClean="0"/>
              <a:t>Construct all floor hole covers so they will effectively support two times the weight of employees, equipment, and materials that may be imposed on the cover at any one time. </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53</a:t>
            </a:fld>
            <a:endParaRPr lang="en-US" dirty="0"/>
          </a:p>
        </p:txBody>
      </p:sp>
    </p:spTree>
    <p:extLst>
      <p:ext uri="{BB962C8B-B14F-4D97-AF65-F5344CB8AC3E}">
        <p14:creationId xmlns:p14="http://schemas.microsoft.com/office/powerpoint/2010/main" val="2947636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778" y="187325"/>
            <a:ext cx="8700819" cy="1600200"/>
          </a:xfrm>
        </p:spPr>
        <p:txBody>
          <a:bodyPr anchor="t">
            <a:normAutofit/>
          </a:bodyPr>
          <a:lstStyle/>
          <a:p>
            <a:r>
              <a:rPr lang="en-US" sz="4400" dirty="0"/>
              <a:t>V.  Fall Through Opening</a:t>
            </a:r>
            <a:r>
              <a:rPr lang="en-US" dirty="0"/>
              <a:t/>
            </a:r>
            <a:br>
              <a:rPr lang="en-US" dirty="0"/>
            </a:br>
            <a:r>
              <a:rPr lang="en-US" dirty="0"/>
              <a:t>Examples of guards and covers</a:t>
            </a:r>
          </a:p>
        </p:txBody>
      </p:sp>
      <p:pic>
        <p:nvPicPr>
          <p:cNvPr id="6" name="Picture Placeholder 5" descr="The first picture is an example of a guarded hole using guard rails.&#10;The second picture is a marked floor hole cover.&#10;&#10;" title="Examples of guards and covers"/>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832778" y="2412694"/>
            <a:ext cx="10688488" cy="3263345"/>
          </a:xfrm>
        </p:spPr>
      </p:pic>
      <p:sp>
        <p:nvSpPr>
          <p:cNvPr id="5" name="Slide Number Placeholder 4"/>
          <p:cNvSpPr>
            <a:spLocks noGrp="1"/>
          </p:cNvSpPr>
          <p:nvPr>
            <p:ph type="sldNum" sz="quarter" idx="12"/>
          </p:nvPr>
        </p:nvSpPr>
        <p:spPr/>
        <p:txBody>
          <a:bodyPr/>
          <a:lstStyle/>
          <a:p>
            <a:fld id="{98EDA0AB-2B1D-49DA-9AB0-ABB6EDCD815E}" type="slidenum">
              <a:rPr lang="en-US" smtClean="0"/>
              <a:t>54</a:t>
            </a:fld>
            <a:endParaRPr lang="en-US" dirty="0"/>
          </a:p>
        </p:txBody>
      </p:sp>
    </p:spTree>
    <p:extLst>
      <p:ext uri="{BB962C8B-B14F-4D97-AF65-F5344CB8AC3E}">
        <p14:creationId xmlns:p14="http://schemas.microsoft.com/office/powerpoint/2010/main" val="1953552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r>
              <a:rPr lang="en-US" dirty="0"/>
              <a:t>.  </a:t>
            </a:r>
            <a:r>
              <a:rPr lang="en-US" dirty="0" smtClean="0"/>
              <a:t>Fall Through Opening</a:t>
            </a:r>
            <a:br>
              <a:rPr lang="en-US" dirty="0" smtClean="0"/>
            </a:br>
            <a:r>
              <a:rPr lang="en-US" sz="3200" dirty="0" smtClean="0"/>
              <a:t>Case Study Background</a:t>
            </a:r>
            <a:endParaRPr lang="en-US" sz="3200" dirty="0"/>
          </a:p>
        </p:txBody>
      </p:sp>
      <p:sp>
        <p:nvSpPr>
          <p:cNvPr id="3" name="Content Placeholder 2"/>
          <p:cNvSpPr>
            <a:spLocks noGrp="1"/>
          </p:cNvSpPr>
          <p:nvPr>
            <p:ph idx="1"/>
          </p:nvPr>
        </p:nvSpPr>
        <p:spPr>
          <a:xfrm>
            <a:off x="838200" y="2187574"/>
            <a:ext cx="10515600" cy="4351338"/>
          </a:xfrm>
        </p:spPr>
        <p:txBody>
          <a:bodyPr>
            <a:normAutofit fontScale="92500" lnSpcReduction="20000"/>
          </a:bodyPr>
          <a:lstStyle/>
          <a:p>
            <a:pPr marL="0" indent="0">
              <a:buNone/>
            </a:pPr>
            <a:r>
              <a:rPr lang="en-US" dirty="0" smtClean="0"/>
              <a:t>Fall Through Opening Case Study</a:t>
            </a:r>
            <a:endParaRPr lang="en-US" dirty="0"/>
          </a:p>
          <a:p>
            <a:pPr marL="0" indent="0">
              <a:buNone/>
            </a:pPr>
            <a:endParaRPr lang="en-US" dirty="0"/>
          </a:p>
          <a:p>
            <a:pPr marL="0" indent="0">
              <a:buNone/>
            </a:pPr>
            <a:r>
              <a:rPr lang="en-US" dirty="0" smtClean="0"/>
              <a:t>HazMat Clean Up Inc.</a:t>
            </a:r>
            <a:endParaRPr lang="en-US" dirty="0"/>
          </a:p>
          <a:p>
            <a:pPr marL="0" indent="0">
              <a:buNone/>
            </a:pPr>
            <a:endParaRPr lang="en-US" dirty="0"/>
          </a:p>
          <a:p>
            <a:pPr marL="0" indent="0">
              <a:buNone/>
            </a:pPr>
            <a:r>
              <a:rPr lang="en-US" dirty="0"/>
              <a:t>Company is in </a:t>
            </a:r>
            <a:r>
              <a:rPr lang="en-US" dirty="0" smtClean="0"/>
              <a:t>Mid-West</a:t>
            </a:r>
            <a:endParaRPr lang="en-US" dirty="0"/>
          </a:p>
          <a:p>
            <a:pPr marL="0" indent="0">
              <a:buNone/>
            </a:pPr>
            <a:r>
              <a:rPr lang="en-US" dirty="0" smtClean="0"/>
              <a:t>21 </a:t>
            </a:r>
            <a:r>
              <a:rPr lang="en-US" dirty="0"/>
              <a:t>years in the construction business</a:t>
            </a:r>
          </a:p>
          <a:p>
            <a:pPr marL="0" indent="0">
              <a:buNone/>
            </a:pPr>
            <a:r>
              <a:rPr lang="en-US" dirty="0"/>
              <a:t>5</a:t>
            </a:r>
            <a:r>
              <a:rPr lang="en-US" dirty="0" smtClean="0"/>
              <a:t> </a:t>
            </a:r>
            <a:r>
              <a:rPr lang="en-US" dirty="0"/>
              <a:t>Employees</a:t>
            </a:r>
          </a:p>
          <a:p>
            <a:pPr marL="0" indent="0">
              <a:buNone/>
            </a:pPr>
            <a:r>
              <a:rPr lang="en-US" dirty="0" smtClean="0"/>
              <a:t>Hazardous Material Clean up - Asbestos </a:t>
            </a:r>
            <a:endParaRPr lang="en-US" dirty="0"/>
          </a:p>
          <a:p>
            <a:pPr marL="0" indent="0">
              <a:buNone/>
            </a:pPr>
            <a:endParaRPr lang="en-US" dirty="0"/>
          </a:p>
          <a:p>
            <a:r>
              <a:rPr lang="en-US" dirty="0"/>
              <a:t>Note:  All names (employee and company) have been changed</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55</a:t>
            </a:fld>
            <a:endParaRPr lang="en-US" dirty="0"/>
          </a:p>
        </p:txBody>
      </p:sp>
    </p:spTree>
    <p:extLst>
      <p:ext uri="{BB962C8B-B14F-4D97-AF65-F5344CB8AC3E}">
        <p14:creationId xmlns:p14="http://schemas.microsoft.com/office/powerpoint/2010/main" val="3526254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Fall Through Opening</a:t>
            </a:r>
            <a:br>
              <a:rPr lang="en-US" dirty="0" smtClean="0"/>
            </a:br>
            <a:r>
              <a:rPr lang="en-US" sz="3200" dirty="0" smtClean="0"/>
              <a:t>Narrative</a:t>
            </a:r>
            <a:endParaRPr lang="en-US" sz="3200" dirty="0"/>
          </a:p>
        </p:txBody>
      </p:sp>
      <p:sp>
        <p:nvSpPr>
          <p:cNvPr id="3" name="Content Placeholder 2"/>
          <p:cNvSpPr>
            <a:spLocks noGrp="1"/>
          </p:cNvSpPr>
          <p:nvPr>
            <p:ph idx="1"/>
          </p:nvPr>
        </p:nvSpPr>
        <p:spPr>
          <a:xfrm>
            <a:off x="838200" y="2187574"/>
            <a:ext cx="10515600" cy="4351338"/>
          </a:xfrm>
        </p:spPr>
        <p:txBody>
          <a:bodyPr>
            <a:normAutofit fontScale="85000" lnSpcReduction="20000"/>
          </a:bodyPr>
          <a:lstStyle/>
          <a:p>
            <a:pPr marL="0" indent="0">
              <a:buNone/>
            </a:pPr>
            <a:r>
              <a:rPr lang="en-US" dirty="0" smtClean="0"/>
              <a:t>Fall Through Opening Case Study</a:t>
            </a:r>
          </a:p>
          <a:p>
            <a:pPr marL="0" indent="0">
              <a:buNone/>
            </a:pPr>
            <a:endParaRPr lang="en-US" dirty="0"/>
          </a:p>
          <a:p>
            <a:pPr marL="0" indent="0">
              <a:buNone/>
            </a:pPr>
            <a:r>
              <a:rPr lang="en-US" dirty="0" smtClean="0"/>
              <a:t>Narrative of the event:</a:t>
            </a:r>
          </a:p>
          <a:p>
            <a:pPr marL="0" indent="0">
              <a:buNone/>
            </a:pPr>
            <a:r>
              <a:rPr lang="en-US" dirty="0" smtClean="0"/>
              <a:t>Three employees of HazMat were to perform asbestos testing at an existing industrial plant.  The employees took a 30 minute contractor safety program from the plant before they were allowed into the facility.</a:t>
            </a:r>
          </a:p>
          <a:p>
            <a:pPr marL="0" indent="0">
              <a:buNone/>
            </a:pPr>
            <a:r>
              <a:rPr lang="en-US" dirty="0" smtClean="0"/>
              <a:t>The employees were taking samples at the 4</a:t>
            </a:r>
            <a:r>
              <a:rPr lang="en-US" baseline="30000" dirty="0" smtClean="0"/>
              <a:t>th</a:t>
            </a:r>
            <a:r>
              <a:rPr lang="en-US" dirty="0" smtClean="0"/>
              <a:t> floor of a boiler room where a small section of the roof had collapsed inward and debris was on the floor.  The room had a 3 ½ foot yellow barricade splitting the room in half.  One of the employees, Larry, offered to get a sample on the other side of the barricade.  He jumped over the barricade and stepped on a sheet of Styrofoam that covered an equipment hole. The Styrofoam had dust and debris on it and looked identical to the surrounding </a:t>
            </a:r>
            <a:r>
              <a:rPr lang="en-US" dirty="0"/>
              <a:t>floor. The Styrofoam broke and Larry fell 32 feet to the surface below. </a:t>
            </a:r>
            <a:endParaRPr lang="en-US" dirty="0" smtClean="0"/>
          </a:p>
          <a:p>
            <a:pPr marL="0" indent="0">
              <a:buNone/>
            </a:pPr>
            <a:r>
              <a:rPr lang="en-US" dirty="0" smtClean="0"/>
              <a:t>Larry passed away from complications of the injuries from the fall.</a:t>
            </a:r>
          </a:p>
          <a:p>
            <a:pPr marL="0" indent="0">
              <a:buNone/>
            </a:pPr>
            <a:endParaRPr lang="en-US" dirty="0" smtClean="0"/>
          </a:p>
        </p:txBody>
      </p:sp>
      <p:sp>
        <p:nvSpPr>
          <p:cNvPr id="4" name="Slide Number Placeholder 3"/>
          <p:cNvSpPr>
            <a:spLocks noGrp="1"/>
          </p:cNvSpPr>
          <p:nvPr>
            <p:ph type="sldNum" sz="quarter" idx="12"/>
          </p:nvPr>
        </p:nvSpPr>
        <p:spPr/>
        <p:txBody>
          <a:bodyPr/>
          <a:lstStyle/>
          <a:p>
            <a:fld id="{98EDA0AB-2B1D-49DA-9AB0-ABB6EDCD815E}" type="slidenum">
              <a:rPr lang="en-US" smtClean="0"/>
              <a:t>56</a:t>
            </a:fld>
            <a:endParaRPr lang="en-US" dirty="0"/>
          </a:p>
        </p:txBody>
      </p:sp>
    </p:spTree>
    <p:extLst>
      <p:ext uri="{BB962C8B-B14F-4D97-AF65-F5344CB8AC3E}">
        <p14:creationId xmlns:p14="http://schemas.microsoft.com/office/powerpoint/2010/main" val="2205727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first picture is of the yellow metal barricade.&#10;The second is the area of where the roof collapsed inward and the debris on the ground.&#10;The third is the hole the victim fell through.&#10;The last is a picture looking upwards through the hole with the broken hole cover caught on over head pipes.&#10;" title="Fall through opening case file site pictures"/>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424656" y="746125"/>
            <a:ext cx="11344275" cy="5610225"/>
          </a:xfrm>
        </p:spPr>
      </p:pic>
      <p:sp>
        <p:nvSpPr>
          <p:cNvPr id="2" name="Title 1"/>
          <p:cNvSpPr>
            <a:spLocks noGrp="1"/>
          </p:cNvSpPr>
          <p:nvPr>
            <p:ph type="title"/>
          </p:nvPr>
        </p:nvSpPr>
        <p:spPr>
          <a:xfrm>
            <a:off x="839788" y="457200"/>
            <a:ext cx="10514012" cy="1600200"/>
          </a:xfrm>
        </p:spPr>
        <p:txBody>
          <a:bodyPr anchor="t"/>
          <a:lstStyle/>
          <a:p>
            <a:r>
              <a:rPr lang="en-US" sz="4400" dirty="0"/>
              <a:t>V.  Fall Through Opening</a:t>
            </a:r>
            <a:r>
              <a:rPr lang="en-US" dirty="0"/>
              <a:t/>
            </a:r>
            <a:br>
              <a:rPr lang="en-US" dirty="0"/>
            </a:br>
            <a:r>
              <a:rPr lang="en-US" dirty="0"/>
              <a:t>Site Pictures</a:t>
            </a:r>
          </a:p>
        </p:txBody>
      </p:sp>
      <p:sp>
        <p:nvSpPr>
          <p:cNvPr id="4" name="Text Placeholder 3"/>
          <p:cNvSpPr>
            <a:spLocks noGrp="1"/>
          </p:cNvSpPr>
          <p:nvPr>
            <p:ph type="body" sz="half" idx="2"/>
          </p:nvPr>
        </p:nvSpPr>
        <p:spPr>
          <a:xfrm>
            <a:off x="470475" y="1837063"/>
            <a:ext cx="4712713" cy="608682"/>
          </a:xfrm>
        </p:spPr>
        <p:txBody>
          <a:bodyPr>
            <a:normAutofit/>
          </a:bodyPr>
          <a:lstStyle/>
          <a:p>
            <a:r>
              <a:rPr lang="en-US" sz="2400" dirty="0"/>
              <a:t>Fall Through Opening Case Study</a:t>
            </a:r>
          </a:p>
          <a:p>
            <a:endParaRPr lang="en-US" sz="2400" dirty="0"/>
          </a:p>
        </p:txBody>
      </p:sp>
      <p:sp>
        <p:nvSpPr>
          <p:cNvPr id="5" name="Slide Number Placeholder 4"/>
          <p:cNvSpPr>
            <a:spLocks noGrp="1"/>
          </p:cNvSpPr>
          <p:nvPr>
            <p:ph type="sldNum" sz="quarter" idx="12"/>
          </p:nvPr>
        </p:nvSpPr>
        <p:spPr/>
        <p:txBody>
          <a:bodyPr/>
          <a:lstStyle/>
          <a:p>
            <a:fld id="{98EDA0AB-2B1D-49DA-9AB0-ABB6EDCD815E}" type="slidenum">
              <a:rPr lang="en-US" smtClean="0"/>
              <a:t>57</a:t>
            </a:fld>
            <a:endParaRPr lang="en-US" dirty="0"/>
          </a:p>
        </p:txBody>
      </p:sp>
    </p:spTree>
    <p:extLst>
      <p:ext uri="{BB962C8B-B14F-4D97-AF65-F5344CB8AC3E}">
        <p14:creationId xmlns:p14="http://schemas.microsoft.com/office/powerpoint/2010/main" val="3638664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Fall Through </a:t>
            </a:r>
            <a:r>
              <a:rPr lang="en-US" dirty="0"/>
              <a:t>Opening</a:t>
            </a:r>
            <a:br>
              <a:rPr lang="en-US" dirty="0"/>
            </a:br>
            <a:r>
              <a:rPr lang="en-US" sz="3200" dirty="0"/>
              <a:t>What contributed to the event?</a:t>
            </a:r>
          </a:p>
        </p:txBody>
      </p:sp>
      <p:sp>
        <p:nvSpPr>
          <p:cNvPr id="3" name="Content Placeholder 2"/>
          <p:cNvSpPr>
            <a:spLocks noGrp="1"/>
          </p:cNvSpPr>
          <p:nvPr>
            <p:ph idx="1"/>
          </p:nvPr>
        </p:nvSpPr>
        <p:spPr>
          <a:xfrm>
            <a:off x="838200" y="2187574"/>
            <a:ext cx="10515600" cy="4351338"/>
          </a:xfrm>
        </p:spPr>
        <p:txBody>
          <a:bodyPr/>
          <a:lstStyle/>
          <a:p>
            <a:pPr marL="0" indent="0">
              <a:buNone/>
            </a:pPr>
            <a:r>
              <a:rPr lang="en-US" dirty="0" smtClean="0"/>
              <a:t>Fall Through Opening Study</a:t>
            </a:r>
            <a:endParaRPr lang="en-US" dirty="0"/>
          </a:p>
          <a:p>
            <a:pPr marL="0" indent="0">
              <a:buNone/>
            </a:pPr>
            <a:r>
              <a:rPr lang="en-US" dirty="0"/>
              <a:t>Contributing Factors…</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58</a:t>
            </a:fld>
            <a:endParaRPr lang="en-US" dirty="0"/>
          </a:p>
        </p:txBody>
      </p:sp>
    </p:spTree>
    <p:extLst>
      <p:ext uri="{BB962C8B-B14F-4D97-AF65-F5344CB8AC3E}">
        <p14:creationId xmlns:p14="http://schemas.microsoft.com/office/powerpoint/2010/main" val="2504450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Fall Through Opening</a:t>
            </a:r>
            <a:br>
              <a:rPr lang="en-US" dirty="0" smtClean="0"/>
            </a:br>
            <a:r>
              <a:rPr lang="en-US" sz="3200" dirty="0" smtClean="0"/>
              <a:t>Contributing Factors</a:t>
            </a:r>
            <a:endParaRPr lang="en-US" sz="3200" dirty="0"/>
          </a:p>
        </p:txBody>
      </p:sp>
      <p:sp>
        <p:nvSpPr>
          <p:cNvPr id="3" name="Content Placeholder 2"/>
          <p:cNvSpPr>
            <a:spLocks noGrp="1"/>
          </p:cNvSpPr>
          <p:nvPr>
            <p:ph idx="1"/>
          </p:nvPr>
        </p:nvSpPr>
        <p:spPr>
          <a:xfrm>
            <a:off x="838200" y="2187574"/>
            <a:ext cx="10515600" cy="4351338"/>
          </a:xfrm>
        </p:spPr>
        <p:txBody>
          <a:bodyPr/>
          <a:lstStyle/>
          <a:p>
            <a:pPr marL="0" indent="0">
              <a:buNone/>
            </a:pPr>
            <a:r>
              <a:rPr lang="en-US" dirty="0" smtClean="0"/>
              <a:t>Fall Through Opening Study</a:t>
            </a:r>
            <a:endParaRPr lang="en-US" dirty="0"/>
          </a:p>
          <a:p>
            <a:pPr marL="0" indent="0">
              <a:buNone/>
            </a:pPr>
            <a:r>
              <a:rPr lang="en-US" dirty="0"/>
              <a:t>Contributing </a:t>
            </a:r>
            <a:r>
              <a:rPr lang="en-US" dirty="0" smtClean="0"/>
              <a:t>Factors</a:t>
            </a:r>
          </a:p>
          <a:p>
            <a:r>
              <a:rPr lang="en-US" dirty="0" smtClean="0"/>
              <a:t>No signage of fall hazard/hole</a:t>
            </a:r>
          </a:p>
          <a:p>
            <a:r>
              <a:rPr lang="en-US" dirty="0" smtClean="0"/>
              <a:t>Improper hole cover</a:t>
            </a:r>
          </a:p>
          <a:p>
            <a:r>
              <a:rPr lang="en-US" dirty="0" smtClean="0"/>
              <a:t>No fall protection</a:t>
            </a:r>
          </a:p>
          <a:p>
            <a:r>
              <a:rPr lang="en-US" dirty="0" smtClean="0"/>
              <a:t>Hazard recognition training</a:t>
            </a:r>
          </a:p>
          <a:p>
            <a:r>
              <a:rPr lang="en-US" dirty="0" smtClean="0"/>
              <a:t>LACK OF COMMUNICATION!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59</a:t>
            </a:fld>
            <a:endParaRPr lang="en-US" dirty="0"/>
          </a:p>
        </p:txBody>
      </p:sp>
    </p:spTree>
    <p:extLst>
      <p:ext uri="{BB962C8B-B14F-4D97-AF65-F5344CB8AC3E}">
        <p14:creationId xmlns:p14="http://schemas.microsoft.com/office/powerpoint/2010/main" val="27964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Falls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Roofing/Structure Falls</a:t>
            </a:r>
          </a:p>
          <a:p>
            <a:pPr marL="514350" indent="-514350">
              <a:buFont typeface="+mj-lt"/>
              <a:buAutoNum type="arabicPeriod"/>
            </a:pPr>
            <a:r>
              <a:rPr lang="en-US" dirty="0" smtClean="0"/>
              <a:t>Ladder Falls</a:t>
            </a:r>
          </a:p>
          <a:p>
            <a:pPr marL="514350" indent="-514350">
              <a:buFont typeface="+mj-lt"/>
              <a:buAutoNum type="arabicPeriod"/>
            </a:pPr>
            <a:r>
              <a:rPr lang="en-US" dirty="0" smtClean="0"/>
              <a:t>Scaffolds/Platform Falls</a:t>
            </a:r>
          </a:p>
          <a:p>
            <a:pPr marL="514350" indent="-514350">
              <a:buFont typeface="+mj-lt"/>
              <a:buAutoNum type="arabicPeriod"/>
            </a:pPr>
            <a:r>
              <a:rPr lang="en-US" dirty="0" smtClean="0"/>
              <a:t>Bucket/Aerial Lift Falls</a:t>
            </a:r>
          </a:p>
          <a:p>
            <a:pPr marL="514350" indent="-514350">
              <a:buFont typeface="+mj-lt"/>
              <a:buAutoNum type="arabicPeriod"/>
            </a:pPr>
            <a:r>
              <a:rPr lang="en-US" dirty="0" smtClean="0"/>
              <a:t>Fall though Opening</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6</a:t>
            </a:fld>
            <a:endParaRPr lang="en-US" dirty="0"/>
          </a:p>
        </p:txBody>
      </p:sp>
    </p:spTree>
    <p:extLst>
      <p:ext uri="{BB962C8B-B14F-4D97-AF65-F5344CB8AC3E}">
        <p14:creationId xmlns:p14="http://schemas.microsoft.com/office/powerpoint/2010/main" val="409150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Fall Through Opening</a:t>
            </a:r>
            <a:br>
              <a:rPr lang="en-US" dirty="0" smtClean="0"/>
            </a:br>
            <a:r>
              <a:rPr lang="en-US" sz="3200" dirty="0" smtClean="0"/>
              <a:t>Citations</a:t>
            </a:r>
            <a:endParaRPr lang="en-US" sz="3200" dirty="0"/>
          </a:p>
        </p:txBody>
      </p:sp>
      <p:sp>
        <p:nvSpPr>
          <p:cNvPr id="3" name="Content Placeholder 2"/>
          <p:cNvSpPr>
            <a:spLocks noGrp="1"/>
          </p:cNvSpPr>
          <p:nvPr>
            <p:ph idx="1"/>
          </p:nvPr>
        </p:nvSpPr>
        <p:spPr>
          <a:xfrm>
            <a:off x="838200" y="2217641"/>
            <a:ext cx="10515600" cy="4351338"/>
          </a:xfrm>
        </p:spPr>
        <p:txBody>
          <a:bodyPr>
            <a:normAutofit fontScale="92500" lnSpcReduction="20000"/>
          </a:bodyPr>
          <a:lstStyle/>
          <a:p>
            <a:pPr marL="0" indent="0">
              <a:buNone/>
            </a:pPr>
            <a:r>
              <a:rPr lang="en-US" dirty="0" smtClean="0"/>
              <a:t>Fall Through Opening Case Study Penalties</a:t>
            </a:r>
            <a:endParaRPr lang="en-US" dirty="0"/>
          </a:p>
          <a:p>
            <a:pPr marL="0" indent="0">
              <a:buNone/>
            </a:pPr>
            <a:r>
              <a:rPr lang="en-US" dirty="0"/>
              <a:t>OSHA Violations </a:t>
            </a:r>
          </a:p>
          <a:p>
            <a:r>
              <a:rPr lang="en-US" dirty="0" smtClean="0"/>
              <a:t>Hazard Recognition Training – 1926.21(b)(2)				$1,500</a:t>
            </a:r>
          </a:p>
          <a:p>
            <a:r>
              <a:rPr lang="en-US" dirty="0" smtClean="0"/>
              <a:t>Fall Protection Training – 1926.503(a)(1)				        $0</a:t>
            </a:r>
          </a:p>
          <a:p>
            <a:r>
              <a:rPr lang="en-US" dirty="0" smtClean="0"/>
              <a:t>No Fall Protection Used – 1904.501(b)(4)(i)				$1,500</a:t>
            </a:r>
          </a:p>
          <a:p>
            <a:r>
              <a:rPr lang="en-US" dirty="0" smtClean="0"/>
              <a:t>Protection from Falling Objects – 1926.501(c)(3)			   $750</a:t>
            </a:r>
          </a:p>
          <a:p>
            <a:r>
              <a:rPr lang="en-US" dirty="0" smtClean="0"/>
              <a:t>No Exposure Assessment – 1926.1101(f)(2)(iii)(B)		   	   $750</a:t>
            </a:r>
          </a:p>
          <a:p>
            <a:r>
              <a:rPr lang="en-US" dirty="0" smtClean="0"/>
              <a:t>No EPA Required Training – 1926.1101(k)(9)(v)			   $750</a:t>
            </a:r>
          </a:p>
          <a:p>
            <a:pPr marL="0" indent="0">
              <a:buNone/>
            </a:pPr>
            <a:r>
              <a:rPr lang="en-US" dirty="0"/>
              <a:t>	</a:t>
            </a:r>
            <a:r>
              <a:rPr lang="en-US" dirty="0" smtClean="0"/>
              <a:t>						Total		           $5,250</a:t>
            </a:r>
          </a:p>
          <a:p>
            <a:pPr marL="0" indent="0">
              <a:buNone/>
            </a:pPr>
            <a:r>
              <a:rPr lang="en-US" dirty="0"/>
              <a:t>	</a:t>
            </a:r>
            <a:r>
              <a:rPr lang="en-US" dirty="0" smtClean="0"/>
              <a:t>			2018 Total (Inflation Adjusted)	           $9,702</a:t>
            </a:r>
          </a:p>
          <a:p>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60</a:t>
            </a:fld>
            <a:endParaRPr lang="en-US" dirty="0"/>
          </a:p>
        </p:txBody>
      </p:sp>
    </p:spTree>
    <p:extLst>
      <p:ext uri="{BB962C8B-B14F-4D97-AF65-F5344CB8AC3E}">
        <p14:creationId xmlns:p14="http://schemas.microsoft.com/office/powerpoint/2010/main" val="594530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8216077" cy="1404651"/>
          </a:xfrm>
        </p:spPr>
        <p:txBody>
          <a:bodyPr anchor="t"/>
          <a:lstStyle/>
          <a:p>
            <a:r>
              <a:rPr lang="en-US" sz="4400" dirty="0"/>
              <a:t>V.  Fall Through Opening</a:t>
            </a:r>
            <a:r>
              <a:rPr lang="en-US" dirty="0"/>
              <a:t/>
            </a:r>
            <a:br>
              <a:rPr lang="en-US" dirty="0"/>
            </a:br>
            <a:r>
              <a:rPr lang="en-US" dirty="0"/>
              <a:t>Quick Review</a:t>
            </a:r>
          </a:p>
        </p:txBody>
      </p:sp>
      <p:pic>
        <p:nvPicPr>
          <p:cNvPr id="6" name="Picture Placeholder 5" descr="What is wrong with this picture...  The picture is off a hole in a roof.  Answers – No cover or guarding&#10;" title="Fall Through Opening Quick Review 1"/>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5656914" y="1379900"/>
            <a:ext cx="6172200" cy="4873625"/>
          </a:xfrm>
        </p:spPr>
      </p:pic>
      <p:sp>
        <p:nvSpPr>
          <p:cNvPr id="4" name="Text Placeholder 3"/>
          <p:cNvSpPr>
            <a:spLocks noGrp="1"/>
          </p:cNvSpPr>
          <p:nvPr>
            <p:ph type="body" sz="half" idx="2"/>
          </p:nvPr>
        </p:nvSpPr>
        <p:spPr>
          <a:xfrm>
            <a:off x="410130" y="3031761"/>
            <a:ext cx="4343400" cy="784952"/>
          </a:xfrm>
        </p:spPr>
        <p:txBody>
          <a:bodyPr>
            <a:normAutofit/>
          </a:bodyPr>
          <a:lstStyle/>
          <a:p>
            <a:r>
              <a:rPr lang="en-US" sz="2400" dirty="0"/>
              <a:t>What is wrong with this picture?</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61</a:t>
            </a:fld>
            <a:endParaRPr lang="en-US" dirty="0"/>
          </a:p>
        </p:txBody>
      </p:sp>
      <p:sp>
        <p:nvSpPr>
          <p:cNvPr id="7" name="&quot;No&quot; Symbol 6" title="Do not do"/>
          <p:cNvSpPr/>
          <p:nvPr/>
        </p:nvSpPr>
        <p:spPr>
          <a:xfrm>
            <a:off x="10222790" y="1163282"/>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0661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04660"/>
            <a:ext cx="9020308" cy="1600200"/>
          </a:xfrm>
        </p:spPr>
        <p:txBody>
          <a:bodyPr anchor="t"/>
          <a:lstStyle/>
          <a:p>
            <a:r>
              <a:rPr lang="en-US" sz="4400" dirty="0"/>
              <a:t>V.  Fall Through Opening</a:t>
            </a:r>
            <a:r>
              <a:rPr lang="en-US" dirty="0"/>
              <a:t/>
            </a:r>
            <a:br>
              <a:rPr lang="en-US" dirty="0"/>
            </a:br>
            <a:r>
              <a:rPr lang="en-US" dirty="0"/>
              <a:t>Quick Review (Continued)</a:t>
            </a:r>
          </a:p>
        </p:txBody>
      </p:sp>
      <p:pic>
        <p:nvPicPr>
          <p:cNvPr id="6" name="Picture Placeholder 5" descr="What is wrong with this picture...  Picture shows a hole in floor with a two by six's used as a walking platform across it.  Answers – No cover, no guarding, no guard rails, or secured platform/walkway.&#10;&#10;" title="Fall through opening quick review 2"/>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5843454" y="1295438"/>
            <a:ext cx="6172200" cy="4873625"/>
          </a:xfrm>
        </p:spPr>
      </p:pic>
      <p:sp>
        <p:nvSpPr>
          <p:cNvPr id="4" name="Text Placeholder 3"/>
          <p:cNvSpPr>
            <a:spLocks noGrp="1"/>
          </p:cNvSpPr>
          <p:nvPr>
            <p:ph type="body" sz="half" idx="2"/>
          </p:nvPr>
        </p:nvSpPr>
        <p:spPr>
          <a:xfrm>
            <a:off x="465214" y="2861632"/>
            <a:ext cx="4238988" cy="751901"/>
          </a:xfrm>
        </p:spPr>
        <p:txBody>
          <a:bodyPr/>
          <a:lstStyle/>
          <a:p>
            <a:r>
              <a:rPr lang="en-US" sz="2400" dirty="0"/>
              <a:t>What is wrong with this picture?</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62</a:t>
            </a:fld>
            <a:endParaRPr lang="en-US" dirty="0"/>
          </a:p>
        </p:txBody>
      </p:sp>
      <p:sp>
        <p:nvSpPr>
          <p:cNvPr id="7" name="&quot;No&quot; Symbol 6" title="Do not do"/>
          <p:cNvSpPr/>
          <p:nvPr/>
        </p:nvSpPr>
        <p:spPr>
          <a:xfrm>
            <a:off x="10932795" y="1184798"/>
            <a:ext cx="1000125" cy="112395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1320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Note:</a:t>
            </a:r>
            <a:endParaRPr lang="en-US" dirty="0"/>
          </a:p>
        </p:txBody>
      </p:sp>
      <p:sp>
        <p:nvSpPr>
          <p:cNvPr id="3" name="Content Placeholder 2"/>
          <p:cNvSpPr>
            <a:spLocks noGrp="1"/>
          </p:cNvSpPr>
          <p:nvPr>
            <p:ph idx="1"/>
          </p:nvPr>
        </p:nvSpPr>
        <p:spPr/>
        <p:txBody>
          <a:bodyPr/>
          <a:lstStyle/>
          <a:p>
            <a:pPr marL="0" indent="0">
              <a:buNone/>
            </a:pPr>
            <a:r>
              <a:rPr lang="en-US" dirty="0" smtClean="0"/>
              <a:t>In addition to the penalties OSHA issues for a fatal event, a company could face…</a:t>
            </a:r>
          </a:p>
          <a:p>
            <a:pPr marL="514350" indent="-514350">
              <a:buFont typeface="+mj-lt"/>
              <a:buAutoNum type="arabicPeriod"/>
            </a:pPr>
            <a:r>
              <a:rPr lang="en-US" dirty="0" smtClean="0"/>
              <a:t>Productivity loss/costs</a:t>
            </a:r>
          </a:p>
          <a:p>
            <a:pPr marL="514350" indent="-514350">
              <a:buFont typeface="+mj-lt"/>
              <a:buAutoNum type="arabicPeriod"/>
            </a:pPr>
            <a:r>
              <a:rPr lang="en-US" dirty="0" smtClean="0"/>
              <a:t>Insurance costs </a:t>
            </a:r>
          </a:p>
          <a:p>
            <a:pPr marL="514350" indent="-514350">
              <a:buFont typeface="+mj-lt"/>
              <a:buAutoNum type="arabicPeriod"/>
            </a:pPr>
            <a:r>
              <a:rPr lang="en-US" dirty="0" smtClean="0"/>
              <a:t>Criminal/Civil lawsuits</a:t>
            </a:r>
          </a:p>
          <a:p>
            <a:pPr marL="514350" indent="-514350">
              <a:buFont typeface="+mj-lt"/>
              <a:buAutoNum type="arabicPeriod"/>
            </a:pPr>
            <a:r>
              <a:rPr lang="en-US" dirty="0" smtClean="0"/>
              <a:t>Adverse Public Opinion</a:t>
            </a:r>
          </a:p>
          <a:p>
            <a:pPr marL="0" indent="0">
              <a:buNone/>
            </a:pP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63</a:t>
            </a:fld>
            <a:endParaRPr lang="en-US" dirty="0"/>
          </a:p>
        </p:txBody>
      </p:sp>
    </p:spTree>
    <p:extLst>
      <p:ext uri="{BB962C8B-B14F-4D97-AF65-F5344CB8AC3E}">
        <p14:creationId xmlns:p14="http://schemas.microsoft.com/office/powerpoint/2010/main" val="201599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20745"/>
            <a:ext cx="6982188" cy="727370"/>
          </a:xfrm>
        </p:spPr>
        <p:txBody>
          <a:bodyPr>
            <a:noAutofit/>
          </a:bodyPr>
          <a:lstStyle/>
          <a:p>
            <a:r>
              <a:rPr lang="en-US" sz="4400" dirty="0"/>
              <a:t>I.  Roofing/Structures</a:t>
            </a:r>
          </a:p>
        </p:txBody>
      </p:sp>
      <p:pic>
        <p:nvPicPr>
          <p:cNvPr id="6" name="Picture Placeholder 5" descr="Three pictures showing a worker on a roof slipping and sliding off of the roof." title="Worker Falling from a Roof"/>
          <p:cNvPicPr>
            <a:picLocks noGrp="1" noChangeAspect="1"/>
          </p:cNvPicPr>
          <p:nvPr>
            <p:ph type="pic" idx="1"/>
          </p:nvPr>
        </p:nvPicPr>
        <p:blipFill>
          <a:blip r:embed="rId3" cstate="email">
            <a:extLst>
              <a:ext uri="{28A0092B-C50C-407E-A947-70E740481C1C}">
                <a14:useLocalDpi xmlns:a14="http://schemas.microsoft.com/office/drawing/2010/main"/>
              </a:ext>
            </a:extLst>
          </a:blip>
          <a:stretch>
            <a:fillRect/>
          </a:stretch>
        </p:blipFill>
        <p:spPr>
          <a:xfrm>
            <a:off x="1277956" y="807610"/>
            <a:ext cx="10127156" cy="5548740"/>
          </a:xfrm>
        </p:spPr>
      </p:pic>
      <p:sp>
        <p:nvSpPr>
          <p:cNvPr id="4" name="Text Placeholder 3"/>
          <p:cNvSpPr>
            <a:spLocks noGrp="1"/>
          </p:cNvSpPr>
          <p:nvPr>
            <p:ph type="body" sz="half" idx="2"/>
          </p:nvPr>
        </p:nvSpPr>
        <p:spPr>
          <a:xfrm>
            <a:off x="553350" y="5790414"/>
            <a:ext cx="5935585" cy="801229"/>
          </a:xfrm>
        </p:spPr>
        <p:txBody>
          <a:bodyPr/>
          <a:lstStyle/>
          <a:p>
            <a:r>
              <a:rPr lang="en-US" dirty="0"/>
              <a:t>Photos of slipping and sliding off a roof without fall protection</a:t>
            </a:r>
          </a:p>
          <a:p>
            <a:endParaRPr lang="en-US" dirty="0"/>
          </a:p>
        </p:txBody>
      </p:sp>
      <p:sp>
        <p:nvSpPr>
          <p:cNvPr id="5" name="Slide Number Placeholder 4"/>
          <p:cNvSpPr>
            <a:spLocks noGrp="1"/>
          </p:cNvSpPr>
          <p:nvPr>
            <p:ph type="sldNum" sz="quarter" idx="12"/>
          </p:nvPr>
        </p:nvSpPr>
        <p:spPr/>
        <p:txBody>
          <a:bodyPr/>
          <a:lstStyle/>
          <a:p>
            <a:fld id="{98EDA0AB-2B1D-49DA-9AB0-ABB6EDCD815E}" type="slidenum">
              <a:rPr lang="en-US" smtClean="0"/>
              <a:t>7</a:t>
            </a:fld>
            <a:endParaRPr lang="en-US" dirty="0"/>
          </a:p>
        </p:txBody>
      </p:sp>
    </p:spTree>
    <p:extLst>
      <p:ext uri="{BB962C8B-B14F-4D97-AF65-F5344CB8AC3E}">
        <p14:creationId xmlns:p14="http://schemas.microsoft.com/office/powerpoint/2010/main" val="210772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Roofing/Structures</a:t>
            </a:r>
            <a:br>
              <a:rPr lang="en-US" dirty="0" smtClean="0"/>
            </a:br>
            <a:r>
              <a:rPr lang="en-US" sz="3200" dirty="0" smtClean="0"/>
              <a:t>Low Sloped Roof</a:t>
            </a:r>
            <a:endParaRPr lang="en-US" sz="3200" dirty="0"/>
          </a:p>
        </p:txBody>
      </p:sp>
      <p:sp>
        <p:nvSpPr>
          <p:cNvPr id="3" name="Content Placeholder 2"/>
          <p:cNvSpPr>
            <a:spLocks noGrp="1"/>
          </p:cNvSpPr>
          <p:nvPr>
            <p:ph idx="1"/>
          </p:nvPr>
        </p:nvSpPr>
        <p:spPr/>
        <p:txBody>
          <a:bodyPr/>
          <a:lstStyle/>
          <a:p>
            <a:pPr marL="0" indent="0">
              <a:buNone/>
            </a:pPr>
            <a:r>
              <a:rPr lang="en-US" dirty="0" smtClean="0"/>
              <a:t>Low Sloped Roof (Not greater than 4 in 12)</a:t>
            </a:r>
          </a:p>
          <a:p>
            <a:r>
              <a:rPr lang="en-US" dirty="0" smtClean="0"/>
              <a:t>Guardrail system</a:t>
            </a:r>
          </a:p>
          <a:p>
            <a:r>
              <a:rPr lang="en-US" dirty="0" smtClean="0"/>
              <a:t>Safety net system</a:t>
            </a:r>
          </a:p>
          <a:p>
            <a:r>
              <a:rPr lang="en-US" dirty="0" smtClean="0"/>
              <a:t>Personal fall arrest system</a:t>
            </a:r>
          </a:p>
          <a:p>
            <a:r>
              <a:rPr lang="en-US" dirty="0" smtClean="0"/>
              <a:t>A combination of conventional fall protection systems and warning line systems, or </a:t>
            </a:r>
          </a:p>
          <a:p>
            <a:r>
              <a:rPr lang="en-US" dirty="0" smtClean="0"/>
              <a:t>A warning line system and a safety monitoring system. </a:t>
            </a:r>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8</a:t>
            </a:fld>
            <a:endParaRPr lang="en-US" dirty="0"/>
          </a:p>
        </p:txBody>
      </p:sp>
    </p:spTree>
    <p:extLst>
      <p:ext uri="{BB962C8B-B14F-4D97-AF65-F5344CB8AC3E}">
        <p14:creationId xmlns:p14="http://schemas.microsoft.com/office/powerpoint/2010/main" val="95365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Roofing/Structures</a:t>
            </a:r>
            <a:br>
              <a:rPr lang="en-US" dirty="0" smtClean="0"/>
            </a:br>
            <a:r>
              <a:rPr lang="en-US" sz="3200" dirty="0" smtClean="0"/>
              <a:t>High Sloped Roofs</a:t>
            </a:r>
            <a:endParaRPr lang="en-US" sz="3200" dirty="0"/>
          </a:p>
        </p:txBody>
      </p:sp>
      <p:sp>
        <p:nvSpPr>
          <p:cNvPr id="3" name="Content Placeholder 2"/>
          <p:cNvSpPr>
            <a:spLocks noGrp="1"/>
          </p:cNvSpPr>
          <p:nvPr>
            <p:ph idx="1"/>
          </p:nvPr>
        </p:nvSpPr>
        <p:spPr/>
        <p:txBody>
          <a:bodyPr/>
          <a:lstStyle/>
          <a:p>
            <a:pPr marL="0" indent="0">
              <a:buNone/>
            </a:pPr>
            <a:r>
              <a:rPr lang="en-US" dirty="0" smtClean="0"/>
              <a:t>High Sloped Roofs (Greater than 4 in 12)</a:t>
            </a:r>
          </a:p>
          <a:p>
            <a:r>
              <a:rPr lang="en-US" dirty="0" smtClean="0"/>
              <a:t>Guardrail systems with toe boards, </a:t>
            </a:r>
          </a:p>
          <a:p>
            <a:r>
              <a:rPr lang="en-US" dirty="0" smtClean="0"/>
              <a:t>Safety net systems, or  </a:t>
            </a:r>
          </a:p>
          <a:p>
            <a:r>
              <a:rPr lang="en-US" dirty="0" smtClean="0"/>
              <a:t>Personal fall arrest systems.</a:t>
            </a:r>
          </a:p>
          <a:p>
            <a:endParaRPr lang="en-US" dirty="0"/>
          </a:p>
        </p:txBody>
      </p:sp>
      <p:sp>
        <p:nvSpPr>
          <p:cNvPr id="4" name="Slide Number Placeholder 3"/>
          <p:cNvSpPr>
            <a:spLocks noGrp="1"/>
          </p:cNvSpPr>
          <p:nvPr>
            <p:ph type="sldNum" sz="quarter" idx="12"/>
          </p:nvPr>
        </p:nvSpPr>
        <p:spPr/>
        <p:txBody>
          <a:bodyPr/>
          <a:lstStyle/>
          <a:p>
            <a:fld id="{98EDA0AB-2B1D-49DA-9AB0-ABB6EDCD815E}" type="slidenum">
              <a:rPr lang="en-US" smtClean="0"/>
              <a:t>9</a:t>
            </a:fld>
            <a:endParaRPr lang="en-US" dirty="0"/>
          </a:p>
        </p:txBody>
      </p:sp>
    </p:spTree>
    <p:extLst>
      <p:ext uri="{BB962C8B-B14F-4D97-AF65-F5344CB8AC3E}">
        <p14:creationId xmlns:p14="http://schemas.microsoft.com/office/powerpoint/2010/main" val="2594653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78193</TotalTime>
  <Words>6436</Words>
  <Application>Microsoft Office PowerPoint</Application>
  <PresentationFormat>Widescreen</PresentationFormat>
  <Paragraphs>788</Paragraphs>
  <Slides>63</Slides>
  <Notes>63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Wingdings</vt:lpstr>
      <vt:lpstr>Office Theme</vt:lpstr>
      <vt:lpstr>Why Focus on Falls?</vt:lpstr>
      <vt:lpstr>What is Conventional Fall Protection?</vt:lpstr>
      <vt:lpstr>The Components of a Personal Fall Arrest System</vt:lpstr>
      <vt:lpstr>When to Use Conventional Fall Protection</vt:lpstr>
      <vt:lpstr>Competent vs. Qualified Person</vt:lpstr>
      <vt:lpstr>Categories of Falls</vt:lpstr>
      <vt:lpstr>I.  Roofing/Structures</vt:lpstr>
      <vt:lpstr>I.  Roofing/Structures Low Sloped Roof</vt:lpstr>
      <vt:lpstr>I.  Roofing/Structures High Sloped Roofs</vt:lpstr>
      <vt:lpstr>I.  Roofing/Structures Walking and Working Surfaces</vt:lpstr>
      <vt:lpstr>I.  Roofing/Structure Case Study Background</vt:lpstr>
      <vt:lpstr>I.  Roofing/Structure Narrative</vt:lpstr>
      <vt:lpstr>I.  Roofing/Structure Site Pictures</vt:lpstr>
      <vt:lpstr>I.  Roofing/Structure What contributed to the event?</vt:lpstr>
      <vt:lpstr>I.  Roofing/Structure Contributing Factors</vt:lpstr>
      <vt:lpstr>I.  Roofing/Structure Citations</vt:lpstr>
      <vt:lpstr>I.  Roofing/Structure Quick Review </vt:lpstr>
      <vt:lpstr>I.  Roofing/Structure Quick Review (Continued)</vt:lpstr>
      <vt:lpstr>II.  Ladders</vt:lpstr>
      <vt:lpstr>II.  Ladders Requirements:</vt:lpstr>
      <vt:lpstr>II.  Ladders Case Study Background</vt:lpstr>
      <vt:lpstr>II.  Ladders Narrative</vt:lpstr>
      <vt:lpstr>II.  Ladders Site Pictures:</vt:lpstr>
      <vt:lpstr>II.  Ladders What contributed to the event?</vt:lpstr>
      <vt:lpstr>II.  Ladders Contributing Factors</vt:lpstr>
      <vt:lpstr>II.  Ladders Citations</vt:lpstr>
      <vt:lpstr>II.  Ladders Quick Review </vt:lpstr>
      <vt:lpstr>II.  Ladders Quick Review (Continued)</vt:lpstr>
      <vt:lpstr>III.  Scaffolds/Platforms</vt:lpstr>
      <vt:lpstr>III.  Scaffolds/Platforms Requirements:</vt:lpstr>
      <vt:lpstr>III.  Scaffolds/Platforms Requirements (Continued):</vt:lpstr>
      <vt:lpstr>III.  Scaffolds/Platforms Case Study Background</vt:lpstr>
      <vt:lpstr>III.  Scaffolds/Platforms Narrative</vt:lpstr>
      <vt:lpstr>III.  Scaffolds/Platforms Site Pictures</vt:lpstr>
      <vt:lpstr>III.  Scaffolds/Platforms What contributed to the event?</vt:lpstr>
      <vt:lpstr>III.  Scaffolds/Platforms Contributing Factors</vt:lpstr>
      <vt:lpstr>III.  Scaffolds/Platforms Citations</vt:lpstr>
      <vt:lpstr>III.  Scaffolds/Platforms Quick Review </vt:lpstr>
      <vt:lpstr>III.  Scaffolds/Platforms Quick Review (Continued)</vt:lpstr>
      <vt:lpstr>IV.  Buckets/Aerial Lifts</vt:lpstr>
      <vt:lpstr>IV.  Buckets/Aerial Lifts Examples</vt:lpstr>
      <vt:lpstr>IV.  Bucket/Aerial Lifts Examples of different lifts:</vt:lpstr>
      <vt:lpstr>IV.  Bucket/Aerial Lifts Requirements</vt:lpstr>
      <vt:lpstr>IV.  Bucket/Aerial Lifts Case Study Background</vt:lpstr>
      <vt:lpstr>IV.  Bucket/Aerial Lifts Narrative</vt:lpstr>
      <vt:lpstr>IV.  Bucket/Aerial Lifts Site Pictures</vt:lpstr>
      <vt:lpstr>IV.  Bucket/Aerial Lifts What contributed to the event?</vt:lpstr>
      <vt:lpstr>IV.  Bucket/Aerial Lifts Contributing Factors</vt:lpstr>
      <vt:lpstr>IV.  Bucket/Aerial Lifts Citations</vt:lpstr>
      <vt:lpstr>IV.  Bucket/Aerial Lifts Quick Review </vt:lpstr>
      <vt:lpstr>IV.  Bucket/Aerial Lifts Quick Review (Continued)</vt:lpstr>
      <vt:lpstr>V. Fall Through Opening</vt:lpstr>
      <vt:lpstr>V.  Fall Through Opening Requirements</vt:lpstr>
      <vt:lpstr>V.  Fall Through Opening Examples of guards and covers</vt:lpstr>
      <vt:lpstr>V.  Fall Through Opening Case Study Background</vt:lpstr>
      <vt:lpstr>V.  Fall Through Opening Narrative</vt:lpstr>
      <vt:lpstr>V.  Fall Through Opening Site Pictures</vt:lpstr>
      <vt:lpstr>V.  Fall Through Opening What contributed to the event?</vt:lpstr>
      <vt:lpstr>V.  Fall Through Opening Contributing Factors</vt:lpstr>
      <vt:lpstr>V.  Fall Through Opening Citations</vt:lpstr>
      <vt:lpstr>V.  Fall Through Opening Quick Review</vt:lpstr>
      <vt:lpstr>V.  Fall Through Opening Quick Review (Continued)</vt:lpstr>
      <vt:lpstr>General Note:</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Focus on Falls?</dc:title>
  <dc:creator>John Wagner</dc:creator>
  <cp:lastModifiedBy>Robertson, Donna - OSHA</cp:lastModifiedBy>
  <cp:revision>137</cp:revision>
  <cp:lastPrinted>2018-05-08T19:34:24Z</cp:lastPrinted>
  <dcterms:created xsi:type="dcterms:W3CDTF">2018-01-18T16:01:06Z</dcterms:created>
  <dcterms:modified xsi:type="dcterms:W3CDTF">2020-02-25T19:42:22Z</dcterms:modified>
</cp:coreProperties>
</file>