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5" r:id="rId2"/>
    <p:sldId id="261" r:id="rId3"/>
    <p:sldId id="262" r:id="rId4"/>
    <p:sldId id="267" r:id="rId5"/>
    <p:sldId id="263" r:id="rId6"/>
    <p:sldId id="266" r:id="rId7"/>
    <p:sldId id="257" r:id="rId8"/>
    <p:sldId id="258" r:id="rId9"/>
    <p:sldId id="259" r:id="rId10"/>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707" autoAdjust="0"/>
  </p:normalViewPr>
  <p:slideViewPr>
    <p:cSldViewPr snapToGrid="0">
      <p:cViewPr varScale="1">
        <p:scale>
          <a:sx n="99" d="100"/>
          <a:sy n="99" d="100"/>
        </p:scale>
        <p:origin x="96" y="306"/>
      </p:cViewPr>
      <p:guideLst/>
    </p:cSldViewPr>
  </p:slideViewPr>
  <p:notesTextViewPr>
    <p:cViewPr>
      <p:scale>
        <a:sx n="1" d="1"/>
        <a:sy n="1" d="1"/>
      </p:scale>
      <p:origin x="0" y="0"/>
    </p:cViewPr>
  </p:notesTextViewPr>
  <p:notesViewPr>
    <p:cSldViewPr snapToGrid="0">
      <p:cViewPr varScale="1">
        <p:scale>
          <a:sx n="65" d="100"/>
          <a:sy n="65" d="100"/>
        </p:scale>
        <p:origin x="2410"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313" y="0"/>
            <a:ext cx="2982912" cy="466725"/>
          </a:xfrm>
          <a:prstGeom prst="rect">
            <a:avLst/>
          </a:prstGeom>
        </p:spPr>
        <p:txBody>
          <a:bodyPr vert="horz" lIns="91440" tIns="45720" rIns="91440" bIns="45720" rtlCol="0"/>
          <a:lstStyle>
            <a:lvl1pPr algn="r">
              <a:defRPr sz="1200"/>
            </a:lvl1pPr>
          </a:lstStyle>
          <a:p>
            <a:fld id="{3C4F253B-7CA9-45C5-B679-0815FA3567A7}" type="datetimeFigureOut">
              <a:rPr lang="en-US" smtClean="0"/>
              <a:t>2/11/2020</a:t>
            </a:fld>
            <a:endParaRPr lang="en-US"/>
          </a:p>
        </p:txBody>
      </p:sp>
      <p:sp>
        <p:nvSpPr>
          <p:cNvPr id="4" name="Footer Placeholder 3"/>
          <p:cNvSpPr>
            <a:spLocks noGrp="1"/>
          </p:cNvSpPr>
          <p:nvPr>
            <p:ph type="ftr" sz="quarter" idx="2"/>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313" y="8829675"/>
            <a:ext cx="2982912" cy="466725"/>
          </a:xfrm>
          <a:prstGeom prst="rect">
            <a:avLst/>
          </a:prstGeom>
        </p:spPr>
        <p:txBody>
          <a:bodyPr vert="horz" lIns="91440" tIns="45720" rIns="91440" bIns="45720" rtlCol="0" anchor="b"/>
          <a:lstStyle>
            <a:lvl1pPr algn="r">
              <a:defRPr sz="1200"/>
            </a:lvl1pPr>
          </a:lstStyle>
          <a:p>
            <a:fld id="{AA19DE2D-C69B-47F6-84C0-C001E43F6A05}" type="slidenum">
              <a:rPr lang="en-US" smtClean="0"/>
              <a:t>‹#›</a:t>
            </a:fld>
            <a:endParaRPr lang="en-US"/>
          </a:p>
        </p:txBody>
      </p:sp>
    </p:spTree>
    <p:extLst>
      <p:ext uri="{BB962C8B-B14F-4D97-AF65-F5344CB8AC3E}">
        <p14:creationId xmlns:p14="http://schemas.microsoft.com/office/powerpoint/2010/main" val="4264834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181204B6-B3D2-4E81-8235-D98A398D7BFC}" type="datetimeFigureOut">
              <a:rPr lang="en-US" smtClean="0"/>
              <a:t>2/11/2020</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28ADF8D4-0398-4F42-8F78-E0B31CFDC68F}" type="slidenum">
              <a:rPr lang="en-US" smtClean="0"/>
              <a:t>‹#›</a:t>
            </a:fld>
            <a:endParaRPr lang="en-US"/>
          </a:p>
        </p:txBody>
      </p:sp>
    </p:spTree>
    <p:extLst>
      <p:ext uri="{BB962C8B-B14F-4D97-AF65-F5344CB8AC3E}">
        <p14:creationId xmlns:p14="http://schemas.microsoft.com/office/powerpoint/2010/main" val="1016007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This section will discuss the most recent regulation changes.</a:t>
            </a:r>
          </a:p>
          <a:p>
            <a:pPr marL="228600" indent="-228600">
              <a:buAutoNum type="arabicPeriod"/>
            </a:pPr>
            <a:r>
              <a:rPr lang="en-US" dirty="0" smtClean="0"/>
              <a:t>It will explain what changed and how to meet the requirements of the new regulations.</a:t>
            </a:r>
            <a:endParaRPr lang="en-US" dirty="0"/>
          </a:p>
        </p:txBody>
      </p:sp>
      <p:sp>
        <p:nvSpPr>
          <p:cNvPr id="4" name="Slide Number Placeholder 3"/>
          <p:cNvSpPr>
            <a:spLocks noGrp="1"/>
          </p:cNvSpPr>
          <p:nvPr>
            <p:ph type="sldNum" sz="quarter" idx="10"/>
          </p:nvPr>
        </p:nvSpPr>
        <p:spPr/>
        <p:txBody>
          <a:bodyPr/>
          <a:lstStyle/>
          <a:p>
            <a:fld id="{28ADF8D4-0398-4F42-8F78-E0B31CFDC68F}" type="slidenum">
              <a:rPr lang="en-US" smtClean="0"/>
              <a:t>1</a:t>
            </a:fld>
            <a:endParaRPr lang="en-US"/>
          </a:p>
        </p:txBody>
      </p:sp>
    </p:spTree>
    <p:extLst>
      <p:ext uri="{BB962C8B-B14F-4D97-AF65-F5344CB8AC3E}">
        <p14:creationId xmlns:p14="http://schemas.microsoft.com/office/powerpoint/2010/main" val="1329355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Read each update out loud.</a:t>
            </a:r>
          </a:p>
          <a:p>
            <a:pPr marL="228600" indent="-228600">
              <a:buAutoNum type="arabicPeriod"/>
            </a:pPr>
            <a:r>
              <a:rPr lang="en-US" dirty="0" smtClean="0"/>
              <a:t>Each of these are the most recent changes.</a:t>
            </a:r>
          </a:p>
          <a:p>
            <a:pPr marL="228600" indent="-228600">
              <a:buAutoNum type="arabicPeriod"/>
            </a:pPr>
            <a:r>
              <a:rPr lang="en-US" dirty="0" smtClean="0"/>
              <a:t>Even though it’s not “recent”, included is the residential roofing update, because of the importance it has on the construction/roofing industry’s fall hazards.</a:t>
            </a:r>
            <a:endParaRPr lang="en-US" dirty="0"/>
          </a:p>
        </p:txBody>
      </p:sp>
      <p:sp>
        <p:nvSpPr>
          <p:cNvPr id="4" name="Slide Number Placeholder 3"/>
          <p:cNvSpPr>
            <a:spLocks noGrp="1"/>
          </p:cNvSpPr>
          <p:nvPr>
            <p:ph type="sldNum" sz="quarter" idx="10"/>
          </p:nvPr>
        </p:nvSpPr>
        <p:spPr/>
        <p:txBody>
          <a:bodyPr/>
          <a:lstStyle/>
          <a:p>
            <a:fld id="{28ADF8D4-0398-4F42-8F78-E0B31CFDC68F}" type="slidenum">
              <a:rPr lang="en-US" smtClean="0"/>
              <a:t>2</a:t>
            </a:fld>
            <a:endParaRPr lang="en-US"/>
          </a:p>
        </p:txBody>
      </p:sp>
    </p:spTree>
    <p:extLst>
      <p:ext uri="{BB962C8B-B14F-4D97-AF65-F5344CB8AC3E}">
        <p14:creationId xmlns:p14="http://schemas.microsoft.com/office/powerpoint/2010/main" val="760805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Employer can choose a non-conventional fall protection, if it’s temporary work and the fall hazards are very limited.</a:t>
            </a:r>
          </a:p>
          <a:p>
            <a:pPr marL="228600" indent="-228600">
              <a:buAutoNum type="arabicPeriod"/>
            </a:pPr>
            <a:r>
              <a:rPr lang="en-US" dirty="0" smtClean="0"/>
              <a:t>Anchorage points have to be tested for 5,000 pounds and inspected every 10 years.  Additional, rope descents can not be over 300 feet.</a:t>
            </a:r>
          </a:p>
          <a:p>
            <a:pPr marL="228600" indent="-228600">
              <a:buAutoNum type="arabicPeriod"/>
            </a:pPr>
            <a:r>
              <a:rPr lang="en-US" dirty="0"/>
              <a:t> </a:t>
            </a:r>
            <a:r>
              <a:rPr lang="en-US" dirty="0" smtClean="0"/>
              <a:t>Fixed ladder will be required to have cages and fall protection (in the future).</a:t>
            </a:r>
          </a:p>
          <a:p>
            <a:pPr marL="228600" indent="-228600">
              <a:buAutoNum type="arabicPeriod"/>
            </a:pPr>
            <a:r>
              <a:rPr lang="en-US" dirty="0" smtClean="0"/>
              <a:t>Unprotected edges need either guardrail system, safety nets, PFAS, positioning device, or travel restraint system.</a:t>
            </a:r>
          </a:p>
          <a:p>
            <a:pPr marL="228600" indent="-228600">
              <a:buAutoNum type="arabicPeriod"/>
            </a:pPr>
            <a:r>
              <a:rPr lang="en-US" dirty="0" smtClean="0"/>
              <a:t>Updated training requirements – must be trained in how to use fall protection (hook up, anchor, tie off techniques), install and disassemble fall protection systems, and be able to inspect and maintain fall protection systems.</a:t>
            </a:r>
            <a:endParaRPr lang="en-US" dirty="0"/>
          </a:p>
        </p:txBody>
      </p:sp>
      <p:sp>
        <p:nvSpPr>
          <p:cNvPr id="4" name="Slide Number Placeholder 3"/>
          <p:cNvSpPr>
            <a:spLocks noGrp="1"/>
          </p:cNvSpPr>
          <p:nvPr>
            <p:ph type="sldNum" sz="quarter" idx="10"/>
          </p:nvPr>
        </p:nvSpPr>
        <p:spPr/>
        <p:txBody>
          <a:bodyPr/>
          <a:lstStyle/>
          <a:p>
            <a:fld id="{28ADF8D4-0398-4F42-8F78-E0B31CFDC68F}" type="slidenum">
              <a:rPr lang="en-US" smtClean="0"/>
              <a:t>3</a:t>
            </a:fld>
            <a:endParaRPr lang="en-US"/>
          </a:p>
        </p:txBody>
      </p:sp>
    </p:spTree>
    <p:extLst>
      <p:ext uri="{BB962C8B-B14F-4D97-AF65-F5344CB8AC3E}">
        <p14:creationId xmlns:p14="http://schemas.microsoft.com/office/powerpoint/2010/main" val="84294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Deadline dates on the needed changes for the walking and working surface changes.</a:t>
            </a:r>
          </a:p>
          <a:p>
            <a:pPr marL="228600" indent="-228600">
              <a:buAutoNum type="arabicPeriod"/>
            </a:pPr>
            <a:r>
              <a:rPr lang="en-US" dirty="0" smtClean="0"/>
              <a:t>OSHA tried to allow for the required time and costs to make the changes.</a:t>
            </a:r>
            <a:endParaRPr lang="en-US" dirty="0"/>
          </a:p>
        </p:txBody>
      </p:sp>
      <p:sp>
        <p:nvSpPr>
          <p:cNvPr id="4" name="Slide Number Placeholder 3"/>
          <p:cNvSpPr>
            <a:spLocks noGrp="1"/>
          </p:cNvSpPr>
          <p:nvPr>
            <p:ph type="sldNum" sz="quarter" idx="10"/>
          </p:nvPr>
        </p:nvSpPr>
        <p:spPr/>
        <p:txBody>
          <a:bodyPr/>
          <a:lstStyle/>
          <a:p>
            <a:fld id="{28ADF8D4-0398-4F42-8F78-E0B31CFDC68F}" type="slidenum">
              <a:rPr lang="en-US" smtClean="0"/>
              <a:t>4</a:t>
            </a:fld>
            <a:endParaRPr lang="en-US"/>
          </a:p>
        </p:txBody>
      </p:sp>
    </p:spTree>
    <p:extLst>
      <p:ext uri="{BB962C8B-B14F-4D97-AF65-F5344CB8AC3E}">
        <p14:creationId xmlns:p14="http://schemas.microsoft.com/office/powerpoint/2010/main" val="4007227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This cancels the previously issued STD 3-11-001.</a:t>
            </a:r>
          </a:p>
          <a:p>
            <a:pPr marL="228600" indent="-228600">
              <a:buAutoNum type="arabicPeriod"/>
            </a:pPr>
            <a:r>
              <a:rPr lang="en-US" dirty="0" smtClean="0"/>
              <a:t>The old directive allowed certain activities (roofing being one of them) to only need slide guards and safety monitors as the only fall protection needed.</a:t>
            </a:r>
          </a:p>
          <a:p>
            <a:pPr marL="228600" indent="-228600">
              <a:buAutoNum type="arabicPeriod"/>
            </a:pPr>
            <a:r>
              <a:rPr lang="en-US" dirty="0" smtClean="0"/>
              <a:t>New directive requires a fall protection system at heights above 6 feet.</a:t>
            </a:r>
          </a:p>
          <a:p>
            <a:pPr marL="228600" indent="-228600">
              <a:buAutoNum type="arabicPeriod"/>
            </a:pPr>
            <a:r>
              <a:rPr lang="en-US" dirty="0" smtClean="0"/>
              <a:t>The alternative fall protection plan is very unlikely to be approved by an OSHA area office without overwhelming proof that a conventional fall protection method creates a greater hazard.</a:t>
            </a:r>
          </a:p>
        </p:txBody>
      </p:sp>
      <p:sp>
        <p:nvSpPr>
          <p:cNvPr id="4" name="Slide Number Placeholder 3"/>
          <p:cNvSpPr>
            <a:spLocks noGrp="1"/>
          </p:cNvSpPr>
          <p:nvPr>
            <p:ph type="sldNum" sz="quarter" idx="10"/>
          </p:nvPr>
        </p:nvSpPr>
        <p:spPr/>
        <p:txBody>
          <a:bodyPr/>
          <a:lstStyle/>
          <a:p>
            <a:fld id="{28ADF8D4-0398-4F42-8F78-E0B31CFDC68F}" type="slidenum">
              <a:rPr lang="en-US" smtClean="0"/>
              <a:t>5</a:t>
            </a:fld>
            <a:endParaRPr lang="en-US"/>
          </a:p>
        </p:txBody>
      </p:sp>
    </p:spTree>
    <p:extLst>
      <p:ext uri="{BB962C8B-B14F-4D97-AF65-F5344CB8AC3E}">
        <p14:creationId xmlns:p14="http://schemas.microsoft.com/office/powerpoint/2010/main" val="26399400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Residential roofing flow chart to choose the correct fall protection for a given situation.</a:t>
            </a:r>
            <a:endParaRPr lang="en-US" dirty="0"/>
          </a:p>
        </p:txBody>
      </p:sp>
      <p:sp>
        <p:nvSpPr>
          <p:cNvPr id="4" name="Slide Number Placeholder 3"/>
          <p:cNvSpPr>
            <a:spLocks noGrp="1"/>
          </p:cNvSpPr>
          <p:nvPr>
            <p:ph type="sldNum" sz="quarter" idx="10"/>
          </p:nvPr>
        </p:nvSpPr>
        <p:spPr/>
        <p:txBody>
          <a:bodyPr/>
          <a:lstStyle/>
          <a:p>
            <a:fld id="{28ADF8D4-0398-4F42-8F78-E0B31CFDC68F}" type="slidenum">
              <a:rPr lang="en-US" smtClean="0"/>
              <a:t>6</a:t>
            </a:fld>
            <a:endParaRPr lang="en-US"/>
          </a:p>
        </p:txBody>
      </p:sp>
    </p:spTree>
    <p:extLst>
      <p:ext uri="{BB962C8B-B14F-4D97-AF65-F5344CB8AC3E}">
        <p14:creationId xmlns:p14="http://schemas.microsoft.com/office/powerpoint/2010/main" val="3418398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Crane Certification has been extended again (to November 10</a:t>
            </a:r>
            <a:r>
              <a:rPr lang="en-US" baseline="30000" dirty="0" smtClean="0"/>
              <a:t>th</a:t>
            </a:r>
            <a:r>
              <a:rPr lang="en-US" dirty="0" smtClean="0"/>
              <a:t>, 2018).  There have been multiple questions of the regulation’s interpretation.  For example, does it mean operator certification is required only for a type of crane or operator certification is required for both type of crane and capacity.  If it’s the second, an operator would need to be tested on each type of crane and for each level of capacity. </a:t>
            </a:r>
          </a:p>
          <a:p>
            <a:pPr marL="228600" indent="-228600">
              <a:buAutoNum type="arabicPeriod"/>
            </a:pPr>
            <a:r>
              <a:rPr lang="en-US" dirty="0" smtClean="0"/>
              <a:t>Monorail hoist was removed from the crane and derrick section of the regulations because of many of the requirements were unrealistic with a monorail hoist that is mounted in a fixed location.  </a:t>
            </a:r>
            <a:endParaRPr lang="en-US" dirty="0"/>
          </a:p>
        </p:txBody>
      </p:sp>
      <p:sp>
        <p:nvSpPr>
          <p:cNvPr id="4" name="Slide Number Placeholder 3"/>
          <p:cNvSpPr>
            <a:spLocks noGrp="1"/>
          </p:cNvSpPr>
          <p:nvPr>
            <p:ph type="sldNum" sz="quarter" idx="10"/>
          </p:nvPr>
        </p:nvSpPr>
        <p:spPr/>
        <p:txBody>
          <a:bodyPr/>
          <a:lstStyle/>
          <a:p>
            <a:fld id="{28ADF8D4-0398-4F42-8F78-E0B31CFDC68F}" type="slidenum">
              <a:rPr lang="en-US" smtClean="0"/>
              <a:t>7</a:t>
            </a:fld>
            <a:endParaRPr lang="en-US"/>
          </a:p>
        </p:txBody>
      </p:sp>
    </p:spTree>
    <p:extLst>
      <p:ext uri="{BB962C8B-B14F-4D97-AF65-F5344CB8AC3E}">
        <p14:creationId xmlns:p14="http://schemas.microsoft.com/office/powerpoint/2010/main" val="4518283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Injury and Illness data collection update change was only on the submitting of the data.  Now it can be electronically submitted.  Previous changes to the Injury and Illness made it required to report if you have over 250 employees (prior to this is was not required </a:t>
            </a:r>
            <a:r>
              <a:rPr lang="en-US" smtClean="0"/>
              <a:t>to send it to OSHA).  </a:t>
            </a:r>
            <a:r>
              <a:rPr lang="en-US" dirty="0" smtClean="0"/>
              <a:t>Also included were required reporting of certain high risk industries (construction being one of them) of employment of 20 or greater.</a:t>
            </a:r>
          </a:p>
          <a:p>
            <a:pPr marL="228600" indent="-228600">
              <a:buAutoNum type="arabicPeriod"/>
            </a:pPr>
            <a:r>
              <a:rPr lang="en-US" dirty="0" smtClean="0"/>
              <a:t>Beryllium exposure rate was decreased from 1.0 micrograms to 0.2 micrograms.</a:t>
            </a:r>
            <a:endParaRPr lang="en-US" dirty="0"/>
          </a:p>
        </p:txBody>
      </p:sp>
      <p:sp>
        <p:nvSpPr>
          <p:cNvPr id="4" name="Slide Number Placeholder 3"/>
          <p:cNvSpPr>
            <a:spLocks noGrp="1"/>
          </p:cNvSpPr>
          <p:nvPr>
            <p:ph type="sldNum" sz="quarter" idx="10"/>
          </p:nvPr>
        </p:nvSpPr>
        <p:spPr/>
        <p:txBody>
          <a:bodyPr/>
          <a:lstStyle/>
          <a:p>
            <a:fld id="{28ADF8D4-0398-4F42-8F78-E0B31CFDC68F}" type="slidenum">
              <a:rPr lang="en-US" smtClean="0"/>
              <a:t>8</a:t>
            </a:fld>
            <a:endParaRPr lang="en-US"/>
          </a:p>
        </p:txBody>
      </p:sp>
    </p:spTree>
    <p:extLst>
      <p:ext uri="{BB962C8B-B14F-4D97-AF65-F5344CB8AC3E}">
        <p14:creationId xmlns:p14="http://schemas.microsoft.com/office/powerpoint/2010/main" val="14200407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Eye and Face protection updated the references of the older ANSI Standards (1968) to more modern ANSI Standards (2010).  Part of the change was needed to meet the technological advancements of eye and face protection.</a:t>
            </a:r>
          </a:p>
          <a:p>
            <a:pPr marL="228600" indent="-228600">
              <a:buAutoNum type="arabicPeriod"/>
            </a:pPr>
            <a:r>
              <a:rPr lang="en-US" smtClean="0"/>
              <a:t>The construction </a:t>
            </a:r>
            <a:r>
              <a:rPr lang="en-US" dirty="0" smtClean="0"/>
              <a:t>regulation now mirrors the general industry regulation.  Included in the changes are continuous monitoring of the confined space (you can not just test once at the beginning of the operation).  If the worksite has multiple contractors going in and out of the confined space, then they are required to share the data (monitoring, activities, etc.) of the space.  Also required is an initial jobsite inspection and prior notification of local rescue personnel of the confined space operation.</a:t>
            </a:r>
            <a:endParaRPr lang="en-US" dirty="0"/>
          </a:p>
        </p:txBody>
      </p:sp>
      <p:sp>
        <p:nvSpPr>
          <p:cNvPr id="4" name="Slide Number Placeholder 3"/>
          <p:cNvSpPr>
            <a:spLocks noGrp="1"/>
          </p:cNvSpPr>
          <p:nvPr>
            <p:ph type="sldNum" sz="quarter" idx="10"/>
          </p:nvPr>
        </p:nvSpPr>
        <p:spPr/>
        <p:txBody>
          <a:bodyPr/>
          <a:lstStyle/>
          <a:p>
            <a:fld id="{28ADF8D4-0398-4F42-8F78-E0B31CFDC68F}" type="slidenum">
              <a:rPr lang="en-US" smtClean="0"/>
              <a:t>9</a:t>
            </a:fld>
            <a:endParaRPr lang="en-US"/>
          </a:p>
        </p:txBody>
      </p:sp>
    </p:spTree>
    <p:extLst>
      <p:ext uri="{BB962C8B-B14F-4D97-AF65-F5344CB8AC3E}">
        <p14:creationId xmlns:p14="http://schemas.microsoft.com/office/powerpoint/2010/main" val="248402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FAA797-446D-43C4-8672-357564255CB7}" type="datetime1">
              <a:rPr lang="en-US" smtClean="0"/>
              <a:t>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966195-970D-4C0A-97A7-572F6FC93376}" type="slidenum">
              <a:rPr lang="en-US" smtClean="0"/>
              <a:t>‹#›</a:t>
            </a:fld>
            <a:endParaRPr lang="en-US"/>
          </a:p>
        </p:txBody>
      </p:sp>
    </p:spTree>
    <p:extLst>
      <p:ext uri="{BB962C8B-B14F-4D97-AF65-F5344CB8AC3E}">
        <p14:creationId xmlns:p14="http://schemas.microsoft.com/office/powerpoint/2010/main" val="1296249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E5FC09-BFBB-402D-AB79-26801900D9C5}" type="datetime1">
              <a:rPr lang="en-US" smtClean="0"/>
              <a:t>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966195-970D-4C0A-97A7-572F6FC93376}" type="slidenum">
              <a:rPr lang="en-US" smtClean="0"/>
              <a:t>‹#›</a:t>
            </a:fld>
            <a:endParaRPr lang="en-US"/>
          </a:p>
        </p:txBody>
      </p:sp>
    </p:spTree>
    <p:extLst>
      <p:ext uri="{BB962C8B-B14F-4D97-AF65-F5344CB8AC3E}">
        <p14:creationId xmlns:p14="http://schemas.microsoft.com/office/powerpoint/2010/main" val="3771216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9CDFDD-F1BA-47AC-8AE3-B3707D7DD132}" type="datetime1">
              <a:rPr lang="en-US" smtClean="0"/>
              <a:t>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966195-970D-4C0A-97A7-572F6FC93376}" type="slidenum">
              <a:rPr lang="en-US" smtClean="0"/>
              <a:t>‹#›</a:t>
            </a:fld>
            <a:endParaRPr lang="en-US"/>
          </a:p>
        </p:txBody>
      </p:sp>
    </p:spTree>
    <p:extLst>
      <p:ext uri="{BB962C8B-B14F-4D97-AF65-F5344CB8AC3E}">
        <p14:creationId xmlns:p14="http://schemas.microsoft.com/office/powerpoint/2010/main" val="3188043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8481B5-F85F-4F97-A72E-734E304F93D2}" type="datetime1">
              <a:rPr lang="en-US" smtClean="0"/>
              <a:t>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966195-970D-4C0A-97A7-572F6FC93376}" type="slidenum">
              <a:rPr lang="en-US" smtClean="0"/>
              <a:t>‹#›</a:t>
            </a:fld>
            <a:endParaRPr lang="en-US"/>
          </a:p>
        </p:txBody>
      </p:sp>
    </p:spTree>
    <p:extLst>
      <p:ext uri="{BB962C8B-B14F-4D97-AF65-F5344CB8AC3E}">
        <p14:creationId xmlns:p14="http://schemas.microsoft.com/office/powerpoint/2010/main" val="364072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251E81-B393-4C82-9DD6-B99C1A78E470}" type="datetime1">
              <a:rPr lang="en-US" smtClean="0"/>
              <a:t>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966195-970D-4C0A-97A7-572F6FC93376}" type="slidenum">
              <a:rPr lang="en-US" smtClean="0"/>
              <a:t>‹#›</a:t>
            </a:fld>
            <a:endParaRPr lang="en-US"/>
          </a:p>
        </p:txBody>
      </p:sp>
    </p:spTree>
    <p:extLst>
      <p:ext uri="{BB962C8B-B14F-4D97-AF65-F5344CB8AC3E}">
        <p14:creationId xmlns:p14="http://schemas.microsoft.com/office/powerpoint/2010/main" val="1781742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79F5CF1-E019-476F-ABF7-02456CBAE920}" type="datetime1">
              <a:rPr lang="en-US" smtClean="0"/>
              <a:t>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966195-970D-4C0A-97A7-572F6FC93376}" type="slidenum">
              <a:rPr lang="en-US" smtClean="0"/>
              <a:t>‹#›</a:t>
            </a:fld>
            <a:endParaRPr lang="en-US"/>
          </a:p>
        </p:txBody>
      </p:sp>
    </p:spTree>
    <p:extLst>
      <p:ext uri="{BB962C8B-B14F-4D97-AF65-F5344CB8AC3E}">
        <p14:creationId xmlns:p14="http://schemas.microsoft.com/office/powerpoint/2010/main" val="414041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59600C-5CA8-42CA-9461-34443C1B9CAE}" type="datetime1">
              <a:rPr lang="en-US" smtClean="0"/>
              <a:t>2/11/2020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966195-970D-4C0A-97A7-572F6FC93376}" type="slidenum">
              <a:rPr lang="en-US" smtClean="0"/>
              <a:t>‹#›</a:t>
            </a:fld>
            <a:endParaRPr lang="en-US"/>
          </a:p>
        </p:txBody>
      </p:sp>
    </p:spTree>
    <p:extLst>
      <p:ext uri="{BB962C8B-B14F-4D97-AF65-F5344CB8AC3E}">
        <p14:creationId xmlns:p14="http://schemas.microsoft.com/office/powerpoint/2010/main" val="1340329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582EEE-6FF0-4B0F-AB18-55A1DF6494F0}" type="datetime1">
              <a:rPr lang="en-US" smtClean="0"/>
              <a:t>2/11/2020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966195-970D-4C0A-97A7-572F6FC93376}" type="slidenum">
              <a:rPr lang="en-US" smtClean="0"/>
              <a:t>‹#›</a:t>
            </a:fld>
            <a:endParaRPr lang="en-US"/>
          </a:p>
        </p:txBody>
      </p:sp>
    </p:spTree>
    <p:extLst>
      <p:ext uri="{BB962C8B-B14F-4D97-AF65-F5344CB8AC3E}">
        <p14:creationId xmlns:p14="http://schemas.microsoft.com/office/powerpoint/2010/main" val="3640345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835CE6-AC38-4DA1-8B4F-0EF6BFE24515}" type="datetime1">
              <a:rPr lang="en-US" smtClean="0"/>
              <a:t>2/11/2020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966195-970D-4C0A-97A7-572F6FC93376}" type="slidenum">
              <a:rPr lang="en-US" smtClean="0"/>
              <a:t>‹#›</a:t>
            </a:fld>
            <a:endParaRPr lang="en-US"/>
          </a:p>
        </p:txBody>
      </p:sp>
    </p:spTree>
    <p:extLst>
      <p:ext uri="{BB962C8B-B14F-4D97-AF65-F5344CB8AC3E}">
        <p14:creationId xmlns:p14="http://schemas.microsoft.com/office/powerpoint/2010/main" val="13664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7FEBFF-32C4-4BF4-806E-F76438B57949}" type="datetime1">
              <a:rPr lang="en-US" smtClean="0"/>
              <a:t>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966195-970D-4C0A-97A7-572F6FC93376}" type="slidenum">
              <a:rPr lang="en-US" smtClean="0"/>
              <a:t>‹#›</a:t>
            </a:fld>
            <a:endParaRPr lang="en-US"/>
          </a:p>
        </p:txBody>
      </p:sp>
    </p:spTree>
    <p:extLst>
      <p:ext uri="{BB962C8B-B14F-4D97-AF65-F5344CB8AC3E}">
        <p14:creationId xmlns:p14="http://schemas.microsoft.com/office/powerpoint/2010/main" val="874919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1CEE9F-E7A6-496A-9C15-96BA1C266ECD}" type="datetime1">
              <a:rPr lang="en-US" smtClean="0"/>
              <a:t>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966195-970D-4C0A-97A7-572F6FC93376}" type="slidenum">
              <a:rPr lang="en-US" smtClean="0"/>
              <a:t>‹#›</a:t>
            </a:fld>
            <a:endParaRPr lang="en-US"/>
          </a:p>
        </p:txBody>
      </p:sp>
    </p:spTree>
    <p:extLst>
      <p:ext uri="{BB962C8B-B14F-4D97-AF65-F5344CB8AC3E}">
        <p14:creationId xmlns:p14="http://schemas.microsoft.com/office/powerpoint/2010/main" val="1565439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02861A-0161-470E-9D7F-DEFDAB2B6377}" type="datetime1">
              <a:rPr lang="en-US" smtClean="0"/>
              <a:t>2/11/2020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966195-970D-4C0A-97A7-572F6FC93376}" type="slidenum">
              <a:rPr lang="en-US" smtClean="0"/>
              <a:t>‹#›</a:t>
            </a:fld>
            <a:endParaRPr lang="en-US"/>
          </a:p>
        </p:txBody>
      </p:sp>
    </p:spTree>
    <p:extLst>
      <p:ext uri="{BB962C8B-B14F-4D97-AF65-F5344CB8AC3E}">
        <p14:creationId xmlns:p14="http://schemas.microsoft.com/office/powerpoint/2010/main" val="3624297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C966195-970D-4C0A-97A7-572F6FC93376}" type="slidenum">
              <a:rPr lang="en-US" smtClean="0"/>
              <a:t>1</a:t>
            </a:fld>
            <a:endParaRPr lang="en-US"/>
          </a:p>
        </p:txBody>
      </p:sp>
      <p:sp>
        <p:nvSpPr>
          <p:cNvPr id="2" name="Title 1"/>
          <p:cNvSpPr>
            <a:spLocks noGrp="1"/>
          </p:cNvSpPr>
          <p:nvPr>
            <p:ph type="title"/>
          </p:nvPr>
        </p:nvSpPr>
        <p:spPr>
          <a:xfrm>
            <a:off x="1470212" y="1858215"/>
            <a:ext cx="10515600" cy="1325563"/>
          </a:xfrm>
        </p:spPr>
        <p:txBody>
          <a:bodyPr>
            <a:normAutofit/>
          </a:bodyPr>
          <a:lstStyle/>
          <a:p>
            <a:r>
              <a:rPr lang="en-US" sz="6000" dirty="0"/>
              <a:t>Regulation Updates in OSHA</a:t>
            </a:r>
          </a:p>
        </p:txBody>
      </p:sp>
      <p:sp>
        <p:nvSpPr>
          <p:cNvPr id="3" name="Content Placeholder 2"/>
          <p:cNvSpPr>
            <a:spLocks noGrp="1"/>
          </p:cNvSpPr>
          <p:nvPr>
            <p:ph idx="1"/>
          </p:nvPr>
        </p:nvSpPr>
        <p:spPr>
          <a:xfrm>
            <a:off x="1355464" y="3652369"/>
            <a:ext cx="9854003" cy="2178275"/>
          </a:xfrm>
        </p:spPr>
        <p:txBody>
          <a:bodyPr>
            <a:normAutofit fontScale="62500" lnSpcReduction="20000"/>
          </a:bodyPr>
          <a:lstStyle/>
          <a:p>
            <a:pPr marL="0" indent="0">
              <a:buNone/>
            </a:pPr>
            <a:r>
              <a:rPr lang="en-US" sz="5100" dirty="0"/>
              <a:t>What has changed that could affect me</a:t>
            </a:r>
            <a:r>
              <a:rPr lang="en-US" sz="5100" dirty="0" smtClean="0"/>
              <a:t>?</a:t>
            </a:r>
          </a:p>
          <a:p>
            <a:pPr marL="0" indent="0">
              <a:buNone/>
            </a:pPr>
            <a:endParaRPr lang="en-US" dirty="0"/>
          </a:p>
          <a:p>
            <a:pPr marL="0" indent="0">
              <a:buNone/>
            </a:pPr>
            <a:r>
              <a:rPr lang="en-US" sz="3600" dirty="0"/>
              <a:t>DISCLAIMER: This material was produced under grant number SH-31204-SH7 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547321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C966195-970D-4C0A-97A7-572F6FC93376}" type="slidenum">
              <a:rPr lang="en-US" smtClean="0"/>
              <a:t>2</a:t>
            </a:fld>
            <a:endParaRPr lang="en-US"/>
          </a:p>
        </p:txBody>
      </p:sp>
      <p:sp>
        <p:nvSpPr>
          <p:cNvPr id="2" name="Title 1"/>
          <p:cNvSpPr>
            <a:spLocks noGrp="1"/>
          </p:cNvSpPr>
          <p:nvPr>
            <p:ph type="title"/>
          </p:nvPr>
        </p:nvSpPr>
        <p:spPr/>
        <p:txBody>
          <a:bodyPr/>
          <a:lstStyle/>
          <a:p>
            <a:r>
              <a:rPr lang="en-US" dirty="0" smtClean="0"/>
              <a:t>Regulation Updates in </a:t>
            </a:r>
            <a:r>
              <a:rPr lang="en-US" dirty="0"/>
              <a:t>OSHA</a:t>
            </a:r>
            <a:br>
              <a:rPr lang="en-US" dirty="0"/>
            </a:br>
            <a:r>
              <a:rPr lang="en-US" sz="3200" dirty="0" smtClean="0"/>
              <a:t>Date of Changes</a:t>
            </a:r>
            <a:endParaRPr lang="en-US" sz="3200" dirty="0"/>
          </a:p>
        </p:txBody>
      </p:sp>
      <p:sp>
        <p:nvSpPr>
          <p:cNvPr id="3" name="Content Placeholder 2"/>
          <p:cNvSpPr>
            <a:spLocks noGrp="1"/>
          </p:cNvSpPr>
          <p:nvPr>
            <p:ph idx="1"/>
          </p:nvPr>
        </p:nvSpPr>
        <p:spPr/>
        <p:txBody>
          <a:bodyPr/>
          <a:lstStyle/>
          <a:p>
            <a:pPr marL="0" indent="0">
              <a:buNone/>
            </a:pPr>
            <a:r>
              <a:rPr lang="en-US" dirty="0" smtClean="0"/>
              <a:t>11/2017 – Crane Certification Rule Change – Extended to 11/10/18</a:t>
            </a:r>
          </a:p>
          <a:p>
            <a:pPr marL="0" indent="0">
              <a:buNone/>
            </a:pPr>
            <a:r>
              <a:rPr lang="en-US" dirty="0" smtClean="0"/>
              <a:t>7/2017 – Monorail Hoists</a:t>
            </a:r>
          </a:p>
          <a:p>
            <a:pPr marL="0" indent="0">
              <a:buNone/>
            </a:pPr>
            <a:r>
              <a:rPr lang="en-US" dirty="0" smtClean="0"/>
              <a:t>7/2017 – Injury and Illness Data Collection</a:t>
            </a:r>
          </a:p>
          <a:p>
            <a:pPr marL="0" indent="0">
              <a:buNone/>
            </a:pPr>
            <a:r>
              <a:rPr lang="en-US" dirty="0" smtClean="0"/>
              <a:t>6/2017 – Beryllium </a:t>
            </a:r>
          </a:p>
          <a:p>
            <a:pPr marL="0" indent="0">
              <a:buNone/>
            </a:pPr>
            <a:r>
              <a:rPr lang="en-US" dirty="0" smtClean="0"/>
              <a:t>11/2016 – Walking and Working Surfaces</a:t>
            </a:r>
          </a:p>
          <a:p>
            <a:pPr marL="0" indent="0">
              <a:buNone/>
            </a:pPr>
            <a:r>
              <a:rPr lang="en-US" dirty="0" smtClean="0"/>
              <a:t>3/2016 – Eye &amp; Face Protection</a:t>
            </a:r>
          </a:p>
          <a:p>
            <a:pPr marL="0" indent="0">
              <a:buNone/>
            </a:pPr>
            <a:r>
              <a:rPr lang="en-US" dirty="0" smtClean="0"/>
              <a:t>5/2015 – Confined Space</a:t>
            </a:r>
          </a:p>
          <a:p>
            <a:pPr marL="0" indent="0">
              <a:buNone/>
            </a:pPr>
            <a:r>
              <a:rPr lang="en-US" dirty="0" smtClean="0"/>
              <a:t>6/2011 – Residential Roofing Update</a:t>
            </a:r>
          </a:p>
          <a:p>
            <a:pPr marL="0" indent="0">
              <a:buNone/>
            </a:pPr>
            <a:endParaRPr lang="en-US" dirty="0"/>
          </a:p>
        </p:txBody>
      </p:sp>
    </p:spTree>
    <p:extLst>
      <p:ext uri="{BB962C8B-B14F-4D97-AF65-F5344CB8AC3E}">
        <p14:creationId xmlns:p14="http://schemas.microsoft.com/office/powerpoint/2010/main" val="2059423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C966195-970D-4C0A-97A7-572F6FC93376}" type="slidenum">
              <a:rPr lang="en-US" smtClean="0"/>
              <a:t>3</a:t>
            </a:fld>
            <a:endParaRPr lang="en-US"/>
          </a:p>
        </p:txBody>
      </p:sp>
      <p:sp>
        <p:nvSpPr>
          <p:cNvPr id="2" name="Title 1"/>
          <p:cNvSpPr>
            <a:spLocks noGrp="1"/>
          </p:cNvSpPr>
          <p:nvPr>
            <p:ph type="title"/>
          </p:nvPr>
        </p:nvSpPr>
        <p:spPr>
          <a:xfrm>
            <a:off x="838199" y="94129"/>
            <a:ext cx="10699377" cy="1945249"/>
          </a:xfrm>
        </p:spPr>
        <p:txBody>
          <a:bodyPr>
            <a:normAutofit/>
          </a:bodyPr>
          <a:lstStyle/>
          <a:p>
            <a:r>
              <a:rPr lang="en-US" dirty="0" smtClean="0"/>
              <a:t>Regulation Updates in </a:t>
            </a:r>
            <a:r>
              <a:rPr lang="en-US" dirty="0"/>
              <a:t>OSHA</a:t>
            </a:r>
            <a:br>
              <a:rPr lang="en-US" dirty="0"/>
            </a:br>
            <a:r>
              <a:rPr lang="en-US" dirty="0" smtClean="0"/>
              <a:t/>
            </a:r>
            <a:br>
              <a:rPr lang="en-US" dirty="0" smtClean="0"/>
            </a:br>
            <a:r>
              <a:rPr lang="en-US" sz="3200" dirty="0" smtClean="0"/>
              <a:t>Walking and Working Surface Update – General Industry (1910)</a:t>
            </a:r>
            <a:endParaRPr lang="en-US" sz="3200" dirty="0"/>
          </a:p>
        </p:txBody>
      </p:sp>
      <p:sp>
        <p:nvSpPr>
          <p:cNvPr id="3" name="Content Placeholder 2"/>
          <p:cNvSpPr>
            <a:spLocks noGrp="1"/>
          </p:cNvSpPr>
          <p:nvPr>
            <p:ph idx="1"/>
          </p:nvPr>
        </p:nvSpPr>
        <p:spPr>
          <a:xfrm>
            <a:off x="838200" y="2218765"/>
            <a:ext cx="10515600" cy="3958198"/>
          </a:xfrm>
        </p:spPr>
        <p:txBody>
          <a:bodyPr/>
          <a:lstStyle/>
          <a:p>
            <a:pPr lvl="2"/>
            <a:r>
              <a:rPr lang="en-US" sz="2800" dirty="0" smtClean="0"/>
              <a:t>Can choose protection that will </a:t>
            </a:r>
            <a:r>
              <a:rPr lang="en-US" sz="2800" dirty="0"/>
              <a:t>be most effective in the particular workplace operation or situation</a:t>
            </a:r>
            <a:r>
              <a:rPr lang="en-US" sz="2800" dirty="0" smtClean="0"/>
              <a:t>.</a:t>
            </a:r>
          </a:p>
          <a:p>
            <a:pPr lvl="2"/>
            <a:r>
              <a:rPr lang="en-US" sz="2800" dirty="0" smtClean="0"/>
              <a:t>Anchorage points and rope descent changes</a:t>
            </a:r>
          </a:p>
          <a:p>
            <a:pPr lvl="2"/>
            <a:r>
              <a:rPr lang="en-US" sz="2800" dirty="0" smtClean="0"/>
              <a:t>Fixed ladder updates</a:t>
            </a:r>
          </a:p>
          <a:p>
            <a:pPr lvl="2"/>
            <a:r>
              <a:rPr lang="en-US" sz="2800" dirty="0" smtClean="0"/>
              <a:t>Unprotected edges</a:t>
            </a:r>
          </a:p>
          <a:p>
            <a:pPr lvl="2"/>
            <a:r>
              <a:rPr lang="en-US" sz="2800" dirty="0" smtClean="0"/>
              <a:t>Training</a:t>
            </a:r>
            <a:endParaRPr lang="en-US" sz="2800" dirty="0"/>
          </a:p>
        </p:txBody>
      </p:sp>
    </p:spTree>
    <p:extLst>
      <p:ext uri="{BB962C8B-B14F-4D97-AF65-F5344CB8AC3E}">
        <p14:creationId xmlns:p14="http://schemas.microsoft.com/office/powerpoint/2010/main" val="687448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139849"/>
            <a:ext cx="10681652" cy="1917551"/>
          </a:xfrm>
        </p:spPr>
        <p:txBody>
          <a:bodyPr>
            <a:normAutofit/>
          </a:bodyPr>
          <a:lstStyle/>
          <a:p>
            <a:r>
              <a:rPr lang="en-US" sz="4400" dirty="0"/>
              <a:t>Regulation Updates in OSHA</a:t>
            </a:r>
            <a:r>
              <a:rPr lang="en-US" dirty="0"/>
              <a:t/>
            </a:r>
            <a:br>
              <a:rPr lang="en-US" dirty="0"/>
            </a:br>
            <a:r>
              <a:rPr lang="en-US" dirty="0"/>
              <a:t/>
            </a:r>
            <a:br>
              <a:rPr lang="en-US" dirty="0"/>
            </a:br>
            <a:r>
              <a:rPr lang="en-US" dirty="0"/>
              <a:t>Walking and Working Surface Deadlines</a:t>
            </a:r>
          </a:p>
        </p:txBody>
      </p:sp>
      <p:pic>
        <p:nvPicPr>
          <p:cNvPr id="8" name="Picture Placeholder 7" descr="Deadlines for 5 of the changes in the walking and workings surface regulation" title="Walking and Working Surface Deadlines"/>
          <p:cNvPicPr>
            <a:picLocks noGrp="1" noChangeAspect="1"/>
          </p:cNvPicPr>
          <p:nvPr>
            <p:ph type="pic" idx="1"/>
          </p:nvPr>
        </p:nvPicPr>
        <p:blipFill>
          <a:blip r:embed="rId3">
            <a:extLst>
              <a:ext uri="{28A0092B-C50C-407E-A947-70E740481C1C}">
                <a14:useLocalDpi xmlns:a14="http://schemas.microsoft.com/office/drawing/2010/main" val="0"/>
              </a:ext>
            </a:extLst>
          </a:blip>
          <a:stretch>
            <a:fillRect/>
          </a:stretch>
        </p:blipFill>
        <p:spPr>
          <a:xfrm>
            <a:off x="839788" y="2237398"/>
            <a:ext cx="9838592" cy="3938954"/>
          </a:xfrm>
        </p:spPr>
      </p:pic>
      <p:sp>
        <p:nvSpPr>
          <p:cNvPr id="5" name="Slide Number Placeholder 4"/>
          <p:cNvSpPr>
            <a:spLocks noGrp="1"/>
          </p:cNvSpPr>
          <p:nvPr>
            <p:ph type="sldNum" sz="quarter" idx="12"/>
          </p:nvPr>
        </p:nvSpPr>
        <p:spPr/>
        <p:txBody>
          <a:bodyPr/>
          <a:lstStyle/>
          <a:p>
            <a:fld id="{CC966195-970D-4C0A-97A7-572F6FC93376}" type="slidenum">
              <a:rPr lang="en-US" smtClean="0"/>
              <a:t>4</a:t>
            </a:fld>
            <a:endParaRPr lang="en-US"/>
          </a:p>
        </p:txBody>
      </p:sp>
    </p:spTree>
    <p:extLst>
      <p:ext uri="{BB962C8B-B14F-4D97-AF65-F5344CB8AC3E}">
        <p14:creationId xmlns:p14="http://schemas.microsoft.com/office/powerpoint/2010/main" val="2315249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C966195-970D-4C0A-97A7-572F6FC93376}" type="slidenum">
              <a:rPr lang="en-US" smtClean="0"/>
              <a:t>5</a:t>
            </a:fld>
            <a:endParaRPr lang="en-US"/>
          </a:p>
        </p:txBody>
      </p:sp>
      <p:sp>
        <p:nvSpPr>
          <p:cNvPr id="2" name="Title 1"/>
          <p:cNvSpPr>
            <a:spLocks noGrp="1"/>
          </p:cNvSpPr>
          <p:nvPr>
            <p:ph type="title"/>
          </p:nvPr>
        </p:nvSpPr>
        <p:spPr>
          <a:xfrm>
            <a:off x="838200" y="365125"/>
            <a:ext cx="10515600" cy="1786404"/>
          </a:xfrm>
        </p:spPr>
        <p:txBody>
          <a:bodyPr>
            <a:normAutofit fontScale="90000"/>
          </a:bodyPr>
          <a:lstStyle/>
          <a:p>
            <a:r>
              <a:rPr lang="en-US" dirty="0" smtClean="0"/>
              <a:t>Regulation Updates in OSHA</a:t>
            </a:r>
            <a:br>
              <a:rPr lang="en-US" dirty="0" smtClean="0"/>
            </a:br>
            <a:r>
              <a:rPr lang="en-US" dirty="0"/>
              <a:t/>
            </a:r>
            <a:br>
              <a:rPr lang="en-US" dirty="0"/>
            </a:br>
            <a:r>
              <a:rPr lang="en-US" sz="3200" dirty="0" smtClean="0"/>
              <a:t>Residential Roofing Update – Construction Industry [1926.501(b)(13)]</a:t>
            </a:r>
            <a:endParaRPr lang="en-US" sz="3200" dirty="0"/>
          </a:p>
        </p:txBody>
      </p:sp>
      <p:sp>
        <p:nvSpPr>
          <p:cNvPr id="3" name="Content Placeholder 2"/>
          <p:cNvSpPr>
            <a:spLocks noGrp="1"/>
          </p:cNvSpPr>
          <p:nvPr>
            <p:ph idx="1"/>
          </p:nvPr>
        </p:nvSpPr>
        <p:spPr>
          <a:xfrm>
            <a:off x="838200" y="2370137"/>
            <a:ext cx="10515600" cy="4351338"/>
          </a:xfrm>
        </p:spPr>
        <p:txBody>
          <a:bodyPr/>
          <a:lstStyle/>
          <a:p>
            <a:pPr lvl="2"/>
            <a:r>
              <a:rPr lang="en-US" sz="2800" dirty="0" smtClean="0"/>
              <a:t>Cancels OSHA Directive STD 03-11-001</a:t>
            </a:r>
          </a:p>
          <a:p>
            <a:pPr lvl="2"/>
            <a:r>
              <a:rPr lang="en-US" sz="2800" dirty="0" smtClean="0"/>
              <a:t>Old Directive allowed slide guards and safety monitors as only protection needed</a:t>
            </a:r>
          </a:p>
          <a:p>
            <a:pPr lvl="2"/>
            <a:r>
              <a:rPr lang="en-US" sz="2800" dirty="0" smtClean="0"/>
              <a:t>6 foot and above use guardrails, safety nets, and/or PFAS (depending on roof slope)</a:t>
            </a:r>
          </a:p>
          <a:p>
            <a:pPr lvl="2"/>
            <a:r>
              <a:rPr lang="en-US" sz="2800" dirty="0" smtClean="0"/>
              <a:t>Allows alternative fall protection IF conventional fall protection is deemed a danger to use</a:t>
            </a:r>
            <a:endParaRPr lang="en-US" sz="2800" dirty="0"/>
          </a:p>
        </p:txBody>
      </p:sp>
    </p:spTree>
    <p:extLst>
      <p:ext uri="{BB962C8B-B14F-4D97-AF65-F5344CB8AC3E}">
        <p14:creationId xmlns:p14="http://schemas.microsoft.com/office/powerpoint/2010/main" val="3570143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50" y="1411941"/>
            <a:ext cx="10434226" cy="1104900"/>
          </a:xfrm>
        </p:spPr>
        <p:txBody>
          <a:bodyPr>
            <a:normAutofit fontScale="90000"/>
          </a:bodyPr>
          <a:lstStyle/>
          <a:p>
            <a:r>
              <a:rPr lang="en-US" sz="4900" dirty="0"/>
              <a:t>Regulation Updates in OSHA</a:t>
            </a:r>
            <a:r>
              <a:rPr lang="en-US" dirty="0"/>
              <a:t/>
            </a:r>
            <a:br>
              <a:rPr lang="en-US" dirty="0"/>
            </a:br>
            <a:r>
              <a:rPr lang="en-US" dirty="0"/>
              <a:t/>
            </a:r>
            <a:br>
              <a:rPr lang="en-US" dirty="0"/>
            </a:br>
            <a:r>
              <a:rPr lang="en-US" dirty="0"/>
              <a:t>Residential Roofing Update </a:t>
            </a:r>
            <a:r>
              <a:rPr lang="en-US" dirty="0" smtClean="0"/>
              <a:t/>
            </a:r>
            <a:br>
              <a:rPr lang="en-US" dirty="0" smtClean="0"/>
            </a:br>
            <a:r>
              <a:rPr lang="en-US" dirty="0" smtClean="0"/>
              <a:t>Flowchart</a:t>
            </a:r>
            <a:r>
              <a:rPr lang="en-US" dirty="0"/>
              <a:t/>
            </a:r>
            <a:br>
              <a:rPr lang="en-US" dirty="0"/>
            </a:br>
            <a:endParaRPr lang="en-US" dirty="0"/>
          </a:p>
        </p:txBody>
      </p:sp>
      <p:pic>
        <p:nvPicPr>
          <p:cNvPr id="6" name="Content Placeholder 5" descr="Flowchart on how to picture the correct fall protection for residential roofing" title="Resdential Roofing Update Flowchart"/>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580529" y="860612"/>
            <a:ext cx="6636548" cy="5981285"/>
          </a:xfrm>
        </p:spPr>
      </p:pic>
      <p:sp>
        <p:nvSpPr>
          <p:cNvPr id="5" name="Slide Number Placeholder 4"/>
          <p:cNvSpPr>
            <a:spLocks noGrp="1"/>
          </p:cNvSpPr>
          <p:nvPr>
            <p:ph type="sldNum" sz="quarter" idx="12"/>
          </p:nvPr>
        </p:nvSpPr>
        <p:spPr/>
        <p:txBody>
          <a:bodyPr/>
          <a:lstStyle/>
          <a:p>
            <a:fld id="{CC966195-970D-4C0A-97A7-572F6FC93376}" type="slidenum">
              <a:rPr lang="en-US" smtClean="0"/>
              <a:t>6</a:t>
            </a:fld>
            <a:endParaRPr lang="en-US"/>
          </a:p>
        </p:txBody>
      </p:sp>
    </p:spTree>
    <p:extLst>
      <p:ext uri="{BB962C8B-B14F-4D97-AF65-F5344CB8AC3E}">
        <p14:creationId xmlns:p14="http://schemas.microsoft.com/office/powerpoint/2010/main" val="1222837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C966195-970D-4C0A-97A7-572F6FC93376}" type="slidenum">
              <a:rPr lang="en-US" smtClean="0"/>
              <a:t>7</a:t>
            </a:fld>
            <a:endParaRPr lang="en-US"/>
          </a:p>
        </p:txBody>
      </p:sp>
      <p:sp>
        <p:nvSpPr>
          <p:cNvPr id="2" name="Title 1"/>
          <p:cNvSpPr>
            <a:spLocks noGrp="1"/>
          </p:cNvSpPr>
          <p:nvPr>
            <p:ph type="title"/>
          </p:nvPr>
        </p:nvSpPr>
        <p:spPr>
          <a:xfrm>
            <a:off x="838200" y="0"/>
            <a:ext cx="10515600" cy="2070847"/>
          </a:xfrm>
        </p:spPr>
        <p:txBody>
          <a:bodyPr>
            <a:normAutofit/>
          </a:bodyPr>
          <a:lstStyle/>
          <a:p>
            <a:r>
              <a:rPr lang="en-US" dirty="0" smtClean="0"/>
              <a:t>Regulation Updates in OSHA</a:t>
            </a:r>
            <a:br>
              <a:rPr lang="en-US" dirty="0" smtClean="0"/>
            </a:br>
            <a:r>
              <a:rPr lang="en-US" dirty="0"/>
              <a:t/>
            </a:r>
            <a:br>
              <a:rPr lang="en-US" dirty="0"/>
            </a:br>
            <a:r>
              <a:rPr lang="en-US" sz="2600" dirty="0" smtClean="0">
                <a:latin typeface="Calibri (body)"/>
              </a:rPr>
              <a:t>Crane Certification Rule Change – Construction Industry (1926.1427)</a:t>
            </a:r>
            <a:endParaRPr lang="en-US" sz="2600" dirty="0">
              <a:latin typeface="Calibri (body)"/>
            </a:endParaRPr>
          </a:p>
        </p:txBody>
      </p:sp>
      <p:sp>
        <p:nvSpPr>
          <p:cNvPr id="3" name="Content Placeholder 2"/>
          <p:cNvSpPr>
            <a:spLocks noGrp="1"/>
          </p:cNvSpPr>
          <p:nvPr>
            <p:ph idx="1"/>
          </p:nvPr>
        </p:nvSpPr>
        <p:spPr>
          <a:xfrm>
            <a:off x="838200" y="1936376"/>
            <a:ext cx="10515600" cy="4106116"/>
          </a:xfrm>
        </p:spPr>
        <p:txBody>
          <a:bodyPr>
            <a:normAutofit fontScale="92500" lnSpcReduction="10000"/>
          </a:bodyPr>
          <a:lstStyle/>
          <a:p>
            <a:pPr marL="0" indent="0">
              <a:buNone/>
            </a:pPr>
            <a:endParaRPr lang="en-US" dirty="0" smtClean="0"/>
          </a:p>
          <a:p>
            <a:pPr lvl="3"/>
            <a:r>
              <a:rPr lang="en-US" sz="2800" dirty="0" smtClean="0">
                <a:latin typeface="Calibri (body)"/>
              </a:rPr>
              <a:t>Extended </a:t>
            </a:r>
            <a:r>
              <a:rPr lang="en-US" sz="2800" dirty="0">
                <a:latin typeface="Calibri (body)"/>
              </a:rPr>
              <a:t>to 11/10/18 </a:t>
            </a:r>
            <a:endParaRPr lang="en-US" sz="2800" dirty="0" smtClean="0">
              <a:latin typeface="Calibri (body)"/>
            </a:endParaRPr>
          </a:p>
          <a:p>
            <a:pPr lvl="3"/>
            <a:r>
              <a:rPr lang="en-US" sz="2800" dirty="0" smtClean="0"/>
              <a:t>Multiple extensions</a:t>
            </a:r>
          </a:p>
          <a:p>
            <a:pPr lvl="3"/>
            <a:r>
              <a:rPr lang="en-US" sz="2800" dirty="0" smtClean="0"/>
              <a:t>Certified by type and capacity?</a:t>
            </a:r>
          </a:p>
          <a:p>
            <a:pPr lvl="3"/>
            <a:r>
              <a:rPr lang="en-US" sz="2800" dirty="0" smtClean="0"/>
              <a:t>Certified deems operator qualified?</a:t>
            </a:r>
          </a:p>
          <a:p>
            <a:pPr marL="1371600" lvl="3" indent="0">
              <a:buNone/>
            </a:pPr>
            <a:r>
              <a:rPr lang="en-US" dirty="0"/>
              <a:t>	</a:t>
            </a:r>
            <a:r>
              <a:rPr lang="en-US" dirty="0" smtClean="0"/>
              <a:t>		</a:t>
            </a:r>
          </a:p>
          <a:p>
            <a:pPr marL="0" indent="0">
              <a:buNone/>
            </a:pPr>
            <a:endParaRPr lang="en-US" dirty="0" smtClean="0"/>
          </a:p>
          <a:p>
            <a:pPr marL="0" indent="0">
              <a:buNone/>
            </a:pPr>
            <a:r>
              <a:rPr lang="en-US" dirty="0" smtClean="0"/>
              <a:t>Monorail Hoists Change – Construction Industry Subpart CC (1926)</a:t>
            </a:r>
          </a:p>
          <a:p>
            <a:pPr marL="0" indent="0">
              <a:buNone/>
            </a:pPr>
            <a:endParaRPr lang="en-US" dirty="0" smtClean="0"/>
          </a:p>
          <a:p>
            <a:pPr lvl="3"/>
            <a:r>
              <a:rPr lang="en-US" sz="2800" dirty="0" smtClean="0"/>
              <a:t>Excluded from the Crane and Derrick section</a:t>
            </a:r>
          </a:p>
          <a:p>
            <a:pPr marL="0" indent="0">
              <a:buNone/>
            </a:pPr>
            <a:endParaRPr lang="en-US" dirty="0"/>
          </a:p>
        </p:txBody>
      </p:sp>
    </p:spTree>
    <p:extLst>
      <p:ext uri="{BB962C8B-B14F-4D97-AF65-F5344CB8AC3E}">
        <p14:creationId xmlns:p14="http://schemas.microsoft.com/office/powerpoint/2010/main" val="1365293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C966195-970D-4C0A-97A7-572F6FC93376}" type="slidenum">
              <a:rPr lang="en-US" smtClean="0"/>
              <a:t>8</a:t>
            </a:fld>
            <a:endParaRPr lang="en-US"/>
          </a:p>
        </p:txBody>
      </p:sp>
      <p:sp>
        <p:nvSpPr>
          <p:cNvPr id="2" name="Title 1"/>
          <p:cNvSpPr>
            <a:spLocks noGrp="1"/>
          </p:cNvSpPr>
          <p:nvPr>
            <p:ph type="title"/>
          </p:nvPr>
        </p:nvSpPr>
        <p:spPr/>
        <p:txBody>
          <a:bodyPr/>
          <a:lstStyle/>
          <a:p>
            <a:r>
              <a:rPr lang="en-US" dirty="0" smtClean="0"/>
              <a:t>Regulation Updates in </a:t>
            </a:r>
            <a:r>
              <a:rPr lang="en-US" dirty="0"/>
              <a:t>OSHA</a:t>
            </a:r>
            <a:br>
              <a:rPr lang="en-US" dirty="0"/>
            </a:br>
            <a:endParaRPr lang="en-US" sz="3200" dirty="0"/>
          </a:p>
        </p:txBody>
      </p:sp>
      <p:sp>
        <p:nvSpPr>
          <p:cNvPr id="3" name="Content Placeholder 2"/>
          <p:cNvSpPr>
            <a:spLocks noGrp="1"/>
          </p:cNvSpPr>
          <p:nvPr>
            <p:ph idx="1"/>
          </p:nvPr>
        </p:nvSpPr>
        <p:spPr/>
        <p:txBody>
          <a:bodyPr/>
          <a:lstStyle/>
          <a:p>
            <a:pPr marL="0" indent="0">
              <a:buNone/>
            </a:pPr>
            <a:r>
              <a:rPr lang="en-US" dirty="0" smtClean="0"/>
              <a:t>Injury and Illness Data Collection – All Industries (1904)</a:t>
            </a:r>
          </a:p>
          <a:p>
            <a:pPr lvl="3"/>
            <a:r>
              <a:rPr lang="en-US" sz="2800" dirty="0" smtClean="0"/>
              <a:t>Electronically submitted</a:t>
            </a:r>
          </a:p>
          <a:p>
            <a:pPr lvl="3"/>
            <a:r>
              <a:rPr lang="en-US" sz="2800" dirty="0" smtClean="0"/>
              <a:t>All employers with 250 employees</a:t>
            </a:r>
          </a:p>
          <a:p>
            <a:pPr lvl="3"/>
            <a:r>
              <a:rPr lang="en-US" sz="2800" b="1" i="1" dirty="0" smtClean="0"/>
              <a:t>High Risk </a:t>
            </a:r>
            <a:r>
              <a:rPr lang="en-US" sz="2800" dirty="0" smtClean="0"/>
              <a:t>industries with 20 employees</a:t>
            </a:r>
          </a:p>
          <a:p>
            <a:pPr marL="0" indent="0">
              <a:buNone/>
            </a:pPr>
            <a:endParaRPr lang="en-US" dirty="0" smtClean="0"/>
          </a:p>
          <a:p>
            <a:pPr marL="0" indent="0">
              <a:buNone/>
            </a:pPr>
            <a:r>
              <a:rPr lang="en-US" sz="2600" dirty="0" smtClean="0"/>
              <a:t>Beryllium Exposure Update – General, Const., Longshore (1910, 1915, 1926)</a:t>
            </a:r>
          </a:p>
          <a:p>
            <a:pPr lvl="3"/>
            <a:r>
              <a:rPr lang="en-US" sz="2800" dirty="0" smtClean="0"/>
              <a:t>Exposure 1949 – 2.0 micrograms, 1975 – 1.0 micrograms, 2017 – 0.2 micrograms</a:t>
            </a:r>
          </a:p>
        </p:txBody>
      </p:sp>
    </p:spTree>
    <p:extLst>
      <p:ext uri="{BB962C8B-B14F-4D97-AF65-F5344CB8AC3E}">
        <p14:creationId xmlns:p14="http://schemas.microsoft.com/office/powerpoint/2010/main" val="3877332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C966195-970D-4C0A-97A7-572F6FC93376}" type="slidenum">
              <a:rPr lang="en-US" smtClean="0"/>
              <a:t>9</a:t>
            </a:fld>
            <a:endParaRPr lang="en-US"/>
          </a:p>
        </p:txBody>
      </p:sp>
      <p:sp>
        <p:nvSpPr>
          <p:cNvPr id="2" name="Title 1"/>
          <p:cNvSpPr>
            <a:spLocks noGrp="1"/>
          </p:cNvSpPr>
          <p:nvPr>
            <p:ph type="title"/>
          </p:nvPr>
        </p:nvSpPr>
        <p:spPr>
          <a:xfrm>
            <a:off x="838200" y="365125"/>
            <a:ext cx="10515600" cy="1875959"/>
          </a:xfrm>
        </p:spPr>
        <p:txBody>
          <a:bodyPr>
            <a:normAutofit/>
          </a:bodyPr>
          <a:lstStyle/>
          <a:p>
            <a:r>
              <a:rPr lang="en-US" sz="4900" dirty="0" smtClean="0"/>
              <a:t>Regulation Updates in OSHA</a:t>
            </a:r>
            <a:r>
              <a:rPr lang="en-US" dirty="0" smtClean="0"/>
              <a:t/>
            </a:r>
            <a:br>
              <a:rPr lang="en-US" dirty="0" smtClean="0"/>
            </a:br>
            <a:r>
              <a:rPr lang="en-US" dirty="0"/>
              <a:t/>
            </a:r>
            <a:br>
              <a:rPr lang="en-US" dirty="0"/>
            </a:br>
            <a:r>
              <a:rPr lang="en-US" sz="2800" dirty="0" smtClean="0">
                <a:latin typeface="Calibri (body)"/>
              </a:rPr>
              <a:t>Eye &amp; Face Protection – General Industry Subpart D &amp; I (1910) </a:t>
            </a:r>
            <a:endParaRPr lang="en-US" sz="2800" dirty="0">
              <a:latin typeface="Calibri (body)"/>
            </a:endParaRPr>
          </a:p>
        </p:txBody>
      </p:sp>
      <p:sp>
        <p:nvSpPr>
          <p:cNvPr id="3" name="Content Placeholder 2"/>
          <p:cNvSpPr>
            <a:spLocks noGrp="1"/>
          </p:cNvSpPr>
          <p:nvPr>
            <p:ph idx="1"/>
          </p:nvPr>
        </p:nvSpPr>
        <p:spPr>
          <a:xfrm>
            <a:off x="838200" y="2420471"/>
            <a:ext cx="10515600" cy="3756492"/>
          </a:xfrm>
        </p:spPr>
        <p:txBody>
          <a:bodyPr>
            <a:normAutofit/>
          </a:bodyPr>
          <a:lstStyle/>
          <a:p>
            <a:pPr lvl="3"/>
            <a:r>
              <a:rPr lang="en-US" sz="2800" dirty="0" smtClean="0"/>
              <a:t>Updates references of ANSI Standards</a:t>
            </a:r>
          </a:p>
          <a:p>
            <a:pPr lvl="3"/>
            <a:r>
              <a:rPr lang="en-US" sz="2800" dirty="0" smtClean="0"/>
              <a:t>Includes advancements of eye and face PPE</a:t>
            </a:r>
          </a:p>
          <a:p>
            <a:pPr marL="0" indent="0">
              <a:buNone/>
            </a:pPr>
            <a:endParaRPr lang="en-US" dirty="0" smtClean="0"/>
          </a:p>
          <a:p>
            <a:pPr marL="0" indent="0">
              <a:buNone/>
            </a:pPr>
            <a:r>
              <a:rPr lang="en-US" dirty="0" smtClean="0"/>
              <a:t>Confined Space – Construction (1926.1200)</a:t>
            </a:r>
          </a:p>
          <a:p>
            <a:pPr lvl="3"/>
            <a:r>
              <a:rPr lang="en-US" sz="2800" dirty="0" smtClean="0"/>
              <a:t>Mirrors 1993 General Industry Standard</a:t>
            </a:r>
          </a:p>
          <a:p>
            <a:pPr lvl="3"/>
            <a:r>
              <a:rPr lang="en-US" sz="2800" dirty="0" smtClean="0"/>
              <a:t>Requires initial jobsite inspection, continuous monitoring, data sharing, and prior rescue team contact</a:t>
            </a:r>
          </a:p>
          <a:p>
            <a:pPr marL="0" indent="0">
              <a:buNone/>
            </a:pPr>
            <a:endParaRPr lang="en-US" dirty="0"/>
          </a:p>
        </p:txBody>
      </p:sp>
    </p:spTree>
    <p:extLst>
      <p:ext uri="{BB962C8B-B14F-4D97-AF65-F5344CB8AC3E}">
        <p14:creationId xmlns:p14="http://schemas.microsoft.com/office/powerpoint/2010/main" val="34218860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24460</TotalTime>
  <Words>1097</Words>
  <Application>Microsoft Office PowerPoint</Application>
  <PresentationFormat>Widescreen</PresentationFormat>
  <Paragraphs>93</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(body)</vt:lpstr>
      <vt:lpstr>Calibri Light</vt:lpstr>
      <vt:lpstr>Office Theme</vt:lpstr>
      <vt:lpstr>Regulation Updates in OSHA</vt:lpstr>
      <vt:lpstr>Regulation Updates in OSHA Date of Changes</vt:lpstr>
      <vt:lpstr>Regulation Updates in OSHA  Walking and Working Surface Update – General Industry (1910)</vt:lpstr>
      <vt:lpstr>Regulation Updates in OSHA  Walking and Working Surface Deadlines</vt:lpstr>
      <vt:lpstr>Regulation Updates in OSHA  Residential Roofing Update – Construction Industry [1926.501(b)(13)]</vt:lpstr>
      <vt:lpstr>Regulation Updates in OSHA  Residential Roofing Update  Flowchart </vt:lpstr>
      <vt:lpstr>Regulation Updates in OSHA  Crane Certification Rule Change – Construction Industry (1926.1427)</vt:lpstr>
      <vt:lpstr>Regulation Updates in OSHA </vt:lpstr>
      <vt:lpstr>Regulation Updates in OSHA  Eye &amp; Face Protection – General Industry Subpart D &amp; I (1910) </vt:lpstr>
    </vt:vector>
  </TitlesOfParts>
  <Company>University of Tennessee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Regulation Updates in OSHA</dc:title>
  <dc:creator>John Wagner</dc:creator>
  <cp:lastModifiedBy>Washington, L. Sherea - OSHA</cp:lastModifiedBy>
  <cp:revision>39</cp:revision>
  <cp:lastPrinted>2018-03-08T14:18:41Z</cp:lastPrinted>
  <dcterms:created xsi:type="dcterms:W3CDTF">2018-03-05T20:32:30Z</dcterms:created>
  <dcterms:modified xsi:type="dcterms:W3CDTF">2020-02-11T17:47:49Z</dcterms:modified>
</cp:coreProperties>
</file>