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84" r:id="rId2"/>
    <p:sldId id="283" r:id="rId3"/>
    <p:sldId id="257" r:id="rId4"/>
    <p:sldId id="261" r:id="rId5"/>
    <p:sldId id="262" r:id="rId6"/>
    <p:sldId id="260" r:id="rId7"/>
    <p:sldId id="258" r:id="rId8"/>
    <p:sldId id="263" r:id="rId9"/>
    <p:sldId id="285" r:id="rId10"/>
    <p:sldId id="265" r:id="rId11"/>
    <p:sldId id="286" r:id="rId12"/>
    <p:sldId id="287" r:id="rId13"/>
    <p:sldId id="288" r:id="rId14"/>
    <p:sldId id="269" r:id="rId15"/>
    <p:sldId id="270" r:id="rId16"/>
    <p:sldId id="271" r:id="rId17"/>
    <p:sldId id="272" r:id="rId18"/>
    <p:sldId id="273" r:id="rId19"/>
    <p:sldId id="274" r:id="rId20"/>
    <p:sldId id="289" r:id="rId21"/>
    <p:sldId id="290" r:id="rId22"/>
    <p:sldId id="277" r:id="rId23"/>
    <p:sldId id="278" r:id="rId24"/>
    <p:sldId id="282" r:id="rId25"/>
    <p:sldId id="291" r:id="rId26"/>
    <p:sldId id="280" r:id="rId27"/>
    <p:sldId id="281"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07" autoAdjust="0"/>
  </p:normalViewPr>
  <p:slideViewPr>
    <p:cSldViewPr snapToGrid="0">
      <p:cViewPr varScale="1">
        <p:scale>
          <a:sx n="97" d="100"/>
          <a:sy n="97" d="100"/>
        </p:scale>
        <p:origin x="96" y="168"/>
      </p:cViewPr>
      <p:guideLst/>
    </p:cSldViewPr>
  </p:slideViewPr>
  <p:notesTextViewPr>
    <p:cViewPr>
      <p:scale>
        <a:sx n="1" d="1"/>
        <a:sy n="1" d="1"/>
      </p:scale>
      <p:origin x="0" y="0"/>
    </p:cViewPr>
  </p:notesTextViewPr>
  <p:notesViewPr>
    <p:cSldViewPr snapToGrid="0">
      <p:cViewPr varScale="1">
        <p:scale>
          <a:sx n="65" d="100"/>
          <a:sy n="65"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E0116BAC-F8CD-4C6C-B9E0-E51923DD5FB9}" type="datetimeFigureOut">
              <a:rPr lang="en-US" smtClean="0"/>
              <a:t>2/25/2020</a:t>
            </a:fld>
            <a:endParaRPr lang="en-US" dirty="0"/>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DFA097B6-9C06-4ADB-A9C0-B991745FEB6F}" type="slidenum">
              <a:rPr lang="en-US" smtClean="0"/>
              <a:t>‹#›</a:t>
            </a:fld>
            <a:endParaRPr lang="en-US" dirty="0"/>
          </a:p>
        </p:txBody>
      </p:sp>
    </p:spTree>
    <p:extLst>
      <p:ext uri="{BB962C8B-B14F-4D97-AF65-F5344CB8AC3E}">
        <p14:creationId xmlns:p14="http://schemas.microsoft.com/office/powerpoint/2010/main" val="1293717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134" y="1"/>
            <a:ext cx="3038648" cy="466725"/>
          </a:xfrm>
          <a:prstGeom prst="rect">
            <a:avLst/>
          </a:prstGeom>
        </p:spPr>
        <p:txBody>
          <a:bodyPr vert="horz" lIns="91440" tIns="45720" rIns="91440" bIns="45720" rtlCol="0"/>
          <a:lstStyle>
            <a:lvl1pPr algn="r">
              <a:defRPr sz="1200"/>
            </a:lvl1pPr>
          </a:lstStyle>
          <a:p>
            <a:fld id="{7C965789-7178-46EE-8B08-98D6E4281481}" type="datetimeFigureOut">
              <a:rPr lang="en-US" smtClean="0"/>
              <a:t>2/25/2020</a:t>
            </a:fld>
            <a:endParaRPr lang="en-US" dirty="0"/>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848" y="4473576"/>
            <a:ext cx="560832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134" y="8829676"/>
            <a:ext cx="3038648" cy="466725"/>
          </a:xfrm>
          <a:prstGeom prst="rect">
            <a:avLst/>
          </a:prstGeom>
        </p:spPr>
        <p:txBody>
          <a:bodyPr vert="horz" lIns="91440" tIns="45720" rIns="91440" bIns="45720" rtlCol="0" anchor="b"/>
          <a:lstStyle>
            <a:lvl1pPr algn="r">
              <a:defRPr sz="1200"/>
            </a:lvl1pPr>
          </a:lstStyle>
          <a:p>
            <a:fld id="{E044A201-D3AB-4611-893A-E4880F69FA3A}" type="slidenum">
              <a:rPr lang="en-US" smtClean="0"/>
              <a:t>‹#›</a:t>
            </a:fld>
            <a:endParaRPr lang="en-US" dirty="0"/>
          </a:p>
        </p:txBody>
      </p:sp>
    </p:spTree>
    <p:extLst>
      <p:ext uri="{BB962C8B-B14F-4D97-AF65-F5344CB8AC3E}">
        <p14:creationId xmlns:p14="http://schemas.microsoft.com/office/powerpoint/2010/main" val="3164683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osha.gov/dte/library"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1.  Read the Harwood Grant disclaimer.</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a:t>
            </a:fld>
            <a:endParaRPr lang="en-US" dirty="0"/>
          </a:p>
        </p:txBody>
      </p:sp>
    </p:spTree>
    <p:extLst>
      <p:ext uri="{BB962C8B-B14F-4D97-AF65-F5344CB8AC3E}">
        <p14:creationId xmlns:p14="http://schemas.microsoft.com/office/powerpoint/2010/main" val="395259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Employers are required to provide safe and hazard-free work places.</a:t>
            </a:r>
          </a:p>
          <a:p>
            <a:pPr marL="228600" indent="-228600">
              <a:buAutoNum type="arabicPeriod"/>
            </a:pPr>
            <a:endParaRPr lang="en-US" dirty="0" smtClean="0"/>
          </a:p>
          <a:p>
            <a:pPr marL="228600" indent="-228600">
              <a:buAutoNum type="arabicPeriod"/>
            </a:pPr>
            <a:r>
              <a:rPr lang="en-US" dirty="0" smtClean="0"/>
              <a:t>If not they can be cited and fined for violating OSHA standards.</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10</a:t>
            </a:fld>
            <a:endParaRPr lang="en-US" dirty="0"/>
          </a:p>
        </p:txBody>
      </p:sp>
    </p:spTree>
    <p:extLst>
      <p:ext uri="{BB962C8B-B14F-4D97-AF65-F5344CB8AC3E}">
        <p14:creationId xmlns:p14="http://schemas.microsoft.com/office/powerpoint/2010/main" val="2470897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If you have hazardous chemicals you must have a written Hazard Communications Program.</a:t>
            </a:r>
          </a:p>
          <a:p>
            <a:pPr marL="228600" indent="-228600">
              <a:buAutoNum type="arabicPeriod"/>
            </a:pPr>
            <a:endParaRPr lang="en-US" dirty="0" smtClean="0"/>
          </a:p>
          <a:p>
            <a:pPr marL="228600" indent="-228600">
              <a:buAutoNum type="arabicPeriod"/>
            </a:pPr>
            <a:r>
              <a:rPr lang="en-US" dirty="0" smtClean="0"/>
              <a:t>Here is an example of a MSDS – they are currently being phased out and replaced with SDS.</a:t>
            </a:r>
          </a:p>
          <a:p>
            <a:pPr marL="228600" indent="-228600">
              <a:buAutoNum type="arabicPeriod"/>
            </a:pPr>
            <a:endParaRPr lang="en-US" dirty="0" smtClean="0"/>
          </a:p>
          <a:p>
            <a:pPr marL="228600" indent="-228600">
              <a:buAutoNum type="arabicPeriod"/>
            </a:pPr>
            <a:r>
              <a:rPr lang="en-US" dirty="0" smtClean="0"/>
              <a:t>SDS are made up of 16 sections (more than MSDS had) and are stricter in their formatting.</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11</a:t>
            </a:fld>
            <a:endParaRPr lang="en-US" dirty="0"/>
          </a:p>
        </p:txBody>
      </p:sp>
    </p:spTree>
    <p:extLst>
      <p:ext uri="{BB962C8B-B14F-4D97-AF65-F5344CB8AC3E}">
        <p14:creationId xmlns:p14="http://schemas.microsoft.com/office/powerpoint/2010/main" val="3275188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You are protected from employer retaliation if you report an injury.</a:t>
            </a:r>
          </a:p>
          <a:p>
            <a:pPr marL="228600" indent="-228600">
              <a:buAutoNum type="arabicPeriod"/>
            </a:pPr>
            <a:endParaRPr lang="en-US" dirty="0" smtClean="0"/>
          </a:p>
          <a:p>
            <a:pPr marL="228600" indent="-228600">
              <a:buAutoNum type="arabicPeriod"/>
            </a:pPr>
            <a:r>
              <a:rPr lang="en-US" dirty="0" smtClean="0"/>
              <a:t>OSHA 300 logs are records of all work caused injury and illness events.  OSHA 300 logs have to posted at the worksite/company trailer/etc. from February to April each year.</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12</a:t>
            </a:fld>
            <a:endParaRPr lang="en-US" dirty="0"/>
          </a:p>
        </p:txBody>
      </p:sp>
    </p:spTree>
    <p:extLst>
      <p:ext uri="{BB962C8B-B14F-4D97-AF65-F5344CB8AC3E}">
        <p14:creationId xmlns:p14="http://schemas.microsoft.com/office/powerpoint/2010/main" val="1861649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Read the points out loud.</a:t>
            </a:r>
          </a:p>
          <a:p>
            <a:pPr marL="228600" indent="-228600">
              <a:buAutoNum type="arabicPeriod"/>
            </a:pPr>
            <a:endParaRPr lang="en-US" dirty="0" smtClean="0"/>
          </a:p>
          <a:p>
            <a:pPr marL="228600" indent="-228600">
              <a:buAutoNum type="arabicPeriod"/>
            </a:pPr>
            <a:r>
              <a:rPr lang="en-US" dirty="0" smtClean="0"/>
              <a:t>OSHA has strict whistleblower rules, which have recently been rewritten and reinforced.</a:t>
            </a:r>
          </a:p>
          <a:p>
            <a:endParaRPr lang="en-US" dirty="0" smtClean="0"/>
          </a:p>
        </p:txBody>
      </p:sp>
      <p:sp>
        <p:nvSpPr>
          <p:cNvPr id="4" name="Slide Number Placeholder 3"/>
          <p:cNvSpPr>
            <a:spLocks noGrp="1"/>
          </p:cNvSpPr>
          <p:nvPr>
            <p:ph type="sldNum" sz="quarter" idx="10"/>
          </p:nvPr>
        </p:nvSpPr>
        <p:spPr/>
        <p:txBody>
          <a:bodyPr/>
          <a:lstStyle/>
          <a:p>
            <a:fld id="{E044A201-D3AB-4611-893A-E4880F69FA3A}" type="slidenum">
              <a:rPr lang="en-US" smtClean="0"/>
              <a:t>13</a:t>
            </a:fld>
            <a:endParaRPr lang="en-US" dirty="0"/>
          </a:p>
        </p:txBody>
      </p:sp>
    </p:spTree>
    <p:extLst>
      <p:ext uri="{BB962C8B-B14F-4D97-AF65-F5344CB8AC3E}">
        <p14:creationId xmlns:p14="http://schemas.microsoft.com/office/powerpoint/2010/main" val="2050262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QUESTION – Once you’ve been trained, you never have to be trained again… right? Wrong?</a:t>
            </a:r>
          </a:p>
          <a:p>
            <a:pPr marL="228600" indent="-228600">
              <a:buAutoNum type="arabicPeriod"/>
            </a:pPr>
            <a:endParaRPr lang="en-US" dirty="0" smtClean="0"/>
          </a:p>
          <a:p>
            <a:pPr marL="228600" indent="-228600">
              <a:buAutoNum type="arabicPeriod"/>
            </a:pPr>
            <a:r>
              <a:rPr lang="en-US" dirty="0" smtClean="0"/>
              <a:t>Your employer is required to train (and re-train) in safety, hazard recognition, and equipment usage.</a:t>
            </a:r>
          </a:p>
          <a:p>
            <a:pPr marL="228600" indent="-228600">
              <a:buAutoNum type="arabicPeriod"/>
            </a:pPr>
            <a:endParaRPr lang="en-US" dirty="0" smtClean="0"/>
          </a:p>
          <a:p>
            <a:pPr marL="228600" indent="-228600">
              <a:buAutoNum type="arabicPeriod"/>
            </a:pPr>
            <a:r>
              <a:rPr lang="en-US" dirty="0" smtClean="0"/>
              <a:t>The training has to be provided in a language and level you can understand.</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14</a:t>
            </a:fld>
            <a:endParaRPr lang="en-US" dirty="0"/>
          </a:p>
        </p:txBody>
      </p:sp>
    </p:spTree>
    <p:extLst>
      <p:ext uri="{BB962C8B-B14F-4D97-AF65-F5344CB8AC3E}">
        <p14:creationId xmlns:p14="http://schemas.microsoft.com/office/powerpoint/2010/main" val="24441784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The medical records your employer keeps on you (hearing tests for example) can be viewed at anytime.</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15</a:t>
            </a:fld>
            <a:endParaRPr lang="en-US" dirty="0"/>
          </a:p>
        </p:txBody>
      </p:sp>
    </p:spTree>
    <p:extLst>
      <p:ext uri="{BB962C8B-B14F-4D97-AF65-F5344CB8AC3E}">
        <p14:creationId xmlns:p14="http://schemas.microsoft.com/office/powerpoint/2010/main" val="3903939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You can file an anonymous complaint with OSHA at anytime (phone call or on their website).  You can typically get updates on the status of the complaint/investigation and OSHA will issue a findings letter sent to you after the investigation has been completed.</a:t>
            </a:r>
          </a:p>
          <a:p>
            <a:pPr marL="228600" indent="-228600">
              <a:buAutoNum type="arabicPeriod"/>
            </a:pPr>
            <a:endParaRPr lang="en-US" dirty="0" smtClean="0"/>
          </a:p>
          <a:p>
            <a:pPr marL="228600" indent="-228600">
              <a:buAutoNum type="arabicPeriod"/>
            </a:pPr>
            <a:r>
              <a:rPr lang="en-US" dirty="0" smtClean="0"/>
              <a:t>Limited data updates and information can be found on osha.gov.  Any violations discovered can be found on the website.</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16</a:t>
            </a:fld>
            <a:endParaRPr lang="en-US" dirty="0"/>
          </a:p>
        </p:txBody>
      </p:sp>
    </p:spTree>
    <p:extLst>
      <p:ext uri="{BB962C8B-B14F-4D97-AF65-F5344CB8AC3E}">
        <p14:creationId xmlns:p14="http://schemas.microsoft.com/office/powerpoint/2010/main" val="878927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QUESTION – Has anyone been through an investigation?</a:t>
            </a:r>
          </a:p>
          <a:p>
            <a:pPr marL="228600" indent="-228600">
              <a:buAutoNum type="arabicPeriod"/>
            </a:pPr>
            <a:endParaRPr lang="en-US" dirty="0" smtClean="0"/>
          </a:p>
          <a:p>
            <a:pPr marL="228600" indent="-228600">
              <a:buAutoNum type="arabicPeriod"/>
            </a:pPr>
            <a:r>
              <a:rPr lang="en-US" dirty="0" smtClean="0"/>
              <a:t>Read the points out loud. </a:t>
            </a:r>
          </a:p>
          <a:p>
            <a:pPr marL="228600" indent="-228600">
              <a:buAutoNum type="arabicPeriod"/>
            </a:pPr>
            <a:endParaRPr lang="en-US" dirty="0" smtClean="0"/>
          </a:p>
          <a:p>
            <a:pPr marL="228600" indent="-228600">
              <a:buAutoNum type="arabicPeriod"/>
            </a:pPr>
            <a:r>
              <a:rPr lang="en-US" dirty="0" smtClean="0"/>
              <a:t>You are welcome to attend the investigation walk through and meet with the inspector privately to notify of any hazards you might be aware of.</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17</a:t>
            </a:fld>
            <a:endParaRPr lang="en-US" dirty="0"/>
          </a:p>
        </p:txBody>
      </p:sp>
    </p:spTree>
    <p:extLst>
      <p:ext uri="{BB962C8B-B14F-4D97-AF65-F5344CB8AC3E}">
        <p14:creationId xmlns:p14="http://schemas.microsoft.com/office/powerpoint/2010/main" val="35732653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Read the points out loud.</a:t>
            </a:r>
          </a:p>
          <a:p>
            <a:pPr marL="228600" indent="-228600">
              <a:buAutoNum type="arabicPeriod"/>
            </a:pPr>
            <a:endParaRPr lang="en-US" dirty="0" smtClean="0"/>
          </a:p>
          <a:p>
            <a:pPr marL="228600" indent="-228600">
              <a:buAutoNum type="arabicPeriod"/>
            </a:pPr>
            <a:r>
              <a:rPr lang="en-US" dirty="0" smtClean="0"/>
              <a:t>Talking point – Recently a former Norfolk Southern employee was awarded back pay, benefits, and returned to his job over a whistleblower firing.  He had been let go because of alerting management over potential on the job hazards. (Source OSHA Quicknotes)</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18</a:t>
            </a:fld>
            <a:endParaRPr lang="en-US" dirty="0"/>
          </a:p>
        </p:txBody>
      </p:sp>
    </p:spTree>
    <p:extLst>
      <p:ext uri="{BB962C8B-B14F-4D97-AF65-F5344CB8AC3E}">
        <p14:creationId xmlns:p14="http://schemas.microsoft.com/office/powerpoint/2010/main" val="111156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Read each out loud.</a:t>
            </a:r>
          </a:p>
          <a:p>
            <a:pPr marL="228600" indent="-228600">
              <a:buAutoNum type="arabicPeriod"/>
            </a:pPr>
            <a:endParaRPr lang="en-US" dirty="0" smtClean="0"/>
          </a:p>
          <a:p>
            <a:pPr marL="228600" indent="-228600">
              <a:buAutoNum type="arabicPeriod"/>
            </a:pPr>
            <a:r>
              <a:rPr lang="en-US" dirty="0" smtClean="0"/>
              <a:t>Examples of medical exams would be hearing tests.</a:t>
            </a:r>
          </a:p>
          <a:p>
            <a:pPr marL="228600" indent="-228600">
              <a:buAutoNum type="arabicPeriod"/>
            </a:pPr>
            <a:endParaRPr lang="en-US" dirty="0" smtClean="0"/>
          </a:p>
          <a:p>
            <a:pPr marL="228600" indent="-228600">
              <a:buAutoNum type="arabicPeriod"/>
            </a:pPr>
            <a:r>
              <a:rPr lang="en-US" dirty="0" smtClean="0"/>
              <a:t>If violations are found in an inspection – The violations and corrective actions need to be posted and available to all at worksite.</a:t>
            </a:r>
          </a:p>
          <a:p>
            <a:pPr marL="228600" indent="-228600">
              <a:buAutoNum type="arabicPeriod"/>
            </a:pPr>
            <a:endParaRPr lang="en-US" dirty="0" smtClean="0"/>
          </a:p>
          <a:p>
            <a:pPr marL="228600" indent="-228600">
              <a:buAutoNum type="arabicPeriod"/>
            </a:pPr>
            <a:r>
              <a:rPr lang="en-US" dirty="0" smtClean="0"/>
              <a:t>Almost all (rarely it’s not) PPE will be provided to the worker by the employer.</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19</a:t>
            </a:fld>
            <a:endParaRPr lang="en-US" dirty="0"/>
          </a:p>
        </p:txBody>
      </p:sp>
    </p:spTree>
    <p:extLst>
      <p:ext uri="{BB962C8B-B14F-4D97-AF65-F5344CB8AC3E}">
        <p14:creationId xmlns:p14="http://schemas.microsoft.com/office/powerpoint/2010/main" val="2353641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a:p>
            <a:pPr marL="228600" indent="-228600">
              <a:buAutoNum type="arabicPeriod"/>
            </a:pPr>
            <a:r>
              <a:rPr lang="en-US" dirty="0" smtClean="0"/>
              <a:t>Introductions of the students and instructor.</a:t>
            </a:r>
          </a:p>
          <a:p>
            <a:pPr marL="228600" indent="-228600">
              <a:buAutoNum type="arabicPeriod"/>
            </a:pPr>
            <a:endParaRPr lang="en-US" dirty="0" smtClean="0"/>
          </a:p>
          <a:p>
            <a:pPr marL="228600" indent="-228600">
              <a:buAutoNum type="arabicPeriod"/>
            </a:pPr>
            <a:r>
              <a:rPr lang="en-US" dirty="0" smtClean="0"/>
              <a:t>Who you/we are (the instructor), your organization?</a:t>
            </a:r>
          </a:p>
          <a:p>
            <a:pPr marL="228600" indent="-228600">
              <a:buAutoNum type="arabicPeriod"/>
            </a:pPr>
            <a:endParaRPr lang="en-US" dirty="0" smtClean="0"/>
          </a:p>
          <a:p>
            <a:pPr marL="228600" indent="-228600">
              <a:buAutoNum type="arabicPeriod"/>
            </a:pPr>
            <a:r>
              <a:rPr lang="en-US" dirty="0" smtClean="0"/>
              <a:t>Why are we here?</a:t>
            </a:r>
          </a:p>
          <a:p>
            <a:pPr marL="228600" indent="-228600">
              <a:buAutoNum type="arabicPeriod"/>
            </a:pPr>
            <a:endParaRPr lang="en-US" dirty="0" smtClean="0"/>
          </a:p>
          <a:p>
            <a:pPr marL="228600" indent="-228600">
              <a:buAutoNum type="arabicPeriod"/>
            </a:pPr>
            <a:r>
              <a:rPr lang="en-US" dirty="0" smtClean="0"/>
              <a:t>Explain the class sections, length, and breaks.</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2</a:t>
            </a:fld>
            <a:endParaRPr lang="en-US" dirty="0"/>
          </a:p>
        </p:txBody>
      </p:sp>
    </p:spTree>
    <p:extLst>
      <p:ext uri="{BB962C8B-B14F-4D97-AF65-F5344CB8AC3E}">
        <p14:creationId xmlns:p14="http://schemas.microsoft.com/office/powerpoint/2010/main" val="40722035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Employer is required to inform OSHA of a fatal event within 8 hours.</a:t>
            </a:r>
          </a:p>
          <a:p>
            <a:pPr marL="228600" indent="-228600">
              <a:buAutoNum type="arabicPeriod"/>
            </a:pPr>
            <a:endParaRPr lang="en-US" dirty="0" smtClean="0"/>
          </a:p>
          <a:p>
            <a:pPr marL="228600" indent="-228600">
              <a:buAutoNum type="arabicPeriod"/>
            </a:pPr>
            <a:r>
              <a:rPr lang="en-US" dirty="0" smtClean="0"/>
              <a:t>Employer is required to inform OSHA of a hospitalization, amputation, and/or eye loss within 24 hours.</a:t>
            </a:r>
          </a:p>
          <a:p>
            <a:pPr marL="228600" indent="-228600">
              <a:buAutoNum type="arabicPeriod"/>
            </a:pPr>
            <a:endParaRPr lang="en-US" dirty="0" smtClean="0"/>
          </a:p>
          <a:p>
            <a:pPr marL="228600" indent="-228600">
              <a:buAutoNum type="arabicPeriod"/>
            </a:pPr>
            <a:r>
              <a:rPr lang="en-US" dirty="0" smtClean="0"/>
              <a:t>A citation can be issued if it’s not reported in time.</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20</a:t>
            </a:fld>
            <a:endParaRPr lang="en-US" dirty="0"/>
          </a:p>
        </p:txBody>
      </p:sp>
    </p:spTree>
    <p:extLst>
      <p:ext uri="{BB962C8B-B14F-4D97-AF65-F5344CB8AC3E}">
        <p14:creationId xmlns:p14="http://schemas.microsoft.com/office/powerpoint/2010/main" val="772360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 OSHA standards are broken up into four parts.  One for each of the industry sectors that OSHA covers.</a:t>
            </a:r>
          </a:p>
          <a:p>
            <a:pPr marL="228600" indent="-228600">
              <a:buAutoNum type="arabicPeriod"/>
            </a:pPr>
            <a:endParaRPr lang="en-US" dirty="0" smtClean="0"/>
          </a:p>
          <a:p>
            <a:pPr marL="228600" indent="-228600">
              <a:buAutoNum type="arabicPeriod"/>
            </a:pPr>
            <a:r>
              <a:rPr lang="en-US" dirty="0" smtClean="0"/>
              <a:t>General Industry is the largest coverage which can include restaurants, office workers, hair salon workers, and universities.</a:t>
            </a:r>
          </a:p>
          <a:p>
            <a:pPr marL="228600" indent="-228600">
              <a:buAutoNum type="arabicPeriod"/>
            </a:pPr>
            <a:endParaRPr lang="en-US" dirty="0" smtClean="0"/>
          </a:p>
          <a:p>
            <a:pPr marL="228600" indent="-228600">
              <a:buAutoNum type="arabicPeriod"/>
            </a:pPr>
            <a:r>
              <a:rPr lang="en-US" dirty="0" smtClean="0"/>
              <a:t>The standards can cross industries.  A construction site can be issued General Industry standard citations if there was a violation of a standard.  This is typically seen in electrical standards.</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21</a:t>
            </a:fld>
            <a:endParaRPr lang="en-US" dirty="0"/>
          </a:p>
        </p:txBody>
      </p:sp>
    </p:spTree>
    <p:extLst>
      <p:ext uri="{BB962C8B-B14F-4D97-AF65-F5344CB8AC3E}">
        <p14:creationId xmlns:p14="http://schemas.microsoft.com/office/powerpoint/2010/main" val="2087705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Two current hot topic hazardous chemicals are silica and beryllium.  Both have new standards for exposure.</a:t>
            </a:r>
          </a:p>
          <a:p>
            <a:pPr marL="228600" indent="-228600">
              <a:buAutoNum type="arabicPeriod"/>
            </a:pPr>
            <a:endParaRPr lang="en-US" dirty="0" smtClean="0"/>
          </a:p>
          <a:p>
            <a:pPr marL="228600" indent="-228600">
              <a:buAutoNum type="arabicPeriod"/>
            </a:pPr>
            <a:r>
              <a:rPr lang="en-US" dirty="0" smtClean="0"/>
              <a:t>QUESTION…  Anybody see the video from DOL on Bill Ellis (from TN)… on developing silicosis and how the lungs slowly decreased breathing.</a:t>
            </a:r>
          </a:p>
          <a:p>
            <a:r>
              <a:rPr lang="en-US" dirty="0" smtClean="0"/>
              <a:t> </a:t>
            </a:r>
          </a:p>
          <a:p>
            <a:pPr marL="228600" indent="-228600">
              <a:buAutoNum type="arabicPeriod" startAt="3"/>
            </a:pPr>
            <a:r>
              <a:rPr lang="en-US" dirty="0" smtClean="0"/>
              <a:t>“Popcorn Lung” can be caused by silica.  Fine particles of silica are breathed into the lungs, where they stay and cause scarring.  </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22</a:t>
            </a:fld>
            <a:endParaRPr lang="en-US" dirty="0"/>
          </a:p>
        </p:txBody>
      </p:sp>
    </p:spTree>
    <p:extLst>
      <p:ext uri="{BB962C8B-B14F-4D97-AF65-F5344CB8AC3E}">
        <p14:creationId xmlns:p14="http://schemas.microsoft.com/office/powerpoint/2010/main" val="39597501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Emphasize the point of no advanced warning of an inspection.</a:t>
            </a:r>
          </a:p>
          <a:p>
            <a:pPr marL="228600" indent="-228600">
              <a:buAutoNum type="arabicPeriod"/>
            </a:pPr>
            <a:endParaRPr lang="en-US" dirty="0" smtClean="0"/>
          </a:p>
          <a:p>
            <a:pPr marL="228600" indent="-228600">
              <a:buAutoNum type="arabicPeriod"/>
            </a:pPr>
            <a:r>
              <a:rPr lang="en-US" dirty="0" smtClean="0"/>
              <a:t>QUESTION…  What happens if you prevent an inspector from coming on to your site?</a:t>
            </a:r>
            <a:endParaRPr lang="en-US" dirty="0"/>
          </a:p>
          <a:p>
            <a:pPr marL="228600" indent="-228600">
              <a:buAutoNum type="arabicPeriod"/>
            </a:pPr>
            <a:endParaRPr lang="en-US" dirty="0" smtClean="0"/>
          </a:p>
          <a:p>
            <a:pPr marL="228600" indent="-228600">
              <a:buAutoNum type="arabicPeriod"/>
            </a:pPr>
            <a:r>
              <a:rPr lang="en-US" dirty="0" smtClean="0"/>
              <a:t>Inspectors can also get a judge-signed warrant to get access of a worksite if it is blocked by an employer.</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23</a:t>
            </a:fld>
            <a:endParaRPr lang="en-US" dirty="0"/>
          </a:p>
        </p:txBody>
      </p:sp>
    </p:spTree>
    <p:extLst>
      <p:ext uri="{BB962C8B-B14F-4D97-AF65-F5344CB8AC3E}">
        <p14:creationId xmlns:p14="http://schemas.microsoft.com/office/powerpoint/2010/main" val="29584798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Opening conference is a sit-down with the inspector to talk about the event, the companies 300 log history, safety plans, training, and the affected employees/victims.</a:t>
            </a:r>
          </a:p>
          <a:p>
            <a:pPr marL="228600" indent="-228600">
              <a:buAutoNum type="arabicPeriod"/>
            </a:pPr>
            <a:endParaRPr lang="en-US" dirty="0" smtClean="0"/>
          </a:p>
          <a:p>
            <a:pPr marL="228600" indent="-228600">
              <a:buAutoNum type="arabicPeriod"/>
            </a:pPr>
            <a:r>
              <a:rPr lang="en-US" dirty="0" smtClean="0"/>
              <a:t>Closing conference is another sit-down where potential citations are discussed, possible corrective actions, abatement procedure, and settlement options.</a:t>
            </a:r>
          </a:p>
          <a:p>
            <a:pPr marL="228600" indent="-228600">
              <a:buAutoNum type="arabicPeriod"/>
            </a:pPr>
            <a:endParaRPr lang="en-US" dirty="0" smtClean="0"/>
          </a:p>
          <a:p>
            <a:pPr marL="228600" indent="-228600">
              <a:buAutoNum type="arabicPeriod"/>
            </a:pPr>
            <a:r>
              <a:rPr lang="en-US" dirty="0" smtClean="0"/>
              <a:t>Informal settlement conference is a chance to present evidence of corrective action, negotiate the citations, and possibly receive a discount or removal of penalties and/or citations.</a:t>
            </a:r>
          </a:p>
          <a:p>
            <a:pPr marL="228600" indent="-228600">
              <a:buAutoNum type="arabicPeriod"/>
            </a:pPr>
            <a:endParaRPr lang="en-US" dirty="0" smtClean="0"/>
          </a:p>
          <a:p>
            <a:pPr marL="228600" indent="-228600">
              <a:buAutoNum type="arabicPeriod"/>
            </a:pPr>
            <a:r>
              <a:rPr lang="en-US" dirty="0" smtClean="0"/>
              <a:t>Formal settlement conference takes place in front of a judge who makes the decisions of violations and penalty amounts.</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24</a:t>
            </a:fld>
            <a:endParaRPr lang="en-US" dirty="0"/>
          </a:p>
        </p:txBody>
      </p:sp>
    </p:spTree>
    <p:extLst>
      <p:ext uri="{BB962C8B-B14F-4D97-AF65-F5344CB8AC3E}">
        <p14:creationId xmlns:p14="http://schemas.microsoft.com/office/powerpoint/2010/main" val="4265569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Examples of OSHA penalty per type of violations.</a:t>
            </a:r>
          </a:p>
          <a:p>
            <a:pPr marL="228600" indent="-228600">
              <a:buAutoNum type="arabicPeriod"/>
            </a:pPr>
            <a:endParaRPr lang="en-US" dirty="0" smtClean="0"/>
          </a:p>
          <a:p>
            <a:pPr marL="228600" indent="-228600">
              <a:buAutoNum type="arabicPeriod"/>
            </a:pPr>
            <a:r>
              <a:rPr lang="en-US" dirty="0" smtClean="0"/>
              <a:t>For years penalties did not increase, now they will increase as inflation does.  New rates will be issued each year.</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25</a:t>
            </a:fld>
            <a:endParaRPr lang="en-US" dirty="0"/>
          </a:p>
        </p:txBody>
      </p:sp>
    </p:spTree>
    <p:extLst>
      <p:ext uri="{BB962C8B-B14F-4D97-AF65-F5344CB8AC3E}">
        <p14:creationId xmlns:p14="http://schemas.microsoft.com/office/powerpoint/2010/main" val="21096188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Verbally test the students with review questions.</a:t>
            </a:r>
          </a:p>
          <a:p>
            <a:pPr marL="228600" indent="-228600">
              <a:buAutoNum type="arabicPeriod"/>
            </a:pPr>
            <a:endParaRPr lang="en-US" dirty="0" smtClean="0"/>
          </a:p>
          <a:p>
            <a:r>
              <a:rPr lang="en-US" dirty="0" smtClean="0"/>
              <a:t>Answers: </a:t>
            </a:r>
          </a:p>
          <a:p>
            <a:pPr marL="228600" indent="-228600">
              <a:buAutoNum type="arabicPeriod"/>
            </a:pPr>
            <a:r>
              <a:rPr lang="en-US" dirty="0" smtClean="0"/>
              <a:t> A Safe and healthy workplace, knowledge of hazardous chemicals, report injuries, complain of hazards, request hazard correction, training, hazard exposure, your medical records, file a complaint with OSHA, participate in an OSHA inspection, and free from retaliation.</a:t>
            </a:r>
          </a:p>
          <a:p>
            <a:pPr marL="228600" indent="-228600">
              <a:buAutoNum type="arabicPeriod"/>
            </a:pPr>
            <a:endParaRPr lang="en-US" dirty="0" smtClean="0"/>
          </a:p>
          <a:p>
            <a:pPr marL="228600" indent="-228600">
              <a:buAutoNum type="arabicPeriod"/>
            </a:pPr>
            <a:r>
              <a:rPr lang="en-US" dirty="0" smtClean="0"/>
              <a:t>You are protected by section 11c from any employer retaliation.</a:t>
            </a:r>
          </a:p>
          <a:p>
            <a:pPr marL="228600" indent="-228600">
              <a:buAutoNum type="arabicPeriod"/>
            </a:pPr>
            <a:endParaRPr lang="en-US" dirty="0" smtClean="0"/>
          </a:p>
          <a:p>
            <a:pPr marL="228600" indent="-228600">
              <a:buAutoNum type="arabicPeriod"/>
            </a:pPr>
            <a:r>
              <a:rPr lang="en-US" dirty="0" smtClean="0"/>
              <a:t>Fatality -8 hours, hospitalization – 24 hours</a:t>
            </a:r>
          </a:p>
          <a:p>
            <a:pPr marL="228600" indent="-228600">
              <a:buAutoNum type="arabicPeriod"/>
            </a:pPr>
            <a:endParaRPr lang="en-US" dirty="0" smtClean="0"/>
          </a:p>
          <a:p>
            <a:pPr marL="228600" indent="-228600">
              <a:buAutoNum type="arabicPeriod"/>
            </a:pPr>
            <a:r>
              <a:rPr lang="en-US" dirty="0" smtClean="0"/>
              <a:t>Yes… employers are required by OSHA to provide training.</a:t>
            </a:r>
          </a:p>
        </p:txBody>
      </p:sp>
      <p:sp>
        <p:nvSpPr>
          <p:cNvPr id="4" name="Slide Number Placeholder 3"/>
          <p:cNvSpPr>
            <a:spLocks noGrp="1"/>
          </p:cNvSpPr>
          <p:nvPr>
            <p:ph type="sldNum" sz="quarter" idx="10"/>
          </p:nvPr>
        </p:nvSpPr>
        <p:spPr/>
        <p:txBody>
          <a:bodyPr/>
          <a:lstStyle/>
          <a:p>
            <a:fld id="{E044A201-D3AB-4611-893A-E4880F69FA3A}" type="slidenum">
              <a:rPr lang="en-US" smtClean="0"/>
              <a:t>26</a:t>
            </a:fld>
            <a:endParaRPr lang="en-US" dirty="0"/>
          </a:p>
        </p:txBody>
      </p:sp>
    </p:spTree>
    <p:extLst>
      <p:ext uri="{BB962C8B-B14F-4D97-AF65-F5344CB8AC3E}">
        <p14:creationId xmlns:p14="http://schemas.microsoft.com/office/powerpoint/2010/main" val="31212140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Sources of additional information.</a:t>
            </a:r>
          </a:p>
          <a:p>
            <a:pPr marL="228600" indent="-228600">
              <a:buAutoNum type="arabicPeriod"/>
            </a:pPr>
            <a:endParaRPr lang="en-US" dirty="0" smtClean="0"/>
          </a:p>
          <a:p>
            <a:pPr marL="228600" indent="-228600">
              <a:buAutoNum type="arabicPeriod"/>
            </a:pPr>
            <a:r>
              <a:rPr lang="en-US" dirty="0" smtClean="0"/>
              <a:t>Another useful source is the “Quick Notes” from OSHA.  It’s a bi-weekly email with updates on regulations, notable inspections, news, and other happenings in the world of safety and OSHA.  Sign up is on the OSHA </a:t>
            </a:r>
            <a:r>
              <a:rPr lang="en-US" smtClean="0"/>
              <a:t>website.</a:t>
            </a:r>
          </a:p>
          <a:p>
            <a:pPr marL="228600" indent="-228600">
              <a:buAutoNum type="arabicPeriod"/>
            </a:pPr>
            <a:endParaRPr lang="en-US" dirty="0" smtClean="0"/>
          </a:p>
          <a:p>
            <a:pPr marL="228600" indent="-228600">
              <a:buAutoNum type="arabicPeriod"/>
            </a:pPr>
            <a:r>
              <a:rPr lang="en-US" dirty="0" smtClean="0"/>
              <a:t>On-site Consultation Program offers free confidential safety and health services to small and medium sized businesses.  They will do a free inspection that does not result in violations or penalties.</a:t>
            </a:r>
          </a:p>
        </p:txBody>
      </p:sp>
      <p:sp>
        <p:nvSpPr>
          <p:cNvPr id="4" name="Slide Number Placeholder 3"/>
          <p:cNvSpPr>
            <a:spLocks noGrp="1"/>
          </p:cNvSpPr>
          <p:nvPr>
            <p:ph type="sldNum" sz="quarter" idx="10"/>
          </p:nvPr>
        </p:nvSpPr>
        <p:spPr/>
        <p:txBody>
          <a:bodyPr/>
          <a:lstStyle/>
          <a:p>
            <a:fld id="{E044A201-D3AB-4611-893A-E4880F69FA3A}" type="slidenum">
              <a:rPr lang="en-US" smtClean="0"/>
              <a:t>27</a:t>
            </a:fld>
            <a:endParaRPr lang="en-US" dirty="0"/>
          </a:p>
        </p:txBody>
      </p:sp>
    </p:spTree>
    <p:extLst>
      <p:ext uri="{BB962C8B-B14F-4D97-AF65-F5344CB8AC3E}">
        <p14:creationId xmlns:p14="http://schemas.microsoft.com/office/powerpoint/2010/main" val="7674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Read out loud the five topics from the slide.</a:t>
            </a:r>
          </a:p>
          <a:p>
            <a:pPr marL="228600" indent="-228600">
              <a:buAutoNum type="arabicPeriod"/>
            </a:pPr>
            <a:endParaRPr lang="en-US" dirty="0" smtClean="0"/>
          </a:p>
          <a:p>
            <a:pPr marL="228600" indent="-228600">
              <a:buAutoNum type="arabicPeriod"/>
            </a:pPr>
            <a:r>
              <a:rPr lang="en-US" dirty="0" smtClean="0"/>
              <a:t>Introduction to OSHA is required of all OSHA training.</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3</a:t>
            </a:fld>
            <a:endParaRPr lang="en-US" dirty="0"/>
          </a:p>
        </p:txBody>
      </p:sp>
    </p:spTree>
    <p:extLst>
      <p:ext uri="{BB962C8B-B14F-4D97-AF65-F5344CB8AC3E}">
        <p14:creationId xmlns:p14="http://schemas.microsoft.com/office/powerpoint/2010/main" val="2645174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Explain the history of OSHA.</a:t>
            </a:r>
          </a:p>
          <a:p>
            <a:pPr marL="228600" indent="-228600">
              <a:buAutoNum type="arabicPeriod"/>
            </a:pPr>
            <a:endParaRPr lang="en-US" dirty="0" smtClean="0"/>
          </a:p>
          <a:p>
            <a:pPr marL="228600" indent="-228600">
              <a:buAutoNum type="arabicPeriod"/>
            </a:pPr>
            <a:r>
              <a:rPr lang="en-US" dirty="0" smtClean="0"/>
              <a:t>Why OSHA was created.</a:t>
            </a:r>
          </a:p>
          <a:p>
            <a:pPr marL="228600" indent="-228600">
              <a:buAutoNum type="arabicPeriod"/>
            </a:pPr>
            <a:endParaRPr lang="en-US" dirty="0" smtClean="0"/>
          </a:p>
          <a:p>
            <a:pPr marL="228600" indent="-228600">
              <a:buAutoNum type="arabicPeriod"/>
            </a:pPr>
            <a:r>
              <a:rPr lang="en-US" dirty="0" smtClean="0"/>
              <a:t>How and who enacted it.</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4</a:t>
            </a:fld>
            <a:endParaRPr lang="en-US" dirty="0"/>
          </a:p>
        </p:txBody>
      </p:sp>
    </p:spTree>
    <p:extLst>
      <p:ext uri="{BB962C8B-B14F-4D97-AF65-F5344CB8AC3E}">
        <p14:creationId xmlns:p14="http://schemas.microsoft.com/office/powerpoint/2010/main" val="3660394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Read the mission statement out loud.</a:t>
            </a:r>
          </a:p>
          <a:p>
            <a:pPr marL="228600" indent="-228600">
              <a:buAutoNum type="arabicPeriod"/>
            </a:pPr>
            <a:endParaRPr lang="en-US" dirty="0" smtClean="0"/>
          </a:p>
          <a:p>
            <a:pPr marL="228600" indent="-228600">
              <a:buAutoNum type="arabicPeriod"/>
            </a:pPr>
            <a:r>
              <a:rPr lang="en-US" dirty="0" smtClean="0"/>
              <a:t>Explain the basics of safety and health standards and inspections.</a:t>
            </a:r>
          </a:p>
          <a:p>
            <a:pPr marL="228600" indent="-228600">
              <a:buAutoNum type="arabicPeriod"/>
            </a:pPr>
            <a:endParaRPr lang="en-US" dirty="0" smtClean="0"/>
          </a:p>
          <a:p>
            <a:pPr marL="228600" indent="-228600">
              <a:buFontTx/>
              <a:buAutoNum type="arabicPeriod"/>
            </a:pPr>
            <a:r>
              <a:rPr lang="en-US" dirty="0" smtClean="0"/>
              <a:t>Explain the training aids OSHA has available on their website.  (They can be found at </a:t>
            </a:r>
            <a:r>
              <a:rPr lang="en-US" u="sng" dirty="0">
                <a:hlinkClick r:id="rId3"/>
              </a:rPr>
              <a:t>http://</a:t>
            </a:r>
            <a:r>
              <a:rPr lang="en-US" u="sng" dirty="0" smtClean="0">
                <a:hlinkClick r:id="rId3"/>
              </a:rPr>
              <a:t>www.osha.gov/dte/library</a:t>
            </a:r>
            <a:r>
              <a:rPr lang="en-US" u="sng" dirty="0" smtClean="0"/>
              <a:t>.  </a:t>
            </a:r>
            <a:r>
              <a:rPr lang="en-US" dirty="0" smtClean="0"/>
              <a:t>  The website has multiple training PowerPoints, posters, information on a wide Varity of topics)</a:t>
            </a:r>
          </a:p>
          <a:p>
            <a:pPr marL="228600" indent="-228600">
              <a:buFontTx/>
              <a:buAutoNum type="arabicPeriod"/>
            </a:pPr>
            <a:endParaRPr lang="en-US" dirty="0" smtClean="0"/>
          </a:p>
          <a:p>
            <a:pPr marL="228600" indent="-228600">
              <a:buFontTx/>
              <a:buAutoNum type="arabicPeriod"/>
            </a:pPr>
            <a:r>
              <a:rPr lang="en-US" u="sng" dirty="0" smtClean="0"/>
              <a:t>QUESTION - </a:t>
            </a:r>
            <a:r>
              <a:rPr lang="en-US" dirty="0" smtClean="0"/>
              <a:t>  Who is not covered by OSHA?  Farming, self employed, other government agencies (Mines, Department of Energy, Coast Guard)</a:t>
            </a:r>
            <a:endParaRPr lang="en-US" u="sng" dirty="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5</a:t>
            </a:fld>
            <a:endParaRPr lang="en-US" dirty="0"/>
          </a:p>
        </p:txBody>
      </p:sp>
    </p:spTree>
    <p:extLst>
      <p:ext uri="{BB962C8B-B14F-4D97-AF65-F5344CB8AC3E}">
        <p14:creationId xmlns:p14="http://schemas.microsoft.com/office/powerpoint/2010/main" val="2017570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The statistical background on why OSHA was needed.</a:t>
            </a:r>
          </a:p>
          <a:p>
            <a:pPr marL="228600" indent="-228600">
              <a:buAutoNum type="arabicPeriod"/>
            </a:pPr>
            <a:endParaRPr lang="en-US" dirty="0" smtClean="0"/>
          </a:p>
          <a:p>
            <a:pPr marL="228600" indent="-228600">
              <a:buAutoNum type="arabicPeriod" startAt="2"/>
            </a:pPr>
            <a:r>
              <a:rPr lang="en-US" dirty="0" smtClean="0"/>
              <a:t>Stress the point of 38 workers death to 14 (65% decrease).</a:t>
            </a:r>
          </a:p>
          <a:p>
            <a:pPr marL="228600" indent="-228600">
              <a:buAutoNum type="arabicPeriod" startAt="2"/>
            </a:pPr>
            <a:endParaRPr lang="en-US" dirty="0" smtClean="0"/>
          </a:p>
          <a:p>
            <a:pPr marL="228600" indent="-228600">
              <a:buAutoNum type="arabicPeriod" startAt="3"/>
            </a:pPr>
            <a:r>
              <a:rPr lang="en-US" dirty="0" smtClean="0"/>
              <a:t>Injuries decreased by 7.3 per 100 from 1972 to 2016 (67% decrease).</a:t>
            </a:r>
          </a:p>
          <a:p>
            <a:pPr marL="228600" indent="-228600">
              <a:buAutoNum type="arabicPeriod" startAt="3"/>
            </a:pPr>
            <a:endParaRPr lang="en-US" dirty="0" smtClean="0"/>
          </a:p>
          <a:p>
            <a:pPr marL="228600" indent="-228600">
              <a:buAutoNum type="arabicPeriod" startAt="3"/>
            </a:pPr>
            <a:r>
              <a:rPr lang="en-US" dirty="0" smtClean="0"/>
              <a:t>History of Federal Safety Statutes:  1893 Safety Appliance Act, Required safety equipment (PPE) but only covered railroad.  In 1910, a mine safety act was introduced for miners.  Before OSHA, construction safety was handled internally for each company.  Some protected, some did not.</a:t>
            </a:r>
          </a:p>
          <a:p>
            <a:pPr marL="228600" indent="-228600">
              <a:buAutoNum type="arabicPeriod" startAt="3"/>
            </a:pPr>
            <a:endParaRPr lang="en-US" dirty="0"/>
          </a:p>
          <a:p>
            <a:pPr marL="228600" indent="-228600">
              <a:buAutoNum type="arabicPeriod" startAt="3"/>
            </a:pPr>
            <a:r>
              <a:rPr lang="en-US" dirty="0" smtClean="0"/>
              <a:t>Joseph Strauss and the Golden Gate Bridge…  1 fatality per 1 million dollars of a project.  He decided to use all safety techniques currently available.</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6</a:t>
            </a:fld>
            <a:endParaRPr lang="en-US" dirty="0"/>
          </a:p>
        </p:txBody>
      </p:sp>
    </p:spTree>
    <p:extLst>
      <p:ext uri="{BB962C8B-B14F-4D97-AF65-F5344CB8AC3E}">
        <p14:creationId xmlns:p14="http://schemas.microsoft.com/office/powerpoint/2010/main" val="949172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Read the statistics out loud to the class.</a:t>
            </a:r>
          </a:p>
          <a:p>
            <a:pPr marL="228600" indent="-228600">
              <a:buAutoNum type="arabicPeriod"/>
            </a:pPr>
            <a:endParaRPr lang="en-US" dirty="0" smtClean="0"/>
          </a:p>
          <a:p>
            <a:pPr marL="228600" indent="-228600">
              <a:buAutoNum type="arabicPeriod"/>
            </a:pPr>
            <a:r>
              <a:rPr lang="en-US" dirty="0" smtClean="0"/>
              <a:t>Explain the second number is the construction industry only.</a:t>
            </a:r>
          </a:p>
          <a:p>
            <a:pPr marL="228600" indent="-228600">
              <a:buAutoNum type="arabicPeriod"/>
            </a:pPr>
            <a:endParaRPr lang="en-US" dirty="0" smtClean="0"/>
          </a:p>
          <a:p>
            <a:pPr marL="228600" indent="-228600">
              <a:buAutoNum type="arabicPeriod"/>
            </a:pPr>
            <a:r>
              <a:rPr lang="en-US" dirty="0" smtClean="0"/>
              <a:t>Statistics are from Bureau of Labor Statistics and may include cases not in OSHA jurisdiction.</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7</a:t>
            </a:fld>
            <a:endParaRPr lang="en-US" dirty="0"/>
          </a:p>
        </p:txBody>
      </p:sp>
    </p:spTree>
    <p:extLst>
      <p:ext uri="{BB962C8B-B14F-4D97-AF65-F5344CB8AC3E}">
        <p14:creationId xmlns:p14="http://schemas.microsoft.com/office/powerpoint/2010/main" val="697888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Under the OSH Act workers are granted certain worker rights for a safe workplace and receive training needed to do their job.</a:t>
            </a:r>
          </a:p>
          <a:p>
            <a:pPr marL="228600" indent="-228600">
              <a:buAutoNum type="arabicPeriod"/>
            </a:pPr>
            <a:endParaRPr lang="en-US" dirty="0" smtClean="0"/>
          </a:p>
          <a:p>
            <a:pPr marL="228600" indent="-228600">
              <a:buAutoNum type="arabicPeriod"/>
            </a:pPr>
            <a:r>
              <a:rPr lang="en-US" dirty="0" smtClean="0"/>
              <a:t>Go over each point/topic; explain if needed (further explanation is included in the next slides)</a:t>
            </a:r>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8</a:t>
            </a:fld>
            <a:endParaRPr lang="en-US" dirty="0"/>
          </a:p>
        </p:txBody>
      </p:sp>
    </p:spTree>
    <p:extLst>
      <p:ext uri="{BB962C8B-B14F-4D97-AF65-F5344CB8AC3E}">
        <p14:creationId xmlns:p14="http://schemas.microsoft.com/office/powerpoint/2010/main" val="32942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This a picture of the Worker Rights Poster (If you have one, pass it around the classroom).</a:t>
            </a:r>
          </a:p>
          <a:p>
            <a:pPr marL="228600" indent="-228600">
              <a:buAutoNum type="arabicPeriod"/>
            </a:pPr>
            <a:endParaRPr lang="en-US" dirty="0" smtClean="0"/>
          </a:p>
          <a:p>
            <a:pPr marL="228600" indent="-228600">
              <a:buAutoNum type="arabicPeriod"/>
            </a:pPr>
            <a:r>
              <a:rPr lang="en-US" dirty="0" smtClean="0"/>
              <a:t>All employers are required to post it in the workplace.</a:t>
            </a:r>
          </a:p>
          <a:p>
            <a:endParaRPr lang="en-US" dirty="0"/>
          </a:p>
        </p:txBody>
      </p:sp>
      <p:sp>
        <p:nvSpPr>
          <p:cNvPr id="4" name="Slide Number Placeholder 3"/>
          <p:cNvSpPr>
            <a:spLocks noGrp="1"/>
          </p:cNvSpPr>
          <p:nvPr>
            <p:ph type="sldNum" sz="quarter" idx="10"/>
          </p:nvPr>
        </p:nvSpPr>
        <p:spPr/>
        <p:txBody>
          <a:bodyPr/>
          <a:lstStyle/>
          <a:p>
            <a:fld id="{E044A201-D3AB-4611-893A-E4880F69FA3A}" type="slidenum">
              <a:rPr lang="en-US" smtClean="0"/>
              <a:t>9</a:t>
            </a:fld>
            <a:endParaRPr lang="en-US" dirty="0"/>
          </a:p>
        </p:txBody>
      </p:sp>
    </p:spTree>
    <p:extLst>
      <p:ext uri="{BB962C8B-B14F-4D97-AF65-F5344CB8AC3E}">
        <p14:creationId xmlns:p14="http://schemas.microsoft.com/office/powerpoint/2010/main" val="1372941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739239-7BDE-4A2C-86B0-64C54E9CE935}"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71283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55F062-9485-420C-8BC1-34724D031C4A}"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635341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75E7A1-A61B-4113-BA5A-F4B3B536E66E}"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1473212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C83CB2-9E97-433F-A6E7-C61A30338D6F}"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970905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A88545-171B-48A2-9452-331E910A6BEA}" type="datetime1">
              <a:rPr lang="en-US" smtClean="0"/>
              <a:t>2/25/2020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3724757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EA9625-8DEF-4C60-ACDE-330120FCF963}" type="datetime1">
              <a:rPr lang="en-US" smtClean="0"/>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3606762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021E5D-29B2-4CA0-B86E-B52DBF681E61}" type="datetime1">
              <a:rPr lang="en-US" smtClean="0"/>
              <a:t>2/25/2020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1187668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C3BF6B-0402-48DC-BE31-D32AAE6BEECC}" type="datetime1">
              <a:rPr lang="en-US" smtClean="0"/>
              <a:t>2/25/2020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292478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6DB36-82E0-4B27-89BD-0CD0DFC9AB49}" type="datetime1">
              <a:rPr lang="en-US" smtClean="0"/>
              <a:t>2/25/2020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172479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543984-B18C-4569-8814-0B9797F6E0E2}" type="datetime1">
              <a:rPr lang="en-US" smtClean="0"/>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1892763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FBEED-EFDA-4614-9F3A-8173273BFD68}" type="datetime1">
              <a:rPr lang="en-US" smtClean="0"/>
              <a:t>2/25/2020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4A6CB6-F061-44A7-A28D-C881632FC5A0}" type="slidenum">
              <a:rPr lang="en-US" smtClean="0"/>
              <a:t>‹#›</a:t>
            </a:fld>
            <a:endParaRPr lang="en-US" dirty="0"/>
          </a:p>
        </p:txBody>
      </p:sp>
    </p:spTree>
    <p:extLst>
      <p:ext uri="{BB962C8B-B14F-4D97-AF65-F5344CB8AC3E}">
        <p14:creationId xmlns:p14="http://schemas.microsoft.com/office/powerpoint/2010/main" val="417880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29BA5-889F-49D8-B90C-D9E4B7087CB8}" type="datetime1">
              <a:rPr lang="en-US" smtClean="0"/>
              <a:t>2/25/2020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A6CB6-F061-44A7-A28D-C881632FC5A0}" type="slidenum">
              <a:rPr lang="en-US" smtClean="0"/>
              <a:t>‹#›</a:t>
            </a:fld>
            <a:endParaRPr lang="en-US" dirty="0"/>
          </a:p>
        </p:txBody>
      </p:sp>
    </p:spTree>
    <p:extLst>
      <p:ext uri="{BB962C8B-B14F-4D97-AF65-F5344CB8AC3E}">
        <p14:creationId xmlns:p14="http://schemas.microsoft.com/office/powerpoint/2010/main" val="3402866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44A6CB6-F061-44A7-A28D-C881632FC5A0}" type="slidenum">
              <a:rPr lang="en-US" smtClean="0"/>
              <a:t>1</a:t>
            </a:fld>
            <a:endParaRPr lang="en-US" dirty="0"/>
          </a:p>
        </p:txBody>
      </p:sp>
      <p:sp>
        <p:nvSpPr>
          <p:cNvPr id="6" name="Title 1"/>
          <p:cNvSpPr>
            <a:spLocks noGrp="1"/>
          </p:cNvSpPr>
          <p:nvPr>
            <p:ph type="title"/>
          </p:nvPr>
        </p:nvSpPr>
        <p:spPr>
          <a:xfrm>
            <a:off x="2106728" y="1041094"/>
            <a:ext cx="7983393" cy="2087696"/>
          </a:xfrm>
        </p:spPr>
        <p:txBody>
          <a:bodyPr>
            <a:noAutofit/>
          </a:bodyPr>
          <a:lstStyle/>
          <a:p>
            <a:r>
              <a:rPr lang="en-US" sz="6000" dirty="0" smtClean="0"/>
              <a:t>Introduction to OSHA</a:t>
            </a:r>
            <a:endParaRPr lang="en-US" sz="6000" dirty="0"/>
          </a:p>
        </p:txBody>
      </p:sp>
      <p:sp>
        <p:nvSpPr>
          <p:cNvPr id="7" name="Subtitle 2"/>
          <p:cNvSpPr>
            <a:spLocks noGrp="1"/>
          </p:cNvSpPr>
          <p:nvPr>
            <p:ph type="body" sz="half" idx="2"/>
          </p:nvPr>
        </p:nvSpPr>
        <p:spPr>
          <a:xfrm>
            <a:off x="1072060" y="3336542"/>
            <a:ext cx="8910140" cy="3174427"/>
          </a:xfrm>
        </p:spPr>
        <p:txBody>
          <a:bodyPr>
            <a:normAutofit/>
          </a:bodyPr>
          <a:lstStyle/>
          <a:p>
            <a:endParaRPr lang="en-US" dirty="0" smtClean="0"/>
          </a:p>
          <a:p>
            <a:pPr algn="just"/>
            <a:r>
              <a:rPr lang="en-US" sz="2000" dirty="0"/>
              <a:t>DISCLAIMER: This material was produced under grant number SH-31204-SH7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algn="ctr"/>
            <a:endParaRPr lang="en-US" sz="2000" dirty="0"/>
          </a:p>
          <a:p>
            <a:pPr algn="ctr"/>
            <a:r>
              <a:rPr lang="en-US" sz="2000" dirty="0" smtClean="0"/>
              <a:t>Training materials developed with grant funds will be posted at: </a:t>
            </a:r>
          </a:p>
          <a:p>
            <a:pPr algn="ctr"/>
            <a:r>
              <a:rPr lang="en-US" sz="2000" dirty="0" smtClean="0"/>
              <a:t>http://www.osha.gov/dte/library</a:t>
            </a:r>
            <a:endParaRPr lang="en-US" sz="2000" dirty="0"/>
          </a:p>
        </p:txBody>
      </p:sp>
    </p:spTree>
    <p:extLst>
      <p:ext uri="{BB962C8B-B14F-4D97-AF65-F5344CB8AC3E}">
        <p14:creationId xmlns:p14="http://schemas.microsoft.com/office/powerpoint/2010/main" val="168362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10</a:t>
            </a:fld>
            <a:endParaRPr lang="en-US" dirty="0"/>
          </a:p>
        </p:txBody>
      </p:sp>
      <p:sp>
        <p:nvSpPr>
          <p:cNvPr id="2" name="Title 1"/>
          <p:cNvSpPr>
            <a:spLocks noGrp="1"/>
          </p:cNvSpPr>
          <p:nvPr>
            <p:ph type="title"/>
          </p:nvPr>
        </p:nvSpPr>
        <p:spPr/>
        <p:txBody>
          <a:bodyPr>
            <a:normAutofit fontScale="90000"/>
          </a:bodyPr>
          <a:lstStyle/>
          <a:p>
            <a:r>
              <a:rPr lang="en-US" sz="4900" dirty="0" smtClean="0"/>
              <a:t>Introduction to OSHA</a:t>
            </a:r>
            <a:r>
              <a:rPr lang="en-US" dirty="0" smtClean="0"/>
              <a:t/>
            </a:r>
            <a:br>
              <a:rPr lang="en-US" dirty="0" smtClean="0"/>
            </a:br>
            <a:r>
              <a:rPr lang="en-US" dirty="0"/>
              <a:t/>
            </a:r>
            <a:br>
              <a:rPr lang="en-US" dirty="0"/>
            </a:br>
            <a:r>
              <a:rPr lang="en-US" sz="3200" dirty="0" smtClean="0"/>
              <a:t>It is your right to…</a:t>
            </a:r>
            <a:endParaRPr lang="en-US" sz="3200" dirty="0"/>
          </a:p>
        </p:txBody>
      </p:sp>
      <p:sp>
        <p:nvSpPr>
          <p:cNvPr id="3" name="Content Placeholder 2"/>
          <p:cNvSpPr>
            <a:spLocks noGrp="1"/>
          </p:cNvSpPr>
          <p:nvPr>
            <p:ph idx="1"/>
          </p:nvPr>
        </p:nvSpPr>
        <p:spPr/>
        <p:txBody>
          <a:bodyPr/>
          <a:lstStyle/>
          <a:p>
            <a:pPr marL="0" indent="0">
              <a:buNone/>
            </a:pPr>
            <a:endParaRPr lang="en-US" b="1" dirty="0" smtClean="0"/>
          </a:p>
          <a:p>
            <a:r>
              <a:rPr lang="en-US" dirty="0" smtClean="0"/>
              <a:t>Be provided </a:t>
            </a:r>
            <a:r>
              <a:rPr lang="en-US" dirty="0"/>
              <a:t>a workplace free from serious recognized hazards and </a:t>
            </a:r>
            <a:r>
              <a:rPr lang="en-US" dirty="0" smtClean="0"/>
              <a:t>which complies </a:t>
            </a:r>
            <a:r>
              <a:rPr lang="en-US" dirty="0"/>
              <a:t>with standards, rules and regulations issued under the OSH Act.</a:t>
            </a:r>
          </a:p>
          <a:p>
            <a:r>
              <a:rPr lang="en-US" dirty="0" smtClean="0"/>
              <a:t>Workplace </a:t>
            </a:r>
            <a:r>
              <a:rPr lang="en-US" dirty="0"/>
              <a:t>conditions </a:t>
            </a:r>
            <a:r>
              <a:rPr lang="en-US" dirty="0" smtClean="0"/>
              <a:t>which </a:t>
            </a:r>
            <a:r>
              <a:rPr lang="en-US" dirty="0"/>
              <a:t>conform to applicable </a:t>
            </a:r>
            <a:r>
              <a:rPr lang="en-US" dirty="0" smtClean="0"/>
              <a:t>OSHA Standards.</a:t>
            </a:r>
            <a:endParaRPr lang="en-US" dirty="0"/>
          </a:p>
          <a:p>
            <a:r>
              <a:rPr lang="en-US" dirty="0" smtClean="0"/>
              <a:t>Have </a:t>
            </a:r>
            <a:r>
              <a:rPr lang="en-US" dirty="0"/>
              <a:t>and use safe </a:t>
            </a:r>
            <a:r>
              <a:rPr lang="en-US" dirty="0" smtClean="0"/>
              <a:t>and properly maintained tools </a:t>
            </a:r>
            <a:r>
              <a:rPr lang="en-US" dirty="0"/>
              <a:t>and </a:t>
            </a:r>
            <a:r>
              <a:rPr lang="en-US" dirty="0" smtClean="0"/>
              <a:t>equipment.</a:t>
            </a:r>
            <a:endParaRPr lang="en-US" dirty="0"/>
          </a:p>
          <a:p>
            <a:pPr marL="0" indent="0">
              <a:buNone/>
            </a:pPr>
            <a:endParaRPr lang="en-US" dirty="0"/>
          </a:p>
        </p:txBody>
      </p:sp>
    </p:spTree>
    <p:extLst>
      <p:ext uri="{BB962C8B-B14F-4D97-AF65-F5344CB8AC3E}">
        <p14:creationId xmlns:p14="http://schemas.microsoft.com/office/powerpoint/2010/main" val="3168026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7" y="0"/>
            <a:ext cx="6585581" cy="1600200"/>
          </a:xfrm>
        </p:spPr>
        <p:txBody>
          <a:bodyPr/>
          <a:lstStyle/>
          <a:p>
            <a:r>
              <a:rPr lang="en-US" sz="4400" dirty="0"/>
              <a:t>Introduction to OSHA</a:t>
            </a:r>
            <a:r>
              <a:rPr lang="en-US" dirty="0"/>
              <a:t/>
            </a:r>
            <a:br>
              <a:rPr lang="en-US" dirty="0"/>
            </a:br>
            <a:r>
              <a:rPr lang="en-US" dirty="0"/>
              <a:t>Materials Safety Data Sheet</a:t>
            </a:r>
          </a:p>
        </p:txBody>
      </p:sp>
      <p:pic>
        <p:nvPicPr>
          <p:cNvPr id="6" name="Picture Placeholder 5" descr="Example of a MSDS for white out" title="Material Safety Data Sheet Example"/>
          <p:cNvPicPr>
            <a:picLocks noGrp="1" noChangeAspect="1"/>
          </p:cNvPicPr>
          <p:nvPr>
            <p:ph type="pic" idx="1"/>
          </p:nvPr>
        </p:nvPicPr>
        <p:blipFill>
          <a:blip r:embed="rId3" cstate="email">
            <a:extLst>
              <a:ext uri="{28A0092B-C50C-407E-A947-70E740481C1C}">
                <a14:useLocalDpi xmlns:a14="http://schemas.microsoft.com/office/drawing/2010/main" val="0"/>
              </a:ext>
            </a:extLst>
          </a:blip>
          <a:stretch>
            <a:fillRect/>
          </a:stretch>
        </p:blipFill>
        <p:spPr>
          <a:xfrm>
            <a:off x="7287410" y="457200"/>
            <a:ext cx="4619413" cy="6529493"/>
          </a:xfrm>
        </p:spPr>
      </p:pic>
      <p:sp>
        <p:nvSpPr>
          <p:cNvPr id="4" name="Text Placeholder 3"/>
          <p:cNvSpPr>
            <a:spLocks noGrp="1"/>
          </p:cNvSpPr>
          <p:nvPr>
            <p:ph type="body" sz="half" idx="2"/>
          </p:nvPr>
        </p:nvSpPr>
        <p:spPr>
          <a:xfrm>
            <a:off x="839787" y="2057399"/>
            <a:ext cx="5894599" cy="4664075"/>
          </a:xfrm>
        </p:spPr>
        <p:txBody>
          <a:bodyPr>
            <a:normAutofit lnSpcReduction="10000"/>
          </a:bodyPr>
          <a:lstStyle/>
          <a:p>
            <a:r>
              <a:rPr lang="en-US" sz="2800" b="1" dirty="0"/>
              <a:t>As an example of your rights…</a:t>
            </a:r>
          </a:p>
          <a:p>
            <a:endParaRPr lang="en-US" sz="2800" b="1" dirty="0"/>
          </a:p>
          <a:p>
            <a:r>
              <a:rPr lang="en-US" sz="2800" dirty="0"/>
              <a:t>Employers with hazardous chemicals in the workplace must develop and implement a written hazard communication program. </a:t>
            </a:r>
          </a:p>
          <a:p>
            <a:r>
              <a:rPr lang="en-US" sz="2800" dirty="0"/>
              <a:t>Training of employees on the hazards they are potentially exposed to and the taking of proper precautions (and a copy of safety data sheets must be readily available).</a:t>
            </a:r>
          </a:p>
          <a:p>
            <a:endParaRPr lang="en-US" dirty="0"/>
          </a:p>
        </p:txBody>
      </p:sp>
      <p:sp>
        <p:nvSpPr>
          <p:cNvPr id="5" name="Slide Number Placeholder 4"/>
          <p:cNvSpPr>
            <a:spLocks noGrp="1"/>
          </p:cNvSpPr>
          <p:nvPr>
            <p:ph type="sldNum" sz="quarter" idx="12"/>
          </p:nvPr>
        </p:nvSpPr>
        <p:spPr/>
        <p:txBody>
          <a:bodyPr/>
          <a:lstStyle/>
          <a:p>
            <a:fld id="{E44A6CB6-F061-44A7-A28D-C881632FC5A0}" type="slidenum">
              <a:rPr lang="en-US" smtClean="0"/>
              <a:t>11</a:t>
            </a:fld>
            <a:endParaRPr lang="en-US" dirty="0"/>
          </a:p>
        </p:txBody>
      </p:sp>
    </p:spTree>
    <p:extLst>
      <p:ext uri="{BB962C8B-B14F-4D97-AF65-F5344CB8AC3E}">
        <p14:creationId xmlns:p14="http://schemas.microsoft.com/office/powerpoint/2010/main" val="201924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09728"/>
            <a:ext cx="6676580" cy="1600200"/>
          </a:xfrm>
        </p:spPr>
        <p:txBody>
          <a:bodyPr anchor="ctr"/>
          <a:lstStyle/>
          <a:p>
            <a:r>
              <a:rPr lang="en-US" sz="4400" dirty="0"/>
              <a:t>Introduction to OSHA</a:t>
            </a:r>
            <a:r>
              <a:rPr lang="en-US" dirty="0"/>
              <a:t/>
            </a:r>
            <a:br>
              <a:rPr lang="en-US" dirty="0"/>
            </a:br>
            <a:r>
              <a:rPr lang="en-US" dirty="0"/>
              <a:t>OSHA 300 Logs</a:t>
            </a:r>
          </a:p>
        </p:txBody>
      </p:sp>
      <p:pic>
        <p:nvPicPr>
          <p:cNvPr id="6" name="Picture Placeholder 5" descr="Picture of an OSHA 300 Log" title="Example of OSHA 300 Logs"/>
          <p:cNvPicPr>
            <a:picLocks noGrp="1" noChangeAspect="1"/>
          </p:cNvPicPr>
          <p:nvPr>
            <p:ph type="pic" idx="1"/>
          </p:nvPr>
        </p:nvPicPr>
        <p:blipFill>
          <a:blip r:embed="rId3" cstate="email">
            <a:extLst>
              <a:ext uri="{28A0092B-C50C-407E-A947-70E740481C1C}">
                <a14:useLocalDpi xmlns:a14="http://schemas.microsoft.com/office/drawing/2010/main" val="0"/>
              </a:ext>
            </a:extLst>
          </a:blip>
          <a:stretch>
            <a:fillRect/>
          </a:stretch>
        </p:blipFill>
        <p:spPr>
          <a:xfrm>
            <a:off x="8042910" y="1141661"/>
            <a:ext cx="3878580" cy="2964180"/>
          </a:xfrm>
        </p:spPr>
      </p:pic>
      <p:sp>
        <p:nvSpPr>
          <p:cNvPr id="4" name="Text Placeholder 3"/>
          <p:cNvSpPr>
            <a:spLocks noGrp="1"/>
          </p:cNvSpPr>
          <p:nvPr>
            <p:ph type="body" sz="half" idx="2"/>
          </p:nvPr>
        </p:nvSpPr>
        <p:spPr>
          <a:xfrm>
            <a:off x="839788" y="1868106"/>
            <a:ext cx="6676580" cy="4020630"/>
          </a:xfrm>
        </p:spPr>
        <p:txBody>
          <a:bodyPr/>
          <a:lstStyle/>
          <a:p>
            <a:r>
              <a:rPr lang="en-US" sz="2800" b="1" dirty="0"/>
              <a:t>It is your right to…</a:t>
            </a:r>
          </a:p>
          <a:p>
            <a:endParaRPr lang="en-US" sz="2800" b="1" dirty="0"/>
          </a:p>
          <a:p>
            <a:pPr marL="457200" indent="-457200">
              <a:buFont typeface="Arial" panose="020B0604020202020204" pitchFamily="34" charset="0"/>
              <a:buChar char="•"/>
            </a:pPr>
            <a:r>
              <a:rPr lang="en-US" sz="2400" dirty="0"/>
              <a:t>Workers have the right to report an injury and to review current logs</a:t>
            </a:r>
          </a:p>
          <a:p>
            <a:pPr marL="457200" indent="-457200">
              <a:buFont typeface="Arial" panose="020B0604020202020204" pitchFamily="34" charset="0"/>
              <a:buChar char="•"/>
            </a:pPr>
            <a:r>
              <a:rPr lang="en-US" sz="2400" dirty="0"/>
              <a:t>Workers also have the right to view the annually posted summary of the injuries and illnesses (OSHA 300A)</a:t>
            </a:r>
          </a:p>
          <a:p>
            <a:endParaRPr lang="en-US" dirty="0"/>
          </a:p>
        </p:txBody>
      </p:sp>
      <p:sp>
        <p:nvSpPr>
          <p:cNvPr id="5" name="Slide Number Placeholder 4"/>
          <p:cNvSpPr>
            <a:spLocks noGrp="1"/>
          </p:cNvSpPr>
          <p:nvPr>
            <p:ph type="sldNum" sz="quarter" idx="12"/>
          </p:nvPr>
        </p:nvSpPr>
        <p:spPr/>
        <p:txBody>
          <a:bodyPr/>
          <a:lstStyle/>
          <a:p>
            <a:fld id="{E44A6CB6-F061-44A7-A28D-C881632FC5A0}" type="slidenum">
              <a:rPr lang="en-US" smtClean="0"/>
              <a:t>12</a:t>
            </a:fld>
            <a:endParaRPr lang="en-US" dirty="0"/>
          </a:p>
        </p:txBody>
      </p:sp>
    </p:spTree>
    <p:extLst>
      <p:ext uri="{BB962C8B-B14F-4D97-AF65-F5344CB8AC3E}">
        <p14:creationId xmlns:p14="http://schemas.microsoft.com/office/powerpoint/2010/main" val="3260891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7488964" cy="1600200"/>
          </a:xfrm>
        </p:spPr>
        <p:txBody>
          <a:bodyPr anchor="t"/>
          <a:lstStyle/>
          <a:p>
            <a:r>
              <a:rPr lang="en-US" sz="4400" dirty="0"/>
              <a:t>Introduction to OSHA</a:t>
            </a:r>
            <a:r>
              <a:rPr lang="en-US" dirty="0"/>
              <a:t/>
            </a:r>
            <a:br>
              <a:rPr lang="en-US" dirty="0"/>
            </a:br>
            <a:r>
              <a:rPr lang="en-US" dirty="0"/>
              <a:t>Whistle-Blowers</a:t>
            </a:r>
          </a:p>
        </p:txBody>
      </p:sp>
      <p:pic>
        <p:nvPicPr>
          <p:cNvPr id="6" name="Picture Placeholder 5" descr="Cartoon of a woman asking Superman if he protects whistle-blowers" title="Cartoon of Superman"/>
          <p:cNvPicPr>
            <a:picLocks noGrp="1" noChangeAspect="1"/>
          </p:cNvPicPr>
          <p:nvPr>
            <p:ph type="pic" idx="1"/>
          </p:nvPr>
        </p:nvPicPr>
        <p:blipFill>
          <a:blip r:embed="rId3" cstate="email">
            <a:extLst>
              <a:ext uri="{28A0092B-C50C-407E-A947-70E740481C1C}">
                <a14:useLocalDpi xmlns:a14="http://schemas.microsoft.com/office/drawing/2010/main" val="0"/>
              </a:ext>
            </a:extLst>
          </a:blip>
          <a:stretch>
            <a:fillRect/>
          </a:stretch>
        </p:blipFill>
        <p:spPr>
          <a:xfrm>
            <a:off x="8814136" y="457200"/>
            <a:ext cx="2911450" cy="2187245"/>
          </a:xfrm>
        </p:spPr>
      </p:pic>
      <p:sp>
        <p:nvSpPr>
          <p:cNvPr id="4" name="Text Placeholder 3"/>
          <p:cNvSpPr>
            <a:spLocks noGrp="1"/>
          </p:cNvSpPr>
          <p:nvPr>
            <p:ph type="body" sz="half" idx="2"/>
          </p:nvPr>
        </p:nvSpPr>
        <p:spPr>
          <a:xfrm>
            <a:off x="839787" y="2057399"/>
            <a:ext cx="10155047" cy="4078995"/>
          </a:xfrm>
        </p:spPr>
        <p:txBody>
          <a:bodyPr/>
          <a:lstStyle/>
          <a:p>
            <a:r>
              <a:rPr lang="en-US" sz="2800" b="1" dirty="0"/>
              <a:t>It is your right to…</a:t>
            </a:r>
          </a:p>
          <a:p>
            <a:r>
              <a:rPr lang="en-US" sz="2800" dirty="0"/>
              <a:t>Complain and Request Safety Changes</a:t>
            </a:r>
          </a:p>
          <a:p>
            <a:endParaRPr lang="en-US" sz="2800" dirty="0"/>
          </a:p>
          <a:p>
            <a:pPr marL="285750" indent="-285750">
              <a:buFont typeface="Arial" panose="020B0604020202020204" pitchFamily="34" charset="0"/>
              <a:buChar char="•"/>
            </a:pPr>
            <a:r>
              <a:rPr lang="en-US" sz="2800" dirty="0"/>
              <a:t>Workers may bring up safety and health concerns in the workplace to their employers without fear of discharge or discrimination</a:t>
            </a:r>
          </a:p>
          <a:p>
            <a:pPr marL="285750" indent="-285750">
              <a:buFont typeface="Arial" panose="020B0604020202020204" pitchFamily="34" charset="0"/>
              <a:buChar char="•"/>
            </a:pPr>
            <a:r>
              <a:rPr lang="en-US" sz="2800" dirty="0"/>
              <a:t>OSHA rules protect workers who raise concerns to their employer or OSHA about unsafe or unhealthful conditions in the workplace</a:t>
            </a:r>
          </a:p>
          <a:p>
            <a:endParaRPr lang="en-US" dirty="0"/>
          </a:p>
          <a:p>
            <a:endParaRPr lang="en-US" dirty="0"/>
          </a:p>
        </p:txBody>
      </p:sp>
      <p:sp>
        <p:nvSpPr>
          <p:cNvPr id="5" name="Slide Number Placeholder 4"/>
          <p:cNvSpPr>
            <a:spLocks noGrp="1"/>
          </p:cNvSpPr>
          <p:nvPr>
            <p:ph type="sldNum" sz="quarter" idx="12"/>
          </p:nvPr>
        </p:nvSpPr>
        <p:spPr/>
        <p:txBody>
          <a:bodyPr/>
          <a:lstStyle/>
          <a:p>
            <a:fld id="{E44A6CB6-F061-44A7-A28D-C881632FC5A0}" type="slidenum">
              <a:rPr lang="en-US" smtClean="0"/>
              <a:t>13</a:t>
            </a:fld>
            <a:endParaRPr lang="en-US" dirty="0"/>
          </a:p>
        </p:txBody>
      </p:sp>
    </p:spTree>
    <p:extLst>
      <p:ext uri="{BB962C8B-B14F-4D97-AF65-F5344CB8AC3E}">
        <p14:creationId xmlns:p14="http://schemas.microsoft.com/office/powerpoint/2010/main" val="761181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14</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Training</a:t>
            </a:r>
            <a:endParaRPr lang="en-US" sz="3200" dirty="0"/>
          </a:p>
        </p:txBody>
      </p:sp>
      <p:sp>
        <p:nvSpPr>
          <p:cNvPr id="3" name="Content Placeholder 2"/>
          <p:cNvSpPr>
            <a:spLocks noGrp="1"/>
          </p:cNvSpPr>
          <p:nvPr>
            <p:ph idx="1"/>
          </p:nvPr>
        </p:nvSpPr>
        <p:spPr>
          <a:xfrm>
            <a:off x="838200" y="1825625"/>
            <a:ext cx="9242234" cy="4351338"/>
          </a:xfrm>
        </p:spPr>
        <p:txBody>
          <a:bodyPr/>
          <a:lstStyle/>
          <a:p>
            <a:pPr marL="0" indent="0">
              <a:buNone/>
            </a:pPr>
            <a:r>
              <a:rPr lang="en-US" b="1" dirty="0" smtClean="0"/>
              <a:t>It is your right to…</a:t>
            </a:r>
          </a:p>
          <a:p>
            <a:pPr marL="0" indent="0">
              <a:buNone/>
            </a:pPr>
            <a:endParaRPr lang="en-US" dirty="0" smtClean="0"/>
          </a:p>
          <a:p>
            <a:r>
              <a:rPr lang="en-US" dirty="0" smtClean="0"/>
              <a:t>Get training from employers on a variety of health and safety hazards and the standards that employers must follow.</a:t>
            </a:r>
          </a:p>
          <a:p>
            <a:r>
              <a:rPr lang="en-US" dirty="0" smtClean="0">
                <a:latin typeface="+mn-lt"/>
                <a:ea typeface="+mn-ea"/>
              </a:rPr>
              <a:t>Be trained in a language and vocabulary you can understand</a:t>
            </a:r>
          </a:p>
          <a:p>
            <a:endParaRPr lang="en-US" dirty="0" smtClean="0"/>
          </a:p>
          <a:p>
            <a:pPr marL="0" indent="0">
              <a:buNone/>
            </a:pPr>
            <a:endParaRPr lang="en-US" dirty="0"/>
          </a:p>
        </p:txBody>
      </p:sp>
    </p:spTree>
    <p:extLst>
      <p:ext uri="{BB962C8B-B14F-4D97-AF65-F5344CB8AC3E}">
        <p14:creationId xmlns:p14="http://schemas.microsoft.com/office/powerpoint/2010/main" val="3145970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15</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Medical Records</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It is your right to…</a:t>
            </a:r>
          </a:p>
          <a:p>
            <a:pPr marL="0" indent="0">
              <a:buNone/>
            </a:pPr>
            <a:r>
              <a:rPr lang="en-US" dirty="0" smtClean="0"/>
              <a:t>Examine your exposure and medical records </a:t>
            </a:r>
          </a:p>
          <a:p>
            <a:pPr marL="0" indent="0">
              <a:buNone/>
            </a:pPr>
            <a:r>
              <a:rPr lang="en-US" dirty="0" smtClean="0"/>
              <a:t>from the employer</a:t>
            </a:r>
          </a:p>
          <a:p>
            <a:pPr marL="0" indent="0">
              <a:buNone/>
            </a:pPr>
            <a:endParaRPr lang="en-US" dirty="0"/>
          </a:p>
          <a:p>
            <a:pPr marL="0" indent="0">
              <a:buNone/>
            </a:pPr>
            <a:r>
              <a:rPr lang="en-US" dirty="0" smtClean="0"/>
              <a:t>Possible exposures include:</a:t>
            </a:r>
          </a:p>
          <a:p>
            <a:pPr marL="0" indent="0">
              <a:buNone/>
            </a:pPr>
            <a:r>
              <a:rPr lang="en-US" dirty="0"/>
              <a:t>	</a:t>
            </a:r>
            <a:r>
              <a:rPr lang="en-US" dirty="0" smtClean="0"/>
              <a:t>Dusts and Metals</a:t>
            </a:r>
          </a:p>
          <a:p>
            <a:pPr marL="0" indent="0">
              <a:buNone/>
            </a:pPr>
            <a:r>
              <a:rPr lang="en-US" dirty="0"/>
              <a:t>	</a:t>
            </a:r>
            <a:r>
              <a:rPr lang="en-US" dirty="0" smtClean="0"/>
              <a:t>Biological</a:t>
            </a:r>
          </a:p>
          <a:p>
            <a:pPr marL="0" indent="0">
              <a:buNone/>
            </a:pPr>
            <a:r>
              <a:rPr lang="en-US" dirty="0"/>
              <a:t>	</a:t>
            </a:r>
            <a:r>
              <a:rPr lang="en-US" dirty="0" smtClean="0"/>
              <a:t>Physical Stresses</a:t>
            </a:r>
          </a:p>
          <a:p>
            <a:pPr marL="0" indent="0">
              <a:buNone/>
            </a:pPr>
            <a:r>
              <a:rPr lang="en-US" dirty="0"/>
              <a:t>	</a:t>
            </a:r>
            <a:endParaRPr lang="en-US" dirty="0" smtClean="0"/>
          </a:p>
          <a:p>
            <a:pPr marL="0" indent="0">
              <a:buNone/>
            </a:pPr>
            <a:endParaRPr lang="en-US" dirty="0"/>
          </a:p>
        </p:txBody>
      </p:sp>
    </p:spTree>
    <p:extLst>
      <p:ext uri="{BB962C8B-B14F-4D97-AF65-F5344CB8AC3E}">
        <p14:creationId xmlns:p14="http://schemas.microsoft.com/office/powerpoint/2010/main" val="3604137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16</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Complaints</a:t>
            </a:r>
            <a:endParaRPr lang="en-US" sz="3200" dirty="0"/>
          </a:p>
        </p:txBody>
      </p:sp>
      <p:sp>
        <p:nvSpPr>
          <p:cNvPr id="3" name="Content Placeholder 2"/>
          <p:cNvSpPr>
            <a:spLocks noGrp="1"/>
          </p:cNvSpPr>
          <p:nvPr>
            <p:ph idx="1"/>
          </p:nvPr>
        </p:nvSpPr>
        <p:spPr>
          <a:xfrm>
            <a:off x="838200" y="1825625"/>
            <a:ext cx="9028176" cy="4351338"/>
          </a:xfrm>
        </p:spPr>
        <p:txBody>
          <a:bodyPr>
            <a:normAutofit/>
          </a:bodyPr>
          <a:lstStyle/>
          <a:p>
            <a:pPr marL="0" indent="0">
              <a:buNone/>
            </a:pPr>
            <a:r>
              <a:rPr lang="en-US" b="1" dirty="0" smtClean="0"/>
              <a:t>It is your right to…</a:t>
            </a:r>
          </a:p>
          <a:p>
            <a:pPr marL="0" indent="0">
              <a:buNone/>
            </a:pPr>
            <a:r>
              <a:rPr lang="en-US" dirty="0" smtClean="0"/>
              <a:t>File a Complaint with OSHA</a:t>
            </a:r>
          </a:p>
          <a:p>
            <a:endParaRPr lang="en-US" dirty="0" smtClean="0"/>
          </a:p>
          <a:p>
            <a:r>
              <a:rPr lang="en-US" dirty="0" smtClean="0"/>
              <a:t>Workers may file a confidential complaint with OSHA if they believe a violation of a safety or health standard, or an imminent danger situation, exists in the workplace </a:t>
            </a:r>
          </a:p>
          <a:p>
            <a:r>
              <a:rPr lang="en-US" dirty="0" smtClean="0"/>
              <a:t>If a worker files a complaint, they have the right to find out OSHA’s action on the complaint and request a review if an inspection is not made</a:t>
            </a:r>
          </a:p>
          <a:p>
            <a:pPr marL="0" indent="0">
              <a:buNone/>
            </a:pPr>
            <a:endParaRPr lang="en-US" dirty="0" smtClean="0"/>
          </a:p>
          <a:p>
            <a:endParaRPr lang="en-US" dirty="0"/>
          </a:p>
        </p:txBody>
      </p:sp>
    </p:spTree>
    <p:extLst>
      <p:ext uri="{BB962C8B-B14F-4D97-AF65-F5344CB8AC3E}">
        <p14:creationId xmlns:p14="http://schemas.microsoft.com/office/powerpoint/2010/main" val="2446267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17</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Inspection</a:t>
            </a:r>
            <a:endParaRPr lang="en-US" sz="3200" dirty="0"/>
          </a:p>
        </p:txBody>
      </p:sp>
      <p:sp>
        <p:nvSpPr>
          <p:cNvPr id="3" name="Content Placeholder 2"/>
          <p:cNvSpPr>
            <a:spLocks noGrp="1"/>
          </p:cNvSpPr>
          <p:nvPr>
            <p:ph idx="1"/>
          </p:nvPr>
        </p:nvSpPr>
        <p:spPr>
          <a:xfrm>
            <a:off x="838200" y="1825625"/>
            <a:ext cx="8575766" cy="4351338"/>
          </a:xfrm>
        </p:spPr>
        <p:txBody>
          <a:bodyPr>
            <a:normAutofit/>
          </a:bodyPr>
          <a:lstStyle/>
          <a:p>
            <a:pPr marL="0" indent="0">
              <a:buNone/>
            </a:pPr>
            <a:r>
              <a:rPr lang="en-US" b="1" dirty="0" smtClean="0"/>
              <a:t>It is your right to…</a:t>
            </a:r>
          </a:p>
          <a:p>
            <a:pPr marL="0" indent="0">
              <a:buNone/>
            </a:pPr>
            <a:r>
              <a:rPr lang="en-US" dirty="0" smtClean="0"/>
              <a:t>To be involved in an OSHA Inspection</a:t>
            </a:r>
          </a:p>
          <a:p>
            <a:pPr marL="0" indent="0">
              <a:buNone/>
            </a:pPr>
            <a:endParaRPr lang="en-US" dirty="0"/>
          </a:p>
          <a:p>
            <a:r>
              <a:rPr lang="en-US" dirty="0" smtClean="0"/>
              <a:t>Workers can attend the OSHA walk-through</a:t>
            </a:r>
          </a:p>
          <a:p>
            <a:r>
              <a:rPr lang="en-US" dirty="0" smtClean="0"/>
              <a:t>Meet privately with the inspector</a:t>
            </a:r>
          </a:p>
          <a:p>
            <a:r>
              <a:rPr lang="en-US" dirty="0" smtClean="0"/>
              <a:t>Notify the inspector of hazards, injuries, near misses, or any other potential health/injury concerns</a:t>
            </a:r>
          </a:p>
          <a:p>
            <a:r>
              <a:rPr lang="en-US" dirty="0" smtClean="0"/>
              <a:t>Be informed of the inspection and (if needed) the abatement requirements</a:t>
            </a:r>
          </a:p>
        </p:txBody>
      </p:sp>
    </p:spTree>
    <p:extLst>
      <p:ext uri="{BB962C8B-B14F-4D97-AF65-F5344CB8AC3E}">
        <p14:creationId xmlns:p14="http://schemas.microsoft.com/office/powerpoint/2010/main" val="845575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18</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Retaliation</a:t>
            </a:r>
            <a:endParaRPr lang="en-US" sz="3200" dirty="0"/>
          </a:p>
        </p:txBody>
      </p:sp>
      <p:sp>
        <p:nvSpPr>
          <p:cNvPr id="3" name="Content Placeholder 2"/>
          <p:cNvSpPr>
            <a:spLocks noGrp="1"/>
          </p:cNvSpPr>
          <p:nvPr>
            <p:ph idx="1"/>
          </p:nvPr>
        </p:nvSpPr>
        <p:spPr>
          <a:xfrm>
            <a:off x="838200" y="1825624"/>
            <a:ext cx="8289324" cy="4566937"/>
          </a:xfrm>
        </p:spPr>
        <p:txBody>
          <a:bodyPr>
            <a:normAutofit/>
          </a:bodyPr>
          <a:lstStyle/>
          <a:p>
            <a:pPr marL="0" indent="0">
              <a:buNone/>
            </a:pPr>
            <a:r>
              <a:rPr lang="en-US" b="1" dirty="0" smtClean="0"/>
              <a:t>It is your right to…</a:t>
            </a:r>
          </a:p>
          <a:p>
            <a:pPr marL="0" indent="0">
              <a:buNone/>
            </a:pPr>
            <a:r>
              <a:rPr lang="en-US" dirty="0" smtClean="0"/>
              <a:t>To be free from retaliation</a:t>
            </a:r>
          </a:p>
          <a:p>
            <a:pPr marL="0" indent="0">
              <a:buNone/>
            </a:pPr>
            <a:endParaRPr lang="en-US" dirty="0"/>
          </a:p>
          <a:p>
            <a:r>
              <a:rPr lang="en-US" dirty="0" smtClean="0"/>
              <a:t>Workers have a right to seek safety and health on the job without fear of punishment </a:t>
            </a:r>
          </a:p>
          <a:p>
            <a:r>
              <a:rPr lang="en-US" dirty="0" smtClean="0"/>
              <a:t>This right is spelled out in Section 11(c) of the OSH Act</a:t>
            </a:r>
          </a:p>
          <a:p>
            <a:r>
              <a:rPr lang="en-US" dirty="0" smtClean="0"/>
              <a:t>Workers have 30 days to contact OSHA if they feel they have been punished for exercising their safety and health rights</a:t>
            </a:r>
          </a:p>
          <a:p>
            <a:pPr marL="0" indent="0">
              <a:buNone/>
            </a:pPr>
            <a:endParaRPr lang="en-US" dirty="0"/>
          </a:p>
        </p:txBody>
      </p:sp>
    </p:spTree>
    <p:extLst>
      <p:ext uri="{BB962C8B-B14F-4D97-AF65-F5344CB8AC3E}">
        <p14:creationId xmlns:p14="http://schemas.microsoft.com/office/powerpoint/2010/main" val="823119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19</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Responsibilities</a:t>
            </a:r>
            <a:endParaRPr lang="en-US" sz="3200"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t>Employer Responsibilities</a:t>
            </a:r>
          </a:p>
          <a:p>
            <a:r>
              <a:rPr lang="en-US" dirty="0" smtClean="0"/>
              <a:t>Provide a workplace free from recognized hazards and to comply with OSHA standards</a:t>
            </a:r>
            <a:endParaRPr lang="en-US" b="1" dirty="0" smtClean="0"/>
          </a:p>
          <a:p>
            <a:r>
              <a:rPr lang="en-US" dirty="0" smtClean="0"/>
              <a:t>Provide training required to meet OSHA standards</a:t>
            </a:r>
          </a:p>
          <a:p>
            <a:r>
              <a:rPr lang="en-US" dirty="0" smtClean="0"/>
              <a:t>Keep records of injuries and illnesses</a:t>
            </a:r>
          </a:p>
          <a:p>
            <a:r>
              <a:rPr lang="en-US" dirty="0" smtClean="0"/>
              <a:t>Provide medical exams when required by OSHA standards and provide workers access to their exposure and medical records</a:t>
            </a:r>
            <a:endParaRPr lang="en-US" b="1" dirty="0" smtClean="0"/>
          </a:p>
          <a:p>
            <a:r>
              <a:rPr lang="en-US" dirty="0" smtClean="0"/>
              <a:t>Not discriminate against workers who exercise their rights under the Act (Section 11(c))</a:t>
            </a:r>
            <a:endParaRPr lang="en-US" b="1" dirty="0" smtClean="0"/>
          </a:p>
          <a:p>
            <a:r>
              <a:rPr lang="en-US" dirty="0" smtClean="0"/>
              <a:t>Post OSHA citations and hazard correction notices</a:t>
            </a:r>
            <a:endParaRPr lang="en-US" b="1" dirty="0" smtClean="0"/>
          </a:p>
          <a:p>
            <a:r>
              <a:rPr lang="en-US" dirty="0" smtClean="0"/>
              <a:t>Provide and pay for most personal protection equipment (PPE)</a:t>
            </a:r>
            <a:endParaRPr lang="en-US" b="1"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49091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2</a:t>
            </a:fld>
            <a:endParaRPr lang="en-US" dirty="0"/>
          </a:p>
        </p:txBody>
      </p:sp>
      <p:sp>
        <p:nvSpPr>
          <p:cNvPr id="2" name="Title 1"/>
          <p:cNvSpPr>
            <a:spLocks noGrp="1"/>
          </p:cNvSpPr>
          <p:nvPr>
            <p:ph type="ctrTitle"/>
          </p:nvPr>
        </p:nvSpPr>
        <p:spPr>
          <a:xfrm>
            <a:off x="838200" y="1408176"/>
            <a:ext cx="9144000" cy="4521182"/>
          </a:xfrm>
        </p:spPr>
        <p:txBody>
          <a:bodyPr>
            <a:normAutofit/>
          </a:bodyPr>
          <a:lstStyle/>
          <a:p>
            <a:r>
              <a:rPr lang="en-US" dirty="0" smtClean="0"/>
              <a:t>Introduction to </a:t>
            </a:r>
            <a:r>
              <a:rPr lang="en-US" dirty="0"/>
              <a:t>OSHA</a:t>
            </a:r>
            <a:br>
              <a:rPr lang="en-US" dirty="0"/>
            </a:br>
            <a:r>
              <a:rPr lang="en-US" sz="3100" dirty="0"/>
              <a:t>History</a:t>
            </a:r>
            <a:br>
              <a:rPr lang="en-US" sz="3100" dirty="0"/>
            </a:br>
            <a:r>
              <a:rPr lang="en-US" sz="3100" dirty="0"/>
              <a:t>Employer Responsibilities</a:t>
            </a:r>
            <a:br>
              <a:rPr lang="en-US" sz="3100" dirty="0"/>
            </a:br>
            <a:r>
              <a:rPr lang="en-US" sz="3100" dirty="0"/>
              <a:t>Worker Rights</a:t>
            </a: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108435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6849985" cy="1600200"/>
          </a:xfrm>
        </p:spPr>
        <p:txBody>
          <a:bodyPr anchor="t"/>
          <a:lstStyle/>
          <a:p>
            <a:r>
              <a:rPr lang="en-US" sz="4400" dirty="0"/>
              <a:t>Introduction to OSHA</a:t>
            </a:r>
            <a:r>
              <a:rPr lang="en-US" dirty="0"/>
              <a:t/>
            </a:r>
            <a:br>
              <a:rPr lang="en-US" dirty="0"/>
            </a:br>
            <a:r>
              <a:rPr lang="en-US" dirty="0"/>
              <a:t>Injuries and Illnesses</a:t>
            </a:r>
          </a:p>
        </p:txBody>
      </p:sp>
      <p:pic>
        <p:nvPicPr>
          <p:cNvPr id="6" name="Picture Placeholder 5" descr="Flowchart of the OSHA's new fatality and injury reporting" title="OSHA's New Reporting Explained"/>
          <p:cNvPicPr>
            <a:picLocks noGrp="1" noChangeAspect="1"/>
          </p:cNvPicPr>
          <p:nvPr>
            <p:ph type="pic" idx="1"/>
          </p:nvPr>
        </p:nvPicPr>
        <p:blipFill>
          <a:blip r:embed="rId3" cstate="email">
            <a:extLst>
              <a:ext uri="{28A0092B-C50C-407E-A947-70E740481C1C}">
                <a14:useLocalDpi xmlns:a14="http://schemas.microsoft.com/office/drawing/2010/main" val="0"/>
              </a:ext>
            </a:extLst>
          </a:blip>
          <a:stretch>
            <a:fillRect/>
          </a:stretch>
        </p:blipFill>
        <p:spPr>
          <a:xfrm>
            <a:off x="7936992" y="457200"/>
            <a:ext cx="4090416" cy="5687568"/>
          </a:xfrm>
        </p:spPr>
      </p:pic>
      <p:sp>
        <p:nvSpPr>
          <p:cNvPr id="4" name="Text Placeholder 3"/>
          <p:cNvSpPr>
            <a:spLocks noGrp="1"/>
          </p:cNvSpPr>
          <p:nvPr>
            <p:ph type="body" sz="half" idx="2"/>
          </p:nvPr>
        </p:nvSpPr>
        <p:spPr>
          <a:xfrm>
            <a:off x="839788" y="2057400"/>
            <a:ext cx="6849985" cy="4298950"/>
          </a:xfrm>
        </p:spPr>
        <p:txBody>
          <a:bodyPr>
            <a:normAutofit/>
          </a:bodyPr>
          <a:lstStyle/>
          <a:p>
            <a:r>
              <a:rPr lang="en-US" sz="2400" b="1" dirty="0"/>
              <a:t>Employers are required to…</a:t>
            </a:r>
          </a:p>
          <a:p>
            <a:endParaRPr lang="en-US" b="1" dirty="0"/>
          </a:p>
          <a:p>
            <a:pPr marL="285750" indent="-285750">
              <a:buFont typeface="Arial" panose="020B0604020202020204" pitchFamily="34" charset="0"/>
              <a:buChar char="•"/>
            </a:pPr>
            <a:r>
              <a:rPr lang="en-US" sz="2000" dirty="0"/>
              <a:t>Report fatalities to OSHA within 8 hours of the event</a:t>
            </a:r>
          </a:p>
          <a:p>
            <a:pPr marL="285750" indent="-285750">
              <a:buFont typeface="Arial" panose="020B0604020202020204" pitchFamily="34" charset="0"/>
              <a:buChar char="•"/>
            </a:pPr>
            <a:r>
              <a:rPr lang="en-US" sz="2000" dirty="0"/>
              <a:t>Report all hospitalization, amputations, and eye-loss events to OSHA</a:t>
            </a:r>
          </a:p>
          <a:p>
            <a:pPr marL="285750" indent="-285750">
              <a:buFont typeface="Arial" panose="020B0604020202020204" pitchFamily="34" charset="0"/>
              <a:buChar char="•"/>
            </a:pPr>
            <a:r>
              <a:rPr lang="en-US" sz="2000" dirty="0"/>
              <a:t>Maintain injury and Illness records</a:t>
            </a:r>
          </a:p>
          <a:p>
            <a:pPr marL="285750" indent="-285750">
              <a:buFont typeface="Arial" panose="020B0604020202020204" pitchFamily="34" charset="0"/>
              <a:buChar char="•"/>
            </a:pPr>
            <a:r>
              <a:rPr lang="en-US" sz="2000" dirty="0"/>
              <a:t>Inform workers how to report an injury or illness to the employer</a:t>
            </a:r>
          </a:p>
          <a:p>
            <a:pPr marL="285750" indent="-285750">
              <a:buFont typeface="Arial" panose="020B0604020202020204" pitchFamily="34" charset="0"/>
              <a:buChar char="•"/>
            </a:pPr>
            <a:r>
              <a:rPr lang="en-US" sz="2000" dirty="0"/>
              <a:t>Make records available to workers</a:t>
            </a:r>
          </a:p>
          <a:p>
            <a:pPr marL="285750" indent="-285750">
              <a:buFont typeface="Arial" panose="020B0604020202020204" pitchFamily="34" charset="0"/>
              <a:buChar char="•"/>
            </a:pPr>
            <a:r>
              <a:rPr lang="en-US" sz="2000" dirty="0"/>
              <a:t>Allow OSHA access to records</a:t>
            </a:r>
          </a:p>
          <a:p>
            <a:pPr marL="285750" indent="-285750">
              <a:buFont typeface="Arial" panose="020B0604020202020204" pitchFamily="34" charset="0"/>
              <a:buChar char="•"/>
            </a:pPr>
            <a:r>
              <a:rPr lang="en-US" sz="2000" dirty="0"/>
              <a:t>Post annual summary of injuries and illnesses (Feb to April)</a:t>
            </a:r>
          </a:p>
          <a:p>
            <a:endParaRPr lang="en-US" sz="2000" dirty="0"/>
          </a:p>
        </p:txBody>
      </p:sp>
      <p:sp>
        <p:nvSpPr>
          <p:cNvPr id="5" name="Slide Number Placeholder 4"/>
          <p:cNvSpPr>
            <a:spLocks noGrp="1"/>
          </p:cNvSpPr>
          <p:nvPr>
            <p:ph type="sldNum" sz="quarter" idx="12"/>
          </p:nvPr>
        </p:nvSpPr>
        <p:spPr/>
        <p:txBody>
          <a:bodyPr/>
          <a:lstStyle/>
          <a:p>
            <a:fld id="{E44A6CB6-F061-44A7-A28D-C881632FC5A0}" type="slidenum">
              <a:rPr lang="en-US" smtClean="0"/>
              <a:t>20</a:t>
            </a:fld>
            <a:endParaRPr lang="en-US" dirty="0"/>
          </a:p>
        </p:txBody>
      </p:sp>
    </p:spTree>
    <p:extLst>
      <p:ext uri="{BB962C8B-B14F-4D97-AF65-F5344CB8AC3E}">
        <p14:creationId xmlns:p14="http://schemas.microsoft.com/office/powerpoint/2010/main" val="2601802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6868604" cy="1600200"/>
          </a:xfrm>
        </p:spPr>
        <p:txBody>
          <a:bodyPr anchor="t"/>
          <a:lstStyle/>
          <a:p>
            <a:r>
              <a:rPr lang="en-US" sz="4400" dirty="0"/>
              <a:t>Introduction to OSHA</a:t>
            </a:r>
            <a:r>
              <a:rPr lang="en-US" dirty="0"/>
              <a:t/>
            </a:r>
            <a:br>
              <a:rPr lang="en-US" dirty="0"/>
            </a:br>
            <a:r>
              <a:rPr lang="en-US" dirty="0"/>
              <a:t>Regulations</a:t>
            </a:r>
          </a:p>
        </p:txBody>
      </p:sp>
      <p:pic>
        <p:nvPicPr>
          <p:cNvPr id="6" name="Picture Placeholder 5" descr="The four groups of the OSHA standards: General Industry, Construction, Maritime, and Agriculture" title="Four Groups of OSHA Standards"/>
          <p:cNvPicPr>
            <a:picLocks noGrp="1" noChangeAspect="1"/>
          </p:cNvPicPr>
          <p:nvPr>
            <p:ph type="pic" idx="1"/>
          </p:nvPr>
        </p:nvPicPr>
        <p:blipFill>
          <a:blip r:embed="rId3" cstate="email">
            <a:extLst>
              <a:ext uri="{28A0092B-C50C-407E-A947-70E740481C1C}">
                <a14:useLocalDpi xmlns:a14="http://schemas.microsoft.com/office/drawing/2010/main" val="0"/>
              </a:ext>
            </a:extLst>
          </a:blip>
          <a:stretch>
            <a:fillRect/>
          </a:stretch>
        </p:blipFill>
        <p:spPr>
          <a:xfrm>
            <a:off x="8122920" y="974503"/>
            <a:ext cx="3718560" cy="4328160"/>
          </a:xfrm>
        </p:spPr>
      </p:pic>
      <p:sp>
        <p:nvSpPr>
          <p:cNvPr id="4" name="Text Placeholder 3"/>
          <p:cNvSpPr>
            <a:spLocks noGrp="1"/>
          </p:cNvSpPr>
          <p:nvPr>
            <p:ph type="body" sz="half" idx="2"/>
          </p:nvPr>
        </p:nvSpPr>
        <p:spPr>
          <a:xfrm>
            <a:off x="839788" y="2057400"/>
            <a:ext cx="6713156" cy="3811588"/>
          </a:xfrm>
        </p:spPr>
        <p:txBody>
          <a:bodyPr/>
          <a:lstStyle/>
          <a:p>
            <a:r>
              <a:rPr lang="en-US" sz="2400" b="1" dirty="0"/>
              <a:t>OSHA Standards</a:t>
            </a:r>
          </a:p>
          <a:p>
            <a:pPr marL="285750" indent="-285750">
              <a:buFont typeface="Arial" panose="020B0604020202020204" pitchFamily="34" charset="0"/>
              <a:buChar char="•"/>
            </a:pPr>
            <a:r>
              <a:rPr lang="en-US" sz="2400" dirty="0"/>
              <a:t>Rules that describe the methods employers must use to protect employees from hazards</a:t>
            </a:r>
          </a:p>
          <a:p>
            <a:pPr marL="285750" indent="-285750">
              <a:buFont typeface="Arial" panose="020B0604020202020204" pitchFamily="34" charset="0"/>
              <a:buChar char="•"/>
            </a:pPr>
            <a:r>
              <a:rPr lang="en-US" sz="2400" dirty="0"/>
              <a:t>Designed to protect workers from a wide range of hazards</a:t>
            </a:r>
          </a:p>
          <a:p>
            <a:endParaRPr lang="en-US" dirty="0"/>
          </a:p>
        </p:txBody>
      </p:sp>
      <p:sp>
        <p:nvSpPr>
          <p:cNvPr id="5" name="Slide Number Placeholder 4"/>
          <p:cNvSpPr>
            <a:spLocks noGrp="1"/>
          </p:cNvSpPr>
          <p:nvPr>
            <p:ph type="sldNum" sz="quarter" idx="12"/>
          </p:nvPr>
        </p:nvSpPr>
        <p:spPr/>
        <p:txBody>
          <a:bodyPr/>
          <a:lstStyle/>
          <a:p>
            <a:fld id="{E44A6CB6-F061-44A7-A28D-C881632FC5A0}" type="slidenum">
              <a:rPr lang="en-US" smtClean="0"/>
              <a:t>21</a:t>
            </a:fld>
            <a:endParaRPr lang="en-US" dirty="0"/>
          </a:p>
        </p:txBody>
      </p:sp>
    </p:spTree>
    <p:extLst>
      <p:ext uri="{BB962C8B-B14F-4D97-AF65-F5344CB8AC3E}">
        <p14:creationId xmlns:p14="http://schemas.microsoft.com/office/powerpoint/2010/main" val="2538553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22</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Permissible Exposure Limits</a:t>
            </a:r>
            <a:endParaRPr lang="en-US" sz="3200" dirty="0"/>
          </a:p>
        </p:txBody>
      </p:sp>
      <p:sp>
        <p:nvSpPr>
          <p:cNvPr id="3" name="Content Placeholder 2"/>
          <p:cNvSpPr>
            <a:spLocks noGrp="1"/>
          </p:cNvSpPr>
          <p:nvPr>
            <p:ph idx="1"/>
          </p:nvPr>
        </p:nvSpPr>
        <p:spPr>
          <a:xfrm>
            <a:off x="838200" y="1825625"/>
            <a:ext cx="7969898" cy="4351338"/>
          </a:xfrm>
        </p:spPr>
        <p:txBody>
          <a:bodyPr/>
          <a:lstStyle/>
          <a:p>
            <a:pPr marL="0" indent="0">
              <a:buNone/>
            </a:pPr>
            <a:r>
              <a:rPr lang="en-US" b="1" dirty="0" smtClean="0"/>
              <a:t>OSHA Standards</a:t>
            </a:r>
          </a:p>
          <a:p>
            <a:pPr marL="0" indent="0">
              <a:buNone/>
            </a:pPr>
            <a:endParaRPr lang="en-US" dirty="0"/>
          </a:p>
          <a:p>
            <a:r>
              <a:rPr lang="en-US" dirty="0" smtClean="0"/>
              <a:t>Limit the amount of hazardous chemicals, substances, or noise to which workers can be exposed</a:t>
            </a:r>
          </a:p>
          <a:p>
            <a:r>
              <a:rPr lang="en-US" dirty="0" smtClean="0"/>
              <a:t>Require the use of certain safe work practices and equipment</a:t>
            </a:r>
          </a:p>
          <a:p>
            <a:r>
              <a:rPr lang="en-US" dirty="0" smtClean="0"/>
              <a:t>Require employers to monitor certain hazards and keep records of workplace injuries and illnesses</a:t>
            </a:r>
          </a:p>
          <a:p>
            <a:pPr marL="0" indent="0">
              <a:buNone/>
            </a:pPr>
            <a:endParaRPr lang="en-US" dirty="0"/>
          </a:p>
        </p:txBody>
      </p:sp>
    </p:spTree>
    <p:extLst>
      <p:ext uri="{BB962C8B-B14F-4D97-AF65-F5344CB8AC3E}">
        <p14:creationId xmlns:p14="http://schemas.microsoft.com/office/powerpoint/2010/main" val="2544088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23</a:t>
            </a:fld>
            <a:endParaRPr lang="en-US" dirty="0"/>
          </a:p>
        </p:txBody>
      </p:sp>
      <p:sp>
        <p:nvSpPr>
          <p:cNvPr id="2" name="Title 1"/>
          <p:cNvSpPr>
            <a:spLocks noGrp="1"/>
          </p:cNvSpPr>
          <p:nvPr>
            <p:ph type="title"/>
          </p:nvPr>
        </p:nvSpPr>
        <p:spPr>
          <a:xfrm>
            <a:off x="838200" y="679448"/>
            <a:ext cx="10515600" cy="1325563"/>
          </a:xfrm>
        </p:spPr>
        <p:txBody>
          <a:bodyPr>
            <a:normAutofit/>
          </a:bodyPr>
          <a:lstStyle/>
          <a:p>
            <a:r>
              <a:rPr lang="en-US" sz="4900" dirty="0" smtClean="0"/>
              <a:t>Introduction to OSHA</a:t>
            </a:r>
            <a:r>
              <a:rPr lang="en-US" dirty="0" smtClean="0"/>
              <a:t/>
            </a:r>
            <a:br>
              <a:rPr lang="en-US" dirty="0" smtClean="0"/>
            </a:br>
            <a:r>
              <a:rPr lang="en-US" sz="3200" dirty="0" smtClean="0"/>
              <a:t>OSHA Inspections</a:t>
            </a:r>
            <a:endParaRPr lang="en-US" sz="3200" dirty="0"/>
          </a:p>
        </p:txBody>
      </p:sp>
      <p:sp>
        <p:nvSpPr>
          <p:cNvPr id="3" name="Content Placeholder 2"/>
          <p:cNvSpPr>
            <a:spLocks noGrp="1"/>
          </p:cNvSpPr>
          <p:nvPr>
            <p:ph idx="1"/>
          </p:nvPr>
        </p:nvSpPr>
        <p:spPr>
          <a:xfrm>
            <a:off x="838200" y="2187574"/>
            <a:ext cx="10515600" cy="4351338"/>
          </a:xfrm>
        </p:spPr>
        <p:txBody>
          <a:bodyPr/>
          <a:lstStyle/>
          <a:p>
            <a:pPr marL="0" indent="0">
              <a:buNone/>
            </a:pPr>
            <a:endParaRPr lang="en-US" dirty="0"/>
          </a:p>
          <a:p>
            <a:r>
              <a:rPr lang="en-US" dirty="0" smtClean="0"/>
              <a:t>The OSH Act authorizes OSHA Compliance Safety and Health Officers (CSHOs) to conduct workplace inspections at reasonable times </a:t>
            </a:r>
          </a:p>
          <a:p>
            <a:r>
              <a:rPr lang="en-US" dirty="0" smtClean="0"/>
              <a:t>OSHA conducts inspections without advance notice</a:t>
            </a:r>
          </a:p>
          <a:p>
            <a:r>
              <a:rPr lang="en-US" dirty="0" smtClean="0"/>
              <a:t>In fact, anyone who tells an employer about an OSHA inspection in advance can receive large fines and jail time</a:t>
            </a:r>
          </a:p>
          <a:p>
            <a:pPr marL="0" indent="0">
              <a:buNone/>
            </a:pPr>
            <a:endParaRPr lang="en-US" dirty="0"/>
          </a:p>
        </p:txBody>
      </p:sp>
    </p:spTree>
    <p:extLst>
      <p:ext uri="{BB962C8B-B14F-4D97-AF65-F5344CB8AC3E}">
        <p14:creationId xmlns:p14="http://schemas.microsoft.com/office/powerpoint/2010/main" val="3465316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24</a:t>
            </a:fld>
            <a:endParaRPr lang="en-US" dirty="0"/>
          </a:p>
        </p:txBody>
      </p:sp>
      <p:sp>
        <p:nvSpPr>
          <p:cNvPr id="5"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Fatal or Serious Injury Inspection Steps</a:t>
            </a:r>
            <a:endParaRPr lang="en-US" sz="3200" dirty="0"/>
          </a:p>
        </p:txBody>
      </p:sp>
      <p:sp>
        <p:nvSpPr>
          <p:cNvPr id="3" name="Content Placeholder 2"/>
          <p:cNvSpPr>
            <a:spLocks noGrp="1"/>
          </p:cNvSpPr>
          <p:nvPr>
            <p:ph idx="1"/>
          </p:nvPr>
        </p:nvSpPr>
        <p:spPr>
          <a:xfrm>
            <a:off x="838200" y="2101046"/>
            <a:ext cx="10515600" cy="4351338"/>
          </a:xfrm>
        </p:spPr>
        <p:txBody>
          <a:bodyPr>
            <a:normAutofit lnSpcReduction="10000"/>
          </a:bodyPr>
          <a:lstStyle/>
          <a:p>
            <a:pPr marL="0" indent="0">
              <a:buNone/>
            </a:pPr>
            <a:r>
              <a:rPr lang="en-US" b="1" dirty="0" smtClean="0"/>
              <a:t>Steps of an OSHA Inspection</a:t>
            </a:r>
          </a:p>
          <a:p>
            <a:pPr marL="514350" indent="-514350">
              <a:buFont typeface="+mj-lt"/>
              <a:buAutoNum type="arabicPeriod"/>
            </a:pPr>
            <a:r>
              <a:rPr lang="en-US" dirty="0" smtClean="0"/>
              <a:t>The event </a:t>
            </a:r>
          </a:p>
          <a:p>
            <a:pPr marL="514350" indent="-514350">
              <a:buFont typeface="+mj-lt"/>
              <a:buAutoNum type="arabicPeriod"/>
            </a:pPr>
            <a:r>
              <a:rPr lang="en-US" dirty="0" smtClean="0"/>
              <a:t>Notify OSHA (8 hours/24 hours)</a:t>
            </a:r>
          </a:p>
          <a:p>
            <a:pPr marL="514350" indent="-514350">
              <a:buFont typeface="+mj-lt"/>
              <a:buAutoNum type="arabicPeriod"/>
            </a:pPr>
            <a:r>
              <a:rPr lang="en-US" dirty="0" smtClean="0"/>
              <a:t>Opening conference with inspector</a:t>
            </a:r>
          </a:p>
          <a:p>
            <a:pPr marL="514350" indent="-514350">
              <a:buFont typeface="+mj-lt"/>
              <a:buAutoNum type="arabicPeriod"/>
            </a:pPr>
            <a:r>
              <a:rPr lang="en-US" dirty="0" smtClean="0"/>
              <a:t>Walk around (inspection)</a:t>
            </a:r>
          </a:p>
          <a:p>
            <a:pPr marL="514350" indent="-514350">
              <a:buFont typeface="+mj-lt"/>
              <a:buAutoNum type="arabicPeriod"/>
            </a:pPr>
            <a:r>
              <a:rPr lang="en-US" dirty="0" smtClean="0"/>
              <a:t>Closing conference</a:t>
            </a:r>
          </a:p>
          <a:p>
            <a:pPr marL="514350" indent="-514350">
              <a:buFont typeface="+mj-lt"/>
              <a:buAutoNum type="arabicPeriod"/>
            </a:pPr>
            <a:r>
              <a:rPr lang="en-US" dirty="0" smtClean="0"/>
              <a:t>Informal settlement</a:t>
            </a:r>
          </a:p>
          <a:p>
            <a:pPr marL="514350" indent="-514350">
              <a:buFont typeface="+mj-lt"/>
              <a:buAutoNum type="arabicPeriod"/>
            </a:pPr>
            <a:r>
              <a:rPr lang="en-US" dirty="0" smtClean="0"/>
              <a:t>Formal settlement</a:t>
            </a:r>
          </a:p>
          <a:p>
            <a:pPr marL="514350" indent="-514350">
              <a:buFont typeface="+mj-lt"/>
              <a:buAutoNum type="arabicPeriod"/>
            </a:pPr>
            <a:r>
              <a:rPr lang="en-US" dirty="0" smtClean="0"/>
              <a:t>Abatement</a:t>
            </a:r>
            <a:endParaRPr lang="en-US" dirty="0"/>
          </a:p>
          <a:p>
            <a:endParaRPr lang="en-US" dirty="0"/>
          </a:p>
        </p:txBody>
      </p:sp>
    </p:spTree>
    <p:extLst>
      <p:ext uri="{BB962C8B-B14F-4D97-AF65-F5344CB8AC3E}">
        <p14:creationId xmlns:p14="http://schemas.microsoft.com/office/powerpoint/2010/main" val="393769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8877089" cy="1600200"/>
          </a:xfrm>
        </p:spPr>
        <p:txBody>
          <a:bodyPr anchor="t"/>
          <a:lstStyle/>
          <a:p>
            <a:r>
              <a:rPr lang="en-US" sz="4400" dirty="0"/>
              <a:t>Introduction to OSHA</a:t>
            </a:r>
            <a:r>
              <a:rPr lang="en-US" dirty="0"/>
              <a:t/>
            </a:r>
            <a:br>
              <a:rPr lang="en-US" dirty="0"/>
            </a:br>
            <a:r>
              <a:rPr lang="en-US" dirty="0"/>
              <a:t>Violations</a:t>
            </a:r>
          </a:p>
        </p:txBody>
      </p:sp>
      <p:sp>
        <p:nvSpPr>
          <p:cNvPr id="4" name="Text Placeholder 3"/>
          <p:cNvSpPr>
            <a:spLocks noGrp="1"/>
          </p:cNvSpPr>
          <p:nvPr>
            <p:ph type="body" sz="half" idx="2"/>
          </p:nvPr>
        </p:nvSpPr>
        <p:spPr>
          <a:xfrm>
            <a:off x="839789" y="2057400"/>
            <a:ext cx="3434756" cy="502920"/>
          </a:xfrm>
        </p:spPr>
        <p:txBody>
          <a:bodyPr>
            <a:normAutofit fontScale="92500"/>
          </a:bodyPr>
          <a:lstStyle/>
          <a:p>
            <a:r>
              <a:rPr lang="en-US" sz="2400" b="1" dirty="0"/>
              <a:t>OSHA </a:t>
            </a:r>
            <a:r>
              <a:rPr lang="en-US" sz="2400" b="1" dirty="0" smtClean="0"/>
              <a:t>Penalty Breakdown</a:t>
            </a:r>
            <a:endParaRPr lang="en-US" sz="2400" b="1" dirty="0"/>
          </a:p>
          <a:p>
            <a:endParaRPr lang="en-US" dirty="0"/>
          </a:p>
        </p:txBody>
      </p:sp>
      <p:sp>
        <p:nvSpPr>
          <p:cNvPr id="5" name="Slide Number Placeholder 4"/>
          <p:cNvSpPr>
            <a:spLocks noGrp="1"/>
          </p:cNvSpPr>
          <p:nvPr>
            <p:ph type="sldNum" sz="quarter" idx="12"/>
          </p:nvPr>
        </p:nvSpPr>
        <p:spPr/>
        <p:txBody>
          <a:bodyPr/>
          <a:lstStyle/>
          <a:p>
            <a:fld id="{E44A6CB6-F061-44A7-A28D-C881632FC5A0}" type="slidenum">
              <a:rPr lang="en-US" smtClean="0"/>
              <a:t>25</a:t>
            </a:fld>
            <a:endParaRPr lang="en-US" dirty="0"/>
          </a:p>
        </p:txBody>
      </p:sp>
      <p:pic>
        <p:nvPicPr>
          <p:cNvPr id="7" name="Picture Placeholder 6" descr="Table of the penaty amounts for each type of OSHA violation" title="OSHA Citation Penalty Amounts"/>
          <p:cNvPicPr>
            <a:picLocks noGrp="1" noChangeAspect="1"/>
          </p:cNvPicPr>
          <p:nvPr>
            <p:ph type="pic" idx="1"/>
          </p:nvPr>
        </p:nvPicPr>
        <p:blipFill>
          <a:blip r:embed="rId3">
            <a:extLst>
              <a:ext uri="{28A0092B-C50C-407E-A947-70E740481C1C}">
                <a14:useLocalDpi xmlns:a14="http://schemas.microsoft.com/office/drawing/2010/main" val="0"/>
              </a:ext>
            </a:extLst>
          </a:blip>
          <a:stretch>
            <a:fillRect/>
          </a:stretch>
        </p:blipFill>
        <p:spPr>
          <a:xfrm>
            <a:off x="4274545" y="1705881"/>
            <a:ext cx="7240848" cy="4368347"/>
          </a:xfrm>
          <a:prstGeom prst="rect">
            <a:avLst/>
          </a:prstGeom>
        </p:spPr>
      </p:pic>
    </p:spTree>
    <p:extLst>
      <p:ext uri="{BB962C8B-B14F-4D97-AF65-F5344CB8AC3E}">
        <p14:creationId xmlns:p14="http://schemas.microsoft.com/office/powerpoint/2010/main" val="27128768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26</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Review</a:t>
            </a:r>
            <a:endParaRPr lang="en-US" sz="3200" dirty="0"/>
          </a:p>
        </p:txBody>
      </p:sp>
      <p:sp>
        <p:nvSpPr>
          <p:cNvPr id="3" name="Content Placeholder 2"/>
          <p:cNvSpPr>
            <a:spLocks noGrp="1"/>
          </p:cNvSpPr>
          <p:nvPr>
            <p:ph idx="1"/>
          </p:nvPr>
        </p:nvSpPr>
        <p:spPr>
          <a:xfrm>
            <a:off x="838200" y="1825625"/>
            <a:ext cx="9490788" cy="4351338"/>
          </a:xfrm>
        </p:spPr>
        <p:txBody>
          <a:bodyPr/>
          <a:lstStyle/>
          <a:p>
            <a:pPr marL="0" indent="0">
              <a:buNone/>
            </a:pPr>
            <a:endParaRPr lang="en-US" b="1" dirty="0"/>
          </a:p>
          <a:p>
            <a:pPr marL="514350" indent="-514350">
              <a:buFont typeface="+mj-lt"/>
              <a:buAutoNum type="arabicPeriod"/>
            </a:pPr>
            <a:r>
              <a:rPr lang="en-US" dirty="0" smtClean="0"/>
              <a:t>What are some of your OSHA given employee rights?</a:t>
            </a:r>
          </a:p>
          <a:p>
            <a:pPr marL="514350" indent="-514350">
              <a:buFont typeface="+mj-lt"/>
              <a:buAutoNum type="arabicPeriod"/>
            </a:pPr>
            <a:r>
              <a:rPr lang="en-US" dirty="0" smtClean="0"/>
              <a:t>What happens to you if you are a whistleblower?</a:t>
            </a:r>
          </a:p>
          <a:p>
            <a:pPr marL="514350" indent="-514350">
              <a:buFont typeface="+mj-lt"/>
              <a:buAutoNum type="arabicPeriod"/>
            </a:pPr>
            <a:r>
              <a:rPr lang="en-US" dirty="0" smtClean="0"/>
              <a:t>How long does an employer have to report a fatality and a hospitalization to OSHA?</a:t>
            </a:r>
          </a:p>
          <a:p>
            <a:pPr marL="514350" indent="-514350">
              <a:buFont typeface="+mj-lt"/>
              <a:buAutoNum type="arabicPeriod"/>
            </a:pPr>
            <a:r>
              <a:rPr lang="en-US" dirty="0" smtClean="0"/>
              <a:t>Does my employer have to train me?</a:t>
            </a:r>
          </a:p>
          <a:p>
            <a:pPr marL="514350" indent="-514350">
              <a:buFont typeface="+mj-lt"/>
              <a:buAutoNum type="arabicPeriod"/>
            </a:pPr>
            <a:endParaRPr lang="en-US" dirty="0"/>
          </a:p>
        </p:txBody>
      </p:sp>
    </p:spTree>
    <p:extLst>
      <p:ext uri="{BB962C8B-B14F-4D97-AF65-F5344CB8AC3E}">
        <p14:creationId xmlns:p14="http://schemas.microsoft.com/office/powerpoint/2010/main" val="1910576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27</a:t>
            </a:fld>
            <a:endParaRPr lang="en-US" dirty="0"/>
          </a:p>
        </p:txBody>
      </p:sp>
      <p:sp>
        <p:nvSpPr>
          <p:cNvPr id="2" name="Title 1"/>
          <p:cNvSpPr>
            <a:spLocks noGrp="1"/>
          </p:cNvSpPr>
          <p:nvPr>
            <p:ph type="title"/>
          </p:nvPr>
        </p:nvSpPr>
        <p:spPr/>
        <p:txBody>
          <a:bodyPr>
            <a:normAutofit/>
          </a:bodyPr>
          <a:lstStyle/>
          <a:p>
            <a:r>
              <a:rPr lang="en-US" dirty="0" smtClean="0"/>
              <a:t>Introduction to OSHA</a:t>
            </a:r>
            <a:br>
              <a:rPr lang="en-US" dirty="0" smtClean="0"/>
            </a:br>
            <a:r>
              <a:rPr lang="en-US" sz="3200" dirty="0" smtClean="0"/>
              <a:t>Where to go for additional information…</a:t>
            </a:r>
            <a:endParaRPr lang="en-US" sz="3200"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t>OSHA website </a:t>
            </a:r>
            <a:r>
              <a:rPr lang="en-US" dirty="0" smtClean="0"/>
              <a:t>(</a:t>
            </a:r>
            <a:r>
              <a:rPr lang="en-US" dirty="0" smtClean="0"/>
              <a:t>www.osha.gov) </a:t>
            </a:r>
            <a:endParaRPr lang="en-US" dirty="0" smtClean="0"/>
          </a:p>
          <a:p>
            <a:r>
              <a:rPr lang="en-US" dirty="0" smtClean="0"/>
              <a:t>National </a:t>
            </a:r>
            <a:r>
              <a:rPr lang="en-US" dirty="0" smtClean="0"/>
              <a:t>Institute for Occupational Safety and Health (NIOSH) – OSHA’s sister agency  (www.cdc.gov/niosh)</a:t>
            </a:r>
          </a:p>
          <a:p>
            <a:r>
              <a:rPr lang="en-US" dirty="0" smtClean="0"/>
              <a:t>OSHA Training Institute Education Centers</a:t>
            </a:r>
          </a:p>
          <a:p>
            <a:r>
              <a:rPr lang="en-US" dirty="0" smtClean="0"/>
              <a:t>Compliance Assistance Specialists in the area offices (addresses and phone numbers can be found on OSHA’s website) </a:t>
            </a:r>
          </a:p>
          <a:p>
            <a:r>
              <a:rPr lang="en-US" dirty="0" smtClean="0"/>
              <a:t>Public libraries</a:t>
            </a:r>
          </a:p>
          <a:p>
            <a:endParaRPr lang="en-US" dirty="0" smtClean="0"/>
          </a:p>
          <a:p>
            <a:endParaRPr lang="en-US" dirty="0"/>
          </a:p>
          <a:p>
            <a:endParaRPr lang="en-US" dirty="0"/>
          </a:p>
        </p:txBody>
      </p:sp>
    </p:spTree>
    <p:extLst>
      <p:ext uri="{BB962C8B-B14F-4D97-AF65-F5344CB8AC3E}">
        <p14:creationId xmlns:p14="http://schemas.microsoft.com/office/powerpoint/2010/main" val="3869105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3</a:t>
            </a:fld>
            <a:endParaRPr lang="en-US" dirty="0"/>
          </a:p>
        </p:txBody>
      </p:sp>
      <p:sp>
        <p:nvSpPr>
          <p:cNvPr id="2" name="Title 1"/>
          <p:cNvSpPr>
            <a:spLocks noGrp="1"/>
          </p:cNvSpPr>
          <p:nvPr>
            <p:ph type="title"/>
          </p:nvPr>
        </p:nvSpPr>
        <p:spPr/>
        <p:txBody>
          <a:bodyPr>
            <a:normAutofit fontScale="90000"/>
          </a:bodyPr>
          <a:lstStyle/>
          <a:p>
            <a:r>
              <a:rPr lang="en-US" sz="4900" dirty="0" smtClean="0"/>
              <a:t>Introduction to OSHA</a:t>
            </a:r>
            <a:r>
              <a:rPr lang="en-US" dirty="0" smtClean="0"/>
              <a:t/>
            </a:r>
            <a:br>
              <a:rPr lang="en-US" dirty="0" smtClean="0"/>
            </a:br>
            <a:r>
              <a:rPr lang="en-US" dirty="0" smtClean="0"/>
              <a:t/>
            </a:r>
            <a:br>
              <a:rPr lang="en-US" dirty="0" smtClean="0"/>
            </a:br>
            <a:r>
              <a:rPr lang="en-US" sz="3100" dirty="0" smtClean="0">
                <a:latin typeface="Calibri (body)"/>
              </a:rPr>
              <a:t>Purpose:</a:t>
            </a:r>
            <a:endParaRPr lang="en-US" sz="3100" dirty="0">
              <a:latin typeface="Calibri (body)"/>
            </a:endParaRPr>
          </a:p>
        </p:txBody>
      </p:sp>
      <p:sp>
        <p:nvSpPr>
          <p:cNvPr id="3" name="Content Placeholder 2"/>
          <p:cNvSpPr>
            <a:spLocks noGrp="1"/>
          </p:cNvSpPr>
          <p:nvPr>
            <p:ph idx="1"/>
          </p:nvPr>
        </p:nvSpPr>
        <p:spPr>
          <a:xfrm>
            <a:off x="838200" y="2187574"/>
            <a:ext cx="10515600" cy="4351338"/>
          </a:xfrm>
        </p:spPr>
        <p:txBody>
          <a:bodyPr/>
          <a:lstStyle/>
          <a:p>
            <a:pPr marL="457200" lvl="1" indent="0">
              <a:buNone/>
            </a:pPr>
            <a:r>
              <a:rPr lang="en-US" dirty="0" smtClean="0"/>
              <a:t>To provide introductory knowledge of OSHA</a:t>
            </a:r>
          </a:p>
          <a:p>
            <a:pPr marL="457200" lvl="1" indent="0">
              <a:buNone/>
            </a:pPr>
            <a:endParaRPr lang="en-US" dirty="0" smtClean="0"/>
          </a:p>
          <a:p>
            <a:pPr marL="2286000" lvl="4" indent="-457200">
              <a:buFont typeface="+mj-lt"/>
              <a:buAutoNum type="arabicPeriod"/>
            </a:pPr>
            <a:r>
              <a:rPr lang="en-US" dirty="0" smtClean="0"/>
              <a:t>OSHA’s History</a:t>
            </a:r>
          </a:p>
          <a:p>
            <a:pPr marL="2286000" lvl="4" indent="-457200">
              <a:buFont typeface="+mj-lt"/>
              <a:buAutoNum type="arabicPeriod"/>
            </a:pPr>
            <a:r>
              <a:rPr lang="en-US" dirty="0" smtClean="0"/>
              <a:t>What are your worker rights?</a:t>
            </a:r>
          </a:p>
          <a:p>
            <a:pPr marL="2286000" lvl="4" indent="-457200">
              <a:buFont typeface="+mj-lt"/>
              <a:buAutoNum type="arabicPeriod"/>
            </a:pPr>
            <a:r>
              <a:rPr lang="en-US" dirty="0" smtClean="0"/>
              <a:t>What are the employer responsibilities?</a:t>
            </a:r>
          </a:p>
          <a:p>
            <a:pPr marL="2286000" lvl="4" indent="-457200">
              <a:buFont typeface="+mj-lt"/>
              <a:buAutoNum type="arabicPeriod"/>
            </a:pPr>
            <a:r>
              <a:rPr lang="en-US" dirty="0" smtClean="0"/>
              <a:t>OSHA Standards and Violations</a:t>
            </a:r>
          </a:p>
          <a:p>
            <a:pPr marL="2286000" lvl="4" indent="-457200">
              <a:buFont typeface="+mj-lt"/>
              <a:buAutoNum type="arabicPeriod"/>
            </a:pPr>
            <a:r>
              <a:rPr lang="en-US" dirty="0" smtClean="0"/>
              <a:t>Where to go for help</a:t>
            </a:r>
            <a:r>
              <a:rPr lang="en-US" dirty="0"/>
              <a:t>	</a:t>
            </a:r>
            <a:r>
              <a:rPr lang="en-US" dirty="0" smtClean="0"/>
              <a:t>	</a:t>
            </a:r>
            <a:endParaRPr lang="en-US" dirty="0"/>
          </a:p>
        </p:txBody>
      </p:sp>
    </p:spTree>
    <p:extLst>
      <p:ext uri="{BB962C8B-B14F-4D97-AF65-F5344CB8AC3E}">
        <p14:creationId xmlns:p14="http://schemas.microsoft.com/office/powerpoint/2010/main" val="1962130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E44A6CB6-F061-44A7-A28D-C881632FC5A0}" type="slidenum">
              <a:rPr lang="en-US" smtClean="0"/>
              <a:t>4</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History</a:t>
            </a:r>
            <a:endParaRPr lang="en-US" sz="3200" dirty="0"/>
          </a:p>
        </p:txBody>
      </p:sp>
      <p:sp>
        <p:nvSpPr>
          <p:cNvPr id="3" name="Content Placeholder 2"/>
          <p:cNvSpPr>
            <a:spLocks noGrp="1"/>
          </p:cNvSpPr>
          <p:nvPr>
            <p:ph idx="1"/>
          </p:nvPr>
        </p:nvSpPr>
        <p:spPr/>
        <p:txBody>
          <a:bodyPr/>
          <a:lstStyle/>
          <a:p>
            <a:r>
              <a:rPr lang="en-US" dirty="0" smtClean="0"/>
              <a:t>OSHA stands for the Occupational Safety and Health Administration, a Federal agency of the U.S. Department of Labor </a:t>
            </a:r>
          </a:p>
          <a:p>
            <a:r>
              <a:rPr lang="en-US" dirty="0" smtClean="0"/>
              <a:t>OSHA’s responsibility is to improve worker safety and health protection</a:t>
            </a:r>
          </a:p>
          <a:p>
            <a:r>
              <a:rPr lang="en-US" dirty="0" smtClean="0"/>
              <a:t>On </a:t>
            </a:r>
            <a:r>
              <a:rPr lang="en-US" dirty="0"/>
              <a:t>December 29, 1970, President Nixon signed the OSH </a:t>
            </a:r>
            <a:r>
              <a:rPr lang="en-US" dirty="0" smtClean="0"/>
              <a:t>Act</a:t>
            </a:r>
          </a:p>
          <a:p>
            <a:r>
              <a:rPr lang="en-US" dirty="0" smtClean="0"/>
              <a:t>This </a:t>
            </a:r>
            <a:r>
              <a:rPr lang="en-US" dirty="0"/>
              <a:t>Act created OSHA, the agency, which formally came into being on April 28, 1971</a:t>
            </a:r>
          </a:p>
          <a:p>
            <a:endParaRPr lang="en-US" dirty="0" smtClean="0"/>
          </a:p>
          <a:p>
            <a:endParaRPr lang="en-US" dirty="0"/>
          </a:p>
        </p:txBody>
      </p:sp>
    </p:spTree>
    <p:extLst>
      <p:ext uri="{BB962C8B-B14F-4D97-AF65-F5344CB8AC3E}">
        <p14:creationId xmlns:p14="http://schemas.microsoft.com/office/powerpoint/2010/main" val="2454998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5</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Mission Statement</a:t>
            </a:r>
            <a:endParaRPr lang="en-US" sz="3200" dirty="0"/>
          </a:p>
        </p:txBody>
      </p:sp>
      <p:sp>
        <p:nvSpPr>
          <p:cNvPr id="3" name="Content Placeholder 2"/>
          <p:cNvSpPr>
            <a:spLocks noGrp="1"/>
          </p:cNvSpPr>
          <p:nvPr>
            <p:ph idx="1"/>
          </p:nvPr>
        </p:nvSpPr>
        <p:spPr/>
        <p:txBody>
          <a:bodyPr/>
          <a:lstStyle/>
          <a:p>
            <a:pPr marL="0" indent="0">
              <a:buNone/>
            </a:pPr>
            <a:r>
              <a:rPr lang="en-US" u="sng" dirty="0" smtClean="0"/>
              <a:t>The mission of OSHA </a:t>
            </a:r>
            <a:r>
              <a:rPr lang="en-US" dirty="0" smtClean="0"/>
              <a:t>is to assure safe and healthful working conditions for working men and women by setting and enforcing standards and by providing training, outreach, education and assistance. </a:t>
            </a:r>
          </a:p>
          <a:p>
            <a:endParaRPr lang="en-US" dirty="0" smtClean="0"/>
          </a:p>
          <a:p>
            <a:pPr lvl="1"/>
            <a:r>
              <a:rPr lang="en-US" sz="2200" dirty="0" smtClean="0"/>
              <a:t>Developing job safety and health standards and enforcing them through worksite inspections</a:t>
            </a:r>
          </a:p>
          <a:p>
            <a:pPr lvl="1"/>
            <a:r>
              <a:rPr lang="en-US" sz="2200" dirty="0" smtClean="0"/>
              <a:t>Providing training programs to increase knowledge about occupational safety and health</a:t>
            </a:r>
          </a:p>
          <a:p>
            <a:pPr marL="0" indent="0">
              <a:buNone/>
            </a:pPr>
            <a:endParaRPr lang="en-US" dirty="0"/>
          </a:p>
        </p:txBody>
      </p:sp>
    </p:spTree>
    <p:extLst>
      <p:ext uri="{BB962C8B-B14F-4D97-AF65-F5344CB8AC3E}">
        <p14:creationId xmlns:p14="http://schemas.microsoft.com/office/powerpoint/2010/main" val="317246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6</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Statistics</a:t>
            </a:r>
            <a:endParaRPr lang="en-US" sz="3200" dirty="0"/>
          </a:p>
        </p:txBody>
      </p:sp>
      <p:sp>
        <p:nvSpPr>
          <p:cNvPr id="3" name="Content Placeholder 2"/>
          <p:cNvSpPr>
            <a:spLocks noGrp="1"/>
          </p:cNvSpPr>
          <p:nvPr>
            <p:ph idx="1"/>
          </p:nvPr>
        </p:nvSpPr>
        <p:spPr/>
        <p:txBody>
          <a:bodyPr/>
          <a:lstStyle/>
          <a:p>
            <a:pPr marL="0" indent="0">
              <a:spcAft>
                <a:spcPts val="400"/>
              </a:spcAft>
              <a:buNone/>
            </a:pPr>
            <a:r>
              <a:rPr lang="en-US" b="1" dirty="0" smtClean="0"/>
              <a:t>Are we safer with OSHA?</a:t>
            </a:r>
          </a:p>
          <a:p>
            <a:pPr marL="285750" indent="-285750">
              <a:spcAft>
                <a:spcPts val="400"/>
              </a:spcAft>
            </a:pPr>
            <a:endParaRPr lang="en-US" dirty="0" smtClean="0"/>
          </a:p>
          <a:p>
            <a:pPr marL="285750" indent="-285750">
              <a:spcAft>
                <a:spcPts val="400"/>
              </a:spcAft>
            </a:pPr>
            <a:r>
              <a:rPr lang="en-US" dirty="0" smtClean="0"/>
              <a:t>Worker deaths in America are down–on average, from about 38 worker deaths a day in 1970 to 14 a day in 2016. </a:t>
            </a:r>
          </a:p>
          <a:p>
            <a:pPr marL="285750" indent="-285750">
              <a:spcAft>
                <a:spcPts val="400"/>
              </a:spcAft>
            </a:pPr>
            <a:r>
              <a:rPr lang="en-US" dirty="0" smtClean="0"/>
              <a:t>Worker injuries and illnesses are down–from 10.9 incidents per 100 workers in 1972 to 3.6 per 100 in 2016. </a:t>
            </a:r>
          </a:p>
          <a:p>
            <a:pPr marL="0" indent="0">
              <a:buNone/>
            </a:pPr>
            <a:r>
              <a:rPr lang="en-US" dirty="0" smtClean="0"/>
              <a:t>				Per OSHA &amp; Bureau of Labor Statistics (BLS)</a:t>
            </a:r>
            <a:endParaRPr lang="en-US" dirty="0"/>
          </a:p>
        </p:txBody>
      </p:sp>
    </p:spTree>
    <p:extLst>
      <p:ext uri="{BB962C8B-B14F-4D97-AF65-F5344CB8AC3E}">
        <p14:creationId xmlns:p14="http://schemas.microsoft.com/office/powerpoint/2010/main" val="3184433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7</a:t>
            </a:fld>
            <a:endParaRPr lang="en-US" dirty="0"/>
          </a:p>
        </p:txBody>
      </p:sp>
      <p:sp>
        <p:nvSpPr>
          <p:cNvPr id="2" name="Title 1"/>
          <p:cNvSpPr>
            <a:spLocks noGrp="1"/>
          </p:cNvSpPr>
          <p:nvPr>
            <p:ph type="title"/>
          </p:nvPr>
        </p:nvSpPr>
        <p:spPr/>
        <p:txBody>
          <a:bodyPr>
            <a:normAutofit fontScale="90000"/>
          </a:bodyPr>
          <a:lstStyle/>
          <a:p>
            <a:r>
              <a:rPr lang="en-US" sz="4900" dirty="0" smtClean="0"/>
              <a:t>Introduction to OSHA</a:t>
            </a:r>
            <a:r>
              <a:rPr lang="en-US" dirty="0" smtClean="0"/>
              <a:t/>
            </a:r>
            <a:br>
              <a:rPr lang="en-US" dirty="0" smtClean="0"/>
            </a:br>
            <a:r>
              <a:rPr lang="en-US" dirty="0"/>
              <a:t/>
            </a:r>
            <a:br>
              <a:rPr lang="en-US" dirty="0"/>
            </a:br>
            <a:r>
              <a:rPr lang="en-US" sz="3200" dirty="0" smtClean="0"/>
              <a:t>The Situation Today…</a:t>
            </a:r>
            <a:endParaRPr lang="en-US" sz="3200" dirty="0"/>
          </a:p>
        </p:txBody>
      </p:sp>
      <p:sp>
        <p:nvSpPr>
          <p:cNvPr id="3" name="Content Placeholder 2"/>
          <p:cNvSpPr>
            <a:spLocks noGrp="1"/>
          </p:cNvSpPr>
          <p:nvPr>
            <p:ph idx="1"/>
          </p:nvPr>
        </p:nvSpPr>
        <p:spPr>
          <a:xfrm>
            <a:off x="838200" y="2109089"/>
            <a:ext cx="10515600" cy="4351338"/>
          </a:xfrm>
        </p:spPr>
        <p:txBody>
          <a:bodyPr/>
          <a:lstStyle/>
          <a:p>
            <a:pPr marL="0" indent="0">
              <a:buNone/>
            </a:pPr>
            <a:endParaRPr lang="en-US" b="1" dirty="0" smtClean="0"/>
          </a:p>
          <a:p>
            <a:pPr marL="0" indent="0">
              <a:buNone/>
            </a:pPr>
            <a:r>
              <a:rPr lang="en-US" b="1" dirty="0" smtClean="0"/>
              <a:t>5,190</a:t>
            </a:r>
            <a:r>
              <a:rPr lang="en-US" dirty="0" smtClean="0"/>
              <a:t> Occupational Fatalities in 2016!</a:t>
            </a:r>
          </a:p>
          <a:p>
            <a:pPr marL="0" indent="0">
              <a:buNone/>
            </a:pPr>
            <a:r>
              <a:rPr lang="en-US" dirty="0"/>
              <a:t>	</a:t>
            </a:r>
            <a:r>
              <a:rPr lang="en-US" dirty="0" smtClean="0"/>
              <a:t>or 14.2 fatalities per day</a:t>
            </a:r>
          </a:p>
          <a:p>
            <a:pPr marL="0" indent="0">
              <a:buNone/>
            </a:pPr>
            <a:r>
              <a:rPr lang="en-US" b="1" dirty="0" smtClean="0"/>
              <a:t>991</a:t>
            </a:r>
            <a:r>
              <a:rPr lang="en-US" dirty="0" smtClean="0"/>
              <a:t> Construction Fatalities!</a:t>
            </a:r>
          </a:p>
          <a:p>
            <a:pPr marL="0" indent="0">
              <a:buNone/>
            </a:pPr>
            <a:r>
              <a:rPr lang="en-US" dirty="0"/>
              <a:t>	</a:t>
            </a:r>
            <a:r>
              <a:rPr lang="en-US" dirty="0" smtClean="0"/>
              <a:t>or 2.7 construction fatalities per day</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71544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4A6CB6-F061-44A7-A28D-C881632FC5A0}" type="slidenum">
              <a:rPr lang="en-US" smtClean="0"/>
              <a:t>8</a:t>
            </a:fld>
            <a:endParaRPr lang="en-US" dirty="0"/>
          </a:p>
        </p:txBody>
      </p:sp>
      <p:sp>
        <p:nvSpPr>
          <p:cNvPr id="2" name="Title 1"/>
          <p:cNvSpPr>
            <a:spLocks noGrp="1"/>
          </p:cNvSpPr>
          <p:nvPr>
            <p:ph type="title"/>
          </p:nvPr>
        </p:nvSpPr>
        <p:spPr/>
        <p:txBody>
          <a:bodyPr/>
          <a:lstStyle/>
          <a:p>
            <a:r>
              <a:rPr lang="en-US" dirty="0" smtClean="0"/>
              <a:t>Introduction to </a:t>
            </a:r>
            <a:r>
              <a:rPr lang="en-US" dirty="0"/>
              <a:t>OSHA</a:t>
            </a:r>
            <a:br>
              <a:rPr lang="en-US" dirty="0"/>
            </a:br>
            <a:r>
              <a:rPr lang="en-US" sz="3200" dirty="0" smtClean="0"/>
              <a:t>Worker Rights:</a:t>
            </a:r>
            <a:endParaRPr lang="en-US" sz="3200" dirty="0"/>
          </a:p>
        </p:txBody>
      </p:sp>
      <p:sp>
        <p:nvSpPr>
          <p:cNvPr id="3" name="Content Placeholder 2"/>
          <p:cNvSpPr>
            <a:spLocks noGrp="1"/>
          </p:cNvSpPr>
          <p:nvPr>
            <p:ph idx="1"/>
          </p:nvPr>
        </p:nvSpPr>
        <p:spPr/>
        <p:txBody>
          <a:bodyPr>
            <a:normAutofit/>
          </a:bodyPr>
          <a:lstStyle/>
          <a:p>
            <a:pPr marL="0" indent="0">
              <a:buNone/>
            </a:pPr>
            <a:r>
              <a:rPr lang="en-US" dirty="0" smtClean="0"/>
              <a:t>Under OSHA Each Worker has the Right to…</a:t>
            </a:r>
          </a:p>
          <a:p>
            <a:pPr lvl="1"/>
            <a:r>
              <a:rPr lang="en-US" sz="2200" dirty="0" smtClean="0"/>
              <a:t>A safe and healthful workplace </a:t>
            </a:r>
            <a:endParaRPr lang="en-US" sz="2200" b="1" dirty="0" smtClean="0"/>
          </a:p>
          <a:p>
            <a:pPr lvl="1"/>
            <a:r>
              <a:rPr lang="en-US" sz="2200" dirty="0" smtClean="0"/>
              <a:t>Know about hazardous chemicals</a:t>
            </a:r>
            <a:endParaRPr lang="en-US" sz="2200" b="1" dirty="0" smtClean="0"/>
          </a:p>
          <a:p>
            <a:pPr lvl="1"/>
            <a:r>
              <a:rPr lang="en-US" sz="2200" dirty="0" smtClean="0"/>
              <a:t>Report injury to employer</a:t>
            </a:r>
          </a:p>
          <a:p>
            <a:pPr lvl="1"/>
            <a:r>
              <a:rPr lang="en-US" sz="2200" dirty="0" smtClean="0"/>
              <a:t>Complain of potential hazard </a:t>
            </a:r>
          </a:p>
          <a:p>
            <a:pPr lvl="1"/>
            <a:r>
              <a:rPr lang="en-US" sz="2200" dirty="0" smtClean="0"/>
              <a:t>Request </a:t>
            </a:r>
            <a:r>
              <a:rPr lang="en-US" sz="2200" dirty="0"/>
              <a:t>hazard correction from employer </a:t>
            </a:r>
            <a:endParaRPr lang="en-US" sz="2200" b="1" dirty="0" smtClean="0"/>
          </a:p>
          <a:p>
            <a:pPr lvl="1"/>
            <a:r>
              <a:rPr lang="en-US" sz="2200" dirty="0" smtClean="0"/>
              <a:t>Receive training by the employer</a:t>
            </a:r>
            <a:endParaRPr lang="en-US" sz="2200" b="1" dirty="0" smtClean="0"/>
          </a:p>
          <a:p>
            <a:pPr lvl="1"/>
            <a:r>
              <a:rPr lang="en-US" sz="2200" dirty="0" smtClean="0"/>
              <a:t>Notification of hazard exposure and access to your medical records</a:t>
            </a:r>
            <a:endParaRPr lang="en-US" sz="2200" b="1" dirty="0" smtClean="0"/>
          </a:p>
          <a:p>
            <a:pPr lvl="1"/>
            <a:r>
              <a:rPr lang="en-US" sz="2200" dirty="0" smtClean="0"/>
              <a:t>File a complaint with OSHA</a:t>
            </a:r>
            <a:endParaRPr lang="en-US" sz="2200" b="1" dirty="0" smtClean="0"/>
          </a:p>
          <a:p>
            <a:pPr lvl="1"/>
            <a:r>
              <a:rPr lang="en-US" sz="2200" dirty="0" smtClean="0"/>
              <a:t>Participate in an OSHA inspection</a:t>
            </a:r>
            <a:endParaRPr lang="en-US" sz="2200" b="1" dirty="0" smtClean="0"/>
          </a:p>
          <a:p>
            <a:pPr lvl="1"/>
            <a:r>
              <a:rPr lang="en-US" sz="2200" dirty="0" smtClean="0"/>
              <a:t>Be free from retaliation for exercising safety and health rights</a:t>
            </a:r>
          </a:p>
          <a:p>
            <a:pPr marL="0" indent="0">
              <a:buNone/>
            </a:pPr>
            <a:endParaRPr lang="en-US" dirty="0"/>
          </a:p>
        </p:txBody>
      </p:sp>
    </p:spTree>
    <p:extLst>
      <p:ext uri="{BB962C8B-B14F-4D97-AF65-F5344CB8AC3E}">
        <p14:creationId xmlns:p14="http://schemas.microsoft.com/office/powerpoint/2010/main" val="328035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737" y="710588"/>
            <a:ext cx="6833212" cy="1600200"/>
          </a:xfrm>
        </p:spPr>
        <p:txBody>
          <a:bodyPr>
            <a:normAutofit fontScale="90000"/>
          </a:bodyPr>
          <a:lstStyle/>
          <a:p>
            <a:r>
              <a:rPr lang="en-US" sz="4900" dirty="0"/>
              <a:t>Introduction to OSHA</a:t>
            </a:r>
            <a:r>
              <a:rPr lang="en-US" dirty="0"/>
              <a:t/>
            </a:r>
            <a:br>
              <a:rPr lang="en-US" dirty="0"/>
            </a:br>
            <a:r>
              <a:rPr lang="en-US" dirty="0"/>
              <a:t/>
            </a:r>
            <a:br>
              <a:rPr lang="en-US" dirty="0"/>
            </a:br>
            <a:r>
              <a:rPr lang="en-US" sz="3600" dirty="0"/>
              <a:t>Worker Rights:</a:t>
            </a:r>
            <a:br>
              <a:rPr lang="en-US" sz="3600" dirty="0"/>
            </a:br>
            <a:r>
              <a:rPr lang="en-US" sz="3600" dirty="0"/>
              <a:t>OSHA Posters</a:t>
            </a:r>
          </a:p>
        </p:txBody>
      </p:sp>
      <p:pic>
        <p:nvPicPr>
          <p:cNvPr id="6" name="Picture Placeholder 5" descr="Example of an OSHA Worker Right Poster" title="Worker Rights Poster"/>
          <p:cNvPicPr>
            <a:picLocks noGrp="1" noChangeAspect="1"/>
          </p:cNvPicPr>
          <p:nvPr>
            <p:ph type="pic" idx="1"/>
          </p:nvPr>
        </p:nvPicPr>
        <p:blipFill>
          <a:blip r:embed="rId3">
            <a:extLst>
              <a:ext uri="{28A0092B-C50C-407E-A947-70E740481C1C}">
                <a14:useLocalDpi xmlns:a14="http://schemas.microsoft.com/office/drawing/2010/main" val="0"/>
              </a:ext>
            </a:extLst>
          </a:blip>
          <a:stretch>
            <a:fillRect/>
          </a:stretch>
        </p:blipFill>
        <p:spPr>
          <a:xfrm>
            <a:off x="6692498" y="860227"/>
            <a:ext cx="3999589" cy="5496123"/>
          </a:xfrm>
        </p:spPr>
      </p:pic>
      <p:sp>
        <p:nvSpPr>
          <p:cNvPr id="5" name="Slide Number Placeholder 4"/>
          <p:cNvSpPr>
            <a:spLocks noGrp="1"/>
          </p:cNvSpPr>
          <p:nvPr>
            <p:ph type="sldNum" sz="quarter" idx="12"/>
          </p:nvPr>
        </p:nvSpPr>
        <p:spPr/>
        <p:txBody>
          <a:bodyPr/>
          <a:lstStyle/>
          <a:p>
            <a:fld id="{E44A6CB6-F061-44A7-A28D-C881632FC5A0}" type="slidenum">
              <a:rPr lang="en-US" smtClean="0"/>
              <a:t>9</a:t>
            </a:fld>
            <a:endParaRPr lang="en-US" dirty="0"/>
          </a:p>
        </p:txBody>
      </p:sp>
    </p:spTree>
    <p:extLst>
      <p:ext uri="{BB962C8B-B14F-4D97-AF65-F5344CB8AC3E}">
        <p14:creationId xmlns:p14="http://schemas.microsoft.com/office/powerpoint/2010/main" val="3648120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13398</TotalTime>
  <Words>2801</Words>
  <Application>Microsoft Office PowerPoint</Application>
  <PresentationFormat>Widescreen</PresentationFormat>
  <Paragraphs>350</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(body)</vt:lpstr>
      <vt:lpstr>Calibri Light</vt:lpstr>
      <vt:lpstr>Office Theme</vt:lpstr>
      <vt:lpstr>Introduction to OSHA</vt:lpstr>
      <vt:lpstr>Introduction to OSHA History Employer Responsibilities Worker Rights  </vt:lpstr>
      <vt:lpstr>Introduction to OSHA  Purpose:</vt:lpstr>
      <vt:lpstr>Introduction to OSHA History</vt:lpstr>
      <vt:lpstr>Introduction to OSHA Mission Statement</vt:lpstr>
      <vt:lpstr>Introduction to OSHA Statistics</vt:lpstr>
      <vt:lpstr>Introduction to OSHA  The Situation Today…</vt:lpstr>
      <vt:lpstr>Introduction to OSHA Worker Rights:</vt:lpstr>
      <vt:lpstr>Introduction to OSHA  Worker Rights: OSHA Posters</vt:lpstr>
      <vt:lpstr>Introduction to OSHA  It is your right to…</vt:lpstr>
      <vt:lpstr>Introduction to OSHA Materials Safety Data Sheet</vt:lpstr>
      <vt:lpstr>Introduction to OSHA OSHA 300 Logs</vt:lpstr>
      <vt:lpstr>Introduction to OSHA Whistle-Blowers</vt:lpstr>
      <vt:lpstr>Introduction to OSHA Training</vt:lpstr>
      <vt:lpstr>Introduction to OSHA Medical Records</vt:lpstr>
      <vt:lpstr>Introduction to OSHA Complaints</vt:lpstr>
      <vt:lpstr>Introduction to OSHA Inspection</vt:lpstr>
      <vt:lpstr>Introduction to OSHA Retaliation</vt:lpstr>
      <vt:lpstr>Introduction to OSHA Responsibilities</vt:lpstr>
      <vt:lpstr>Introduction to OSHA Injuries and Illnesses</vt:lpstr>
      <vt:lpstr>Introduction to OSHA Regulations</vt:lpstr>
      <vt:lpstr>Introduction to OSHA Permissible Exposure Limits</vt:lpstr>
      <vt:lpstr>Introduction to OSHA OSHA Inspections</vt:lpstr>
      <vt:lpstr>Introduction to OSHA Fatal or Serious Injury Inspection Steps</vt:lpstr>
      <vt:lpstr>Introduction to OSHA Violations</vt:lpstr>
      <vt:lpstr>Introduction to OSHA Review</vt:lpstr>
      <vt:lpstr>Introduction to OSHA Where to go for additional information…</vt:lpstr>
    </vt:vector>
  </TitlesOfParts>
  <Company>University of Tennessee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OSHA</dc:title>
  <dc:creator>John Wagner</dc:creator>
  <cp:lastModifiedBy>Robertson, Donna - OSHA</cp:lastModifiedBy>
  <cp:revision>81</cp:revision>
  <cp:lastPrinted>2018-05-08T15:02:02Z</cp:lastPrinted>
  <dcterms:created xsi:type="dcterms:W3CDTF">2017-12-12T16:36:02Z</dcterms:created>
  <dcterms:modified xsi:type="dcterms:W3CDTF">2020-02-25T19:20:33Z</dcterms:modified>
</cp:coreProperties>
</file>