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335" r:id="rId3"/>
    <p:sldId id="260" r:id="rId4"/>
    <p:sldId id="336" r:id="rId5"/>
    <p:sldId id="337" r:id="rId6"/>
    <p:sldId id="359" r:id="rId7"/>
    <p:sldId id="338" r:id="rId8"/>
    <p:sldId id="339" r:id="rId9"/>
    <p:sldId id="340" r:id="rId10"/>
    <p:sldId id="341" r:id="rId11"/>
    <p:sldId id="342" r:id="rId12"/>
    <p:sldId id="343" r:id="rId13"/>
    <p:sldId id="362" r:id="rId14"/>
    <p:sldId id="348" r:id="rId15"/>
    <p:sldId id="349" r:id="rId16"/>
    <p:sldId id="350" r:id="rId17"/>
    <p:sldId id="351" r:id="rId18"/>
    <p:sldId id="360" r:id="rId19"/>
    <p:sldId id="361" r:id="rId20"/>
    <p:sldId id="352" r:id="rId21"/>
    <p:sldId id="353" r:id="rId22"/>
    <p:sldId id="354" r:id="rId23"/>
    <p:sldId id="355" r:id="rId24"/>
    <p:sldId id="356" r:id="rId25"/>
    <p:sldId id="317" r:id="rId26"/>
    <p:sldId id="319" r:id="rId27"/>
    <p:sldId id="364" r:id="rId28"/>
    <p:sldId id="363" r:id="rId29"/>
    <p:sldId id="366" r:id="rId30"/>
    <p:sldId id="33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Winnebeck" initials="KHW" lastIdx="1" clrIdx="0"/>
  <p:cmAuthor id="1" name="Susan McQuade" initials="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0283" autoAdjust="0"/>
  </p:normalViewPr>
  <p:slideViewPr>
    <p:cSldViewPr>
      <p:cViewPr varScale="1">
        <p:scale>
          <a:sx n="74" d="100"/>
          <a:sy n="74" d="100"/>
        </p:scale>
        <p:origin x="177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F77FA5A-3E22-4889-B815-368CFF37FEB9}" type="datetimeFigureOut">
              <a:rPr lang="en-US" smtClean="0"/>
              <a:t>1/27/2020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E92BBE1-31FF-4733-812C-5E12CED8DE34}" type="slidenum">
              <a:rPr lang="en-US" smtClean="0"/>
              <a:t>‹#›</a:t>
            </a:fld>
            <a:endParaRPr lang="en-US"/>
          </a:p>
        </p:txBody>
      </p:sp>
    </p:spTree>
    <p:extLst>
      <p:ext uri="{BB962C8B-B14F-4D97-AF65-F5344CB8AC3E}">
        <p14:creationId xmlns:p14="http://schemas.microsoft.com/office/powerpoint/2010/main" val="3221418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197F6D6-AAE2-47ED-BDF7-6B8A3370C437}" type="datetimeFigureOut">
              <a:rPr lang="en-US" smtClean="0"/>
              <a:pPr/>
              <a:t>1/27/2020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2CE6E2-8208-4806-99A0-25D1A5F4A93C}" type="slidenum">
              <a:rPr lang="en-US" smtClean="0"/>
              <a:pPr/>
              <a:t>‹#›</a:t>
            </a:fld>
            <a:endParaRPr lang="en-US"/>
          </a:p>
        </p:txBody>
      </p:sp>
    </p:spTree>
    <p:extLst>
      <p:ext uri="{BB962C8B-B14F-4D97-AF65-F5344CB8AC3E}">
        <p14:creationId xmlns:p14="http://schemas.microsoft.com/office/powerpoint/2010/main" val="289082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CE6E2-8208-4806-99A0-25D1A5F4A93C}" type="slidenum">
              <a:rPr lang="en-US" smtClean="0"/>
              <a:pPr/>
              <a:t>1</a:t>
            </a:fld>
            <a:endParaRPr lang="en-US"/>
          </a:p>
        </p:txBody>
      </p:sp>
    </p:spTree>
    <p:extLst>
      <p:ext uri="{BB962C8B-B14F-4D97-AF65-F5344CB8AC3E}">
        <p14:creationId xmlns:p14="http://schemas.microsoft.com/office/powerpoint/2010/main" val="567468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CE6E2-8208-4806-99A0-25D1A5F4A93C}" type="slidenum">
              <a:rPr lang="en-US" smtClean="0"/>
              <a:pPr/>
              <a:t>25</a:t>
            </a:fld>
            <a:endParaRPr lang="en-US"/>
          </a:p>
        </p:txBody>
      </p:sp>
    </p:spTree>
    <p:extLst>
      <p:ext uri="{BB962C8B-B14F-4D97-AF65-F5344CB8AC3E}">
        <p14:creationId xmlns:p14="http://schemas.microsoft.com/office/powerpoint/2010/main" val="1819137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CE6E2-8208-4806-99A0-25D1A5F4A93C}" type="slidenum">
              <a:rPr lang="en-US" smtClean="0"/>
              <a:pPr/>
              <a:t>26</a:t>
            </a:fld>
            <a:endParaRPr lang="en-US"/>
          </a:p>
        </p:txBody>
      </p:sp>
    </p:spTree>
    <p:extLst>
      <p:ext uri="{BB962C8B-B14F-4D97-AF65-F5344CB8AC3E}">
        <p14:creationId xmlns:p14="http://schemas.microsoft.com/office/powerpoint/2010/main" val="3157116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CE6E2-8208-4806-99A0-25D1A5F4A93C}" type="slidenum">
              <a:rPr lang="en-US" smtClean="0"/>
              <a:pPr/>
              <a:t>27</a:t>
            </a:fld>
            <a:endParaRPr lang="en-US"/>
          </a:p>
        </p:txBody>
      </p:sp>
    </p:spTree>
    <p:extLst>
      <p:ext uri="{BB962C8B-B14F-4D97-AF65-F5344CB8AC3E}">
        <p14:creationId xmlns:p14="http://schemas.microsoft.com/office/powerpoint/2010/main" val="2909426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CE6E2-8208-4806-99A0-25D1A5F4A93C}" type="slidenum">
              <a:rPr lang="en-US" smtClean="0"/>
              <a:pPr/>
              <a:t>28</a:t>
            </a:fld>
            <a:endParaRPr lang="en-US"/>
          </a:p>
        </p:txBody>
      </p:sp>
    </p:spTree>
    <p:extLst>
      <p:ext uri="{BB962C8B-B14F-4D97-AF65-F5344CB8AC3E}">
        <p14:creationId xmlns:p14="http://schemas.microsoft.com/office/powerpoint/2010/main" val="404859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CE6E2-8208-4806-99A0-25D1A5F4A93C}" type="slidenum">
              <a:rPr lang="en-US" smtClean="0"/>
              <a:pPr/>
              <a:t>2</a:t>
            </a:fld>
            <a:endParaRPr lang="en-US"/>
          </a:p>
        </p:txBody>
      </p:sp>
    </p:spTree>
    <p:extLst>
      <p:ext uri="{BB962C8B-B14F-4D97-AF65-F5344CB8AC3E}">
        <p14:creationId xmlns:p14="http://schemas.microsoft.com/office/powerpoint/2010/main" val="156400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CE6E2-8208-4806-99A0-25D1A5F4A93C}" type="slidenum">
              <a:rPr lang="en-US" smtClean="0"/>
              <a:pPr/>
              <a:t>3</a:t>
            </a:fld>
            <a:endParaRPr lang="en-US"/>
          </a:p>
        </p:txBody>
      </p:sp>
    </p:spTree>
    <p:extLst>
      <p:ext uri="{BB962C8B-B14F-4D97-AF65-F5344CB8AC3E}">
        <p14:creationId xmlns:p14="http://schemas.microsoft.com/office/powerpoint/2010/main" val="200261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CE6E2-8208-4806-99A0-25D1A5F4A93C}" type="slidenum">
              <a:rPr lang="en-US" smtClean="0"/>
              <a:pPr/>
              <a:t>15</a:t>
            </a:fld>
            <a:endParaRPr lang="en-US"/>
          </a:p>
        </p:txBody>
      </p:sp>
    </p:spTree>
    <p:extLst>
      <p:ext uri="{BB962C8B-B14F-4D97-AF65-F5344CB8AC3E}">
        <p14:creationId xmlns:p14="http://schemas.microsoft.com/office/powerpoint/2010/main" val="2519375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CE6E2-8208-4806-99A0-25D1A5F4A93C}" type="slidenum">
              <a:rPr lang="en-US" smtClean="0"/>
              <a:pPr/>
              <a:t>16</a:t>
            </a:fld>
            <a:endParaRPr lang="en-US"/>
          </a:p>
        </p:txBody>
      </p:sp>
    </p:spTree>
    <p:extLst>
      <p:ext uri="{BB962C8B-B14F-4D97-AF65-F5344CB8AC3E}">
        <p14:creationId xmlns:p14="http://schemas.microsoft.com/office/powerpoint/2010/main" val="964157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CE6E2-8208-4806-99A0-25D1A5F4A93C}" type="slidenum">
              <a:rPr lang="en-US" smtClean="0"/>
              <a:pPr/>
              <a:t>18</a:t>
            </a:fld>
            <a:endParaRPr lang="en-US"/>
          </a:p>
        </p:txBody>
      </p:sp>
    </p:spTree>
    <p:extLst>
      <p:ext uri="{BB962C8B-B14F-4D97-AF65-F5344CB8AC3E}">
        <p14:creationId xmlns:p14="http://schemas.microsoft.com/office/powerpoint/2010/main" val="1338844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CE6E2-8208-4806-99A0-25D1A5F4A93C}" type="slidenum">
              <a:rPr lang="en-US" smtClean="0"/>
              <a:pPr/>
              <a:t>20</a:t>
            </a:fld>
            <a:endParaRPr lang="en-US"/>
          </a:p>
        </p:txBody>
      </p:sp>
    </p:spTree>
    <p:extLst>
      <p:ext uri="{BB962C8B-B14F-4D97-AF65-F5344CB8AC3E}">
        <p14:creationId xmlns:p14="http://schemas.microsoft.com/office/powerpoint/2010/main" val="55683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CE6E2-8208-4806-99A0-25D1A5F4A93C}" type="slidenum">
              <a:rPr lang="en-US" smtClean="0"/>
              <a:pPr/>
              <a:t>21</a:t>
            </a:fld>
            <a:endParaRPr lang="en-US"/>
          </a:p>
        </p:txBody>
      </p:sp>
    </p:spTree>
    <p:extLst>
      <p:ext uri="{BB962C8B-B14F-4D97-AF65-F5344CB8AC3E}">
        <p14:creationId xmlns:p14="http://schemas.microsoft.com/office/powerpoint/2010/main" val="371244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CE6E2-8208-4806-99A0-25D1A5F4A93C}" type="slidenum">
              <a:rPr lang="en-US" smtClean="0"/>
              <a:pPr/>
              <a:t>22</a:t>
            </a:fld>
            <a:endParaRPr lang="en-US"/>
          </a:p>
        </p:txBody>
      </p:sp>
    </p:spTree>
    <p:extLst>
      <p:ext uri="{BB962C8B-B14F-4D97-AF65-F5344CB8AC3E}">
        <p14:creationId xmlns:p14="http://schemas.microsoft.com/office/powerpoint/2010/main" val="1178192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DCB0FE-266A-497A-B802-9808EECF110A}"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3AB0C-9614-499E-8DA7-C867E6480570}"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CB0FE-266A-497A-B802-9808EECF110A}"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3AB0C-9614-499E-8DA7-C867E64805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DCB0FE-266A-497A-B802-9808EECF110A}"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3AB0C-9614-499E-8DA7-C867E64805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CB0FE-266A-497A-B802-9808EECF110A}"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3AB0C-9614-499E-8DA7-C867E64805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CB0FE-266A-497A-B802-9808EECF110A}"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3AB0C-9614-499E-8DA7-C867E6480570}"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DCB0FE-266A-497A-B802-9808EECF110A}"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3AB0C-9614-499E-8DA7-C867E64805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DCB0FE-266A-497A-B802-9808EECF110A}" type="datetimeFigureOut">
              <a:rPr lang="en-US" smtClean="0"/>
              <a:pPr/>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B3AB0C-9614-499E-8DA7-C867E6480570}"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CB0FE-266A-497A-B802-9808EECF110A}" type="datetimeFigureOut">
              <a:rPr lang="en-US" smtClean="0"/>
              <a:pPr/>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B3AB0C-9614-499E-8DA7-C867E64805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CB0FE-266A-497A-B802-9808EECF110A}" type="datetimeFigureOut">
              <a:rPr lang="en-US" smtClean="0"/>
              <a:pPr/>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B3AB0C-9614-499E-8DA7-C867E64805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CB0FE-266A-497A-B802-9808EECF110A}"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3AB0C-9614-499E-8DA7-C867E6480570}"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CB0FE-266A-497A-B802-9808EECF110A}"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3AB0C-9614-499E-8DA7-C867E64805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ADCB0FE-266A-497A-B802-9808EECF110A}" type="datetimeFigureOut">
              <a:rPr lang="en-US" smtClean="0"/>
              <a:pPr/>
              <a:t>1/27/2020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CB3AB0C-9614-499E-8DA7-C867E64805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2000" y="685800"/>
            <a:ext cx="7543800" cy="2895600"/>
          </a:xfrm>
        </p:spPr>
        <p:txBody>
          <a:bodyPr>
            <a:normAutofit/>
          </a:bodyPr>
          <a:lstStyle/>
          <a:p>
            <a:r>
              <a:rPr lang="en-US" dirty="0" smtClean="0"/>
              <a:t>Healthy Nail Salons: Protecting the Safety and Health of Workers, Employers, and their Clients  </a:t>
            </a:r>
            <a:endParaRPr lang="en-US" dirty="0"/>
          </a:p>
        </p:txBody>
      </p:sp>
    </p:spTree>
    <p:extLst>
      <p:ext uri="{BB962C8B-B14F-4D97-AF65-F5344CB8AC3E}">
        <p14:creationId xmlns:p14="http://schemas.microsoft.com/office/powerpoint/2010/main" val="2512674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chemicals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Butyl acetate (nail polish remover): headaches, irritated eyes, nose skin, mouth and throat </a:t>
            </a:r>
          </a:p>
          <a:p>
            <a:r>
              <a:rPr lang="en-US" dirty="0" err="1" smtClean="0"/>
              <a:t>Dibutyl</a:t>
            </a:r>
            <a:r>
              <a:rPr lang="en-US" dirty="0" smtClean="0"/>
              <a:t> phthalates (nail polish): nausea and irritated eyes, skin, mouth, throat; long-term exposure can lead to serious effects.</a:t>
            </a:r>
            <a:endParaRPr lang="en-US" dirty="0"/>
          </a:p>
        </p:txBody>
      </p:sp>
      <p:pic>
        <p:nvPicPr>
          <p:cNvPr id="1026" name="Picture 2" descr="C:\Users\smcquade\Desktop\PowerPointImages\nail polish.png" title="nail polish bottles"/>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849002" y="1865301"/>
            <a:ext cx="3254995" cy="433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753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dirty="0" smtClean="0"/>
              <a:t>Methyl methacrylate(MMA):  in artificial nail products; Can cause asthma, irritation, difficulty concentrating</a:t>
            </a:r>
          </a:p>
          <a:p>
            <a:r>
              <a:rPr lang="en-US" dirty="0" smtClean="0"/>
              <a:t>Formaldehyde (nail polish and hardeners): difficulty breathing, allergic reactions, irritation </a:t>
            </a:r>
            <a:endParaRPr lang="en-US" dirty="0"/>
          </a:p>
        </p:txBody>
      </p:sp>
      <p:sp>
        <p:nvSpPr>
          <p:cNvPr id="4" name="Content Placeholder 3"/>
          <p:cNvSpPr>
            <a:spLocks noGrp="1"/>
          </p:cNvSpPr>
          <p:nvPr>
            <p:ph sz="half" idx="2"/>
          </p:nvPr>
        </p:nvSpPr>
        <p:spPr/>
        <p:txBody>
          <a:bodyPr>
            <a:normAutofit lnSpcReduction="10000"/>
          </a:bodyPr>
          <a:lstStyle/>
          <a:p>
            <a:endParaRPr lang="en-US" dirty="0"/>
          </a:p>
        </p:txBody>
      </p:sp>
      <p:pic>
        <p:nvPicPr>
          <p:cNvPr id="5122" name="Picture 2" descr="C:\Users\smcquade\Desktop\PowerPointImages\IMG_6190.JPG" title="manicurist doing manicur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1371600"/>
            <a:ext cx="396240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Nail salon chemicals…</a:t>
            </a:r>
            <a:endParaRPr lang="en-US" dirty="0"/>
          </a:p>
        </p:txBody>
      </p:sp>
    </p:spTree>
    <p:extLst>
      <p:ext uri="{BB962C8B-B14F-4D97-AF65-F5344CB8AC3E}">
        <p14:creationId xmlns:p14="http://schemas.microsoft.com/office/powerpoint/2010/main" val="2893598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chemicals….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Disinfectants:  irritation, may cause asthma</a:t>
            </a:r>
          </a:p>
          <a:p>
            <a:r>
              <a:rPr lang="en-US" dirty="0" smtClean="0"/>
              <a:t>Toluene (polish, fingernail glue): dry skin, headaches, irritation, can cause damage to liver and kidneys, and harm to unborn children during pregnancy</a:t>
            </a:r>
            <a:endParaRPr lang="en-US" dirty="0"/>
          </a:p>
        </p:txBody>
      </p:sp>
      <p:pic>
        <p:nvPicPr>
          <p:cNvPr id="5" name="Picture 2" title="nail w glue on cuticle"/>
          <p:cNvPicPr>
            <a:picLocks noGrp="1" noChangeAspect="1" noChangeArrowheads="1"/>
          </p:cNvPicPr>
          <p:nvPr>
            <p:ph sz="half" idx="2"/>
          </p:nvPr>
        </p:nvPicPr>
        <p:blipFill>
          <a:blip r:embed="rId2" cstate="print">
            <a:extLst>
              <a:ext uri="{28A0092B-C50C-407E-A947-70E740481C1C}">
                <a14:useLocalDpi xmlns:a14="http://schemas.microsoft.com/office/drawing/2010/main"/>
              </a:ext>
            </a:extLst>
          </a:blip>
          <a:srcRect/>
          <a:stretch>
            <a:fillRect/>
          </a:stretch>
        </p:blipFill>
        <p:spPr bwMode="auto">
          <a:xfrm>
            <a:off x="4572000" y="2438400"/>
            <a:ext cx="4406260" cy="306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21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92500" lnSpcReduction="10000"/>
          </a:bodyPr>
          <a:lstStyle/>
          <a:p>
            <a:r>
              <a:rPr lang="en-US" sz="2600" dirty="0" smtClean="0"/>
              <a:t>Occupational Safety and Health Administration (OSHA)/US DOL – federal agency that oversees worker safety and health</a:t>
            </a:r>
          </a:p>
          <a:p>
            <a:pPr marL="182880" lvl="1"/>
            <a:r>
              <a:rPr lang="en-US" sz="2600" dirty="0"/>
              <a:t>Under OSHA’s </a:t>
            </a:r>
            <a:r>
              <a:rPr lang="en-US" sz="2600" dirty="0" smtClean="0"/>
              <a:t>Right-to-Know Standard, employers </a:t>
            </a:r>
            <a:r>
              <a:rPr lang="en-US" sz="2600" dirty="0"/>
              <a:t>must </a:t>
            </a:r>
            <a:r>
              <a:rPr lang="en-US" sz="2600" dirty="0" smtClean="0"/>
              <a:t>provide training so employees </a:t>
            </a:r>
            <a:r>
              <a:rPr lang="en-US" sz="2600" dirty="0"/>
              <a:t>understand the hazards when working with these </a:t>
            </a:r>
            <a:r>
              <a:rPr lang="en-US" sz="2600" dirty="0" smtClean="0"/>
              <a:t>chemicals, </a:t>
            </a:r>
            <a:r>
              <a:rPr lang="en-US" sz="2600" dirty="0"/>
              <a:t>and </a:t>
            </a:r>
            <a:r>
              <a:rPr lang="en-US" sz="2600" dirty="0" smtClean="0"/>
              <a:t>how </a:t>
            </a:r>
            <a:r>
              <a:rPr lang="en-US" sz="2600" dirty="0"/>
              <a:t>you can use the </a:t>
            </a:r>
            <a:r>
              <a:rPr lang="en-US" sz="2600" dirty="0" smtClean="0"/>
              <a:t>products more </a:t>
            </a:r>
            <a:r>
              <a:rPr lang="en-US" sz="2600" dirty="0"/>
              <a:t>safely.</a:t>
            </a:r>
          </a:p>
          <a:p>
            <a:endParaRPr lang="en-US" dirty="0" smtClean="0"/>
          </a:p>
          <a:p>
            <a:endParaRPr lang="en-US" dirty="0"/>
          </a:p>
        </p:txBody>
      </p:sp>
      <p:sp>
        <p:nvSpPr>
          <p:cNvPr id="5" name="Content Placeholder 4"/>
          <p:cNvSpPr>
            <a:spLocks noGrp="1"/>
          </p:cNvSpPr>
          <p:nvPr>
            <p:ph sz="half" idx="2"/>
          </p:nvPr>
        </p:nvSpPr>
        <p:spPr/>
        <p:txBody>
          <a:bodyPr>
            <a:normAutofit fontScale="92500" lnSpcReduction="10000"/>
          </a:bodyPr>
          <a:lstStyle/>
          <a:p>
            <a:endParaRPr lang="en-US" dirty="0"/>
          </a:p>
        </p:txBody>
      </p:sp>
      <p:graphicFrame>
        <p:nvGraphicFramePr>
          <p:cNvPr id="3" name="Object 2" title="poster w you have right to know on it"/>
          <p:cNvGraphicFramePr>
            <a:graphicFrameLocks noChangeAspect="1"/>
          </p:cNvGraphicFramePr>
          <p:nvPr>
            <p:extLst>
              <p:ext uri="{D42A27DB-BD31-4B8C-83A1-F6EECF244321}">
                <p14:modId xmlns:p14="http://schemas.microsoft.com/office/powerpoint/2010/main" val="1038984609"/>
              </p:ext>
            </p:extLst>
          </p:nvPr>
        </p:nvGraphicFramePr>
        <p:xfrm>
          <a:off x="4648200" y="1600199"/>
          <a:ext cx="3931920" cy="5088835"/>
        </p:xfrm>
        <a:graphic>
          <a:graphicData uri="http://schemas.openxmlformats.org/presentationml/2006/ole">
            <mc:AlternateContent xmlns:mc="http://schemas.openxmlformats.org/markup-compatibility/2006">
              <mc:Choice xmlns:v="urn:schemas-microsoft-com:vml" Requires="v">
                <p:oleObj spid="_x0000_s6175" name="Acrobat Document" r:id="rId3" imgW="7779960" imgH="10051560" progId="AcroExch.Document.7">
                  <p:embed/>
                </p:oleObj>
              </mc:Choice>
              <mc:Fallback>
                <p:oleObj name="Acrobat Document" r:id="rId3" imgW="7779960" imgH="1005156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00199"/>
                        <a:ext cx="3931920" cy="50888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t>You have a right to know…</a:t>
            </a:r>
            <a:endParaRPr lang="en-US" dirty="0"/>
          </a:p>
        </p:txBody>
      </p:sp>
    </p:spTree>
    <p:extLst>
      <p:ext uri="{BB962C8B-B14F-4D97-AF65-F5344CB8AC3E}">
        <p14:creationId xmlns:p14="http://schemas.microsoft.com/office/powerpoint/2010/main" val="3793131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Use “3-free” products – don’t contain toluene, formaldehyde or </a:t>
            </a:r>
            <a:r>
              <a:rPr lang="en-US" dirty="0" err="1" smtClean="0"/>
              <a:t>dibutyl</a:t>
            </a:r>
            <a:r>
              <a:rPr lang="en-US" dirty="0" smtClean="0"/>
              <a:t> phthalates (“toxic trio”)</a:t>
            </a:r>
          </a:p>
          <a:p>
            <a:endParaRPr lang="en-US" dirty="0" smtClean="0"/>
          </a:p>
          <a:p>
            <a:r>
              <a:rPr lang="en-US" dirty="0" smtClean="0"/>
              <a:t>Use “acid-free” products e.g. primers without </a:t>
            </a:r>
            <a:r>
              <a:rPr lang="en-US" dirty="0" err="1" smtClean="0"/>
              <a:t>methacrylic</a:t>
            </a:r>
            <a:r>
              <a:rPr lang="en-US" dirty="0" smtClean="0"/>
              <a:t> acid</a:t>
            </a:r>
          </a:p>
          <a:p>
            <a:endParaRPr lang="en-US" dirty="0"/>
          </a:p>
        </p:txBody>
      </p:sp>
      <p:sp>
        <p:nvSpPr>
          <p:cNvPr id="4" name="Content Placeholder 3"/>
          <p:cNvSpPr>
            <a:spLocks noGrp="1"/>
          </p:cNvSpPr>
          <p:nvPr>
            <p:ph sz="half" idx="2"/>
          </p:nvPr>
        </p:nvSpPr>
        <p:spPr/>
        <p:txBody>
          <a:bodyPr/>
          <a:lstStyle/>
          <a:p>
            <a:r>
              <a:rPr lang="en-US" dirty="0" smtClean="0"/>
              <a:t>Check the SDS for  product information </a:t>
            </a:r>
            <a:endParaRPr lang="en-US" dirty="0"/>
          </a:p>
        </p:txBody>
      </p:sp>
      <p:pic>
        <p:nvPicPr>
          <p:cNvPr id="6146" name="Picture 2" title="nail polish bottl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62280" y="3581400"/>
            <a:ext cx="398162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Elimination and Substitution: Use Safer Products</a:t>
            </a:r>
            <a:endParaRPr lang="en-US" dirty="0"/>
          </a:p>
        </p:txBody>
      </p:sp>
    </p:spTree>
    <p:extLst>
      <p:ext uri="{BB962C8B-B14F-4D97-AF65-F5344CB8AC3E}">
        <p14:creationId xmlns:p14="http://schemas.microsoft.com/office/powerpoint/2010/main" val="162134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dirty="0" smtClean="0"/>
              <a:t>Provides adequate fresh air, regulates temperature/humidity, removes contaminants  </a:t>
            </a:r>
            <a:endParaRPr lang="en-US" dirty="0"/>
          </a:p>
          <a:p>
            <a:r>
              <a:rPr lang="en-US" dirty="0" smtClean="0"/>
              <a:t>Always keep system on; keep HVAC system on during work hours </a:t>
            </a:r>
          </a:p>
          <a:p>
            <a:r>
              <a:rPr lang="en-US" dirty="0" smtClean="0"/>
              <a:t>Have system cleaned and filters replaced regularly</a:t>
            </a:r>
          </a:p>
          <a:p>
            <a:endParaRPr lang="en-US" dirty="0"/>
          </a:p>
          <a:p>
            <a:endParaRPr lang="en-US" dirty="0"/>
          </a:p>
          <a:p>
            <a:endParaRPr lang="en-US" dirty="0"/>
          </a:p>
        </p:txBody>
      </p:sp>
      <p:pic>
        <p:nvPicPr>
          <p:cNvPr id="4" name="Content Placeholder 3" title="overhead ventilato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572000" y="3534131"/>
            <a:ext cx="4038600" cy="3320626"/>
          </a:xfrm>
        </p:spPr>
      </p:pic>
      <p:pic>
        <p:nvPicPr>
          <p:cNvPr id="7171" name="Picture 3" title="ventilation controls"/>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34000" y="1752600"/>
            <a:ext cx="3154680"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pPr algn="ctr"/>
            <a:r>
              <a:rPr lang="en-US" dirty="0" smtClean="0"/>
              <a:t>Engineering Controls: </a:t>
            </a:r>
            <a:br>
              <a:rPr lang="en-US" dirty="0" smtClean="0"/>
            </a:br>
            <a:r>
              <a:rPr lang="en-US" dirty="0" smtClean="0"/>
              <a:t>Mechanical Ventilation</a:t>
            </a:r>
            <a:endParaRPr lang="en-US" dirty="0"/>
          </a:p>
        </p:txBody>
      </p:sp>
    </p:spTree>
    <p:extLst>
      <p:ext uri="{BB962C8B-B14F-4D97-AF65-F5344CB8AC3E}">
        <p14:creationId xmlns:p14="http://schemas.microsoft.com/office/powerpoint/2010/main" val="3707028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dirty="0"/>
              <a:t>System should:</a:t>
            </a:r>
          </a:p>
          <a:p>
            <a:r>
              <a:rPr lang="en-US" dirty="0"/>
              <a:t>Be close to client’s hand</a:t>
            </a:r>
          </a:p>
          <a:p>
            <a:r>
              <a:rPr lang="en-US" dirty="0"/>
              <a:t>Draw vapors away from you, not blow vapors towards </a:t>
            </a:r>
            <a:r>
              <a:rPr lang="en-US" dirty="0" smtClean="0"/>
              <a:t>you</a:t>
            </a:r>
          </a:p>
          <a:p>
            <a:r>
              <a:rPr lang="en-US" dirty="0" smtClean="0"/>
              <a:t>Vent directly to the outside</a:t>
            </a:r>
          </a:p>
          <a:p>
            <a:endParaRPr lang="en-US" dirty="0"/>
          </a:p>
        </p:txBody>
      </p:sp>
      <p:sp>
        <p:nvSpPr>
          <p:cNvPr id="4" name="Content Placeholder 3"/>
          <p:cNvSpPr>
            <a:spLocks noGrp="1"/>
          </p:cNvSpPr>
          <p:nvPr>
            <p:ph sz="half" idx="2"/>
          </p:nvPr>
        </p:nvSpPr>
        <p:spPr/>
        <p:txBody>
          <a:bodyPr>
            <a:normAutofit/>
          </a:body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r>
              <a:rPr lang="en-US" sz="1200" dirty="0" smtClean="0"/>
              <a:t>http</a:t>
            </a:r>
            <a:r>
              <a:rPr lang="en-US" sz="1200" dirty="0"/>
              <a:t>://www.lhwmp.org/home/health/nail-salons.aspx</a:t>
            </a:r>
          </a:p>
          <a:p>
            <a:endParaRPr lang="en-US" dirty="0"/>
          </a:p>
        </p:txBody>
      </p:sp>
      <p:pic>
        <p:nvPicPr>
          <p:cNvPr id="6" name="Content Placeholder 2" title="ventilation tabl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0488" y="1673606"/>
            <a:ext cx="3554024" cy="4718050"/>
          </a:xfrm>
          <a:prstGeom prst="rect">
            <a:avLst/>
          </a:prstGeom>
        </p:spPr>
      </p:pic>
      <p:sp>
        <p:nvSpPr>
          <p:cNvPr id="2" name="Title 1"/>
          <p:cNvSpPr>
            <a:spLocks noGrp="1"/>
          </p:cNvSpPr>
          <p:nvPr>
            <p:ph type="title"/>
          </p:nvPr>
        </p:nvSpPr>
        <p:spPr/>
        <p:txBody>
          <a:bodyPr>
            <a:normAutofit fontScale="90000"/>
          </a:bodyPr>
          <a:lstStyle/>
          <a:p>
            <a:r>
              <a:rPr lang="en-US" dirty="0" smtClean="0"/>
              <a:t>Engineering Controls – Source Capture/Local Exhaust Ventilation (LEV)</a:t>
            </a:r>
            <a:endParaRPr lang="en-US" dirty="0"/>
          </a:p>
        </p:txBody>
      </p:sp>
    </p:spTree>
    <p:extLst>
      <p:ext uri="{BB962C8B-B14F-4D97-AF65-F5344CB8AC3E}">
        <p14:creationId xmlns:p14="http://schemas.microsoft.com/office/powerpoint/2010/main" val="2892604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endParaRPr lang="en-US" dirty="0"/>
          </a:p>
        </p:txBody>
      </p:sp>
      <p:pic>
        <p:nvPicPr>
          <p:cNvPr id="3" name="Content Placeholder 2" title="picture of ventilation table"/>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890488" y="1673225"/>
            <a:ext cx="3554024" cy="4718050"/>
          </a:xfrm>
          <a:prstGeom prst="rect">
            <a:avLst/>
          </a:prstGeom>
        </p:spPr>
      </p:pic>
      <p:pic>
        <p:nvPicPr>
          <p:cNvPr id="3074" name="Picture 2" descr="C:\Users\smcquade\Desktop\PowerPointImages\ventilated-table.jpg" title="ventilation table diagram"/>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1608806"/>
            <a:ext cx="4114800" cy="47919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533400"/>
            <a:ext cx="8229600" cy="990600"/>
          </a:xfrm>
        </p:spPr>
        <p:txBody>
          <a:bodyPr>
            <a:normAutofit fontScale="90000"/>
          </a:bodyPr>
          <a:lstStyle/>
          <a:p>
            <a:r>
              <a:rPr lang="en-US" dirty="0" smtClean="0"/>
              <a:t>Engineering Controls: Ventilation table one type of local exhaust ventilation</a:t>
            </a:r>
            <a:endParaRPr lang="en-US" dirty="0"/>
          </a:p>
        </p:txBody>
      </p:sp>
    </p:spTree>
    <p:extLst>
      <p:ext uri="{BB962C8B-B14F-4D97-AF65-F5344CB8AC3E}">
        <p14:creationId xmlns:p14="http://schemas.microsoft.com/office/powerpoint/2010/main" val="3719758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title="pictograms and msds folder"/>
          <p:cNvSpPr>
            <a:spLocks noGrp="1"/>
          </p:cNvSpPr>
          <p:nvPr>
            <p:ph sz="half" idx="1"/>
          </p:nvPr>
        </p:nvSpPr>
        <p:spPr>
          <a:xfrm>
            <a:off x="380999" y="1905000"/>
            <a:ext cx="4038600" cy="4902200"/>
          </a:xfrm>
        </p:spPr>
        <p:txBody>
          <a:bodyPr/>
          <a:lstStyle/>
          <a:p>
            <a:endParaRPr lang="en-US" dirty="0" smtClean="0"/>
          </a:p>
          <a:p>
            <a:endParaRPr lang="en-US" dirty="0"/>
          </a:p>
        </p:txBody>
      </p:sp>
      <p:sp>
        <p:nvSpPr>
          <p:cNvPr id="8" name="Content Placeholder 7"/>
          <p:cNvSpPr>
            <a:spLocks noGrp="1"/>
          </p:cNvSpPr>
          <p:nvPr>
            <p:ph sz="half" idx="2"/>
          </p:nvPr>
        </p:nvSpPr>
        <p:spPr>
          <a:xfrm>
            <a:off x="4588164" y="1676400"/>
            <a:ext cx="4038600" cy="4718304"/>
          </a:xfrm>
        </p:spPr>
        <p:txBody>
          <a:bodyPr/>
          <a:lstStyle/>
          <a:p>
            <a:r>
              <a:rPr lang="en-US" dirty="0" smtClean="0"/>
              <a:t>Read the product labels</a:t>
            </a:r>
          </a:p>
          <a:p>
            <a:endParaRPr lang="en-US" dirty="0"/>
          </a:p>
          <a:p>
            <a:r>
              <a:rPr lang="en-US" dirty="0" smtClean="0"/>
              <a:t> Safety Data Sheets (SDSs) – OSHA requires that employers must make these available to the employees</a:t>
            </a:r>
            <a:endParaRPr lang="en-US" dirty="0"/>
          </a:p>
        </p:txBody>
      </p:sp>
      <p:pic>
        <p:nvPicPr>
          <p:cNvPr id="6146" name="Picture 2" title="MSD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52054" y="4191000"/>
            <a:ext cx="3567545" cy="261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title="pictograms"/>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52054" y="1905000"/>
            <a:ext cx="3289747" cy="2544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rmAutofit fontScale="90000"/>
          </a:bodyPr>
          <a:lstStyle/>
          <a:p>
            <a:r>
              <a:rPr lang="en-US" dirty="0" smtClean="0"/>
              <a:t>Administrative Controls: Getting information on chemicals</a:t>
            </a:r>
            <a:endParaRPr lang="en-US" dirty="0"/>
          </a:p>
        </p:txBody>
      </p:sp>
    </p:spTree>
    <p:extLst>
      <p:ext uri="{BB962C8B-B14F-4D97-AF65-F5344CB8AC3E}">
        <p14:creationId xmlns:p14="http://schemas.microsoft.com/office/powerpoint/2010/main" val="494272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Safety Data Sheets (SDS)</a:t>
            </a:r>
            <a:endParaRPr lang="en-US" dirty="0"/>
          </a:p>
        </p:txBody>
      </p:sp>
      <p:sp>
        <p:nvSpPr>
          <p:cNvPr id="6" name="Content Placeholder 5"/>
          <p:cNvSpPr>
            <a:spLocks noGrp="1"/>
          </p:cNvSpPr>
          <p:nvPr>
            <p:ph idx="1"/>
          </p:nvPr>
        </p:nvSpPr>
        <p:spPr/>
        <p:txBody>
          <a:bodyPr>
            <a:normAutofit fontScale="92500"/>
          </a:bodyPr>
          <a:lstStyle/>
          <a:p>
            <a:r>
              <a:rPr lang="en-US" dirty="0" smtClean="0"/>
              <a:t>Product manufacturers must provide SDSs to the salon owner.</a:t>
            </a:r>
          </a:p>
          <a:p>
            <a:endParaRPr lang="en-US" dirty="0" smtClean="0"/>
          </a:p>
          <a:p>
            <a:r>
              <a:rPr lang="en-US" dirty="0" smtClean="0"/>
              <a:t>SDSs contain information on:</a:t>
            </a:r>
          </a:p>
          <a:p>
            <a:endParaRPr lang="en-US" dirty="0" smtClean="0"/>
          </a:p>
          <a:p>
            <a:pPr lvl="1"/>
            <a:r>
              <a:rPr lang="en-US" dirty="0" smtClean="0"/>
              <a:t>Ingredients</a:t>
            </a:r>
          </a:p>
          <a:p>
            <a:pPr lvl="1"/>
            <a:endParaRPr lang="en-US" dirty="0" smtClean="0"/>
          </a:p>
          <a:p>
            <a:pPr lvl="1"/>
            <a:r>
              <a:rPr lang="en-US" dirty="0" smtClean="0"/>
              <a:t>how you can be exposed</a:t>
            </a:r>
          </a:p>
          <a:p>
            <a:pPr lvl="1"/>
            <a:endParaRPr lang="en-US" dirty="0" smtClean="0"/>
          </a:p>
          <a:p>
            <a:pPr lvl="1"/>
            <a:r>
              <a:rPr lang="en-US" dirty="0" smtClean="0"/>
              <a:t>health and safety risks when using the product</a:t>
            </a:r>
          </a:p>
          <a:p>
            <a:pPr lvl="1"/>
            <a:endParaRPr lang="en-US" dirty="0" smtClean="0"/>
          </a:p>
          <a:p>
            <a:pPr lvl="1"/>
            <a:r>
              <a:rPr lang="en-US" dirty="0" smtClean="0"/>
              <a:t>steps for safely using and storing the product</a:t>
            </a:r>
          </a:p>
          <a:p>
            <a:pPr lvl="1"/>
            <a:endParaRPr lang="en-US" dirty="0" smtClean="0"/>
          </a:p>
          <a:p>
            <a:pPr lvl="1"/>
            <a:r>
              <a:rPr lang="en-US" dirty="0" smtClean="0"/>
              <a:t>what to do in an emergency</a:t>
            </a:r>
          </a:p>
          <a:p>
            <a:pPr lvl="1"/>
            <a:endParaRPr lang="en-US" dirty="0"/>
          </a:p>
        </p:txBody>
      </p:sp>
    </p:spTree>
    <p:extLst>
      <p:ext uri="{BB962C8B-B14F-4D97-AF65-F5344CB8AC3E}">
        <p14:creationId xmlns:p14="http://schemas.microsoft.com/office/powerpoint/2010/main" val="215682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73352"/>
            <a:ext cx="8382000" cy="4718304"/>
          </a:xfrm>
        </p:spPr>
        <p:txBody>
          <a:bodyPr>
            <a:normAutofit/>
          </a:bodyPr>
          <a:lstStyle/>
          <a:p>
            <a:endParaRPr lang="en-US" dirty="0" smtClean="0"/>
          </a:p>
          <a:p>
            <a:r>
              <a:rPr lang="en-US" dirty="0" smtClean="0"/>
              <a:t>This material was produced under a grant from the Occupational Safety and Health Administration (#SH29648SH6), U.S. Department of Labor. It does not necessarily reflect the views or the policies of the U.S. Department of Labor, nor does the mention of trade names, commercial products, or organization imply endorsement by the US government. </a:t>
            </a:r>
            <a:endParaRPr lang="en-US" dirty="0"/>
          </a:p>
        </p:txBody>
      </p:sp>
      <p:sp>
        <p:nvSpPr>
          <p:cNvPr id="5" name="Title 4"/>
          <p:cNvSpPr>
            <a:spLocks noGrp="1"/>
          </p:cNvSpPr>
          <p:nvPr>
            <p:ph type="title"/>
          </p:nvPr>
        </p:nvSpPr>
        <p:spPr/>
        <p:txBody>
          <a:bodyPr/>
          <a:lstStyle/>
          <a:p>
            <a:pPr algn="ctr"/>
            <a:r>
              <a:rPr lang="en-US" dirty="0" smtClean="0"/>
              <a:t>Acknowledgements</a:t>
            </a:r>
            <a:endParaRPr lang="en-US" dirty="0"/>
          </a:p>
        </p:txBody>
      </p:sp>
    </p:spTree>
    <p:extLst>
      <p:ext uri="{BB962C8B-B14F-4D97-AF65-F5344CB8AC3E}">
        <p14:creationId xmlns:p14="http://schemas.microsoft.com/office/powerpoint/2010/main" val="2583597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fontScale="62500" lnSpcReduction="20000"/>
          </a:bodyPr>
          <a:lstStyle/>
          <a:p>
            <a:endParaRPr lang="en-US" dirty="0" smtClean="0"/>
          </a:p>
          <a:p>
            <a:r>
              <a:rPr lang="en-US" dirty="0" smtClean="0"/>
              <a:t>All chemicals should be kept in small bottles and labeled; close tightly when not in use</a:t>
            </a:r>
          </a:p>
          <a:p>
            <a:endParaRPr lang="en-US" dirty="0" smtClean="0"/>
          </a:p>
          <a:p>
            <a:r>
              <a:rPr lang="en-US" dirty="0" smtClean="0"/>
              <a:t>Use metal trashcans with tight lids; put cotton balls in immediately after use, and empty can often</a:t>
            </a:r>
          </a:p>
          <a:p>
            <a:endParaRPr lang="en-US" dirty="0" smtClean="0"/>
          </a:p>
          <a:p>
            <a:r>
              <a:rPr lang="en-US" dirty="0" smtClean="0"/>
              <a:t>Safely dispose chemicals; do not pour in sink or toilet. </a:t>
            </a:r>
          </a:p>
          <a:p>
            <a:endParaRPr lang="en-US" dirty="0" smtClean="0"/>
          </a:p>
          <a:p>
            <a:r>
              <a:rPr lang="en-US" dirty="0" smtClean="0"/>
              <a:t>Go out to get fresh air on your break</a:t>
            </a:r>
          </a:p>
          <a:p>
            <a:endParaRPr lang="en-US" dirty="0" smtClean="0"/>
          </a:p>
          <a:p>
            <a:r>
              <a:rPr lang="en-US" dirty="0" smtClean="0"/>
              <a:t>Keep food and drinks covered at all times; do not eat in work areas.</a:t>
            </a:r>
            <a:endParaRPr lang="en-US" dirty="0"/>
          </a:p>
        </p:txBody>
      </p:sp>
      <p:pic>
        <p:nvPicPr>
          <p:cNvPr id="5123" name="Picture 3" title="metal wastebasket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53000" y="3505200"/>
            <a:ext cx="3810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title="nail polish and flowers"/>
          <p:cNvPicPr>
            <a:picLocks noGrp="1" noChangeAspect="1" noChangeArrowheads="1"/>
          </p:cNvPicPr>
          <p:nvPr>
            <p:ph sz="half" idx="2"/>
          </p:nvPr>
        </p:nvPicPr>
        <p:blipFill>
          <a:blip r:embed="rId4" cstate="print">
            <a:extLst>
              <a:ext uri="{28A0092B-C50C-407E-A947-70E740481C1C}">
                <a14:useLocalDpi xmlns:a14="http://schemas.microsoft.com/office/drawing/2010/main"/>
              </a:ext>
            </a:extLst>
          </a:blip>
          <a:srcRect/>
          <a:stretch>
            <a:fillRect/>
          </a:stretch>
        </p:blipFill>
        <p:spPr bwMode="auto">
          <a:xfrm>
            <a:off x="5066350" y="1447800"/>
            <a:ext cx="334682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rmAutofit fontScale="90000"/>
          </a:bodyPr>
          <a:lstStyle/>
          <a:p>
            <a:r>
              <a:rPr lang="en-US" dirty="0" smtClean="0"/>
              <a:t>More Administrative Controls: Safe Work Practices</a:t>
            </a:r>
            <a:endParaRPr lang="en-US" dirty="0"/>
          </a:p>
        </p:txBody>
      </p:sp>
    </p:spTree>
    <p:extLst>
      <p:ext uri="{BB962C8B-B14F-4D97-AF65-F5344CB8AC3E}">
        <p14:creationId xmlns:p14="http://schemas.microsoft.com/office/powerpoint/2010/main" val="3938426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normAutofit fontScale="62500" lnSpcReduction="20000"/>
          </a:bodyPr>
          <a:lstStyle/>
          <a:p>
            <a:r>
              <a:rPr lang="en-US" dirty="0" smtClean="0"/>
              <a:t>Employers must </a:t>
            </a:r>
            <a:r>
              <a:rPr lang="en-US" dirty="0"/>
              <a:t>provide at each workstation:</a:t>
            </a:r>
          </a:p>
          <a:p>
            <a:endParaRPr lang="en-US" dirty="0"/>
          </a:p>
          <a:p>
            <a:r>
              <a:rPr lang="en-US" dirty="0"/>
              <a:t>   N-95 or N-100 respirator to reduce dust inhalation when buffing/filing nails or using </a:t>
            </a:r>
            <a:r>
              <a:rPr lang="en-US" dirty="0" smtClean="0"/>
              <a:t>acrylic </a:t>
            </a:r>
            <a:r>
              <a:rPr lang="en-US" dirty="0"/>
              <a:t>powder; </a:t>
            </a:r>
            <a:endParaRPr lang="en-US" dirty="0" smtClean="0"/>
          </a:p>
          <a:p>
            <a:endParaRPr lang="en-US" dirty="0" smtClean="0"/>
          </a:p>
          <a:p>
            <a:r>
              <a:rPr lang="en-US" dirty="0" smtClean="0"/>
              <a:t>   </a:t>
            </a:r>
            <a:r>
              <a:rPr lang="en-US" dirty="0"/>
              <a:t>Nitrile gloves (or something similar if employee is allergic) in sufficient quantity, when handling chemicals or waste, during cleanup, and when performing any service that could break a customer’s skin</a:t>
            </a:r>
            <a:r>
              <a:rPr lang="en-US" dirty="0" smtClean="0"/>
              <a:t>;</a:t>
            </a:r>
          </a:p>
          <a:p>
            <a:endParaRPr lang="en-US" dirty="0"/>
          </a:p>
          <a:p>
            <a:r>
              <a:rPr lang="en-US" dirty="0"/>
              <a:t>     Eye protection when preparing, transferring, or pouring chemicals </a:t>
            </a:r>
          </a:p>
          <a:p>
            <a:endParaRPr lang="en-US" dirty="0"/>
          </a:p>
          <a:p>
            <a:endParaRPr lang="en-US" dirty="0"/>
          </a:p>
          <a:p>
            <a:endParaRPr lang="en-US" dirty="0"/>
          </a:p>
        </p:txBody>
      </p:sp>
      <p:pic>
        <p:nvPicPr>
          <p:cNvPr id="5" name="Picture 5" title="blue nitrile gloves"/>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2429946" y="1680475"/>
            <a:ext cx="2142054" cy="1908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title="safety goggl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159" y="2265240"/>
            <a:ext cx="2184136"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smcquade\Pictures\N-95 respirator.jpg" title="N-95 respirat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170" y="3868037"/>
            <a:ext cx="3111230" cy="28825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Personal Protective Equipment for Nail Salon Employees  </a:t>
            </a:r>
            <a:endParaRPr lang="en-US" dirty="0"/>
          </a:p>
        </p:txBody>
      </p:sp>
    </p:spTree>
    <p:extLst>
      <p:ext uri="{BB962C8B-B14F-4D97-AF65-F5344CB8AC3E}">
        <p14:creationId xmlns:p14="http://schemas.microsoft.com/office/powerpoint/2010/main" val="50108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Respiratory Protection </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Paper or cloth medical  masks </a:t>
            </a:r>
            <a:r>
              <a:rPr lang="en-US" u="sng" dirty="0" smtClean="0"/>
              <a:t>do not </a:t>
            </a:r>
            <a:r>
              <a:rPr lang="en-US" dirty="0" smtClean="0"/>
              <a:t>offer any protection from gases, vapors or dust</a:t>
            </a:r>
          </a:p>
          <a:p>
            <a:r>
              <a:rPr lang="en-US" dirty="0" smtClean="0"/>
              <a:t>You should make available NIOSH-approved filtering </a:t>
            </a:r>
            <a:r>
              <a:rPr lang="en-US" dirty="0" err="1" smtClean="0"/>
              <a:t>facepiece</a:t>
            </a:r>
            <a:r>
              <a:rPr lang="en-US" dirty="0" smtClean="0"/>
              <a:t> respirators (N-95s are one type) to protect from dust, viruses and germs</a:t>
            </a:r>
          </a:p>
          <a:p>
            <a:r>
              <a:rPr lang="en-US" dirty="0" smtClean="0"/>
              <a:t>Use when buffing or filing nails, or using acrylic powders</a:t>
            </a:r>
          </a:p>
          <a:p>
            <a:endParaRPr lang="en-US" dirty="0" smtClean="0"/>
          </a:p>
          <a:p>
            <a:endParaRPr lang="en-US" dirty="0"/>
          </a:p>
          <a:p>
            <a:endParaRPr lang="en-US" dirty="0" smtClean="0"/>
          </a:p>
          <a:p>
            <a:endParaRPr lang="en-US" dirty="0" smtClean="0"/>
          </a:p>
        </p:txBody>
      </p:sp>
      <p:pic>
        <p:nvPicPr>
          <p:cNvPr id="5122" name="Picture 2" descr="C:\Users\smcquade\Pictures\N-95 respirator.jpg" title="N-95 respirato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711903" y="1874447"/>
            <a:ext cx="3593897" cy="361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722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20000"/>
          </a:bodyPr>
          <a:lstStyle/>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Half-face respirators with chemical cartridges help from breathing in </a:t>
            </a:r>
            <a:r>
              <a:rPr lang="en-US" dirty="0" smtClean="0"/>
              <a:t>vapors  (like formaldehyde)</a:t>
            </a:r>
          </a:p>
          <a:p>
            <a:r>
              <a:rPr lang="en-US" dirty="0" smtClean="0"/>
              <a:t>Use this when transferring chemicals from larger to smaller bottles, or cleaning up large spills</a:t>
            </a:r>
            <a:endParaRPr lang="en-US" dirty="0"/>
          </a:p>
          <a:p>
            <a:r>
              <a:rPr lang="en-US" dirty="0" smtClean="0"/>
              <a:t>If </a:t>
            </a:r>
            <a:r>
              <a:rPr lang="en-US" dirty="0"/>
              <a:t>using a respirator, you must be trained and </a:t>
            </a:r>
            <a:r>
              <a:rPr lang="en-US" dirty="0" smtClean="0"/>
              <a:t>fit-tested, cartridges need to be changed regularly </a:t>
            </a:r>
            <a:endParaRPr lang="en-US" dirty="0"/>
          </a:p>
        </p:txBody>
      </p:sp>
      <p:pic>
        <p:nvPicPr>
          <p:cNvPr id="5122" name="Picture 2" descr="C:\Users\smcquade\AppData\Local\Microsoft\Windows\Temporary Internet Files\Content.Outlook\6GJ9A38E\half face APR.jpg" title="Half face respirato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1001" y="1535506"/>
            <a:ext cx="4224758" cy="49414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Respirators to protect against exposure to vapors</a:t>
            </a:r>
            <a:endParaRPr lang="en-US" dirty="0"/>
          </a:p>
        </p:txBody>
      </p:sp>
    </p:spTree>
    <p:extLst>
      <p:ext uri="{BB962C8B-B14F-4D97-AF65-F5344CB8AC3E}">
        <p14:creationId xmlns:p14="http://schemas.microsoft.com/office/powerpoint/2010/main" val="543280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18" y="685800"/>
            <a:ext cx="8229600" cy="990600"/>
          </a:xfrm>
        </p:spPr>
        <p:txBody>
          <a:bodyPr>
            <a:normAutofit fontScale="90000"/>
          </a:bodyPr>
          <a:lstStyle/>
          <a:p>
            <a:r>
              <a:rPr lang="en-US" dirty="0" smtClean="0"/>
              <a:t>Preventing exposure to biological Hazards </a:t>
            </a:r>
            <a:r>
              <a:rPr lang="en-US" sz="3600" dirty="0" smtClean="0"/>
              <a:t>(fungi, bacteria and </a:t>
            </a:r>
            <a:r>
              <a:rPr lang="en-US" sz="3600" dirty="0"/>
              <a:t>v</a:t>
            </a:r>
            <a:r>
              <a:rPr lang="en-US" sz="3600" dirty="0" smtClean="0"/>
              <a:t>iruses - hepatitis B/C, HIV)</a:t>
            </a:r>
            <a:endParaRPr lang="en-US" sz="3600" dirty="0"/>
          </a:p>
        </p:txBody>
      </p:sp>
      <p:sp>
        <p:nvSpPr>
          <p:cNvPr id="3" name="Content Placeholder 2"/>
          <p:cNvSpPr>
            <a:spLocks noGrp="1"/>
          </p:cNvSpPr>
          <p:nvPr>
            <p:ph idx="1"/>
          </p:nvPr>
        </p:nvSpPr>
        <p:spPr/>
        <p:txBody>
          <a:bodyPr/>
          <a:lstStyle/>
          <a:p>
            <a:endParaRPr lang="en-US" dirty="0" smtClean="0"/>
          </a:p>
          <a:p>
            <a:r>
              <a:rPr lang="en-US" dirty="0" smtClean="0"/>
              <a:t>OSHA </a:t>
            </a:r>
            <a:r>
              <a:rPr lang="en-US" dirty="0" err="1" smtClean="0"/>
              <a:t>Bloodborne</a:t>
            </a:r>
            <a:r>
              <a:rPr lang="en-US" dirty="0" smtClean="0"/>
              <a:t> Pathogen covers nail salon workers:</a:t>
            </a:r>
          </a:p>
          <a:p>
            <a:r>
              <a:rPr lang="en-US" dirty="0" smtClean="0"/>
              <a:t>Avoid touching blood or bodily fluids</a:t>
            </a:r>
          </a:p>
          <a:p>
            <a:r>
              <a:rPr lang="en-US" dirty="0" smtClean="0"/>
              <a:t>Wear gloves, throw away after using them</a:t>
            </a:r>
          </a:p>
          <a:p>
            <a:r>
              <a:rPr lang="en-US" dirty="0" smtClean="0"/>
              <a:t>Wash hands with soap and water</a:t>
            </a:r>
          </a:p>
          <a:p>
            <a:r>
              <a:rPr lang="en-US" dirty="0" smtClean="0"/>
              <a:t>Cover open cuts or broken skin to prevent contact; do not touch blood</a:t>
            </a:r>
          </a:p>
          <a:p>
            <a:r>
              <a:rPr lang="en-US" dirty="0" smtClean="0"/>
              <a:t>Consider getting the hepatitis B immunization</a:t>
            </a:r>
          </a:p>
          <a:p>
            <a:r>
              <a:rPr lang="en-US" dirty="0" smtClean="0"/>
              <a:t>Clean and disinfect tools, foot basins and spas after each client; follow state policy</a:t>
            </a:r>
          </a:p>
          <a:p>
            <a:r>
              <a:rPr lang="en-US" dirty="0" smtClean="0"/>
              <a:t>Store all disinfected tools in clean and covered area</a:t>
            </a:r>
          </a:p>
          <a:p>
            <a:endParaRPr lang="en-US" dirty="0" smtClean="0"/>
          </a:p>
        </p:txBody>
      </p:sp>
    </p:spTree>
    <p:extLst>
      <p:ext uri="{BB962C8B-B14F-4D97-AF65-F5344CB8AC3E}">
        <p14:creationId xmlns:p14="http://schemas.microsoft.com/office/powerpoint/2010/main" val="2527377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62500" lnSpcReduction="20000"/>
          </a:bodyPr>
          <a:lstStyle/>
          <a:p>
            <a:endParaRPr lang="en-US" dirty="0" smtClean="0"/>
          </a:p>
          <a:p>
            <a:r>
              <a:rPr lang="en-US" dirty="0" smtClean="0"/>
              <a:t>Cuticle scissors and other implements that clip superficial layers of skill should be cleaned with warm water, dried, and immersed in EPA-approved hospital-grade disinfectant for no less than 10 minutes. </a:t>
            </a:r>
          </a:p>
          <a:p>
            <a:endParaRPr lang="en-US" dirty="0" smtClean="0"/>
          </a:p>
          <a:p>
            <a:r>
              <a:rPr lang="en-US" dirty="0" smtClean="0"/>
              <a:t>Implements that penetrate the skin or enter pores should be single-use disposable or sterilized (use an autoclave, packaged before sterilization)</a:t>
            </a:r>
          </a:p>
          <a:p>
            <a:endParaRPr lang="en-US" dirty="0" smtClean="0"/>
          </a:p>
          <a:p>
            <a:r>
              <a:rPr lang="en-US" dirty="0" smtClean="0"/>
              <a:t>Transport clean and dirty implements in covered containers.</a:t>
            </a:r>
            <a:endParaRPr lang="en-US" dirty="0"/>
          </a:p>
        </p:txBody>
      </p:sp>
      <p:pic>
        <p:nvPicPr>
          <p:cNvPr id="5" name="Content Placeholder 4" title="autoclav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77497" y="3367014"/>
            <a:ext cx="4038600" cy="3471936"/>
          </a:xfrm>
        </p:spPr>
      </p:pic>
      <p:pic>
        <p:nvPicPr>
          <p:cNvPr id="6" name="Picture 5" title="immersion jar for disinfectan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25097" y="1012487"/>
            <a:ext cx="2857500" cy="2857500"/>
          </a:xfrm>
          <a:prstGeom prst="rect">
            <a:avLst/>
          </a:prstGeom>
        </p:spPr>
      </p:pic>
      <p:sp>
        <p:nvSpPr>
          <p:cNvPr id="2" name="Title 1"/>
          <p:cNvSpPr>
            <a:spLocks noGrp="1"/>
          </p:cNvSpPr>
          <p:nvPr>
            <p:ph type="title"/>
          </p:nvPr>
        </p:nvSpPr>
        <p:spPr/>
        <p:txBody>
          <a:bodyPr>
            <a:normAutofit fontScale="90000"/>
          </a:bodyPr>
          <a:lstStyle/>
          <a:p>
            <a:r>
              <a:rPr lang="en-US" dirty="0" smtClean="0"/>
              <a:t>Cleaning, disinfection or sterilization of implements</a:t>
            </a:r>
            <a:endParaRPr lang="en-US" dirty="0"/>
          </a:p>
        </p:txBody>
      </p:sp>
    </p:spTree>
    <p:extLst>
      <p:ext uri="{BB962C8B-B14F-4D97-AF65-F5344CB8AC3E}">
        <p14:creationId xmlns:p14="http://schemas.microsoft.com/office/powerpoint/2010/main" val="2579731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footbath"/>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474406" y="1371600"/>
            <a:ext cx="2209800" cy="2209800"/>
          </a:xfrm>
        </p:spPr>
      </p:pic>
      <p:sp>
        <p:nvSpPr>
          <p:cNvPr id="4" name="Content Placeholder 3"/>
          <p:cNvSpPr>
            <a:spLocks noGrp="1"/>
          </p:cNvSpPr>
          <p:nvPr>
            <p:ph sz="half" idx="2"/>
          </p:nvPr>
        </p:nvSpPr>
        <p:spPr/>
        <p:txBody>
          <a:bodyPr/>
          <a:lstStyle/>
          <a:p>
            <a:endParaRPr lang="en-US" dirty="0" smtClean="0"/>
          </a:p>
          <a:p>
            <a:endParaRPr lang="en-US" dirty="0"/>
          </a:p>
          <a:p>
            <a:r>
              <a:rPr lang="en-US" dirty="0" smtClean="0"/>
              <a:t>Bowls/footbaths cleaned, rinsed, and disinfected after each use</a:t>
            </a:r>
          </a:p>
          <a:p>
            <a:endParaRPr lang="en-US" dirty="0"/>
          </a:p>
        </p:txBody>
      </p:sp>
      <p:pic>
        <p:nvPicPr>
          <p:cNvPr id="6" name="Picture 5" title="picture of disinfectant produc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4396" y="4032504"/>
            <a:ext cx="4202688" cy="2552553"/>
          </a:xfrm>
          <a:prstGeom prst="rect">
            <a:avLst/>
          </a:prstGeom>
        </p:spPr>
      </p:pic>
      <p:sp>
        <p:nvSpPr>
          <p:cNvPr id="2" name="Title 1"/>
          <p:cNvSpPr>
            <a:spLocks noGrp="1"/>
          </p:cNvSpPr>
          <p:nvPr>
            <p:ph type="title"/>
          </p:nvPr>
        </p:nvSpPr>
        <p:spPr/>
        <p:txBody>
          <a:bodyPr/>
          <a:lstStyle/>
          <a:p>
            <a:r>
              <a:rPr lang="en-US" dirty="0" smtClean="0"/>
              <a:t>Disinfect footbaths, bowls</a:t>
            </a:r>
            <a:endParaRPr lang="en-US" dirty="0"/>
          </a:p>
        </p:txBody>
      </p:sp>
    </p:spTree>
    <p:extLst>
      <p:ext uri="{BB962C8B-B14F-4D97-AF65-F5344CB8AC3E}">
        <p14:creationId xmlns:p14="http://schemas.microsoft.com/office/powerpoint/2010/main" val="2588523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 Hazards</a:t>
            </a:r>
            <a:endParaRPr lang="en-US" dirty="0"/>
          </a:p>
        </p:txBody>
      </p:sp>
      <p:pic>
        <p:nvPicPr>
          <p:cNvPr id="6" name="Content Placeholder 5" title="nail salon worker w ergo problems marked in red"/>
          <p:cNvPicPr>
            <a:picLocks noGrp="1" noChangeAspect="1"/>
          </p:cNvPicPr>
          <p:nvPr>
            <p:ph sz="half" idx="1"/>
          </p:nvPr>
        </p:nvPicPr>
        <p:blipFill>
          <a:blip r:embed="rId3"/>
          <a:stretch>
            <a:fillRect/>
          </a:stretch>
        </p:blipFill>
        <p:spPr>
          <a:xfrm>
            <a:off x="457200" y="2209800"/>
            <a:ext cx="4038600" cy="3173801"/>
          </a:xfrm>
          <a:prstGeom prst="rect">
            <a:avLst/>
          </a:prstGeom>
        </p:spPr>
      </p:pic>
      <p:sp>
        <p:nvSpPr>
          <p:cNvPr id="5" name="Content Placeholder 4"/>
          <p:cNvSpPr>
            <a:spLocks noGrp="1"/>
          </p:cNvSpPr>
          <p:nvPr>
            <p:ph sz="half" idx="2"/>
          </p:nvPr>
        </p:nvSpPr>
        <p:spPr/>
        <p:txBody>
          <a:bodyPr>
            <a:normAutofit fontScale="62500" lnSpcReduction="20000"/>
          </a:bodyPr>
          <a:lstStyle/>
          <a:p>
            <a:r>
              <a:rPr lang="en-US" dirty="0"/>
              <a:t>Nail salon workers can get aches and pains from leaning over a worktable for a long </a:t>
            </a:r>
            <a:r>
              <a:rPr lang="en-US" dirty="0" smtClean="0"/>
              <a:t>time.</a:t>
            </a:r>
          </a:p>
          <a:p>
            <a:r>
              <a:rPr lang="en-US" dirty="0" smtClean="0"/>
              <a:t>Repetitive </a:t>
            </a:r>
            <a:r>
              <a:rPr lang="en-US" dirty="0"/>
              <a:t>movements like filing and buffing nails; and resting hands, wrists, and forearms and/or elbows against hard surfaces or sharp edges of </a:t>
            </a:r>
            <a:r>
              <a:rPr lang="en-US" dirty="0" smtClean="0"/>
              <a:t>worktables are </a:t>
            </a:r>
            <a:r>
              <a:rPr lang="en-US" dirty="0"/>
              <a:t>ergonomic </a:t>
            </a:r>
            <a:r>
              <a:rPr lang="en-US" dirty="0" smtClean="0"/>
              <a:t>(musculoskeletal) </a:t>
            </a:r>
            <a:r>
              <a:rPr lang="en-US" dirty="0"/>
              <a:t>hazards because they affect </a:t>
            </a:r>
            <a:r>
              <a:rPr lang="en-US" dirty="0" smtClean="0"/>
              <a:t>muscles </a:t>
            </a:r>
            <a:r>
              <a:rPr lang="en-US" dirty="0"/>
              <a:t>and bones</a:t>
            </a:r>
            <a:r>
              <a:rPr lang="en-US" dirty="0" smtClean="0"/>
              <a:t>.</a:t>
            </a:r>
          </a:p>
          <a:p>
            <a:r>
              <a:rPr lang="en-US" dirty="0" smtClean="0"/>
              <a:t> </a:t>
            </a:r>
            <a:r>
              <a:rPr lang="en-US" dirty="0"/>
              <a:t>Ergonomics is the science of “fitting the task to the worker” so that you are more comfortable and efficient when doing your job. </a:t>
            </a:r>
            <a:endParaRPr lang="en-US" dirty="0" smtClean="0"/>
          </a:p>
          <a:p>
            <a:r>
              <a:rPr lang="en-US" dirty="0" smtClean="0"/>
              <a:t>Good </a:t>
            </a:r>
            <a:r>
              <a:rPr lang="en-US" dirty="0"/>
              <a:t>ergonomic practices will </a:t>
            </a:r>
            <a:r>
              <a:rPr lang="en-US" dirty="0" smtClean="0"/>
              <a:t>reduce stress </a:t>
            </a:r>
            <a:r>
              <a:rPr lang="en-US" dirty="0"/>
              <a:t>to your body and help </a:t>
            </a:r>
            <a:r>
              <a:rPr lang="en-US" dirty="0" smtClean="0"/>
              <a:t>to </a:t>
            </a:r>
            <a:r>
              <a:rPr lang="en-US" dirty="0"/>
              <a:t>avoid aches and pains.</a:t>
            </a:r>
          </a:p>
        </p:txBody>
      </p:sp>
    </p:spTree>
    <p:extLst>
      <p:ext uri="{BB962C8B-B14F-4D97-AF65-F5344CB8AC3E}">
        <p14:creationId xmlns:p14="http://schemas.microsoft.com/office/powerpoint/2010/main" val="2953581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smtClean="0"/>
              <a:t>Use adjustable chair</a:t>
            </a:r>
          </a:p>
          <a:p>
            <a:r>
              <a:rPr lang="en-US" dirty="0" smtClean="0"/>
              <a:t>Adjust the lighting</a:t>
            </a:r>
          </a:p>
          <a:p>
            <a:r>
              <a:rPr lang="en-US" dirty="0" smtClean="0"/>
              <a:t>Raise clients’ hand/foot to reduce bending</a:t>
            </a:r>
          </a:p>
          <a:p>
            <a:r>
              <a:rPr lang="en-US" dirty="0" smtClean="0"/>
              <a:t>Take frequent breaks</a:t>
            </a:r>
          </a:p>
          <a:p>
            <a:r>
              <a:rPr lang="en-US" dirty="0" smtClean="0"/>
              <a:t>Use towel or foam pad to soften table edge </a:t>
            </a:r>
          </a:p>
          <a:p>
            <a:r>
              <a:rPr lang="en-US" dirty="0" smtClean="0"/>
              <a:t>Do gentle stretching exercises</a:t>
            </a:r>
          </a:p>
          <a:p>
            <a:endParaRPr lang="en-US" dirty="0"/>
          </a:p>
        </p:txBody>
      </p:sp>
      <p:sp>
        <p:nvSpPr>
          <p:cNvPr id="5" name="Content Placeholder 4"/>
          <p:cNvSpPr>
            <a:spLocks noGrp="1"/>
          </p:cNvSpPr>
          <p:nvPr>
            <p:ph sz="half" idx="2"/>
          </p:nvPr>
        </p:nvSpPr>
        <p:spPr/>
        <p:txBody>
          <a:bodyPr/>
          <a:lstStyle/>
          <a:p>
            <a:endParaRPr lang="en-US"/>
          </a:p>
        </p:txBody>
      </p:sp>
      <p:pic>
        <p:nvPicPr>
          <p:cNvPr id="2050" name="Picture 2" descr="C:\Users\smcquade\Desktop\PowerPointImages\st-20blk_techincians_stool_with_backrest_900.jpg" title="ergonomic chai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1" y="1524000"/>
            <a:ext cx="434340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Reducing Ergonomics Hazards</a:t>
            </a:r>
            <a:endParaRPr lang="en-US" dirty="0"/>
          </a:p>
        </p:txBody>
      </p:sp>
    </p:spTree>
    <p:extLst>
      <p:ext uri="{BB962C8B-B14F-4D97-AF65-F5344CB8AC3E}">
        <p14:creationId xmlns:p14="http://schemas.microsoft.com/office/powerpoint/2010/main" val="853074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 can file an OSHA complaint</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Workers can file </a:t>
            </a:r>
            <a:r>
              <a:rPr lang="en-US" dirty="0"/>
              <a:t>a complaint by calling 1-800-321-OSHA (</a:t>
            </a:r>
            <a:r>
              <a:rPr lang="en-US" dirty="0" smtClean="0"/>
              <a:t>6742) or</a:t>
            </a:r>
            <a:r>
              <a:rPr lang="en-US" dirty="0"/>
              <a:t> filing </a:t>
            </a:r>
            <a:r>
              <a:rPr lang="en-US" dirty="0" smtClean="0"/>
              <a:t>online at www.osha.gov</a:t>
            </a:r>
          </a:p>
          <a:p>
            <a:r>
              <a:rPr lang="en-US" dirty="0" smtClean="0"/>
              <a:t>An OSHA complaint and an investigation of the workplace can result in penalties against the employer if there are violations</a:t>
            </a:r>
          </a:p>
          <a:p>
            <a:r>
              <a:rPr lang="en-US" dirty="0" smtClean="0"/>
              <a:t>It is illegal for an employer to retaliate against a worker for filing a complaint with OSHA by firing, demoting, or otherwise taking discriminatory action against the worker</a:t>
            </a:r>
          </a:p>
          <a:p>
            <a:pPr marL="0" indent="0" algn="ctr">
              <a:buNone/>
            </a:pPr>
            <a:r>
              <a:rPr lang="en-US" sz="3600" dirty="0" smtClean="0">
                <a:solidFill>
                  <a:srgbClr val="C00000"/>
                </a:solidFill>
              </a:rPr>
              <a:t>Get informed: employers can access OSHA’s free consultation program</a:t>
            </a:r>
          </a:p>
          <a:p>
            <a:pPr marL="0" indent="0">
              <a:buNone/>
            </a:pPr>
            <a:endParaRPr lang="en-US" dirty="0" smtClean="0">
              <a:solidFill>
                <a:srgbClr val="C00000"/>
              </a:solidFill>
            </a:endParaRPr>
          </a:p>
        </p:txBody>
      </p:sp>
    </p:spTree>
    <p:extLst>
      <p:ext uri="{BB962C8B-B14F-4D97-AF65-F5344CB8AC3E}">
        <p14:creationId xmlns:p14="http://schemas.microsoft.com/office/powerpoint/2010/main" val="312405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Objectives: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Identify hazards that exist in nail salons, and how those hazards affect the safety and health of workers; </a:t>
            </a:r>
          </a:p>
          <a:p>
            <a:r>
              <a:rPr lang="en-US" dirty="0" smtClean="0"/>
              <a:t>Learn how chemicals can enter the body and cause harm;</a:t>
            </a:r>
          </a:p>
          <a:p>
            <a:r>
              <a:rPr lang="en-US" dirty="0" smtClean="0"/>
              <a:t>Understand the principles of occupational safety and health and hazard prevention and control, and learn how these principles apply to nail salons;</a:t>
            </a:r>
          </a:p>
          <a:p>
            <a:r>
              <a:rPr lang="en-US" dirty="0"/>
              <a:t>Review </a:t>
            </a:r>
            <a:r>
              <a:rPr lang="en-US" dirty="0" smtClean="0"/>
              <a:t>health and safety laws that apply to </a:t>
            </a:r>
            <a:r>
              <a:rPr lang="en-US" dirty="0"/>
              <a:t>nail </a:t>
            </a:r>
            <a:r>
              <a:rPr lang="en-US" dirty="0" smtClean="0"/>
              <a:t>salons</a:t>
            </a:r>
            <a:endParaRPr lang="en-US" dirty="0"/>
          </a:p>
          <a:p>
            <a:endParaRPr lang="en-US" dirty="0" smtClean="0"/>
          </a:p>
          <a:p>
            <a:endParaRPr lang="en-US" dirty="0"/>
          </a:p>
        </p:txBody>
      </p:sp>
    </p:spTree>
    <p:extLst>
      <p:ext uri="{BB962C8B-B14F-4D97-AF65-F5344CB8AC3E}">
        <p14:creationId xmlns:p14="http://schemas.microsoft.com/office/powerpoint/2010/main" val="2691836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Any questions, comments on any topic we discussed?</a:t>
            </a:r>
            <a:endParaRPr lang="en-US" dirty="0"/>
          </a:p>
        </p:txBody>
      </p:sp>
      <p:pic>
        <p:nvPicPr>
          <p:cNvPr id="7" name="Picture 6" title="man w question mark"/>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57400" y="2895600"/>
            <a:ext cx="4572000" cy="3616476"/>
          </a:xfrm>
          <a:prstGeom prst="rect">
            <a:avLst/>
          </a:prstGeom>
        </p:spPr>
      </p:pic>
      <p:sp>
        <p:nvSpPr>
          <p:cNvPr id="5" name="Title 4"/>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3368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EXERCISE 1:</a:t>
            </a:r>
            <a:endParaRPr lang="en-US" dirty="0"/>
          </a:p>
          <a:p>
            <a:r>
              <a:rPr lang="en-US" dirty="0" smtClean="0"/>
              <a:t>Use the “body map” to show “where it hurts: or “where you feel sick” as a result of your work. </a:t>
            </a:r>
          </a:p>
          <a:p>
            <a:endParaRPr lang="en-US" dirty="0"/>
          </a:p>
          <a:p>
            <a:endParaRPr lang="en-US" dirty="0" smtClean="0"/>
          </a:p>
          <a:p>
            <a:endParaRPr lang="en-US" dirty="0"/>
          </a:p>
          <a:p>
            <a:r>
              <a:rPr lang="en-US" dirty="0" smtClean="0"/>
              <a:t>OR </a:t>
            </a:r>
          </a:p>
          <a:p>
            <a:r>
              <a:rPr lang="en-US" dirty="0" smtClean="0"/>
              <a:t>Exercise 2: Large group discussion:</a:t>
            </a:r>
          </a:p>
          <a:p>
            <a:r>
              <a:rPr lang="en-US" dirty="0" smtClean="0"/>
              <a:t>What are the hazards that exist in nail salons?</a:t>
            </a:r>
          </a:p>
          <a:p>
            <a:endParaRPr lang="en-US" dirty="0"/>
          </a:p>
          <a:p>
            <a:r>
              <a:rPr lang="en-US" u="sng" dirty="0"/>
              <a:t>Hazard</a:t>
            </a:r>
            <a:r>
              <a:rPr lang="en-US" dirty="0"/>
              <a:t>: a chance of being injured or harmed; a danger in the  workplace</a:t>
            </a:r>
          </a:p>
          <a:p>
            <a:endParaRPr lang="en-US" dirty="0" smtClean="0"/>
          </a:p>
        </p:txBody>
      </p:sp>
      <p:pic>
        <p:nvPicPr>
          <p:cNvPr id="7170" name="Picture 2" title="Body map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728855" y="2743200"/>
            <a:ext cx="22098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Identifying Hazards in your Nail Salon</a:t>
            </a:r>
            <a:endParaRPr lang="en-US" dirty="0"/>
          </a:p>
        </p:txBody>
      </p:sp>
    </p:spTree>
    <p:extLst>
      <p:ext uri="{BB962C8B-B14F-4D97-AF65-F5344CB8AC3E}">
        <p14:creationId xmlns:p14="http://schemas.microsoft.com/office/powerpoint/2010/main" val="98054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Nail Salon Hazards can be:</a:t>
            </a:r>
            <a:endParaRPr lang="en-US" dirty="0"/>
          </a:p>
        </p:txBody>
      </p:sp>
      <p:sp>
        <p:nvSpPr>
          <p:cNvPr id="3" name="Content Placeholder 2"/>
          <p:cNvSpPr>
            <a:spLocks noGrp="1"/>
          </p:cNvSpPr>
          <p:nvPr>
            <p:ph idx="1"/>
          </p:nvPr>
        </p:nvSpPr>
        <p:spPr/>
        <p:txBody>
          <a:bodyPr/>
          <a:lstStyle/>
          <a:p>
            <a:endParaRPr lang="en-US" dirty="0" smtClean="0"/>
          </a:p>
          <a:p>
            <a:r>
              <a:rPr lang="en-US" dirty="0" smtClean="0"/>
              <a:t>Chemical (acetone, nail polish, removers) </a:t>
            </a:r>
          </a:p>
          <a:p>
            <a:endParaRPr lang="en-US" dirty="0"/>
          </a:p>
          <a:p>
            <a:r>
              <a:rPr lang="en-US" dirty="0" smtClean="0"/>
              <a:t>Biological (fungi, hepatitis B and C)  </a:t>
            </a:r>
          </a:p>
          <a:p>
            <a:endParaRPr lang="en-US" dirty="0"/>
          </a:p>
          <a:p>
            <a:r>
              <a:rPr lang="en-US" dirty="0" smtClean="0"/>
              <a:t>Ergonomic (muscle and joint aches and pains)  </a:t>
            </a:r>
          </a:p>
          <a:p>
            <a:endParaRPr lang="en-US" dirty="0"/>
          </a:p>
          <a:p>
            <a:r>
              <a:rPr lang="en-US" dirty="0" smtClean="0"/>
              <a:t>Others:  poor indoor air quality, electrical hazards, workplace violence, etc.</a:t>
            </a:r>
            <a:endParaRPr lang="en-US" dirty="0"/>
          </a:p>
        </p:txBody>
      </p:sp>
    </p:spTree>
    <p:extLst>
      <p:ext uri="{BB962C8B-B14F-4D97-AF65-F5344CB8AC3E}">
        <p14:creationId xmlns:p14="http://schemas.microsoft.com/office/powerpoint/2010/main" val="416222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inverted pyramid w hierarchy of controls" title="Protecting Workers: hierarchy of controls of hazard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351" y="4764"/>
            <a:ext cx="9137649" cy="670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normAutofit fontScale="90000"/>
          </a:bodyPr>
          <a:lstStyle/>
          <a:p>
            <a:r>
              <a:rPr lang="en-US" dirty="0" smtClean="0"/>
              <a:t>Protecting Workers: Hierarchy of controls of hazards</a:t>
            </a:r>
            <a:endParaRPr lang="en-US" dirty="0"/>
          </a:p>
        </p:txBody>
      </p:sp>
    </p:spTree>
    <p:extLst>
      <p:ext uri="{BB962C8B-B14F-4D97-AF65-F5344CB8AC3E}">
        <p14:creationId xmlns:p14="http://schemas.microsoft.com/office/powerpoint/2010/main" val="224554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Chemicals Can Harm You</a:t>
            </a:r>
            <a:endParaRPr lang="en-US" dirty="0"/>
          </a:p>
        </p:txBody>
      </p:sp>
      <p:sp>
        <p:nvSpPr>
          <p:cNvPr id="3" name="Content Placeholder 2"/>
          <p:cNvSpPr>
            <a:spLocks noGrp="1"/>
          </p:cNvSpPr>
          <p:nvPr>
            <p:ph idx="1"/>
          </p:nvPr>
        </p:nvSpPr>
        <p:spPr/>
        <p:txBody>
          <a:bodyPr>
            <a:normAutofit/>
          </a:bodyPr>
          <a:lstStyle/>
          <a:p>
            <a:r>
              <a:rPr lang="en-US" dirty="0" smtClean="0"/>
              <a:t>Toxicity (how harmful a substance is), depends on: </a:t>
            </a:r>
          </a:p>
          <a:p>
            <a:r>
              <a:rPr lang="en-US" dirty="0" smtClean="0"/>
              <a:t>Physical form of the substance (is it a solid, liquid, gas, vapor, mist, fume, dust?)</a:t>
            </a:r>
          </a:p>
          <a:p>
            <a:r>
              <a:rPr lang="en-US" dirty="0" smtClean="0"/>
              <a:t>Route of entry (how does the chemical get into my body?) </a:t>
            </a:r>
          </a:p>
          <a:p>
            <a:r>
              <a:rPr lang="en-US" dirty="0" smtClean="0"/>
              <a:t>Dose response (how much am I exposed to, and for how long? The longer the the exposure, the greater the risk)</a:t>
            </a:r>
          </a:p>
          <a:p>
            <a:r>
              <a:rPr lang="en-US" dirty="0" smtClean="0"/>
              <a:t>Synergy (the </a:t>
            </a:r>
            <a:r>
              <a:rPr lang="en-US" dirty="0"/>
              <a:t>interaction of multiple </a:t>
            </a:r>
            <a:r>
              <a:rPr lang="en-US" dirty="0" smtClean="0"/>
              <a:t>substances can </a:t>
            </a:r>
            <a:r>
              <a:rPr lang="en-US" dirty="0"/>
              <a:t>produce an effect different from or greater than </a:t>
            </a:r>
            <a:r>
              <a:rPr lang="en-US" dirty="0" smtClean="0"/>
              <a:t>the </a:t>
            </a:r>
            <a:r>
              <a:rPr lang="en-US" dirty="0"/>
              <a:t>sum of their individual </a:t>
            </a:r>
            <a:r>
              <a:rPr lang="en-US" dirty="0" smtClean="0"/>
              <a:t>effects, i.e. ammonia and bleach)</a:t>
            </a:r>
          </a:p>
          <a:p>
            <a:r>
              <a:rPr lang="en-US" dirty="0" smtClean="0"/>
              <a:t>Sensitivity (how strong will an individual’s reaction be when exposed to a hazardous substance?)</a:t>
            </a:r>
            <a:endParaRPr lang="en-US" dirty="0"/>
          </a:p>
        </p:txBody>
      </p:sp>
    </p:spTree>
    <p:extLst>
      <p:ext uri="{BB962C8B-B14F-4D97-AF65-F5344CB8AC3E}">
        <p14:creationId xmlns:p14="http://schemas.microsoft.com/office/powerpoint/2010/main" val="70184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endParaRPr lang="en-US" dirty="0" smtClean="0"/>
          </a:p>
          <a:p>
            <a:r>
              <a:rPr lang="en-US" dirty="0" smtClean="0"/>
              <a:t>Inhalation</a:t>
            </a:r>
          </a:p>
          <a:p>
            <a:endParaRPr lang="en-US" dirty="0" smtClean="0"/>
          </a:p>
          <a:p>
            <a:r>
              <a:rPr lang="en-US" dirty="0" smtClean="0"/>
              <a:t>Ingestion</a:t>
            </a:r>
          </a:p>
          <a:p>
            <a:endParaRPr lang="en-US" dirty="0" smtClean="0"/>
          </a:p>
          <a:p>
            <a:r>
              <a:rPr lang="en-US" dirty="0" smtClean="0"/>
              <a:t>Direct contact</a:t>
            </a:r>
          </a:p>
          <a:p>
            <a:endParaRPr lang="en-US" dirty="0" smtClean="0"/>
          </a:p>
          <a:p>
            <a:r>
              <a:rPr lang="en-US" dirty="0" smtClean="0"/>
              <a:t>Absorption</a:t>
            </a:r>
          </a:p>
          <a:p>
            <a:endParaRPr lang="en-US" dirty="0"/>
          </a:p>
          <a:p>
            <a:r>
              <a:rPr lang="en-US" dirty="0" smtClean="0"/>
              <a:t>Based on the hazards identified in your nail salon, which are the most common routes of entry? </a:t>
            </a:r>
          </a:p>
          <a:p>
            <a:endParaRPr lang="en-US" dirty="0" smtClean="0"/>
          </a:p>
          <a:p>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descr="C:\Users\smcquade\Desktop\PowerPointImages\candid-portrait.jpg" title="person conducting pedicur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676400"/>
            <a:ext cx="4191000" cy="47548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Routes of entry: how chemicals get into your body</a:t>
            </a:r>
            <a:endParaRPr lang="en-US" dirty="0"/>
          </a:p>
        </p:txBody>
      </p:sp>
    </p:spTree>
    <p:extLst>
      <p:ext uri="{BB962C8B-B14F-4D97-AF65-F5344CB8AC3E}">
        <p14:creationId xmlns:p14="http://schemas.microsoft.com/office/powerpoint/2010/main" val="319491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r>
              <a:rPr lang="en-US" dirty="0" smtClean="0"/>
              <a:t>Acetone (nail polish remover): can cause headaches, dizziness, and eye, skin and throat irritation</a:t>
            </a:r>
          </a:p>
          <a:p>
            <a:r>
              <a:rPr lang="en-US" dirty="0" smtClean="0"/>
              <a:t>Acetonitrile (finger glue remover: can irritate nose /throat, cause breathing problems, nausea, vomiting</a:t>
            </a:r>
            <a:endParaRPr lang="en-US" dirty="0"/>
          </a:p>
          <a:p>
            <a:endParaRPr lang="en-US" dirty="0" smtClean="0"/>
          </a:p>
          <a:p>
            <a:endParaRPr lang="en-US" dirty="0"/>
          </a:p>
        </p:txBody>
      </p:sp>
      <p:sp>
        <p:nvSpPr>
          <p:cNvPr id="2" name="Content Placeholder 1"/>
          <p:cNvSpPr>
            <a:spLocks noGrp="1"/>
          </p:cNvSpPr>
          <p:nvPr>
            <p:ph sz="half" idx="2"/>
          </p:nvPr>
        </p:nvSpPr>
        <p:spPr/>
        <p:txBody>
          <a:bodyPr>
            <a:normAutofit/>
          </a:bodyPr>
          <a:lstStyle/>
          <a:p>
            <a:endParaRPr lang="en-US" dirty="0"/>
          </a:p>
        </p:txBody>
      </p:sp>
      <p:pic>
        <p:nvPicPr>
          <p:cNvPr id="2050" name="Picture 2" descr="C:\Users\smcquade\Desktop\PowerPointImages\IMG_6179.JPG" title="hands of worker conducting manicu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1600200"/>
            <a:ext cx="4267200"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Chemicals in Nail Salons </a:t>
            </a:r>
            <a:endParaRPr lang="en-US" dirty="0"/>
          </a:p>
        </p:txBody>
      </p:sp>
    </p:spTree>
    <p:extLst>
      <p:ext uri="{BB962C8B-B14F-4D97-AF65-F5344CB8AC3E}">
        <p14:creationId xmlns:p14="http://schemas.microsoft.com/office/powerpoint/2010/main" val="2489383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1961</TotalTime>
  <Words>1534</Words>
  <Application>Microsoft Office PowerPoint</Application>
  <PresentationFormat>On-screen Show (4:3)</PresentationFormat>
  <Paragraphs>203</Paragraphs>
  <Slides>30</Slides>
  <Notes>13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4" baseType="lpstr">
      <vt:lpstr>Arial</vt:lpstr>
      <vt:lpstr>Calibri</vt:lpstr>
      <vt:lpstr>Clarity</vt:lpstr>
      <vt:lpstr>Acrobat Document</vt:lpstr>
      <vt:lpstr>Healthy Nail Salons: Protecting the Safety and Health of Workers, Employers, and their Clients  </vt:lpstr>
      <vt:lpstr>Acknowledgements</vt:lpstr>
      <vt:lpstr>Training Objectives:</vt:lpstr>
      <vt:lpstr>Identifying Hazards in your Nail Salon</vt:lpstr>
      <vt:lpstr>Nail Salon Hazards can be:</vt:lpstr>
      <vt:lpstr>Protecting Workers: Hierarchy of controls of hazards</vt:lpstr>
      <vt:lpstr>How Chemicals Can Harm You</vt:lpstr>
      <vt:lpstr>Routes of entry: how chemicals get into your body</vt:lpstr>
      <vt:lpstr>Chemicals in Nail Salons </vt:lpstr>
      <vt:lpstr>More chemicals</vt:lpstr>
      <vt:lpstr>Nail salon chemicals…</vt:lpstr>
      <vt:lpstr>More chemicals….</vt:lpstr>
      <vt:lpstr>You have a right to know…</vt:lpstr>
      <vt:lpstr>Elimination and Substitution: Use Safer Products</vt:lpstr>
      <vt:lpstr>Engineering Controls:  Mechanical Ventilation</vt:lpstr>
      <vt:lpstr>Engineering Controls – Source Capture/Local Exhaust Ventilation (LEV)</vt:lpstr>
      <vt:lpstr>Engineering Controls: Ventilation table one type of local exhaust ventilation</vt:lpstr>
      <vt:lpstr>Administrative Controls: Getting information on chemicals</vt:lpstr>
      <vt:lpstr>Safety Data Sheets (SDS)</vt:lpstr>
      <vt:lpstr>More Administrative Controls: Safe Work Practices</vt:lpstr>
      <vt:lpstr>Personal Protective Equipment for Nail Salon Employees  </vt:lpstr>
      <vt:lpstr>Respiratory Protection </vt:lpstr>
      <vt:lpstr>Respirators to protect against exposure to vapors</vt:lpstr>
      <vt:lpstr>Preventing exposure to biological Hazards (fungi, bacteria and viruses - hepatitis B/C, HIV)</vt:lpstr>
      <vt:lpstr>Cleaning, disinfection or sterilization of implements</vt:lpstr>
      <vt:lpstr>Disinfect footbaths, bowls</vt:lpstr>
      <vt:lpstr>Ergonomic Hazards</vt:lpstr>
      <vt:lpstr>Reducing Ergonomics Hazards</vt:lpstr>
      <vt:lpstr>Workers can file an OSHA complaint</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Nail Salon HAzards</dc:title>
  <dc:creator>Susan McQuade</dc:creator>
  <cp:lastModifiedBy>Robertson, Donna - OSHA</cp:lastModifiedBy>
  <cp:revision>150</cp:revision>
  <cp:lastPrinted>2018-03-26T18:40:30Z</cp:lastPrinted>
  <dcterms:created xsi:type="dcterms:W3CDTF">2013-06-05T18:03:33Z</dcterms:created>
  <dcterms:modified xsi:type="dcterms:W3CDTF">2020-01-27T17:58:45Z</dcterms:modified>
</cp:coreProperties>
</file>