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9" r:id="rId2"/>
  </p:sldMasterIdLst>
  <p:notesMasterIdLst>
    <p:notesMasterId r:id="rId71"/>
  </p:notesMasterIdLst>
  <p:sldIdLst>
    <p:sldId id="258" r:id="rId3"/>
    <p:sldId id="260" r:id="rId4"/>
    <p:sldId id="353" r:id="rId5"/>
    <p:sldId id="261" r:id="rId6"/>
    <p:sldId id="262" r:id="rId7"/>
    <p:sldId id="326" r:id="rId8"/>
    <p:sldId id="346" r:id="rId9"/>
    <p:sldId id="347" r:id="rId10"/>
    <p:sldId id="348" r:id="rId11"/>
    <p:sldId id="349" r:id="rId12"/>
    <p:sldId id="350" r:id="rId13"/>
    <p:sldId id="351" r:id="rId14"/>
    <p:sldId id="352" r:id="rId15"/>
    <p:sldId id="263" r:id="rId16"/>
    <p:sldId id="264" r:id="rId17"/>
    <p:sldId id="265" r:id="rId18"/>
    <p:sldId id="266" r:id="rId19"/>
    <p:sldId id="267" r:id="rId20"/>
    <p:sldId id="268" r:id="rId21"/>
    <p:sldId id="269" r:id="rId22"/>
    <p:sldId id="270" r:id="rId23"/>
    <p:sldId id="271" r:id="rId24"/>
    <p:sldId id="325" r:id="rId25"/>
    <p:sldId id="272" r:id="rId26"/>
    <p:sldId id="273" r:id="rId27"/>
    <p:sldId id="274" r:id="rId28"/>
    <p:sldId id="275" r:id="rId29"/>
    <p:sldId id="276" r:id="rId30"/>
    <p:sldId id="277" r:id="rId31"/>
    <p:sldId id="358" r:id="rId32"/>
    <p:sldId id="279" r:id="rId33"/>
    <p:sldId id="359" r:id="rId34"/>
    <p:sldId id="354" r:id="rId35"/>
    <p:sldId id="360" r:id="rId36"/>
    <p:sldId id="361" r:id="rId37"/>
    <p:sldId id="285" r:id="rId38"/>
    <p:sldId id="327" r:id="rId39"/>
    <p:sldId id="287" r:id="rId40"/>
    <p:sldId id="288" r:id="rId41"/>
    <p:sldId id="308" r:id="rId42"/>
    <p:sldId id="291" r:id="rId43"/>
    <p:sldId id="292" r:id="rId44"/>
    <p:sldId id="293" r:id="rId45"/>
    <p:sldId id="294" r:id="rId46"/>
    <p:sldId id="295" r:id="rId47"/>
    <p:sldId id="298" r:id="rId48"/>
    <p:sldId id="331" r:id="rId49"/>
    <p:sldId id="332" r:id="rId50"/>
    <p:sldId id="333" r:id="rId51"/>
    <p:sldId id="335" r:id="rId52"/>
    <p:sldId id="336" r:id="rId53"/>
    <p:sldId id="357" r:id="rId54"/>
    <p:sldId id="341" r:id="rId55"/>
    <p:sldId id="342" r:id="rId56"/>
    <p:sldId id="343" r:id="rId57"/>
    <p:sldId id="344" r:id="rId58"/>
    <p:sldId id="345" r:id="rId59"/>
    <p:sldId id="299" r:id="rId60"/>
    <p:sldId id="300" r:id="rId61"/>
    <p:sldId id="301" r:id="rId62"/>
    <p:sldId id="302" r:id="rId63"/>
    <p:sldId id="303" r:id="rId64"/>
    <p:sldId id="304" r:id="rId65"/>
    <p:sldId id="305" r:id="rId66"/>
    <p:sldId id="306" r:id="rId67"/>
    <p:sldId id="355" r:id="rId68"/>
    <p:sldId id="356" r:id="rId69"/>
    <p:sldId id="33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4964" autoAdjust="0"/>
  </p:normalViewPr>
  <p:slideViewPr>
    <p:cSldViewPr>
      <p:cViewPr varScale="1">
        <p:scale>
          <a:sx n="68" d="100"/>
          <a:sy n="68" d="100"/>
        </p:scale>
        <p:origin x="1158" y="66"/>
      </p:cViewPr>
      <p:guideLst>
        <p:guide orient="horz" pos="2160"/>
        <p:guide pos="2880"/>
      </p:guideLst>
    </p:cSldViewPr>
  </p:slideViewPr>
  <p:notesTextViewPr>
    <p:cViewPr>
      <p:scale>
        <a:sx n="1" d="1"/>
        <a:sy n="1" d="1"/>
      </p:scale>
      <p:origin x="0" y="0"/>
    </p:cViewPr>
  </p:notesTextViewPr>
  <p:sorterViewPr>
    <p:cViewPr>
      <p:scale>
        <a:sx n="120" d="100"/>
        <a:sy n="120" d="100"/>
      </p:scale>
      <p:origin x="0" y="23846"/>
    </p:cViewPr>
  </p:sorterViewPr>
  <p:notesViewPr>
    <p:cSldViewPr>
      <p:cViewPr>
        <p:scale>
          <a:sx n="83" d="100"/>
          <a:sy n="83" d="100"/>
        </p:scale>
        <p:origin x="-1224"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7615B-0705-4F4A-9D4F-DEA84A2E477C}" type="datetimeFigureOut">
              <a:rPr lang="en-US" smtClean="0"/>
              <a:t>12/10/2019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7267E-5889-4480-9F06-4E9F22A427B0}" type="slidenum">
              <a:rPr lang="en-US" smtClean="0"/>
              <a:t>‹#›</a:t>
            </a:fld>
            <a:endParaRPr lang="en-US" dirty="0"/>
          </a:p>
        </p:txBody>
      </p:sp>
    </p:spTree>
    <p:extLst>
      <p:ext uri="{BB962C8B-B14F-4D97-AF65-F5344CB8AC3E}">
        <p14:creationId xmlns:p14="http://schemas.microsoft.com/office/powerpoint/2010/main" val="73576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12FC89-C9B8-45C7-AA4B-BEE206161C43}" type="slidenum">
              <a:rPr lang="en-US" altLang="en-US" smtClean="0">
                <a:solidFill>
                  <a:prstClr val="black"/>
                </a:solidFill>
                <a:latin typeface="Times New Roman" pitchFamily="18" charset="0"/>
              </a:rPr>
              <a:pPr/>
              <a:t>1</a:t>
            </a:fld>
            <a:endParaRPr lang="en-US" altLang="en-US" dirty="0">
              <a:solidFill>
                <a:prstClr val="black"/>
              </a:solidFill>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p:txBody>
          <a:bodyPr/>
          <a:lstStyle/>
          <a:p>
            <a:pPr>
              <a:buFont typeface="Arial" panose="020B0604020202020204" pitchFamily="34" charset="0"/>
              <a:buNone/>
              <a:defRPr/>
            </a:pPr>
            <a:r>
              <a:rPr lang="en-US" dirty="0"/>
              <a:t>Welcome the class and let them know the following.</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Emergency exits and actions</a:t>
            </a:r>
          </a:p>
          <a:p>
            <a:pPr marL="171450" indent="-171450">
              <a:buFont typeface="Arial" panose="020B0604020202020204" pitchFamily="34" charset="0"/>
              <a:buChar char="•"/>
              <a:defRPr/>
            </a:pPr>
            <a:r>
              <a:rPr lang="en-US" dirty="0"/>
              <a:t>Location of rest rooms</a:t>
            </a:r>
          </a:p>
          <a:p>
            <a:pPr marL="171450" indent="-171450">
              <a:buFont typeface="Arial" panose="020B0604020202020204" pitchFamily="34" charset="0"/>
              <a:buChar char="•"/>
              <a:defRPr/>
            </a:pPr>
            <a:r>
              <a:rPr lang="en-US" dirty="0"/>
              <a:t>Breaks </a:t>
            </a:r>
          </a:p>
          <a:p>
            <a:pPr marL="171450" indent="-171450">
              <a:buFont typeface="Arial" panose="020B0604020202020204" pitchFamily="34" charset="0"/>
              <a:buChar char="•"/>
              <a:defRPr/>
            </a:pPr>
            <a:r>
              <a:rPr lang="en-US" dirty="0"/>
              <a:t>Cell phone usage</a:t>
            </a:r>
          </a:p>
          <a:p>
            <a:pPr marL="171450" indent="-171450">
              <a:buFont typeface="Arial" panose="020B0604020202020204" pitchFamily="34" charset="0"/>
              <a:buChar char="•"/>
              <a:defRPr/>
            </a:pPr>
            <a:r>
              <a:rPr lang="en-US" dirty="0"/>
              <a:t>Any other housekeeping issue</a:t>
            </a:r>
          </a:p>
          <a:p>
            <a:pPr>
              <a:defRPr/>
            </a:pPr>
            <a:endParaRPr lang="en-US" dirty="0"/>
          </a:p>
          <a:p>
            <a:pPr>
              <a:defRPr/>
            </a:pPr>
            <a:r>
              <a:rPr lang="en-US" dirty="0"/>
              <a:t>Have student introduce themselves.</a:t>
            </a:r>
          </a:p>
          <a:p>
            <a:pPr>
              <a:defRPr/>
            </a:pPr>
            <a:endParaRPr lang="en-US" b="1" dirty="0"/>
          </a:p>
          <a:p>
            <a:pPr eaLnBrk="1" hangingPunct="1">
              <a:defRPr/>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truck boss needs to be informed about the daily plan as well as the initial planning of the site. He will provide vital information affecting operation safety that should be considered in the planning process.  In the training process those involved need to recognize the primary purpose of the truck drivers; to deliver material. They want to do this as efficiently as possible so they can return with another load.  Their focus is aligned with the ticket taker on site, and the dump man once the truck is in the queue. </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FE32A147-92F6-4F68-A597-1F5CFFBE32F2}" type="slidenum">
              <a:rPr lang="en-US" altLang="en-US" smtClean="0">
                <a:solidFill>
                  <a:prstClr val="black"/>
                </a:solidFill>
              </a:rPr>
              <a:pPr>
                <a:defRPr/>
              </a:pPr>
              <a:t>10</a:t>
            </a:fld>
            <a:endParaRPr lang="en-US"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Dump truck drivers present the greatest risk to workers on foot.  </a:t>
            </a:r>
          </a:p>
          <a:p>
            <a:pPr eaLnBrk="1" hangingPunct="1">
              <a:spcBef>
                <a:spcPct val="0"/>
              </a:spcBef>
            </a:pPr>
            <a:endParaRPr lang="en-US" altLang="en-US" dirty="0"/>
          </a:p>
          <a:p>
            <a:pPr eaLnBrk="1" hangingPunct="1">
              <a:spcBef>
                <a:spcPct val="0"/>
              </a:spcBef>
            </a:pPr>
            <a:r>
              <a:rPr lang="en-US" altLang="en-US" b="1" u="sng" dirty="0"/>
              <a:t>According to data from the Bureau of Labor Statistics, dump trucks are responsible for over ¼ of all runover or backover deaths in this industry</a:t>
            </a:r>
            <a:r>
              <a:rPr lang="en-US" altLang="en-US" dirty="0"/>
              <a:t>.  This is primarily because dump trucks have large blind areas into which the driver cannot see; they are “visitors” to the site (bringing asphalt, aggregate and other materials) and may not be aware of current site conditions and operations, and they are in constant movement on the site as they enter, back-up, empty materials, and then exit the work area.  </a:t>
            </a:r>
          </a:p>
          <a:p>
            <a:pPr eaLnBrk="1" hangingPunct="1">
              <a:spcBef>
                <a:spcPct val="0"/>
              </a:spcBef>
            </a:pPr>
            <a:endParaRPr lang="en-US" altLang="en-US" dirty="0"/>
          </a:p>
          <a:p>
            <a:pPr eaLnBrk="1" hangingPunct="1">
              <a:spcBef>
                <a:spcPct val="0"/>
              </a:spcBef>
            </a:pPr>
            <a:r>
              <a:rPr lang="en-US" altLang="en-US" dirty="0"/>
              <a:t>With regard to ITCPs, it is critical that drivers be informed of the plan and know where they should and should not go.  Drivers should be provided with ITCP instructions and receive navigation assistance (spotters) when driving in the work space when appropriate. Simply, truck drivers on site need to understand the ITCP and operate under the guidelines of the ITCP. This means it needs to be reasonable, understandable, and communicated.</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52E3CA4F-B7BA-44CF-AEB8-8EE61B9EACE7}" type="slidenum">
              <a:rPr lang="en-US" altLang="en-US" smtClean="0">
                <a:solidFill>
                  <a:prstClr val="black"/>
                </a:solidFill>
              </a:rPr>
              <a:pPr>
                <a:defRPr/>
              </a:pPr>
              <a:t>11</a:t>
            </a:fld>
            <a:endParaRPr lang="en-US"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Like dump truck drivers, equipment operators can easily strike workers on foot because he/she is unaware they are laboring near the equipment.  Construction equipment also has blind areas where the operator cannot see workers or objects.  While operators may be more familiar with site conditions than truck delivery drivers, they must also understand ITCP procedures to ensure safe operations.  These include using spotters or performing a visual check when entering blind areas; not allowing workers to approach them without a clear signal to do so, and staying outside of areas designated for workers on foot.</a:t>
            </a:r>
          </a:p>
          <a:p>
            <a:pPr eaLnBrk="1" hangingPunct="1">
              <a:spcBef>
                <a:spcPct val="0"/>
              </a:spcBef>
            </a:pPr>
            <a:endParaRPr lang="en-US" altLang="en-US" dirty="0"/>
          </a:p>
          <a:p>
            <a:pPr eaLnBrk="1" hangingPunct="1">
              <a:spcBef>
                <a:spcPct val="0"/>
              </a:spcBef>
            </a:pPr>
            <a:r>
              <a:rPr lang="en-US" altLang="en-US" dirty="0"/>
              <a:t>Remember, operators are paying close attention to their task.  When the operator is focused on the task at hand,  he or she may not see you even in plain sight.</a:t>
            </a:r>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2E39CBDB-0AE5-4A4A-A8C7-31179EA4E65E}" type="slidenum">
              <a:rPr lang="en-US" altLang="en-US" smtClean="0">
                <a:solidFill>
                  <a:prstClr val="black"/>
                </a:solidFill>
              </a:rPr>
              <a:pPr>
                <a:defRPr/>
              </a:pPr>
              <a:t>12</a:t>
            </a:fld>
            <a:endParaRPr lang="en-US"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Spotters are recommended by ANSI and other organizations for backing operations, particularly those with large blind areas.  They should be trained in standard signaling procedures. Some states (Virginia and Washington) require a spotter when camera/radar systems are not used.  Remember, spotters can also be in danger from vehicles – who is spotting the spotter?  Spotters can help when you must work with your back to equipment or traffic.  If a driver/operator looses visual contact with the spotter, he/she must stop immediately until the spotter is located.</a:t>
            </a:r>
          </a:p>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16A8029B-3E03-4619-AAE6-310A16F28D16}" type="slidenum">
              <a:rPr lang="en-US" altLang="en-US" smtClean="0">
                <a:solidFill>
                  <a:prstClr val="black"/>
                </a:solidFill>
              </a:rPr>
              <a:pPr>
                <a:defRPr/>
              </a:pPr>
              <a:t>13</a:t>
            </a:fld>
            <a:endParaRPr lang="en-US"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30B15-0BDE-47D4-B718-7EF67502ED19}" type="slidenum">
              <a:rPr lang="en-US" altLang="en-US"/>
              <a:pPr/>
              <a:t>14</a:t>
            </a:fld>
            <a:endParaRPr lang="en-US" altLang="en-US" dirty="0"/>
          </a:p>
        </p:txBody>
      </p:sp>
      <p:sp>
        <p:nvSpPr>
          <p:cNvPr id="304130" name="Rectangle 1026"/>
          <p:cNvSpPr>
            <a:spLocks noGrp="1" noRot="1" noChangeAspect="1" noChangeArrowheads="1" noTextEdit="1"/>
          </p:cNvSpPr>
          <p:nvPr>
            <p:ph type="sldImg"/>
          </p:nvPr>
        </p:nvSpPr>
        <p:spPr>
          <a:ln/>
        </p:spPr>
      </p:sp>
      <p:sp>
        <p:nvSpPr>
          <p:cNvPr id="304131" name="Rectangle 1027"/>
          <p:cNvSpPr>
            <a:spLocks noGrp="1" noChangeArrowheads="1"/>
          </p:cNvSpPr>
          <p:nvPr>
            <p:ph type="body" idx="1"/>
          </p:nvPr>
        </p:nvSpPr>
        <p:spPr>
          <a:ln/>
        </p:spPr>
        <p:txBody>
          <a:bodyPr/>
          <a:lstStyle/>
          <a:p>
            <a:r>
              <a:rPr lang="en-US" altLang="en-US" dirty="0"/>
              <a:t>This slide presents an overview of the elements</a:t>
            </a:r>
            <a:r>
              <a:rPr lang="en-US" altLang="en-US" baseline="0" dirty="0"/>
              <a:t> of an ITCP should cover. </a:t>
            </a:r>
          </a:p>
          <a:p>
            <a:endParaRPr lang="en-US" altLang="en-US" baseline="0" dirty="0"/>
          </a:p>
          <a:p>
            <a:r>
              <a:rPr lang="en-US" altLang="en-US" baseline="0" dirty="0"/>
              <a:t>Let the class know that the ITCP includes written procedures in addition to diagrams.</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6AFEC-31CA-466B-8B0B-863765BBD6DF}" type="slidenum">
              <a:rPr lang="en-US" altLang="en-US"/>
              <a:pPr/>
              <a:t>15</a:t>
            </a:fld>
            <a:endParaRPr lang="en-US" alt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ln/>
        </p:spPr>
        <p:txBody>
          <a:bodyPr/>
          <a:lstStyle/>
          <a:p>
            <a:pPr algn="just">
              <a:spcBef>
                <a:spcPct val="50000"/>
              </a:spcBef>
            </a:pPr>
            <a:r>
              <a:rPr lang="en-US" altLang="en-US" dirty="0">
                <a:solidFill>
                  <a:srgbClr val="000000"/>
                </a:solidFill>
              </a:rPr>
              <a:t>An ITCP should include information specific to a particular project and site. This covers contact information of company personnel, other on-site contractors, the contracting agency, and emergency response services, which should be posted on  site. </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ITCP should also include the location, time table, and scope of the project, along with all the on-site equipment and personnel. The interface between internal and external traffic control plans is an essential part of the internal traffic control plan, and must be clearly delineated.</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REMIND THE STUDENTS THAT THIS INFORMATION NEEDS TO BE KEPT UPDATED</a:t>
            </a: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07879-261C-4702-9AC7-101A7B325DAD}" type="slidenum">
              <a:rPr lang="en-US" altLang="en-US"/>
              <a:pPr/>
              <a:t>16</a:t>
            </a:fld>
            <a:endParaRPr lang="en-US" altLang="en-US" dirty="0"/>
          </a:p>
        </p:txBody>
      </p:sp>
      <p:sp>
        <p:nvSpPr>
          <p:cNvPr id="278530" name="Rectangle 1026"/>
          <p:cNvSpPr>
            <a:spLocks noGrp="1" noRot="1" noChangeAspect="1" noChangeArrowheads="1" noTextEdit="1"/>
          </p:cNvSpPr>
          <p:nvPr>
            <p:ph type="sldImg"/>
          </p:nvPr>
        </p:nvSpPr>
        <p:spPr>
          <a:ln/>
        </p:spPr>
      </p:sp>
      <p:sp>
        <p:nvSpPr>
          <p:cNvPr id="278531" name="Rectangle 1027"/>
          <p:cNvSpPr>
            <a:spLocks noGrp="1" noChangeArrowheads="1"/>
          </p:cNvSpPr>
          <p:nvPr>
            <p:ph type="body" idx="1"/>
          </p:nvPr>
        </p:nvSpPr>
        <p:spPr>
          <a:ln/>
        </p:spPr>
        <p:txBody>
          <a:bodyPr/>
          <a:lstStyle/>
          <a:p>
            <a:pPr algn="l">
              <a:spcBef>
                <a:spcPct val="50000"/>
              </a:spcBef>
            </a:pPr>
            <a:r>
              <a:rPr lang="en-US" altLang="en-US" dirty="0">
                <a:solidFill>
                  <a:srgbClr val="000000"/>
                </a:solidFill>
              </a:rPr>
              <a:t>An ITCP should include the checklist of site-specific hazards with descriptions of how these hazards will be minimized: through safe operating procedures, safety equipment, and control strategies.</a:t>
            </a:r>
          </a:p>
          <a:p>
            <a:pPr algn="l">
              <a:spcBef>
                <a:spcPct val="50000"/>
              </a:spcBef>
            </a:pPr>
            <a:endParaRPr lang="en-US" altLang="en-US" dirty="0">
              <a:solidFill>
                <a:srgbClr val="000000"/>
              </a:solidFill>
            </a:endParaRPr>
          </a:p>
          <a:p>
            <a:pPr algn="l">
              <a:spcBef>
                <a:spcPct val="50000"/>
              </a:spcBef>
            </a:pPr>
            <a:r>
              <a:rPr lang="en-US" altLang="en-US" dirty="0">
                <a:solidFill>
                  <a:srgbClr val="000000"/>
                </a:solidFill>
              </a:rPr>
              <a:t>An ITCP should have reporting requirements for all incidents including near misses. It should incorporate a plan for safely handling intermittent traffic stoppages.  It also needs procedures of handling traffic emergencies.</a:t>
            </a:r>
          </a:p>
          <a:p>
            <a:pPr algn="l">
              <a:spcBef>
                <a:spcPct val="50000"/>
              </a:spcBef>
            </a:pPr>
            <a:endParaRPr lang="en-US" altLang="en-US" dirty="0">
              <a:solidFill>
                <a:srgbClr val="000000"/>
              </a:solidFill>
            </a:endParaRPr>
          </a:p>
          <a:p>
            <a:pPr algn="l">
              <a:spcBef>
                <a:spcPct val="50000"/>
              </a:spcBef>
            </a:pPr>
            <a:r>
              <a:rPr lang="en-US" altLang="en-US" dirty="0">
                <a:solidFill>
                  <a:srgbClr val="000000"/>
                </a:solidFill>
              </a:rPr>
              <a:t>It should also include the anticipated traffic volume, speed and the speed limits for the operation within the work space. Safe speed limits shall be posted and enforced in all areas within the work zone. Examples of other signs are clearances below high voltage lines, blind corners, and warnings for drop-off hazards for  machine operators.</a:t>
            </a:r>
          </a:p>
          <a:p>
            <a:pPr algn="l">
              <a:spcBef>
                <a:spcPct val="50000"/>
              </a:spcBef>
            </a:pPr>
            <a:r>
              <a:rPr lang="en-US" altLang="en-US" dirty="0">
                <a:solidFill>
                  <a:srgbClr val="000000"/>
                </a:solidFill>
              </a:rPr>
              <a:t>In addition, an ITCP should include specifications for lighting in the work space as required for night time work activities.</a:t>
            </a:r>
          </a:p>
          <a:p>
            <a:pPr algn="just">
              <a:lnSpc>
                <a:spcPct val="50000"/>
              </a:lnSpc>
              <a:spcBef>
                <a:spcPct val="50000"/>
              </a:spcBef>
            </a:pPr>
            <a:endParaRPr lang="en-US" altLang="en-US" b="1" dirty="0">
              <a:solidFill>
                <a:srgbClr val="000000"/>
              </a:solidFill>
            </a:endParaRP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4330B-6BBF-4D73-BE55-BE82FDF8924A}" type="slidenum">
              <a:rPr lang="en-US" altLang="en-US"/>
              <a:pPr/>
              <a:t>17</a:t>
            </a:fld>
            <a:endParaRPr lang="en-US" altLang="en-US" dirty="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ln/>
        </p:spPr>
        <p:txBody>
          <a:bodyPr/>
          <a:lstStyle/>
          <a:p>
            <a:pPr algn="l">
              <a:spcBef>
                <a:spcPct val="50000"/>
              </a:spcBef>
            </a:pPr>
            <a:r>
              <a:rPr lang="en-US" altLang="en-US" dirty="0">
                <a:solidFill>
                  <a:srgbClr val="000000"/>
                </a:solidFill>
              </a:rPr>
              <a:t>Effective communication is very important in the work space. An ITCP should include a communication plan that contains the following:</a:t>
            </a:r>
          </a:p>
          <a:p>
            <a:pPr marL="171450" lvl="0" indent="-171450" algn="l">
              <a:spcBef>
                <a:spcPct val="50000"/>
              </a:spcBef>
              <a:buFont typeface="Arial" panose="020B0604020202020204" pitchFamily="34" charset="0"/>
              <a:buChar char="•"/>
            </a:pPr>
            <a:r>
              <a:rPr lang="en-US" altLang="en-US" dirty="0">
                <a:solidFill>
                  <a:srgbClr val="000000"/>
                </a:solidFill>
              </a:rPr>
              <a:t>Designated channels of communication regarding changes in the ITCP</a:t>
            </a:r>
          </a:p>
          <a:p>
            <a:pPr marL="171450" lvl="0" indent="-171450" algn="l">
              <a:spcBef>
                <a:spcPct val="50000"/>
              </a:spcBef>
              <a:buFont typeface="Arial" panose="020B0604020202020204" pitchFamily="34" charset="0"/>
              <a:buChar char="•"/>
            </a:pPr>
            <a:r>
              <a:rPr lang="en-US" altLang="en-US" dirty="0">
                <a:solidFill>
                  <a:srgbClr val="000000"/>
                </a:solidFill>
              </a:rPr>
              <a:t>A means for on-foot workers to communicate with equipment operators, truck drivers, and other personnel in charge of controlling or coordinating the flow of traffic and equipment entering and leaving the work space and the movement of heavy equipment within work space</a:t>
            </a:r>
          </a:p>
          <a:p>
            <a:pPr marL="171450" lvl="0" indent="-171450" algn="l">
              <a:spcBef>
                <a:spcPct val="50000"/>
              </a:spcBef>
              <a:buFont typeface="Arial" panose="020B0604020202020204" pitchFamily="34" charset="0"/>
              <a:buChar char="•"/>
            </a:pPr>
            <a:r>
              <a:rPr lang="en-US" altLang="en-US" dirty="0">
                <a:solidFill>
                  <a:srgbClr val="000000"/>
                </a:solidFill>
              </a:rPr>
              <a:t>A means for personnel like grader operators, dozer operators, scraper operators, and truck drivers to communicate with each other and with the general contractor and subcontractor personnel</a:t>
            </a:r>
          </a:p>
          <a:p>
            <a:pPr marL="171450" lvl="0" indent="-171450" algn="l">
              <a:spcBef>
                <a:spcPct val="50000"/>
              </a:spcBef>
              <a:buFont typeface="Arial" panose="020B0604020202020204" pitchFamily="34" charset="0"/>
              <a:buChar char="•"/>
            </a:pPr>
            <a:r>
              <a:rPr lang="en-US" altLang="en-US" dirty="0">
                <a:solidFill>
                  <a:srgbClr val="000000"/>
                </a:solidFill>
              </a:rPr>
              <a:t>Designated personnel responsible for monitoring on-site communications between vehicle equipment and equipment operators</a:t>
            </a: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B0DBD-AC44-4D6E-BA1F-B61C6FB36B8E}" type="slidenum">
              <a:rPr lang="en-US" altLang="en-US"/>
              <a:pPr/>
              <a:t>18</a:t>
            </a:fld>
            <a:endParaRPr lang="en-US" altLang="en-US" dirty="0"/>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ln/>
        </p:spPr>
        <p:txBody>
          <a:bodyPr/>
          <a:lstStyle/>
          <a:p>
            <a:r>
              <a:rPr lang="en-US" altLang="en-US" sz="1200" dirty="0"/>
              <a:t>Typically ITCP will include </a:t>
            </a:r>
          </a:p>
          <a:p>
            <a:endParaRPr lang="en-US" altLang="en-US" sz="1200" dirty="0"/>
          </a:p>
          <a:p>
            <a:pPr marL="171450" lvl="0" indent="-171450">
              <a:buFont typeface="Arial" panose="020B0604020202020204" pitchFamily="34" charset="0"/>
              <a:buChar char="•"/>
            </a:pPr>
            <a:r>
              <a:rPr lang="en-US" altLang="en-US" sz="1200" dirty="0"/>
              <a:t>Standard symbols for pieces of equipment, traffic control and project personnel on site</a:t>
            </a:r>
          </a:p>
          <a:p>
            <a:pPr marL="171450" lvl="0" indent="-171450">
              <a:buFont typeface="Arial" panose="020B0604020202020204" pitchFamily="34" charset="0"/>
              <a:buChar char="•"/>
            </a:pPr>
            <a:r>
              <a:rPr lang="en-US" altLang="en-US" sz="1200" dirty="0"/>
              <a:t>A layout of the work space positioned in the overall work zone </a:t>
            </a:r>
          </a:p>
          <a:p>
            <a:pPr marL="171450" lvl="0" indent="-171450">
              <a:buFont typeface="Arial" panose="020B0604020202020204" pitchFamily="34" charset="0"/>
              <a:buChar char="•"/>
            </a:pPr>
            <a:r>
              <a:rPr lang="en-US" altLang="en-US" sz="1200" dirty="0"/>
              <a:t>Locations of proximate traffic control devices (e.g. drums, cones, etc.)</a:t>
            </a:r>
          </a:p>
          <a:p>
            <a:pPr marL="171450" lvl="0" indent="-171450">
              <a:buFont typeface="Arial" panose="020B0604020202020204" pitchFamily="34" charset="0"/>
              <a:buChar char="•"/>
            </a:pPr>
            <a:r>
              <a:rPr lang="en-US" altLang="en-US" sz="1200" dirty="0"/>
              <a:t>Areas around equipment and operations prohibited to on-foot workers</a:t>
            </a:r>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E6520-4607-422D-BDFA-979467BC62E1}" type="slidenum">
              <a:rPr lang="en-US" altLang="en-US"/>
              <a:pPr/>
              <a:t>19</a:t>
            </a:fld>
            <a:endParaRPr lang="en-US" altLang="en-US" dirty="0"/>
          </a:p>
        </p:txBody>
      </p:sp>
      <p:sp>
        <p:nvSpPr>
          <p:cNvPr id="280578" name="Rectangle 1026"/>
          <p:cNvSpPr>
            <a:spLocks noGrp="1" noRot="1" noChangeAspect="1" noChangeArrowheads="1" noTextEdit="1"/>
          </p:cNvSpPr>
          <p:nvPr>
            <p:ph type="sldImg"/>
          </p:nvPr>
        </p:nvSpPr>
        <p:spPr>
          <a:ln/>
        </p:spPr>
      </p:sp>
      <p:sp>
        <p:nvSpPr>
          <p:cNvPr id="280579" name="Rectangle 1027"/>
          <p:cNvSpPr>
            <a:spLocks noGrp="1" noChangeArrowheads="1"/>
          </p:cNvSpPr>
          <p:nvPr>
            <p:ph type="body" idx="1"/>
          </p:nvPr>
        </p:nvSpPr>
        <p:spPr>
          <a:ln/>
        </p:spPr>
        <p:txBody>
          <a:bodyPr/>
          <a:lstStyle/>
          <a:p>
            <a:pPr algn="just">
              <a:spcBef>
                <a:spcPct val="50000"/>
              </a:spcBef>
            </a:pPr>
            <a:r>
              <a:rPr lang="en-US" altLang="en-US" dirty="0">
                <a:solidFill>
                  <a:srgbClr val="000000"/>
                </a:solidFill>
              </a:rPr>
              <a:t>A typical internal traffic control plan includes a diagram showing the various activity areas within the work space. The diagrams include:</a:t>
            </a:r>
          </a:p>
          <a:p>
            <a:pPr marL="628650" lvl="1" indent="-171450" algn="just">
              <a:spcBef>
                <a:spcPct val="50000"/>
              </a:spcBef>
              <a:buFont typeface="Arial" panose="020B0604020202020204" pitchFamily="34" charset="0"/>
              <a:buChar char="•"/>
            </a:pPr>
            <a:r>
              <a:rPr lang="en-US" altLang="en-US" dirty="0">
                <a:solidFill>
                  <a:srgbClr val="000000"/>
                </a:solidFill>
              </a:rPr>
              <a:t>Standard symbols for pieces of equipment and project personnel that will be on site</a:t>
            </a:r>
          </a:p>
          <a:p>
            <a:pPr marL="628650" lvl="1" indent="-171450" algn="just">
              <a:spcBef>
                <a:spcPct val="50000"/>
              </a:spcBef>
              <a:buFont typeface="Arial" panose="020B0604020202020204" pitchFamily="34" charset="0"/>
              <a:buChar char="•"/>
            </a:pPr>
            <a:r>
              <a:rPr lang="en-US" altLang="en-US" dirty="0">
                <a:solidFill>
                  <a:srgbClr val="000000"/>
                </a:solidFill>
              </a:rPr>
              <a:t>Overview of how the activity area fits within the temporary traffic control plan</a:t>
            </a:r>
          </a:p>
          <a:p>
            <a:pPr marL="628650" lvl="1" indent="-171450" algn="just">
              <a:spcBef>
                <a:spcPct val="50000"/>
              </a:spcBef>
              <a:buFont typeface="Arial" panose="020B0604020202020204" pitchFamily="34" charset="0"/>
              <a:buChar char="•"/>
            </a:pPr>
            <a:r>
              <a:rPr lang="en-US" altLang="en-US" dirty="0">
                <a:solidFill>
                  <a:srgbClr val="000000"/>
                </a:solidFill>
              </a:rPr>
              <a:t>Locations of proximate traffic control devices</a:t>
            </a:r>
          </a:p>
          <a:p>
            <a:pPr marL="628650" lvl="1" indent="-171450" algn="just">
              <a:spcBef>
                <a:spcPct val="50000"/>
              </a:spcBef>
              <a:buFont typeface="Arial" panose="020B0604020202020204" pitchFamily="34" charset="0"/>
              <a:buChar char="•"/>
            </a:pPr>
            <a:r>
              <a:rPr lang="en-US" altLang="en-US" dirty="0">
                <a:solidFill>
                  <a:srgbClr val="000000"/>
                </a:solidFill>
              </a:rPr>
              <a:t>Delineated areas around specific pieces of equipment and operations where on-foot workers are prohibited (e.g., swing radius of an excavator, blind areas of a dump truck, etc.)</a:t>
            </a:r>
          </a:p>
          <a:p>
            <a:endParaRPr lang="en-US" altLang="en-US" dirty="0"/>
          </a:p>
          <a:p>
            <a:pPr algn="just">
              <a:spcBef>
                <a:spcPct val="50000"/>
              </a:spcBef>
            </a:pPr>
            <a:r>
              <a:rPr lang="en-US" altLang="en-US" dirty="0">
                <a:solidFill>
                  <a:srgbClr val="000000"/>
                </a:solidFill>
              </a:rPr>
              <a:t>The ITCP diagrams also include:</a:t>
            </a:r>
          </a:p>
          <a:p>
            <a:pPr marL="628650" lvl="1" indent="-171450" algn="just">
              <a:spcBef>
                <a:spcPct val="50000"/>
              </a:spcBef>
              <a:buFont typeface="Arial" panose="020B0604020202020204" pitchFamily="34" charset="0"/>
              <a:buChar char="•"/>
            </a:pPr>
            <a:r>
              <a:rPr lang="en-US" altLang="en-US" dirty="0">
                <a:solidFill>
                  <a:srgbClr val="000000"/>
                </a:solidFill>
              </a:rPr>
              <a:t>Locations for storing and servicing materials and equipment</a:t>
            </a:r>
          </a:p>
          <a:p>
            <a:pPr marL="628650" lvl="1" indent="-171450" algn="just">
              <a:spcBef>
                <a:spcPct val="50000"/>
              </a:spcBef>
              <a:buFont typeface="Arial" panose="020B0604020202020204" pitchFamily="34" charset="0"/>
              <a:buChar char="•"/>
            </a:pPr>
            <a:r>
              <a:rPr lang="en-US" altLang="en-US" dirty="0">
                <a:solidFill>
                  <a:srgbClr val="000000"/>
                </a:solidFill>
              </a:rPr>
              <a:t>Location of parking for visitors and workers</a:t>
            </a:r>
          </a:p>
          <a:p>
            <a:pPr marL="628650" lvl="1" indent="-171450" algn="just">
              <a:spcBef>
                <a:spcPct val="50000"/>
              </a:spcBef>
              <a:buFont typeface="Arial" panose="020B0604020202020204" pitchFamily="34" charset="0"/>
              <a:buChar char="•"/>
            </a:pPr>
            <a:r>
              <a:rPr lang="en-US" altLang="en-US" dirty="0">
                <a:solidFill>
                  <a:srgbClr val="000000"/>
                </a:solidFill>
              </a:rPr>
              <a:t>Size and location of lateral buffer zones within the work space</a:t>
            </a:r>
          </a:p>
          <a:p>
            <a:pPr marL="628650" lvl="1" indent="-171450" algn="just">
              <a:spcBef>
                <a:spcPct val="50000"/>
              </a:spcBef>
              <a:buFont typeface="Arial" panose="020B0604020202020204" pitchFamily="34" charset="0"/>
              <a:buChar char="•"/>
            </a:pPr>
            <a:r>
              <a:rPr lang="en-US" altLang="en-US" dirty="0">
                <a:solidFill>
                  <a:srgbClr val="000000"/>
                </a:solidFill>
              </a:rPr>
              <a:t>Description of internal signage and all internal traffic control devices</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790D6-DD91-47CA-8F90-AD1393E95771}" type="slidenum">
              <a:rPr lang="en-US" altLang="en-US"/>
              <a:pPr/>
              <a:t>2</a:t>
            </a:fld>
            <a:endParaRPr lang="en-US" altLang="en-US" dirty="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ln/>
        </p:spPr>
        <p:txBody>
          <a:bodyPr/>
          <a:lstStyle/>
          <a:p>
            <a:pPr algn="just">
              <a:spcBef>
                <a:spcPct val="50000"/>
              </a:spcBef>
            </a:pPr>
            <a:r>
              <a:rPr lang="en-US" altLang="en-US" b="1" dirty="0">
                <a:solidFill>
                  <a:srgbClr val="000000"/>
                </a:solidFill>
              </a:rPr>
              <a:t>Definition: </a:t>
            </a:r>
            <a:r>
              <a:rPr lang="en-US" altLang="en-US" dirty="0">
                <a:solidFill>
                  <a:srgbClr val="000000"/>
                </a:solidFill>
              </a:rPr>
              <a:t>An internal traffic control plan (ITCP) is a plan that is used to coordinate the flow of construction vehicles, equipment, and workers working in close proximity within the activity area, so that the safety of the workers and operators is ensured.</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An ITCP addresses the interaction of heavy equipment, trucks, and on-foot workers commonly experience within the work space associated with work zones.</a:t>
            </a:r>
          </a:p>
          <a:p>
            <a:pPr algn="just">
              <a:spcBef>
                <a:spcPct val="50000"/>
              </a:spcBef>
            </a:pPr>
            <a:r>
              <a:rPr lang="en-US" altLang="en-US" dirty="0">
                <a:solidFill>
                  <a:srgbClr val="000000"/>
                </a:solidFill>
              </a:rPr>
              <a:t>ITCP also addresses the safe entry and exit of construction equipment and trucks to and from the work area in the work zone.</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ITCP can additionally address the parking issues within the work space for workers; public road crossings for worker access on the site, and safe operations on the haul roads.</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44062-AFA5-4E11-9E22-9C471967BC9C}" type="slidenum">
              <a:rPr lang="en-US" altLang="en-US"/>
              <a:pPr/>
              <a:t>20</a:t>
            </a:fld>
            <a:endParaRPr lang="en-US" altLang="en-US" dirty="0"/>
          </a:p>
        </p:txBody>
      </p:sp>
      <p:sp>
        <p:nvSpPr>
          <p:cNvPr id="281602" name="Rectangle 2050"/>
          <p:cNvSpPr>
            <a:spLocks noGrp="1" noRot="1" noChangeAspect="1" noChangeArrowheads="1" noTextEdit="1"/>
          </p:cNvSpPr>
          <p:nvPr>
            <p:ph type="sldImg"/>
          </p:nvPr>
        </p:nvSpPr>
        <p:spPr>
          <a:ln/>
        </p:spPr>
      </p:sp>
      <p:sp>
        <p:nvSpPr>
          <p:cNvPr id="281603" name="Rectangle 2051"/>
          <p:cNvSpPr>
            <a:spLocks noGrp="1" noChangeArrowheads="1"/>
          </p:cNvSpPr>
          <p:nvPr>
            <p:ph type="body" idx="1"/>
          </p:nvPr>
        </p:nvSpPr>
        <p:spPr>
          <a:ln/>
        </p:spPr>
        <p:txBody>
          <a:bodyPr/>
          <a:lstStyle/>
          <a:p>
            <a:pPr algn="just"/>
            <a:r>
              <a:rPr lang="en-US" altLang="en-US" dirty="0">
                <a:solidFill>
                  <a:srgbClr val="000000"/>
                </a:solidFill>
              </a:rPr>
              <a:t>This slide shows a simple internal traffic control plan for a work zone that includes trenching activities.  This diagram shows the points of ingress and egress for trucks, location of equipment, as well as areas that should be avoided by pedestrians/workers and/or other areas, due to the hazards they may be exposed to.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25E165-021A-468F-A776-FC53604C6C0E}" type="slidenum">
              <a:rPr lang="en-US" altLang="en-US"/>
              <a:pPr/>
              <a:t>21</a:t>
            </a:fld>
            <a:endParaRPr lang="en-US" altLang="en-US" dirty="0"/>
          </a:p>
        </p:txBody>
      </p:sp>
      <p:sp>
        <p:nvSpPr>
          <p:cNvPr id="282626" name="Rectangle 1026"/>
          <p:cNvSpPr>
            <a:spLocks noGrp="1" noRot="1" noChangeAspect="1" noChangeArrowheads="1" noTextEdit="1"/>
          </p:cNvSpPr>
          <p:nvPr>
            <p:ph type="sldImg"/>
          </p:nvPr>
        </p:nvSpPr>
        <p:spPr>
          <a:ln/>
        </p:spPr>
      </p:sp>
      <p:sp>
        <p:nvSpPr>
          <p:cNvPr id="282627" name="Rectangle 1027"/>
          <p:cNvSpPr>
            <a:spLocks noGrp="1" noChangeArrowheads="1"/>
          </p:cNvSpPr>
          <p:nvPr>
            <p:ph type="body" idx="1"/>
          </p:nvPr>
        </p:nvSpPr>
        <p:spPr>
          <a:ln/>
        </p:spPr>
        <p:txBody>
          <a:bodyPr/>
          <a:lstStyle/>
          <a:p>
            <a:pPr algn="just">
              <a:spcBef>
                <a:spcPct val="50000"/>
              </a:spcBef>
            </a:pPr>
            <a:r>
              <a:rPr lang="en-US" altLang="en-US" dirty="0">
                <a:solidFill>
                  <a:srgbClr val="000000"/>
                </a:solidFill>
              </a:rPr>
              <a:t>Training is essential for all personnel for the implementation of the ITCP for each project.</a:t>
            </a:r>
          </a:p>
          <a:p>
            <a:pPr algn="just">
              <a:spcBef>
                <a:spcPct val="50000"/>
              </a:spcBef>
            </a:pPr>
            <a:r>
              <a:rPr lang="en-US" altLang="en-US" dirty="0">
                <a:solidFill>
                  <a:srgbClr val="000000"/>
                </a:solidFill>
              </a:rPr>
              <a:t>The training component of ITCP includes the training materials and procedures for effectively implementing the internal traffic control plan. The training part of the ITCP include the following:</a:t>
            </a:r>
          </a:p>
          <a:p>
            <a:pPr marL="628650" lvl="1" indent="-171450" algn="l">
              <a:spcBef>
                <a:spcPct val="50000"/>
              </a:spcBef>
              <a:buFont typeface="Arial" panose="020B0604020202020204" pitchFamily="34" charset="0"/>
              <a:buChar char="•"/>
            </a:pPr>
            <a:r>
              <a:rPr lang="en-US" altLang="en-US" dirty="0">
                <a:solidFill>
                  <a:srgbClr val="000000"/>
                </a:solidFill>
              </a:rPr>
              <a:t>A procedure for orienting independent truck drivers to the work space and the ITCP (e.g., staging area locations)</a:t>
            </a:r>
          </a:p>
          <a:p>
            <a:pPr marL="628650" lvl="1" indent="-171450" algn="l">
              <a:spcBef>
                <a:spcPct val="50000"/>
              </a:spcBef>
              <a:buFont typeface="Arial" panose="020B0604020202020204" pitchFamily="34" charset="0"/>
              <a:buChar char="•"/>
            </a:pPr>
            <a:r>
              <a:rPr lang="en-US" altLang="en-US" dirty="0">
                <a:solidFill>
                  <a:srgbClr val="000000"/>
                </a:solidFill>
              </a:rPr>
              <a:t>Distributing the site specific safety materials, including a copy of the ITCP and safety guidelines for on-foot workers, to all drivers and visitors coming in to the work space (usually at the entrances). Other means of communicating this information include the tool box safety meetings, faxing the ITCP to other employers who will be on site, and distributing the ITCP to truck drivers at the loading facility</a:t>
            </a:r>
          </a:p>
          <a:p>
            <a:pPr marL="628650" lvl="1" indent="-171450" algn="l">
              <a:spcBef>
                <a:spcPct val="50000"/>
              </a:spcBef>
              <a:buFont typeface="Arial" panose="020B0604020202020204" pitchFamily="34" charset="0"/>
              <a:buChar char="•"/>
            </a:pPr>
            <a:r>
              <a:rPr lang="en-US" altLang="en-US" dirty="0">
                <a:solidFill>
                  <a:srgbClr val="000000"/>
                </a:solidFill>
              </a:rPr>
              <a:t>Provision to ensure that contracting agency staff understand the ITCP for each project so that they can comply with the ITCP when they travel to a work site during inspections</a:t>
            </a:r>
            <a:endParaRPr lang="en-US" altLang="en-US" b="1" dirty="0">
              <a:solidFill>
                <a:srgbClr val="000000"/>
              </a:solidFill>
            </a:endParaRPr>
          </a:p>
          <a:p>
            <a:pPr marL="171450" lvl="0" indent="-171450" algn="l">
              <a:buFont typeface="Arial" panose="020B0604020202020204" pitchFamily="34" charset="0"/>
              <a:buChar char="•"/>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31114-71DC-4388-82A3-B6F72852C660}" type="slidenum">
              <a:rPr lang="en-US" altLang="en-US"/>
              <a:pPr/>
              <a:t>22</a:t>
            </a:fld>
            <a:endParaRPr lang="en-US" altLang="en-US" dirty="0"/>
          </a:p>
        </p:txBody>
      </p:sp>
      <p:sp>
        <p:nvSpPr>
          <p:cNvPr id="283650" name="Rectangle 1026"/>
          <p:cNvSpPr>
            <a:spLocks noGrp="1" noRot="1" noChangeAspect="1" noChangeArrowheads="1" noTextEdit="1"/>
          </p:cNvSpPr>
          <p:nvPr>
            <p:ph type="sldImg"/>
          </p:nvPr>
        </p:nvSpPr>
        <p:spPr>
          <a:ln/>
        </p:spPr>
      </p:sp>
      <p:sp>
        <p:nvSpPr>
          <p:cNvPr id="283651" name="Rectangle 1027"/>
          <p:cNvSpPr>
            <a:spLocks noGrp="1" noChangeArrowheads="1"/>
          </p:cNvSpPr>
          <p:nvPr>
            <p:ph type="body" idx="1"/>
          </p:nvPr>
        </p:nvSpPr>
        <p:spPr>
          <a:ln/>
        </p:spPr>
        <p:txBody>
          <a:bodyPr/>
          <a:lstStyle/>
          <a:p>
            <a:pPr algn="just">
              <a:spcBef>
                <a:spcPct val="50000"/>
              </a:spcBef>
            </a:pPr>
            <a:r>
              <a:rPr lang="en-US" altLang="en-US" dirty="0">
                <a:solidFill>
                  <a:srgbClr val="000000"/>
                </a:solidFill>
              </a:rPr>
              <a:t>An ITCP should include an approach for evaluation of effectiveness of implemented ITCP. This includes:</a:t>
            </a:r>
          </a:p>
          <a:p>
            <a:pPr marL="171450" lvl="0" indent="-171450" algn="just">
              <a:spcBef>
                <a:spcPct val="50000"/>
              </a:spcBef>
              <a:buFont typeface="Arial" panose="020B0604020202020204" pitchFamily="34" charset="0"/>
              <a:buChar char="•"/>
            </a:pPr>
            <a:r>
              <a:rPr lang="en-US" altLang="en-US" dirty="0">
                <a:solidFill>
                  <a:srgbClr val="000000"/>
                </a:solidFill>
              </a:rPr>
              <a:t>Evaluation of the effectiveness of the ITCP throughout the project, noting the changes required as the project evolves</a:t>
            </a:r>
          </a:p>
          <a:p>
            <a:pPr marL="171450" lvl="0" indent="-171450" algn="just">
              <a:spcBef>
                <a:spcPct val="50000"/>
              </a:spcBef>
              <a:buFont typeface="Arial" panose="020B0604020202020204" pitchFamily="34" charset="0"/>
              <a:buChar char="•"/>
            </a:pPr>
            <a:r>
              <a:rPr lang="en-US" altLang="en-US" dirty="0">
                <a:solidFill>
                  <a:srgbClr val="000000"/>
                </a:solidFill>
              </a:rPr>
              <a:t>Inspection of the ITCP during the normal work zone inspections</a:t>
            </a:r>
          </a:p>
          <a:p>
            <a:pPr marL="171450" lvl="0" indent="-171450" algn="just">
              <a:spcBef>
                <a:spcPct val="50000"/>
              </a:spcBef>
              <a:buFont typeface="Arial" panose="020B0604020202020204" pitchFamily="34" charset="0"/>
              <a:buChar char="•"/>
            </a:pPr>
            <a:r>
              <a:rPr lang="en-US" altLang="en-US" dirty="0">
                <a:solidFill>
                  <a:srgbClr val="000000"/>
                </a:solidFill>
              </a:rPr>
              <a:t>A continuous process for reviewing incidents, close calls, and potential hazards involving workers and equipment within the work space and for elimination of reported hazards</a:t>
            </a:r>
          </a:p>
          <a:p>
            <a:pPr marL="171450" lvl="0" indent="-171450" algn="just">
              <a:spcBef>
                <a:spcPct val="50000"/>
              </a:spcBef>
              <a:buFont typeface="Arial" panose="020B0604020202020204" pitchFamily="34" charset="0"/>
              <a:buChar char="•"/>
            </a:pPr>
            <a:r>
              <a:rPr lang="en-US" altLang="en-US" dirty="0">
                <a:solidFill>
                  <a:srgbClr val="000000"/>
                </a:solidFill>
              </a:rPr>
              <a:t>Documenting and retaining the schematic drawings and other documents for use in developing the future ITCPs</a:t>
            </a:r>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steps</a:t>
            </a:r>
            <a:r>
              <a:rPr lang="en-US" baseline="0" dirty="0"/>
              <a:t> in developing an ITCP.</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23</a:t>
            </a:fld>
            <a:endParaRPr lang="en-US" dirty="0"/>
          </a:p>
        </p:txBody>
      </p:sp>
    </p:spTree>
    <p:extLst>
      <p:ext uri="{BB962C8B-B14F-4D97-AF65-F5344CB8AC3E}">
        <p14:creationId xmlns:p14="http://schemas.microsoft.com/office/powerpoint/2010/main" val="196089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839FA-9353-4412-B4C2-EF9D0A19BF3E}" type="slidenum">
              <a:rPr lang="en-US" altLang="en-US"/>
              <a:pPr/>
              <a:t>24</a:t>
            </a:fld>
            <a:endParaRPr lang="en-US" altLang="en-US" dirty="0"/>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ln/>
        </p:spPr>
        <p:txBody>
          <a:bodyPr/>
          <a:lstStyle/>
          <a:p>
            <a:pPr algn="just">
              <a:spcBef>
                <a:spcPct val="50000"/>
              </a:spcBef>
            </a:pPr>
            <a:r>
              <a:rPr lang="en-US" altLang="en-US" dirty="0">
                <a:solidFill>
                  <a:srgbClr val="000000"/>
                </a:solidFill>
              </a:rPr>
              <a:t>The basic cause of a conflict is that two or more objects attempt to occupy the same space at the same time. In the work space, when there is a conflict, there is a chance of an accident.</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major conflicts in work zone can be between:</a:t>
            </a:r>
          </a:p>
          <a:p>
            <a:pPr lvl="1" algn="just">
              <a:spcBef>
                <a:spcPct val="50000"/>
              </a:spcBef>
              <a:buFont typeface="Wingdings" pitchFamily="2" charset="2"/>
              <a:buChar char="§"/>
            </a:pPr>
            <a:r>
              <a:rPr lang="en-US" altLang="en-US" dirty="0">
                <a:solidFill>
                  <a:srgbClr val="000000"/>
                </a:solidFill>
              </a:rPr>
              <a:t>Trucks and trucks</a:t>
            </a:r>
          </a:p>
          <a:p>
            <a:pPr lvl="1" algn="just">
              <a:spcBef>
                <a:spcPct val="50000"/>
              </a:spcBef>
              <a:buFont typeface="Wingdings" pitchFamily="2" charset="2"/>
              <a:buChar char="§"/>
            </a:pPr>
            <a:r>
              <a:rPr lang="en-US" altLang="en-US" dirty="0">
                <a:solidFill>
                  <a:srgbClr val="000000"/>
                </a:solidFill>
              </a:rPr>
              <a:t>Trucks and equipment</a:t>
            </a:r>
          </a:p>
          <a:p>
            <a:pPr lvl="1" algn="just">
              <a:spcBef>
                <a:spcPct val="50000"/>
              </a:spcBef>
              <a:buFont typeface="Wingdings" pitchFamily="2" charset="2"/>
              <a:buChar char="§"/>
            </a:pPr>
            <a:r>
              <a:rPr lang="en-US" altLang="en-US" dirty="0">
                <a:solidFill>
                  <a:srgbClr val="000000"/>
                </a:solidFill>
              </a:rPr>
              <a:t>Trucks and workers on foot</a:t>
            </a:r>
          </a:p>
          <a:p>
            <a:pPr lvl="1" algn="just">
              <a:spcBef>
                <a:spcPct val="50000"/>
              </a:spcBef>
              <a:buFont typeface="Wingdings" pitchFamily="2" charset="2"/>
              <a:buChar char="§"/>
            </a:pPr>
            <a:r>
              <a:rPr lang="en-US" altLang="en-US" dirty="0">
                <a:solidFill>
                  <a:srgbClr val="000000"/>
                </a:solidFill>
              </a:rPr>
              <a:t>Equipment and workers on foot</a:t>
            </a:r>
          </a:p>
          <a:p>
            <a:pPr lvl="1" algn="just">
              <a:spcBef>
                <a:spcPct val="50000"/>
              </a:spcBef>
              <a:buFont typeface="Wingdings" pitchFamily="2" charset="2"/>
              <a:buChar char="§"/>
            </a:pPr>
            <a:r>
              <a:rPr lang="en-US" altLang="en-US" dirty="0">
                <a:solidFill>
                  <a:srgbClr val="000000"/>
                </a:solidFill>
              </a:rPr>
              <a:t>Equipment and equipment</a:t>
            </a:r>
          </a:p>
          <a:p>
            <a:pPr lvl="1" algn="just">
              <a:spcBef>
                <a:spcPct val="50000"/>
              </a:spcBef>
              <a:buFont typeface="Wingdings" pitchFamily="2" charset="2"/>
              <a:buNone/>
            </a:pPr>
            <a:endParaRPr lang="en-US" altLang="en-US" dirty="0">
              <a:solidFill>
                <a:srgbClr val="000000"/>
              </a:solidFill>
            </a:endParaRPr>
          </a:p>
          <a:p>
            <a:pPr algn="just">
              <a:spcBef>
                <a:spcPct val="50000"/>
              </a:spcBef>
            </a:pPr>
            <a:r>
              <a:rPr lang="en-US" altLang="en-US" dirty="0">
                <a:solidFill>
                  <a:srgbClr val="000000"/>
                </a:solidFill>
              </a:rPr>
              <a:t>The severity of potential accidents varies depending upon the speed and size of the trucks or equipment. However, most of the time, the accidents involving  truck(s) or equipment and worker(s) on foot produce severe injuries or fatalities.</a:t>
            </a:r>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8732D-050F-4628-9B39-638A87F90330}" type="slidenum">
              <a:rPr lang="en-US" altLang="en-US"/>
              <a:pPr/>
              <a:t>25</a:t>
            </a:fld>
            <a:endParaRPr lang="en-US" altLang="en-US" dirty="0"/>
          </a:p>
        </p:txBody>
      </p:sp>
      <p:sp>
        <p:nvSpPr>
          <p:cNvPr id="286722" name="Rectangle 1026"/>
          <p:cNvSpPr>
            <a:spLocks noGrp="1" noRot="1" noChangeAspect="1" noChangeArrowheads="1" noTextEdit="1"/>
          </p:cNvSpPr>
          <p:nvPr>
            <p:ph type="sldImg"/>
          </p:nvPr>
        </p:nvSpPr>
        <p:spPr>
          <a:ln/>
        </p:spPr>
      </p:sp>
      <p:sp>
        <p:nvSpPr>
          <p:cNvPr id="286723" name="Rectangle 1027"/>
          <p:cNvSpPr>
            <a:spLocks noGrp="1" noChangeArrowheads="1"/>
          </p:cNvSpPr>
          <p:nvPr>
            <p:ph type="body" idx="1"/>
          </p:nvPr>
        </p:nvSpPr>
        <p:spPr>
          <a:ln/>
        </p:spPr>
        <p:txBody>
          <a:bodyPr/>
          <a:lstStyle/>
          <a:p>
            <a:pPr algn="just">
              <a:spcBef>
                <a:spcPct val="50000"/>
              </a:spcBef>
            </a:pPr>
            <a:r>
              <a:rPr lang="en-US" altLang="en-US" dirty="0">
                <a:solidFill>
                  <a:srgbClr val="000000"/>
                </a:solidFill>
              </a:rPr>
              <a:t>Since conflicts between trucks, equipment and workers can cause accidents and resulting injuries, the best way to avoid the potential injuries is to avoid conflicts among them as much as possible.</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interactions among the equipment, trucks and workers are minimized by separations. These can be:</a:t>
            </a:r>
          </a:p>
          <a:p>
            <a:pPr lvl="1" algn="just">
              <a:spcBef>
                <a:spcPct val="50000"/>
              </a:spcBef>
              <a:buFont typeface="Wingdings" pitchFamily="2" charset="2"/>
              <a:buChar char="§"/>
            </a:pPr>
            <a:r>
              <a:rPr lang="en-US" altLang="en-US" dirty="0">
                <a:solidFill>
                  <a:srgbClr val="000000"/>
                </a:solidFill>
              </a:rPr>
              <a:t>Separation by space  which is also called physical separation</a:t>
            </a:r>
          </a:p>
          <a:p>
            <a:pPr lvl="1" algn="just">
              <a:spcBef>
                <a:spcPct val="50000"/>
              </a:spcBef>
              <a:buFont typeface="Wingdings" pitchFamily="2" charset="2"/>
              <a:buChar char="§"/>
            </a:pPr>
            <a:r>
              <a:rPr lang="en-US" altLang="en-US" dirty="0">
                <a:solidFill>
                  <a:srgbClr val="000000"/>
                </a:solidFill>
              </a:rPr>
              <a:t>Separation by time, mainly by scheduling</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Another way of minimizing the conflicts within the work spaces is to determine the locations of various internal movements by designing</a:t>
            </a:r>
          </a:p>
          <a:p>
            <a:pPr lvl="1" algn="just">
              <a:spcBef>
                <a:spcPct val="50000"/>
              </a:spcBef>
              <a:buFont typeface="Wingdings" pitchFamily="2" charset="2"/>
              <a:buChar char="§"/>
            </a:pPr>
            <a:r>
              <a:rPr lang="en-US" altLang="en-US" dirty="0">
                <a:solidFill>
                  <a:srgbClr val="000000"/>
                </a:solidFill>
              </a:rPr>
              <a:t>Entry and exit locations for trucks and equipment</a:t>
            </a:r>
          </a:p>
          <a:p>
            <a:pPr lvl="1" algn="just">
              <a:spcBef>
                <a:spcPct val="50000"/>
              </a:spcBef>
              <a:buFont typeface="Wingdings" pitchFamily="2" charset="2"/>
              <a:buChar char="§"/>
            </a:pPr>
            <a:r>
              <a:rPr lang="en-US" altLang="en-US" dirty="0">
                <a:solidFill>
                  <a:srgbClr val="000000"/>
                </a:solidFill>
              </a:rPr>
              <a:t>Equipment paths within work space</a:t>
            </a:r>
          </a:p>
          <a:p>
            <a:pPr lvl="1" algn="just">
              <a:spcBef>
                <a:spcPct val="50000"/>
              </a:spcBef>
              <a:buFont typeface="Wingdings" pitchFamily="2" charset="2"/>
              <a:buChar char="§"/>
            </a:pPr>
            <a:r>
              <a:rPr lang="en-US" altLang="en-US" dirty="0">
                <a:solidFill>
                  <a:srgbClr val="000000"/>
                </a:solidFill>
              </a:rPr>
              <a:t>Truck paths within work space</a:t>
            </a:r>
          </a:p>
          <a:p>
            <a:pPr lvl="1" algn="just">
              <a:spcBef>
                <a:spcPct val="50000"/>
              </a:spcBef>
              <a:buFont typeface="Wingdings" pitchFamily="2" charset="2"/>
              <a:buChar char="§"/>
            </a:pPr>
            <a:r>
              <a:rPr lang="en-US" altLang="en-US" dirty="0">
                <a:solidFill>
                  <a:srgbClr val="000000"/>
                </a:solidFill>
              </a:rPr>
              <a:t>Other activity locations (e.g., rest rooms, site office, and pedestrian paths in the work space)</a:t>
            </a:r>
            <a:endParaRPr lang="en-US" altLang="en-US" b="1" dirty="0">
              <a:solidFill>
                <a:srgbClr val="000000"/>
              </a:solidFill>
            </a:endParaRP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56146-12A2-45E8-A25E-DCAD35FEE2BE}" type="slidenum">
              <a:rPr lang="en-US" altLang="en-US"/>
              <a:pPr/>
              <a:t>26</a:t>
            </a:fld>
            <a:endParaRPr lang="en-US" altLang="en-US" dirty="0"/>
          </a:p>
        </p:txBody>
      </p:sp>
      <p:sp>
        <p:nvSpPr>
          <p:cNvPr id="287746" name="Rectangle 1026"/>
          <p:cNvSpPr>
            <a:spLocks noGrp="1" noRot="1" noChangeAspect="1" noChangeArrowheads="1" noTextEdit="1"/>
          </p:cNvSpPr>
          <p:nvPr>
            <p:ph type="sldImg"/>
          </p:nvPr>
        </p:nvSpPr>
        <p:spPr>
          <a:ln/>
        </p:spPr>
      </p:sp>
      <p:sp>
        <p:nvSpPr>
          <p:cNvPr id="287747" name="Rectangle 1027"/>
          <p:cNvSpPr>
            <a:spLocks noGrp="1" noChangeArrowheads="1"/>
          </p:cNvSpPr>
          <p:nvPr>
            <p:ph type="body" idx="1"/>
          </p:nvPr>
        </p:nvSpPr>
        <p:spPr>
          <a:ln/>
        </p:spPr>
        <p:txBody>
          <a:bodyPr/>
          <a:lstStyle/>
          <a:p>
            <a:pPr>
              <a:spcBef>
                <a:spcPct val="50000"/>
              </a:spcBef>
            </a:pPr>
            <a:r>
              <a:rPr lang="en-US" altLang="en-US" i="1" u="sng" dirty="0">
                <a:solidFill>
                  <a:srgbClr val="000000"/>
                </a:solidFill>
              </a:rPr>
              <a:t>Control of Interactions Between Trucks, Equipment and Workers:</a:t>
            </a:r>
            <a:endParaRPr lang="en-US" altLang="en-US" dirty="0">
              <a:solidFill>
                <a:srgbClr val="000000"/>
              </a:solidFill>
            </a:endParaRPr>
          </a:p>
          <a:p>
            <a:pPr algn="just">
              <a:spcBef>
                <a:spcPct val="50000"/>
              </a:spcBef>
            </a:pPr>
            <a:r>
              <a:rPr lang="en-US" altLang="en-US" dirty="0">
                <a:solidFill>
                  <a:srgbClr val="000000"/>
                </a:solidFill>
              </a:rPr>
              <a:t>Physical separations between movements of trucks, equipment and workers is a way of eliminating the conflicts. Wherever possible, endeavors shall be made to control the interactions by separation.</a:t>
            </a:r>
          </a:p>
          <a:p>
            <a:pPr algn="just">
              <a:spcBef>
                <a:spcPct val="50000"/>
              </a:spcBef>
            </a:pPr>
            <a:r>
              <a:rPr lang="en-US" altLang="en-US" dirty="0">
                <a:solidFill>
                  <a:srgbClr val="000000"/>
                </a:solidFill>
              </a:rPr>
              <a:t>One of the ways to control the interactions is separating them by space (physical separations). This includes:</a:t>
            </a:r>
          </a:p>
          <a:p>
            <a:pPr lvl="1" algn="just">
              <a:spcBef>
                <a:spcPct val="50000"/>
              </a:spcBef>
              <a:buFont typeface="Wingdings" pitchFamily="2" charset="2"/>
              <a:buChar char="§"/>
            </a:pPr>
            <a:r>
              <a:rPr lang="en-US" altLang="en-US" dirty="0">
                <a:solidFill>
                  <a:srgbClr val="000000"/>
                </a:solidFill>
              </a:rPr>
              <a:t>Separation using channelizing devices</a:t>
            </a:r>
          </a:p>
          <a:p>
            <a:pPr lvl="1" algn="just">
              <a:spcBef>
                <a:spcPct val="50000"/>
              </a:spcBef>
              <a:buFont typeface="Wingdings" pitchFamily="2" charset="2"/>
              <a:buChar char="§"/>
            </a:pPr>
            <a:r>
              <a:rPr lang="en-US" altLang="en-US" dirty="0">
                <a:solidFill>
                  <a:srgbClr val="000000"/>
                </a:solidFill>
              </a:rPr>
              <a:t>Separating work spaces for each activity</a:t>
            </a:r>
          </a:p>
          <a:p>
            <a:pPr lvl="1" algn="just">
              <a:spcBef>
                <a:spcPct val="50000"/>
              </a:spcBef>
              <a:buFont typeface="Wingdings" pitchFamily="2" charset="2"/>
              <a:buChar char="§"/>
            </a:pPr>
            <a:r>
              <a:rPr lang="en-US" altLang="en-US" dirty="0">
                <a:solidFill>
                  <a:srgbClr val="000000"/>
                </a:solidFill>
              </a:rPr>
              <a:t>Locating equipment/truck paths away from on-foot workers</a:t>
            </a:r>
          </a:p>
          <a:p>
            <a:pPr algn="just">
              <a:spcBef>
                <a:spcPct val="50000"/>
              </a:spcBef>
            </a:pPr>
            <a:r>
              <a:rPr lang="en-US" altLang="en-US" dirty="0">
                <a:solidFill>
                  <a:srgbClr val="000000"/>
                </a:solidFill>
              </a:rPr>
              <a:t>The other way of separating the interactions is separating them by time. This can be done by:</a:t>
            </a:r>
          </a:p>
          <a:p>
            <a:pPr lvl="1" algn="just">
              <a:spcBef>
                <a:spcPct val="50000"/>
              </a:spcBef>
              <a:buFont typeface="Wingdings" pitchFamily="2" charset="2"/>
              <a:buChar char="§"/>
            </a:pPr>
            <a:r>
              <a:rPr lang="en-US" altLang="en-US" dirty="0">
                <a:solidFill>
                  <a:srgbClr val="000000"/>
                </a:solidFill>
              </a:rPr>
              <a:t>Work scheduling</a:t>
            </a:r>
          </a:p>
          <a:p>
            <a:pPr lvl="1" algn="just">
              <a:spcBef>
                <a:spcPct val="50000"/>
              </a:spcBef>
              <a:buFont typeface="Wingdings" pitchFamily="2" charset="2"/>
              <a:buChar char="§"/>
            </a:pPr>
            <a:r>
              <a:rPr lang="en-US" altLang="en-US" dirty="0">
                <a:solidFill>
                  <a:srgbClr val="000000"/>
                </a:solidFill>
              </a:rPr>
              <a:t>Arrival and departure scheduling of trucks</a:t>
            </a:r>
          </a:p>
          <a:p>
            <a:pPr lvl="1" algn="just">
              <a:spcBef>
                <a:spcPct val="50000"/>
              </a:spcBef>
              <a:buFont typeface="Wingdings" pitchFamily="2" charset="2"/>
              <a:buChar char="§"/>
            </a:pPr>
            <a:r>
              <a:rPr lang="en-US" altLang="en-US" dirty="0">
                <a:solidFill>
                  <a:srgbClr val="000000"/>
                </a:solidFill>
              </a:rPr>
              <a:t>Scheduling of loading and unloading equipment</a:t>
            </a:r>
          </a:p>
          <a:p>
            <a:pPr algn="just">
              <a:spcBef>
                <a:spcPct val="50000"/>
              </a:spcBef>
            </a:pPr>
            <a:r>
              <a:rPr lang="en-US" altLang="en-US" dirty="0">
                <a:solidFill>
                  <a:srgbClr val="000000"/>
                </a:solidFill>
              </a:rPr>
              <a:t>Combination of both approaches, that is separation by both space and time, should be considered whenever possible.</a:t>
            </a:r>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C51B7-BF69-42DA-B013-55DB8884E1B8}" type="slidenum">
              <a:rPr lang="en-US" altLang="en-US"/>
              <a:pPr/>
              <a:t>27</a:t>
            </a:fld>
            <a:endParaRPr lang="en-US" altLang="en-US" dirty="0"/>
          </a:p>
        </p:txBody>
      </p:sp>
      <p:sp>
        <p:nvSpPr>
          <p:cNvPr id="288770" name="Rectangle 1026"/>
          <p:cNvSpPr>
            <a:spLocks noGrp="1" noRot="1" noChangeAspect="1" noChangeArrowheads="1" noTextEdit="1"/>
          </p:cNvSpPr>
          <p:nvPr>
            <p:ph type="sldImg"/>
          </p:nvPr>
        </p:nvSpPr>
        <p:spPr>
          <a:ln/>
        </p:spPr>
      </p:sp>
      <p:sp>
        <p:nvSpPr>
          <p:cNvPr id="288771" name="Rectangle 1027"/>
          <p:cNvSpPr>
            <a:spLocks noGrp="1" noChangeArrowheads="1"/>
          </p:cNvSpPr>
          <p:nvPr>
            <p:ph type="body" idx="1"/>
          </p:nvPr>
        </p:nvSpPr>
        <p:spPr>
          <a:ln/>
        </p:spPr>
        <p:txBody>
          <a:bodyPr/>
          <a:lstStyle/>
          <a:p>
            <a:pPr>
              <a:spcBef>
                <a:spcPct val="50000"/>
              </a:spcBef>
            </a:pPr>
            <a:r>
              <a:rPr lang="en-US" altLang="en-US" i="1" u="sng" dirty="0">
                <a:solidFill>
                  <a:srgbClr val="000000"/>
                </a:solidFill>
              </a:rPr>
              <a:t>Design the locations of Various Internal Movements:</a:t>
            </a:r>
          </a:p>
          <a:p>
            <a:pPr algn="just">
              <a:spcBef>
                <a:spcPct val="50000"/>
              </a:spcBef>
            </a:pPr>
            <a:r>
              <a:rPr lang="en-US" altLang="en-US" dirty="0">
                <a:solidFill>
                  <a:srgbClr val="000000"/>
                </a:solidFill>
              </a:rPr>
              <a:t>To reduce the conflicting movements, all the locations of internal traffic movements shall be designed properly. Among such locations, entry and exit points of the work space within the work zone, acceleration and deceleration lanes and internal movement paths are important. While designing such locations, turning radii and traffic control devices shall be duly considered for effective functioning.</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locations of entry and exit points of the work space within the work zone requires keen attention. The design of acceleration and deceleration lanes are required to minimize the conflict due to speed differential between the moving traffic and merging or diverging trucks from the through traffic. Turning radius and geometry vary for different truck sizes. Appropriate traffic control devices at the entry and exit points minimizes the risk of accidents at the interfaces of internal and external traffic zones.</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details of the designs are explained in the following slides.</a:t>
            </a:r>
          </a:p>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23206-57E6-4153-98CA-2730B8B4AE2C}" type="slidenum">
              <a:rPr lang="en-US" altLang="en-US"/>
              <a:pPr/>
              <a:t>28</a:t>
            </a:fld>
            <a:endParaRPr lang="en-US" altLang="en-US" dirty="0"/>
          </a:p>
        </p:txBody>
      </p:sp>
      <p:sp>
        <p:nvSpPr>
          <p:cNvPr id="289794" name="Rectangle 1026"/>
          <p:cNvSpPr>
            <a:spLocks noGrp="1" noRot="1" noChangeAspect="1" noChangeArrowheads="1" noTextEdit="1"/>
          </p:cNvSpPr>
          <p:nvPr>
            <p:ph type="sldImg"/>
          </p:nvPr>
        </p:nvSpPr>
        <p:spPr>
          <a:ln/>
        </p:spPr>
      </p:sp>
      <p:sp>
        <p:nvSpPr>
          <p:cNvPr id="289795" name="Rectangle 1027"/>
          <p:cNvSpPr>
            <a:spLocks noGrp="1" noChangeArrowheads="1"/>
          </p:cNvSpPr>
          <p:nvPr>
            <p:ph type="body" idx="1"/>
          </p:nvPr>
        </p:nvSpPr>
        <p:spPr>
          <a:ln/>
        </p:spPr>
        <p:txBody>
          <a:bodyPr/>
          <a:lstStyle/>
          <a:p>
            <a:pPr algn="just">
              <a:spcBef>
                <a:spcPct val="50000"/>
              </a:spcBef>
            </a:pPr>
            <a:r>
              <a:rPr lang="en-US" altLang="en-US" i="1" u="sng" dirty="0">
                <a:solidFill>
                  <a:srgbClr val="000000"/>
                </a:solidFill>
              </a:rPr>
              <a:t>Entry and Exit Points:</a:t>
            </a:r>
          </a:p>
          <a:p>
            <a:pPr algn="just">
              <a:spcBef>
                <a:spcPct val="50000"/>
              </a:spcBef>
            </a:pPr>
            <a:r>
              <a:rPr lang="en-US" altLang="en-US" dirty="0">
                <a:solidFill>
                  <a:srgbClr val="000000"/>
                </a:solidFill>
              </a:rPr>
              <a:t>The design of entry and exit points for construction trucks and equipment to and from the roadway within the work zone is extremely important to minimize the conflicts between the moving traffic and equipment.</a:t>
            </a:r>
          </a:p>
          <a:p>
            <a:pPr algn="just">
              <a:spcBef>
                <a:spcPct val="50000"/>
              </a:spcBef>
            </a:pPr>
            <a:r>
              <a:rPr lang="en-US" altLang="en-US" dirty="0">
                <a:solidFill>
                  <a:srgbClr val="000000"/>
                </a:solidFill>
              </a:rPr>
              <a:t>Wherever possible, the entry and exit points shall not be located where:</a:t>
            </a:r>
          </a:p>
          <a:p>
            <a:pPr lvl="1" algn="just">
              <a:spcBef>
                <a:spcPct val="50000"/>
              </a:spcBef>
              <a:buFont typeface="Wingdings" pitchFamily="2" charset="2"/>
              <a:buChar char="§"/>
            </a:pPr>
            <a:r>
              <a:rPr lang="en-US" altLang="en-US" dirty="0">
                <a:solidFill>
                  <a:srgbClr val="000000"/>
                </a:solidFill>
              </a:rPr>
              <a:t>The geometry of the roadway is irregular</a:t>
            </a:r>
          </a:p>
          <a:p>
            <a:pPr lvl="1" algn="just">
              <a:spcBef>
                <a:spcPct val="50000"/>
              </a:spcBef>
              <a:buFont typeface="Wingdings" pitchFamily="2" charset="2"/>
              <a:buChar char="§"/>
            </a:pPr>
            <a:r>
              <a:rPr lang="en-US" altLang="en-US" dirty="0">
                <a:solidFill>
                  <a:srgbClr val="000000"/>
                </a:solidFill>
              </a:rPr>
              <a:t>There are other driveways or entry and exit points very close to the proposed entry and exit point</a:t>
            </a:r>
          </a:p>
          <a:p>
            <a:pPr lvl="1" algn="just">
              <a:spcBef>
                <a:spcPct val="50000"/>
              </a:spcBef>
              <a:buFont typeface="Wingdings" pitchFamily="2" charset="2"/>
              <a:buChar char="§"/>
            </a:pPr>
            <a:r>
              <a:rPr lang="en-US" altLang="en-US" dirty="0">
                <a:solidFill>
                  <a:srgbClr val="000000"/>
                </a:solidFill>
              </a:rPr>
              <a:t>The sight distance is insufficient for the moving traffic for the designated work zone speed</a:t>
            </a:r>
          </a:p>
          <a:p>
            <a:pPr lvl="1" algn="just">
              <a:spcBef>
                <a:spcPct val="50000"/>
              </a:spcBef>
              <a:buFont typeface="Wingdings" pitchFamily="2" charset="2"/>
              <a:buChar char="§"/>
            </a:pPr>
            <a:r>
              <a:rPr lang="en-US" altLang="en-US" dirty="0">
                <a:solidFill>
                  <a:srgbClr val="000000"/>
                </a:solidFill>
              </a:rPr>
              <a:t>The location is such that deceleration and acceleration lanes can not be provided</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points are to be selected by a competent traffic control and operation specialist. The access management guidelines and principles can be useful for providing safe and efficient entry and exit points in the work zone.</a:t>
            </a:r>
          </a:p>
          <a:p>
            <a:pPr algn="just">
              <a:spcBef>
                <a:spcPct val="50000"/>
              </a:spcBef>
            </a:pPr>
            <a:r>
              <a:rPr lang="en-US" altLang="en-US" dirty="0">
                <a:solidFill>
                  <a:srgbClr val="000000"/>
                </a:solidFill>
              </a:rPr>
              <a:t>The exit and entry points shall be physically separated from the through lanes. Separate points for exit and entry cause minimum conflicts.</a:t>
            </a:r>
          </a:p>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B6B5D-A147-4C45-9FB5-270C30C4271E}" type="slidenum">
              <a:rPr lang="en-US" altLang="en-US"/>
              <a:pPr/>
              <a:t>29</a:t>
            </a:fld>
            <a:endParaRPr lang="en-US" altLang="en-US" dirty="0"/>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ln/>
        </p:spPr>
        <p:txBody>
          <a:bodyPr/>
          <a:lstStyle/>
          <a:p>
            <a:pPr algn="just">
              <a:spcBef>
                <a:spcPct val="50000"/>
              </a:spcBef>
            </a:pPr>
            <a:r>
              <a:rPr lang="en-US" altLang="en-US" sz="1000" dirty="0">
                <a:solidFill>
                  <a:srgbClr val="000000"/>
                </a:solidFill>
              </a:rPr>
              <a:t>The drivers of trucks entering a highway/street from an exit point in the work zone accelerate until attaining the desired through traffic speed. Because the change in speed is usually substantial, provisions should be made for acceleration. The same applies for the trucks decelerating to take the exit to enter into the work space. A safe acceleration and deceleration is accomplished only if auxiliary lanes are provided to minimize interference with through traffic which will reduce crash potential.</a:t>
            </a:r>
          </a:p>
          <a:p>
            <a:pPr algn="just">
              <a:spcBef>
                <a:spcPct val="50000"/>
              </a:spcBef>
            </a:pPr>
            <a:endParaRPr lang="en-US" altLang="en-US" sz="1000" dirty="0">
              <a:solidFill>
                <a:srgbClr val="000000"/>
              </a:solidFill>
            </a:endParaRPr>
          </a:p>
          <a:p>
            <a:pPr algn="just">
              <a:spcBef>
                <a:spcPct val="50000"/>
              </a:spcBef>
            </a:pPr>
            <a:r>
              <a:rPr lang="en-US" altLang="en-US" sz="1000" dirty="0">
                <a:solidFill>
                  <a:srgbClr val="000000"/>
                </a:solidFill>
              </a:rPr>
              <a:t>A speed change lane should have sufficient length to enable the driver to make the appropriate change in speed between the highway and work zone entry/exit point. Moreover, in the case of acceleration lane, there should be additional length to permit adjustment of speed for through vehicles and trucks so that the truck driver can position himself entering into the gap in the through-traffic stream and maneuver into it before reaching the end of the acceleration lane.</a:t>
            </a:r>
          </a:p>
          <a:p>
            <a:endParaRPr lang="en-US" altLang="en-US" sz="1000" dirty="0"/>
          </a:p>
          <a:p>
            <a:pPr algn="just">
              <a:spcBef>
                <a:spcPct val="50000"/>
              </a:spcBef>
            </a:pPr>
            <a:r>
              <a:rPr lang="en-US" altLang="en-US" sz="1000" dirty="0">
                <a:solidFill>
                  <a:srgbClr val="000000"/>
                </a:solidFill>
              </a:rPr>
              <a:t>The speed change lanes can be of two types:</a:t>
            </a:r>
          </a:p>
          <a:p>
            <a:pPr lvl="1" algn="just">
              <a:spcBef>
                <a:spcPct val="50000"/>
              </a:spcBef>
              <a:buFont typeface="Wingdings" pitchFamily="2" charset="2"/>
              <a:buChar char="§"/>
            </a:pPr>
            <a:r>
              <a:rPr lang="en-US" altLang="en-US" sz="1000" dirty="0">
                <a:solidFill>
                  <a:srgbClr val="000000"/>
                </a:solidFill>
              </a:rPr>
              <a:t> Taper type </a:t>
            </a:r>
          </a:p>
          <a:p>
            <a:pPr lvl="1" algn="just">
              <a:spcBef>
                <a:spcPct val="50000"/>
              </a:spcBef>
              <a:buFont typeface="Wingdings" pitchFamily="2" charset="2"/>
              <a:buChar char="§"/>
            </a:pPr>
            <a:r>
              <a:rPr lang="en-US" altLang="en-US" sz="1000" dirty="0">
                <a:solidFill>
                  <a:srgbClr val="000000"/>
                </a:solidFill>
              </a:rPr>
              <a:t> Parallel type</a:t>
            </a:r>
          </a:p>
          <a:p>
            <a:pPr algn="just">
              <a:spcBef>
                <a:spcPct val="50000"/>
              </a:spcBef>
            </a:pPr>
            <a:endParaRPr lang="en-US" altLang="en-US" sz="1000" dirty="0">
              <a:solidFill>
                <a:srgbClr val="000000"/>
              </a:solidFill>
            </a:endParaRPr>
          </a:p>
          <a:p>
            <a:pPr algn="just">
              <a:spcBef>
                <a:spcPct val="50000"/>
              </a:spcBef>
            </a:pPr>
            <a:r>
              <a:rPr lang="en-US" altLang="en-US" sz="1000" dirty="0">
                <a:solidFill>
                  <a:srgbClr val="000000"/>
                </a:solidFill>
              </a:rPr>
              <a:t>The taper type speed change lane provides direct entry or exit at a flat angle, where as the parallel type speed change lane has an added lane for changing speed. Although, both types function satisfactorily when properly designed, the parallel type is more preferred.</a:t>
            </a:r>
          </a:p>
          <a:p>
            <a:pPr algn="just">
              <a:spcBef>
                <a:spcPct val="50000"/>
              </a:spcBef>
            </a:pPr>
            <a:endParaRPr lang="en-US" altLang="en-US" sz="1000" dirty="0">
              <a:solidFill>
                <a:srgbClr val="000000"/>
              </a:solidFill>
            </a:endParaRPr>
          </a:p>
          <a:p>
            <a:pPr algn="just">
              <a:spcBef>
                <a:spcPct val="50000"/>
              </a:spcBef>
            </a:pPr>
            <a:r>
              <a:rPr lang="en-US" altLang="en-US" sz="1000" dirty="0">
                <a:solidFill>
                  <a:srgbClr val="000000"/>
                </a:solidFill>
              </a:rPr>
              <a:t>“A policy on Geometric Design of Highways and Streets”, version 2001,  published by American Association of State Highway Officials (AASHTO) provides tables for the length of acceleration and deceleration lanes. Although the design lengths provided in this document can not be directly applied to the work zone acceleration and deceleration lane, they can provide some intuition to the designer for the length of the speed change lanes.  </a:t>
            </a:r>
            <a:endParaRPr lang="en-US" altLang="en-US" sz="1000" b="1" dirty="0">
              <a:solidFill>
                <a:srgbClr val="000000"/>
              </a:solidFill>
            </a:endParaRPr>
          </a:p>
          <a:p>
            <a:endParaRPr lang="en-US" alt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Discuss the fact there is an ANSI (American</a:t>
            </a:r>
            <a:r>
              <a:rPr lang="en-US" baseline="0" dirty="0"/>
              <a:t> National Standards Institute) standard dealing with traffic control and in that ANSI standard is a section on Internal Traffic Control Plans (ITCP)</a:t>
            </a: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Employers shall develop traffic control plans for inside their work zones to minimize backing and other conflicts between employees and work vehicles/equipment and to maximize the separation of vehicles and pedestrians.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plan shall be communicated to all employees on the site and all vehicle operators entering the site.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onsite supervisor/safety person shall modify the plan should work progression alter the plan due to site operations or environment dictate. All employees and drivers shall be notified of changes to the plan as they are implemented.</a:t>
            </a:r>
          </a:p>
          <a:p>
            <a:pPr marL="171450" indent="-171450">
              <a:buFont typeface="Arial" panose="020B0604020202020204" pitchFamily="34" charset="0"/>
              <a:buChar char="•"/>
            </a:pPr>
            <a:r>
              <a:rPr lang="en-US" dirty="0"/>
              <a:t>The ITCP should include the following elements:</a:t>
            </a:r>
          </a:p>
          <a:p>
            <a:pPr marL="400050" lvl="1" indent="0">
              <a:buNone/>
            </a:pPr>
            <a:r>
              <a:rPr lang="en-US" dirty="0"/>
              <a:t>1. A diagram showing travel routes for construction equipment and employees within the activity space, access and egress points and the location of equipment and materials storage and staging areas.</a:t>
            </a:r>
          </a:p>
          <a:p>
            <a:pPr marL="400050" lvl="1" indent="0">
              <a:buNone/>
            </a:pPr>
            <a:r>
              <a:rPr lang="en-US" dirty="0"/>
              <a:t>2. A plan for communicating changes in the ITCP to employees, equipment operators and truck drivers.</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ECA23E9-C37C-4A75-97C8-3456CF4F8C64}" type="slidenum">
              <a:rPr lang="en-US" smtClean="0"/>
              <a:t>3</a:t>
            </a:fld>
            <a:endParaRPr lang="en-US"/>
          </a:p>
        </p:txBody>
      </p:sp>
    </p:spTree>
    <p:extLst>
      <p:ext uri="{BB962C8B-B14F-4D97-AF65-F5344CB8AC3E}">
        <p14:creationId xmlns:p14="http://schemas.microsoft.com/office/powerpoint/2010/main" val="1661905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Discuss the importance</a:t>
            </a:r>
            <a:r>
              <a:rPr lang="en-US" altLang="en-US" baseline="0" dirty="0"/>
              <a:t> and danger of work zone accelerations lanes.</a:t>
            </a:r>
          </a:p>
          <a:p>
            <a:endParaRPr lang="en-US" altLang="en-US" baseline="0" dirty="0"/>
          </a:p>
          <a:p>
            <a:r>
              <a:rPr lang="en-US" altLang="en-US" baseline="0" dirty="0"/>
              <a:t>Vehicles need enough room to get up to speed.  So think about the vehicle’s acceleration rate.</a:t>
            </a:r>
            <a:endParaRPr lang="en-US" altLang="en-US" dirty="0"/>
          </a:p>
          <a:p>
            <a:endParaRPr lang="en-US" dirty="0"/>
          </a:p>
        </p:txBody>
      </p:sp>
      <p:sp>
        <p:nvSpPr>
          <p:cNvPr id="4" name="Slide Number Placeholder 3"/>
          <p:cNvSpPr>
            <a:spLocks noGrp="1"/>
          </p:cNvSpPr>
          <p:nvPr>
            <p:ph type="sldNum" sz="quarter" idx="5"/>
          </p:nvPr>
        </p:nvSpPr>
        <p:spPr/>
        <p:txBody>
          <a:bodyPr/>
          <a:lstStyle/>
          <a:p>
            <a:fld id="{2327267E-5889-4480-9F06-4E9F22A427B0}" type="slidenum">
              <a:rPr lang="en-US" smtClean="0"/>
              <a:t>30</a:t>
            </a:fld>
            <a:endParaRPr lang="en-US" dirty="0"/>
          </a:p>
        </p:txBody>
      </p:sp>
    </p:spTree>
    <p:extLst>
      <p:ext uri="{BB962C8B-B14F-4D97-AF65-F5344CB8AC3E}">
        <p14:creationId xmlns:p14="http://schemas.microsoft.com/office/powerpoint/2010/main" val="3890455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916BB-164F-438C-8D26-7C6DBA5C9ABE}" type="slidenum">
              <a:rPr lang="en-US" altLang="en-US"/>
              <a:pPr/>
              <a:t>31</a:t>
            </a:fld>
            <a:endParaRPr lang="en-US" altLang="en-US" dirty="0"/>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ln/>
        </p:spPr>
        <p:txBody>
          <a:bodyPr/>
          <a:lstStyle/>
          <a:p>
            <a:pPr algn="just">
              <a:spcBef>
                <a:spcPct val="50000"/>
              </a:spcBef>
            </a:pPr>
            <a:r>
              <a:rPr lang="en-US" altLang="en-US" dirty="0">
                <a:solidFill>
                  <a:srgbClr val="000000"/>
                </a:solidFill>
              </a:rPr>
              <a:t>The turning radius, also called ‘turning curb radius’ of a vehicle is the circular arc formed by the turning path radius of the front outside tire of the vehicle.</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Trucks and heavy equipment negotiating a curve require a sufficiently large turning radius. Since construction traffic is composed of mostly trucks and heavy equipment, the turning radius at the entry and exit points to or from the work space must be designed accordingly.</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Off tracking, which is more frequently observed in larger vehicles, is the difference in the paths of the front and rear wheels of a tractor/semitrailer as it negotiates a turn.  This is because the path of the rear tires of a turning truck does not coincide with that of the front tires.</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If the turning radius is insufficient, off tracking will cause to encroachment into the extra space of the roadway, not allocated during design, thus causing hazards at that area.</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Note that injuries resulting from the off tracking of trucks to workers and others due to insufficient turning radius may be quite serious.</a:t>
            </a:r>
          </a:p>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a:t>
            </a:r>
            <a:r>
              <a:rPr lang="en-US" altLang="en-US" baseline="0" dirty="0"/>
              <a:t> the importance in understanding the turning radius of the vehicles that are going to be operating on the site.</a:t>
            </a:r>
            <a:endParaRPr lang="en-US" altLang="en-US" dirty="0"/>
          </a:p>
          <a:p>
            <a:endParaRPr lang="en-US" dirty="0"/>
          </a:p>
        </p:txBody>
      </p:sp>
      <p:sp>
        <p:nvSpPr>
          <p:cNvPr id="4" name="Slide Number Placeholder 3"/>
          <p:cNvSpPr>
            <a:spLocks noGrp="1"/>
          </p:cNvSpPr>
          <p:nvPr>
            <p:ph type="sldNum" sz="quarter" idx="5"/>
          </p:nvPr>
        </p:nvSpPr>
        <p:spPr/>
        <p:txBody>
          <a:bodyPr/>
          <a:lstStyle/>
          <a:p>
            <a:fld id="{2327267E-5889-4480-9F06-4E9F22A427B0}" type="slidenum">
              <a:rPr lang="en-US" smtClean="0"/>
              <a:t>32</a:t>
            </a:fld>
            <a:endParaRPr lang="en-US" dirty="0"/>
          </a:p>
        </p:txBody>
      </p:sp>
    </p:spTree>
    <p:extLst>
      <p:ext uri="{BB962C8B-B14F-4D97-AF65-F5344CB8AC3E}">
        <p14:creationId xmlns:p14="http://schemas.microsoft.com/office/powerpoint/2010/main" val="2773685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Cover points with class</a:t>
            </a:r>
          </a:p>
        </p:txBody>
      </p:sp>
      <p:sp>
        <p:nvSpPr>
          <p:cNvPr id="4" name="Slide Number Placeholder 3"/>
          <p:cNvSpPr>
            <a:spLocks noGrp="1"/>
          </p:cNvSpPr>
          <p:nvPr>
            <p:ph type="sldNum" sz="quarter" idx="10"/>
          </p:nvPr>
        </p:nvSpPr>
        <p:spPr/>
        <p:txBody>
          <a:bodyPr/>
          <a:lstStyle/>
          <a:p>
            <a:fld id="{2327267E-5889-4480-9F06-4E9F22A427B0}" type="slidenum">
              <a:rPr lang="en-US" smtClean="0"/>
              <a:t>33</a:t>
            </a:fld>
            <a:endParaRPr lang="en-US"/>
          </a:p>
        </p:txBody>
      </p:sp>
    </p:spTree>
    <p:extLst>
      <p:ext uri="{BB962C8B-B14F-4D97-AF65-F5344CB8AC3E}">
        <p14:creationId xmlns:p14="http://schemas.microsoft.com/office/powerpoint/2010/main" val="346110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Safety Points</a:t>
            </a:r>
          </a:p>
          <a:p>
            <a:endParaRPr lang="en-US" sz="1200" dirty="0"/>
          </a:p>
          <a:p>
            <a:pPr marL="171450" indent="-171450">
              <a:buFont typeface="Arial" panose="020B0604020202020204" pitchFamily="34" charset="0"/>
              <a:buChar char="•"/>
            </a:pPr>
            <a:r>
              <a:rPr lang="en-US" sz="1200" dirty="0"/>
              <a:t>Vehicle traffic flow is separated from pedestrian traffic. Vehicles are prohibited in areas where pedestrian</a:t>
            </a:r>
            <a:r>
              <a:rPr lang="en-US" sz="1200" baseline="0" dirty="0"/>
              <a:t> </a:t>
            </a:r>
            <a:r>
              <a:rPr lang="en-US" sz="1200" dirty="0"/>
              <a:t>workers are working.</a:t>
            </a:r>
          </a:p>
          <a:p>
            <a:pPr marL="171450" indent="-171450">
              <a:buFont typeface="Arial" panose="020B0604020202020204" pitchFamily="34" charset="0"/>
              <a:buChar char="•"/>
            </a:pPr>
            <a:r>
              <a:rPr lang="en-US" sz="1200" dirty="0"/>
              <a:t>Pedestrian worker free areas have been designated around specific pieces of equipment and operations.</a:t>
            </a:r>
          </a:p>
          <a:p>
            <a:pPr marL="171450" indent="-171450">
              <a:buFont typeface="Arial" panose="020B0604020202020204" pitchFamily="34" charset="0"/>
              <a:buChar char="•"/>
            </a:pPr>
            <a:r>
              <a:rPr lang="en-US" sz="1200" dirty="0"/>
              <a:t>Vehicle backing has been eliminated or severely restricted.</a:t>
            </a:r>
          </a:p>
          <a:p>
            <a:pPr marL="171450" indent="-171450">
              <a:buFont typeface="Arial" panose="020B0604020202020204" pitchFamily="34" charset="0"/>
              <a:buChar char="•"/>
            </a:pPr>
            <a:r>
              <a:rPr lang="en-US" sz="1200" dirty="0"/>
              <a:t>Storage locations for material and equipment are designated away from pedestrian worker flows.</a:t>
            </a:r>
          </a:p>
          <a:p>
            <a:pPr marL="171450" indent="-171450">
              <a:buFont typeface="Arial" panose="020B0604020202020204" pitchFamily="34" charset="0"/>
              <a:buChar char="•"/>
            </a:pPr>
            <a:r>
              <a:rPr lang="en-US" sz="1200" dirty="0"/>
              <a:t>Worker and visitor parking areas are designated away from vehicular traffic.</a:t>
            </a:r>
          </a:p>
          <a:p>
            <a:endParaRPr lang="en-US" dirty="0"/>
          </a:p>
        </p:txBody>
      </p:sp>
      <p:sp>
        <p:nvSpPr>
          <p:cNvPr id="4" name="Slide Number Placeholder 3"/>
          <p:cNvSpPr>
            <a:spLocks noGrp="1"/>
          </p:cNvSpPr>
          <p:nvPr>
            <p:ph type="sldNum" sz="quarter" idx="5"/>
          </p:nvPr>
        </p:nvSpPr>
        <p:spPr/>
        <p:txBody>
          <a:bodyPr/>
          <a:lstStyle/>
          <a:p>
            <a:fld id="{2327267E-5889-4480-9F06-4E9F22A427B0}" type="slidenum">
              <a:rPr lang="en-US" smtClean="0"/>
              <a:t>34</a:t>
            </a:fld>
            <a:endParaRPr lang="en-US" dirty="0"/>
          </a:p>
        </p:txBody>
      </p:sp>
    </p:spTree>
    <p:extLst>
      <p:ext uri="{BB962C8B-B14F-4D97-AF65-F5344CB8AC3E}">
        <p14:creationId xmlns:p14="http://schemas.microsoft.com/office/powerpoint/2010/main" val="3986407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vehicle movement on a site.</a:t>
            </a:r>
          </a:p>
          <a:p>
            <a:endParaRPr lang="en-US" dirty="0"/>
          </a:p>
          <a:p>
            <a:r>
              <a:rPr lang="en-US" dirty="0"/>
              <a:t>Remind students that vehicle movements change on a regular basis and they need to be kept</a:t>
            </a:r>
            <a:r>
              <a:rPr lang="en-US" baseline="0" dirty="0"/>
              <a:t> updated.</a:t>
            </a:r>
            <a:endParaRPr lang="en-US" dirty="0"/>
          </a:p>
          <a:p>
            <a:endParaRPr lang="en-US" dirty="0"/>
          </a:p>
        </p:txBody>
      </p:sp>
      <p:sp>
        <p:nvSpPr>
          <p:cNvPr id="4" name="Slide Number Placeholder 3"/>
          <p:cNvSpPr>
            <a:spLocks noGrp="1"/>
          </p:cNvSpPr>
          <p:nvPr>
            <p:ph type="sldNum" sz="quarter" idx="5"/>
          </p:nvPr>
        </p:nvSpPr>
        <p:spPr/>
        <p:txBody>
          <a:bodyPr/>
          <a:lstStyle/>
          <a:p>
            <a:fld id="{2327267E-5889-4480-9F06-4E9F22A427B0}" type="slidenum">
              <a:rPr lang="en-US" smtClean="0"/>
              <a:t>35</a:t>
            </a:fld>
            <a:endParaRPr lang="en-US" dirty="0"/>
          </a:p>
        </p:txBody>
      </p:sp>
    </p:spTree>
    <p:extLst>
      <p:ext uri="{BB962C8B-B14F-4D97-AF65-F5344CB8AC3E}">
        <p14:creationId xmlns:p14="http://schemas.microsoft.com/office/powerpoint/2010/main" val="3947677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071DF-B975-4EC1-B420-B2C3D4D3D22A}" type="slidenum">
              <a:rPr lang="en-US" altLang="en-US"/>
              <a:pPr/>
              <a:t>36</a:t>
            </a:fld>
            <a:endParaRPr lang="en-US" altLang="en-US" dirty="0"/>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ln/>
        </p:spPr>
        <p:txBody>
          <a:bodyPr/>
          <a:lstStyle/>
          <a:p>
            <a:r>
              <a:rPr lang="en-US" altLang="en-US" dirty="0"/>
              <a:t>Review the summary</a:t>
            </a:r>
            <a:r>
              <a:rPr lang="en-US" altLang="en-US" baseline="0" dirty="0"/>
              <a:t> points on the importance of an ITCP</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slide to introduce next section</a:t>
            </a:r>
            <a:r>
              <a:rPr lang="en-US" baseline="0" dirty="0"/>
              <a:t> on why an ITCP</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37</a:t>
            </a:fld>
            <a:endParaRPr lang="en-US" dirty="0"/>
          </a:p>
        </p:txBody>
      </p:sp>
    </p:spTree>
    <p:extLst>
      <p:ext uri="{BB962C8B-B14F-4D97-AF65-F5344CB8AC3E}">
        <p14:creationId xmlns:p14="http://schemas.microsoft.com/office/powerpoint/2010/main" val="4031197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Workers on foot – or pedestrian workers - ground workers – are those employees who perform their tasks outside construction equipment and other vehicles.  They are exposed to the hazards of being struck by motorists and construction vehicles.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384FD7D-1210-4930-BDD8-11241FD5D408}" type="slidenum">
              <a:rPr lang="en-US" altLang="en-US"/>
              <a:pPr fontAlgn="base">
                <a:spcBef>
                  <a:spcPct val="0"/>
                </a:spcBef>
                <a:spcAft>
                  <a:spcPct val="0"/>
                </a:spcAft>
              </a:pPr>
              <a:t>38</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Struck by is one of OSHA’s focus four and is a big hazard in</a:t>
            </a:r>
            <a:r>
              <a:rPr lang="en-US" baseline="0" dirty="0"/>
              <a:t> a traffic control zone.  Struck by both the motor public and construction equipment.</a:t>
            </a:r>
          </a:p>
          <a:p>
            <a:endParaRPr lang="en-US" baseline="0" dirty="0"/>
          </a:p>
          <a:p>
            <a:r>
              <a:rPr lang="en-US" dirty="0"/>
              <a:t>The leading cause of highway construction worker injuries and fatalities is contact with construction vehicles, objects, and equipment. These injuries and deaths are preventable through a number of good practices – Federal Highway Administration.</a:t>
            </a:r>
          </a:p>
        </p:txBody>
      </p:sp>
      <p:sp>
        <p:nvSpPr>
          <p:cNvPr id="4" name="Slide Number Placeholder 3"/>
          <p:cNvSpPr>
            <a:spLocks noGrp="1"/>
          </p:cNvSpPr>
          <p:nvPr>
            <p:ph type="sldNum" sz="quarter" idx="10"/>
          </p:nvPr>
        </p:nvSpPr>
        <p:spPr/>
        <p:txBody>
          <a:bodyPr/>
          <a:lstStyle/>
          <a:p>
            <a:fld id="{2327267E-5889-4480-9F06-4E9F22A427B0}" type="slidenum">
              <a:rPr lang="en-US" smtClean="0"/>
              <a:t>39</a:t>
            </a:fld>
            <a:endParaRPr lang="en-US" dirty="0"/>
          </a:p>
        </p:txBody>
      </p:sp>
    </p:spTree>
    <p:extLst>
      <p:ext uri="{BB962C8B-B14F-4D97-AF65-F5344CB8AC3E}">
        <p14:creationId xmlns:p14="http://schemas.microsoft.com/office/powerpoint/2010/main" val="241456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19E4A-998B-48F9-901E-FB86206A9104}" type="slidenum">
              <a:rPr lang="en-US" altLang="en-US"/>
              <a:pPr/>
              <a:t>4</a:t>
            </a:fld>
            <a:endParaRPr lang="en-US" altLang="en-US" dirty="0"/>
          </a:p>
        </p:txBody>
      </p:sp>
      <p:sp>
        <p:nvSpPr>
          <p:cNvPr id="274434" name="Rectangle 2050"/>
          <p:cNvSpPr>
            <a:spLocks noGrp="1" noRot="1" noChangeAspect="1" noChangeArrowheads="1" noTextEdit="1"/>
          </p:cNvSpPr>
          <p:nvPr>
            <p:ph type="sldImg"/>
          </p:nvPr>
        </p:nvSpPr>
        <p:spPr>
          <a:ln/>
        </p:spPr>
      </p:sp>
      <p:sp>
        <p:nvSpPr>
          <p:cNvPr id="274435" name="Rectangle 2051"/>
          <p:cNvSpPr>
            <a:spLocks noGrp="1" noChangeArrowheads="1"/>
          </p:cNvSpPr>
          <p:nvPr>
            <p:ph type="body" idx="1"/>
          </p:nvPr>
        </p:nvSpPr>
        <p:spPr>
          <a:ln/>
        </p:spPr>
        <p:txBody>
          <a:bodyPr/>
          <a:lstStyle/>
          <a:p>
            <a:pPr algn="just">
              <a:spcBef>
                <a:spcPct val="50000"/>
              </a:spcBef>
            </a:pPr>
            <a:r>
              <a:rPr lang="en-US" altLang="en-US" dirty="0">
                <a:solidFill>
                  <a:srgbClr val="000000"/>
                </a:solidFill>
              </a:rPr>
              <a:t>A traffic control officer/traffic control plan specialist/site safety officer should initiate and coordinate the development and implementation of an ITCP for all job sites.</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Each stage of the construction project may affect the design of the ITCP; consequently, the plan must be developed to accommodate changing requirements.</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traffic control plan specialist (or designated person) must be flexible in approach and seek input from workers, on-site representatives, construction managers, and other reliable sources in order to gain a grasp of the schedule and be able to adjust the plan at appropriate times during the project.</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An ITCP is usually developed once the work zone temporary traffic control plan has been established.</a:t>
            </a:r>
          </a:p>
          <a:p>
            <a:pPr algn="just">
              <a:spcBef>
                <a:spcPct val="50000"/>
              </a:spcBef>
            </a:pPr>
            <a:r>
              <a:rPr lang="en-US" altLang="en-US" dirty="0">
                <a:solidFill>
                  <a:srgbClr val="000000"/>
                </a:solidFill>
              </a:rPr>
              <a:t>Once the ITCP has been developed, it should ensure that the ITCP is coordinated with the overall work zone temporary traffic control plan.</a:t>
            </a:r>
          </a:p>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taken</a:t>
            </a:r>
            <a:r>
              <a:rPr lang="en-US" baseline="0" dirty="0"/>
              <a:t> from the Federal Highway Administration.</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40</a:t>
            </a:fld>
            <a:endParaRPr lang="en-US" dirty="0"/>
          </a:p>
        </p:txBody>
      </p:sp>
    </p:spTree>
    <p:extLst>
      <p:ext uri="{BB962C8B-B14F-4D97-AF65-F5344CB8AC3E}">
        <p14:creationId xmlns:p14="http://schemas.microsoft.com/office/powerpoint/2010/main" val="1261185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Compliance with the MUTCD and OSHA regulations is a necessary first step in providing a safe work environment. However, these sources, taken together, do not provide comprehensive guidance to ensure worker safety in roadway work zones.   The interaction between workers on foot and construction trucks and equipment is the single biggest hazard in the heavy and highway industry.  There are several hazards workers should be aware of to enable them to protect themselves against work zone hazards.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C7158A2-80F0-472A-9A12-CFF31CDEF5FB}" type="slidenum">
              <a:rPr lang="en-US" altLang="en-US"/>
              <a:pPr fontAlgn="base">
                <a:spcBef>
                  <a:spcPct val="0"/>
                </a:spcBef>
                <a:spcAft>
                  <a:spcPct val="0"/>
                </a:spcAft>
              </a:pPr>
              <a:t>41</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constant movement of vehicles in and out of the work area can create hazards if the travel paths are not set and coordinated.  ITCPs can also be used to communicate the need to keep entry and exit points free of parked vehicles and equipment. Note the tire marks on the pavement indicating vehicles are turning around in the work area.  Ideally, ITCPs minimize backing and turning.  Start each day with a risk assessment discussion with workers and subcontractors (including employees).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C02421-653C-4DF7-8124-28A8F59B8D81}" type="slidenum">
              <a:rPr lang="en-US" altLang="en-US"/>
              <a:pPr fontAlgn="base">
                <a:spcBef>
                  <a:spcPct val="0"/>
                </a:spcBef>
                <a:spcAft>
                  <a:spcPct val="0"/>
                </a:spcAft>
              </a:pPr>
              <a:t>42</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Note the size of workers on foot in relation to the size of the construction equipment and vehicles.  Because workers are relatively short compared to construction vehicles, it can be difficult or impossible to see them, especially in areas known as “blind spots.”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AD4D018-98F6-45C6-AEB6-FFA171297D10}" type="slidenum">
              <a:rPr lang="en-US" altLang="en-US"/>
              <a:pPr fontAlgn="base">
                <a:spcBef>
                  <a:spcPct val="0"/>
                </a:spcBef>
                <a:spcAft>
                  <a:spcPct val="0"/>
                </a:spcAft>
              </a:pPr>
              <a:t>43</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 blind spot (or blind area) is the area around a vehicle or piece of construction equipment that is not visible to the operator, either by direct line-of-sight or indirectly by use of internal and external mirrors. Blind areas can be reduced by properly setting mirrors on equipment in a “mirror check station.”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2B7F87D-30E7-417D-BD19-23F93D2CE871}" type="slidenum">
              <a:rPr lang="en-US" altLang="en-US"/>
              <a:pPr fontAlgn="base">
                <a:spcBef>
                  <a:spcPct val="0"/>
                </a:spcBef>
                <a:spcAft>
                  <a:spcPct val="0"/>
                </a:spcAft>
              </a:pPr>
              <a:t>44</a:t>
            </a:fld>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dirty="0"/>
              <a:t>Images provided by, and used with permission of Liberty Mutual Insurance.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E2EBF86-ECEB-49E5-93D0-BD3A5CC5D7D3}" type="slidenum">
              <a:rPr lang="en-US" altLang="en-US"/>
              <a:pPr fontAlgn="base">
                <a:spcBef>
                  <a:spcPct val="0"/>
                </a:spcBef>
                <a:spcAft>
                  <a:spcPct val="0"/>
                </a:spcAft>
              </a:pPr>
              <a:t>45</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As a worker on foot, if you can’t see the driver and the driver can’t see you, you’re in a dangerous situation.  Companies and projects should identify a specific side of the vehicle where a worker should walk for each operation.  Consistency is important for safety.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70BC26-7776-4356-86F3-4E564988AD78}" type="slidenum">
              <a:rPr lang="en-US" altLang="en-US"/>
              <a:pPr fontAlgn="base">
                <a:spcBef>
                  <a:spcPct val="0"/>
                </a:spcBef>
                <a:spcAft>
                  <a:spcPct val="0"/>
                </a:spcAft>
              </a:pPr>
              <a:t>46</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Explain to the class</a:t>
            </a:r>
            <a:r>
              <a:rPr lang="en-CA" altLang="en-US" baseline="0" dirty="0"/>
              <a:t> that being aware of their surroundings is situational awareness and that this does help in the prevention of incidents.</a:t>
            </a:r>
            <a:endParaRPr lang="en-CA"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34480" indent="-282492" eaLnBrk="0" hangingPunct="0">
              <a:defRPr>
                <a:solidFill>
                  <a:schemeClr val="tx1"/>
                </a:solidFill>
                <a:latin typeface="Arial" pitchFamily="34" charset="0"/>
                <a:ea typeface="MS PGothic" pitchFamily="34" charset="-128"/>
              </a:defRPr>
            </a:lvl2pPr>
            <a:lvl3pPr marL="1129970" indent="-225994" eaLnBrk="0" hangingPunct="0">
              <a:defRPr>
                <a:solidFill>
                  <a:schemeClr val="tx1"/>
                </a:solidFill>
                <a:latin typeface="Arial" pitchFamily="34" charset="0"/>
                <a:ea typeface="MS PGothic" pitchFamily="34" charset="-128"/>
              </a:defRPr>
            </a:lvl3pPr>
            <a:lvl4pPr marL="1581958" indent="-225994" eaLnBrk="0" hangingPunct="0">
              <a:defRPr>
                <a:solidFill>
                  <a:schemeClr val="tx1"/>
                </a:solidFill>
                <a:latin typeface="Arial" pitchFamily="34" charset="0"/>
                <a:ea typeface="MS PGothic" pitchFamily="34" charset="-128"/>
              </a:defRPr>
            </a:lvl4pPr>
            <a:lvl5pPr marL="2033946" indent="-225994" eaLnBrk="0" hangingPunct="0">
              <a:defRPr>
                <a:solidFill>
                  <a:schemeClr val="tx1"/>
                </a:solidFill>
                <a:latin typeface="Arial" pitchFamily="34" charset="0"/>
                <a:ea typeface="MS PGothic" pitchFamily="34" charset="-128"/>
              </a:defRPr>
            </a:lvl5pPr>
            <a:lvl6pPr marL="2485934" indent="-225994" defTabSz="451988" eaLnBrk="0" fontAlgn="base" hangingPunct="0">
              <a:spcBef>
                <a:spcPct val="0"/>
              </a:spcBef>
              <a:spcAft>
                <a:spcPct val="0"/>
              </a:spcAft>
              <a:defRPr>
                <a:solidFill>
                  <a:schemeClr val="tx1"/>
                </a:solidFill>
                <a:latin typeface="Arial" pitchFamily="34" charset="0"/>
                <a:ea typeface="MS PGothic" pitchFamily="34" charset="-128"/>
              </a:defRPr>
            </a:lvl6pPr>
            <a:lvl7pPr marL="2937921" indent="-225994" defTabSz="451988" eaLnBrk="0" fontAlgn="base" hangingPunct="0">
              <a:spcBef>
                <a:spcPct val="0"/>
              </a:spcBef>
              <a:spcAft>
                <a:spcPct val="0"/>
              </a:spcAft>
              <a:defRPr>
                <a:solidFill>
                  <a:schemeClr val="tx1"/>
                </a:solidFill>
                <a:latin typeface="Arial" pitchFamily="34" charset="0"/>
                <a:ea typeface="MS PGothic" pitchFamily="34" charset="-128"/>
              </a:defRPr>
            </a:lvl7pPr>
            <a:lvl8pPr marL="3389909" indent="-225994" defTabSz="451988" eaLnBrk="0" fontAlgn="base" hangingPunct="0">
              <a:spcBef>
                <a:spcPct val="0"/>
              </a:spcBef>
              <a:spcAft>
                <a:spcPct val="0"/>
              </a:spcAft>
              <a:defRPr>
                <a:solidFill>
                  <a:schemeClr val="tx1"/>
                </a:solidFill>
                <a:latin typeface="Arial" pitchFamily="34" charset="0"/>
                <a:ea typeface="MS PGothic" pitchFamily="34" charset="-128"/>
              </a:defRPr>
            </a:lvl8pPr>
            <a:lvl9pPr marL="3841897" indent="-225994" defTabSz="45198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26B7EDC7-309E-4CB7-9ECC-3F19BE584E93}" type="slidenum">
              <a:rPr lang="en-CA" altLang="en-US" smtClean="0"/>
              <a:pPr eaLnBrk="1" hangingPunct="1"/>
              <a:t>47</a:t>
            </a:fld>
            <a:endParaRPr lang="en-CA"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key elements with the class.</a:t>
            </a:r>
          </a:p>
        </p:txBody>
      </p:sp>
      <p:sp>
        <p:nvSpPr>
          <p:cNvPr id="4" name="Slide Number Placeholder 3"/>
          <p:cNvSpPr>
            <a:spLocks noGrp="1"/>
          </p:cNvSpPr>
          <p:nvPr>
            <p:ph type="sldNum" sz="quarter" idx="10"/>
          </p:nvPr>
        </p:nvSpPr>
        <p:spPr/>
        <p:txBody>
          <a:bodyPr/>
          <a:lstStyle/>
          <a:p>
            <a:fld id="{2327267E-5889-4480-9F06-4E9F22A427B0}" type="slidenum">
              <a:rPr lang="en-US" smtClean="0"/>
              <a:t>48</a:t>
            </a:fld>
            <a:endParaRPr lang="en-US" dirty="0"/>
          </a:p>
        </p:txBody>
      </p:sp>
    </p:spTree>
    <p:extLst>
      <p:ext uri="{BB962C8B-B14F-4D97-AF65-F5344CB8AC3E}">
        <p14:creationId xmlns:p14="http://schemas.microsoft.com/office/powerpoint/2010/main" val="2424793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what a hazard is based on </a:t>
            </a:r>
            <a:r>
              <a:rPr lang="en-US"/>
              <a:t>this slide</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49</a:t>
            </a:fld>
            <a:endParaRPr lang="en-US" dirty="0"/>
          </a:p>
        </p:txBody>
      </p:sp>
    </p:spTree>
    <p:extLst>
      <p:ext uri="{BB962C8B-B14F-4D97-AF65-F5344CB8AC3E}">
        <p14:creationId xmlns:p14="http://schemas.microsoft.com/office/powerpoint/2010/main" val="260221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C5CFE-5864-4A15-ADD2-97C5E418839C}" type="slidenum">
              <a:rPr lang="en-US" altLang="en-US"/>
              <a:pPr/>
              <a:t>5</a:t>
            </a:fld>
            <a:endParaRPr lang="en-US" altLang="en-US" dirty="0"/>
          </a:p>
        </p:txBody>
      </p:sp>
      <p:sp>
        <p:nvSpPr>
          <p:cNvPr id="275458" name="Rectangle 1026"/>
          <p:cNvSpPr>
            <a:spLocks noGrp="1" noRot="1" noChangeAspect="1" noChangeArrowheads="1" noTextEdit="1"/>
          </p:cNvSpPr>
          <p:nvPr>
            <p:ph type="sldImg"/>
          </p:nvPr>
        </p:nvSpPr>
        <p:spPr>
          <a:ln/>
        </p:spPr>
      </p:sp>
      <p:sp>
        <p:nvSpPr>
          <p:cNvPr id="275459" name="Rectangle 1027"/>
          <p:cNvSpPr>
            <a:spLocks noGrp="1" noChangeArrowheads="1"/>
          </p:cNvSpPr>
          <p:nvPr>
            <p:ph type="body" idx="1"/>
          </p:nvPr>
        </p:nvSpPr>
        <p:spPr>
          <a:ln/>
        </p:spPr>
        <p:txBody>
          <a:bodyPr/>
          <a:lstStyle/>
          <a:p>
            <a:pPr algn="just">
              <a:spcBef>
                <a:spcPct val="50000"/>
              </a:spcBef>
            </a:pPr>
            <a:r>
              <a:rPr lang="en-US" altLang="en-US" dirty="0">
                <a:solidFill>
                  <a:srgbClr val="000000"/>
                </a:solidFill>
              </a:rPr>
              <a:t>ITCPs should be developed for all medium, large, and multi-contractor jobs. For small recurrent operations such as filling potholes, routine maintenance, and mowing, a checklist could be used in place of a complete ITCP.</a:t>
            </a:r>
          </a:p>
          <a:p>
            <a:pPr algn="just">
              <a:spcBef>
                <a:spcPct val="50000"/>
              </a:spcBef>
            </a:pPr>
            <a:r>
              <a:rPr lang="en-US" altLang="en-US" dirty="0">
                <a:solidFill>
                  <a:srgbClr val="000000"/>
                </a:solidFill>
              </a:rPr>
              <a:t>Schematic diagrams should be developed depicting the movement of construction workers, vehicles and equipment's within the workspace.</a:t>
            </a:r>
          </a:p>
          <a:p>
            <a:pPr algn="just">
              <a:spcBef>
                <a:spcPct val="50000"/>
              </a:spcBef>
            </a:pPr>
            <a:endParaRPr lang="en-US" altLang="en-US" dirty="0">
              <a:solidFill>
                <a:srgbClr val="000000"/>
              </a:solidFill>
            </a:endParaRPr>
          </a:p>
          <a:p>
            <a:pPr algn="just">
              <a:spcBef>
                <a:spcPct val="50000"/>
              </a:spcBef>
            </a:pPr>
            <a:r>
              <a:rPr lang="en-US" altLang="en-US" dirty="0">
                <a:solidFill>
                  <a:srgbClr val="000000"/>
                </a:solidFill>
              </a:rPr>
              <a:t>The basic guiding principles of internal traffic control is separation of conflicting movements of vehicles, workers and equipment. This can be accomplished by: </a:t>
            </a:r>
          </a:p>
          <a:p>
            <a:pPr lvl="1" algn="just">
              <a:spcBef>
                <a:spcPct val="50000"/>
              </a:spcBef>
              <a:buFont typeface="Wingdings" pitchFamily="2" charset="2"/>
              <a:buChar char="§"/>
            </a:pPr>
            <a:r>
              <a:rPr lang="en-US" altLang="en-US" dirty="0">
                <a:solidFill>
                  <a:srgbClr val="000000"/>
                </a:solidFill>
              </a:rPr>
              <a:t> Separation by space</a:t>
            </a:r>
          </a:p>
          <a:p>
            <a:pPr lvl="1" algn="just">
              <a:spcBef>
                <a:spcPct val="50000"/>
              </a:spcBef>
              <a:buFont typeface="Wingdings" pitchFamily="2" charset="2"/>
              <a:buChar char="§"/>
            </a:pPr>
            <a:r>
              <a:rPr lang="en-US" altLang="en-US" dirty="0">
                <a:solidFill>
                  <a:srgbClr val="000000"/>
                </a:solidFill>
              </a:rPr>
              <a:t> Separation by time</a:t>
            </a:r>
          </a:p>
          <a:p>
            <a:pPr lvl="1" algn="just">
              <a:spcBef>
                <a:spcPct val="50000"/>
              </a:spcBef>
              <a:buFont typeface="Wingdings" pitchFamily="2" charset="2"/>
              <a:buChar char="§"/>
            </a:pPr>
            <a:r>
              <a:rPr lang="en-US" altLang="en-US" dirty="0">
                <a:solidFill>
                  <a:srgbClr val="000000"/>
                </a:solidFill>
              </a:rPr>
              <a:t> Controls</a:t>
            </a:r>
          </a:p>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error states and conditions  statement with the class.</a:t>
            </a:r>
          </a:p>
        </p:txBody>
      </p:sp>
      <p:sp>
        <p:nvSpPr>
          <p:cNvPr id="4" name="Slide Number Placeholder 3"/>
          <p:cNvSpPr>
            <a:spLocks noGrp="1"/>
          </p:cNvSpPr>
          <p:nvPr>
            <p:ph type="sldNum" sz="quarter" idx="10"/>
          </p:nvPr>
        </p:nvSpPr>
        <p:spPr/>
        <p:txBody>
          <a:bodyPr/>
          <a:lstStyle/>
          <a:p>
            <a:fld id="{2327267E-5889-4480-9F06-4E9F22A427B0}" type="slidenum">
              <a:rPr lang="en-US" smtClean="0"/>
              <a:t>50</a:t>
            </a:fld>
            <a:endParaRPr lang="en-US" dirty="0"/>
          </a:p>
        </p:txBody>
      </p:sp>
    </p:spTree>
    <p:extLst>
      <p:ext uri="{BB962C8B-B14F-4D97-AF65-F5344CB8AC3E}">
        <p14:creationId xmlns:p14="http://schemas.microsoft.com/office/powerpoint/2010/main" val="4255669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that the mind sets we are in (what we are feeling) affects our ability to work safely and can lead to mistakes which will eventually lead to injury.</a:t>
            </a:r>
          </a:p>
          <a:p>
            <a:endParaRPr lang="en-US" baseline="0" dirty="0"/>
          </a:p>
          <a:p>
            <a:r>
              <a:rPr lang="en-US" baseline="0" dirty="0"/>
              <a:t>The next slides will go into more detail regarding mind sets.</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51</a:t>
            </a:fld>
            <a:endParaRPr lang="en-US" dirty="0"/>
          </a:p>
        </p:txBody>
      </p:sp>
    </p:spTree>
    <p:extLst>
      <p:ext uri="{BB962C8B-B14F-4D97-AF65-F5344CB8AC3E}">
        <p14:creationId xmlns:p14="http://schemas.microsoft.com/office/powerpoint/2010/main" val="3173036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Hurried</a:t>
            </a:r>
            <a:r>
              <a:rPr lang="en-US" dirty="0"/>
              <a:t> - </a:t>
            </a:r>
            <a:r>
              <a:rPr lang="en-US" altLang="en-US" dirty="0">
                <a:latin typeface="Lucida Sans Unicode" pitchFamily="34" charset="0"/>
              </a:rPr>
              <a:t>When you exceed the pace at which you normally perform the task, whether it is working, driving, walking or running, lifting or moving.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Lucida Sans Unicode" pitchFamily="34" charset="0"/>
              </a:rPr>
              <a:t>Angry</a:t>
            </a:r>
            <a:r>
              <a:rPr lang="en-US" altLang="en-US" baseline="0" dirty="0">
                <a:latin typeface="Lucida Sans Unicode" pitchFamily="34" charset="0"/>
              </a:rPr>
              <a:t> - </a:t>
            </a:r>
            <a:r>
              <a:rPr lang="en-US" altLang="en-US" dirty="0">
                <a:latin typeface="Lucida Sans Unicode" pitchFamily="34" charset="0"/>
              </a:rPr>
              <a:t>Caused by relationships inside and outside of the workplace, malfunctioning equipment, inadequate tools, conflicting objectives and pressures,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Lucida Sans Unicode" pitchFamily="34" charset="0"/>
              </a:rPr>
              <a:t>Tired</a:t>
            </a:r>
            <a:r>
              <a:rPr lang="en-US" altLang="en-US" dirty="0">
                <a:latin typeface="Lucida Sans Unicode" pitchFamily="34" charset="0"/>
              </a:rPr>
              <a:t> - Too tired to do the job safely, either physically or mentally. Includes being too tired to react quickly, prolonged concentration is difficult.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BankGothic Lt BT" pitchFamily="34" charset="0"/>
              </a:rPr>
              <a:t>Complacency</a:t>
            </a:r>
            <a:r>
              <a:rPr lang="en-US" altLang="en-US" dirty="0">
                <a:latin typeface="BankGothic Lt BT" pitchFamily="34" charset="0"/>
              </a:rPr>
              <a:t> - </a:t>
            </a:r>
            <a:r>
              <a:rPr lang="en-US" altLang="en-US" dirty="0">
                <a:latin typeface="Lucida Sans Unicode" pitchFamily="34" charset="0"/>
              </a:rPr>
              <a:t>Familiar enough with the hazards to become considerably less concerned over time. Contributes significantly to not watching or thinking about what you are doing.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Lucida Sans Unicode" pitchFamily="34" charset="0"/>
            </a:endParaRP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52</a:t>
            </a:fld>
            <a:endParaRPr lang="en-US" dirty="0"/>
          </a:p>
        </p:txBody>
      </p:sp>
    </p:spTree>
    <p:extLst>
      <p:ext uri="{BB962C8B-B14F-4D97-AF65-F5344CB8AC3E}">
        <p14:creationId xmlns:p14="http://schemas.microsoft.com/office/powerpoint/2010/main" val="3707995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53</a:t>
            </a:fld>
            <a:endParaRPr lang="en-US" dirty="0"/>
          </a:p>
        </p:txBody>
      </p:sp>
    </p:spTree>
    <p:extLst>
      <p:ext uri="{BB962C8B-B14F-4D97-AF65-F5344CB8AC3E}">
        <p14:creationId xmlns:p14="http://schemas.microsoft.com/office/powerpoint/2010/main" val="1924953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54</a:t>
            </a:fld>
            <a:endParaRPr lang="en-US" dirty="0"/>
          </a:p>
        </p:txBody>
      </p:sp>
    </p:spTree>
    <p:extLst>
      <p:ext uri="{BB962C8B-B14F-4D97-AF65-F5344CB8AC3E}">
        <p14:creationId xmlns:p14="http://schemas.microsoft.com/office/powerpoint/2010/main" val="22473716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55</a:t>
            </a:fld>
            <a:endParaRPr lang="en-US" dirty="0"/>
          </a:p>
        </p:txBody>
      </p:sp>
    </p:spTree>
    <p:extLst>
      <p:ext uri="{BB962C8B-B14F-4D97-AF65-F5344CB8AC3E}">
        <p14:creationId xmlns:p14="http://schemas.microsoft.com/office/powerpoint/2010/main" val="241560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56</a:t>
            </a:fld>
            <a:endParaRPr lang="en-US" dirty="0"/>
          </a:p>
        </p:txBody>
      </p:sp>
    </p:spTree>
    <p:extLst>
      <p:ext uri="{BB962C8B-B14F-4D97-AF65-F5344CB8AC3E}">
        <p14:creationId xmlns:p14="http://schemas.microsoft.com/office/powerpoint/2010/main" val="36956775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class</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57</a:t>
            </a:fld>
            <a:endParaRPr lang="en-US" dirty="0"/>
          </a:p>
        </p:txBody>
      </p:sp>
    </p:spTree>
    <p:extLst>
      <p:ext uri="{BB962C8B-B14F-4D97-AF65-F5344CB8AC3E}">
        <p14:creationId xmlns:p14="http://schemas.microsoft.com/office/powerpoint/2010/main" val="26180959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While much of this training focuses on keeping workers safe from construction vehicles and equipment, ITCP planning will also consider hazards posed by motorists driving next to the work space.</a:t>
            </a:r>
          </a:p>
          <a:p>
            <a:pPr>
              <a:spcBef>
                <a:spcPct val="0"/>
              </a:spcBef>
            </a:pPr>
            <a:endParaRPr lang="en-US" altLang="en-US" dirty="0"/>
          </a:p>
          <a:p>
            <a:pPr>
              <a:spcBef>
                <a:spcPct val="0"/>
              </a:spcBef>
            </a:pPr>
            <a:r>
              <a:rPr lang="en-US" altLang="en-US" dirty="0"/>
              <a:t>Review with the class the importance of being aware of your surroundings.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819A20-A08A-4D75-BAD4-C8A21B008394}" type="slidenum">
              <a:rPr lang="en-US" altLang="en-US"/>
              <a:pPr fontAlgn="base">
                <a:spcBef>
                  <a:spcPct val="0"/>
                </a:spcBef>
                <a:spcAft>
                  <a:spcPct val="0"/>
                </a:spcAft>
              </a:pPr>
              <a:t>58</a:t>
            </a:fld>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two ways workers are killed by the motorist.</a:t>
            </a:r>
          </a:p>
          <a:p>
            <a:endParaRPr lang="en-US" dirty="0"/>
          </a:p>
          <a:p>
            <a:r>
              <a:rPr lang="en-US" dirty="0"/>
              <a:t>Either the vehicle enters the workspace and hits the worker or the worker enters the traffic space and gets hit.</a:t>
            </a:r>
            <a:r>
              <a:rPr lang="en-US" baseline="0" dirty="0"/>
              <a:t>  Discuss why this could happen.</a:t>
            </a:r>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59</a:t>
            </a:fld>
            <a:endParaRPr lang="en-US" dirty="0"/>
          </a:p>
        </p:txBody>
      </p:sp>
    </p:spTree>
    <p:extLst>
      <p:ext uri="{BB962C8B-B14F-4D97-AF65-F5344CB8AC3E}">
        <p14:creationId xmlns:p14="http://schemas.microsoft.com/office/powerpoint/2010/main" val="38450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these steps of ITCP development with the class.  Have them discuss the points especially dealing with equipment/vehicle movement.</a:t>
            </a:r>
          </a:p>
        </p:txBody>
      </p:sp>
      <p:sp>
        <p:nvSpPr>
          <p:cNvPr id="4" name="Slide Number Placeholder 3"/>
          <p:cNvSpPr>
            <a:spLocks noGrp="1"/>
          </p:cNvSpPr>
          <p:nvPr>
            <p:ph type="sldNum" sz="quarter" idx="10"/>
          </p:nvPr>
        </p:nvSpPr>
        <p:spPr/>
        <p:txBody>
          <a:bodyPr/>
          <a:lstStyle/>
          <a:p>
            <a:fld id="{2327267E-5889-4480-9F06-4E9F22A427B0}" type="slidenum">
              <a:rPr lang="en-US" smtClean="0"/>
              <a:t>6</a:t>
            </a:fld>
            <a:endParaRPr lang="en-US" dirty="0"/>
          </a:p>
        </p:txBody>
      </p:sp>
    </p:spTree>
    <p:extLst>
      <p:ext uri="{BB962C8B-B14F-4D97-AF65-F5344CB8AC3E}">
        <p14:creationId xmlns:p14="http://schemas.microsoft.com/office/powerpoint/2010/main" val="3845401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In situations where motorists strike workers, those in the construction industry often assume the fault is with the driver.  We must be careful in both the design and execution of the TTCP and ITCP that our work is not a contributing factor.  Improper TTC design and workers straying into the traffic space are often cited as a cause of worker fatalities.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EB389D3-EFA1-4C3C-A625-AAF11C4FD241}" type="slidenum">
              <a:rPr lang="en-US" altLang="en-US"/>
              <a:pPr fontAlgn="base">
                <a:spcBef>
                  <a:spcPct val="0"/>
                </a:spcBef>
                <a:spcAft>
                  <a:spcPct val="0"/>
                </a:spcAft>
              </a:pPr>
              <a:t>60</a:t>
            </a:fld>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One of the most common reasons drivers stray into the work space is because they are impaired, distracted or speeding.</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DEA55F-9F9F-4E0B-B59B-337BB01A4530}" type="slidenum">
              <a:rPr lang="en-US" altLang="en-US"/>
              <a:pPr fontAlgn="base">
                <a:spcBef>
                  <a:spcPct val="0"/>
                </a:spcBef>
                <a:spcAft>
                  <a:spcPct val="0"/>
                </a:spcAft>
              </a:pPr>
              <a:t>61</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organization of the work space can and does impact worker behavior.  Workers are more likely to take risks such as entering the traffic space if circumstances entice or compel them to do so.  When creating your safety/ITCP plan, consider the location of rest areas, water stations, parking, etc.  To the extent feasible, these should be located to minimize workers crossing traffic or construction vehicle pathways.</a:t>
            </a:r>
            <a:endParaRPr lang="en-US" altLang="en-US" i="1"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3B2EC2D-803E-4232-B693-80F6C3362C50}" type="slidenum">
              <a:rPr lang="en-US" altLang="en-US"/>
              <a:pPr fontAlgn="base">
                <a:spcBef>
                  <a:spcPct val="0"/>
                </a:spcBef>
                <a:spcAft>
                  <a:spcPct val="0"/>
                </a:spcAft>
              </a:pPr>
              <a:t>62</a:t>
            </a:fld>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Depending upon the nature of the work being done, TTCDs may be set-up by the site workers, or on more complex or large jobs, this will be accomplished by a specialized contractor or crew.   In any situation, the devices should be set-up in compliance with the MUTCD or comparable document.  TTCDs not only provide guidance for traffic, but are part of the worker safety strategy.</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56EC166-F1C1-4E65-B808-7B398B78ECD2}" type="slidenum">
              <a:rPr lang="en-US" altLang="en-US"/>
              <a:pPr fontAlgn="base">
                <a:spcBef>
                  <a:spcPct val="0"/>
                </a:spcBef>
                <a:spcAft>
                  <a:spcPct val="0"/>
                </a:spcAft>
              </a:pPr>
              <a:t>63</a:t>
            </a:fld>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Workers should be able to recognize if TTCDs are out of place.  They should be informed if they have the authority to re-set misaligned devices or the process for notifying their supervisor when they see a problem.  In all situations, misaligned, missing or non-performing devices should be corrected immediately.</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D1ECF94-EEB7-455E-8AD8-E8BAD70E73C2}" type="slidenum">
              <a:rPr lang="en-US" altLang="en-US"/>
              <a:pPr fontAlgn="base">
                <a:spcBef>
                  <a:spcPct val="0"/>
                </a:spcBef>
                <a:spcAft>
                  <a:spcPct val="0"/>
                </a:spcAft>
              </a:pPr>
              <a:t>64</a:t>
            </a:fld>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Most workers will not be trained to set up and maintain temporary traffic control.  Nevertheless, they should understand the purpose of a temporary traffic control plan and function of temporary traffic control devices so they can recognize when they are not functioning correctly.</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F37A07-3CDF-43F9-BF43-59D9A15FACC3}" type="slidenum">
              <a:rPr lang="en-US" altLang="en-US"/>
              <a:pPr fontAlgn="base">
                <a:spcBef>
                  <a:spcPct val="0"/>
                </a:spcBef>
                <a:spcAft>
                  <a:spcPct val="0"/>
                </a:spcAft>
              </a:pPr>
              <a:t>65</a:t>
            </a:fld>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Ensure that there is a detailed safety plan that meets 29 CFR requirements with specific documented training for all employees. Require a competent person who meets 29 CFR standards to be on site during the work.</a:t>
            </a:r>
          </a:p>
          <a:p>
            <a:r>
              <a:rPr lang="en-US" sz="1200" kern="1200" dirty="0">
                <a:solidFill>
                  <a:schemeClr val="tx1"/>
                </a:solidFill>
                <a:effectLst/>
                <a:latin typeface="+mn-lt"/>
                <a:ea typeface="+mn-ea"/>
                <a:cs typeface="+mn-cs"/>
              </a:rPr>
              <a:t>2. Daily safety meetings should be conducted with all personnel, including truck drivers, inspectors, etc. The ITCP should be discussed, along with updates in operations.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Spotters should have direct communication with the material truck drivers through the use of radios or other communication devices.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A crew member, most logically the screed operator, should be designated to communicate with the rest of the crew when the paving machine is backing up.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A crew member should be designated to communicate with the rest of the crew when other equipment is operating in the work area.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Truck drivers need instructions on how to enter and exit the work zone and how to maneuver within the work zone. This could be accomplished by the designated safety officer going over the ITCP with them prior to the work commencing.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All other equipment operators or passenger truck drivers on site should also be made familiar with the ITCP so that they can more safely and efficiently operate within the work area.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For night work, light standards need to be placed so that lighting is consistent along the work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66</a:t>
            </a:fld>
            <a:endParaRPr lang="en-US" dirty="0"/>
          </a:p>
        </p:txBody>
      </p:sp>
    </p:spTree>
    <p:extLst>
      <p:ext uri="{BB962C8B-B14F-4D97-AF65-F5344CB8AC3E}">
        <p14:creationId xmlns:p14="http://schemas.microsoft.com/office/powerpoint/2010/main" val="28948946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 All safety vests should be checked for reflectivity for night operations.</a:t>
            </a:r>
          </a:p>
          <a:p>
            <a:r>
              <a:rPr lang="en-US" sz="1200" kern="1200" dirty="0">
                <a:solidFill>
                  <a:schemeClr val="tx1"/>
                </a:solidFill>
                <a:effectLst/>
                <a:latin typeface="+mn-lt"/>
                <a:ea typeface="+mn-ea"/>
                <a:cs typeface="+mn-cs"/>
              </a:rPr>
              <a:t>10. Establish desirable operating speeds for vehicles on public roads and in the work space.</a:t>
            </a:r>
          </a:p>
          <a:p>
            <a:r>
              <a:rPr lang="en-US" sz="1200" kern="1200" dirty="0">
                <a:solidFill>
                  <a:schemeClr val="tx1"/>
                </a:solidFill>
                <a:effectLst/>
                <a:latin typeface="+mn-lt"/>
                <a:ea typeface="+mn-ea"/>
                <a:cs typeface="+mn-cs"/>
              </a:rPr>
              <a:t>11. Seat belts should be required for all vehicles and a seat belt or harness should be required for the rebar setter on PCC paving machines.</a:t>
            </a:r>
          </a:p>
          <a:p>
            <a:r>
              <a:rPr lang="en-US" sz="1200" kern="1200" dirty="0">
                <a:solidFill>
                  <a:schemeClr val="tx1"/>
                </a:solidFill>
                <a:effectLst/>
                <a:latin typeface="+mn-lt"/>
                <a:ea typeface="+mn-ea"/>
                <a:cs typeface="+mn-cs"/>
              </a:rPr>
              <a:t>12. Establish a specific lock-out, tag-out program for use when servicing the machinery.</a:t>
            </a:r>
          </a:p>
          <a:p>
            <a:endParaRPr lang="en-US" dirty="0"/>
          </a:p>
        </p:txBody>
      </p:sp>
      <p:sp>
        <p:nvSpPr>
          <p:cNvPr id="4" name="Slide Number Placeholder 3"/>
          <p:cNvSpPr>
            <a:spLocks noGrp="1"/>
          </p:cNvSpPr>
          <p:nvPr>
            <p:ph type="sldNum" sz="quarter" idx="10"/>
          </p:nvPr>
        </p:nvSpPr>
        <p:spPr/>
        <p:txBody>
          <a:bodyPr/>
          <a:lstStyle/>
          <a:p>
            <a:fld id="{2327267E-5889-4480-9F06-4E9F22A427B0}" type="slidenum">
              <a:rPr lang="en-US" smtClean="0"/>
              <a:t>67</a:t>
            </a:fld>
            <a:endParaRPr lang="en-US" dirty="0"/>
          </a:p>
        </p:txBody>
      </p:sp>
    </p:spTree>
    <p:extLst>
      <p:ext uri="{BB962C8B-B14F-4D97-AF65-F5344CB8AC3E}">
        <p14:creationId xmlns:p14="http://schemas.microsoft.com/office/powerpoint/2010/main" val="2284254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a:t>
            </a:r>
            <a:r>
              <a:rPr lang="en-US" baseline="0" dirty="0"/>
              <a:t> of the class and ask if there are any questions.</a:t>
            </a:r>
          </a:p>
          <a:p>
            <a:endParaRPr lang="en-US" baseline="0" dirty="0"/>
          </a:p>
          <a:p>
            <a:r>
              <a:rPr lang="en-US" baseline="0" dirty="0"/>
              <a:t>Thank the class for their participation </a:t>
            </a:r>
            <a:r>
              <a:rPr lang="en-US" baseline="0"/>
              <a:t>dismiss them.</a:t>
            </a:r>
            <a:endParaRPr lang="en-US"/>
          </a:p>
        </p:txBody>
      </p:sp>
      <p:sp>
        <p:nvSpPr>
          <p:cNvPr id="4" name="Slide Number Placeholder 3"/>
          <p:cNvSpPr>
            <a:spLocks noGrp="1"/>
          </p:cNvSpPr>
          <p:nvPr>
            <p:ph type="sldNum" sz="quarter" idx="10"/>
          </p:nvPr>
        </p:nvSpPr>
        <p:spPr/>
        <p:txBody>
          <a:bodyPr/>
          <a:lstStyle/>
          <a:p>
            <a:fld id="{2327267E-5889-4480-9F06-4E9F22A427B0}" type="slidenum">
              <a:rPr lang="en-US" smtClean="0"/>
              <a:t>68</a:t>
            </a:fld>
            <a:endParaRPr lang="en-US" dirty="0"/>
          </a:p>
        </p:txBody>
      </p:sp>
    </p:spTree>
    <p:extLst>
      <p:ext uri="{BB962C8B-B14F-4D97-AF65-F5344CB8AC3E}">
        <p14:creationId xmlns:p14="http://schemas.microsoft.com/office/powerpoint/2010/main" val="369226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project superintendent and/or project manager is a key person in ensuring an ITCP is implemented properly on the site.  While the superintendent/manager may assign one or more foremen to directly implement the plan, he/she controls the various factors that must be coordinated to ensure cooperation in ITCP implementation.   </a:t>
            </a:r>
          </a:p>
          <a:p>
            <a:pPr eaLnBrk="1" hangingPunct="1">
              <a:spcBef>
                <a:spcPct val="0"/>
              </a:spcBef>
            </a:pPr>
            <a:endParaRPr lang="en-US" altLang="en-US" dirty="0"/>
          </a:p>
          <a:p>
            <a:pPr eaLnBrk="1" hangingPunct="1">
              <a:spcBef>
                <a:spcPct val="0"/>
              </a:spcBef>
            </a:pPr>
            <a:r>
              <a:rPr lang="en-US" altLang="en-US" dirty="0"/>
              <a:t>To properly implement the plan, workers, operators, dump truck drivers, inspectors – virtually all site visitors must be apprised of the plan and made aware of its basic operation.  Such coordination and implementation is greatly facilitated with support of the person in charge of site operations and the project schedule.</a:t>
            </a:r>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F6A98498-7E08-4172-BFD6-BB3BC0AC3131}" type="slidenum">
              <a:rPr lang="en-US" altLang="en-US" smtClean="0">
                <a:solidFill>
                  <a:prstClr val="black"/>
                </a:solidFill>
              </a:rPr>
              <a:pPr>
                <a:defRPr/>
              </a:pPr>
              <a:t>7</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With direct responsibility for on-site operations, compliance with the project schedule and coordinating personnel, the supervisor or lead person will play the most important role in developing and executing the ITCP.  He/she should be involved in initial planning activities. </a:t>
            </a:r>
          </a:p>
          <a:p>
            <a:pPr eaLnBrk="1" hangingPunct="1">
              <a:spcBef>
                <a:spcPct val="0"/>
              </a:spcBef>
            </a:pPr>
            <a:endParaRPr lang="en-US" altLang="en-US" dirty="0"/>
          </a:p>
          <a:p>
            <a:pPr eaLnBrk="1" hangingPunct="1">
              <a:spcBef>
                <a:spcPct val="0"/>
              </a:spcBef>
            </a:pPr>
            <a:r>
              <a:rPr lang="en-US" altLang="en-US" dirty="0"/>
              <a:t>The supervisor/lead person will implement the plan by directing onsite operations and ensuring workers on foot, operators, dump truck drivers and other onsite workers are apprised of the ITCP and know where and how they should carry out their duties in compliance with the plan.  The lead person/foreman will be responsible to ensure the plan is updated as work progress and site conditions change.  He/she is also responsible for general work place safety.</a:t>
            </a:r>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34F621DE-18F7-465D-9FB8-E207ACC904C9}" type="slidenum">
              <a:rPr lang="en-US" altLang="en-US" smtClean="0">
                <a:solidFill>
                  <a:prstClr val="black"/>
                </a:solidFill>
              </a:rPr>
              <a:pPr>
                <a:defRPr/>
              </a:pPr>
              <a:t>8</a:t>
            </a:fld>
            <a:endParaRPr lang="en-US"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ITCP concept was conceived and designed to protect workers on foot from being struck by dump trucks and other construction equipment while working.  These workers must be trained and disciplined to understand the basic elements of an ITCP – both in terms of how it protects them and the specifics of what has been planned for the site where they are assigned to work.   </a:t>
            </a:r>
          </a:p>
          <a:p>
            <a:pPr eaLnBrk="1" hangingPunct="1">
              <a:spcBef>
                <a:spcPct val="0"/>
              </a:spcBef>
            </a:pPr>
            <a:endParaRPr lang="en-US" altLang="en-US" dirty="0"/>
          </a:p>
          <a:p>
            <a:pPr eaLnBrk="1" hangingPunct="1">
              <a:spcBef>
                <a:spcPct val="0"/>
              </a:spcBef>
            </a:pPr>
            <a:r>
              <a:rPr lang="en-US" altLang="en-US" dirty="0"/>
              <a:t>For workers on foot to be able to comply with ITCP protections, they must </a:t>
            </a:r>
          </a:p>
          <a:p>
            <a:pPr marL="228600" indent="-228600" eaLnBrk="1" hangingPunct="1">
              <a:spcBef>
                <a:spcPct val="0"/>
              </a:spcBef>
              <a:buAutoNum type="arabicParenR"/>
            </a:pPr>
            <a:r>
              <a:rPr lang="en-US" altLang="en-US" dirty="0"/>
              <a:t>understand the plan; </a:t>
            </a:r>
          </a:p>
          <a:p>
            <a:pPr marL="228600" indent="-228600" eaLnBrk="1" hangingPunct="1">
              <a:spcBef>
                <a:spcPct val="0"/>
              </a:spcBef>
              <a:buAutoNum type="arabicParenR"/>
            </a:pPr>
            <a:r>
              <a:rPr lang="en-US" altLang="en-US" dirty="0"/>
              <a:t>be supported in their efforts to comply; </a:t>
            </a:r>
          </a:p>
          <a:p>
            <a:pPr marL="228600" indent="-228600" eaLnBrk="1" hangingPunct="1">
              <a:spcBef>
                <a:spcPct val="0"/>
              </a:spcBef>
              <a:buAutoNum type="arabicParenR"/>
            </a:pPr>
            <a:r>
              <a:rPr lang="en-US" altLang="en-US" dirty="0"/>
              <a:t>be provided with site conditions that allow for their protection (including access to restrooms, coolers, parking, etc.).  In other words, workers on foot need to understand the hazards of working around equipment including blind areas, stopping speeds, and communications with operators.</a:t>
            </a:r>
          </a:p>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a:defRPr/>
            </a:pPr>
            <a:fld id="{D057E388-EC19-4F29-BC5B-C2A15A2430AE}" type="slidenum">
              <a:rPr lang="en-US" altLang="en-US" smtClean="0">
                <a:solidFill>
                  <a:prstClr val="black"/>
                </a:solidFill>
              </a:rPr>
              <a:pPr>
                <a:defRPr/>
              </a:pPr>
              <a:t>9</a:t>
            </a:fld>
            <a:endParaRPr lang="en-US"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 Diagonal Corner Rectangle 4"/>
          <p:cNvSpPr/>
          <p:nvPr userDrawn="1"/>
        </p:nvSpPr>
        <p:spPr>
          <a:xfrm>
            <a:off x="228600" y="152400"/>
            <a:ext cx="8763000" cy="6400800"/>
          </a:xfrm>
          <a:prstGeom prst="round2Diag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b="1" cap="all" dirty="0">
              <a:ln w="9000" cmpd="sng">
                <a:solidFill>
                  <a:srgbClr val="3A7728">
                    <a:shade val="50000"/>
                    <a:satMod val="120000"/>
                  </a:srgbClr>
                </a:solidFill>
                <a:prstDash val="solid"/>
              </a:ln>
              <a:gradFill>
                <a:gsLst>
                  <a:gs pos="0">
                    <a:srgbClr val="3A7728">
                      <a:shade val="20000"/>
                      <a:satMod val="245000"/>
                    </a:srgbClr>
                  </a:gs>
                  <a:gs pos="43000">
                    <a:srgbClr val="3A7728">
                      <a:satMod val="255000"/>
                    </a:srgbClr>
                  </a:gs>
                  <a:gs pos="48000">
                    <a:srgbClr val="3A7728">
                      <a:shade val="85000"/>
                      <a:satMod val="255000"/>
                    </a:srgbClr>
                  </a:gs>
                  <a:gs pos="100000">
                    <a:srgbClr val="3A7728">
                      <a:shade val="20000"/>
                      <a:satMod val="245000"/>
                    </a:srgbClr>
                  </a:gs>
                </a:gsLst>
                <a:lin ang="5400000"/>
              </a:gradFill>
              <a:effectLst>
                <a:reflection blurRad="12700" stA="28000" endPos="45000" dist="1000" dir="5400000" sy="-100000" algn="bl" rotWithShape="0"/>
              </a:effectLst>
            </a:endParaRPr>
          </a:p>
        </p:txBody>
      </p:sp>
      <p:sp>
        <p:nvSpPr>
          <p:cNvPr id="6" name="Rounded Rectangle 5"/>
          <p:cNvSpPr/>
          <p:nvPr/>
        </p:nvSpPr>
        <p:spPr>
          <a:xfrm>
            <a:off x="1066800" y="2438400"/>
            <a:ext cx="7848600" cy="838200"/>
          </a:xfrm>
          <a:prstGeom prst="roundRect">
            <a:avLst/>
          </a:prstGeom>
          <a:ln/>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3" name="Subtitle 2"/>
          <p:cNvSpPr>
            <a:spLocks noGrp="1"/>
          </p:cNvSpPr>
          <p:nvPr>
            <p:ph type="subTitle" idx="1"/>
          </p:nvPr>
        </p:nvSpPr>
        <p:spPr>
          <a:xfrm>
            <a:off x="2819400" y="3505200"/>
            <a:ext cx="60960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600" y="2286000"/>
            <a:ext cx="8382000" cy="1143000"/>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8534400" y="6553200"/>
            <a:ext cx="533400" cy="228600"/>
          </a:xfrm>
        </p:spPr>
        <p:txBody>
          <a:bodyPr/>
          <a:lstStyle>
            <a:lvl1pPr>
              <a:defRPr>
                <a:solidFill>
                  <a:prstClr val="white"/>
                </a:solidFill>
                <a:latin typeface="Arial" charset="0"/>
              </a:defRPr>
            </a:lvl1pPr>
          </a:lstStyle>
          <a:p>
            <a:pPr>
              <a:defRPr/>
            </a:pPr>
            <a:fld id="{E803EFB6-59A1-4666-8939-06924DC8ACC2}" type="slidenum">
              <a:rPr lang="en-US"/>
              <a:pPr>
                <a:defRPr/>
              </a:pPr>
              <a:t>‹#›</a:t>
            </a:fld>
            <a:endParaRPr lang="en-US" dirty="0"/>
          </a:p>
        </p:txBody>
      </p:sp>
    </p:spTree>
    <p:extLst>
      <p:ext uri="{BB962C8B-B14F-4D97-AF65-F5344CB8AC3E}">
        <p14:creationId xmlns:p14="http://schemas.microsoft.com/office/powerpoint/2010/main" val="120696118"/>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48A68BD-344B-4B55-B4D7-AA2E5159B883}" type="slidenum">
              <a:rPr lang="en-US"/>
              <a:pPr>
                <a:defRPr/>
              </a:pPr>
              <a:t>‹#›</a:t>
            </a:fld>
            <a:endParaRPr lang="en-US" dirty="0"/>
          </a:p>
        </p:txBody>
      </p:sp>
    </p:spTree>
    <p:extLst>
      <p:ext uri="{BB962C8B-B14F-4D97-AF65-F5344CB8AC3E}">
        <p14:creationId xmlns:p14="http://schemas.microsoft.com/office/powerpoint/2010/main" val="38867512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atin typeface="Arial" charset="0"/>
              </a:defRPr>
            </a:lvl1pPr>
          </a:lstStyle>
          <a:p>
            <a:pPr>
              <a:defRPr/>
            </a:pPr>
            <a:fld id="{6BB1F8E9-7522-4B26-935E-292FF71FF3A0}" type="slidenum">
              <a:rPr lang="en-US"/>
              <a:pPr>
                <a:defRPr/>
              </a:pPr>
              <a:t>‹#›</a:t>
            </a:fld>
            <a:endParaRPr lang="en-US" dirty="0"/>
          </a:p>
        </p:txBody>
      </p:sp>
    </p:spTree>
    <p:extLst>
      <p:ext uri="{BB962C8B-B14F-4D97-AF65-F5344CB8AC3E}">
        <p14:creationId xmlns:p14="http://schemas.microsoft.com/office/powerpoint/2010/main" val="2448249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811A4912-8264-49CA-A433-C5425CFA9F75}" type="slidenum">
              <a:rPr lang="en-US"/>
              <a:pPr>
                <a:defRPr/>
              </a:pPr>
              <a:t>‹#›</a:t>
            </a:fld>
            <a:endParaRPr lang="en-US" dirty="0"/>
          </a:p>
        </p:txBody>
      </p:sp>
    </p:spTree>
    <p:extLst>
      <p:ext uri="{BB962C8B-B14F-4D97-AF65-F5344CB8AC3E}">
        <p14:creationId xmlns:p14="http://schemas.microsoft.com/office/powerpoint/2010/main" val="5842552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DB7564FF-5400-4CEF-8694-250D445D457C}" type="slidenum">
              <a:rPr lang="en-US"/>
              <a:pPr>
                <a:defRPr/>
              </a:pPr>
              <a:t>‹#›</a:t>
            </a:fld>
            <a:endParaRPr lang="en-US" dirty="0"/>
          </a:p>
        </p:txBody>
      </p:sp>
    </p:spTree>
    <p:extLst>
      <p:ext uri="{BB962C8B-B14F-4D97-AF65-F5344CB8AC3E}">
        <p14:creationId xmlns:p14="http://schemas.microsoft.com/office/powerpoint/2010/main" val="31071868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46C91606-51C0-4BC1-85D9-14CFCAD9FA09}" type="slidenum">
              <a:rPr lang="en-US"/>
              <a:pPr>
                <a:defRPr/>
              </a:pPr>
              <a:t>‹#›</a:t>
            </a:fld>
            <a:endParaRPr lang="en-US" dirty="0"/>
          </a:p>
        </p:txBody>
      </p:sp>
    </p:spTree>
    <p:extLst>
      <p:ext uri="{BB962C8B-B14F-4D97-AF65-F5344CB8AC3E}">
        <p14:creationId xmlns:p14="http://schemas.microsoft.com/office/powerpoint/2010/main" val="26563773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BB1D33AC-0A06-434A-93C8-3D70BADADD1D}" type="slidenum">
              <a:rPr lang="en-US"/>
              <a:pPr>
                <a:defRPr/>
              </a:pPr>
              <a:t>‹#›</a:t>
            </a:fld>
            <a:endParaRPr lang="en-US" dirty="0"/>
          </a:p>
        </p:txBody>
      </p:sp>
    </p:spTree>
    <p:extLst>
      <p:ext uri="{BB962C8B-B14F-4D97-AF65-F5344CB8AC3E}">
        <p14:creationId xmlns:p14="http://schemas.microsoft.com/office/powerpoint/2010/main" val="5998410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rtlCol="0">
            <a:normAutofit/>
          </a:bodyPr>
          <a:lstStyle/>
          <a:p>
            <a:pPr lvl="0"/>
            <a:endParaRPr lang="en-US" noProof="0" dirty="0"/>
          </a:p>
        </p:txBody>
      </p:sp>
      <p:sp>
        <p:nvSpPr>
          <p:cNvPr id="7" name="Slide Number Placeholder 6"/>
          <p:cNvSpPr>
            <a:spLocks noGrp="1"/>
          </p:cNvSpPr>
          <p:nvPr>
            <p:ph type="sldNum" sz="quarter" idx="12"/>
          </p:nvPr>
        </p:nvSpPr>
        <p:spPr>
          <a:xfrm>
            <a:off x="7848600" y="6172200"/>
            <a:ext cx="838200" cy="476250"/>
          </a:xfrm>
        </p:spPr>
        <p:txBody>
          <a:bodyPr/>
          <a:lstStyle>
            <a:lvl1pPr>
              <a:defRPr>
                <a:latin typeface="Arial" charset="0"/>
              </a:defRPr>
            </a:lvl1pPr>
          </a:lstStyle>
          <a:p>
            <a:pPr>
              <a:defRPr/>
            </a:pPr>
            <a:fld id="{D0F92C6B-2004-4E2B-A07D-DCC72DF4EDFF}" type="slidenum">
              <a:rPr lang="en-US"/>
              <a:pPr>
                <a:defRPr/>
              </a:pPr>
              <a:t>‹#›</a:t>
            </a:fld>
            <a:endParaRPr lang="en-US" dirty="0"/>
          </a:p>
        </p:txBody>
      </p:sp>
    </p:spTree>
    <p:extLst>
      <p:ext uri="{BB962C8B-B14F-4D97-AF65-F5344CB8AC3E}">
        <p14:creationId xmlns:p14="http://schemas.microsoft.com/office/powerpoint/2010/main" val="40185616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848600" y="6172200"/>
            <a:ext cx="838200" cy="476250"/>
          </a:xfrm>
        </p:spPr>
        <p:txBody>
          <a:bodyPr/>
          <a:lstStyle>
            <a:lvl1pPr>
              <a:defRPr>
                <a:latin typeface="Arial" charset="0"/>
              </a:defRPr>
            </a:lvl1pPr>
          </a:lstStyle>
          <a:p>
            <a:pPr>
              <a:defRPr/>
            </a:pPr>
            <a:fld id="{B417DC5F-6D1C-49DA-BFB3-772A5651B490}" type="slidenum">
              <a:rPr lang="en-US"/>
              <a:pPr>
                <a:defRPr/>
              </a:pPr>
              <a:t>‹#›</a:t>
            </a:fld>
            <a:endParaRPr lang="en-US" dirty="0"/>
          </a:p>
        </p:txBody>
      </p:sp>
    </p:spTree>
    <p:extLst>
      <p:ext uri="{BB962C8B-B14F-4D97-AF65-F5344CB8AC3E}">
        <p14:creationId xmlns:p14="http://schemas.microsoft.com/office/powerpoint/2010/main" val="22672765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848600" y="6172200"/>
            <a:ext cx="838200" cy="476250"/>
          </a:xfrm>
        </p:spPr>
        <p:txBody>
          <a:bodyPr/>
          <a:lstStyle>
            <a:lvl1pPr>
              <a:defRPr>
                <a:latin typeface="Arial" charset="0"/>
              </a:defRPr>
            </a:lvl1pPr>
          </a:lstStyle>
          <a:p>
            <a:pPr>
              <a:defRPr/>
            </a:pPr>
            <a:fld id="{5436707E-3503-4568-B776-C5EDAA3BEC47}" type="slidenum">
              <a:rPr lang="en-US"/>
              <a:pPr>
                <a:defRPr/>
              </a:pPr>
              <a:t>‹#›</a:t>
            </a:fld>
            <a:endParaRPr lang="en-US" dirty="0"/>
          </a:p>
        </p:txBody>
      </p:sp>
    </p:spTree>
    <p:extLst>
      <p:ext uri="{BB962C8B-B14F-4D97-AF65-F5344CB8AC3E}">
        <p14:creationId xmlns:p14="http://schemas.microsoft.com/office/powerpoint/2010/main" val="22666076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atin typeface="Arial" charset="0"/>
              </a:defRPr>
            </a:lvl1pPr>
          </a:lstStyle>
          <a:p>
            <a:pPr>
              <a:defRPr/>
            </a:pPr>
            <a:fld id="{D384ACD0-6B47-4861-A5C5-E3CD1F88A46E}" type="slidenum">
              <a:rPr lang="en-US"/>
              <a:pPr>
                <a:defRPr/>
              </a:pPr>
              <a:t>‹#›</a:t>
            </a:fld>
            <a:endParaRPr lang="en-US" dirty="0"/>
          </a:p>
        </p:txBody>
      </p:sp>
    </p:spTree>
    <p:extLst>
      <p:ext uri="{BB962C8B-B14F-4D97-AF65-F5344CB8AC3E}">
        <p14:creationId xmlns:p14="http://schemas.microsoft.com/office/powerpoint/2010/main" val="3500006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35CE2325-C5AF-4A57-AA96-D283D9B09E84}" type="slidenum">
              <a:rPr lang="en-US"/>
              <a:pPr>
                <a:defRPr/>
              </a:pPr>
              <a:t>‹#›</a:t>
            </a:fld>
            <a:endParaRPr lang="en-US" dirty="0"/>
          </a:p>
        </p:txBody>
      </p:sp>
    </p:spTree>
    <p:extLst>
      <p:ext uri="{BB962C8B-B14F-4D97-AF65-F5344CB8AC3E}">
        <p14:creationId xmlns:p14="http://schemas.microsoft.com/office/powerpoint/2010/main" val="267710588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6" name="Rectangle 15"/>
          <p:cNvSpPr>
            <a:spLocks noGrp="1" noChangeArrowheads="1"/>
          </p:cNvSpPr>
          <p:nvPr>
            <p:ph type="sldNum" sz="quarter" idx="12"/>
          </p:nvPr>
        </p:nvSpPr>
        <p:spPr/>
        <p:txBody>
          <a:bodyPr/>
          <a:lstStyle>
            <a:lvl1pPr>
              <a:defRPr>
                <a:latin typeface="Arial" charset="0"/>
              </a:defRPr>
            </a:lvl1pPr>
          </a:lstStyle>
          <a:p>
            <a:pPr>
              <a:defRPr/>
            </a:pPr>
            <a:fld id="{064B93E9-6E9A-40DB-A494-C1246FD51B7F}" type="slidenum">
              <a:rPr lang="en-US" altLang="en-US"/>
              <a:pPr>
                <a:defRPr/>
              </a:pPr>
              <a:t>‹#›</a:t>
            </a:fld>
            <a:endParaRPr lang="en-US" altLang="en-US" dirty="0"/>
          </a:p>
        </p:txBody>
      </p:sp>
    </p:spTree>
    <p:extLst>
      <p:ext uri="{BB962C8B-B14F-4D97-AF65-F5344CB8AC3E}">
        <p14:creationId xmlns:p14="http://schemas.microsoft.com/office/powerpoint/2010/main" val="272337601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1"/>
          </p:nvPr>
        </p:nvSpPr>
        <p:spPr/>
        <p:txBody>
          <a:bodyPr/>
          <a:lstStyle>
            <a:lvl1pPr>
              <a:defRPr>
                <a:solidFill>
                  <a:schemeClr val="tx1">
                    <a:tint val="75000"/>
                  </a:schemeClr>
                </a:solidFill>
                <a:latin typeface="Arial" charset="0"/>
              </a:defRPr>
            </a:lvl1pPr>
          </a:lstStyle>
          <a:p>
            <a:pPr>
              <a:defRPr/>
            </a:pPr>
            <a:fld id="{A990461B-49A2-4698-A2CA-E66A9C89E9C2}"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971667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1"/>
          </p:nvPr>
        </p:nvSpPr>
        <p:spPr/>
        <p:txBody>
          <a:bodyPr/>
          <a:lstStyle>
            <a:lvl1pPr>
              <a:defRPr>
                <a:solidFill>
                  <a:schemeClr val="tx1">
                    <a:tint val="75000"/>
                  </a:schemeClr>
                </a:solidFill>
                <a:latin typeface="Arial" charset="0"/>
              </a:defRPr>
            </a:lvl1pPr>
          </a:lstStyle>
          <a:p>
            <a:pPr>
              <a:defRPr/>
            </a:pPr>
            <a:fld id="{7B8CFB07-8165-48B7-876C-87D3B6C1E765}"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53741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 Diagonal Corner Rectangle 4"/>
          <p:cNvSpPr/>
          <p:nvPr userDrawn="1"/>
        </p:nvSpPr>
        <p:spPr>
          <a:xfrm>
            <a:off x="228600" y="152400"/>
            <a:ext cx="8763000" cy="6400800"/>
          </a:xfrm>
          <a:prstGeom prst="round2Diag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b="1" cap="all" dirty="0">
              <a:ln w="9000" cmpd="sng">
                <a:solidFill>
                  <a:srgbClr val="3A7728">
                    <a:shade val="50000"/>
                    <a:satMod val="120000"/>
                  </a:srgbClr>
                </a:solidFill>
                <a:prstDash val="solid"/>
              </a:ln>
              <a:gradFill>
                <a:gsLst>
                  <a:gs pos="0">
                    <a:srgbClr val="3A7728">
                      <a:shade val="20000"/>
                      <a:satMod val="245000"/>
                    </a:srgbClr>
                  </a:gs>
                  <a:gs pos="43000">
                    <a:srgbClr val="3A7728">
                      <a:satMod val="255000"/>
                    </a:srgbClr>
                  </a:gs>
                  <a:gs pos="48000">
                    <a:srgbClr val="3A7728">
                      <a:shade val="85000"/>
                      <a:satMod val="255000"/>
                    </a:srgbClr>
                  </a:gs>
                  <a:gs pos="100000">
                    <a:srgbClr val="3A7728">
                      <a:shade val="20000"/>
                      <a:satMod val="245000"/>
                    </a:srgbClr>
                  </a:gs>
                </a:gsLst>
                <a:lin ang="5400000"/>
              </a:gradFill>
              <a:effectLst>
                <a:reflection blurRad="12700" stA="28000" endPos="45000" dist="1000" dir="5400000" sy="-100000" algn="bl" rotWithShape="0"/>
              </a:effectLst>
            </a:endParaRPr>
          </a:p>
        </p:txBody>
      </p:sp>
      <p:sp>
        <p:nvSpPr>
          <p:cNvPr id="6" name="Rounded Rectangle 5"/>
          <p:cNvSpPr/>
          <p:nvPr/>
        </p:nvSpPr>
        <p:spPr>
          <a:xfrm>
            <a:off x="1066800" y="2438400"/>
            <a:ext cx="7848600" cy="838200"/>
          </a:xfrm>
          <a:prstGeom prst="roundRect">
            <a:avLst/>
          </a:prstGeom>
          <a:ln/>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3" name="Subtitle 2"/>
          <p:cNvSpPr>
            <a:spLocks noGrp="1"/>
          </p:cNvSpPr>
          <p:nvPr>
            <p:ph type="subTitle" idx="1"/>
          </p:nvPr>
        </p:nvSpPr>
        <p:spPr>
          <a:xfrm>
            <a:off x="2819400" y="3505200"/>
            <a:ext cx="60960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143000" y="2286000"/>
            <a:ext cx="7848600" cy="1143000"/>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8534400" y="6553200"/>
            <a:ext cx="533400" cy="228600"/>
          </a:xfrm>
        </p:spPr>
        <p:txBody>
          <a:bodyPr/>
          <a:lstStyle>
            <a:lvl1pPr eaLnBrk="1" hangingPunct="1">
              <a:defRPr>
                <a:solidFill>
                  <a:prstClr val="white"/>
                </a:solidFill>
                <a:latin typeface="Arial" charset="0"/>
                <a:cs typeface="Arial" pitchFamily="34" charset="0"/>
              </a:defRPr>
            </a:lvl1pPr>
          </a:lstStyle>
          <a:p>
            <a:pPr>
              <a:defRPr/>
            </a:pPr>
            <a:fld id="{ADA19FEE-6ED2-41B0-8078-3467421A2A25}" type="slidenum">
              <a:rPr lang="en-US"/>
              <a:pPr>
                <a:defRPr/>
              </a:pPr>
              <a:t>‹#›</a:t>
            </a:fld>
            <a:endParaRPr lang="en-US" dirty="0"/>
          </a:p>
        </p:txBody>
      </p:sp>
    </p:spTree>
    <p:extLst>
      <p:ext uri="{BB962C8B-B14F-4D97-AF65-F5344CB8AC3E}">
        <p14:creationId xmlns:p14="http://schemas.microsoft.com/office/powerpoint/2010/main" val="1082822574"/>
      </p:ext>
    </p:extLst>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28975D2F-E093-44FE-A0D1-1CCE8EA65A57}" type="slidenum">
              <a:rPr lang="en-US"/>
              <a:pPr>
                <a:defRPr/>
              </a:pPr>
              <a:t>‹#›</a:t>
            </a:fld>
            <a:endParaRPr lang="en-US" dirty="0"/>
          </a:p>
        </p:txBody>
      </p:sp>
    </p:spTree>
    <p:extLst>
      <p:ext uri="{BB962C8B-B14F-4D97-AF65-F5344CB8AC3E}">
        <p14:creationId xmlns:p14="http://schemas.microsoft.com/office/powerpoint/2010/main" val="2457360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Snip Diagonal Corner Rectangle 4"/>
          <p:cNvSpPr/>
          <p:nvPr/>
        </p:nvSpPr>
        <p:spPr>
          <a:xfrm>
            <a:off x="457200" y="1524000"/>
            <a:ext cx="8153400" cy="4724400"/>
          </a:xfrm>
          <a:prstGeom prst="snip2DiagRect">
            <a:avLst/>
          </a:prstGeom>
          <a:ln w="7620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nchor="ctr"/>
          <a:lstStyle/>
          <a:p>
            <a:pPr algn="ctr" eaLnBrk="0" fontAlgn="base" hangingPunct="0">
              <a:spcBef>
                <a:spcPct val="0"/>
              </a:spcBef>
              <a:spcAft>
                <a:spcPct val="0"/>
              </a:spcAft>
              <a:defRPr/>
            </a:pPr>
            <a:endParaRPr lang="en-US" sz="2800" dirty="0">
              <a:solidFill>
                <a:srgbClr val="34855B">
                  <a:lumMod val="75000"/>
                </a:srgbClr>
              </a:solidFill>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AC13B258-E05D-4968-AB64-C576835381F7}" type="slidenum">
              <a:rPr lang="en-US"/>
              <a:pPr>
                <a:defRPr/>
              </a:pPr>
              <a:t>‹#›</a:t>
            </a:fld>
            <a:endParaRPr lang="en-US" dirty="0"/>
          </a:p>
        </p:txBody>
      </p:sp>
    </p:spTree>
    <p:extLst>
      <p:ext uri="{BB962C8B-B14F-4D97-AF65-F5344CB8AC3E}">
        <p14:creationId xmlns:p14="http://schemas.microsoft.com/office/powerpoint/2010/main" val="25338346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cxnSp>
        <p:nvCxnSpPr>
          <p:cNvPr id="6" name="Straight Connector 5"/>
          <p:cNvCxnSpPr/>
          <p:nvPr/>
        </p:nvCxnSpPr>
        <p:spPr>
          <a:xfrm>
            <a:off x="152400" y="1295400"/>
            <a:ext cx="883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948BB131-10EC-4D3C-80CD-EE7EFE7D1F75}" type="slidenum">
              <a:rPr lang="en-US"/>
              <a:pPr>
                <a:defRPr/>
              </a:pPr>
              <a:t>‹#›</a:t>
            </a:fld>
            <a:endParaRPr lang="en-US" dirty="0"/>
          </a:p>
        </p:txBody>
      </p:sp>
    </p:spTree>
    <p:extLst>
      <p:ext uri="{BB962C8B-B14F-4D97-AF65-F5344CB8AC3E}">
        <p14:creationId xmlns:p14="http://schemas.microsoft.com/office/powerpoint/2010/main" val="77108714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ed Rectangle 4"/>
          <p:cNvSpPr/>
          <p:nvPr/>
        </p:nvSpPr>
        <p:spPr>
          <a:xfrm>
            <a:off x="381000" y="1447800"/>
            <a:ext cx="8382000" cy="4800600"/>
          </a:xfrm>
          <a:prstGeom prst="roundRect">
            <a:avLst/>
          </a:prstGeom>
          <a:ln w="5715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dirty="0">
              <a:solidFill>
                <a:prstClr val="black"/>
              </a:solidFill>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49D4E624-000C-4DD2-9A0F-41C439205B22}" type="slidenum">
              <a:rPr lang="en-US"/>
              <a:pPr>
                <a:defRPr/>
              </a:pPr>
              <a:t>‹#›</a:t>
            </a:fld>
            <a:endParaRPr lang="en-US" dirty="0"/>
          </a:p>
        </p:txBody>
      </p:sp>
    </p:spTree>
    <p:extLst>
      <p:ext uri="{BB962C8B-B14F-4D97-AF65-F5344CB8AC3E}">
        <p14:creationId xmlns:p14="http://schemas.microsoft.com/office/powerpoint/2010/main" val="39907052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 Diagonal Corner Rectangle 4"/>
          <p:cNvSpPr/>
          <p:nvPr/>
        </p:nvSpPr>
        <p:spPr>
          <a:xfrm>
            <a:off x="228600" y="152400"/>
            <a:ext cx="8763000" cy="6400800"/>
          </a:xfrm>
          <a:prstGeom prst="round2Diag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b="1" cap="all" dirty="0">
              <a:ln w="9000" cmpd="sng">
                <a:solidFill>
                  <a:srgbClr val="3A7728">
                    <a:shade val="50000"/>
                    <a:satMod val="120000"/>
                  </a:srgbClr>
                </a:solidFill>
                <a:prstDash val="solid"/>
              </a:ln>
              <a:gradFill>
                <a:gsLst>
                  <a:gs pos="0">
                    <a:srgbClr val="3A7728">
                      <a:shade val="20000"/>
                      <a:satMod val="245000"/>
                    </a:srgbClr>
                  </a:gs>
                  <a:gs pos="43000">
                    <a:srgbClr val="3A7728">
                      <a:satMod val="255000"/>
                    </a:srgbClr>
                  </a:gs>
                  <a:gs pos="48000">
                    <a:srgbClr val="3A7728">
                      <a:shade val="85000"/>
                      <a:satMod val="255000"/>
                    </a:srgbClr>
                  </a:gs>
                  <a:gs pos="100000">
                    <a:srgbClr val="3A7728">
                      <a:shade val="20000"/>
                      <a:satMod val="245000"/>
                    </a:srgbClr>
                  </a:gs>
                </a:gsLst>
                <a:lin ang="5400000"/>
              </a:gradFill>
              <a:effectLst>
                <a:reflection blurRad="12700" stA="28000" endPos="45000" dist="1000" dir="5400000" sy="-100000" algn="bl" rotWithShape="0"/>
              </a:effectLst>
            </a:endParaRPr>
          </a:p>
        </p:txBody>
      </p:sp>
      <p:sp>
        <p:nvSpPr>
          <p:cNvPr id="2" name="Title 1"/>
          <p:cNvSpPr>
            <a:spLocks noGrp="1"/>
          </p:cNvSpPr>
          <p:nvPr>
            <p:ph type="title"/>
          </p:nvPr>
        </p:nvSpPr>
        <p:spPr>
          <a:xfrm>
            <a:off x="533400" y="5334000"/>
            <a:ext cx="8077200" cy="7397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33400" y="2133600"/>
            <a:ext cx="8077200" cy="3024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12"/>
          </p:nvPr>
        </p:nvSpPr>
        <p:spPr>
          <a:xfrm>
            <a:off x="6705600" y="6492875"/>
            <a:ext cx="2133600" cy="365125"/>
          </a:xfrm>
        </p:spPr>
        <p:txBody>
          <a:bodyPr/>
          <a:lstStyle>
            <a:lvl1pPr eaLnBrk="1" hangingPunct="1">
              <a:defRPr>
                <a:solidFill>
                  <a:prstClr val="white"/>
                </a:solidFill>
                <a:latin typeface="Arial" charset="0"/>
                <a:cs typeface="Arial" pitchFamily="34" charset="0"/>
              </a:defRPr>
            </a:lvl1pPr>
          </a:lstStyle>
          <a:p>
            <a:pPr>
              <a:defRPr/>
            </a:pPr>
            <a:fld id="{4B65C133-918A-4C00-90B5-353E5152A5A8}" type="slidenum">
              <a:rPr lang="en-US"/>
              <a:pPr>
                <a:defRPr/>
              </a:pPr>
              <a:t>‹#›</a:t>
            </a:fld>
            <a:endParaRPr lang="en-US" dirty="0"/>
          </a:p>
        </p:txBody>
      </p:sp>
    </p:spTree>
    <p:extLst>
      <p:ext uri="{BB962C8B-B14F-4D97-AF65-F5344CB8AC3E}">
        <p14:creationId xmlns:p14="http://schemas.microsoft.com/office/powerpoint/2010/main" val="402277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7" name="Rectangle 6"/>
          <p:cNvSpPr/>
          <p:nvPr/>
        </p:nvSpPr>
        <p:spPr>
          <a:xfrm>
            <a:off x="0" y="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cxnSp>
        <p:nvCxnSpPr>
          <p:cNvPr id="9" name="Straight Connector 8"/>
          <p:cNvCxnSpPr/>
          <p:nvPr/>
        </p:nvCxnSpPr>
        <p:spPr>
          <a:xfrm flipH="1">
            <a:off x="152400" y="1066800"/>
            <a:ext cx="883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cap="none" spc="0">
                <a:ln>
                  <a:noFill/>
                </a:ln>
                <a:solidFill>
                  <a:schemeClr val="tx2">
                    <a:lumMod val="75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457200" y="1752599"/>
            <a:ext cx="4040188" cy="422275"/>
          </a:xfrm>
          <a:solidFill>
            <a:schemeClr val="tx2">
              <a:lumMod val="75000"/>
            </a:schemeClr>
          </a:solidFill>
          <a:ln>
            <a:solidFill>
              <a:schemeClr val="tx2">
                <a:lumMod val="75000"/>
              </a:schemeClr>
            </a:solidFill>
          </a:ln>
        </p:spPr>
        <p:style>
          <a:lnRef idx="0">
            <a:schemeClr val="accent4"/>
          </a:lnRef>
          <a:fillRef idx="3">
            <a:schemeClr val="accent4"/>
          </a:fillRef>
          <a:effectRef idx="3">
            <a:schemeClr val="accent4"/>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073525"/>
          </a:xfrm>
          <a:solidFill>
            <a:schemeClr val="bg1"/>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none"/>
        </p:style>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52599"/>
            <a:ext cx="4041775" cy="422275"/>
          </a:xfrm>
          <a:solidFill>
            <a:schemeClr val="tx2">
              <a:lumMod val="75000"/>
            </a:schemeClr>
          </a:solidFill>
          <a:ln>
            <a:solidFill>
              <a:schemeClr val="tx2">
                <a:lumMod val="75000"/>
              </a:schemeClr>
            </a:solidFill>
          </a:ln>
        </p:spPr>
        <p:style>
          <a:lnRef idx="0">
            <a:schemeClr val="accent4"/>
          </a:lnRef>
          <a:fillRef idx="3">
            <a:schemeClr val="accent4"/>
          </a:fillRef>
          <a:effectRef idx="3">
            <a:schemeClr val="accent4"/>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073525"/>
          </a:xfrm>
          <a:solidFill>
            <a:schemeClr val="bg1"/>
          </a:solidFill>
          <a:ln w="19050">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D16EB522-E57C-41E4-BCF8-A3CA5DDF054A}" type="slidenum">
              <a:rPr lang="en-US"/>
              <a:pPr>
                <a:defRPr/>
              </a:pPr>
              <a:t>‹#›</a:t>
            </a:fld>
            <a:endParaRPr lang="en-US" dirty="0"/>
          </a:p>
        </p:txBody>
      </p:sp>
    </p:spTree>
    <p:extLst>
      <p:ext uri="{BB962C8B-B14F-4D97-AF65-F5344CB8AC3E}">
        <p14:creationId xmlns:p14="http://schemas.microsoft.com/office/powerpoint/2010/main" val="41917177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Snip Diagonal Corner Rectangle 4"/>
          <p:cNvSpPr/>
          <p:nvPr/>
        </p:nvSpPr>
        <p:spPr>
          <a:xfrm>
            <a:off x="457200" y="1524000"/>
            <a:ext cx="8153400" cy="4724400"/>
          </a:xfrm>
          <a:prstGeom prst="snip2DiagRect">
            <a:avLst/>
          </a:prstGeom>
          <a:ln w="7620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nchor="ctr"/>
          <a:lstStyle/>
          <a:p>
            <a:pPr algn="ctr" eaLnBrk="0" fontAlgn="base" hangingPunct="0">
              <a:spcBef>
                <a:spcPct val="0"/>
              </a:spcBef>
              <a:spcAft>
                <a:spcPct val="0"/>
              </a:spcAft>
              <a:defRPr/>
            </a:pPr>
            <a:endParaRPr lang="en-US" sz="2800" dirty="0">
              <a:solidFill>
                <a:srgbClr val="34855B">
                  <a:lumMod val="75000"/>
                </a:srgbClr>
              </a:solidFill>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atin typeface="Arial" charset="0"/>
              </a:defRPr>
            </a:lvl1pPr>
          </a:lstStyle>
          <a:p>
            <a:pPr>
              <a:defRPr/>
            </a:pPr>
            <a:fld id="{F17F17B7-A540-447E-88BD-C6F629CC4F17}" type="slidenum">
              <a:rPr lang="en-US"/>
              <a:pPr>
                <a:defRPr/>
              </a:pPr>
              <a:t>‹#›</a:t>
            </a:fld>
            <a:endParaRPr lang="en-US" dirty="0"/>
          </a:p>
        </p:txBody>
      </p:sp>
    </p:spTree>
    <p:extLst>
      <p:ext uri="{BB962C8B-B14F-4D97-AF65-F5344CB8AC3E}">
        <p14:creationId xmlns:p14="http://schemas.microsoft.com/office/powerpoint/2010/main" val="23088354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3913731D-E8EF-4C68-AEAD-5DDA0AEE12D9}" type="slidenum">
              <a:rPr lang="en-US"/>
              <a:pPr>
                <a:defRPr/>
              </a:pPr>
              <a:t>‹#›</a:t>
            </a:fld>
            <a:endParaRPr lang="en-US" dirty="0"/>
          </a:p>
        </p:txBody>
      </p:sp>
    </p:spTree>
    <p:extLst>
      <p:ext uri="{BB962C8B-B14F-4D97-AF65-F5344CB8AC3E}">
        <p14:creationId xmlns:p14="http://schemas.microsoft.com/office/powerpoint/2010/main" val="34410135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7A71C80A-F9C4-4E3A-BCCA-E2C0EE2DCBA9}" type="slidenum">
              <a:rPr lang="en-US"/>
              <a:pPr>
                <a:defRPr/>
              </a:pPr>
              <a:t>‹#›</a:t>
            </a:fld>
            <a:endParaRPr lang="en-US" dirty="0"/>
          </a:p>
        </p:txBody>
      </p:sp>
    </p:spTree>
    <p:extLst>
      <p:ext uri="{BB962C8B-B14F-4D97-AF65-F5344CB8AC3E}">
        <p14:creationId xmlns:p14="http://schemas.microsoft.com/office/powerpoint/2010/main" val="14423458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C18D4C3C-D085-4FF9-9348-F63C5BDEB8FF}" type="slidenum">
              <a:rPr lang="en-US"/>
              <a:pPr>
                <a:defRPr/>
              </a:pPr>
              <a:t>‹#›</a:t>
            </a:fld>
            <a:endParaRPr lang="en-US" dirty="0"/>
          </a:p>
        </p:txBody>
      </p:sp>
    </p:spTree>
    <p:extLst>
      <p:ext uri="{BB962C8B-B14F-4D97-AF65-F5344CB8AC3E}">
        <p14:creationId xmlns:p14="http://schemas.microsoft.com/office/powerpoint/2010/main" val="201306910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388E2F5D-D15A-4F37-BCFB-7E29038841F9}" type="slidenum">
              <a:rPr lang="en-US"/>
              <a:pPr>
                <a:defRPr/>
              </a:pPr>
              <a:t>‹#›</a:t>
            </a:fld>
            <a:endParaRPr lang="en-US" dirty="0"/>
          </a:p>
        </p:txBody>
      </p:sp>
    </p:spTree>
    <p:extLst>
      <p:ext uri="{BB962C8B-B14F-4D97-AF65-F5344CB8AC3E}">
        <p14:creationId xmlns:p14="http://schemas.microsoft.com/office/powerpoint/2010/main" val="231761211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CE32D742-2493-482A-AF36-9FA5C1A380A2}" type="slidenum">
              <a:rPr lang="en-US"/>
              <a:pPr>
                <a:defRPr/>
              </a:pPr>
              <a:t>‹#›</a:t>
            </a:fld>
            <a:endParaRPr lang="en-US" dirty="0"/>
          </a:p>
        </p:txBody>
      </p:sp>
    </p:spTree>
    <p:extLst>
      <p:ext uri="{BB962C8B-B14F-4D97-AF65-F5344CB8AC3E}">
        <p14:creationId xmlns:p14="http://schemas.microsoft.com/office/powerpoint/2010/main" val="169769371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669687BF-E145-4F01-8E70-BF26839FFF95}" type="slidenum">
              <a:rPr lang="en-US"/>
              <a:pPr>
                <a:defRPr/>
              </a:pPr>
              <a:t>‹#›</a:t>
            </a:fld>
            <a:endParaRPr lang="en-US" dirty="0"/>
          </a:p>
        </p:txBody>
      </p:sp>
    </p:spTree>
    <p:extLst>
      <p:ext uri="{BB962C8B-B14F-4D97-AF65-F5344CB8AC3E}">
        <p14:creationId xmlns:p14="http://schemas.microsoft.com/office/powerpoint/2010/main" val="35848245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E7AB944A-128A-4B92-B23D-78161495E595}" type="slidenum">
              <a:rPr lang="en-US"/>
              <a:pPr>
                <a:defRPr/>
              </a:pPr>
              <a:t>‹#›</a:t>
            </a:fld>
            <a:endParaRPr lang="en-US" dirty="0"/>
          </a:p>
        </p:txBody>
      </p:sp>
    </p:spTree>
    <p:extLst>
      <p:ext uri="{BB962C8B-B14F-4D97-AF65-F5344CB8AC3E}">
        <p14:creationId xmlns:p14="http://schemas.microsoft.com/office/powerpoint/2010/main" val="265758935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4C367169-46B3-43D6-B95E-12E90D156753}" type="slidenum">
              <a:rPr lang="en-US"/>
              <a:pPr>
                <a:defRPr/>
              </a:pPr>
              <a:t>‹#›</a:t>
            </a:fld>
            <a:endParaRPr lang="en-US" dirty="0"/>
          </a:p>
        </p:txBody>
      </p:sp>
    </p:spTree>
    <p:extLst>
      <p:ext uri="{BB962C8B-B14F-4D97-AF65-F5344CB8AC3E}">
        <p14:creationId xmlns:p14="http://schemas.microsoft.com/office/powerpoint/2010/main" val="9429409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rtlCol="0">
            <a:normAutofit/>
          </a:bodyPr>
          <a:lstStyle/>
          <a:p>
            <a:pPr lvl="0"/>
            <a:endParaRPr lang="en-US" noProof="0" dirty="0"/>
          </a:p>
        </p:txBody>
      </p:sp>
      <p:sp>
        <p:nvSpPr>
          <p:cNvPr id="7" name="Slide Number Placeholder 6"/>
          <p:cNvSpPr>
            <a:spLocks noGrp="1"/>
          </p:cNvSpPr>
          <p:nvPr>
            <p:ph type="sldNum" sz="quarter" idx="12"/>
          </p:nvPr>
        </p:nvSpPr>
        <p:spPr>
          <a:xfrm>
            <a:off x="7848600" y="6172200"/>
            <a:ext cx="838200" cy="476250"/>
          </a:xfrm>
        </p:spPr>
        <p:txBody>
          <a:bodyPr/>
          <a:lstStyle>
            <a:lvl1pPr eaLnBrk="1" hangingPunct="1">
              <a:defRPr>
                <a:latin typeface="Arial" charset="0"/>
                <a:cs typeface="Arial" pitchFamily="34" charset="0"/>
              </a:defRPr>
            </a:lvl1pPr>
          </a:lstStyle>
          <a:p>
            <a:pPr>
              <a:defRPr/>
            </a:pPr>
            <a:fld id="{F630578C-0299-471A-94EE-977E00A0D889}" type="slidenum">
              <a:rPr lang="en-US"/>
              <a:pPr>
                <a:defRPr/>
              </a:pPr>
              <a:t>‹#›</a:t>
            </a:fld>
            <a:endParaRPr lang="en-US" dirty="0"/>
          </a:p>
        </p:txBody>
      </p:sp>
    </p:spTree>
    <p:extLst>
      <p:ext uri="{BB962C8B-B14F-4D97-AF65-F5344CB8AC3E}">
        <p14:creationId xmlns:p14="http://schemas.microsoft.com/office/powerpoint/2010/main" val="16430739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848600" y="6172200"/>
            <a:ext cx="838200" cy="476250"/>
          </a:xfrm>
        </p:spPr>
        <p:txBody>
          <a:bodyPr/>
          <a:lstStyle>
            <a:lvl1pPr eaLnBrk="1" hangingPunct="1">
              <a:defRPr>
                <a:latin typeface="Arial" charset="0"/>
                <a:cs typeface="Arial" pitchFamily="34" charset="0"/>
              </a:defRPr>
            </a:lvl1pPr>
          </a:lstStyle>
          <a:p>
            <a:pPr>
              <a:defRPr/>
            </a:pPr>
            <a:fld id="{0981BF8A-93B5-4B0F-BEF8-6233808C0186}" type="slidenum">
              <a:rPr lang="en-US"/>
              <a:pPr>
                <a:defRPr/>
              </a:pPr>
              <a:t>‹#›</a:t>
            </a:fld>
            <a:endParaRPr lang="en-US" dirty="0"/>
          </a:p>
        </p:txBody>
      </p:sp>
    </p:spTree>
    <p:extLst>
      <p:ext uri="{BB962C8B-B14F-4D97-AF65-F5344CB8AC3E}">
        <p14:creationId xmlns:p14="http://schemas.microsoft.com/office/powerpoint/2010/main" val="3439914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cxnSp>
        <p:nvCxnSpPr>
          <p:cNvPr id="6" name="Straight Connector 5"/>
          <p:cNvCxnSpPr/>
          <p:nvPr/>
        </p:nvCxnSpPr>
        <p:spPr>
          <a:xfrm>
            <a:off x="1295400" y="12954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atin typeface="Arial" charset="0"/>
              </a:defRPr>
            </a:lvl1pPr>
          </a:lstStyle>
          <a:p>
            <a:pPr>
              <a:defRPr/>
            </a:pPr>
            <a:fld id="{C031474A-08AC-4FEC-BBE2-7B324A1174F8}" type="slidenum">
              <a:rPr lang="en-US"/>
              <a:pPr>
                <a:defRPr/>
              </a:pPr>
              <a:t>‹#›</a:t>
            </a:fld>
            <a:endParaRPr lang="en-US" dirty="0"/>
          </a:p>
        </p:txBody>
      </p:sp>
    </p:spTree>
    <p:extLst>
      <p:ext uri="{BB962C8B-B14F-4D97-AF65-F5344CB8AC3E}">
        <p14:creationId xmlns:p14="http://schemas.microsoft.com/office/powerpoint/2010/main" val="419684952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848600" y="6172200"/>
            <a:ext cx="838200" cy="476250"/>
          </a:xfrm>
        </p:spPr>
        <p:txBody>
          <a:bodyPr/>
          <a:lstStyle>
            <a:lvl1pPr eaLnBrk="1" hangingPunct="1">
              <a:defRPr>
                <a:latin typeface="Arial" charset="0"/>
                <a:cs typeface="Arial" pitchFamily="34" charset="0"/>
              </a:defRPr>
            </a:lvl1pPr>
          </a:lstStyle>
          <a:p>
            <a:pPr>
              <a:defRPr/>
            </a:pPr>
            <a:fld id="{955C05AF-A8C9-4D4C-8BD2-82624519DCA5}" type="slidenum">
              <a:rPr lang="en-US"/>
              <a:pPr>
                <a:defRPr/>
              </a:pPr>
              <a:t>‹#›</a:t>
            </a:fld>
            <a:endParaRPr lang="en-US" dirty="0"/>
          </a:p>
        </p:txBody>
      </p:sp>
    </p:spTree>
    <p:extLst>
      <p:ext uri="{BB962C8B-B14F-4D97-AF65-F5344CB8AC3E}">
        <p14:creationId xmlns:p14="http://schemas.microsoft.com/office/powerpoint/2010/main" val="332637451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1" hangingPunct="1">
              <a:defRPr>
                <a:latin typeface="Arial" charset="0"/>
                <a:cs typeface="Arial" pitchFamily="34" charset="0"/>
              </a:defRPr>
            </a:lvl1pPr>
          </a:lstStyle>
          <a:p>
            <a:pPr>
              <a:defRPr/>
            </a:pPr>
            <a:fld id="{3238AB9E-F7BF-463E-86E7-ECBA7A1F1838}" type="slidenum">
              <a:rPr lang="en-US"/>
              <a:pPr>
                <a:defRPr/>
              </a:pPr>
              <a:t>‹#›</a:t>
            </a:fld>
            <a:endParaRPr lang="en-US" dirty="0"/>
          </a:p>
        </p:txBody>
      </p:sp>
    </p:spTree>
    <p:extLst>
      <p:ext uri="{BB962C8B-B14F-4D97-AF65-F5344CB8AC3E}">
        <p14:creationId xmlns:p14="http://schemas.microsoft.com/office/powerpoint/2010/main" val="28425306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6" name="Rectangle 15"/>
          <p:cNvSpPr>
            <a:spLocks noGrp="1" noChangeArrowheads="1"/>
          </p:cNvSpPr>
          <p:nvPr>
            <p:ph type="sldNum" sz="quarter" idx="12"/>
          </p:nvPr>
        </p:nvSpPr>
        <p:spPr/>
        <p:txBody>
          <a:bodyPr/>
          <a:lstStyle>
            <a:lvl1pPr eaLnBrk="1" hangingPunct="1">
              <a:defRPr>
                <a:latin typeface="Arial" charset="0"/>
                <a:cs typeface="Arial" pitchFamily="34" charset="0"/>
              </a:defRPr>
            </a:lvl1pPr>
          </a:lstStyle>
          <a:p>
            <a:pPr>
              <a:defRPr/>
            </a:pPr>
            <a:fld id="{109C9567-6EFC-4D6D-AB32-E6C75C14FC0F}" type="slidenum">
              <a:rPr lang="en-US" altLang="en-US"/>
              <a:pPr>
                <a:defRPr/>
              </a:pPr>
              <a:t>‹#›</a:t>
            </a:fld>
            <a:endParaRPr lang="en-US" altLang="en-US" dirty="0"/>
          </a:p>
        </p:txBody>
      </p:sp>
    </p:spTree>
    <p:extLst>
      <p:ext uri="{BB962C8B-B14F-4D97-AF65-F5344CB8AC3E}">
        <p14:creationId xmlns:p14="http://schemas.microsoft.com/office/powerpoint/2010/main" val="3367047670"/>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1"/>
          </p:nvPr>
        </p:nvSpPr>
        <p:spPr/>
        <p:txBody>
          <a:bodyPr/>
          <a:lstStyle>
            <a:lvl1pPr eaLnBrk="1" hangingPunct="1">
              <a:defRPr>
                <a:solidFill>
                  <a:prstClr val="black">
                    <a:tint val="75000"/>
                  </a:prstClr>
                </a:solidFill>
                <a:latin typeface="Arial" charset="0"/>
                <a:cs typeface="Arial" pitchFamily="34" charset="0"/>
              </a:defRPr>
            </a:lvl1pPr>
          </a:lstStyle>
          <a:p>
            <a:pPr>
              <a:defRPr/>
            </a:pPr>
            <a:fld id="{15AB00F2-E6AD-42D8-B81E-914FDA59BAB3}" type="slidenum">
              <a:rPr lang="en-US" altLang="en-US"/>
              <a:pPr>
                <a:defRPr/>
              </a:pPr>
              <a:t>‹#›</a:t>
            </a:fld>
            <a:endParaRPr lang="en-US" altLang="en-US" dirty="0"/>
          </a:p>
        </p:txBody>
      </p:sp>
    </p:spTree>
    <p:extLst>
      <p:ext uri="{BB962C8B-B14F-4D97-AF65-F5344CB8AC3E}">
        <p14:creationId xmlns:p14="http://schemas.microsoft.com/office/powerpoint/2010/main" val="271825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1"/>
          </p:nvPr>
        </p:nvSpPr>
        <p:spPr/>
        <p:txBody>
          <a:bodyPr/>
          <a:lstStyle>
            <a:lvl1pPr eaLnBrk="1" hangingPunct="1">
              <a:defRPr>
                <a:solidFill>
                  <a:prstClr val="black">
                    <a:tint val="75000"/>
                  </a:prstClr>
                </a:solidFill>
                <a:latin typeface="Arial" charset="0"/>
                <a:cs typeface="Arial" pitchFamily="34" charset="0"/>
              </a:defRPr>
            </a:lvl1pPr>
          </a:lstStyle>
          <a:p>
            <a:pPr>
              <a:defRPr/>
            </a:pPr>
            <a:fld id="{C4847688-AFA8-4E53-9F36-C689DCF8541C}" type="slidenum">
              <a:rPr lang="en-US" altLang="en-US"/>
              <a:pPr>
                <a:defRPr/>
              </a:pPr>
              <a:t>‹#›</a:t>
            </a:fld>
            <a:endParaRPr lang="en-US" altLang="en-US" dirty="0"/>
          </a:p>
        </p:txBody>
      </p:sp>
    </p:spTree>
    <p:extLst>
      <p:ext uri="{BB962C8B-B14F-4D97-AF65-F5344CB8AC3E}">
        <p14:creationId xmlns:p14="http://schemas.microsoft.com/office/powerpoint/2010/main" val="15593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ed Rectangle 4"/>
          <p:cNvSpPr/>
          <p:nvPr/>
        </p:nvSpPr>
        <p:spPr>
          <a:xfrm>
            <a:off x="381000" y="1447800"/>
            <a:ext cx="8382000" cy="4800600"/>
          </a:xfrm>
          <a:prstGeom prst="roundRect">
            <a:avLst/>
          </a:prstGeom>
          <a:ln w="5715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dirty="0">
              <a:solidFill>
                <a:prstClr val="black"/>
              </a:solidFill>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a:noFill/>
        </p:spPr>
        <p:txBody>
          <a:bodyPr>
            <a:normAutofit/>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atin typeface="Arial" charset="0"/>
              </a:defRPr>
            </a:lvl1pPr>
          </a:lstStyle>
          <a:p>
            <a:pPr>
              <a:defRPr/>
            </a:pPr>
            <a:fld id="{E1B2FE5B-1A93-4A32-9038-37FB9BCD53C3}" type="slidenum">
              <a:rPr lang="en-US"/>
              <a:pPr>
                <a:defRPr/>
              </a:pPr>
              <a:t>‹#›</a:t>
            </a:fld>
            <a:endParaRPr lang="en-US" dirty="0"/>
          </a:p>
        </p:txBody>
      </p:sp>
    </p:spTree>
    <p:extLst>
      <p:ext uri="{BB962C8B-B14F-4D97-AF65-F5344CB8AC3E}">
        <p14:creationId xmlns:p14="http://schemas.microsoft.com/office/powerpoint/2010/main" val="37085133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5" name="Round Diagonal Corner Rectangle 4"/>
          <p:cNvSpPr/>
          <p:nvPr/>
        </p:nvSpPr>
        <p:spPr>
          <a:xfrm>
            <a:off x="228600" y="152400"/>
            <a:ext cx="8763000" cy="6400800"/>
          </a:xfrm>
          <a:prstGeom prst="round2Diag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sz="2800" b="1" cap="all" dirty="0">
              <a:ln w="9000" cmpd="sng">
                <a:solidFill>
                  <a:srgbClr val="3A7728">
                    <a:shade val="50000"/>
                    <a:satMod val="120000"/>
                  </a:srgbClr>
                </a:solidFill>
                <a:prstDash val="solid"/>
              </a:ln>
              <a:gradFill>
                <a:gsLst>
                  <a:gs pos="0">
                    <a:srgbClr val="3A7728">
                      <a:shade val="20000"/>
                      <a:satMod val="245000"/>
                    </a:srgbClr>
                  </a:gs>
                  <a:gs pos="43000">
                    <a:srgbClr val="3A7728">
                      <a:satMod val="255000"/>
                    </a:srgbClr>
                  </a:gs>
                  <a:gs pos="48000">
                    <a:srgbClr val="3A7728">
                      <a:shade val="85000"/>
                      <a:satMod val="255000"/>
                    </a:srgbClr>
                  </a:gs>
                  <a:gs pos="100000">
                    <a:srgbClr val="3A7728">
                      <a:shade val="20000"/>
                      <a:satMod val="245000"/>
                    </a:srgbClr>
                  </a:gs>
                </a:gsLst>
                <a:lin ang="5400000"/>
              </a:gradFill>
              <a:effectLst>
                <a:reflection blurRad="12700" stA="28000" endPos="45000" dist="1000" dir="5400000" sy="-100000" algn="bl" rotWithShape="0"/>
              </a:effectLst>
            </a:endParaRPr>
          </a:p>
        </p:txBody>
      </p:sp>
      <p:sp>
        <p:nvSpPr>
          <p:cNvPr id="2" name="Title 1"/>
          <p:cNvSpPr>
            <a:spLocks noGrp="1"/>
          </p:cNvSpPr>
          <p:nvPr>
            <p:ph type="title"/>
          </p:nvPr>
        </p:nvSpPr>
        <p:spPr>
          <a:xfrm>
            <a:off x="533400" y="5334000"/>
            <a:ext cx="8077200" cy="7397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33400" y="2133600"/>
            <a:ext cx="8077200" cy="3024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12"/>
          </p:nvPr>
        </p:nvSpPr>
        <p:spPr>
          <a:xfrm>
            <a:off x="6705600" y="6492875"/>
            <a:ext cx="2133600" cy="365125"/>
          </a:xfrm>
        </p:spPr>
        <p:txBody>
          <a:bodyPr/>
          <a:lstStyle>
            <a:lvl1pPr>
              <a:defRPr>
                <a:solidFill>
                  <a:prstClr val="white"/>
                </a:solidFill>
                <a:latin typeface="Arial" charset="0"/>
              </a:defRPr>
            </a:lvl1pPr>
          </a:lstStyle>
          <a:p>
            <a:pPr>
              <a:defRPr/>
            </a:pPr>
            <a:fld id="{E813A063-9069-4084-804B-BAAD2855056F}" type="slidenum">
              <a:rPr lang="en-US"/>
              <a:pPr>
                <a:defRPr/>
              </a:pPr>
              <a:t>‹#›</a:t>
            </a:fld>
            <a:endParaRPr lang="en-US" dirty="0"/>
          </a:p>
        </p:txBody>
      </p:sp>
    </p:spTree>
    <p:extLst>
      <p:ext uri="{BB962C8B-B14F-4D97-AF65-F5344CB8AC3E}">
        <p14:creationId xmlns:p14="http://schemas.microsoft.com/office/powerpoint/2010/main" val="206423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7" name="Rectangle 6"/>
          <p:cNvSpPr/>
          <p:nvPr/>
        </p:nvSpPr>
        <p:spPr>
          <a:xfrm>
            <a:off x="0" y="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cxnSp>
        <p:nvCxnSpPr>
          <p:cNvPr id="9" name="Straight Connector 8"/>
          <p:cNvCxnSpPr/>
          <p:nvPr/>
        </p:nvCxnSpPr>
        <p:spPr>
          <a:xfrm flipH="1">
            <a:off x="76200" y="1066800"/>
            <a:ext cx="8915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cap="none" spc="0">
                <a:ln>
                  <a:noFill/>
                </a:ln>
                <a:solidFill>
                  <a:schemeClr val="tx2">
                    <a:lumMod val="75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457200" y="1752599"/>
            <a:ext cx="4040188" cy="422275"/>
          </a:xfrm>
          <a:solidFill>
            <a:schemeClr val="tx2">
              <a:lumMod val="75000"/>
            </a:schemeClr>
          </a:solidFill>
          <a:ln>
            <a:solidFill>
              <a:schemeClr val="tx2">
                <a:lumMod val="75000"/>
              </a:schemeClr>
            </a:solidFill>
          </a:ln>
        </p:spPr>
        <p:style>
          <a:lnRef idx="0">
            <a:schemeClr val="accent4"/>
          </a:lnRef>
          <a:fillRef idx="3">
            <a:schemeClr val="accent4"/>
          </a:fillRef>
          <a:effectRef idx="3">
            <a:schemeClr val="accent4"/>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073525"/>
          </a:xfrm>
          <a:solidFill>
            <a:schemeClr val="bg1"/>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none"/>
        </p:style>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52599"/>
            <a:ext cx="4041775" cy="422275"/>
          </a:xfrm>
          <a:solidFill>
            <a:schemeClr val="tx2">
              <a:lumMod val="75000"/>
            </a:schemeClr>
          </a:solidFill>
          <a:ln>
            <a:solidFill>
              <a:schemeClr val="tx2">
                <a:lumMod val="75000"/>
              </a:schemeClr>
            </a:solidFill>
          </a:ln>
        </p:spPr>
        <p:style>
          <a:lnRef idx="0">
            <a:schemeClr val="accent4"/>
          </a:lnRef>
          <a:fillRef idx="3">
            <a:schemeClr val="accent4"/>
          </a:fillRef>
          <a:effectRef idx="3">
            <a:schemeClr val="accent4"/>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073525"/>
          </a:xfrm>
          <a:solidFill>
            <a:schemeClr val="bg1"/>
          </a:solidFill>
          <a:ln w="19050">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a:spLocks noGrp="1"/>
          </p:cNvSpPr>
          <p:nvPr>
            <p:ph type="sldNum" sz="quarter" idx="12"/>
          </p:nvPr>
        </p:nvSpPr>
        <p:spPr/>
        <p:txBody>
          <a:bodyPr/>
          <a:lstStyle>
            <a:lvl1pPr>
              <a:defRPr>
                <a:latin typeface="Arial" charset="0"/>
              </a:defRPr>
            </a:lvl1pPr>
          </a:lstStyle>
          <a:p>
            <a:pPr>
              <a:defRPr/>
            </a:pPr>
            <a:fld id="{7CA897A4-5D5C-4632-9ED1-B736EADCA11E}" type="slidenum">
              <a:rPr lang="en-US"/>
              <a:pPr>
                <a:defRPr/>
              </a:pPr>
              <a:t>‹#›</a:t>
            </a:fld>
            <a:endParaRPr lang="en-US" dirty="0"/>
          </a:p>
        </p:txBody>
      </p:sp>
    </p:spTree>
    <p:extLst>
      <p:ext uri="{BB962C8B-B14F-4D97-AF65-F5344CB8AC3E}">
        <p14:creationId xmlns:p14="http://schemas.microsoft.com/office/powerpoint/2010/main" val="1314415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9B686F33-D148-47A3-B73E-D853D6CB50E6}" type="slidenum">
              <a:rPr lang="en-US"/>
              <a:pPr>
                <a:defRPr/>
              </a:pPr>
              <a:t>‹#›</a:t>
            </a:fld>
            <a:endParaRPr lang="en-US" dirty="0"/>
          </a:p>
        </p:txBody>
      </p:sp>
    </p:spTree>
    <p:extLst>
      <p:ext uri="{BB962C8B-B14F-4D97-AF65-F5344CB8AC3E}">
        <p14:creationId xmlns:p14="http://schemas.microsoft.com/office/powerpoint/2010/main" val="11498533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atin typeface="Arial" charset="0"/>
              </a:defRPr>
            </a:lvl1pPr>
          </a:lstStyle>
          <a:p>
            <a:pPr>
              <a:defRPr/>
            </a:pPr>
            <a:fld id="{EB8F08D9-6761-4368-94D7-58D29AF554C6}" type="slidenum">
              <a:rPr lang="en-US"/>
              <a:pPr>
                <a:defRPr/>
              </a:pPr>
              <a:t>‹#›</a:t>
            </a:fld>
            <a:endParaRPr lang="en-US" dirty="0"/>
          </a:p>
        </p:txBody>
      </p:sp>
    </p:spTree>
    <p:extLst>
      <p:ext uri="{BB962C8B-B14F-4D97-AF65-F5344CB8AC3E}">
        <p14:creationId xmlns:p14="http://schemas.microsoft.com/office/powerpoint/2010/main" val="6430226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152400"/>
            <a:ext cx="9144000" cy="10668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1029" name="Title Placeholder 1"/>
          <p:cNvSpPr>
            <a:spLocks noGrp="1"/>
          </p:cNvSpPr>
          <p:nvPr>
            <p:ph type="title"/>
          </p:nvPr>
        </p:nvSpPr>
        <p:spPr bwMode="auto">
          <a:xfrm>
            <a:off x="76200" y="228600"/>
            <a:ext cx="906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229600" y="6492875"/>
            <a:ext cx="457200" cy="365125"/>
          </a:xfrm>
          <a:prstGeom prst="rect">
            <a:avLst/>
          </a:prstGeom>
        </p:spPr>
        <p:txBody>
          <a:bodyPr vert="horz" lIns="91440" tIns="45720" rIns="91440" bIns="45720" rtlCol="0" anchor="ctr"/>
          <a:lstStyle>
            <a:lvl1pPr algn="r">
              <a:defRPr sz="900">
                <a:solidFill>
                  <a:prstClr val="black">
                    <a:tint val="75000"/>
                  </a:prstClr>
                </a:solidFill>
                <a:latin typeface="Tahoma" pitchFamily="34" charset="0"/>
              </a:defRPr>
            </a:lvl1pPr>
          </a:lstStyle>
          <a:p>
            <a:pPr eaLnBrk="0" fontAlgn="base" hangingPunct="0">
              <a:spcBef>
                <a:spcPct val="0"/>
              </a:spcBef>
              <a:spcAft>
                <a:spcPct val="0"/>
              </a:spcAft>
              <a:defRPr/>
            </a:pPr>
            <a:fld id="{26027AA3-5FFC-45EC-9FA3-19C434D68207}" type="slidenum">
              <a:rPr lang="en-US"/>
              <a:pPr eaLnBrk="0" fontAlgn="base" hangingPunct="0">
                <a:spcBef>
                  <a:spcPct val="0"/>
                </a:spcBef>
                <a:spcAft>
                  <a:spcPct val="0"/>
                </a:spcAft>
                <a:defRPr/>
              </a:pPr>
              <a:t>‹#›</a:t>
            </a:fld>
            <a:endParaRPr lang="en-US" dirty="0"/>
          </a:p>
        </p:txBody>
      </p:sp>
    </p:spTree>
    <p:extLst>
      <p:ext uri="{BB962C8B-B14F-4D97-AF65-F5344CB8AC3E}">
        <p14:creationId xmlns:p14="http://schemas.microsoft.com/office/powerpoint/2010/main" val="20267875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Lst>
  <p:transition/>
  <p:hf hdr="0" ftr="0" dt="0"/>
  <p:txStyles>
    <p:titleStyle>
      <a:lvl1pPr algn="r" rtl="0" eaLnBrk="0" fontAlgn="base" hangingPunct="0">
        <a:spcBef>
          <a:spcPct val="0"/>
        </a:spcBef>
        <a:spcAft>
          <a:spcPct val="0"/>
        </a:spcAft>
        <a:defRPr sz="3800" b="1" kern="1200">
          <a:solidFill>
            <a:schemeClr val="bg1"/>
          </a:solidFill>
          <a:latin typeface="+mj-lt"/>
          <a:ea typeface="+mj-ea"/>
          <a:cs typeface="+mj-cs"/>
        </a:defRPr>
      </a:lvl1pPr>
      <a:lvl2pPr algn="r" rtl="0" eaLnBrk="0" fontAlgn="base" hangingPunct="0">
        <a:spcBef>
          <a:spcPct val="0"/>
        </a:spcBef>
        <a:spcAft>
          <a:spcPct val="0"/>
        </a:spcAft>
        <a:defRPr sz="3800" b="1">
          <a:solidFill>
            <a:schemeClr val="bg1"/>
          </a:solidFill>
          <a:latin typeface="Calibri" pitchFamily="34" charset="0"/>
        </a:defRPr>
      </a:lvl2pPr>
      <a:lvl3pPr algn="r" rtl="0" eaLnBrk="0" fontAlgn="base" hangingPunct="0">
        <a:spcBef>
          <a:spcPct val="0"/>
        </a:spcBef>
        <a:spcAft>
          <a:spcPct val="0"/>
        </a:spcAft>
        <a:defRPr sz="3800" b="1">
          <a:solidFill>
            <a:schemeClr val="bg1"/>
          </a:solidFill>
          <a:latin typeface="Calibri" pitchFamily="34" charset="0"/>
        </a:defRPr>
      </a:lvl3pPr>
      <a:lvl4pPr algn="r" rtl="0" eaLnBrk="0" fontAlgn="base" hangingPunct="0">
        <a:spcBef>
          <a:spcPct val="0"/>
        </a:spcBef>
        <a:spcAft>
          <a:spcPct val="0"/>
        </a:spcAft>
        <a:defRPr sz="3800" b="1">
          <a:solidFill>
            <a:schemeClr val="bg1"/>
          </a:solidFill>
          <a:latin typeface="Calibri" pitchFamily="34" charset="0"/>
        </a:defRPr>
      </a:lvl4pPr>
      <a:lvl5pPr algn="r" rtl="0" eaLnBrk="0" fontAlgn="base" hangingPunct="0">
        <a:spcBef>
          <a:spcPct val="0"/>
        </a:spcBef>
        <a:spcAft>
          <a:spcPct val="0"/>
        </a:spcAft>
        <a:defRPr sz="3800" b="1">
          <a:solidFill>
            <a:schemeClr val="bg1"/>
          </a:solidFill>
          <a:latin typeface="Calibri" pitchFamily="34" charset="0"/>
        </a:defRPr>
      </a:lvl5pPr>
      <a:lvl6pPr marL="457200" algn="r" rtl="0" fontAlgn="base">
        <a:spcBef>
          <a:spcPct val="0"/>
        </a:spcBef>
        <a:spcAft>
          <a:spcPct val="0"/>
        </a:spcAft>
        <a:defRPr sz="3800" b="1">
          <a:solidFill>
            <a:schemeClr val="bg1"/>
          </a:solidFill>
          <a:latin typeface="Calibri" pitchFamily="34" charset="0"/>
        </a:defRPr>
      </a:lvl6pPr>
      <a:lvl7pPr marL="914400" algn="r" rtl="0" fontAlgn="base">
        <a:spcBef>
          <a:spcPct val="0"/>
        </a:spcBef>
        <a:spcAft>
          <a:spcPct val="0"/>
        </a:spcAft>
        <a:defRPr sz="3800" b="1">
          <a:solidFill>
            <a:schemeClr val="bg1"/>
          </a:solidFill>
          <a:latin typeface="Calibri" pitchFamily="34" charset="0"/>
        </a:defRPr>
      </a:lvl7pPr>
      <a:lvl8pPr marL="1371600" algn="r" rtl="0" fontAlgn="base">
        <a:spcBef>
          <a:spcPct val="0"/>
        </a:spcBef>
        <a:spcAft>
          <a:spcPct val="0"/>
        </a:spcAft>
        <a:defRPr sz="3800" b="1">
          <a:solidFill>
            <a:schemeClr val="bg1"/>
          </a:solidFill>
          <a:latin typeface="Calibri" pitchFamily="34" charset="0"/>
        </a:defRPr>
      </a:lvl8pPr>
      <a:lvl9pPr marL="1828800" algn="r" rtl="0" fontAlgn="base">
        <a:spcBef>
          <a:spcPct val="0"/>
        </a:spcBef>
        <a:spcAft>
          <a:spcPct val="0"/>
        </a:spcAft>
        <a:defRPr sz="3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152400"/>
            <a:ext cx="9144000" cy="106680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1029" name="Title Placeholder 1"/>
          <p:cNvSpPr>
            <a:spLocks noGrp="1"/>
          </p:cNvSpPr>
          <p:nvPr>
            <p:ph type="title"/>
          </p:nvPr>
        </p:nvSpPr>
        <p:spPr bwMode="auto">
          <a:xfrm>
            <a:off x="152400" y="2286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229600" y="6492875"/>
            <a:ext cx="457200" cy="365125"/>
          </a:xfrm>
          <a:prstGeom prst="rect">
            <a:avLst/>
          </a:prstGeom>
        </p:spPr>
        <p:txBody>
          <a:bodyPr vert="horz" lIns="91440" tIns="45720" rIns="91440" bIns="45720" rtlCol="0" anchor="ctr"/>
          <a:lstStyle>
            <a:lvl1pPr algn="r" eaLnBrk="0" hangingPunct="0">
              <a:defRPr sz="900">
                <a:solidFill>
                  <a:prstClr val="black">
                    <a:tint val="75000"/>
                  </a:prstClr>
                </a:solidFill>
                <a:latin typeface="Tahoma" pitchFamily="34" charset="0"/>
                <a:cs typeface="+mn-cs"/>
              </a:defRPr>
            </a:lvl1pPr>
          </a:lstStyle>
          <a:p>
            <a:pPr fontAlgn="base">
              <a:spcBef>
                <a:spcPct val="0"/>
              </a:spcBef>
              <a:spcAft>
                <a:spcPct val="0"/>
              </a:spcAft>
              <a:defRPr/>
            </a:pPr>
            <a:fld id="{DE949536-E677-4E7D-90F1-4C3F55B003F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263496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Lst>
  <p:transition/>
  <p:hf hdr="0" ftr="0" dt="0"/>
  <p:txStyles>
    <p:titleStyle>
      <a:lvl1pPr algn="r" rtl="0" eaLnBrk="0" fontAlgn="base" hangingPunct="0">
        <a:spcBef>
          <a:spcPct val="0"/>
        </a:spcBef>
        <a:spcAft>
          <a:spcPct val="0"/>
        </a:spcAft>
        <a:defRPr sz="3800" b="1" kern="1200">
          <a:solidFill>
            <a:schemeClr val="bg1"/>
          </a:solidFill>
          <a:latin typeface="+mj-lt"/>
          <a:ea typeface="+mj-ea"/>
          <a:cs typeface="+mj-cs"/>
        </a:defRPr>
      </a:lvl1pPr>
      <a:lvl2pPr algn="r" rtl="0" eaLnBrk="0" fontAlgn="base" hangingPunct="0">
        <a:spcBef>
          <a:spcPct val="0"/>
        </a:spcBef>
        <a:spcAft>
          <a:spcPct val="0"/>
        </a:spcAft>
        <a:defRPr sz="3800" b="1">
          <a:solidFill>
            <a:schemeClr val="bg1"/>
          </a:solidFill>
          <a:latin typeface="Calibri" pitchFamily="34" charset="0"/>
        </a:defRPr>
      </a:lvl2pPr>
      <a:lvl3pPr algn="r" rtl="0" eaLnBrk="0" fontAlgn="base" hangingPunct="0">
        <a:spcBef>
          <a:spcPct val="0"/>
        </a:spcBef>
        <a:spcAft>
          <a:spcPct val="0"/>
        </a:spcAft>
        <a:defRPr sz="3800" b="1">
          <a:solidFill>
            <a:schemeClr val="bg1"/>
          </a:solidFill>
          <a:latin typeface="Calibri" pitchFamily="34" charset="0"/>
        </a:defRPr>
      </a:lvl3pPr>
      <a:lvl4pPr algn="r" rtl="0" eaLnBrk="0" fontAlgn="base" hangingPunct="0">
        <a:spcBef>
          <a:spcPct val="0"/>
        </a:spcBef>
        <a:spcAft>
          <a:spcPct val="0"/>
        </a:spcAft>
        <a:defRPr sz="3800" b="1">
          <a:solidFill>
            <a:schemeClr val="bg1"/>
          </a:solidFill>
          <a:latin typeface="Calibri" pitchFamily="34" charset="0"/>
        </a:defRPr>
      </a:lvl4pPr>
      <a:lvl5pPr algn="r" rtl="0" eaLnBrk="0" fontAlgn="base" hangingPunct="0">
        <a:spcBef>
          <a:spcPct val="0"/>
        </a:spcBef>
        <a:spcAft>
          <a:spcPct val="0"/>
        </a:spcAft>
        <a:defRPr sz="3800" b="1">
          <a:solidFill>
            <a:schemeClr val="bg1"/>
          </a:solidFill>
          <a:latin typeface="Calibri" pitchFamily="34" charset="0"/>
        </a:defRPr>
      </a:lvl5pPr>
      <a:lvl6pPr marL="457200" algn="r" rtl="0" fontAlgn="base">
        <a:spcBef>
          <a:spcPct val="0"/>
        </a:spcBef>
        <a:spcAft>
          <a:spcPct val="0"/>
        </a:spcAft>
        <a:defRPr sz="3800" b="1">
          <a:solidFill>
            <a:schemeClr val="bg1"/>
          </a:solidFill>
          <a:latin typeface="Calibri" pitchFamily="34" charset="0"/>
        </a:defRPr>
      </a:lvl6pPr>
      <a:lvl7pPr marL="914400" algn="r" rtl="0" fontAlgn="base">
        <a:spcBef>
          <a:spcPct val="0"/>
        </a:spcBef>
        <a:spcAft>
          <a:spcPct val="0"/>
        </a:spcAft>
        <a:defRPr sz="3800" b="1">
          <a:solidFill>
            <a:schemeClr val="bg1"/>
          </a:solidFill>
          <a:latin typeface="Calibri" pitchFamily="34" charset="0"/>
        </a:defRPr>
      </a:lvl7pPr>
      <a:lvl8pPr marL="1371600" algn="r" rtl="0" fontAlgn="base">
        <a:spcBef>
          <a:spcPct val="0"/>
        </a:spcBef>
        <a:spcAft>
          <a:spcPct val="0"/>
        </a:spcAft>
        <a:defRPr sz="3800" b="1">
          <a:solidFill>
            <a:schemeClr val="bg1"/>
          </a:solidFill>
          <a:latin typeface="Calibri" pitchFamily="34" charset="0"/>
        </a:defRPr>
      </a:lvl8pPr>
      <a:lvl9pPr marL="1828800" algn="r" rtl="0" fontAlgn="base">
        <a:spcBef>
          <a:spcPct val="0"/>
        </a:spcBef>
        <a:spcAft>
          <a:spcPct val="0"/>
        </a:spcAft>
        <a:defRPr sz="3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cid:9C7D46F2-B34A-46B3-B4E6-9322EC25DAA3" TargetMode="External"/><Relationship Id="rId5" Type="http://schemas.openxmlformats.org/officeDocument/2006/relationships/image" Target="../media/image20.jpeg"/><Relationship Id="rId4" Type="http://schemas.openxmlformats.org/officeDocument/2006/relationships/image" Target="cid:E44B8752-9A7A-409D-9D63-81C6B9C0F8E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228536"/>
            <a:ext cx="7854696" cy="581464"/>
          </a:xfrm>
        </p:spPr>
        <p:txBody>
          <a:bodyPr/>
          <a:lstStyle/>
          <a:p>
            <a:r>
              <a:rPr lang="en-US" dirty="0"/>
              <a:t>Internal Traffic Control Plans</a:t>
            </a:r>
          </a:p>
        </p:txBody>
      </p:sp>
      <p:sp>
        <p:nvSpPr>
          <p:cNvPr id="2050" name="Rectangle 2"/>
          <p:cNvSpPr>
            <a:spLocks noGrp="1" noChangeArrowheads="1"/>
          </p:cNvSpPr>
          <p:nvPr>
            <p:ph type="ctrTitle"/>
          </p:nvPr>
        </p:nvSpPr>
        <p:spPr>
          <a:xfrm>
            <a:off x="457200" y="2133600"/>
            <a:ext cx="8839200" cy="1371600"/>
          </a:xfrm>
          <a:ln>
            <a:miter lim="800000"/>
            <a:headEnd/>
            <a:tailEnd/>
          </a:ln>
          <a:extLst/>
        </p:spPr>
        <p:txBody>
          <a:bodyPr>
            <a:normAutofit/>
          </a:bodyPr>
          <a:lstStyle/>
          <a:p>
            <a:pPr algn="ctr" eaLnBrk="1" hangingPunct="1">
              <a:defRPr/>
            </a:pPr>
            <a:r>
              <a:rPr lang="en-US" sz="4000" dirty="0"/>
              <a:t>Work Zone Employee Safety</a:t>
            </a:r>
            <a:endParaRPr lang="en-US" altLang="en-US" sz="4000" dirty="0">
              <a:solidFill>
                <a:schemeClr val="bg1"/>
              </a:solidFill>
            </a:endParaRPr>
          </a:p>
        </p:txBody>
      </p:sp>
      <p:sp>
        <p:nvSpPr>
          <p:cNvPr id="4" name="TextBox 3"/>
          <p:cNvSpPr txBox="1"/>
          <p:nvPr/>
        </p:nvSpPr>
        <p:spPr>
          <a:xfrm>
            <a:off x="2057400" y="4038600"/>
            <a:ext cx="685800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material was produced under grant number SH-31248-SH7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2" name="Slide Number Placeholder 1"/>
          <p:cNvSpPr>
            <a:spLocks noGrp="1"/>
          </p:cNvSpPr>
          <p:nvPr>
            <p:ph type="sldNum" sz="quarter" idx="12"/>
          </p:nvPr>
        </p:nvSpPr>
        <p:spPr/>
        <p:txBody>
          <a:bodyPr/>
          <a:lstStyle/>
          <a:p>
            <a:pPr>
              <a:defRPr/>
            </a:pPr>
            <a:fld id="{E803EFB6-59A1-4666-8939-06924DC8ACC2}" type="slidenum">
              <a:rPr lang="en-US" smtClean="0"/>
              <a:pPr>
                <a:defRPr/>
              </a:pPr>
              <a:t>1</a:t>
            </a:fld>
            <a:endParaRPr lang="en-US" dirty="0"/>
          </a:p>
        </p:txBody>
      </p:sp>
    </p:spTree>
    <p:extLst>
      <p:ext uri="{BB962C8B-B14F-4D97-AF65-F5344CB8AC3E}">
        <p14:creationId xmlns:p14="http://schemas.microsoft.com/office/powerpoint/2010/main" val="445082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Responsibilities of Truck Boss</a:t>
            </a:r>
          </a:p>
        </p:txBody>
      </p:sp>
      <p:pic>
        <p:nvPicPr>
          <p:cNvPr id="7" name="Content Placeholder 6" descr="Construction worker with Dump Truck"/>
          <p:cNvPicPr>
            <a:picLocks noGrp="1" noChangeAspect="1"/>
          </p:cNvPicPr>
          <p:nvPr>
            <p:ph sz="half" idx="1"/>
          </p:nvPr>
        </p:nvPicPr>
        <p:blipFill>
          <a:blip r:embed="rId3" cstate="print"/>
          <a:stretch>
            <a:fillRect/>
          </a:stretch>
        </p:blipFill>
        <p:spPr>
          <a:xfrm>
            <a:off x="381000" y="1828800"/>
            <a:ext cx="3892378" cy="41910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a:xfrm>
            <a:off x="4267200" y="1600200"/>
            <a:ext cx="4419600" cy="4876800"/>
          </a:xfrm>
        </p:spPr>
        <p:txBody>
          <a:bodyPr rtlCol="0">
            <a:normAutofit/>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COMMUNICATE WITH OTHER DRIVERS</a:t>
            </a:r>
          </a:p>
          <a:p>
            <a:pPr lvl="1" fontAlgn="auto">
              <a:spcAft>
                <a:spcPts val="0"/>
              </a:spcAft>
              <a:buFont typeface="Arial" charset="0"/>
              <a:buChar char="–"/>
              <a:defRPr/>
            </a:pPr>
            <a:r>
              <a:rPr lang="en-US" sz="2800" dirty="0"/>
              <a:t>Share ITCP instruction on where drivers should operate</a:t>
            </a:r>
          </a:p>
          <a:p>
            <a:pPr lvl="1" fontAlgn="auto">
              <a:spcAft>
                <a:spcPts val="0"/>
              </a:spcAft>
              <a:buFont typeface="Arial" charset="0"/>
              <a:buChar char="–"/>
              <a:defRPr/>
            </a:pPr>
            <a:r>
              <a:rPr lang="en-US" sz="2800" dirty="0"/>
              <a:t>Assist in communicating safe site procedures with all truck drivers</a:t>
            </a:r>
          </a:p>
        </p:txBody>
      </p:sp>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10</a:t>
            </a:fld>
            <a:endParaRPr lang="en-US" dirty="0"/>
          </a:p>
        </p:txBody>
      </p:sp>
    </p:spTree>
    <p:extLst>
      <p:ext uri="{BB962C8B-B14F-4D97-AF65-F5344CB8AC3E}">
        <p14:creationId xmlns:p14="http://schemas.microsoft.com/office/powerpoint/2010/main" val="22632108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Responsibilities of Truck Drivers</a:t>
            </a:r>
          </a:p>
        </p:txBody>
      </p:sp>
      <p:pic>
        <p:nvPicPr>
          <p:cNvPr id="1026" name="Picture 2" descr="Semi-Truck with Oversize label"/>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14362" y="1781969"/>
            <a:ext cx="3724275" cy="416242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a:xfrm>
            <a:off x="4267200" y="1600200"/>
            <a:ext cx="4419600" cy="4876800"/>
          </a:xfrm>
        </p:spPr>
        <p:txBody>
          <a:bodyPr rtlCol="0">
            <a:normAutofit fontScale="92500" lnSpcReduction="10000"/>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KEEP A SAFE DISTANCE FROM WORKERS ON FOOT</a:t>
            </a:r>
          </a:p>
          <a:p>
            <a:pPr lvl="1" fontAlgn="auto">
              <a:spcAft>
                <a:spcPts val="0"/>
              </a:spcAft>
              <a:buFont typeface="Arial" charset="0"/>
              <a:buChar char="–"/>
              <a:defRPr/>
            </a:pPr>
            <a:r>
              <a:rPr lang="en-US" sz="2800" dirty="0"/>
              <a:t>Receive ITCP instruction on where they should operate</a:t>
            </a:r>
          </a:p>
          <a:p>
            <a:pPr lvl="1" fontAlgn="auto">
              <a:spcAft>
                <a:spcPts val="0"/>
              </a:spcAft>
              <a:buFont typeface="Arial" charset="0"/>
              <a:buChar char="–"/>
              <a:defRPr/>
            </a:pPr>
            <a:r>
              <a:rPr lang="en-US" sz="2800" dirty="0"/>
              <a:t>Receive navigation assistance (spotters) when appropriate</a:t>
            </a:r>
          </a:p>
          <a:p>
            <a:pPr lvl="1" fontAlgn="auto">
              <a:spcAft>
                <a:spcPts val="0"/>
              </a:spcAft>
              <a:buFont typeface="Arial" charset="0"/>
              <a:buChar char="–"/>
              <a:defRPr/>
            </a:pPr>
            <a:r>
              <a:rPr lang="en-US" sz="2800" dirty="0"/>
              <a:t>Never operate into a blind area without checking for pedestrians</a:t>
            </a:r>
          </a:p>
        </p:txBody>
      </p:sp>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11</a:t>
            </a:fld>
            <a:endParaRPr lang="en-US" dirty="0"/>
          </a:p>
        </p:txBody>
      </p:sp>
    </p:spTree>
    <p:extLst>
      <p:ext uri="{BB962C8B-B14F-4D97-AF65-F5344CB8AC3E}">
        <p14:creationId xmlns:p14="http://schemas.microsoft.com/office/powerpoint/2010/main" val="13167695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Responsibilities of Equipment Operators</a:t>
            </a:r>
          </a:p>
        </p:txBody>
      </p:sp>
      <p:sp>
        <p:nvSpPr>
          <p:cNvPr id="3" name="Content Placeholder 2"/>
          <p:cNvSpPr>
            <a:spLocks noGrp="1"/>
          </p:cNvSpPr>
          <p:nvPr>
            <p:ph sz="half" idx="1"/>
          </p:nvPr>
        </p:nvSpPr>
        <p:spPr>
          <a:xfrm>
            <a:off x="152400" y="1600200"/>
            <a:ext cx="4800600" cy="5029200"/>
          </a:xfrm>
        </p:spPr>
        <p:txBody>
          <a:bodyPr rtlCol="0">
            <a:normAutofit fontScale="92500" lnSpcReduction="20000"/>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KNOW THE LOCATION OF WORKERS ON FOOT</a:t>
            </a:r>
          </a:p>
          <a:p>
            <a:pPr lvl="1" fontAlgn="auto">
              <a:spcAft>
                <a:spcPts val="0"/>
              </a:spcAft>
              <a:buFont typeface="Arial" charset="0"/>
              <a:buChar char="–"/>
              <a:defRPr/>
            </a:pPr>
            <a:r>
              <a:rPr lang="en-US" sz="2800" dirty="0"/>
              <a:t>Do not move until the blind area is checked or a spotter is designated</a:t>
            </a:r>
          </a:p>
          <a:p>
            <a:pPr lvl="1" fontAlgn="auto">
              <a:spcAft>
                <a:spcPts val="0"/>
              </a:spcAft>
              <a:buFont typeface="Arial" charset="0"/>
              <a:buChar char="–"/>
              <a:defRPr/>
            </a:pPr>
            <a:r>
              <a:rPr lang="en-US" sz="2800" dirty="0"/>
              <a:t>Know blind area for equipment you are operating</a:t>
            </a:r>
          </a:p>
          <a:p>
            <a:pPr lvl="1" fontAlgn="auto">
              <a:spcAft>
                <a:spcPts val="0"/>
              </a:spcAft>
              <a:buFont typeface="Arial" charset="0"/>
              <a:buChar char="–"/>
              <a:defRPr/>
            </a:pPr>
            <a:r>
              <a:rPr lang="en-US" sz="2800" dirty="0"/>
              <a:t>Stay out of areas designated for workers on foot</a:t>
            </a:r>
          </a:p>
          <a:p>
            <a:pPr lvl="1" fontAlgn="auto">
              <a:spcAft>
                <a:spcPts val="0"/>
              </a:spcAft>
              <a:buFont typeface="Arial" charset="0"/>
              <a:buChar char="–"/>
              <a:defRPr/>
            </a:pPr>
            <a:r>
              <a:rPr lang="en-US" sz="2800" dirty="0"/>
              <a:t>Do a 360° “walk-around” before moving equipment</a:t>
            </a:r>
          </a:p>
        </p:txBody>
      </p:sp>
      <p:pic>
        <p:nvPicPr>
          <p:cNvPr id="5122" name="Picture 2" descr="Worker inside cab of equipment"/>
          <p:cNvPicPr>
            <a:picLocks noGrp="1" noChangeAspect="1" noChangeArrowheads="1"/>
          </p:cNvPicPr>
          <p:nvPr>
            <p:ph sz="half" idx="2"/>
          </p:nvPr>
        </p:nvPicPr>
        <p:blipFill>
          <a:blip r:embed="rId3" cstate="print"/>
          <a:srcRect/>
          <a:stretch>
            <a:fillRect/>
          </a:stretch>
        </p:blipFill>
        <p:spPr>
          <a:xfrm>
            <a:off x="4936904" y="1676401"/>
            <a:ext cx="3826096" cy="43434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12</a:t>
            </a:fld>
            <a:endParaRPr lang="en-US" dirty="0"/>
          </a:p>
        </p:txBody>
      </p:sp>
    </p:spTree>
    <p:extLst>
      <p:ext uri="{BB962C8B-B14F-4D97-AF65-F5344CB8AC3E}">
        <p14:creationId xmlns:p14="http://schemas.microsoft.com/office/powerpoint/2010/main" val="34667315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Responsibilities of Spotters</a:t>
            </a:r>
          </a:p>
        </p:txBody>
      </p:sp>
      <p:sp>
        <p:nvSpPr>
          <p:cNvPr id="8" name="Content Placeholder 2"/>
          <p:cNvSpPr txBox="1">
            <a:spLocks/>
          </p:cNvSpPr>
          <p:nvPr/>
        </p:nvSpPr>
        <p:spPr>
          <a:xfrm>
            <a:off x="3048000" y="1600200"/>
            <a:ext cx="5867400" cy="5029200"/>
          </a:xfrm>
          <a:prstGeom prst="rect">
            <a:avLst/>
          </a:prstGeom>
        </p:spPr>
        <p:txBody>
          <a:bodyPr>
            <a:normAutofit fontScale="92500" lnSpcReduction="10000"/>
          </a:bodyPr>
          <a:lstStyle/>
          <a:p>
            <a:pPr marL="342900" indent="-342900">
              <a:spcBef>
                <a:spcPct val="20000"/>
              </a:spcBef>
              <a:buClr>
                <a:srgbClr val="FFCC00"/>
              </a:buClr>
              <a:buFont typeface="Wingdings" pitchFamily="2" charset="2"/>
              <a:buChar char="§"/>
              <a:defRPr/>
            </a:pPr>
            <a:r>
              <a:rPr lang="en-US" sz="3500" b="1" dirty="0">
                <a:solidFill>
                  <a:prstClr val="black"/>
                </a:solidFill>
                <a:cs typeface="Arial" pitchFamily="34" charset="0"/>
              </a:rPr>
              <a:t>PRIMARY ROLE</a:t>
            </a:r>
            <a:r>
              <a:rPr lang="en-US" sz="3500" dirty="0">
                <a:solidFill>
                  <a:prstClr val="black"/>
                </a:solidFill>
                <a:cs typeface="Arial" pitchFamily="34" charset="0"/>
              </a:rPr>
              <a:t>:  </a:t>
            </a:r>
            <a:r>
              <a:rPr lang="en-US" sz="3500" b="1" dirty="0">
                <a:effectLst>
                  <a:outerShdw blurRad="38100" dist="38100" dir="2700000" algn="tl">
                    <a:srgbClr val="000000">
                      <a:alpha val="43137"/>
                    </a:srgbClr>
                  </a:outerShdw>
                </a:effectLst>
                <a:cs typeface="Arial" pitchFamily="34" charset="0"/>
              </a:rPr>
              <a:t>SAFE BACKING</a:t>
            </a:r>
          </a:p>
          <a:p>
            <a:pPr marL="800100" lvl="1" indent="-342900">
              <a:spcBef>
                <a:spcPct val="20000"/>
              </a:spcBef>
              <a:buClr>
                <a:srgbClr val="FFCC00"/>
              </a:buClr>
              <a:buFont typeface="Wingdings" pitchFamily="2" charset="2"/>
              <a:buChar char="§"/>
              <a:defRPr/>
            </a:pPr>
            <a:r>
              <a:rPr lang="en-US" sz="2800" b="1" dirty="0">
                <a:solidFill>
                  <a:prstClr val="black"/>
                </a:solidFill>
                <a:cs typeface="Arial" pitchFamily="34" charset="0"/>
              </a:rPr>
              <a:t>Ensure operator knows where you are and will be located; make eye contact</a:t>
            </a:r>
          </a:p>
          <a:p>
            <a:pPr marL="800100" lvl="1" indent="-342900">
              <a:spcBef>
                <a:spcPct val="20000"/>
              </a:spcBef>
              <a:buClr>
                <a:srgbClr val="FFCC00"/>
              </a:buClr>
              <a:buFont typeface="Wingdings" pitchFamily="2" charset="2"/>
              <a:buChar char="§"/>
              <a:defRPr/>
            </a:pPr>
            <a:r>
              <a:rPr lang="en-US" sz="2800" b="1" dirty="0">
                <a:solidFill>
                  <a:prstClr val="black"/>
                </a:solidFill>
                <a:cs typeface="Arial" pitchFamily="34" charset="0"/>
              </a:rPr>
              <a:t>Ensure workers know your responsibilities and wait for permission to enter area</a:t>
            </a:r>
          </a:p>
          <a:p>
            <a:pPr marL="800100" lvl="1" indent="-342900">
              <a:spcBef>
                <a:spcPct val="20000"/>
              </a:spcBef>
              <a:buClr>
                <a:srgbClr val="FFCC00"/>
              </a:buClr>
              <a:buFont typeface="Wingdings" pitchFamily="2" charset="2"/>
              <a:buChar char="§"/>
              <a:defRPr/>
            </a:pPr>
            <a:r>
              <a:rPr lang="en-US" sz="2800" b="1" dirty="0">
                <a:solidFill>
                  <a:prstClr val="black"/>
                </a:solidFill>
                <a:cs typeface="Arial" pitchFamily="34" charset="0"/>
              </a:rPr>
              <a:t>Receive training in safe spotting procedures and know the signals</a:t>
            </a:r>
          </a:p>
          <a:p>
            <a:pPr marL="800100" lvl="1" indent="-342900">
              <a:spcBef>
                <a:spcPct val="20000"/>
              </a:spcBef>
              <a:buClr>
                <a:srgbClr val="FFCC00"/>
              </a:buClr>
              <a:buFont typeface="Wingdings" pitchFamily="2" charset="2"/>
              <a:buChar char="§"/>
              <a:defRPr/>
            </a:pPr>
            <a:r>
              <a:rPr lang="en-US" sz="2800" b="1" dirty="0">
                <a:solidFill>
                  <a:prstClr val="black"/>
                </a:solidFill>
                <a:cs typeface="Arial" pitchFamily="34" charset="0"/>
              </a:rPr>
              <a:t>Stay in continuous communication with operator and remain visible at all times</a:t>
            </a:r>
          </a:p>
        </p:txBody>
      </p:sp>
      <p:pic>
        <p:nvPicPr>
          <p:cNvPr id="1026" name="Picture 2" descr="Worker helping truck back-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971800"/>
            <a:ext cx="3124200" cy="3559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13</a:t>
            </a:fld>
            <a:endParaRPr lang="en-US" dirty="0"/>
          </a:p>
        </p:txBody>
      </p:sp>
    </p:spTree>
    <p:extLst>
      <p:ext uri="{BB962C8B-B14F-4D97-AF65-F5344CB8AC3E}">
        <p14:creationId xmlns:p14="http://schemas.microsoft.com/office/powerpoint/2010/main" val="41456613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371600" y="304800"/>
            <a:ext cx="7772400" cy="892175"/>
          </a:xfrm>
        </p:spPr>
        <p:txBody>
          <a:bodyPr/>
          <a:lstStyle/>
          <a:p>
            <a:r>
              <a:rPr lang="en-US" altLang="en-US" dirty="0"/>
              <a:t>Elements of an ITCP</a:t>
            </a:r>
            <a:endParaRPr lang="en-US" altLang="en-US" sz="2400" dirty="0"/>
          </a:p>
        </p:txBody>
      </p:sp>
      <p:sp>
        <p:nvSpPr>
          <p:cNvPr id="121859" name="Rectangle 3"/>
          <p:cNvSpPr>
            <a:spLocks noGrp="1" noChangeArrowheads="1"/>
          </p:cNvSpPr>
          <p:nvPr>
            <p:ph type="body" idx="1"/>
          </p:nvPr>
        </p:nvSpPr>
        <p:spPr>
          <a:xfrm>
            <a:off x="990600" y="2330381"/>
            <a:ext cx="7800975" cy="3460820"/>
          </a:xfrm>
        </p:spPr>
        <p:txBody>
          <a:bodyPr>
            <a:normAutofit fontScale="92500" lnSpcReduction="20000"/>
          </a:bodyPr>
          <a:lstStyle/>
          <a:p>
            <a:r>
              <a:rPr lang="en-US" altLang="en-US" dirty="0"/>
              <a:t> </a:t>
            </a:r>
            <a:r>
              <a:rPr lang="en-US" altLang="en-US" sz="3200" dirty="0"/>
              <a:t>Typically, an ITCP should cover</a:t>
            </a:r>
          </a:p>
          <a:p>
            <a:pPr lvl="1"/>
            <a:r>
              <a:rPr lang="en-US" altLang="en-US" sz="3000" dirty="0"/>
              <a:t>Roles and responsibilities of parties</a:t>
            </a:r>
          </a:p>
          <a:p>
            <a:pPr lvl="1"/>
            <a:r>
              <a:rPr lang="en-US" altLang="en-US" sz="3000" dirty="0"/>
              <a:t>Site specific information</a:t>
            </a:r>
          </a:p>
          <a:p>
            <a:pPr lvl="1"/>
            <a:r>
              <a:rPr lang="en-US" altLang="en-US" sz="3000" dirty="0"/>
              <a:t>Communication plan</a:t>
            </a:r>
          </a:p>
          <a:p>
            <a:pPr lvl="1"/>
            <a:r>
              <a:rPr lang="en-US" altLang="en-US" sz="3000" dirty="0"/>
              <a:t>Schematic diagrams</a:t>
            </a:r>
          </a:p>
          <a:p>
            <a:pPr lvl="1"/>
            <a:r>
              <a:rPr lang="en-US" altLang="en-US" sz="3000" dirty="0"/>
              <a:t>Hazard assessments</a:t>
            </a:r>
          </a:p>
          <a:p>
            <a:pPr lvl="1"/>
            <a:r>
              <a:rPr lang="en-US" altLang="en-US" sz="3000" dirty="0"/>
              <a:t>Training of site personnel on ITCP</a:t>
            </a:r>
          </a:p>
          <a:p>
            <a:pPr lvl="1"/>
            <a:r>
              <a:rPr lang="en-US" altLang="en-US" sz="3000" dirty="0"/>
              <a:t>Effectiveness evaluation</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14</a:t>
            </a:fld>
            <a:endParaRPr lang="en-US" dirty="0"/>
          </a:p>
        </p:txBody>
      </p:sp>
    </p:spTree>
    <p:extLst>
      <p:ext uri="{BB962C8B-B14F-4D97-AF65-F5344CB8AC3E}">
        <p14:creationId xmlns:p14="http://schemas.microsoft.com/office/powerpoint/2010/main" val="279476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210945" y="304800"/>
            <a:ext cx="7902575" cy="838200"/>
          </a:xfrm>
        </p:spPr>
        <p:txBody>
          <a:bodyPr/>
          <a:lstStyle/>
          <a:p>
            <a:r>
              <a:rPr lang="en-US" altLang="en-US" dirty="0"/>
              <a:t>Elements of an ITCP – Project Specific Information</a:t>
            </a:r>
            <a:endParaRPr lang="en-US" altLang="en-US" sz="2400" dirty="0"/>
          </a:p>
        </p:txBody>
      </p:sp>
      <p:sp>
        <p:nvSpPr>
          <p:cNvPr id="123907" name="Rectangle 3"/>
          <p:cNvSpPr>
            <a:spLocks noGrp="1" noChangeArrowheads="1"/>
          </p:cNvSpPr>
          <p:nvPr>
            <p:ph type="body" idx="1"/>
          </p:nvPr>
        </p:nvSpPr>
        <p:spPr>
          <a:xfrm>
            <a:off x="471488" y="2020888"/>
            <a:ext cx="7800975" cy="4273550"/>
          </a:xfrm>
        </p:spPr>
        <p:txBody>
          <a:bodyPr/>
          <a:lstStyle/>
          <a:p>
            <a:r>
              <a:rPr lang="en-US" altLang="en-US" dirty="0"/>
              <a:t>Contact information (company personnel, emergency services, etc.)</a:t>
            </a:r>
          </a:p>
          <a:p>
            <a:r>
              <a:rPr lang="en-US" altLang="en-US" dirty="0"/>
              <a:t>Location, time table, and scope of project</a:t>
            </a:r>
          </a:p>
          <a:p>
            <a:r>
              <a:rPr lang="en-US" altLang="en-US" dirty="0"/>
              <a:t>On-site equipment and personnel</a:t>
            </a:r>
          </a:p>
          <a:p>
            <a:r>
              <a:rPr lang="en-US" altLang="en-US" dirty="0"/>
              <a:t>Interface between internal and external traffic control plans</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15</a:t>
            </a:fld>
            <a:endParaRPr lang="en-US" dirty="0"/>
          </a:p>
        </p:txBody>
      </p:sp>
    </p:spTree>
    <p:extLst>
      <p:ext uri="{BB962C8B-B14F-4D97-AF65-F5344CB8AC3E}">
        <p14:creationId xmlns:p14="http://schemas.microsoft.com/office/powerpoint/2010/main" val="39909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371600" y="381000"/>
            <a:ext cx="7772400" cy="685800"/>
          </a:xfrm>
        </p:spPr>
        <p:txBody>
          <a:bodyPr>
            <a:normAutofit fontScale="90000"/>
          </a:bodyPr>
          <a:lstStyle/>
          <a:p>
            <a:r>
              <a:rPr lang="en-US" altLang="en-US" dirty="0"/>
              <a:t>Elements of an ITCP – Hazard Assessment and Control</a:t>
            </a:r>
            <a:endParaRPr lang="en-US" altLang="en-US" sz="2400" dirty="0"/>
          </a:p>
        </p:txBody>
      </p:sp>
      <p:sp>
        <p:nvSpPr>
          <p:cNvPr id="124931" name="Rectangle 3"/>
          <p:cNvSpPr>
            <a:spLocks noGrp="1" noChangeArrowheads="1"/>
          </p:cNvSpPr>
          <p:nvPr>
            <p:ph type="body" idx="1"/>
          </p:nvPr>
        </p:nvSpPr>
        <p:spPr>
          <a:xfrm>
            <a:off x="654050" y="2049463"/>
            <a:ext cx="7800975" cy="4356100"/>
          </a:xfrm>
        </p:spPr>
        <p:txBody>
          <a:bodyPr>
            <a:normAutofit/>
          </a:bodyPr>
          <a:lstStyle/>
          <a:p>
            <a:pPr>
              <a:lnSpc>
                <a:spcPct val="110000"/>
              </a:lnSpc>
              <a:spcBef>
                <a:spcPts val="0"/>
              </a:spcBef>
            </a:pPr>
            <a:r>
              <a:rPr lang="en-US" altLang="en-US" sz="2600" dirty="0"/>
              <a:t>Checklist of site specific hazards and mitigation methods</a:t>
            </a:r>
          </a:p>
          <a:p>
            <a:pPr>
              <a:lnSpc>
                <a:spcPct val="110000"/>
              </a:lnSpc>
              <a:spcBef>
                <a:spcPts val="0"/>
              </a:spcBef>
            </a:pPr>
            <a:r>
              <a:rPr lang="en-US" altLang="en-US" sz="2600" dirty="0"/>
              <a:t>Reporting system for incidents </a:t>
            </a:r>
            <a:r>
              <a:rPr lang="en-US" altLang="en-US" dirty="0"/>
              <a:t>and near misses</a:t>
            </a:r>
            <a:endParaRPr lang="en-US" altLang="en-US" sz="2600" dirty="0"/>
          </a:p>
          <a:p>
            <a:pPr>
              <a:lnSpc>
                <a:spcPct val="110000"/>
              </a:lnSpc>
              <a:spcBef>
                <a:spcPts val="0"/>
              </a:spcBef>
            </a:pPr>
            <a:r>
              <a:rPr lang="en-US" altLang="en-US" sz="2600" dirty="0"/>
              <a:t>Safe procedures for traffic control in work space</a:t>
            </a:r>
          </a:p>
          <a:p>
            <a:pPr>
              <a:lnSpc>
                <a:spcPct val="110000"/>
              </a:lnSpc>
              <a:spcBef>
                <a:spcPts val="0"/>
              </a:spcBef>
            </a:pPr>
            <a:r>
              <a:rPr lang="en-US" altLang="en-US" sz="2600" dirty="0"/>
              <a:t>Anticipated traffic volumes, speeds, and speed limits</a:t>
            </a:r>
          </a:p>
          <a:p>
            <a:pPr>
              <a:lnSpc>
                <a:spcPct val="110000"/>
              </a:lnSpc>
              <a:spcBef>
                <a:spcPts val="0"/>
              </a:spcBef>
            </a:pPr>
            <a:r>
              <a:rPr lang="en-US" altLang="en-US" sz="2600" dirty="0"/>
              <a:t>Specifications for lighting</a:t>
            </a:r>
          </a:p>
          <a:p>
            <a:pPr>
              <a:lnSpc>
                <a:spcPct val="110000"/>
              </a:lnSpc>
              <a:spcBef>
                <a:spcPts val="0"/>
              </a:spcBef>
            </a:pPr>
            <a:r>
              <a:rPr lang="en-US" altLang="en-US" sz="2600" dirty="0"/>
              <a:t>Safe speed limits, clearances from high voltage power lines, blind corners , warnings of drop-off hazards, etc.</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16</a:t>
            </a:fld>
            <a:endParaRPr lang="en-US" dirty="0"/>
          </a:p>
        </p:txBody>
      </p:sp>
    </p:spTree>
    <p:extLst>
      <p:ext uri="{BB962C8B-B14F-4D97-AF65-F5344CB8AC3E}">
        <p14:creationId xmlns:p14="http://schemas.microsoft.com/office/powerpoint/2010/main" val="332157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54125" y="228600"/>
            <a:ext cx="7889875" cy="1143000"/>
          </a:xfrm>
        </p:spPr>
        <p:txBody>
          <a:bodyPr/>
          <a:lstStyle/>
          <a:p>
            <a:r>
              <a:rPr lang="en-US" altLang="en-US" dirty="0"/>
              <a:t>Elements of an ITCP – Communication Plan</a:t>
            </a:r>
            <a:endParaRPr lang="en-US" altLang="en-US" sz="2400" dirty="0"/>
          </a:p>
        </p:txBody>
      </p:sp>
      <p:sp>
        <p:nvSpPr>
          <p:cNvPr id="125955" name="Rectangle 3"/>
          <p:cNvSpPr>
            <a:spLocks noGrp="1" noChangeArrowheads="1"/>
          </p:cNvSpPr>
          <p:nvPr>
            <p:ph type="body" idx="1"/>
          </p:nvPr>
        </p:nvSpPr>
        <p:spPr>
          <a:xfrm>
            <a:off x="547688" y="2065338"/>
            <a:ext cx="8018462" cy="4318000"/>
          </a:xfrm>
        </p:spPr>
        <p:txBody>
          <a:bodyPr/>
          <a:lstStyle/>
          <a:p>
            <a:pPr lvl="1">
              <a:buClr>
                <a:schemeClr val="tx1"/>
              </a:buClr>
              <a:buFontTx/>
              <a:buChar char="•"/>
            </a:pPr>
            <a:r>
              <a:rPr lang="en-US" altLang="en-US" sz="3600" dirty="0"/>
              <a:t>Designated channels for communication </a:t>
            </a:r>
          </a:p>
          <a:p>
            <a:pPr lvl="1">
              <a:buClr>
                <a:schemeClr val="tx1"/>
              </a:buClr>
              <a:buFontTx/>
              <a:buChar char="•"/>
            </a:pPr>
            <a:r>
              <a:rPr lang="en-US" altLang="en-US" sz="3600" dirty="0"/>
              <a:t>Communications between workers on foot and in vehicles</a:t>
            </a:r>
          </a:p>
          <a:p>
            <a:pPr lvl="1">
              <a:buClr>
                <a:schemeClr val="tx1"/>
              </a:buClr>
              <a:buFontTx/>
              <a:buChar char="•"/>
            </a:pPr>
            <a:r>
              <a:rPr lang="en-US" altLang="en-US" sz="3600" dirty="0"/>
              <a:t>Designation of personnel to monitor communications between vehicle and equipment operators</a:t>
            </a:r>
          </a:p>
          <a:p>
            <a:pPr lvl="1"/>
            <a:endParaRPr lang="en-US" altLang="en-US" dirty="0"/>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17</a:t>
            </a:fld>
            <a:endParaRPr lang="en-US" dirty="0"/>
          </a:p>
        </p:txBody>
      </p:sp>
    </p:spTree>
    <p:extLst>
      <p:ext uri="{BB962C8B-B14F-4D97-AF65-F5344CB8AC3E}">
        <p14:creationId xmlns:p14="http://schemas.microsoft.com/office/powerpoint/2010/main" val="144299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343025" y="304800"/>
            <a:ext cx="7800975" cy="806450"/>
          </a:xfrm>
        </p:spPr>
        <p:txBody>
          <a:bodyPr>
            <a:normAutofit/>
          </a:bodyPr>
          <a:lstStyle/>
          <a:p>
            <a:r>
              <a:rPr lang="en-US" altLang="en-US" dirty="0"/>
              <a:t>Elements of an ITCP – ITCP Diagrams</a:t>
            </a:r>
          </a:p>
        </p:txBody>
      </p:sp>
      <p:sp>
        <p:nvSpPr>
          <p:cNvPr id="126979" name="Rectangle 3"/>
          <p:cNvSpPr>
            <a:spLocks noGrp="1" noChangeArrowheads="1"/>
          </p:cNvSpPr>
          <p:nvPr>
            <p:ph type="body" idx="1"/>
          </p:nvPr>
        </p:nvSpPr>
        <p:spPr>
          <a:xfrm>
            <a:off x="590550" y="1901825"/>
            <a:ext cx="7800975" cy="4618038"/>
          </a:xfrm>
        </p:spPr>
        <p:txBody>
          <a:bodyPr/>
          <a:lstStyle/>
          <a:p>
            <a:r>
              <a:rPr lang="en-US" altLang="en-US" sz="3600" dirty="0"/>
              <a:t>Typically include </a:t>
            </a:r>
          </a:p>
          <a:p>
            <a:pPr lvl="1"/>
            <a:r>
              <a:rPr lang="en-US" altLang="en-US" sz="3200" dirty="0"/>
              <a:t>Standard symbols </a:t>
            </a:r>
          </a:p>
          <a:p>
            <a:pPr lvl="1"/>
            <a:r>
              <a:rPr lang="en-US" altLang="en-US" sz="3200" dirty="0"/>
              <a:t>A layout of the work space </a:t>
            </a:r>
          </a:p>
          <a:p>
            <a:pPr lvl="1"/>
            <a:r>
              <a:rPr lang="en-US" altLang="en-US" sz="3200" dirty="0"/>
              <a:t>Locations of proximate traffic control devices (e.g. drums, cones, etc.)</a:t>
            </a:r>
          </a:p>
          <a:p>
            <a:pPr lvl="1"/>
            <a:r>
              <a:rPr lang="en-US" altLang="en-US" sz="3200" dirty="0"/>
              <a:t>Areas around equipment and operations prohibited to on-foot workers</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18</a:t>
            </a:fld>
            <a:endParaRPr lang="en-US" dirty="0"/>
          </a:p>
        </p:txBody>
      </p:sp>
    </p:spTree>
    <p:extLst>
      <p:ext uri="{BB962C8B-B14F-4D97-AF65-F5344CB8AC3E}">
        <p14:creationId xmlns:p14="http://schemas.microsoft.com/office/powerpoint/2010/main" val="406090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066800" y="304800"/>
            <a:ext cx="7772400" cy="833437"/>
          </a:xfrm>
        </p:spPr>
        <p:txBody>
          <a:bodyPr>
            <a:normAutofit/>
          </a:bodyPr>
          <a:lstStyle/>
          <a:p>
            <a:r>
              <a:rPr lang="en-US" altLang="en-US" dirty="0"/>
              <a:t>Elements of an ITCP – Diagrams</a:t>
            </a:r>
          </a:p>
        </p:txBody>
      </p:sp>
      <p:sp>
        <p:nvSpPr>
          <p:cNvPr id="128003" name="Rectangle 3"/>
          <p:cNvSpPr>
            <a:spLocks noGrp="1" noChangeArrowheads="1"/>
          </p:cNvSpPr>
          <p:nvPr>
            <p:ph type="body" idx="1"/>
          </p:nvPr>
        </p:nvSpPr>
        <p:spPr>
          <a:xfrm>
            <a:off x="533400" y="2225675"/>
            <a:ext cx="7800975" cy="3759200"/>
          </a:xfrm>
        </p:spPr>
        <p:txBody>
          <a:bodyPr/>
          <a:lstStyle/>
          <a:p>
            <a:r>
              <a:rPr lang="en-US" altLang="en-US" sz="2800" dirty="0"/>
              <a:t>Also, diagrams showing</a:t>
            </a:r>
          </a:p>
          <a:p>
            <a:pPr lvl="1"/>
            <a:r>
              <a:rPr lang="en-US" altLang="en-US" sz="2400" dirty="0"/>
              <a:t>Locations for staging, storing and servicing materials and equipment</a:t>
            </a:r>
          </a:p>
          <a:p>
            <a:pPr lvl="1"/>
            <a:r>
              <a:rPr lang="en-US" altLang="en-US" sz="2400" dirty="0"/>
              <a:t>Locations of visitor and worker parking areas</a:t>
            </a:r>
          </a:p>
          <a:p>
            <a:pPr lvl="1"/>
            <a:r>
              <a:rPr lang="en-US" altLang="en-US" sz="2400" dirty="0"/>
              <a:t>Dimensions and locations of lateral buffer zones</a:t>
            </a:r>
          </a:p>
          <a:p>
            <a:pPr lvl="1"/>
            <a:r>
              <a:rPr lang="en-US" altLang="en-US" sz="2400" dirty="0"/>
              <a:t>Description of internal signage and all internal traffic control devices</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19</a:t>
            </a:fld>
            <a:endParaRPr lang="en-US" dirty="0"/>
          </a:p>
        </p:txBody>
      </p:sp>
    </p:spTree>
    <p:extLst>
      <p:ext uri="{BB962C8B-B14F-4D97-AF65-F5344CB8AC3E}">
        <p14:creationId xmlns:p14="http://schemas.microsoft.com/office/powerpoint/2010/main" val="233246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371600" y="457200"/>
            <a:ext cx="7772400" cy="681037"/>
          </a:xfrm>
        </p:spPr>
        <p:txBody>
          <a:bodyPr>
            <a:normAutofit fontScale="90000"/>
          </a:bodyPr>
          <a:lstStyle/>
          <a:p>
            <a:r>
              <a:rPr lang="en-US" altLang="en-US" dirty="0"/>
              <a:t>What is an INTERNAL Traffic Control Plan (ITCP)?</a:t>
            </a:r>
          </a:p>
        </p:txBody>
      </p:sp>
      <p:sp>
        <p:nvSpPr>
          <p:cNvPr id="117763" name="Rectangle 3"/>
          <p:cNvSpPr>
            <a:spLocks noGrp="1" noChangeArrowheads="1"/>
          </p:cNvSpPr>
          <p:nvPr>
            <p:ph type="body" idx="1"/>
          </p:nvPr>
        </p:nvSpPr>
        <p:spPr>
          <a:xfrm>
            <a:off x="631825" y="1938338"/>
            <a:ext cx="7800975" cy="4225925"/>
          </a:xfrm>
        </p:spPr>
        <p:txBody>
          <a:bodyPr/>
          <a:lstStyle/>
          <a:p>
            <a:pPr>
              <a:lnSpc>
                <a:spcPct val="90000"/>
              </a:lnSpc>
            </a:pPr>
            <a:r>
              <a:rPr lang="en-US" altLang="en-US" sz="2800" dirty="0"/>
              <a:t>Plan for coordinating the flow of construction vehicles, equipment, and workers operating within the work space</a:t>
            </a:r>
          </a:p>
          <a:p>
            <a:pPr lvl="1">
              <a:lnSpc>
                <a:spcPct val="90000"/>
              </a:lnSpc>
            </a:pPr>
            <a:r>
              <a:rPr lang="en-US" altLang="en-US" sz="2400" dirty="0"/>
              <a:t>For improved safety within the work zone</a:t>
            </a:r>
          </a:p>
          <a:p>
            <a:pPr>
              <a:lnSpc>
                <a:spcPct val="90000"/>
              </a:lnSpc>
            </a:pPr>
            <a:r>
              <a:rPr lang="en-US" altLang="en-US" sz="2800" dirty="0"/>
              <a:t>A typical ITCP addresses </a:t>
            </a:r>
          </a:p>
          <a:p>
            <a:pPr lvl="1">
              <a:lnSpc>
                <a:spcPct val="90000"/>
              </a:lnSpc>
            </a:pPr>
            <a:r>
              <a:rPr lang="en-US" altLang="en-US" sz="2400" dirty="0"/>
              <a:t>Parking issues within the work space</a:t>
            </a:r>
          </a:p>
          <a:p>
            <a:pPr lvl="1">
              <a:lnSpc>
                <a:spcPct val="90000"/>
              </a:lnSpc>
            </a:pPr>
            <a:r>
              <a:rPr lang="en-US" altLang="en-US" sz="2400" dirty="0"/>
              <a:t>Safe entry and exit of heavy equipment, trucks and workers to and from the work space</a:t>
            </a:r>
          </a:p>
          <a:p>
            <a:pPr lvl="1">
              <a:lnSpc>
                <a:spcPct val="90000"/>
              </a:lnSpc>
            </a:pPr>
            <a:r>
              <a:rPr lang="en-US" altLang="en-US" sz="2400" dirty="0"/>
              <a:t>Interactions of heavy equipment, trucks, and on-foot workers</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2</a:t>
            </a:fld>
            <a:endParaRPr lang="en-US" dirty="0"/>
          </a:p>
        </p:txBody>
      </p:sp>
    </p:spTree>
    <p:extLst>
      <p:ext uri="{BB962C8B-B14F-4D97-AF65-F5344CB8AC3E}">
        <p14:creationId xmlns:p14="http://schemas.microsoft.com/office/powerpoint/2010/main" val="264926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3" name="Text Box 9"/>
          <p:cNvSpPr txBox="1">
            <a:spLocks noChangeArrowheads="1"/>
          </p:cNvSpPr>
          <p:nvPr/>
        </p:nvSpPr>
        <p:spPr bwMode="auto">
          <a:xfrm>
            <a:off x="5832665" y="2713677"/>
            <a:ext cx="3225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dirty="0">
                <a:latin typeface="Arial Narrow" pitchFamily="34" charset="0"/>
              </a:rPr>
              <a:t>Sample Internal Traffic Control Plan for </a:t>
            </a:r>
          </a:p>
          <a:p>
            <a:pPr algn="ctr"/>
            <a:r>
              <a:rPr lang="en-US" altLang="en-US" b="1" dirty="0">
                <a:latin typeface="Arial Narrow" pitchFamily="34" charset="0"/>
              </a:rPr>
              <a:t>Trenching Work in a Highway Work Zone </a:t>
            </a:r>
          </a:p>
        </p:txBody>
      </p:sp>
      <p:pic>
        <p:nvPicPr>
          <p:cNvPr id="129028" name="Picture 4" descr="1"/>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1360234" y="759618"/>
            <a:ext cx="4302125" cy="6062663"/>
          </a:xfrm>
          <a:prstGeom prst="rect">
            <a:avLst/>
          </a:prstGeom>
          <a:noFill/>
          <a:extLst>
            <a:ext uri="{909E8E84-426E-40DD-AFC4-6F175D3DCCD1}">
              <a14:hiddenFill xmlns:a14="http://schemas.microsoft.com/office/drawing/2010/main">
                <a:solidFill>
                  <a:srgbClr val="FFFFFF"/>
                </a:solidFill>
              </a14:hiddenFill>
            </a:ext>
          </a:extLst>
        </p:spPr>
      </p:pic>
      <p:sp>
        <p:nvSpPr>
          <p:cNvPr id="129034" name="Text Box 10"/>
          <p:cNvSpPr txBox="1">
            <a:spLocks noChangeArrowheads="1"/>
          </p:cNvSpPr>
          <p:nvPr/>
        </p:nvSpPr>
        <p:spPr bwMode="auto">
          <a:xfrm>
            <a:off x="4191000" y="1951038"/>
            <a:ext cx="14906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dirty="0">
                <a:latin typeface="Arial Narrow" pitchFamily="34" charset="0"/>
              </a:rPr>
              <a:t>30 ft trench</a:t>
            </a:r>
          </a:p>
          <a:p>
            <a:pPr algn="ctr"/>
            <a:r>
              <a:rPr lang="en-US" altLang="en-US" b="1" dirty="0">
                <a:latin typeface="Arial Narrow" pitchFamily="34" charset="0"/>
              </a:rPr>
              <a:t>Pedestrian free area</a:t>
            </a:r>
          </a:p>
        </p:txBody>
      </p:sp>
      <p:sp>
        <p:nvSpPr>
          <p:cNvPr id="129035" name="Rectangle 11" title="Arrow pointing down">
            <a:extLst>
              <a:ext uri="{C183D7F6-B498-43B3-948B-1728B52AA6E4}">
                <adec:decorative xmlns:adec="http://schemas.microsoft.com/office/drawing/2017/decorative" xmlns="" val="1"/>
              </a:ext>
            </a:extLst>
          </p:cNvPr>
          <p:cNvSpPr>
            <a:spLocks noChangeArrowheads="1"/>
          </p:cNvSpPr>
          <p:nvPr/>
        </p:nvSpPr>
        <p:spPr bwMode="auto">
          <a:xfrm>
            <a:off x="3576638" y="2516188"/>
            <a:ext cx="409575" cy="574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9037" name="Rectangle 13" title="Break in road">
            <a:extLst>
              <a:ext uri="{C183D7F6-B498-43B3-948B-1728B52AA6E4}">
                <adec:decorative xmlns:adec="http://schemas.microsoft.com/office/drawing/2017/decorative" xmlns="" val="1"/>
              </a:ext>
            </a:extLst>
          </p:cNvPr>
          <p:cNvSpPr>
            <a:spLocks noChangeArrowheads="1"/>
          </p:cNvSpPr>
          <p:nvPr/>
        </p:nvSpPr>
        <p:spPr bwMode="auto">
          <a:xfrm>
            <a:off x="4024313" y="2674938"/>
            <a:ext cx="101600" cy="361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9038" name="Line 14" title="Arrow">
            <a:extLst>
              <a:ext uri="{C183D7F6-B498-43B3-948B-1728B52AA6E4}">
                <adec:decorative xmlns:adec="http://schemas.microsoft.com/office/drawing/2017/decorative" xmlns="" val="1"/>
              </a:ext>
            </a:extLst>
          </p:cNvPr>
          <p:cNvSpPr>
            <a:spLocks noChangeShapeType="1"/>
          </p:cNvSpPr>
          <p:nvPr/>
        </p:nvSpPr>
        <p:spPr bwMode="auto">
          <a:xfrm>
            <a:off x="3763963" y="2490788"/>
            <a:ext cx="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9039" name="Line 15" title="Line">
            <a:extLst>
              <a:ext uri="{C183D7F6-B498-43B3-948B-1728B52AA6E4}">
                <adec:decorative xmlns:adec="http://schemas.microsoft.com/office/drawing/2017/decorative" xmlns="" val="1"/>
              </a:ext>
            </a:extLst>
          </p:cNvPr>
          <p:cNvSpPr>
            <a:spLocks noChangeShapeType="1"/>
          </p:cNvSpPr>
          <p:nvPr/>
        </p:nvSpPr>
        <p:spPr bwMode="auto">
          <a:xfrm>
            <a:off x="3776663" y="2706688"/>
            <a:ext cx="609600" cy="31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9040" name="Rectangle 16" title="Arrow">
            <a:extLst>
              <a:ext uri="{C183D7F6-B498-43B3-948B-1728B52AA6E4}">
                <adec:decorative xmlns:adec="http://schemas.microsoft.com/office/drawing/2017/decorative" xmlns="" val="1"/>
              </a:ext>
            </a:extLst>
          </p:cNvPr>
          <p:cNvSpPr>
            <a:spLocks noChangeArrowheads="1"/>
          </p:cNvSpPr>
          <p:nvPr/>
        </p:nvSpPr>
        <p:spPr bwMode="auto">
          <a:xfrm>
            <a:off x="3570288" y="3233738"/>
            <a:ext cx="358775" cy="1114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9041" name="Line 17" title="Arrow">
            <a:extLst>
              <a:ext uri="{C183D7F6-B498-43B3-948B-1728B52AA6E4}">
                <adec:decorative xmlns:adec="http://schemas.microsoft.com/office/drawing/2017/decorative" xmlns="" val="1"/>
              </a:ext>
            </a:extLst>
          </p:cNvPr>
          <p:cNvSpPr>
            <a:spLocks noChangeShapeType="1"/>
          </p:cNvSpPr>
          <p:nvPr/>
        </p:nvSpPr>
        <p:spPr bwMode="auto">
          <a:xfrm>
            <a:off x="3738563" y="3227388"/>
            <a:ext cx="0" cy="11747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9042" name="Text Box 18"/>
          <p:cNvSpPr txBox="1">
            <a:spLocks noChangeArrowheads="1"/>
          </p:cNvSpPr>
          <p:nvPr/>
        </p:nvSpPr>
        <p:spPr bwMode="auto">
          <a:xfrm>
            <a:off x="4087813" y="3600450"/>
            <a:ext cx="17573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dirty="0">
                <a:latin typeface="Arial Narrow" pitchFamily="34" charset="0"/>
              </a:rPr>
              <a:t>60 ft backfill</a:t>
            </a:r>
          </a:p>
          <a:p>
            <a:pPr algn="ctr"/>
            <a:r>
              <a:rPr lang="en-US" altLang="en-US" b="1" dirty="0">
                <a:latin typeface="Arial Narrow" pitchFamily="34" charset="0"/>
              </a:rPr>
              <a:t>Vehicle free area </a:t>
            </a:r>
          </a:p>
        </p:txBody>
      </p:sp>
      <p:sp>
        <p:nvSpPr>
          <p:cNvPr id="129043" name="Line 19" title="Line">
            <a:extLst>
              <a:ext uri="{C183D7F6-B498-43B3-948B-1728B52AA6E4}">
                <adec:decorative xmlns:adec="http://schemas.microsoft.com/office/drawing/2017/decorative" xmlns="" val="1"/>
              </a:ext>
            </a:extLst>
          </p:cNvPr>
          <p:cNvSpPr>
            <a:spLocks noChangeShapeType="1"/>
          </p:cNvSpPr>
          <p:nvPr/>
        </p:nvSpPr>
        <p:spPr bwMode="auto">
          <a:xfrm flipH="1" flipV="1">
            <a:off x="3744913" y="3754438"/>
            <a:ext cx="439737" cy="19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Title 3">
            <a:extLst>
              <a:ext uri="{FF2B5EF4-FFF2-40B4-BE49-F238E27FC236}">
                <a16:creationId xmlns:a16="http://schemas.microsoft.com/office/drawing/2014/main" id="{687B6D12-46D3-492D-8775-7FE2D63EA08A}"/>
              </a:ext>
            </a:extLst>
          </p:cNvPr>
          <p:cNvSpPr>
            <a:spLocks noGrp="1"/>
          </p:cNvSpPr>
          <p:nvPr>
            <p:ph type="title"/>
          </p:nvPr>
        </p:nvSpPr>
        <p:spPr/>
        <p:txBody>
          <a:bodyPr/>
          <a:lstStyle/>
          <a:p>
            <a:r>
              <a:rPr lang="en-US" dirty="0"/>
              <a:t>Ingress/Egress</a:t>
            </a:r>
          </a:p>
        </p:txBody>
      </p:sp>
      <p:sp>
        <p:nvSpPr>
          <p:cNvPr id="2" name="Slide Number Placeholder 1"/>
          <p:cNvSpPr>
            <a:spLocks noGrp="1"/>
          </p:cNvSpPr>
          <p:nvPr>
            <p:ph type="sldNum" sz="quarter" idx="12"/>
          </p:nvPr>
        </p:nvSpPr>
        <p:spPr/>
        <p:txBody>
          <a:bodyPr/>
          <a:lstStyle/>
          <a:p>
            <a:fld id="{35CE2325-C5AF-4A57-AA96-D283D9B09E84}" type="slidenum">
              <a:rPr lang="en-US" smtClean="0"/>
              <a:pPr/>
              <a:t>20</a:t>
            </a:fld>
            <a:endParaRPr lang="en-US" dirty="0"/>
          </a:p>
        </p:txBody>
      </p:sp>
    </p:spTree>
    <p:extLst>
      <p:ext uri="{BB962C8B-B14F-4D97-AF65-F5344CB8AC3E}">
        <p14:creationId xmlns:p14="http://schemas.microsoft.com/office/powerpoint/2010/main" val="326703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143000" y="381000"/>
            <a:ext cx="7772400" cy="892175"/>
          </a:xfrm>
        </p:spPr>
        <p:txBody>
          <a:bodyPr>
            <a:normAutofit/>
          </a:bodyPr>
          <a:lstStyle/>
          <a:p>
            <a:r>
              <a:rPr lang="en-US" altLang="en-US" dirty="0"/>
              <a:t>Elements of an ITCP - Training</a:t>
            </a:r>
            <a:endParaRPr lang="en-US" altLang="en-US" sz="2400" dirty="0"/>
          </a:p>
        </p:txBody>
      </p:sp>
      <p:sp>
        <p:nvSpPr>
          <p:cNvPr id="130051" name="Rectangle 3"/>
          <p:cNvSpPr>
            <a:spLocks noGrp="1" noChangeArrowheads="1"/>
          </p:cNvSpPr>
          <p:nvPr>
            <p:ph type="body" idx="1"/>
          </p:nvPr>
        </p:nvSpPr>
        <p:spPr>
          <a:xfrm>
            <a:off x="547688" y="1831975"/>
            <a:ext cx="7800975" cy="4564063"/>
          </a:xfrm>
        </p:spPr>
        <p:txBody>
          <a:bodyPr/>
          <a:lstStyle/>
          <a:p>
            <a:r>
              <a:rPr lang="en-US" altLang="en-US" dirty="0"/>
              <a:t>Training is essential for all personnel</a:t>
            </a:r>
          </a:p>
          <a:p>
            <a:r>
              <a:rPr lang="en-US" altLang="en-US" dirty="0"/>
              <a:t>Orientation of truck drivers to work space activities and ITCP</a:t>
            </a:r>
          </a:p>
          <a:p>
            <a:r>
              <a:rPr lang="en-US" altLang="en-US" dirty="0"/>
              <a:t>Training delivered through</a:t>
            </a:r>
          </a:p>
          <a:p>
            <a:pPr lvl="1"/>
            <a:r>
              <a:rPr lang="en-US" altLang="en-US" dirty="0"/>
              <a:t>General’s safety meeting</a:t>
            </a:r>
          </a:p>
          <a:p>
            <a:pPr lvl="1"/>
            <a:r>
              <a:rPr lang="en-US" altLang="en-US" dirty="0"/>
              <a:t>Tool box safety meetings</a:t>
            </a:r>
          </a:p>
          <a:p>
            <a:pPr lvl="1"/>
            <a:r>
              <a:rPr lang="en-US" altLang="en-US" dirty="0"/>
              <a:t>Distribution of site-specific safety materials (e.g. a copy of ITCP, safety guidelines)</a:t>
            </a:r>
          </a:p>
          <a:p>
            <a:pPr lvl="1"/>
            <a:r>
              <a:rPr lang="en-US" altLang="en-US" dirty="0"/>
              <a:t>Self-paced e-training (not recommended)</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21</a:t>
            </a:fld>
            <a:endParaRPr lang="en-US" dirty="0"/>
          </a:p>
        </p:txBody>
      </p:sp>
    </p:spTree>
    <p:extLst>
      <p:ext uri="{BB962C8B-B14F-4D97-AF65-F5344CB8AC3E}">
        <p14:creationId xmlns:p14="http://schemas.microsoft.com/office/powerpoint/2010/main" val="1999312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295400" y="304800"/>
            <a:ext cx="7772400" cy="685800"/>
          </a:xfrm>
        </p:spPr>
        <p:txBody>
          <a:bodyPr>
            <a:normAutofit fontScale="90000"/>
          </a:bodyPr>
          <a:lstStyle/>
          <a:p>
            <a:r>
              <a:rPr lang="en-US" altLang="en-US" dirty="0"/>
              <a:t>Elements of an ITCP – Effectiveness Evaluation</a:t>
            </a:r>
          </a:p>
        </p:txBody>
      </p:sp>
      <p:sp>
        <p:nvSpPr>
          <p:cNvPr id="131075" name="Rectangle 3"/>
          <p:cNvSpPr>
            <a:spLocks noGrp="1" noChangeArrowheads="1"/>
          </p:cNvSpPr>
          <p:nvPr>
            <p:ph type="body" idx="1"/>
          </p:nvPr>
        </p:nvSpPr>
        <p:spPr>
          <a:xfrm>
            <a:off x="471488" y="2214563"/>
            <a:ext cx="7800975" cy="3819525"/>
          </a:xfrm>
        </p:spPr>
        <p:txBody>
          <a:bodyPr/>
          <a:lstStyle/>
          <a:p>
            <a:r>
              <a:rPr lang="en-US" altLang="en-US" sz="3200" dirty="0"/>
              <a:t>Comprehensive approach</a:t>
            </a:r>
          </a:p>
          <a:p>
            <a:pPr lvl="1"/>
            <a:r>
              <a:rPr lang="en-US" altLang="en-US" sz="2400" dirty="0"/>
              <a:t>Review of ITCP during normal work zone inspections</a:t>
            </a:r>
          </a:p>
          <a:p>
            <a:pPr lvl="1"/>
            <a:r>
              <a:rPr lang="en-US" altLang="en-US" sz="2400" dirty="0"/>
              <a:t>Review and analyze incidents, near misses, and potential hazards</a:t>
            </a:r>
          </a:p>
          <a:p>
            <a:pPr lvl="1"/>
            <a:r>
              <a:rPr lang="en-US" altLang="en-US" sz="2400" dirty="0"/>
              <a:t>Retain schematic drawings and other documents for future use</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22</a:t>
            </a:fld>
            <a:endParaRPr lang="en-US" dirty="0"/>
          </a:p>
        </p:txBody>
      </p:sp>
    </p:spTree>
    <p:extLst>
      <p:ext uri="{BB962C8B-B14F-4D97-AF65-F5344CB8AC3E}">
        <p14:creationId xmlns:p14="http://schemas.microsoft.com/office/powerpoint/2010/main" val="399162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developing</a:t>
            </a:r>
          </a:p>
        </p:txBody>
      </p:sp>
      <p:sp>
        <p:nvSpPr>
          <p:cNvPr id="3" name="Content Placeholder 2"/>
          <p:cNvSpPr>
            <a:spLocks noGrp="1"/>
          </p:cNvSpPr>
          <p:nvPr>
            <p:ph sz="half" idx="1"/>
          </p:nvPr>
        </p:nvSpPr>
        <p:spPr/>
        <p:txBody>
          <a:bodyPr/>
          <a:lstStyle/>
          <a:p>
            <a:r>
              <a:rPr lang="en-US" dirty="0"/>
              <a:t>Identify project and scope</a:t>
            </a:r>
          </a:p>
          <a:p>
            <a:r>
              <a:rPr lang="en-US" dirty="0"/>
              <a:t>Determine the construction sequence during the project</a:t>
            </a:r>
          </a:p>
          <a:p>
            <a:r>
              <a:rPr lang="en-US" dirty="0"/>
              <a:t>Determine locations of safe movements</a:t>
            </a:r>
          </a:p>
          <a:p>
            <a:r>
              <a:rPr lang="en-US" dirty="0"/>
              <a:t>Determine vehicle and equipment movement to and from each operation</a:t>
            </a:r>
          </a:p>
        </p:txBody>
      </p:sp>
      <p:sp>
        <p:nvSpPr>
          <p:cNvPr id="4" name="Content Placeholder 3"/>
          <p:cNvSpPr>
            <a:spLocks noGrp="1"/>
          </p:cNvSpPr>
          <p:nvPr>
            <p:ph sz="half" idx="2"/>
          </p:nvPr>
        </p:nvSpPr>
        <p:spPr/>
        <p:txBody>
          <a:bodyPr/>
          <a:lstStyle/>
          <a:p>
            <a:r>
              <a:rPr lang="en-US" dirty="0"/>
              <a:t>Determine safe movement for workers</a:t>
            </a:r>
          </a:p>
          <a:p>
            <a:r>
              <a:rPr lang="en-US" dirty="0"/>
              <a:t>Assess potential internal traffic conflicts</a:t>
            </a:r>
          </a:p>
          <a:p>
            <a:r>
              <a:rPr lang="en-US" dirty="0"/>
              <a:t>Id individuals who need to understand the ITCP</a:t>
            </a:r>
          </a:p>
          <a:p>
            <a:r>
              <a:rPr lang="en-US" dirty="0"/>
              <a:t>REMEMBER – as the job progress these will have to be updated</a:t>
            </a:r>
          </a:p>
          <a:p>
            <a:endParaRPr lang="en-US" dirty="0"/>
          </a:p>
        </p:txBody>
      </p:sp>
      <p:sp>
        <p:nvSpPr>
          <p:cNvPr id="6" name="Slide Number Placeholder 5"/>
          <p:cNvSpPr>
            <a:spLocks noGrp="1"/>
          </p:cNvSpPr>
          <p:nvPr>
            <p:ph type="sldNum" sz="quarter" idx="12"/>
          </p:nvPr>
        </p:nvSpPr>
        <p:spPr/>
        <p:txBody>
          <a:bodyPr/>
          <a:lstStyle/>
          <a:p>
            <a:pPr>
              <a:defRPr/>
            </a:pPr>
            <a:fld id="{9B686F33-D148-47A3-B73E-D853D6CB50E6}" type="slidenum">
              <a:rPr lang="en-US" smtClean="0"/>
              <a:pPr>
                <a:defRPr/>
              </a:pPr>
              <a:t>23</a:t>
            </a:fld>
            <a:endParaRPr lang="en-US" dirty="0"/>
          </a:p>
        </p:txBody>
      </p:sp>
    </p:spTree>
    <p:extLst>
      <p:ext uri="{BB962C8B-B14F-4D97-AF65-F5344CB8AC3E}">
        <p14:creationId xmlns:p14="http://schemas.microsoft.com/office/powerpoint/2010/main" val="6577165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295400" y="152400"/>
            <a:ext cx="7851648" cy="1066799"/>
          </a:xfrm>
        </p:spPr>
        <p:txBody>
          <a:bodyPr>
            <a:normAutofit fontScale="90000"/>
          </a:bodyPr>
          <a:lstStyle/>
          <a:p>
            <a:r>
              <a:rPr lang="en-US" altLang="en-US" dirty="0"/>
              <a:t>Conflicting Movements of Trucks, Equipment and Workers</a:t>
            </a:r>
          </a:p>
        </p:txBody>
      </p:sp>
      <p:sp>
        <p:nvSpPr>
          <p:cNvPr id="142339" name="Rectangle 3"/>
          <p:cNvSpPr>
            <a:spLocks noGrp="1" noChangeArrowheads="1"/>
          </p:cNvSpPr>
          <p:nvPr>
            <p:ph type="body" idx="1"/>
          </p:nvPr>
        </p:nvSpPr>
        <p:spPr>
          <a:xfrm>
            <a:off x="914400" y="1828800"/>
            <a:ext cx="7847013" cy="3609975"/>
          </a:xfrm>
        </p:spPr>
        <p:txBody>
          <a:bodyPr/>
          <a:lstStyle/>
          <a:p>
            <a:pPr>
              <a:lnSpc>
                <a:spcPct val="90000"/>
              </a:lnSpc>
            </a:pPr>
            <a:r>
              <a:rPr lang="en-US" altLang="en-US" sz="3200" dirty="0"/>
              <a:t>Conflicts create potential for accidents</a:t>
            </a:r>
          </a:p>
          <a:p>
            <a:pPr>
              <a:lnSpc>
                <a:spcPct val="90000"/>
              </a:lnSpc>
            </a:pPr>
            <a:r>
              <a:rPr lang="en-US" altLang="en-US" sz="3200" dirty="0"/>
              <a:t>Conflicts between </a:t>
            </a:r>
          </a:p>
          <a:p>
            <a:pPr lvl="1">
              <a:lnSpc>
                <a:spcPct val="90000"/>
              </a:lnSpc>
            </a:pPr>
            <a:r>
              <a:rPr lang="en-US" altLang="en-US" sz="2800" dirty="0"/>
              <a:t>Trucks and trucks</a:t>
            </a:r>
          </a:p>
          <a:p>
            <a:pPr lvl="1">
              <a:lnSpc>
                <a:spcPct val="90000"/>
              </a:lnSpc>
            </a:pPr>
            <a:r>
              <a:rPr lang="en-US" altLang="en-US" sz="2800" dirty="0"/>
              <a:t>Trucks and equipment</a:t>
            </a:r>
          </a:p>
          <a:p>
            <a:pPr lvl="1">
              <a:lnSpc>
                <a:spcPct val="90000"/>
              </a:lnSpc>
            </a:pPr>
            <a:r>
              <a:rPr lang="en-US" altLang="en-US" sz="2800" dirty="0"/>
              <a:t>Trucks and on-foot workers</a:t>
            </a:r>
          </a:p>
          <a:p>
            <a:pPr lvl="1">
              <a:lnSpc>
                <a:spcPct val="90000"/>
              </a:lnSpc>
            </a:pPr>
            <a:r>
              <a:rPr lang="en-US" altLang="en-US" sz="2800" dirty="0"/>
              <a:t>Equipment and on-foot workers </a:t>
            </a:r>
          </a:p>
          <a:p>
            <a:pPr lvl="1">
              <a:lnSpc>
                <a:spcPct val="90000"/>
              </a:lnSpc>
            </a:pPr>
            <a:r>
              <a:rPr lang="en-US" altLang="en-US" sz="2800" dirty="0"/>
              <a:t>Equipment and equipment</a:t>
            </a:r>
          </a:p>
          <a:p>
            <a:pPr lvl="1">
              <a:lnSpc>
                <a:spcPct val="90000"/>
              </a:lnSpc>
            </a:pPr>
            <a:r>
              <a:rPr lang="en-US" altLang="en-US" sz="2800" dirty="0"/>
              <a:t>Overhead hazards</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24</a:t>
            </a:fld>
            <a:endParaRPr lang="en-US" dirty="0"/>
          </a:p>
        </p:txBody>
      </p:sp>
    </p:spTree>
    <p:extLst>
      <p:ext uri="{BB962C8B-B14F-4D97-AF65-F5344CB8AC3E}">
        <p14:creationId xmlns:p14="http://schemas.microsoft.com/office/powerpoint/2010/main" val="3010879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15950" y="76200"/>
            <a:ext cx="8528050" cy="1257300"/>
          </a:xfrm>
        </p:spPr>
        <p:txBody>
          <a:bodyPr/>
          <a:lstStyle/>
          <a:p>
            <a:r>
              <a:rPr lang="en-US" altLang="en-US" dirty="0"/>
              <a:t>Conflicting Movements of Trucks and Equipment</a:t>
            </a:r>
          </a:p>
        </p:txBody>
      </p:sp>
      <p:sp>
        <p:nvSpPr>
          <p:cNvPr id="143363" name="Rectangle 3"/>
          <p:cNvSpPr>
            <a:spLocks noGrp="1" noChangeArrowheads="1"/>
          </p:cNvSpPr>
          <p:nvPr>
            <p:ph type="body" idx="1"/>
          </p:nvPr>
        </p:nvSpPr>
        <p:spPr>
          <a:xfrm>
            <a:off x="752475" y="1828800"/>
            <a:ext cx="8174038" cy="4416425"/>
          </a:xfrm>
        </p:spPr>
        <p:txBody>
          <a:bodyPr/>
          <a:lstStyle/>
          <a:p>
            <a:pPr>
              <a:lnSpc>
                <a:spcPct val="90000"/>
              </a:lnSpc>
            </a:pPr>
            <a:r>
              <a:rPr lang="en-US" altLang="en-US" sz="2800" dirty="0"/>
              <a:t>Minimize conflicting interactions as much as possible</a:t>
            </a:r>
          </a:p>
          <a:p>
            <a:pPr lvl="1">
              <a:lnSpc>
                <a:spcPct val="90000"/>
              </a:lnSpc>
            </a:pPr>
            <a:r>
              <a:rPr lang="en-US" altLang="en-US" sz="2400" dirty="0"/>
              <a:t>Separation by space</a:t>
            </a:r>
          </a:p>
          <a:p>
            <a:pPr lvl="1">
              <a:lnSpc>
                <a:spcPct val="90000"/>
              </a:lnSpc>
            </a:pPr>
            <a:r>
              <a:rPr lang="en-US" altLang="en-US" sz="2400" dirty="0"/>
              <a:t>Separation by time</a:t>
            </a:r>
          </a:p>
          <a:p>
            <a:pPr>
              <a:lnSpc>
                <a:spcPct val="90000"/>
              </a:lnSpc>
            </a:pPr>
            <a:r>
              <a:rPr lang="en-US" altLang="en-US" sz="2800" dirty="0"/>
              <a:t>Determine the locations of and design various internal movements</a:t>
            </a:r>
          </a:p>
          <a:p>
            <a:pPr lvl="1">
              <a:lnSpc>
                <a:spcPct val="90000"/>
              </a:lnSpc>
            </a:pPr>
            <a:r>
              <a:rPr lang="en-US" altLang="en-US" sz="2400" dirty="0"/>
              <a:t>Entry and exit locations for trucks and equipment</a:t>
            </a:r>
          </a:p>
          <a:p>
            <a:pPr lvl="1">
              <a:lnSpc>
                <a:spcPct val="90000"/>
              </a:lnSpc>
            </a:pPr>
            <a:r>
              <a:rPr lang="en-US" altLang="en-US" sz="2400" dirty="0"/>
              <a:t>Truck and equipment routes within work space</a:t>
            </a:r>
          </a:p>
          <a:p>
            <a:pPr lvl="1">
              <a:lnSpc>
                <a:spcPct val="90000"/>
              </a:lnSpc>
            </a:pPr>
            <a:r>
              <a:rPr lang="en-US" altLang="en-US" sz="2400" dirty="0"/>
              <a:t>Other activity locations and pedestrian paths (e.g., rest room locations, site office, etc.)</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25</a:t>
            </a:fld>
            <a:endParaRPr lang="en-US" dirty="0"/>
          </a:p>
        </p:txBody>
      </p:sp>
    </p:spTree>
    <p:extLst>
      <p:ext uri="{BB962C8B-B14F-4D97-AF65-F5344CB8AC3E}">
        <p14:creationId xmlns:p14="http://schemas.microsoft.com/office/powerpoint/2010/main" val="4220038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E8566-FA10-432D-A74D-DC36A1802616}"/>
              </a:ext>
            </a:extLst>
          </p:cNvPr>
          <p:cNvSpPr>
            <a:spLocks noGrp="1"/>
          </p:cNvSpPr>
          <p:nvPr>
            <p:ph type="title"/>
          </p:nvPr>
        </p:nvSpPr>
        <p:spPr/>
        <p:txBody>
          <a:bodyPr/>
          <a:lstStyle/>
          <a:p>
            <a:r>
              <a:rPr lang="en-US" altLang="en-US" sz="3600" dirty="0">
                <a:latin typeface="Arial" pitchFamily="34" charset="0"/>
              </a:rPr>
              <a:t>Conflicting Movements of Trucks </a:t>
            </a:r>
            <a:endParaRPr lang="en-US" dirty="0"/>
          </a:p>
        </p:txBody>
      </p:sp>
      <p:sp>
        <p:nvSpPr>
          <p:cNvPr id="144387" name="Rectangle 3"/>
          <p:cNvSpPr>
            <a:spLocks noGrp="1" noChangeArrowheads="1"/>
          </p:cNvSpPr>
          <p:nvPr>
            <p:ph type="body" idx="1"/>
          </p:nvPr>
        </p:nvSpPr>
        <p:spPr/>
        <p:txBody>
          <a:bodyPr/>
          <a:lstStyle/>
          <a:p>
            <a:r>
              <a:rPr lang="en-US" altLang="en-US"/>
              <a:t>Separation by space</a:t>
            </a:r>
          </a:p>
          <a:p>
            <a:pPr lvl="1"/>
            <a:r>
              <a:rPr lang="en-US" altLang="en-US"/>
              <a:t>Use channelizing devices, such as barriers</a:t>
            </a:r>
          </a:p>
          <a:p>
            <a:pPr lvl="1"/>
            <a:r>
              <a:rPr lang="en-US" altLang="en-US"/>
              <a:t>Separate activities (e.g., excavating, grading, staging, etc.)</a:t>
            </a:r>
          </a:p>
          <a:p>
            <a:r>
              <a:rPr lang="en-US" altLang="en-US"/>
              <a:t>Separation by time</a:t>
            </a:r>
          </a:p>
          <a:p>
            <a:pPr lvl="1"/>
            <a:r>
              <a:rPr lang="en-US" altLang="en-US"/>
              <a:t>Schedule work with safety in mind</a:t>
            </a:r>
          </a:p>
          <a:p>
            <a:pPr lvl="2"/>
            <a:r>
              <a:rPr lang="en-US" altLang="en-US"/>
              <a:t>Arrival and departure of trucks</a:t>
            </a:r>
          </a:p>
          <a:p>
            <a:pPr lvl="2"/>
            <a:r>
              <a:rPr lang="en-US" altLang="en-US"/>
              <a:t>Loading and unloading</a:t>
            </a:r>
          </a:p>
          <a:p>
            <a:r>
              <a:rPr lang="en-US" altLang="en-US"/>
              <a:t>Combination of both approaches</a:t>
            </a:r>
            <a:endParaRPr lang="en-US" altLang="en-US" dirty="0"/>
          </a:p>
        </p:txBody>
      </p:sp>
      <p:sp>
        <p:nvSpPr>
          <p:cNvPr id="2" name="Slide Number Placeholder 1"/>
          <p:cNvSpPr>
            <a:spLocks noGrp="1"/>
          </p:cNvSpPr>
          <p:nvPr>
            <p:ph type="sldNum" sz="quarter" idx="12"/>
          </p:nvPr>
        </p:nvSpPr>
        <p:spPr/>
        <p:txBody>
          <a:bodyPr/>
          <a:lstStyle/>
          <a:p>
            <a:fld id="{35CE2325-C5AF-4A57-AA96-D283D9B09E84}" type="slidenum">
              <a:rPr lang="en-US" smtClean="0"/>
              <a:pPr/>
              <a:t>26</a:t>
            </a:fld>
            <a:endParaRPr lang="en-US" dirty="0"/>
          </a:p>
        </p:txBody>
      </p:sp>
    </p:spTree>
    <p:extLst>
      <p:ext uri="{BB962C8B-B14F-4D97-AF65-F5344CB8AC3E}">
        <p14:creationId xmlns:p14="http://schemas.microsoft.com/office/powerpoint/2010/main" val="416025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2833B8-2839-4FED-8B05-D2D1239E55C4}"/>
              </a:ext>
            </a:extLst>
          </p:cNvPr>
          <p:cNvSpPr>
            <a:spLocks noGrp="1"/>
          </p:cNvSpPr>
          <p:nvPr>
            <p:ph type="title"/>
          </p:nvPr>
        </p:nvSpPr>
        <p:spPr/>
        <p:txBody>
          <a:bodyPr/>
          <a:lstStyle/>
          <a:p>
            <a:r>
              <a:rPr lang="en-US" altLang="en-US" sz="3600" dirty="0">
                <a:latin typeface="Arial" pitchFamily="34" charset="0"/>
              </a:rPr>
              <a:t>Conflicting Movements of Trucks and Workers</a:t>
            </a:r>
            <a:endParaRPr lang="en-US" dirty="0"/>
          </a:p>
        </p:txBody>
      </p:sp>
      <p:sp>
        <p:nvSpPr>
          <p:cNvPr id="146435" name="Rectangle 3"/>
          <p:cNvSpPr>
            <a:spLocks noGrp="1" noChangeArrowheads="1"/>
          </p:cNvSpPr>
          <p:nvPr>
            <p:ph type="body" idx="1"/>
          </p:nvPr>
        </p:nvSpPr>
        <p:spPr/>
        <p:txBody>
          <a:bodyPr/>
          <a:lstStyle/>
          <a:p>
            <a:r>
              <a:rPr lang="en-US" altLang="en-US"/>
              <a:t>Properly design the elements of internal traffic control that cause conflicts</a:t>
            </a:r>
          </a:p>
          <a:p>
            <a:pPr lvl="1"/>
            <a:r>
              <a:rPr lang="en-US" altLang="en-US"/>
              <a:t>Safe entry and exit points</a:t>
            </a:r>
          </a:p>
          <a:p>
            <a:pPr lvl="1"/>
            <a:r>
              <a:rPr lang="en-US" altLang="en-US"/>
              <a:t>Speed change lanes</a:t>
            </a:r>
          </a:p>
          <a:p>
            <a:pPr lvl="2"/>
            <a:r>
              <a:rPr lang="en-US" altLang="en-US"/>
              <a:t>Deceleration lane</a:t>
            </a:r>
          </a:p>
          <a:p>
            <a:pPr lvl="2"/>
            <a:r>
              <a:rPr lang="en-US" altLang="en-US"/>
              <a:t>Acceleration lane</a:t>
            </a:r>
          </a:p>
          <a:p>
            <a:pPr lvl="1"/>
            <a:r>
              <a:rPr lang="en-US" altLang="en-US"/>
              <a:t>Turning radius </a:t>
            </a:r>
          </a:p>
          <a:p>
            <a:pPr lvl="1"/>
            <a:r>
              <a:rPr lang="en-US" altLang="en-US"/>
              <a:t>Traffic control devices</a:t>
            </a:r>
            <a:endParaRPr lang="en-US" altLang="en-US" dirty="0"/>
          </a:p>
        </p:txBody>
      </p:sp>
      <p:sp>
        <p:nvSpPr>
          <p:cNvPr id="2" name="Slide Number Placeholder 1"/>
          <p:cNvSpPr>
            <a:spLocks noGrp="1"/>
          </p:cNvSpPr>
          <p:nvPr>
            <p:ph type="sldNum" sz="quarter" idx="12"/>
          </p:nvPr>
        </p:nvSpPr>
        <p:spPr/>
        <p:txBody>
          <a:bodyPr/>
          <a:lstStyle/>
          <a:p>
            <a:fld id="{35CE2325-C5AF-4A57-AA96-D283D9B09E84}" type="slidenum">
              <a:rPr lang="en-US" smtClean="0"/>
              <a:pPr/>
              <a:t>27</a:t>
            </a:fld>
            <a:endParaRPr lang="en-US" dirty="0"/>
          </a:p>
        </p:txBody>
      </p:sp>
    </p:spTree>
    <p:extLst>
      <p:ext uri="{BB962C8B-B14F-4D97-AF65-F5344CB8AC3E}">
        <p14:creationId xmlns:p14="http://schemas.microsoft.com/office/powerpoint/2010/main" val="10489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9A63A3-F129-45D0-BB99-33F0EEF91A20}"/>
              </a:ext>
            </a:extLst>
          </p:cNvPr>
          <p:cNvSpPr>
            <a:spLocks noGrp="1"/>
          </p:cNvSpPr>
          <p:nvPr>
            <p:ph type="title"/>
          </p:nvPr>
        </p:nvSpPr>
        <p:spPr/>
        <p:txBody>
          <a:bodyPr/>
          <a:lstStyle/>
          <a:p>
            <a:r>
              <a:rPr lang="en-US" altLang="en-US" sz="3600" dirty="0">
                <a:latin typeface="Arial" pitchFamily="34" charset="0"/>
              </a:rPr>
              <a:t>Conflicting Movements of Trucks</a:t>
            </a:r>
            <a:endParaRPr lang="en-US" dirty="0"/>
          </a:p>
        </p:txBody>
      </p:sp>
      <p:sp>
        <p:nvSpPr>
          <p:cNvPr id="147459" name="Rectangle 3"/>
          <p:cNvSpPr>
            <a:spLocks noGrp="1" noChangeArrowheads="1"/>
          </p:cNvSpPr>
          <p:nvPr>
            <p:ph type="body" idx="1"/>
          </p:nvPr>
        </p:nvSpPr>
        <p:spPr/>
        <p:txBody>
          <a:bodyPr/>
          <a:lstStyle/>
          <a:p>
            <a:r>
              <a:rPr lang="en-US" altLang="en-US"/>
              <a:t>Design of entry and exit points</a:t>
            </a:r>
          </a:p>
          <a:p>
            <a:pPr lvl="1"/>
            <a:r>
              <a:rPr lang="en-US" altLang="en-US"/>
              <a:t>Consideration of roadway size and type</a:t>
            </a:r>
          </a:p>
          <a:p>
            <a:pPr lvl="1"/>
            <a:r>
              <a:rPr lang="en-US" altLang="en-US"/>
              <a:t>Locations of existing driveways </a:t>
            </a:r>
          </a:p>
          <a:p>
            <a:pPr lvl="1"/>
            <a:r>
              <a:rPr lang="en-US" altLang="en-US"/>
              <a:t>Access design and management</a:t>
            </a:r>
          </a:p>
          <a:p>
            <a:pPr lvl="2"/>
            <a:endParaRPr lang="en-US" altLang="en-US"/>
          </a:p>
          <a:p>
            <a:pPr lvl="1"/>
            <a:endParaRPr lang="en-US" altLang="en-US" dirty="0"/>
          </a:p>
        </p:txBody>
      </p:sp>
      <p:sp>
        <p:nvSpPr>
          <p:cNvPr id="2" name="Slide Number Placeholder 1"/>
          <p:cNvSpPr>
            <a:spLocks noGrp="1"/>
          </p:cNvSpPr>
          <p:nvPr>
            <p:ph type="sldNum" sz="quarter" idx="12"/>
          </p:nvPr>
        </p:nvSpPr>
        <p:spPr/>
        <p:txBody>
          <a:bodyPr/>
          <a:lstStyle/>
          <a:p>
            <a:fld id="{35CE2325-C5AF-4A57-AA96-D283D9B09E84}" type="slidenum">
              <a:rPr lang="en-US" smtClean="0"/>
              <a:pPr/>
              <a:t>28</a:t>
            </a:fld>
            <a:endParaRPr lang="en-US" dirty="0"/>
          </a:p>
        </p:txBody>
      </p:sp>
    </p:spTree>
    <p:extLst>
      <p:ext uri="{BB962C8B-B14F-4D97-AF65-F5344CB8AC3E}">
        <p14:creationId xmlns:p14="http://schemas.microsoft.com/office/powerpoint/2010/main" val="391635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CC2868-E7F3-4DFB-8359-42B2362CA603}"/>
              </a:ext>
            </a:extLst>
          </p:cNvPr>
          <p:cNvSpPr>
            <a:spLocks noGrp="1"/>
          </p:cNvSpPr>
          <p:nvPr>
            <p:ph type="title"/>
          </p:nvPr>
        </p:nvSpPr>
        <p:spPr/>
        <p:txBody>
          <a:bodyPr/>
          <a:lstStyle/>
          <a:p>
            <a:r>
              <a:rPr lang="en-US" altLang="en-US" sz="3600" dirty="0">
                <a:latin typeface="Arial" pitchFamily="34" charset="0"/>
              </a:rPr>
              <a:t>Conflicting Movements</a:t>
            </a:r>
            <a:endParaRPr lang="en-US" dirty="0"/>
          </a:p>
        </p:txBody>
      </p:sp>
      <p:sp>
        <p:nvSpPr>
          <p:cNvPr id="148483" name="Rectangle 3"/>
          <p:cNvSpPr>
            <a:spLocks noGrp="1" noChangeArrowheads="1"/>
          </p:cNvSpPr>
          <p:nvPr>
            <p:ph type="body" idx="1"/>
          </p:nvPr>
        </p:nvSpPr>
        <p:spPr/>
        <p:txBody>
          <a:bodyPr/>
          <a:lstStyle/>
          <a:p>
            <a:r>
              <a:rPr lang="en-US" altLang="en-US"/>
              <a:t>Design of deceleration and acceleration lanes</a:t>
            </a:r>
          </a:p>
          <a:p>
            <a:pPr lvl="1"/>
            <a:r>
              <a:rPr lang="en-US" altLang="en-US"/>
              <a:t>Length of speed change lanes</a:t>
            </a:r>
          </a:p>
          <a:p>
            <a:pPr lvl="1"/>
            <a:r>
              <a:rPr lang="en-US" altLang="en-US"/>
              <a:t>Speed of trucks</a:t>
            </a:r>
          </a:p>
          <a:p>
            <a:pPr lvl="2"/>
            <a:r>
              <a:rPr lang="en-US" altLang="en-US"/>
              <a:t>Terminal speed at entry/exit point</a:t>
            </a:r>
          </a:p>
          <a:p>
            <a:pPr lvl="2"/>
            <a:r>
              <a:rPr lang="en-US" altLang="en-US"/>
              <a:t>Cruise/operating speed (speed of roadway traffic)</a:t>
            </a:r>
          </a:p>
          <a:p>
            <a:pPr lvl="2"/>
            <a:r>
              <a:rPr lang="en-US" altLang="en-US"/>
              <a:t>Separate entry and exit points to reduce conflicts</a:t>
            </a:r>
            <a:endParaRPr lang="en-US" altLang="en-US" dirty="0"/>
          </a:p>
        </p:txBody>
      </p:sp>
      <p:sp>
        <p:nvSpPr>
          <p:cNvPr id="2" name="Slide Number Placeholder 1"/>
          <p:cNvSpPr>
            <a:spLocks noGrp="1"/>
          </p:cNvSpPr>
          <p:nvPr>
            <p:ph type="sldNum" sz="quarter" idx="12"/>
          </p:nvPr>
        </p:nvSpPr>
        <p:spPr/>
        <p:txBody>
          <a:bodyPr/>
          <a:lstStyle/>
          <a:p>
            <a:fld id="{35CE2325-C5AF-4A57-AA96-D283D9B09E84}" type="slidenum">
              <a:rPr lang="en-US" smtClean="0"/>
              <a:pPr/>
              <a:t>29</a:t>
            </a:fld>
            <a:endParaRPr lang="en-US" dirty="0"/>
          </a:p>
        </p:txBody>
      </p:sp>
    </p:spTree>
    <p:extLst>
      <p:ext uri="{BB962C8B-B14F-4D97-AF65-F5344CB8AC3E}">
        <p14:creationId xmlns:p14="http://schemas.microsoft.com/office/powerpoint/2010/main" val="64459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ANSI A10.47 – 2015 on ITCP</a:t>
            </a:r>
          </a:p>
        </p:txBody>
      </p:sp>
      <p:sp>
        <p:nvSpPr>
          <p:cNvPr id="3" name="Content Placeholder 2"/>
          <p:cNvSpPr>
            <a:spLocks noGrp="1"/>
          </p:cNvSpPr>
          <p:nvPr>
            <p:ph sz="half" idx="1"/>
          </p:nvPr>
        </p:nvSpPr>
        <p:spPr>
          <a:xfrm>
            <a:off x="457200" y="1600200"/>
            <a:ext cx="6934200" cy="4525963"/>
          </a:xfrm>
        </p:spPr>
        <p:txBody>
          <a:bodyPr>
            <a:normAutofit fontScale="92500" lnSpcReduction="10000"/>
          </a:bodyPr>
          <a:lstStyle/>
          <a:p>
            <a:r>
              <a:rPr lang="en-US" dirty="0"/>
              <a:t>Employers shall develop traffic control plans for inside their work zones</a:t>
            </a:r>
          </a:p>
          <a:p>
            <a:r>
              <a:rPr lang="en-US" dirty="0"/>
              <a:t>This plan shall be communicated to all employees</a:t>
            </a:r>
          </a:p>
          <a:p>
            <a:r>
              <a:rPr lang="en-US" dirty="0"/>
              <a:t>The onsite supervisor/safety person shall modify the plan</a:t>
            </a:r>
          </a:p>
          <a:p>
            <a:r>
              <a:rPr lang="en-US" dirty="0"/>
              <a:t>The ITCP should include the following elements:</a:t>
            </a:r>
          </a:p>
          <a:p>
            <a:pPr marL="857250" lvl="1" indent="-457200">
              <a:buAutoNum type="arabicPeriod"/>
            </a:pPr>
            <a:r>
              <a:rPr lang="en-US" dirty="0"/>
              <a:t>A diagram showing travel routes for construction equipment and employees</a:t>
            </a:r>
          </a:p>
          <a:p>
            <a:pPr marL="857250" lvl="1" indent="-457200">
              <a:buAutoNum type="arabicPeriod"/>
            </a:pPr>
            <a:r>
              <a:rPr lang="en-US" dirty="0"/>
              <a:t>A plan for communicating changes in the ITCP</a:t>
            </a:r>
          </a:p>
          <a:p>
            <a:endParaRPr lang="en-US" dirty="0"/>
          </a:p>
        </p:txBody>
      </p:sp>
      <p:sp>
        <p:nvSpPr>
          <p:cNvPr id="4" name="Slide Number Placeholder 3"/>
          <p:cNvSpPr>
            <a:spLocks noGrp="1"/>
          </p:cNvSpPr>
          <p:nvPr>
            <p:ph type="sldNum" sz="quarter" idx="12"/>
          </p:nvPr>
        </p:nvSpPr>
        <p:spPr/>
        <p:txBody>
          <a:bodyPr/>
          <a:lstStyle/>
          <a:p>
            <a:pPr>
              <a:defRPr/>
            </a:pPr>
            <a:fld id="{9B686F33-D148-47A3-B73E-D853D6CB50E6}" type="slidenum">
              <a:rPr lang="en-US" smtClean="0"/>
              <a:pPr>
                <a:defRPr/>
              </a:pPr>
              <a:t>3</a:t>
            </a:fld>
            <a:endParaRPr lang="en-US" dirty="0"/>
          </a:p>
        </p:txBody>
      </p:sp>
    </p:spTree>
    <p:extLst>
      <p:ext uri="{BB962C8B-B14F-4D97-AF65-F5344CB8AC3E}">
        <p14:creationId xmlns:p14="http://schemas.microsoft.com/office/powerpoint/2010/main" val="22831080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9F3C5-9B8D-41C4-AA7B-096E0B653A03}"/>
              </a:ext>
            </a:extLst>
          </p:cNvPr>
          <p:cNvSpPr>
            <a:spLocks noGrp="1"/>
          </p:cNvSpPr>
          <p:nvPr>
            <p:ph type="title"/>
          </p:nvPr>
        </p:nvSpPr>
        <p:spPr/>
        <p:txBody>
          <a:bodyPr/>
          <a:lstStyle/>
          <a:p>
            <a:r>
              <a:rPr lang="en-US" dirty="0"/>
              <a:t>Acceleration Lanes</a:t>
            </a:r>
          </a:p>
        </p:txBody>
      </p:sp>
      <p:sp>
        <p:nvSpPr>
          <p:cNvPr id="2" name="Slide Number Placeholder 1">
            <a:extLst>
              <a:ext uri="{FF2B5EF4-FFF2-40B4-BE49-F238E27FC236}">
                <a16:creationId xmlns:a16="http://schemas.microsoft.com/office/drawing/2014/main" id="{AC2FD58F-3C41-4FA1-B4FB-A023920F1CE3}"/>
              </a:ext>
            </a:extLst>
          </p:cNvPr>
          <p:cNvSpPr>
            <a:spLocks noGrp="1"/>
          </p:cNvSpPr>
          <p:nvPr>
            <p:ph type="sldNum" sz="quarter" idx="12"/>
          </p:nvPr>
        </p:nvSpPr>
        <p:spPr/>
        <p:txBody>
          <a:bodyPr/>
          <a:lstStyle/>
          <a:p>
            <a:pPr>
              <a:defRPr/>
            </a:pPr>
            <a:fld id="{6BB1F8E9-7522-4B26-935E-292FF71FF3A0}" type="slidenum">
              <a:rPr lang="en-US" smtClean="0"/>
              <a:pPr>
                <a:defRPr/>
              </a:pPr>
              <a:t>30</a:t>
            </a:fld>
            <a:endParaRPr lang="en-US" dirty="0"/>
          </a:p>
        </p:txBody>
      </p:sp>
      <p:grpSp>
        <p:nvGrpSpPr>
          <p:cNvPr id="4" name="Group 3" descr="Diagram of Acceleration Lane">
            <a:extLst>
              <a:ext uri="{FF2B5EF4-FFF2-40B4-BE49-F238E27FC236}">
                <a16:creationId xmlns:a16="http://schemas.microsoft.com/office/drawing/2014/main" id="{0853A846-3B02-48B8-9224-42720F636104}"/>
              </a:ext>
            </a:extLst>
          </p:cNvPr>
          <p:cNvGrpSpPr/>
          <p:nvPr/>
        </p:nvGrpSpPr>
        <p:grpSpPr>
          <a:xfrm>
            <a:off x="-76200" y="1371600"/>
            <a:ext cx="8801100" cy="5384800"/>
            <a:chOff x="-76200" y="1371600"/>
            <a:chExt cx="8801100" cy="5384800"/>
          </a:xfrm>
        </p:grpSpPr>
        <p:sp>
          <p:nvSpPr>
            <p:cNvPr id="5" name="Line 2">
              <a:extLst>
                <a:ext uri="{FF2B5EF4-FFF2-40B4-BE49-F238E27FC236}">
                  <a16:creationId xmlns:a16="http://schemas.microsoft.com/office/drawing/2014/main" id="{A760231A-41C1-4FC2-AFFC-D6A23B075310}"/>
                </a:ext>
              </a:extLst>
            </p:cNvPr>
            <p:cNvSpPr>
              <a:spLocks noChangeShapeType="1"/>
            </p:cNvSpPr>
            <p:nvPr/>
          </p:nvSpPr>
          <p:spPr bwMode="auto">
            <a:xfrm flipV="1">
              <a:off x="3035300" y="2286000"/>
              <a:ext cx="28956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3">
              <a:extLst>
                <a:ext uri="{FF2B5EF4-FFF2-40B4-BE49-F238E27FC236}">
                  <a16:creationId xmlns:a16="http://schemas.microsoft.com/office/drawing/2014/main" id="{739FA8C4-EF30-4BF8-9E53-1E183623B94F}"/>
                </a:ext>
              </a:extLst>
            </p:cNvPr>
            <p:cNvSpPr>
              <a:spLocks noChangeShapeType="1"/>
            </p:cNvSpPr>
            <p:nvPr/>
          </p:nvSpPr>
          <p:spPr bwMode="auto">
            <a:xfrm>
              <a:off x="5930900" y="2286000"/>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4">
              <a:extLst>
                <a:ext uri="{FF2B5EF4-FFF2-40B4-BE49-F238E27FC236}">
                  <a16:creationId xmlns:a16="http://schemas.microsoft.com/office/drawing/2014/main" id="{980AFF69-6EAE-432F-8E18-03E6A01226CB}"/>
                </a:ext>
              </a:extLst>
            </p:cNvPr>
            <p:cNvSpPr>
              <a:spLocks noChangeShapeType="1"/>
            </p:cNvSpPr>
            <p:nvPr/>
          </p:nvSpPr>
          <p:spPr bwMode="auto">
            <a:xfrm>
              <a:off x="1435100" y="2286000"/>
              <a:ext cx="1981200" cy="0"/>
            </a:xfrm>
            <a:prstGeom prst="line">
              <a:avLst/>
            </a:prstGeom>
            <a:noFill/>
            <a:ln w="635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Line 5">
              <a:extLst>
                <a:ext uri="{FF2B5EF4-FFF2-40B4-BE49-F238E27FC236}">
                  <a16:creationId xmlns:a16="http://schemas.microsoft.com/office/drawing/2014/main" id="{8124B90B-3113-4863-8930-4C84EBC57DB2}"/>
                </a:ext>
              </a:extLst>
            </p:cNvPr>
            <p:cNvSpPr>
              <a:spLocks noChangeShapeType="1"/>
            </p:cNvSpPr>
            <p:nvPr/>
          </p:nvSpPr>
          <p:spPr bwMode="auto">
            <a:xfrm>
              <a:off x="596900" y="1828800"/>
              <a:ext cx="78486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6">
              <a:extLst>
                <a:ext uri="{FF2B5EF4-FFF2-40B4-BE49-F238E27FC236}">
                  <a16:creationId xmlns:a16="http://schemas.microsoft.com/office/drawing/2014/main" id="{FDD0F749-FB10-4D95-9FE3-EDE80DF72106}"/>
                </a:ext>
              </a:extLst>
            </p:cNvPr>
            <p:cNvSpPr>
              <a:spLocks noChangeShapeType="1"/>
            </p:cNvSpPr>
            <p:nvPr/>
          </p:nvSpPr>
          <p:spPr bwMode="auto">
            <a:xfrm>
              <a:off x="596900" y="1371600"/>
              <a:ext cx="784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Freeform 7">
              <a:extLst>
                <a:ext uri="{FF2B5EF4-FFF2-40B4-BE49-F238E27FC236}">
                  <a16:creationId xmlns:a16="http://schemas.microsoft.com/office/drawing/2014/main" id="{094D181D-9B51-4197-B7F1-2936D2481BCA}"/>
                </a:ext>
              </a:extLst>
            </p:cNvPr>
            <p:cNvSpPr>
              <a:spLocks/>
            </p:cNvSpPr>
            <p:nvPr/>
          </p:nvSpPr>
          <p:spPr bwMode="auto">
            <a:xfrm>
              <a:off x="2578100" y="2743200"/>
              <a:ext cx="457200" cy="685800"/>
            </a:xfrm>
            <a:custGeom>
              <a:avLst/>
              <a:gdLst>
                <a:gd name="T0" fmla="*/ 288 w 288"/>
                <a:gd name="T1" fmla="*/ 0 h 432"/>
                <a:gd name="T2" fmla="*/ 48 w 288"/>
                <a:gd name="T3" fmla="*/ 96 h 432"/>
                <a:gd name="T4" fmla="*/ 0 w 288"/>
                <a:gd name="T5" fmla="*/ 432 h 432"/>
              </a:gdLst>
              <a:ahLst/>
              <a:cxnLst>
                <a:cxn ang="0">
                  <a:pos x="T0" y="T1"/>
                </a:cxn>
                <a:cxn ang="0">
                  <a:pos x="T2" y="T3"/>
                </a:cxn>
                <a:cxn ang="0">
                  <a:pos x="T4" y="T5"/>
                </a:cxn>
              </a:cxnLst>
              <a:rect l="0" t="0" r="r" b="b"/>
              <a:pathLst>
                <a:path w="288" h="432">
                  <a:moveTo>
                    <a:pt x="288" y="0"/>
                  </a:moveTo>
                  <a:cubicBezTo>
                    <a:pt x="192" y="12"/>
                    <a:pt x="96" y="24"/>
                    <a:pt x="48" y="96"/>
                  </a:cubicBezTo>
                  <a:cubicBezTo>
                    <a:pt x="0" y="168"/>
                    <a:pt x="0" y="300"/>
                    <a:pt x="0" y="432"/>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8">
              <a:extLst>
                <a:ext uri="{FF2B5EF4-FFF2-40B4-BE49-F238E27FC236}">
                  <a16:creationId xmlns:a16="http://schemas.microsoft.com/office/drawing/2014/main" id="{36B7B7FE-13A8-4E52-9818-6C60E4A69807}"/>
                </a:ext>
              </a:extLst>
            </p:cNvPr>
            <p:cNvSpPr>
              <a:spLocks noChangeShapeType="1"/>
            </p:cNvSpPr>
            <p:nvPr/>
          </p:nvSpPr>
          <p:spPr bwMode="auto">
            <a:xfrm>
              <a:off x="2578100" y="3429000"/>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9">
              <a:extLst>
                <a:ext uri="{FF2B5EF4-FFF2-40B4-BE49-F238E27FC236}">
                  <a16:creationId xmlns:a16="http://schemas.microsoft.com/office/drawing/2014/main" id="{23C760AD-DABA-48E8-BED3-C23D846CCE81}"/>
                </a:ext>
              </a:extLst>
            </p:cNvPr>
            <p:cNvSpPr>
              <a:spLocks noChangeShapeType="1"/>
            </p:cNvSpPr>
            <p:nvPr/>
          </p:nvSpPr>
          <p:spPr bwMode="auto">
            <a:xfrm flipV="1">
              <a:off x="1739900" y="3200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Freeform 10">
              <a:extLst>
                <a:ext uri="{FF2B5EF4-FFF2-40B4-BE49-F238E27FC236}">
                  <a16:creationId xmlns:a16="http://schemas.microsoft.com/office/drawing/2014/main" id="{C13C3BF5-6530-4E8C-B350-2FF4E2E2553C}"/>
                </a:ext>
              </a:extLst>
            </p:cNvPr>
            <p:cNvSpPr>
              <a:spLocks/>
            </p:cNvSpPr>
            <p:nvPr/>
          </p:nvSpPr>
          <p:spPr bwMode="auto">
            <a:xfrm flipH="1">
              <a:off x="1435100" y="2286000"/>
              <a:ext cx="304800" cy="990600"/>
            </a:xfrm>
            <a:custGeom>
              <a:avLst/>
              <a:gdLst>
                <a:gd name="T0" fmla="*/ 288 w 288"/>
                <a:gd name="T1" fmla="*/ 0 h 432"/>
                <a:gd name="T2" fmla="*/ 48 w 288"/>
                <a:gd name="T3" fmla="*/ 96 h 432"/>
                <a:gd name="T4" fmla="*/ 0 w 288"/>
                <a:gd name="T5" fmla="*/ 432 h 432"/>
              </a:gdLst>
              <a:ahLst/>
              <a:cxnLst>
                <a:cxn ang="0">
                  <a:pos x="T0" y="T1"/>
                </a:cxn>
                <a:cxn ang="0">
                  <a:pos x="T2" y="T3"/>
                </a:cxn>
                <a:cxn ang="0">
                  <a:pos x="T4" y="T5"/>
                </a:cxn>
              </a:cxnLst>
              <a:rect l="0" t="0" r="r" b="b"/>
              <a:pathLst>
                <a:path w="288" h="432">
                  <a:moveTo>
                    <a:pt x="288" y="0"/>
                  </a:moveTo>
                  <a:cubicBezTo>
                    <a:pt x="192" y="12"/>
                    <a:pt x="96" y="24"/>
                    <a:pt x="48" y="96"/>
                  </a:cubicBezTo>
                  <a:cubicBezTo>
                    <a:pt x="0" y="168"/>
                    <a:pt x="0" y="300"/>
                    <a:pt x="0" y="432"/>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1">
              <a:extLst>
                <a:ext uri="{FF2B5EF4-FFF2-40B4-BE49-F238E27FC236}">
                  <a16:creationId xmlns:a16="http://schemas.microsoft.com/office/drawing/2014/main" id="{7870153E-A647-471E-8FDC-E1B282151075}"/>
                </a:ext>
              </a:extLst>
            </p:cNvPr>
            <p:cNvSpPr>
              <a:spLocks noChangeShapeType="1"/>
            </p:cNvSpPr>
            <p:nvPr/>
          </p:nvSpPr>
          <p:spPr bwMode="auto">
            <a:xfrm flipH="1">
              <a:off x="600075" y="22860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12">
              <a:extLst>
                <a:ext uri="{FF2B5EF4-FFF2-40B4-BE49-F238E27FC236}">
                  <a16:creationId xmlns:a16="http://schemas.microsoft.com/office/drawing/2014/main" id="{6FFCAC39-D325-46A0-8F5F-79D879D42711}"/>
                </a:ext>
              </a:extLst>
            </p:cNvPr>
            <p:cNvSpPr txBox="1">
              <a:spLocks noChangeArrowheads="1"/>
            </p:cNvSpPr>
            <p:nvPr/>
          </p:nvSpPr>
          <p:spPr bwMode="auto">
            <a:xfrm>
              <a:off x="3492500" y="4419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Arial Narrow" pitchFamily="34" charset="0"/>
                </a:rPr>
                <a:t>Work Space</a:t>
              </a:r>
            </a:p>
          </p:txBody>
        </p:sp>
        <p:sp>
          <p:nvSpPr>
            <p:cNvPr id="16" name="Rectangle 13">
              <a:extLst>
                <a:ext uri="{FF2B5EF4-FFF2-40B4-BE49-F238E27FC236}">
                  <a16:creationId xmlns:a16="http://schemas.microsoft.com/office/drawing/2014/main" id="{9FE140A4-BB1C-4409-845F-EA1817CC1F8A}"/>
                </a:ext>
              </a:extLst>
            </p:cNvPr>
            <p:cNvSpPr>
              <a:spLocks noChangeArrowheads="1"/>
            </p:cNvSpPr>
            <p:nvPr/>
          </p:nvSpPr>
          <p:spPr bwMode="auto">
            <a:xfrm>
              <a:off x="2155825" y="3276600"/>
              <a:ext cx="228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7" name="Group 14">
              <a:extLst>
                <a:ext uri="{FF2B5EF4-FFF2-40B4-BE49-F238E27FC236}">
                  <a16:creationId xmlns:a16="http://schemas.microsoft.com/office/drawing/2014/main" id="{4199B2B1-A4D6-43AE-989D-C91C261A9670}"/>
                </a:ext>
              </a:extLst>
            </p:cNvPr>
            <p:cNvGrpSpPr>
              <a:grpSpLocks/>
            </p:cNvGrpSpPr>
            <p:nvPr/>
          </p:nvGrpSpPr>
          <p:grpSpPr bwMode="auto">
            <a:xfrm>
              <a:off x="2197100" y="3197225"/>
              <a:ext cx="149225" cy="79375"/>
              <a:chOff x="1392" y="1630"/>
              <a:chExt cx="94" cy="50"/>
            </a:xfrm>
          </p:grpSpPr>
          <p:sp>
            <p:nvSpPr>
              <p:cNvPr id="32" name="Arc 15">
                <a:extLst>
                  <a:ext uri="{FF2B5EF4-FFF2-40B4-BE49-F238E27FC236}">
                    <a16:creationId xmlns:a16="http://schemas.microsoft.com/office/drawing/2014/main" id="{F30C6088-C1B6-4690-BA73-8EE25E8CAD9B}"/>
                  </a:ext>
                </a:extLst>
              </p:cNvPr>
              <p:cNvSpPr>
                <a:spLocks/>
              </p:cNvSpPr>
              <p:nvPr/>
            </p:nvSpPr>
            <p:spPr bwMode="auto">
              <a:xfrm flipH="1">
                <a:off x="1392" y="1632"/>
                <a:ext cx="49" cy="48"/>
              </a:xfrm>
              <a:custGeom>
                <a:avLst/>
                <a:gdLst>
                  <a:gd name="G0" fmla="+- 2604 0 0"/>
                  <a:gd name="G1" fmla="+- 21600 0 0"/>
                  <a:gd name="G2" fmla="+- 21600 0 0"/>
                  <a:gd name="T0" fmla="*/ 0 w 24204"/>
                  <a:gd name="T1" fmla="*/ 158 h 21600"/>
                  <a:gd name="T2" fmla="*/ 24204 w 24204"/>
                  <a:gd name="T3" fmla="*/ 21600 h 21600"/>
                  <a:gd name="T4" fmla="*/ 2604 w 24204"/>
                  <a:gd name="T5" fmla="*/ 21600 h 21600"/>
                </a:gdLst>
                <a:ahLst/>
                <a:cxnLst>
                  <a:cxn ang="0">
                    <a:pos x="T0" y="T1"/>
                  </a:cxn>
                  <a:cxn ang="0">
                    <a:pos x="T2" y="T3"/>
                  </a:cxn>
                  <a:cxn ang="0">
                    <a:pos x="T4" y="T5"/>
                  </a:cxn>
                </a:cxnLst>
                <a:rect l="0" t="0" r="r" b="b"/>
                <a:pathLst>
                  <a:path w="24204" h="21600" fill="none" extrusionOk="0">
                    <a:moveTo>
                      <a:pt x="-1" y="157"/>
                    </a:moveTo>
                    <a:cubicBezTo>
                      <a:pt x="863" y="52"/>
                      <a:pt x="1733" y="-1"/>
                      <a:pt x="2604" y="0"/>
                    </a:cubicBezTo>
                    <a:cubicBezTo>
                      <a:pt x="14533" y="0"/>
                      <a:pt x="24204" y="9670"/>
                      <a:pt x="24204" y="21600"/>
                    </a:cubicBezTo>
                  </a:path>
                  <a:path w="24204" h="21600" stroke="0" extrusionOk="0">
                    <a:moveTo>
                      <a:pt x="-1" y="157"/>
                    </a:moveTo>
                    <a:cubicBezTo>
                      <a:pt x="863" y="52"/>
                      <a:pt x="1733" y="-1"/>
                      <a:pt x="2604" y="0"/>
                    </a:cubicBezTo>
                    <a:cubicBezTo>
                      <a:pt x="14533" y="0"/>
                      <a:pt x="24204" y="9670"/>
                      <a:pt x="24204" y="21600"/>
                    </a:cubicBezTo>
                    <a:lnTo>
                      <a:pt x="2604"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Arc 16">
                <a:extLst>
                  <a:ext uri="{FF2B5EF4-FFF2-40B4-BE49-F238E27FC236}">
                    <a16:creationId xmlns:a16="http://schemas.microsoft.com/office/drawing/2014/main" id="{310C31B1-9FD5-4D04-9FFB-2476C024488C}"/>
                  </a:ext>
                </a:extLst>
              </p:cNvPr>
              <p:cNvSpPr>
                <a:spLocks/>
              </p:cNvSpPr>
              <p:nvPr/>
            </p:nvSpPr>
            <p:spPr bwMode="auto">
              <a:xfrm rot="5400000" flipH="1">
                <a:off x="1437" y="1631"/>
                <a:ext cx="49" cy="48"/>
              </a:xfrm>
              <a:custGeom>
                <a:avLst/>
                <a:gdLst>
                  <a:gd name="G0" fmla="+- 2604 0 0"/>
                  <a:gd name="G1" fmla="+- 21600 0 0"/>
                  <a:gd name="G2" fmla="+- 21600 0 0"/>
                  <a:gd name="T0" fmla="*/ 0 w 24204"/>
                  <a:gd name="T1" fmla="*/ 158 h 21600"/>
                  <a:gd name="T2" fmla="*/ 24204 w 24204"/>
                  <a:gd name="T3" fmla="*/ 21600 h 21600"/>
                  <a:gd name="T4" fmla="*/ 2604 w 24204"/>
                  <a:gd name="T5" fmla="*/ 21600 h 21600"/>
                </a:gdLst>
                <a:ahLst/>
                <a:cxnLst>
                  <a:cxn ang="0">
                    <a:pos x="T0" y="T1"/>
                  </a:cxn>
                  <a:cxn ang="0">
                    <a:pos x="T2" y="T3"/>
                  </a:cxn>
                  <a:cxn ang="0">
                    <a:pos x="T4" y="T5"/>
                  </a:cxn>
                </a:cxnLst>
                <a:rect l="0" t="0" r="r" b="b"/>
                <a:pathLst>
                  <a:path w="24204" h="21600" fill="none" extrusionOk="0">
                    <a:moveTo>
                      <a:pt x="-1" y="157"/>
                    </a:moveTo>
                    <a:cubicBezTo>
                      <a:pt x="863" y="52"/>
                      <a:pt x="1733" y="-1"/>
                      <a:pt x="2604" y="0"/>
                    </a:cubicBezTo>
                    <a:cubicBezTo>
                      <a:pt x="14533" y="0"/>
                      <a:pt x="24204" y="9670"/>
                      <a:pt x="24204" y="21600"/>
                    </a:cubicBezTo>
                  </a:path>
                  <a:path w="24204" h="21600" stroke="0" extrusionOk="0">
                    <a:moveTo>
                      <a:pt x="-1" y="157"/>
                    </a:moveTo>
                    <a:cubicBezTo>
                      <a:pt x="863" y="52"/>
                      <a:pt x="1733" y="-1"/>
                      <a:pt x="2604" y="0"/>
                    </a:cubicBezTo>
                    <a:cubicBezTo>
                      <a:pt x="14533" y="0"/>
                      <a:pt x="24204" y="9670"/>
                      <a:pt x="24204" y="21600"/>
                    </a:cubicBezTo>
                    <a:lnTo>
                      <a:pt x="2604"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8" name="Arc 17">
              <a:extLst>
                <a:ext uri="{FF2B5EF4-FFF2-40B4-BE49-F238E27FC236}">
                  <a16:creationId xmlns:a16="http://schemas.microsoft.com/office/drawing/2014/main" id="{6A6A4815-B59D-4C59-9F62-934B8845BFE6}"/>
                </a:ext>
              </a:extLst>
            </p:cNvPr>
            <p:cNvSpPr>
              <a:spLocks/>
            </p:cNvSpPr>
            <p:nvPr/>
          </p:nvSpPr>
          <p:spPr bwMode="auto">
            <a:xfrm flipH="1">
              <a:off x="2349500" y="2590800"/>
              <a:ext cx="304800" cy="38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type="triangle" w="sm"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B30465F4-1B2A-4908-B1CC-83D49AACE764}"/>
                </a:ext>
              </a:extLst>
            </p:cNvPr>
            <p:cNvSpPr>
              <a:spLocks/>
            </p:cNvSpPr>
            <p:nvPr/>
          </p:nvSpPr>
          <p:spPr bwMode="auto">
            <a:xfrm>
              <a:off x="1711325" y="4038600"/>
              <a:ext cx="3533775" cy="2057400"/>
            </a:xfrm>
            <a:custGeom>
              <a:avLst/>
              <a:gdLst>
                <a:gd name="T0" fmla="*/ 16 w 2224"/>
                <a:gd name="T1" fmla="*/ 0 h 1160"/>
                <a:gd name="T2" fmla="*/ 16 w 2224"/>
                <a:gd name="T3" fmla="*/ 384 h 1160"/>
                <a:gd name="T4" fmla="*/ 112 w 2224"/>
                <a:gd name="T5" fmla="*/ 720 h 1160"/>
                <a:gd name="T6" fmla="*/ 448 w 2224"/>
                <a:gd name="T7" fmla="*/ 1008 h 1160"/>
                <a:gd name="T8" fmla="*/ 1552 w 2224"/>
                <a:gd name="T9" fmla="*/ 1152 h 1160"/>
                <a:gd name="T10" fmla="*/ 2224 w 2224"/>
                <a:gd name="T11" fmla="*/ 1056 h 1160"/>
              </a:gdLst>
              <a:ahLst/>
              <a:cxnLst>
                <a:cxn ang="0">
                  <a:pos x="T0" y="T1"/>
                </a:cxn>
                <a:cxn ang="0">
                  <a:pos x="T2" y="T3"/>
                </a:cxn>
                <a:cxn ang="0">
                  <a:pos x="T4" y="T5"/>
                </a:cxn>
                <a:cxn ang="0">
                  <a:pos x="T6" y="T7"/>
                </a:cxn>
                <a:cxn ang="0">
                  <a:pos x="T8" y="T9"/>
                </a:cxn>
                <a:cxn ang="0">
                  <a:pos x="T10" y="T11"/>
                </a:cxn>
              </a:cxnLst>
              <a:rect l="0" t="0" r="r" b="b"/>
              <a:pathLst>
                <a:path w="2224" h="1160">
                  <a:moveTo>
                    <a:pt x="16" y="0"/>
                  </a:moveTo>
                  <a:cubicBezTo>
                    <a:pt x="8" y="132"/>
                    <a:pt x="0" y="264"/>
                    <a:pt x="16" y="384"/>
                  </a:cubicBezTo>
                  <a:cubicBezTo>
                    <a:pt x="32" y="504"/>
                    <a:pt x="40" y="616"/>
                    <a:pt x="112" y="720"/>
                  </a:cubicBezTo>
                  <a:cubicBezTo>
                    <a:pt x="184" y="824"/>
                    <a:pt x="208" y="936"/>
                    <a:pt x="448" y="1008"/>
                  </a:cubicBezTo>
                  <a:cubicBezTo>
                    <a:pt x="688" y="1080"/>
                    <a:pt x="1256" y="1144"/>
                    <a:pt x="1552" y="1152"/>
                  </a:cubicBezTo>
                  <a:cubicBezTo>
                    <a:pt x="1848" y="1160"/>
                    <a:pt x="2036" y="1108"/>
                    <a:pt x="2224" y="10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 name="Freeform 19">
              <a:extLst>
                <a:ext uri="{FF2B5EF4-FFF2-40B4-BE49-F238E27FC236}">
                  <a16:creationId xmlns:a16="http://schemas.microsoft.com/office/drawing/2014/main" id="{4BF1BDC8-4C60-45D9-B763-D809E8F311A4}"/>
                </a:ext>
              </a:extLst>
            </p:cNvPr>
            <p:cNvSpPr>
              <a:spLocks/>
            </p:cNvSpPr>
            <p:nvPr/>
          </p:nvSpPr>
          <p:spPr bwMode="auto">
            <a:xfrm>
              <a:off x="5207000" y="2276475"/>
              <a:ext cx="3517900" cy="3657600"/>
            </a:xfrm>
            <a:custGeom>
              <a:avLst/>
              <a:gdLst>
                <a:gd name="T0" fmla="*/ 0 w 2216"/>
                <a:gd name="T1" fmla="*/ 2304 h 2304"/>
                <a:gd name="T2" fmla="*/ 336 w 2216"/>
                <a:gd name="T3" fmla="*/ 2160 h 2304"/>
                <a:gd name="T4" fmla="*/ 960 w 2216"/>
                <a:gd name="T5" fmla="*/ 1776 h 2304"/>
                <a:gd name="T6" fmla="*/ 2016 w 2216"/>
                <a:gd name="T7" fmla="*/ 1008 h 2304"/>
                <a:gd name="T8" fmla="*/ 2160 w 2216"/>
                <a:gd name="T9" fmla="*/ 432 h 2304"/>
                <a:gd name="T10" fmla="*/ 2064 w 2216"/>
                <a:gd name="T11" fmla="*/ 0 h 2304"/>
              </a:gdLst>
              <a:ahLst/>
              <a:cxnLst>
                <a:cxn ang="0">
                  <a:pos x="T0" y="T1"/>
                </a:cxn>
                <a:cxn ang="0">
                  <a:pos x="T2" y="T3"/>
                </a:cxn>
                <a:cxn ang="0">
                  <a:pos x="T4" y="T5"/>
                </a:cxn>
                <a:cxn ang="0">
                  <a:pos x="T6" y="T7"/>
                </a:cxn>
                <a:cxn ang="0">
                  <a:pos x="T8" y="T9"/>
                </a:cxn>
                <a:cxn ang="0">
                  <a:pos x="T10" y="T11"/>
                </a:cxn>
              </a:cxnLst>
              <a:rect l="0" t="0" r="r" b="b"/>
              <a:pathLst>
                <a:path w="2216" h="2304">
                  <a:moveTo>
                    <a:pt x="0" y="2304"/>
                  </a:moveTo>
                  <a:cubicBezTo>
                    <a:pt x="88" y="2276"/>
                    <a:pt x="176" y="2248"/>
                    <a:pt x="336" y="2160"/>
                  </a:cubicBezTo>
                  <a:cubicBezTo>
                    <a:pt x="496" y="2072"/>
                    <a:pt x="680" y="1968"/>
                    <a:pt x="960" y="1776"/>
                  </a:cubicBezTo>
                  <a:cubicBezTo>
                    <a:pt x="1240" y="1584"/>
                    <a:pt x="1816" y="1232"/>
                    <a:pt x="2016" y="1008"/>
                  </a:cubicBezTo>
                  <a:cubicBezTo>
                    <a:pt x="2216" y="784"/>
                    <a:pt x="2152" y="600"/>
                    <a:pt x="2160" y="432"/>
                  </a:cubicBezTo>
                  <a:cubicBezTo>
                    <a:pt x="2168" y="264"/>
                    <a:pt x="2116" y="132"/>
                    <a:pt x="206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 name="Line 20">
              <a:extLst>
                <a:ext uri="{FF2B5EF4-FFF2-40B4-BE49-F238E27FC236}">
                  <a16:creationId xmlns:a16="http://schemas.microsoft.com/office/drawing/2014/main" id="{4818D086-44B9-4B2B-B487-3809C6B662D3}"/>
                </a:ext>
              </a:extLst>
            </p:cNvPr>
            <p:cNvSpPr>
              <a:spLocks noChangeShapeType="1"/>
            </p:cNvSpPr>
            <p:nvPr/>
          </p:nvSpPr>
          <p:spPr bwMode="auto">
            <a:xfrm>
              <a:off x="2882900" y="2743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 name="Line 21">
              <a:extLst>
                <a:ext uri="{FF2B5EF4-FFF2-40B4-BE49-F238E27FC236}">
                  <a16:creationId xmlns:a16="http://schemas.microsoft.com/office/drawing/2014/main" id="{FE0CC0D6-7E26-4E84-B239-F9F76AB032C9}"/>
                </a:ext>
              </a:extLst>
            </p:cNvPr>
            <p:cNvSpPr>
              <a:spLocks noChangeShapeType="1"/>
            </p:cNvSpPr>
            <p:nvPr/>
          </p:nvSpPr>
          <p:spPr bwMode="auto">
            <a:xfrm>
              <a:off x="5930900" y="2362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 name="Line 22">
              <a:extLst>
                <a:ext uri="{FF2B5EF4-FFF2-40B4-BE49-F238E27FC236}">
                  <a16:creationId xmlns:a16="http://schemas.microsoft.com/office/drawing/2014/main" id="{E23DB96A-F43A-4E72-BE0A-5E7A2F9FB68B}"/>
                </a:ext>
              </a:extLst>
            </p:cNvPr>
            <p:cNvSpPr>
              <a:spLocks noChangeShapeType="1"/>
            </p:cNvSpPr>
            <p:nvPr/>
          </p:nvSpPr>
          <p:spPr bwMode="auto">
            <a:xfrm>
              <a:off x="2882900" y="3124200"/>
              <a:ext cx="3048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Text Box 23">
              <a:extLst>
                <a:ext uri="{FF2B5EF4-FFF2-40B4-BE49-F238E27FC236}">
                  <a16:creationId xmlns:a16="http://schemas.microsoft.com/office/drawing/2014/main" id="{872E7B7F-8676-439F-A610-123BE07193BA}"/>
                </a:ext>
              </a:extLst>
            </p:cNvPr>
            <p:cNvSpPr txBox="1">
              <a:spLocks noChangeArrowheads="1"/>
            </p:cNvSpPr>
            <p:nvPr/>
          </p:nvSpPr>
          <p:spPr bwMode="auto">
            <a:xfrm>
              <a:off x="3416300" y="27003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Arial Narrow" pitchFamily="34" charset="0"/>
                </a:rPr>
                <a:t>Taper Length</a:t>
              </a:r>
            </a:p>
          </p:txBody>
        </p:sp>
        <p:sp>
          <p:nvSpPr>
            <p:cNvPr id="25" name="Line 24">
              <a:extLst>
                <a:ext uri="{FF2B5EF4-FFF2-40B4-BE49-F238E27FC236}">
                  <a16:creationId xmlns:a16="http://schemas.microsoft.com/office/drawing/2014/main" id="{E11B1FDA-66EB-40A7-B446-640E3352B691}"/>
                </a:ext>
              </a:extLst>
            </p:cNvPr>
            <p:cNvSpPr>
              <a:spLocks noChangeShapeType="1"/>
            </p:cNvSpPr>
            <p:nvPr/>
          </p:nvSpPr>
          <p:spPr bwMode="auto">
            <a:xfrm>
              <a:off x="749300" y="1600200"/>
              <a:ext cx="838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Line 25">
              <a:extLst>
                <a:ext uri="{FF2B5EF4-FFF2-40B4-BE49-F238E27FC236}">
                  <a16:creationId xmlns:a16="http://schemas.microsoft.com/office/drawing/2014/main" id="{75B15B66-D4B5-48B5-B38C-A1F2366D65C7}"/>
                </a:ext>
              </a:extLst>
            </p:cNvPr>
            <p:cNvSpPr>
              <a:spLocks noChangeShapeType="1"/>
            </p:cNvSpPr>
            <p:nvPr/>
          </p:nvSpPr>
          <p:spPr bwMode="auto">
            <a:xfrm>
              <a:off x="711200" y="2057400"/>
              <a:ext cx="838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 name="Text Box 26">
              <a:extLst>
                <a:ext uri="{FF2B5EF4-FFF2-40B4-BE49-F238E27FC236}">
                  <a16:creationId xmlns:a16="http://schemas.microsoft.com/office/drawing/2014/main" id="{DC97CCFA-1F33-4E26-AB96-0C1F7766D321}"/>
                </a:ext>
              </a:extLst>
            </p:cNvPr>
            <p:cNvSpPr txBox="1">
              <a:spLocks noChangeArrowheads="1"/>
            </p:cNvSpPr>
            <p:nvPr/>
          </p:nvSpPr>
          <p:spPr bwMode="auto">
            <a:xfrm>
              <a:off x="-76200" y="2514600"/>
              <a:ext cx="180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latin typeface="Arial Narrow" pitchFamily="34" charset="0"/>
                </a:rPr>
                <a:t>Rigid Barriers</a:t>
              </a:r>
            </a:p>
          </p:txBody>
        </p:sp>
        <p:sp>
          <p:nvSpPr>
            <p:cNvPr id="28" name="Line 27">
              <a:extLst>
                <a:ext uri="{FF2B5EF4-FFF2-40B4-BE49-F238E27FC236}">
                  <a16:creationId xmlns:a16="http://schemas.microsoft.com/office/drawing/2014/main" id="{9897433C-E2FC-4048-B8F5-54A4FF8CFDAC}"/>
                </a:ext>
              </a:extLst>
            </p:cNvPr>
            <p:cNvSpPr>
              <a:spLocks noChangeShapeType="1"/>
            </p:cNvSpPr>
            <p:nvPr/>
          </p:nvSpPr>
          <p:spPr bwMode="auto">
            <a:xfrm flipV="1">
              <a:off x="1511300" y="23622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 name="Text Box 28">
              <a:extLst>
                <a:ext uri="{FF2B5EF4-FFF2-40B4-BE49-F238E27FC236}">
                  <a16:creationId xmlns:a16="http://schemas.microsoft.com/office/drawing/2014/main" id="{85AD1BE7-7205-4346-A60C-BC3609D06BCF}"/>
                </a:ext>
              </a:extLst>
            </p:cNvPr>
            <p:cNvSpPr txBox="1">
              <a:spLocks noChangeArrowheads="1"/>
            </p:cNvSpPr>
            <p:nvPr/>
          </p:nvSpPr>
          <p:spPr bwMode="auto">
            <a:xfrm>
              <a:off x="1219200" y="62992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Arial Narrow" pitchFamily="34" charset="0"/>
                </a:rPr>
                <a:t>A Typical Diagram Showing  an Acceleration Lane</a:t>
              </a:r>
            </a:p>
          </p:txBody>
        </p:sp>
        <p:sp>
          <p:nvSpPr>
            <p:cNvPr id="30" name="Line 29">
              <a:extLst>
                <a:ext uri="{FF2B5EF4-FFF2-40B4-BE49-F238E27FC236}">
                  <a16:creationId xmlns:a16="http://schemas.microsoft.com/office/drawing/2014/main" id="{86D86021-D7A9-411C-A4CD-94B805710CB3}"/>
                </a:ext>
              </a:extLst>
            </p:cNvPr>
            <p:cNvSpPr>
              <a:spLocks noChangeShapeType="1"/>
            </p:cNvSpPr>
            <p:nvPr/>
          </p:nvSpPr>
          <p:spPr bwMode="auto">
            <a:xfrm>
              <a:off x="7251700" y="1574800"/>
              <a:ext cx="838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 name="Line 30">
              <a:extLst>
                <a:ext uri="{FF2B5EF4-FFF2-40B4-BE49-F238E27FC236}">
                  <a16:creationId xmlns:a16="http://schemas.microsoft.com/office/drawing/2014/main" id="{41F4499B-0B85-4F1B-90A9-FE5633B3506B}"/>
                </a:ext>
              </a:extLst>
            </p:cNvPr>
            <p:cNvSpPr>
              <a:spLocks noChangeShapeType="1"/>
            </p:cNvSpPr>
            <p:nvPr/>
          </p:nvSpPr>
          <p:spPr bwMode="auto">
            <a:xfrm>
              <a:off x="7213600" y="2032000"/>
              <a:ext cx="838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27410272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016000" y="228600"/>
            <a:ext cx="7772400" cy="892175"/>
          </a:xfrm>
        </p:spPr>
        <p:txBody>
          <a:bodyPr>
            <a:normAutofit/>
          </a:bodyPr>
          <a:lstStyle/>
          <a:p>
            <a:r>
              <a:rPr lang="en-US" altLang="en-US" dirty="0"/>
              <a:t>Turning Radius and Geometry</a:t>
            </a:r>
          </a:p>
        </p:txBody>
      </p:sp>
      <p:sp>
        <p:nvSpPr>
          <p:cNvPr id="150531" name="Rectangle 3"/>
          <p:cNvSpPr>
            <a:spLocks noGrp="1" noChangeArrowheads="1"/>
          </p:cNvSpPr>
          <p:nvPr>
            <p:ph type="body" idx="1"/>
          </p:nvPr>
        </p:nvSpPr>
        <p:spPr>
          <a:xfrm>
            <a:off x="850900" y="1687513"/>
            <a:ext cx="7931150" cy="4090987"/>
          </a:xfrm>
        </p:spPr>
        <p:txBody>
          <a:bodyPr/>
          <a:lstStyle/>
          <a:p>
            <a:pPr>
              <a:lnSpc>
                <a:spcPct val="90000"/>
              </a:lnSpc>
            </a:pPr>
            <a:r>
              <a:rPr lang="en-US" altLang="en-US" sz="2800" dirty="0"/>
              <a:t>Turning radius at entry and exit points</a:t>
            </a:r>
          </a:p>
          <a:p>
            <a:pPr lvl="1">
              <a:lnSpc>
                <a:spcPct val="90000"/>
              </a:lnSpc>
            </a:pPr>
            <a:r>
              <a:rPr lang="en-US" altLang="en-US" sz="2600" dirty="0"/>
              <a:t>Varies with the type of vehicles</a:t>
            </a:r>
          </a:p>
          <a:p>
            <a:pPr lvl="1">
              <a:lnSpc>
                <a:spcPct val="90000"/>
              </a:lnSpc>
            </a:pPr>
            <a:r>
              <a:rPr lang="en-US" altLang="en-US" sz="2600" dirty="0"/>
              <a:t>Off tracking</a:t>
            </a:r>
          </a:p>
          <a:p>
            <a:pPr lvl="2">
              <a:lnSpc>
                <a:spcPct val="90000"/>
              </a:lnSpc>
            </a:pPr>
            <a:r>
              <a:rPr lang="en-US" altLang="en-US" dirty="0"/>
              <a:t>Larger vehicles - larger off tracking</a:t>
            </a:r>
          </a:p>
          <a:p>
            <a:pPr lvl="2">
              <a:lnSpc>
                <a:spcPct val="90000"/>
              </a:lnSpc>
            </a:pPr>
            <a:r>
              <a:rPr lang="en-US" altLang="en-US" dirty="0"/>
              <a:t>Off tracking can cause injuries/fatalities</a:t>
            </a:r>
          </a:p>
          <a:p>
            <a:pPr>
              <a:lnSpc>
                <a:spcPct val="90000"/>
              </a:lnSpc>
            </a:pPr>
            <a:r>
              <a:rPr lang="en-US" altLang="en-US" sz="2800" dirty="0"/>
              <a:t>Turning radii must be designed by a qualified person</a:t>
            </a:r>
          </a:p>
          <a:p>
            <a:pPr lvl="1">
              <a:lnSpc>
                <a:spcPct val="90000"/>
              </a:lnSpc>
            </a:pPr>
            <a:r>
              <a:rPr lang="en-US" altLang="en-US" sz="2600" dirty="0"/>
              <a:t>Geometric design specialist</a:t>
            </a:r>
          </a:p>
          <a:p>
            <a:pPr>
              <a:lnSpc>
                <a:spcPct val="90000"/>
              </a:lnSpc>
            </a:pPr>
            <a:r>
              <a:rPr lang="en-US" altLang="en-US" sz="2800" dirty="0"/>
              <a:t>Perform trial runs</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31</a:t>
            </a:fld>
            <a:endParaRPr lang="en-US" dirty="0"/>
          </a:p>
        </p:txBody>
      </p:sp>
    </p:spTree>
    <p:extLst>
      <p:ext uri="{BB962C8B-B14F-4D97-AF65-F5344CB8AC3E}">
        <p14:creationId xmlns:p14="http://schemas.microsoft.com/office/powerpoint/2010/main" val="2523307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445020-5D20-43A6-9279-D4CCCE9458C8}"/>
              </a:ext>
            </a:extLst>
          </p:cNvPr>
          <p:cNvSpPr>
            <a:spLocks noGrp="1"/>
          </p:cNvSpPr>
          <p:nvPr>
            <p:ph type="title"/>
          </p:nvPr>
        </p:nvSpPr>
        <p:spPr/>
        <p:txBody>
          <a:bodyPr/>
          <a:lstStyle/>
          <a:p>
            <a:r>
              <a:rPr lang="en-US" dirty="0"/>
              <a:t>Turning Radius</a:t>
            </a:r>
          </a:p>
        </p:txBody>
      </p:sp>
      <p:sp>
        <p:nvSpPr>
          <p:cNvPr id="2" name="Slide Number Placeholder 1">
            <a:extLst>
              <a:ext uri="{FF2B5EF4-FFF2-40B4-BE49-F238E27FC236}">
                <a16:creationId xmlns:a16="http://schemas.microsoft.com/office/drawing/2014/main" id="{98CFE91E-51DF-4075-A863-13684BA302DC}"/>
              </a:ext>
            </a:extLst>
          </p:cNvPr>
          <p:cNvSpPr>
            <a:spLocks noGrp="1"/>
          </p:cNvSpPr>
          <p:nvPr>
            <p:ph type="sldNum" sz="quarter" idx="12"/>
          </p:nvPr>
        </p:nvSpPr>
        <p:spPr/>
        <p:txBody>
          <a:bodyPr/>
          <a:lstStyle/>
          <a:p>
            <a:pPr>
              <a:defRPr/>
            </a:pPr>
            <a:fld id="{6BB1F8E9-7522-4B26-935E-292FF71FF3A0}" type="slidenum">
              <a:rPr lang="en-US" smtClean="0"/>
              <a:pPr>
                <a:defRPr/>
              </a:pPr>
              <a:t>32</a:t>
            </a:fld>
            <a:endParaRPr lang="en-US" dirty="0"/>
          </a:p>
        </p:txBody>
      </p:sp>
      <p:pic>
        <p:nvPicPr>
          <p:cNvPr id="4" name="Picture 2" descr="Showing turning radius for trucks">
            <a:extLst>
              <a:ext uri="{FF2B5EF4-FFF2-40B4-BE49-F238E27FC236}">
                <a16:creationId xmlns:a16="http://schemas.microsoft.com/office/drawing/2014/main" id="{5EB5B1AE-B368-4B76-AA2A-EAC3FDC430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3838" y="1103312"/>
            <a:ext cx="6148387"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0D74916-D8DD-4FB3-BAAB-C26F6B7E106F}"/>
              </a:ext>
            </a:extLst>
          </p:cNvPr>
          <p:cNvSpPr/>
          <p:nvPr/>
        </p:nvSpPr>
        <p:spPr>
          <a:xfrm>
            <a:off x="1493838" y="5846544"/>
            <a:ext cx="5973762" cy="830997"/>
          </a:xfrm>
          <a:prstGeom prst="rect">
            <a:avLst/>
          </a:prstGeom>
        </p:spPr>
        <p:txBody>
          <a:bodyPr wrap="square">
            <a:spAutoFit/>
          </a:bodyPr>
          <a:lstStyle/>
          <a:p>
            <a:pPr algn="ctr">
              <a:spcBef>
                <a:spcPct val="50000"/>
              </a:spcBef>
            </a:pPr>
            <a:r>
              <a:rPr lang="en-US" altLang="en-US" sz="2400" b="1" dirty="0">
                <a:latin typeface="Arial Narrow" pitchFamily="34" charset="0"/>
              </a:rPr>
              <a:t>Turning radius for trucks should be designed properly</a:t>
            </a:r>
          </a:p>
        </p:txBody>
      </p:sp>
    </p:spTree>
    <p:extLst>
      <p:ext uri="{BB962C8B-B14F-4D97-AF65-F5344CB8AC3E}">
        <p14:creationId xmlns:p14="http://schemas.microsoft.com/office/powerpoint/2010/main" val="8937280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361E8B-F436-409A-B4C6-379C58D9589D}"/>
              </a:ext>
            </a:extLst>
          </p:cNvPr>
          <p:cNvSpPr>
            <a:spLocks noGrp="1"/>
          </p:cNvSpPr>
          <p:nvPr>
            <p:ph type="title"/>
          </p:nvPr>
        </p:nvSpPr>
        <p:spPr/>
        <p:txBody>
          <a:bodyPr/>
          <a:lstStyle/>
          <a:p>
            <a:r>
              <a:rPr lang="en-US" sz="4000" dirty="0"/>
              <a:t>Conducting a Trial Run for ITCP</a:t>
            </a:r>
            <a:endParaRPr lang="en-US" dirty="0"/>
          </a:p>
        </p:txBody>
      </p:sp>
      <p:sp>
        <p:nvSpPr>
          <p:cNvPr id="6" name="Content Placeholder 5">
            <a:extLst>
              <a:ext uri="{FF2B5EF4-FFF2-40B4-BE49-F238E27FC236}">
                <a16:creationId xmlns:a16="http://schemas.microsoft.com/office/drawing/2014/main" id="{2DBC765C-FF05-40F8-A7F1-5D1E6D47EB94}"/>
              </a:ext>
            </a:extLst>
          </p:cNvPr>
          <p:cNvSpPr>
            <a:spLocks noGrp="1"/>
          </p:cNvSpPr>
          <p:nvPr>
            <p:ph idx="1"/>
          </p:nvPr>
        </p:nvSpPr>
        <p:spPr/>
        <p:txBody>
          <a:bodyPr/>
          <a:lstStyle/>
          <a:p>
            <a:pPr marL="0" indent="0">
              <a:buNone/>
            </a:pPr>
            <a:r>
              <a:rPr lang="en-US" sz="3600" b="1" dirty="0"/>
              <a:t>Company Foreman and Safety Reps meet</a:t>
            </a:r>
          </a:p>
          <a:p>
            <a:pPr marL="171450" indent="-171450">
              <a:buFont typeface="Arial" panose="020B0604020202020204" pitchFamily="34" charset="0"/>
              <a:buChar char="•"/>
            </a:pPr>
            <a:r>
              <a:rPr lang="en-US" sz="2800" dirty="0"/>
              <a:t>Job Hazard Analysis for jobs to be done, next day or future</a:t>
            </a:r>
          </a:p>
          <a:p>
            <a:pPr marL="171450" indent="-171450">
              <a:buFont typeface="Arial" panose="020B0604020202020204" pitchFamily="34" charset="0"/>
              <a:buChar char="•"/>
            </a:pPr>
            <a:r>
              <a:rPr lang="en-US" sz="2800" dirty="0"/>
              <a:t>Walk thru areas that need ITCP</a:t>
            </a:r>
          </a:p>
          <a:p>
            <a:pPr marL="171450" indent="-171450">
              <a:buFont typeface="Arial" panose="020B0604020202020204" pitchFamily="34" charset="0"/>
              <a:buChar char="•"/>
            </a:pPr>
            <a:r>
              <a:rPr lang="en-US" sz="2800" dirty="0"/>
              <a:t>Use equipment that will be in the area to test traffic pattern</a:t>
            </a:r>
          </a:p>
          <a:p>
            <a:pPr marL="171450" indent="-171450">
              <a:buFont typeface="Arial" panose="020B0604020202020204" pitchFamily="34" charset="0"/>
              <a:buChar char="•"/>
            </a:pPr>
            <a:r>
              <a:rPr lang="en-US" sz="2800" dirty="0"/>
              <a:t>Draft and agree on plan</a:t>
            </a:r>
          </a:p>
          <a:p>
            <a:pPr marL="171450" indent="-171450">
              <a:buFont typeface="Arial" panose="020B0604020202020204" pitchFamily="34" charset="0"/>
              <a:buChar char="•"/>
            </a:pPr>
            <a:r>
              <a:rPr lang="en-US" sz="2800" dirty="0"/>
              <a:t>Educate all workers on plan</a:t>
            </a:r>
          </a:p>
          <a:p>
            <a:pPr marL="171450" indent="-171450">
              <a:buFont typeface="Arial" panose="020B0604020202020204" pitchFamily="34" charset="0"/>
              <a:buChar char="•"/>
            </a:pPr>
            <a:r>
              <a:rPr lang="en-US" sz="2800" dirty="0"/>
              <a:t>Set up control area</a:t>
            </a:r>
          </a:p>
          <a:p>
            <a:pPr marL="0" indent="0">
              <a:buNone/>
            </a:pPr>
            <a:endParaRPr lang="en-US" sz="2800" b="1" dirty="0"/>
          </a:p>
          <a:p>
            <a:pPr marL="0" indent="0">
              <a:buNone/>
            </a:pPr>
            <a:endParaRPr lang="en-US" sz="2800" b="1" dirty="0"/>
          </a:p>
          <a:p>
            <a:endParaRPr lang="en-US" dirty="0"/>
          </a:p>
        </p:txBody>
      </p:sp>
      <p:sp>
        <p:nvSpPr>
          <p:cNvPr id="3" name="Slide Number Placeholder 2">
            <a:extLst>
              <a:ext uri="{FF2B5EF4-FFF2-40B4-BE49-F238E27FC236}">
                <a16:creationId xmlns:a16="http://schemas.microsoft.com/office/drawing/2014/main" id="{C91E13DC-9769-406C-B816-DF7A55292784}"/>
              </a:ext>
            </a:extLst>
          </p:cNvPr>
          <p:cNvSpPr>
            <a:spLocks noGrp="1"/>
          </p:cNvSpPr>
          <p:nvPr>
            <p:ph type="sldNum" sz="quarter" idx="12"/>
          </p:nvPr>
        </p:nvSpPr>
        <p:spPr/>
        <p:txBody>
          <a:bodyPr/>
          <a:lstStyle/>
          <a:p>
            <a:pPr>
              <a:defRPr/>
            </a:pPr>
            <a:fld id="{6BB1F8E9-7522-4B26-935E-292FF71FF3A0}" type="slidenum">
              <a:rPr lang="en-US" smtClean="0"/>
              <a:pPr>
                <a:defRPr/>
              </a:pPr>
              <a:t>33</a:t>
            </a:fld>
            <a:endParaRPr lang="en-US"/>
          </a:p>
        </p:txBody>
      </p:sp>
    </p:spTree>
    <p:extLst>
      <p:ext uri="{BB962C8B-B14F-4D97-AF65-F5344CB8AC3E}">
        <p14:creationId xmlns:p14="http://schemas.microsoft.com/office/powerpoint/2010/main" val="18070022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0371F-B9A7-458A-BDA1-BE5789C9058F}"/>
              </a:ext>
            </a:extLst>
          </p:cNvPr>
          <p:cNvSpPr>
            <a:spLocks noGrp="1"/>
          </p:cNvSpPr>
          <p:nvPr>
            <p:ph type="title"/>
          </p:nvPr>
        </p:nvSpPr>
        <p:spPr/>
        <p:txBody>
          <a:bodyPr/>
          <a:lstStyle/>
          <a:p>
            <a:pPr algn="ctr"/>
            <a:r>
              <a:rPr lang="en-US" dirty="0"/>
              <a:t>Traffic Flow</a:t>
            </a:r>
          </a:p>
        </p:txBody>
      </p:sp>
      <p:sp>
        <p:nvSpPr>
          <p:cNvPr id="2" name="Slide Number Placeholder 1">
            <a:extLst>
              <a:ext uri="{FF2B5EF4-FFF2-40B4-BE49-F238E27FC236}">
                <a16:creationId xmlns:a16="http://schemas.microsoft.com/office/drawing/2014/main" id="{B52FC078-4601-43C2-B09A-80BB28A8979A}"/>
              </a:ext>
            </a:extLst>
          </p:cNvPr>
          <p:cNvSpPr>
            <a:spLocks noGrp="1"/>
          </p:cNvSpPr>
          <p:nvPr>
            <p:ph type="sldNum" sz="quarter" idx="12"/>
          </p:nvPr>
        </p:nvSpPr>
        <p:spPr/>
        <p:txBody>
          <a:bodyPr/>
          <a:lstStyle/>
          <a:p>
            <a:pPr>
              <a:defRPr/>
            </a:pPr>
            <a:fld id="{6BB1F8E9-7522-4B26-935E-292FF71FF3A0}" type="slidenum">
              <a:rPr lang="en-US" smtClean="0"/>
              <a:pPr>
                <a:defRPr/>
              </a:pPr>
              <a:t>34</a:t>
            </a:fld>
            <a:endParaRPr lang="en-US" dirty="0"/>
          </a:p>
        </p:txBody>
      </p:sp>
      <p:pic>
        <p:nvPicPr>
          <p:cNvPr id="4" name="Picture 2" descr="Vehicle Traffic Flow">
            <a:extLst>
              <a:ext uri="{FF2B5EF4-FFF2-40B4-BE49-F238E27FC236}">
                <a16:creationId xmlns:a16="http://schemas.microsoft.com/office/drawing/2014/main" id="{BA61BCCE-68DE-4975-9478-93BB24B0AE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2059782" y="-2084877"/>
            <a:ext cx="4953000" cy="906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3360D455-B302-487C-903D-074A7FE56EF1}"/>
              </a:ext>
            </a:extLst>
          </p:cNvPr>
          <p:cNvSpPr/>
          <p:nvPr/>
        </p:nvSpPr>
        <p:spPr>
          <a:xfrm>
            <a:off x="609600" y="4971585"/>
            <a:ext cx="7620000" cy="1477328"/>
          </a:xfrm>
          <a:prstGeom prst="rect">
            <a:avLst/>
          </a:prstGeom>
          <a:solidFill>
            <a:schemeClr val="bg1"/>
          </a:solidFill>
        </p:spPr>
        <p:txBody>
          <a:bodyPr wrap="square">
            <a:spAutoFit/>
          </a:bodyPr>
          <a:lstStyle/>
          <a:p>
            <a:r>
              <a:rPr lang="en-US" dirty="0"/>
              <a:t>Safety Points</a:t>
            </a:r>
          </a:p>
          <a:p>
            <a:pPr marL="285750" indent="-285750">
              <a:buFont typeface="Arial" panose="020B0604020202020204" pitchFamily="34" charset="0"/>
              <a:buChar char="•"/>
            </a:pPr>
            <a:r>
              <a:rPr lang="en-US" dirty="0"/>
              <a:t>Vehicle traffic flow is separated from pedestrian traffic</a:t>
            </a:r>
          </a:p>
          <a:p>
            <a:pPr marL="285750" indent="-285750">
              <a:buFont typeface="Arial" panose="020B0604020202020204" pitchFamily="34" charset="0"/>
              <a:buChar char="•"/>
            </a:pPr>
            <a:r>
              <a:rPr lang="en-US" dirty="0"/>
              <a:t>Pedestrian worker free areas have been designated</a:t>
            </a:r>
          </a:p>
          <a:p>
            <a:pPr marL="285750" indent="-285750">
              <a:buFont typeface="Arial" panose="020B0604020202020204" pitchFamily="34" charset="0"/>
              <a:buChar char="•"/>
            </a:pPr>
            <a:r>
              <a:rPr lang="en-US" dirty="0"/>
              <a:t>Storage locations for material and equipment are designates</a:t>
            </a:r>
          </a:p>
          <a:p>
            <a:pPr marL="285750" indent="-285750">
              <a:buFont typeface="Arial" panose="020B0604020202020204" pitchFamily="34" charset="0"/>
              <a:buChar char="•"/>
            </a:pPr>
            <a:r>
              <a:rPr lang="en-US" dirty="0"/>
              <a:t>Worker and visitor parking areas are designated away from vehicular traffic</a:t>
            </a:r>
          </a:p>
        </p:txBody>
      </p:sp>
    </p:spTree>
    <p:extLst>
      <p:ext uri="{BB962C8B-B14F-4D97-AF65-F5344CB8AC3E}">
        <p14:creationId xmlns:p14="http://schemas.microsoft.com/office/powerpoint/2010/main" val="39682669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62625-2CD0-4F09-A5B4-07C650979D47}"/>
              </a:ext>
            </a:extLst>
          </p:cNvPr>
          <p:cNvSpPr>
            <a:spLocks noGrp="1"/>
          </p:cNvSpPr>
          <p:nvPr>
            <p:ph type="title"/>
          </p:nvPr>
        </p:nvSpPr>
        <p:spPr/>
        <p:txBody>
          <a:bodyPr/>
          <a:lstStyle/>
          <a:p>
            <a:r>
              <a:rPr lang="en-US" dirty="0"/>
              <a:t>Vehicle Movement</a:t>
            </a:r>
          </a:p>
        </p:txBody>
      </p:sp>
      <p:sp>
        <p:nvSpPr>
          <p:cNvPr id="2" name="Slide Number Placeholder 1">
            <a:extLst>
              <a:ext uri="{FF2B5EF4-FFF2-40B4-BE49-F238E27FC236}">
                <a16:creationId xmlns:a16="http://schemas.microsoft.com/office/drawing/2014/main" id="{578EC5D1-BF36-4F81-ACF9-77617F02ABA7}"/>
              </a:ext>
            </a:extLst>
          </p:cNvPr>
          <p:cNvSpPr>
            <a:spLocks noGrp="1"/>
          </p:cNvSpPr>
          <p:nvPr>
            <p:ph type="sldNum" sz="quarter" idx="12"/>
          </p:nvPr>
        </p:nvSpPr>
        <p:spPr/>
        <p:txBody>
          <a:bodyPr/>
          <a:lstStyle/>
          <a:p>
            <a:pPr>
              <a:defRPr/>
            </a:pPr>
            <a:fld id="{6BB1F8E9-7522-4B26-935E-292FF71FF3A0}" type="slidenum">
              <a:rPr lang="en-US" smtClean="0"/>
              <a:pPr>
                <a:defRPr/>
              </a:pPr>
              <a:t>35</a:t>
            </a:fld>
            <a:endParaRPr lang="en-US" dirty="0"/>
          </a:p>
        </p:txBody>
      </p:sp>
      <p:pic>
        <p:nvPicPr>
          <p:cNvPr id="4" name="Picture 2" descr="Vehicle Movement plan">
            <a:extLst>
              <a:ext uri="{FF2B5EF4-FFF2-40B4-BE49-F238E27FC236}">
                <a16:creationId xmlns:a16="http://schemas.microsoft.com/office/drawing/2014/main" id="{DCF0ACB3-FF6E-4135-802C-A57EF3E2CD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983921" y="-886788"/>
            <a:ext cx="5276033" cy="9030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2646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71600" y="152400"/>
            <a:ext cx="7772400" cy="1143000"/>
          </a:xfrm>
        </p:spPr>
        <p:txBody>
          <a:bodyPr/>
          <a:lstStyle/>
          <a:p>
            <a:r>
              <a:rPr lang="en-US" altLang="en-US" dirty="0"/>
              <a:t>Summary</a:t>
            </a:r>
          </a:p>
        </p:txBody>
      </p:sp>
      <p:sp>
        <p:nvSpPr>
          <p:cNvPr id="184323" name="Rectangle 3"/>
          <p:cNvSpPr>
            <a:spLocks noGrp="1" noChangeArrowheads="1"/>
          </p:cNvSpPr>
          <p:nvPr>
            <p:ph type="body" idx="1"/>
          </p:nvPr>
        </p:nvSpPr>
        <p:spPr>
          <a:xfrm>
            <a:off x="698500" y="1562100"/>
            <a:ext cx="7899400" cy="4470400"/>
          </a:xfrm>
        </p:spPr>
        <p:txBody>
          <a:bodyPr/>
          <a:lstStyle/>
          <a:p>
            <a:r>
              <a:rPr lang="en-US" altLang="en-US" sz="2400" dirty="0"/>
              <a:t>Injury potential is extremely high in highway and street construction work zones</a:t>
            </a:r>
          </a:p>
          <a:p>
            <a:r>
              <a:rPr lang="en-US" altLang="en-US" sz="2400" dirty="0"/>
              <a:t>Half of highway and street construction workers are killed by construction trucks and equipment</a:t>
            </a:r>
          </a:p>
          <a:p>
            <a:r>
              <a:rPr lang="en-US" altLang="en-US" sz="2400" dirty="0"/>
              <a:t>Development of Internal Traffic Control Plans is essential for safe operations inside the work space</a:t>
            </a:r>
          </a:p>
          <a:p>
            <a:r>
              <a:rPr lang="en-US" altLang="en-US" sz="2400" dirty="0"/>
              <a:t>It is imperative to eliminate conflicting movements of trucks, equipment and workers</a:t>
            </a:r>
          </a:p>
          <a:p>
            <a:r>
              <a:rPr lang="en-US" altLang="en-US" sz="2400" dirty="0"/>
              <a:t>Most of the construction site hazards also exist inside the work space</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36</a:t>
            </a:fld>
            <a:endParaRPr lang="en-US" dirty="0"/>
          </a:p>
        </p:txBody>
      </p:sp>
    </p:spTree>
    <p:extLst>
      <p:ext uri="{BB962C8B-B14F-4D97-AF65-F5344CB8AC3E}">
        <p14:creationId xmlns:p14="http://schemas.microsoft.com/office/powerpoint/2010/main" val="3751068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8077200" cy="1730375"/>
          </a:xfrm>
        </p:spPr>
        <p:txBody>
          <a:bodyPr/>
          <a:lstStyle/>
          <a:p>
            <a:r>
              <a:rPr lang="en-US" dirty="0"/>
              <a:t>Why Internal</a:t>
            </a:r>
            <a:br>
              <a:rPr lang="en-US" dirty="0"/>
            </a:br>
            <a:r>
              <a:rPr lang="en-US" dirty="0"/>
              <a:t>		Traffic Control?</a:t>
            </a:r>
          </a:p>
        </p:txBody>
      </p:sp>
      <p:sp>
        <p:nvSpPr>
          <p:cNvPr id="5" name="Slide Number Placeholder 4"/>
          <p:cNvSpPr>
            <a:spLocks noGrp="1"/>
          </p:cNvSpPr>
          <p:nvPr>
            <p:ph type="sldNum" sz="quarter" idx="12"/>
          </p:nvPr>
        </p:nvSpPr>
        <p:spPr/>
        <p:txBody>
          <a:bodyPr/>
          <a:lstStyle/>
          <a:p>
            <a:pPr>
              <a:defRPr/>
            </a:pPr>
            <a:fld id="{E813A063-9069-4084-804B-BAAD2855056F}" type="slidenum">
              <a:rPr lang="en-US" smtClean="0"/>
              <a:pPr>
                <a:defRPr/>
              </a:pPr>
              <a:t>37</a:t>
            </a:fld>
            <a:endParaRPr lang="en-US" dirty="0"/>
          </a:p>
        </p:txBody>
      </p:sp>
    </p:spTree>
    <p:extLst>
      <p:ext uri="{BB962C8B-B14F-4D97-AF65-F5344CB8AC3E}">
        <p14:creationId xmlns:p14="http://schemas.microsoft.com/office/powerpoint/2010/main" val="29745359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ITCPs Protect Workers on Foot</a:t>
            </a:r>
          </a:p>
        </p:txBody>
      </p:sp>
      <p:sp>
        <p:nvSpPr>
          <p:cNvPr id="3" name="Content Placeholder 2"/>
          <p:cNvSpPr>
            <a:spLocks noGrp="1"/>
          </p:cNvSpPr>
          <p:nvPr>
            <p:ph idx="1"/>
          </p:nvPr>
        </p:nvSpPr>
        <p:spPr>
          <a:xfrm>
            <a:off x="228600" y="1752600"/>
            <a:ext cx="7620000" cy="4373563"/>
          </a:xfrm>
        </p:spPr>
        <p:txBody>
          <a:bodyPr rtlCol="0">
            <a:noAutofit/>
          </a:bodyPr>
          <a:lstStyle/>
          <a:p>
            <a:pPr fontAlgn="auto">
              <a:spcAft>
                <a:spcPts val="0"/>
              </a:spcAft>
              <a:defRPr/>
            </a:pPr>
            <a:r>
              <a:rPr lang="en-US" sz="3200" dirty="0"/>
              <a:t>Workers on foot are those employees who perform most of their duties outside vehicles and equipment.  They are particularly vulnerable to being struck by equipment.  Every person on the site has the responsibility to be vigilant and work safely</a:t>
            </a:r>
          </a:p>
          <a:p>
            <a:pPr fontAlgn="auto">
              <a:spcAft>
                <a:spcPts val="0"/>
              </a:spcAft>
              <a:defRPr/>
            </a:pPr>
            <a:r>
              <a:rPr lang="en-US" sz="3200" dirty="0"/>
              <a:t>Require all workers to wear Hi-viz apparel</a:t>
            </a:r>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38</a:t>
            </a:fld>
            <a:endParaRPr lang="en-US" dirty="0"/>
          </a:p>
        </p:txBody>
      </p:sp>
    </p:spTree>
    <p:extLst>
      <p:ext uri="{BB962C8B-B14F-4D97-AF65-F5344CB8AC3E}">
        <p14:creationId xmlns:p14="http://schemas.microsoft.com/office/powerpoint/2010/main" val="1172877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xplosion 1 49" title="Truck hitting a worker">
            <a:extLst>
              <a:ext uri="{C183D7F6-B498-43B3-948B-1728B52AA6E4}">
                <adec:decorative xmlns:adec="http://schemas.microsoft.com/office/drawing/2017/decorative" xmlns="" val="1"/>
              </a:ext>
            </a:extLst>
          </p:cNvPr>
          <p:cNvSpPr/>
          <p:nvPr/>
        </p:nvSpPr>
        <p:spPr>
          <a:xfrm rot="1019793">
            <a:off x="4543425" y="3529013"/>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Explosion 1 27" title="Car hitting worker">
            <a:extLst>
              <a:ext uri="{C183D7F6-B498-43B3-948B-1728B52AA6E4}">
                <adec:decorative xmlns:adec="http://schemas.microsoft.com/office/drawing/2017/decorative" xmlns="" val="1"/>
              </a:ext>
            </a:extLst>
          </p:cNvPr>
          <p:cNvSpPr/>
          <p:nvPr/>
        </p:nvSpPr>
        <p:spPr>
          <a:xfrm>
            <a:off x="914400" y="3352800"/>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pPr fontAlgn="auto">
              <a:spcAft>
                <a:spcPts val="0"/>
              </a:spcAft>
              <a:defRPr/>
            </a:pPr>
            <a:r>
              <a:rPr lang="en-US" dirty="0"/>
              <a:t>Two “Struck-By” Hazards</a:t>
            </a:r>
          </a:p>
        </p:txBody>
      </p:sp>
      <p:sp>
        <p:nvSpPr>
          <p:cNvPr id="17413" name="Content Placeholder 3"/>
          <p:cNvSpPr>
            <a:spLocks noGrp="1"/>
          </p:cNvSpPr>
          <p:nvPr>
            <p:ph sz="half" idx="1"/>
          </p:nvPr>
        </p:nvSpPr>
        <p:spPr/>
        <p:txBody>
          <a:bodyPr/>
          <a:lstStyle/>
          <a:p>
            <a:r>
              <a:rPr lang="en-US" altLang="en-US" sz="3200" dirty="0"/>
              <a:t>Workers Killed by Motorists</a:t>
            </a:r>
          </a:p>
        </p:txBody>
      </p:sp>
      <p:sp>
        <p:nvSpPr>
          <p:cNvPr id="17414" name="Content Placeholder 4"/>
          <p:cNvSpPr>
            <a:spLocks noGrp="1"/>
          </p:cNvSpPr>
          <p:nvPr>
            <p:ph sz="half" idx="2"/>
          </p:nvPr>
        </p:nvSpPr>
        <p:spPr/>
        <p:txBody>
          <a:bodyPr/>
          <a:lstStyle/>
          <a:p>
            <a:r>
              <a:rPr lang="en-US" altLang="en-US" sz="3200" dirty="0"/>
              <a:t>Workers Killed by Construction Trucks and Equipment</a:t>
            </a:r>
          </a:p>
        </p:txBody>
      </p:sp>
      <p:sp>
        <p:nvSpPr>
          <p:cNvPr id="17415" name="TextBox 5"/>
          <p:cNvSpPr txBox="1">
            <a:spLocks noChangeArrowheads="1"/>
          </p:cNvSpPr>
          <p:nvPr/>
        </p:nvSpPr>
        <p:spPr bwMode="auto">
          <a:xfrm>
            <a:off x="457200" y="5486400"/>
            <a:ext cx="8515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200" b="1" dirty="0">
                <a:solidFill>
                  <a:srgbClr val="FF0000"/>
                </a:solidFill>
              </a:rPr>
              <a:t>MORE WORKERS ARE KILLED BY CONSTRUCTION </a:t>
            </a:r>
          </a:p>
          <a:p>
            <a:r>
              <a:rPr lang="en-US" altLang="en-US" sz="3200" b="1" dirty="0">
                <a:solidFill>
                  <a:srgbClr val="FF0000"/>
                </a:solidFill>
              </a:rPr>
              <a:t>VEHICLES THAN BY MOTORISTS</a:t>
            </a:r>
          </a:p>
        </p:txBody>
      </p:sp>
      <p:grpSp>
        <p:nvGrpSpPr>
          <p:cNvPr id="17416" name="Group 5" descr="Vehicle hitting worker"/>
          <p:cNvGrpSpPr>
            <a:grpSpLocks noChangeAspect="1"/>
          </p:cNvGrpSpPr>
          <p:nvPr/>
        </p:nvGrpSpPr>
        <p:grpSpPr bwMode="auto">
          <a:xfrm rot="10404949">
            <a:off x="1392238" y="3097213"/>
            <a:ext cx="2286000" cy="1828800"/>
            <a:chOff x="1248" y="2016"/>
            <a:chExt cx="1372" cy="1152"/>
          </a:xfrm>
        </p:grpSpPr>
        <p:sp>
          <p:nvSpPr>
            <p:cNvPr id="17437" name="AutoShape 4"/>
            <p:cNvSpPr>
              <a:spLocks noChangeAspect="1" noChangeArrowheads="1" noTextEdit="1"/>
            </p:cNvSpPr>
            <p:nvPr/>
          </p:nvSpPr>
          <p:spPr bwMode="auto">
            <a:xfrm>
              <a:off x="1248" y="2016"/>
              <a:ext cx="137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38" name="Freeform 6"/>
            <p:cNvSpPr>
              <a:spLocks/>
            </p:cNvSpPr>
            <p:nvPr/>
          </p:nvSpPr>
          <p:spPr bwMode="auto">
            <a:xfrm>
              <a:off x="1500" y="2116"/>
              <a:ext cx="34" cy="28"/>
            </a:xfrm>
            <a:custGeom>
              <a:avLst/>
              <a:gdLst>
                <a:gd name="T0" fmla="*/ 0 w 34"/>
                <a:gd name="T1" fmla="*/ 8 h 28"/>
                <a:gd name="T2" fmla="*/ 0 w 34"/>
                <a:gd name="T3" fmla="*/ 8 h 28"/>
                <a:gd name="T4" fmla="*/ 8 w 34"/>
                <a:gd name="T5" fmla="*/ 8 h 28"/>
                <a:gd name="T6" fmla="*/ 18 w 34"/>
                <a:gd name="T7" fmla="*/ 6 h 28"/>
                <a:gd name="T8" fmla="*/ 28 w 34"/>
                <a:gd name="T9" fmla="*/ 0 h 28"/>
                <a:gd name="T10" fmla="*/ 28 w 34"/>
                <a:gd name="T11" fmla="*/ 0 h 28"/>
                <a:gd name="T12" fmla="*/ 30 w 34"/>
                <a:gd name="T13" fmla="*/ 0 h 28"/>
                <a:gd name="T14" fmla="*/ 34 w 34"/>
                <a:gd name="T15" fmla="*/ 2 h 28"/>
                <a:gd name="T16" fmla="*/ 34 w 34"/>
                <a:gd name="T17" fmla="*/ 4 h 28"/>
                <a:gd name="T18" fmla="*/ 32 w 34"/>
                <a:gd name="T19" fmla="*/ 6 h 28"/>
                <a:gd name="T20" fmla="*/ 22 w 34"/>
                <a:gd name="T21" fmla="*/ 16 h 28"/>
                <a:gd name="T22" fmla="*/ 8 w 34"/>
                <a:gd name="T23" fmla="*/ 28 h 28"/>
                <a:gd name="T24" fmla="*/ 0 w 34"/>
                <a:gd name="T25" fmla="*/ 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8">
                  <a:moveTo>
                    <a:pt x="0" y="8"/>
                  </a:moveTo>
                  <a:lnTo>
                    <a:pt x="0" y="8"/>
                  </a:lnTo>
                  <a:lnTo>
                    <a:pt x="8" y="8"/>
                  </a:lnTo>
                  <a:lnTo>
                    <a:pt x="18" y="6"/>
                  </a:lnTo>
                  <a:lnTo>
                    <a:pt x="28" y="0"/>
                  </a:lnTo>
                  <a:lnTo>
                    <a:pt x="30" y="0"/>
                  </a:lnTo>
                  <a:lnTo>
                    <a:pt x="34" y="2"/>
                  </a:lnTo>
                  <a:lnTo>
                    <a:pt x="34" y="4"/>
                  </a:lnTo>
                  <a:lnTo>
                    <a:pt x="32" y="6"/>
                  </a:lnTo>
                  <a:lnTo>
                    <a:pt x="22" y="16"/>
                  </a:lnTo>
                  <a:lnTo>
                    <a:pt x="8" y="2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9" name="Freeform 7"/>
            <p:cNvSpPr>
              <a:spLocks/>
            </p:cNvSpPr>
            <p:nvPr/>
          </p:nvSpPr>
          <p:spPr bwMode="auto">
            <a:xfrm>
              <a:off x="1486" y="2094"/>
              <a:ext cx="88" cy="264"/>
            </a:xfrm>
            <a:custGeom>
              <a:avLst/>
              <a:gdLst>
                <a:gd name="T0" fmla="*/ 34 w 88"/>
                <a:gd name="T1" fmla="*/ 42 h 264"/>
                <a:gd name="T2" fmla="*/ 34 w 88"/>
                <a:gd name="T3" fmla="*/ 42 h 264"/>
                <a:gd name="T4" fmla="*/ 30 w 88"/>
                <a:gd name="T5" fmla="*/ 58 h 264"/>
                <a:gd name="T6" fmla="*/ 26 w 88"/>
                <a:gd name="T7" fmla="*/ 74 h 264"/>
                <a:gd name="T8" fmla="*/ 26 w 88"/>
                <a:gd name="T9" fmla="*/ 96 h 264"/>
                <a:gd name="T10" fmla="*/ 28 w 88"/>
                <a:gd name="T11" fmla="*/ 122 h 264"/>
                <a:gd name="T12" fmla="*/ 32 w 88"/>
                <a:gd name="T13" fmla="*/ 136 h 264"/>
                <a:gd name="T14" fmla="*/ 36 w 88"/>
                <a:gd name="T15" fmla="*/ 150 h 264"/>
                <a:gd name="T16" fmla="*/ 42 w 88"/>
                <a:gd name="T17" fmla="*/ 164 h 264"/>
                <a:gd name="T18" fmla="*/ 52 w 88"/>
                <a:gd name="T19" fmla="*/ 178 h 264"/>
                <a:gd name="T20" fmla="*/ 62 w 88"/>
                <a:gd name="T21" fmla="*/ 192 h 264"/>
                <a:gd name="T22" fmla="*/ 76 w 88"/>
                <a:gd name="T23" fmla="*/ 204 h 264"/>
                <a:gd name="T24" fmla="*/ 76 w 88"/>
                <a:gd name="T25" fmla="*/ 204 h 264"/>
                <a:gd name="T26" fmla="*/ 80 w 88"/>
                <a:gd name="T27" fmla="*/ 216 h 264"/>
                <a:gd name="T28" fmla="*/ 86 w 88"/>
                <a:gd name="T29" fmla="*/ 242 h 264"/>
                <a:gd name="T30" fmla="*/ 88 w 88"/>
                <a:gd name="T31" fmla="*/ 254 h 264"/>
                <a:gd name="T32" fmla="*/ 86 w 88"/>
                <a:gd name="T33" fmla="*/ 262 h 264"/>
                <a:gd name="T34" fmla="*/ 84 w 88"/>
                <a:gd name="T35" fmla="*/ 264 h 264"/>
                <a:gd name="T36" fmla="*/ 80 w 88"/>
                <a:gd name="T37" fmla="*/ 264 h 264"/>
                <a:gd name="T38" fmla="*/ 76 w 88"/>
                <a:gd name="T39" fmla="*/ 262 h 264"/>
                <a:gd name="T40" fmla="*/ 70 w 88"/>
                <a:gd name="T41" fmla="*/ 258 h 264"/>
                <a:gd name="T42" fmla="*/ 70 w 88"/>
                <a:gd name="T43" fmla="*/ 258 h 264"/>
                <a:gd name="T44" fmla="*/ 56 w 88"/>
                <a:gd name="T45" fmla="*/ 240 h 264"/>
                <a:gd name="T46" fmla="*/ 44 w 88"/>
                <a:gd name="T47" fmla="*/ 220 h 264"/>
                <a:gd name="T48" fmla="*/ 28 w 88"/>
                <a:gd name="T49" fmla="*/ 192 h 264"/>
                <a:gd name="T50" fmla="*/ 16 w 88"/>
                <a:gd name="T51" fmla="*/ 158 h 264"/>
                <a:gd name="T52" fmla="*/ 10 w 88"/>
                <a:gd name="T53" fmla="*/ 140 h 264"/>
                <a:gd name="T54" fmla="*/ 6 w 88"/>
                <a:gd name="T55" fmla="*/ 120 h 264"/>
                <a:gd name="T56" fmla="*/ 4 w 88"/>
                <a:gd name="T57" fmla="*/ 100 h 264"/>
                <a:gd name="T58" fmla="*/ 2 w 88"/>
                <a:gd name="T59" fmla="*/ 78 h 264"/>
                <a:gd name="T60" fmla="*/ 4 w 88"/>
                <a:gd name="T61" fmla="*/ 56 h 264"/>
                <a:gd name="T62" fmla="*/ 8 w 88"/>
                <a:gd name="T63" fmla="*/ 34 h 264"/>
                <a:gd name="T64" fmla="*/ 8 w 88"/>
                <a:gd name="T65" fmla="*/ 34 h 264"/>
                <a:gd name="T66" fmla="*/ 2 w 88"/>
                <a:gd name="T67" fmla="*/ 20 h 264"/>
                <a:gd name="T68" fmla="*/ 0 w 88"/>
                <a:gd name="T69" fmla="*/ 10 h 264"/>
                <a:gd name="T70" fmla="*/ 0 w 88"/>
                <a:gd name="T71" fmla="*/ 6 h 264"/>
                <a:gd name="T72" fmla="*/ 2 w 88"/>
                <a:gd name="T73" fmla="*/ 2 h 264"/>
                <a:gd name="T74" fmla="*/ 2 w 88"/>
                <a:gd name="T75" fmla="*/ 2 h 264"/>
                <a:gd name="T76" fmla="*/ 12 w 88"/>
                <a:gd name="T77" fmla="*/ 0 h 264"/>
                <a:gd name="T78" fmla="*/ 12 w 88"/>
                <a:gd name="T79" fmla="*/ 0 h 264"/>
                <a:gd name="T80" fmla="*/ 14 w 88"/>
                <a:gd name="T81" fmla="*/ 0 h 264"/>
                <a:gd name="T82" fmla="*/ 16 w 88"/>
                <a:gd name="T83" fmla="*/ 2 h 264"/>
                <a:gd name="T84" fmla="*/ 22 w 88"/>
                <a:gd name="T85" fmla="*/ 12 h 264"/>
                <a:gd name="T86" fmla="*/ 26 w 88"/>
                <a:gd name="T87" fmla="*/ 22 h 264"/>
                <a:gd name="T88" fmla="*/ 30 w 88"/>
                <a:gd name="T89" fmla="*/ 26 h 264"/>
                <a:gd name="T90" fmla="*/ 34 w 88"/>
                <a:gd name="T91" fmla="*/ 42 h 2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80" y="216"/>
                  </a:lnTo>
                  <a:lnTo>
                    <a:pt x="86" y="242"/>
                  </a:lnTo>
                  <a:lnTo>
                    <a:pt x="88" y="254"/>
                  </a:lnTo>
                  <a:lnTo>
                    <a:pt x="86" y="262"/>
                  </a:lnTo>
                  <a:lnTo>
                    <a:pt x="84" y="264"/>
                  </a:lnTo>
                  <a:lnTo>
                    <a:pt x="80" y="264"/>
                  </a:lnTo>
                  <a:lnTo>
                    <a:pt x="76" y="262"/>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2" y="20"/>
                  </a:lnTo>
                  <a:lnTo>
                    <a:pt x="0" y="10"/>
                  </a:lnTo>
                  <a:lnTo>
                    <a:pt x="0" y="6"/>
                  </a:lnTo>
                  <a:lnTo>
                    <a:pt x="2" y="2"/>
                  </a:lnTo>
                  <a:lnTo>
                    <a:pt x="12" y="0"/>
                  </a:lnTo>
                  <a:lnTo>
                    <a:pt x="14" y="0"/>
                  </a:lnTo>
                  <a:lnTo>
                    <a:pt x="16" y="2"/>
                  </a:lnTo>
                  <a:lnTo>
                    <a:pt x="22" y="12"/>
                  </a:lnTo>
                  <a:lnTo>
                    <a:pt x="26" y="22"/>
                  </a:lnTo>
                  <a:lnTo>
                    <a:pt x="30" y="26"/>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0" name="Freeform 8"/>
            <p:cNvSpPr>
              <a:spLocks/>
            </p:cNvSpPr>
            <p:nvPr/>
          </p:nvSpPr>
          <p:spPr bwMode="auto">
            <a:xfrm>
              <a:off x="1486" y="2094"/>
              <a:ext cx="88" cy="264"/>
            </a:xfrm>
            <a:custGeom>
              <a:avLst/>
              <a:gdLst>
                <a:gd name="T0" fmla="*/ 34 w 88"/>
                <a:gd name="T1" fmla="*/ 42 h 264"/>
                <a:gd name="T2" fmla="*/ 34 w 88"/>
                <a:gd name="T3" fmla="*/ 42 h 264"/>
                <a:gd name="T4" fmla="*/ 30 w 88"/>
                <a:gd name="T5" fmla="*/ 58 h 264"/>
                <a:gd name="T6" fmla="*/ 26 w 88"/>
                <a:gd name="T7" fmla="*/ 74 h 264"/>
                <a:gd name="T8" fmla="*/ 26 w 88"/>
                <a:gd name="T9" fmla="*/ 96 h 264"/>
                <a:gd name="T10" fmla="*/ 28 w 88"/>
                <a:gd name="T11" fmla="*/ 122 h 264"/>
                <a:gd name="T12" fmla="*/ 32 w 88"/>
                <a:gd name="T13" fmla="*/ 136 h 264"/>
                <a:gd name="T14" fmla="*/ 36 w 88"/>
                <a:gd name="T15" fmla="*/ 150 h 264"/>
                <a:gd name="T16" fmla="*/ 42 w 88"/>
                <a:gd name="T17" fmla="*/ 164 h 264"/>
                <a:gd name="T18" fmla="*/ 52 w 88"/>
                <a:gd name="T19" fmla="*/ 178 h 264"/>
                <a:gd name="T20" fmla="*/ 62 w 88"/>
                <a:gd name="T21" fmla="*/ 192 h 264"/>
                <a:gd name="T22" fmla="*/ 76 w 88"/>
                <a:gd name="T23" fmla="*/ 204 h 264"/>
                <a:gd name="T24" fmla="*/ 76 w 88"/>
                <a:gd name="T25" fmla="*/ 204 h 264"/>
                <a:gd name="T26" fmla="*/ 80 w 88"/>
                <a:gd name="T27" fmla="*/ 216 h 264"/>
                <a:gd name="T28" fmla="*/ 86 w 88"/>
                <a:gd name="T29" fmla="*/ 242 h 264"/>
                <a:gd name="T30" fmla="*/ 88 w 88"/>
                <a:gd name="T31" fmla="*/ 254 h 264"/>
                <a:gd name="T32" fmla="*/ 86 w 88"/>
                <a:gd name="T33" fmla="*/ 262 h 264"/>
                <a:gd name="T34" fmla="*/ 84 w 88"/>
                <a:gd name="T35" fmla="*/ 264 h 264"/>
                <a:gd name="T36" fmla="*/ 80 w 88"/>
                <a:gd name="T37" fmla="*/ 264 h 264"/>
                <a:gd name="T38" fmla="*/ 76 w 88"/>
                <a:gd name="T39" fmla="*/ 262 h 264"/>
                <a:gd name="T40" fmla="*/ 70 w 88"/>
                <a:gd name="T41" fmla="*/ 258 h 264"/>
                <a:gd name="T42" fmla="*/ 70 w 88"/>
                <a:gd name="T43" fmla="*/ 258 h 264"/>
                <a:gd name="T44" fmla="*/ 56 w 88"/>
                <a:gd name="T45" fmla="*/ 240 h 264"/>
                <a:gd name="T46" fmla="*/ 44 w 88"/>
                <a:gd name="T47" fmla="*/ 220 h 264"/>
                <a:gd name="T48" fmla="*/ 28 w 88"/>
                <a:gd name="T49" fmla="*/ 192 h 264"/>
                <a:gd name="T50" fmla="*/ 16 w 88"/>
                <a:gd name="T51" fmla="*/ 158 h 264"/>
                <a:gd name="T52" fmla="*/ 10 w 88"/>
                <a:gd name="T53" fmla="*/ 140 h 264"/>
                <a:gd name="T54" fmla="*/ 6 w 88"/>
                <a:gd name="T55" fmla="*/ 120 h 264"/>
                <a:gd name="T56" fmla="*/ 4 w 88"/>
                <a:gd name="T57" fmla="*/ 100 h 264"/>
                <a:gd name="T58" fmla="*/ 2 w 88"/>
                <a:gd name="T59" fmla="*/ 78 h 264"/>
                <a:gd name="T60" fmla="*/ 4 w 88"/>
                <a:gd name="T61" fmla="*/ 56 h 264"/>
                <a:gd name="T62" fmla="*/ 8 w 88"/>
                <a:gd name="T63" fmla="*/ 34 h 264"/>
                <a:gd name="T64" fmla="*/ 8 w 88"/>
                <a:gd name="T65" fmla="*/ 34 h 264"/>
                <a:gd name="T66" fmla="*/ 2 w 88"/>
                <a:gd name="T67" fmla="*/ 20 h 264"/>
                <a:gd name="T68" fmla="*/ 0 w 88"/>
                <a:gd name="T69" fmla="*/ 10 h 264"/>
                <a:gd name="T70" fmla="*/ 0 w 88"/>
                <a:gd name="T71" fmla="*/ 6 h 264"/>
                <a:gd name="T72" fmla="*/ 2 w 88"/>
                <a:gd name="T73" fmla="*/ 2 h 264"/>
                <a:gd name="T74" fmla="*/ 2 w 88"/>
                <a:gd name="T75" fmla="*/ 2 h 264"/>
                <a:gd name="T76" fmla="*/ 12 w 88"/>
                <a:gd name="T77" fmla="*/ 0 h 264"/>
                <a:gd name="T78" fmla="*/ 12 w 88"/>
                <a:gd name="T79" fmla="*/ 0 h 264"/>
                <a:gd name="T80" fmla="*/ 14 w 88"/>
                <a:gd name="T81" fmla="*/ 0 h 264"/>
                <a:gd name="T82" fmla="*/ 16 w 88"/>
                <a:gd name="T83" fmla="*/ 2 h 264"/>
                <a:gd name="T84" fmla="*/ 22 w 88"/>
                <a:gd name="T85" fmla="*/ 12 h 264"/>
                <a:gd name="T86" fmla="*/ 26 w 88"/>
                <a:gd name="T87" fmla="*/ 22 h 264"/>
                <a:gd name="T88" fmla="*/ 30 w 88"/>
                <a:gd name="T89" fmla="*/ 26 h 2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80" y="216"/>
                  </a:lnTo>
                  <a:lnTo>
                    <a:pt x="86" y="242"/>
                  </a:lnTo>
                  <a:lnTo>
                    <a:pt x="88" y="254"/>
                  </a:lnTo>
                  <a:lnTo>
                    <a:pt x="86" y="262"/>
                  </a:lnTo>
                  <a:lnTo>
                    <a:pt x="84" y="264"/>
                  </a:lnTo>
                  <a:lnTo>
                    <a:pt x="80" y="264"/>
                  </a:lnTo>
                  <a:lnTo>
                    <a:pt x="76" y="262"/>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2" y="20"/>
                  </a:lnTo>
                  <a:lnTo>
                    <a:pt x="0" y="10"/>
                  </a:lnTo>
                  <a:lnTo>
                    <a:pt x="0" y="6"/>
                  </a:lnTo>
                  <a:lnTo>
                    <a:pt x="2" y="2"/>
                  </a:lnTo>
                  <a:lnTo>
                    <a:pt x="12" y="0"/>
                  </a:lnTo>
                  <a:lnTo>
                    <a:pt x="14" y="0"/>
                  </a:lnTo>
                  <a:lnTo>
                    <a:pt x="16" y="2"/>
                  </a:lnTo>
                  <a:lnTo>
                    <a:pt x="22" y="12"/>
                  </a:lnTo>
                  <a:lnTo>
                    <a:pt x="26" y="22"/>
                  </a:lnTo>
                  <a:lnTo>
                    <a:pt x="3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1" name="Freeform 9"/>
            <p:cNvSpPr>
              <a:spLocks/>
            </p:cNvSpPr>
            <p:nvPr/>
          </p:nvSpPr>
          <p:spPr bwMode="auto">
            <a:xfrm>
              <a:off x="1696" y="2118"/>
              <a:ext cx="28" cy="24"/>
            </a:xfrm>
            <a:custGeom>
              <a:avLst/>
              <a:gdLst>
                <a:gd name="T0" fmla="*/ 28 w 28"/>
                <a:gd name="T1" fmla="*/ 6 h 24"/>
                <a:gd name="T2" fmla="*/ 28 w 28"/>
                <a:gd name="T3" fmla="*/ 6 h 24"/>
                <a:gd name="T4" fmla="*/ 20 w 28"/>
                <a:gd name="T5" fmla="*/ 6 h 24"/>
                <a:gd name="T6" fmla="*/ 12 w 28"/>
                <a:gd name="T7" fmla="*/ 4 h 24"/>
                <a:gd name="T8" fmla="*/ 4 w 28"/>
                <a:gd name="T9" fmla="*/ 0 h 24"/>
                <a:gd name="T10" fmla="*/ 4 w 28"/>
                <a:gd name="T11" fmla="*/ 0 h 24"/>
                <a:gd name="T12" fmla="*/ 2 w 28"/>
                <a:gd name="T13" fmla="*/ 0 h 24"/>
                <a:gd name="T14" fmla="*/ 0 w 28"/>
                <a:gd name="T15" fmla="*/ 0 h 24"/>
                <a:gd name="T16" fmla="*/ 0 w 28"/>
                <a:gd name="T17" fmla="*/ 2 h 24"/>
                <a:gd name="T18" fmla="*/ 0 w 28"/>
                <a:gd name="T19" fmla="*/ 6 h 24"/>
                <a:gd name="T20" fmla="*/ 10 w 28"/>
                <a:gd name="T21" fmla="*/ 14 h 24"/>
                <a:gd name="T22" fmla="*/ 22 w 28"/>
                <a:gd name="T23" fmla="*/ 24 h 24"/>
                <a:gd name="T24" fmla="*/ 28 w 28"/>
                <a:gd name="T25" fmla="*/ 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24">
                  <a:moveTo>
                    <a:pt x="28" y="6"/>
                  </a:moveTo>
                  <a:lnTo>
                    <a:pt x="28" y="6"/>
                  </a:lnTo>
                  <a:lnTo>
                    <a:pt x="20" y="6"/>
                  </a:lnTo>
                  <a:lnTo>
                    <a:pt x="12" y="4"/>
                  </a:lnTo>
                  <a:lnTo>
                    <a:pt x="4" y="0"/>
                  </a:lnTo>
                  <a:lnTo>
                    <a:pt x="2" y="0"/>
                  </a:lnTo>
                  <a:lnTo>
                    <a:pt x="0" y="0"/>
                  </a:lnTo>
                  <a:lnTo>
                    <a:pt x="0" y="2"/>
                  </a:lnTo>
                  <a:lnTo>
                    <a:pt x="0" y="6"/>
                  </a:lnTo>
                  <a:lnTo>
                    <a:pt x="10" y="14"/>
                  </a:lnTo>
                  <a:lnTo>
                    <a:pt x="22" y="24"/>
                  </a:lnTo>
                  <a:lnTo>
                    <a:pt x="2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2" name="Freeform 10"/>
            <p:cNvSpPr>
              <a:spLocks/>
            </p:cNvSpPr>
            <p:nvPr/>
          </p:nvSpPr>
          <p:spPr bwMode="auto">
            <a:xfrm>
              <a:off x="1664" y="2096"/>
              <a:ext cx="70" cy="240"/>
            </a:xfrm>
            <a:custGeom>
              <a:avLst/>
              <a:gdLst>
                <a:gd name="T0" fmla="*/ 44 w 70"/>
                <a:gd name="T1" fmla="*/ 38 h 240"/>
                <a:gd name="T2" fmla="*/ 44 w 70"/>
                <a:gd name="T3" fmla="*/ 38 h 240"/>
                <a:gd name="T4" fmla="*/ 46 w 70"/>
                <a:gd name="T5" fmla="*/ 54 h 240"/>
                <a:gd name="T6" fmla="*/ 50 w 70"/>
                <a:gd name="T7" fmla="*/ 68 h 240"/>
                <a:gd name="T8" fmla="*/ 50 w 70"/>
                <a:gd name="T9" fmla="*/ 90 h 240"/>
                <a:gd name="T10" fmla="*/ 48 w 70"/>
                <a:gd name="T11" fmla="*/ 112 h 240"/>
                <a:gd name="T12" fmla="*/ 46 w 70"/>
                <a:gd name="T13" fmla="*/ 124 h 240"/>
                <a:gd name="T14" fmla="*/ 42 w 70"/>
                <a:gd name="T15" fmla="*/ 138 h 240"/>
                <a:gd name="T16" fmla="*/ 36 w 70"/>
                <a:gd name="T17" fmla="*/ 150 h 240"/>
                <a:gd name="T18" fmla="*/ 28 w 70"/>
                <a:gd name="T19" fmla="*/ 162 h 240"/>
                <a:gd name="T20" fmla="*/ 20 w 70"/>
                <a:gd name="T21" fmla="*/ 174 h 240"/>
                <a:gd name="T22" fmla="*/ 10 w 70"/>
                <a:gd name="T23" fmla="*/ 188 h 240"/>
                <a:gd name="T24" fmla="*/ 10 w 70"/>
                <a:gd name="T25" fmla="*/ 188 h 240"/>
                <a:gd name="T26" fmla="*/ 6 w 70"/>
                <a:gd name="T27" fmla="*/ 198 h 240"/>
                <a:gd name="T28" fmla="*/ 0 w 70"/>
                <a:gd name="T29" fmla="*/ 220 h 240"/>
                <a:gd name="T30" fmla="*/ 0 w 70"/>
                <a:gd name="T31" fmla="*/ 230 h 240"/>
                <a:gd name="T32" fmla="*/ 0 w 70"/>
                <a:gd name="T33" fmla="*/ 238 h 240"/>
                <a:gd name="T34" fmla="*/ 2 w 70"/>
                <a:gd name="T35" fmla="*/ 240 h 240"/>
                <a:gd name="T36" fmla="*/ 6 w 70"/>
                <a:gd name="T37" fmla="*/ 240 h 240"/>
                <a:gd name="T38" fmla="*/ 10 w 70"/>
                <a:gd name="T39" fmla="*/ 240 h 240"/>
                <a:gd name="T40" fmla="*/ 14 w 70"/>
                <a:gd name="T41" fmla="*/ 236 h 240"/>
                <a:gd name="T42" fmla="*/ 14 w 70"/>
                <a:gd name="T43" fmla="*/ 236 h 240"/>
                <a:gd name="T44" fmla="*/ 24 w 70"/>
                <a:gd name="T45" fmla="*/ 220 h 240"/>
                <a:gd name="T46" fmla="*/ 36 w 70"/>
                <a:gd name="T47" fmla="*/ 200 h 240"/>
                <a:gd name="T48" fmla="*/ 48 w 70"/>
                <a:gd name="T49" fmla="*/ 176 h 240"/>
                <a:gd name="T50" fmla="*/ 58 w 70"/>
                <a:gd name="T51" fmla="*/ 146 h 240"/>
                <a:gd name="T52" fmla="*/ 62 w 70"/>
                <a:gd name="T53" fmla="*/ 128 h 240"/>
                <a:gd name="T54" fmla="*/ 66 w 70"/>
                <a:gd name="T55" fmla="*/ 110 h 240"/>
                <a:gd name="T56" fmla="*/ 68 w 70"/>
                <a:gd name="T57" fmla="*/ 92 h 240"/>
                <a:gd name="T58" fmla="*/ 68 w 70"/>
                <a:gd name="T59" fmla="*/ 72 h 240"/>
                <a:gd name="T60" fmla="*/ 68 w 70"/>
                <a:gd name="T61" fmla="*/ 52 h 240"/>
                <a:gd name="T62" fmla="*/ 64 w 70"/>
                <a:gd name="T63" fmla="*/ 32 h 240"/>
                <a:gd name="T64" fmla="*/ 64 w 70"/>
                <a:gd name="T65" fmla="*/ 32 h 240"/>
                <a:gd name="T66" fmla="*/ 70 w 70"/>
                <a:gd name="T67" fmla="*/ 20 h 240"/>
                <a:gd name="T68" fmla="*/ 70 w 70"/>
                <a:gd name="T69" fmla="*/ 10 h 240"/>
                <a:gd name="T70" fmla="*/ 70 w 70"/>
                <a:gd name="T71" fmla="*/ 6 h 240"/>
                <a:gd name="T72" fmla="*/ 68 w 70"/>
                <a:gd name="T73" fmla="*/ 4 h 240"/>
                <a:gd name="T74" fmla="*/ 68 w 70"/>
                <a:gd name="T75" fmla="*/ 4 h 240"/>
                <a:gd name="T76" fmla="*/ 60 w 70"/>
                <a:gd name="T77" fmla="*/ 0 h 240"/>
                <a:gd name="T78" fmla="*/ 60 w 70"/>
                <a:gd name="T79" fmla="*/ 0 h 240"/>
                <a:gd name="T80" fmla="*/ 58 w 70"/>
                <a:gd name="T81" fmla="*/ 4 h 240"/>
                <a:gd name="T82" fmla="*/ 52 w 70"/>
                <a:gd name="T83" fmla="*/ 12 h 240"/>
                <a:gd name="T84" fmla="*/ 48 w 70"/>
                <a:gd name="T85" fmla="*/ 22 h 240"/>
                <a:gd name="T86" fmla="*/ 46 w 70"/>
                <a:gd name="T87" fmla="*/ 26 h 240"/>
                <a:gd name="T88" fmla="*/ 44 w 70"/>
                <a:gd name="T89" fmla="*/ 38 h 2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6" y="198"/>
                  </a:lnTo>
                  <a:lnTo>
                    <a:pt x="0" y="220"/>
                  </a:lnTo>
                  <a:lnTo>
                    <a:pt x="0" y="230"/>
                  </a:lnTo>
                  <a:lnTo>
                    <a:pt x="0" y="238"/>
                  </a:lnTo>
                  <a:lnTo>
                    <a:pt x="2" y="240"/>
                  </a:lnTo>
                  <a:lnTo>
                    <a:pt x="6" y="240"/>
                  </a:lnTo>
                  <a:lnTo>
                    <a:pt x="10" y="240"/>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70" y="20"/>
                  </a:lnTo>
                  <a:lnTo>
                    <a:pt x="70" y="10"/>
                  </a:lnTo>
                  <a:lnTo>
                    <a:pt x="70" y="6"/>
                  </a:lnTo>
                  <a:lnTo>
                    <a:pt x="68" y="4"/>
                  </a:lnTo>
                  <a:lnTo>
                    <a:pt x="60" y="0"/>
                  </a:lnTo>
                  <a:lnTo>
                    <a:pt x="58" y="4"/>
                  </a:lnTo>
                  <a:lnTo>
                    <a:pt x="52" y="12"/>
                  </a:lnTo>
                  <a:lnTo>
                    <a:pt x="48" y="22"/>
                  </a:lnTo>
                  <a:lnTo>
                    <a:pt x="46" y="26"/>
                  </a:lnTo>
                  <a:lnTo>
                    <a:pt x="4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3" name="Freeform 11"/>
            <p:cNvSpPr>
              <a:spLocks/>
            </p:cNvSpPr>
            <p:nvPr/>
          </p:nvSpPr>
          <p:spPr bwMode="auto">
            <a:xfrm>
              <a:off x="1664" y="2096"/>
              <a:ext cx="70" cy="240"/>
            </a:xfrm>
            <a:custGeom>
              <a:avLst/>
              <a:gdLst>
                <a:gd name="T0" fmla="*/ 44 w 70"/>
                <a:gd name="T1" fmla="*/ 38 h 240"/>
                <a:gd name="T2" fmla="*/ 44 w 70"/>
                <a:gd name="T3" fmla="*/ 38 h 240"/>
                <a:gd name="T4" fmla="*/ 46 w 70"/>
                <a:gd name="T5" fmla="*/ 54 h 240"/>
                <a:gd name="T6" fmla="*/ 50 w 70"/>
                <a:gd name="T7" fmla="*/ 68 h 240"/>
                <a:gd name="T8" fmla="*/ 50 w 70"/>
                <a:gd name="T9" fmla="*/ 90 h 240"/>
                <a:gd name="T10" fmla="*/ 48 w 70"/>
                <a:gd name="T11" fmla="*/ 112 h 240"/>
                <a:gd name="T12" fmla="*/ 46 w 70"/>
                <a:gd name="T13" fmla="*/ 124 h 240"/>
                <a:gd name="T14" fmla="*/ 42 w 70"/>
                <a:gd name="T15" fmla="*/ 138 h 240"/>
                <a:gd name="T16" fmla="*/ 36 w 70"/>
                <a:gd name="T17" fmla="*/ 150 h 240"/>
                <a:gd name="T18" fmla="*/ 28 w 70"/>
                <a:gd name="T19" fmla="*/ 162 h 240"/>
                <a:gd name="T20" fmla="*/ 20 w 70"/>
                <a:gd name="T21" fmla="*/ 174 h 240"/>
                <a:gd name="T22" fmla="*/ 10 w 70"/>
                <a:gd name="T23" fmla="*/ 188 h 240"/>
                <a:gd name="T24" fmla="*/ 10 w 70"/>
                <a:gd name="T25" fmla="*/ 188 h 240"/>
                <a:gd name="T26" fmla="*/ 6 w 70"/>
                <a:gd name="T27" fmla="*/ 198 h 240"/>
                <a:gd name="T28" fmla="*/ 0 w 70"/>
                <a:gd name="T29" fmla="*/ 220 h 240"/>
                <a:gd name="T30" fmla="*/ 0 w 70"/>
                <a:gd name="T31" fmla="*/ 230 h 240"/>
                <a:gd name="T32" fmla="*/ 0 w 70"/>
                <a:gd name="T33" fmla="*/ 238 h 240"/>
                <a:gd name="T34" fmla="*/ 2 w 70"/>
                <a:gd name="T35" fmla="*/ 240 h 240"/>
                <a:gd name="T36" fmla="*/ 6 w 70"/>
                <a:gd name="T37" fmla="*/ 240 h 240"/>
                <a:gd name="T38" fmla="*/ 10 w 70"/>
                <a:gd name="T39" fmla="*/ 240 h 240"/>
                <a:gd name="T40" fmla="*/ 14 w 70"/>
                <a:gd name="T41" fmla="*/ 236 h 240"/>
                <a:gd name="T42" fmla="*/ 14 w 70"/>
                <a:gd name="T43" fmla="*/ 236 h 240"/>
                <a:gd name="T44" fmla="*/ 24 w 70"/>
                <a:gd name="T45" fmla="*/ 220 h 240"/>
                <a:gd name="T46" fmla="*/ 36 w 70"/>
                <a:gd name="T47" fmla="*/ 200 h 240"/>
                <a:gd name="T48" fmla="*/ 48 w 70"/>
                <a:gd name="T49" fmla="*/ 176 h 240"/>
                <a:gd name="T50" fmla="*/ 58 w 70"/>
                <a:gd name="T51" fmla="*/ 146 h 240"/>
                <a:gd name="T52" fmla="*/ 62 w 70"/>
                <a:gd name="T53" fmla="*/ 128 h 240"/>
                <a:gd name="T54" fmla="*/ 66 w 70"/>
                <a:gd name="T55" fmla="*/ 110 h 240"/>
                <a:gd name="T56" fmla="*/ 68 w 70"/>
                <a:gd name="T57" fmla="*/ 92 h 240"/>
                <a:gd name="T58" fmla="*/ 68 w 70"/>
                <a:gd name="T59" fmla="*/ 72 h 240"/>
                <a:gd name="T60" fmla="*/ 68 w 70"/>
                <a:gd name="T61" fmla="*/ 52 h 240"/>
                <a:gd name="T62" fmla="*/ 64 w 70"/>
                <a:gd name="T63" fmla="*/ 32 h 240"/>
                <a:gd name="T64" fmla="*/ 64 w 70"/>
                <a:gd name="T65" fmla="*/ 32 h 240"/>
                <a:gd name="T66" fmla="*/ 70 w 70"/>
                <a:gd name="T67" fmla="*/ 20 h 240"/>
                <a:gd name="T68" fmla="*/ 70 w 70"/>
                <a:gd name="T69" fmla="*/ 10 h 240"/>
                <a:gd name="T70" fmla="*/ 70 w 70"/>
                <a:gd name="T71" fmla="*/ 6 h 240"/>
                <a:gd name="T72" fmla="*/ 68 w 70"/>
                <a:gd name="T73" fmla="*/ 4 h 240"/>
                <a:gd name="T74" fmla="*/ 68 w 70"/>
                <a:gd name="T75" fmla="*/ 4 h 240"/>
                <a:gd name="T76" fmla="*/ 60 w 70"/>
                <a:gd name="T77" fmla="*/ 0 h 240"/>
                <a:gd name="T78" fmla="*/ 60 w 70"/>
                <a:gd name="T79" fmla="*/ 0 h 240"/>
                <a:gd name="T80" fmla="*/ 58 w 70"/>
                <a:gd name="T81" fmla="*/ 4 h 240"/>
                <a:gd name="T82" fmla="*/ 52 w 70"/>
                <a:gd name="T83" fmla="*/ 12 h 240"/>
                <a:gd name="T84" fmla="*/ 48 w 70"/>
                <a:gd name="T85" fmla="*/ 22 h 240"/>
                <a:gd name="T86" fmla="*/ 46 w 70"/>
                <a:gd name="T87" fmla="*/ 26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6" y="198"/>
                  </a:lnTo>
                  <a:lnTo>
                    <a:pt x="0" y="220"/>
                  </a:lnTo>
                  <a:lnTo>
                    <a:pt x="0" y="230"/>
                  </a:lnTo>
                  <a:lnTo>
                    <a:pt x="0" y="238"/>
                  </a:lnTo>
                  <a:lnTo>
                    <a:pt x="2" y="240"/>
                  </a:lnTo>
                  <a:lnTo>
                    <a:pt x="6" y="240"/>
                  </a:lnTo>
                  <a:lnTo>
                    <a:pt x="10" y="240"/>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70" y="20"/>
                  </a:lnTo>
                  <a:lnTo>
                    <a:pt x="70" y="10"/>
                  </a:lnTo>
                  <a:lnTo>
                    <a:pt x="70" y="6"/>
                  </a:lnTo>
                  <a:lnTo>
                    <a:pt x="68" y="4"/>
                  </a:lnTo>
                  <a:lnTo>
                    <a:pt x="60" y="0"/>
                  </a:lnTo>
                  <a:lnTo>
                    <a:pt x="58" y="4"/>
                  </a:lnTo>
                  <a:lnTo>
                    <a:pt x="52" y="12"/>
                  </a:lnTo>
                  <a:lnTo>
                    <a:pt x="48" y="22"/>
                  </a:lnTo>
                  <a:lnTo>
                    <a:pt x="46"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4" name="Freeform 12"/>
            <p:cNvSpPr>
              <a:spLocks/>
            </p:cNvSpPr>
            <p:nvPr/>
          </p:nvSpPr>
          <p:spPr bwMode="auto">
            <a:xfrm>
              <a:off x="1248" y="2362"/>
              <a:ext cx="500" cy="514"/>
            </a:xfrm>
            <a:custGeom>
              <a:avLst/>
              <a:gdLst>
                <a:gd name="T0" fmla="*/ 426 w 500"/>
                <a:gd name="T1" fmla="*/ 108 h 514"/>
                <a:gd name="T2" fmla="*/ 376 w 500"/>
                <a:gd name="T3" fmla="*/ 60 h 514"/>
                <a:gd name="T4" fmla="*/ 320 w 500"/>
                <a:gd name="T5" fmla="*/ 26 h 514"/>
                <a:gd name="T6" fmla="*/ 260 w 500"/>
                <a:gd name="T7" fmla="*/ 6 h 514"/>
                <a:gd name="T8" fmla="*/ 200 w 500"/>
                <a:gd name="T9" fmla="*/ 0 h 514"/>
                <a:gd name="T10" fmla="*/ 206 w 500"/>
                <a:gd name="T11" fmla="*/ 8 h 514"/>
                <a:gd name="T12" fmla="*/ 214 w 500"/>
                <a:gd name="T13" fmla="*/ 26 h 514"/>
                <a:gd name="T14" fmla="*/ 218 w 500"/>
                <a:gd name="T15" fmla="*/ 42 h 514"/>
                <a:gd name="T16" fmla="*/ 214 w 500"/>
                <a:gd name="T17" fmla="*/ 60 h 514"/>
                <a:gd name="T18" fmla="*/ 212 w 500"/>
                <a:gd name="T19" fmla="*/ 68 h 514"/>
                <a:gd name="T20" fmla="*/ 194 w 500"/>
                <a:gd name="T21" fmla="*/ 84 h 514"/>
                <a:gd name="T22" fmla="*/ 172 w 500"/>
                <a:gd name="T23" fmla="*/ 90 h 514"/>
                <a:gd name="T24" fmla="*/ 146 w 500"/>
                <a:gd name="T25" fmla="*/ 90 h 514"/>
                <a:gd name="T26" fmla="*/ 120 w 500"/>
                <a:gd name="T27" fmla="*/ 78 h 514"/>
                <a:gd name="T28" fmla="*/ 108 w 500"/>
                <a:gd name="T29" fmla="*/ 70 h 514"/>
                <a:gd name="T30" fmla="*/ 90 w 500"/>
                <a:gd name="T31" fmla="*/ 50 h 514"/>
                <a:gd name="T32" fmla="*/ 84 w 500"/>
                <a:gd name="T33" fmla="*/ 38 h 514"/>
                <a:gd name="T34" fmla="*/ 72 w 500"/>
                <a:gd name="T35" fmla="*/ 48 h 514"/>
                <a:gd name="T36" fmla="*/ 40 w 500"/>
                <a:gd name="T37" fmla="*/ 82 h 514"/>
                <a:gd name="T38" fmla="*/ 18 w 500"/>
                <a:gd name="T39" fmla="*/ 122 h 514"/>
                <a:gd name="T40" fmla="*/ 4 w 500"/>
                <a:gd name="T41" fmla="*/ 166 h 514"/>
                <a:gd name="T42" fmla="*/ 0 w 500"/>
                <a:gd name="T43" fmla="*/ 214 h 514"/>
                <a:gd name="T44" fmla="*/ 4 w 500"/>
                <a:gd name="T45" fmla="*/ 264 h 514"/>
                <a:gd name="T46" fmla="*/ 20 w 500"/>
                <a:gd name="T47" fmla="*/ 314 h 514"/>
                <a:gd name="T48" fmla="*/ 42 w 500"/>
                <a:gd name="T49" fmla="*/ 362 h 514"/>
                <a:gd name="T50" fmla="*/ 74 w 500"/>
                <a:gd name="T51" fmla="*/ 406 h 514"/>
                <a:gd name="T52" fmla="*/ 94 w 500"/>
                <a:gd name="T53" fmla="*/ 426 h 514"/>
                <a:gd name="T54" fmla="*/ 136 w 500"/>
                <a:gd name="T55" fmla="*/ 462 h 514"/>
                <a:gd name="T56" fmla="*/ 180 w 500"/>
                <a:gd name="T57" fmla="*/ 488 h 514"/>
                <a:gd name="T58" fmla="*/ 228 w 500"/>
                <a:gd name="T59" fmla="*/ 506 h 514"/>
                <a:gd name="T60" fmla="*/ 276 w 500"/>
                <a:gd name="T61" fmla="*/ 514 h 514"/>
                <a:gd name="T62" fmla="*/ 324 w 500"/>
                <a:gd name="T63" fmla="*/ 512 h 514"/>
                <a:gd name="T64" fmla="*/ 368 w 500"/>
                <a:gd name="T65" fmla="*/ 500 h 514"/>
                <a:gd name="T66" fmla="*/ 410 w 500"/>
                <a:gd name="T67" fmla="*/ 480 h 514"/>
                <a:gd name="T68" fmla="*/ 428 w 500"/>
                <a:gd name="T69" fmla="*/ 466 h 514"/>
                <a:gd name="T70" fmla="*/ 460 w 500"/>
                <a:gd name="T71" fmla="*/ 432 h 514"/>
                <a:gd name="T72" fmla="*/ 482 w 500"/>
                <a:gd name="T73" fmla="*/ 392 h 514"/>
                <a:gd name="T74" fmla="*/ 496 w 500"/>
                <a:gd name="T75" fmla="*/ 346 h 514"/>
                <a:gd name="T76" fmla="*/ 500 w 500"/>
                <a:gd name="T77" fmla="*/ 298 h 514"/>
                <a:gd name="T78" fmla="*/ 494 w 500"/>
                <a:gd name="T79" fmla="*/ 250 h 514"/>
                <a:gd name="T80" fmla="*/ 480 w 500"/>
                <a:gd name="T81" fmla="*/ 200 h 514"/>
                <a:gd name="T82" fmla="*/ 458 w 500"/>
                <a:gd name="T83" fmla="*/ 152 h 514"/>
                <a:gd name="T84" fmla="*/ 426 w 500"/>
                <a:gd name="T85" fmla="*/ 108 h 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6" y="8"/>
                  </a:lnTo>
                  <a:lnTo>
                    <a:pt x="212" y="16"/>
                  </a:lnTo>
                  <a:lnTo>
                    <a:pt x="214" y="26"/>
                  </a:lnTo>
                  <a:lnTo>
                    <a:pt x="216" y="34"/>
                  </a:lnTo>
                  <a:lnTo>
                    <a:pt x="218" y="42"/>
                  </a:lnTo>
                  <a:lnTo>
                    <a:pt x="218" y="52"/>
                  </a:lnTo>
                  <a:lnTo>
                    <a:pt x="214" y="60"/>
                  </a:lnTo>
                  <a:lnTo>
                    <a:pt x="212" y="68"/>
                  </a:lnTo>
                  <a:lnTo>
                    <a:pt x="204" y="76"/>
                  </a:lnTo>
                  <a:lnTo>
                    <a:pt x="194" y="84"/>
                  </a:lnTo>
                  <a:lnTo>
                    <a:pt x="184" y="88"/>
                  </a:lnTo>
                  <a:lnTo>
                    <a:pt x="172" y="90"/>
                  </a:lnTo>
                  <a:lnTo>
                    <a:pt x="160" y="92"/>
                  </a:lnTo>
                  <a:lnTo>
                    <a:pt x="146" y="90"/>
                  </a:lnTo>
                  <a:lnTo>
                    <a:pt x="132" y="86"/>
                  </a:lnTo>
                  <a:lnTo>
                    <a:pt x="120" y="78"/>
                  </a:lnTo>
                  <a:lnTo>
                    <a:pt x="108" y="70"/>
                  </a:lnTo>
                  <a:lnTo>
                    <a:pt x="98" y="60"/>
                  </a:lnTo>
                  <a:lnTo>
                    <a:pt x="90" y="50"/>
                  </a:lnTo>
                  <a:lnTo>
                    <a:pt x="84" y="3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5" name="Freeform 13"/>
            <p:cNvSpPr>
              <a:spLocks/>
            </p:cNvSpPr>
            <p:nvPr/>
          </p:nvSpPr>
          <p:spPr bwMode="auto">
            <a:xfrm>
              <a:off x="1278" y="2454"/>
              <a:ext cx="80" cy="88"/>
            </a:xfrm>
            <a:custGeom>
              <a:avLst/>
              <a:gdLst>
                <a:gd name="T0" fmla="*/ 70 w 80"/>
                <a:gd name="T1" fmla="*/ 18 h 88"/>
                <a:gd name="T2" fmla="*/ 70 w 80"/>
                <a:gd name="T3" fmla="*/ 18 h 88"/>
                <a:gd name="T4" fmla="*/ 60 w 80"/>
                <a:gd name="T5" fmla="*/ 8 h 88"/>
                <a:gd name="T6" fmla="*/ 54 w 80"/>
                <a:gd name="T7" fmla="*/ 0 h 88"/>
                <a:gd name="T8" fmla="*/ 54 w 80"/>
                <a:gd name="T9" fmla="*/ 0 h 88"/>
                <a:gd name="T10" fmla="*/ 44 w 80"/>
                <a:gd name="T11" fmla="*/ 6 h 88"/>
                <a:gd name="T12" fmla="*/ 34 w 80"/>
                <a:gd name="T13" fmla="*/ 14 h 88"/>
                <a:gd name="T14" fmla="*/ 34 w 80"/>
                <a:gd name="T15" fmla="*/ 14 h 88"/>
                <a:gd name="T16" fmla="*/ 18 w 80"/>
                <a:gd name="T17" fmla="*/ 30 h 88"/>
                <a:gd name="T18" fmla="*/ 8 w 80"/>
                <a:gd name="T19" fmla="*/ 48 h 88"/>
                <a:gd name="T20" fmla="*/ 2 w 80"/>
                <a:gd name="T21" fmla="*/ 64 h 88"/>
                <a:gd name="T22" fmla="*/ 0 w 80"/>
                <a:gd name="T23" fmla="*/ 72 h 88"/>
                <a:gd name="T24" fmla="*/ 2 w 80"/>
                <a:gd name="T25" fmla="*/ 78 h 88"/>
                <a:gd name="T26" fmla="*/ 2 w 80"/>
                <a:gd name="T27" fmla="*/ 78 h 88"/>
                <a:gd name="T28" fmla="*/ 4 w 80"/>
                <a:gd name="T29" fmla="*/ 84 h 88"/>
                <a:gd name="T30" fmla="*/ 8 w 80"/>
                <a:gd name="T31" fmla="*/ 88 h 88"/>
                <a:gd name="T32" fmla="*/ 12 w 80"/>
                <a:gd name="T33" fmla="*/ 88 h 88"/>
                <a:gd name="T34" fmla="*/ 18 w 80"/>
                <a:gd name="T35" fmla="*/ 88 h 88"/>
                <a:gd name="T36" fmla="*/ 24 w 80"/>
                <a:gd name="T37" fmla="*/ 86 h 88"/>
                <a:gd name="T38" fmla="*/ 32 w 80"/>
                <a:gd name="T39" fmla="*/ 84 h 88"/>
                <a:gd name="T40" fmla="*/ 48 w 80"/>
                <a:gd name="T41" fmla="*/ 72 h 88"/>
                <a:gd name="T42" fmla="*/ 48 w 80"/>
                <a:gd name="T43" fmla="*/ 72 h 88"/>
                <a:gd name="T44" fmla="*/ 60 w 80"/>
                <a:gd name="T45" fmla="*/ 60 h 88"/>
                <a:gd name="T46" fmla="*/ 68 w 80"/>
                <a:gd name="T47" fmla="*/ 48 h 88"/>
                <a:gd name="T48" fmla="*/ 76 w 80"/>
                <a:gd name="T49" fmla="*/ 34 h 88"/>
                <a:gd name="T50" fmla="*/ 80 w 80"/>
                <a:gd name="T51" fmla="*/ 22 h 88"/>
                <a:gd name="T52" fmla="*/ 80 w 80"/>
                <a:gd name="T53" fmla="*/ 22 h 88"/>
                <a:gd name="T54" fmla="*/ 70 w 80"/>
                <a:gd name="T55" fmla="*/ 18 h 88"/>
                <a:gd name="T56" fmla="*/ 70 w 80"/>
                <a:gd name="T57" fmla="*/ 18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88">
                  <a:moveTo>
                    <a:pt x="70" y="18"/>
                  </a:moveTo>
                  <a:lnTo>
                    <a:pt x="70" y="18"/>
                  </a:lnTo>
                  <a:lnTo>
                    <a:pt x="60" y="8"/>
                  </a:lnTo>
                  <a:lnTo>
                    <a:pt x="54" y="0"/>
                  </a:lnTo>
                  <a:lnTo>
                    <a:pt x="44" y="6"/>
                  </a:lnTo>
                  <a:lnTo>
                    <a:pt x="34" y="14"/>
                  </a:lnTo>
                  <a:lnTo>
                    <a:pt x="18" y="30"/>
                  </a:lnTo>
                  <a:lnTo>
                    <a:pt x="8" y="48"/>
                  </a:lnTo>
                  <a:lnTo>
                    <a:pt x="2" y="64"/>
                  </a:lnTo>
                  <a:lnTo>
                    <a:pt x="0" y="72"/>
                  </a:lnTo>
                  <a:lnTo>
                    <a:pt x="2" y="78"/>
                  </a:lnTo>
                  <a:lnTo>
                    <a:pt x="4" y="84"/>
                  </a:lnTo>
                  <a:lnTo>
                    <a:pt x="8" y="88"/>
                  </a:lnTo>
                  <a:lnTo>
                    <a:pt x="12" y="88"/>
                  </a:lnTo>
                  <a:lnTo>
                    <a:pt x="18" y="88"/>
                  </a:lnTo>
                  <a:lnTo>
                    <a:pt x="24" y="86"/>
                  </a:lnTo>
                  <a:lnTo>
                    <a:pt x="32" y="84"/>
                  </a:lnTo>
                  <a:lnTo>
                    <a:pt x="48" y="72"/>
                  </a:lnTo>
                  <a:lnTo>
                    <a:pt x="60" y="60"/>
                  </a:lnTo>
                  <a:lnTo>
                    <a:pt x="68" y="48"/>
                  </a:lnTo>
                  <a:lnTo>
                    <a:pt x="76" y="34"/>
                  </a:lnTo>
                  <a:lnTo>
                    <a:pt x="80" y="22"/>
                  </a:lnTo>
                  <a:lnTo>
                    <a:pt x="7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6" name="Freeform 14"/>
            <p:cNvSpPr>
              <a:spLocks/>
            </p:cNvSpPr>
            <p:nvPr/>
          </p:nvSpPr>
          <p:spPr bwMode="auto">
            <a:xfrm>
              <a:off x="1300" y="2462"/>
              <a:ext cx="36" cy="46"/>
            </a:xfrm>
            <a:custGeom>
              <a:avLst/>
              <a:gdLst>
                <a:gd name="T0" fmla="*/ 26 w 36"/>
                <a:gd name="T1" fmla="*/ 28 h 46"/>
                <a:gd name="T2" fmla="*/ 26 w 36"/>
                <a:gd name="T3" fmla="*/ 28 h 46"/>
                <a:gd name="T4" fmla="*/ 18 w 36"/>
                <a:gd name="T5" fmla="*/ 38 h 46"/>
                <a:gd name="T6" fmla="*/ 12 w 36"/>
                <a:gd name="T7" fmla="*/ 44 h 46"/>
                <a:gd name="T8" fmla="*/ 6 w 36"/>
                <a:gd name="T9" fmla="*/ 46 h 46"/>
                <a:gd name="T10" fmla="*/ 2 w 36"/>
                <a:gd name="T11" fmla="*/ 46 h 46"/>
                <a:gd name="T12" fmla="*/ 2 w 36"/>
                <a:gd name="T13" fmla="*/ 46 h 46"/>
                <a:gd name="T14" fmla="*/ 0 w 36"/>
                <a:gd name="T15" fmla="*/ 42 h 46"/>
                <a:gd name="T16" fmla="*/ 2 w 36"/>
                <a:gd name="T17" fmla="*/ 36 h 46"/>
                <a:gd name="T18" fmla="*/ 4 w 36"/>
                <a:gd name="T19" fmla="*/ 28 h 46"/>
                <a:gd name="T20" fmla="*/ 10 w 36"/>
                <a:gd name="T21" fmla="*/ 18 h 46"/>
                <a:gd name="T22" fmla="*/ 10 w 36"/>
                <a:gd name="T23" fmla="*/ 18 h 46"/>
                <a:gd name="T24" fmla="*/ 18 w 36"/>
                <a:gd name="T25" fmla="*/ 10 h 46"/>
                <a:gd name="T26" fmla="*/ 24 w 36"/>
                <a:gd name="T27" fmla="*/ 4 h 46"/>
                <a:gd name="T28" fmla="*/ 30 w 36"/>
                <a:gd name="T29" fmla="*/ 0 h 46"/>
                <a:gd name="T30" fmla="*/ 34 w 36"/>
                <a:gd name="T31" fmla="*/ 0 h 46"/>
                <a:gd name="T32" fmla="*/ 34 w 36"/>
                <a:gd name="T33" fmla="*/ 0 h 46"/>
                <a:gd name="T34" fmla="*/ 36 w 36"/>
                <a:gd name="T35" fmla="*/ 4 h 46"/>
                <a:gd name="T36" fmla="*/ 36 w 36"/>
                <a:gd name="T37" fmla="*/ 12 h 46"/>
                <a:gd name="T38" fmla="*/ 32 w 36"/>
                <a:gd name="T39" fmla="*/ 20 h 46"/>
                <a:gd name="T40" fmla="*/ 26 w 36"/>
                <a:gd name="T41" fmla="*/ 28 h 46"/>
                <a:gd name="T42" fmla="*/ 26 w 36"/>
                <a:gd name="T43" fmla="*/ 28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46">
                  <a:moveTo>
                    <a:pt x="26" y="28"/>
                  </a:moveTo>
                  <a:lnTo>
                    <a:pt x="26" y="28"/>
                  </a:lnTo>
                  <a:lnTo>
                    <a:pt x="18" y="38"/>
                  </a:lnTo>
                  <a:lnTo>
                    <a:pt x="12" y="44"/>
                  </a:lnTo>
                  <a:lnTo>
                    <a:pt x="6" y="46"/>
                  </a:lnTo>
                  <a:lnTo>
                    <a:pt x="2" y="46"/>
                  </a:lnTo>
                  <a:lnTo>
                    <a:pt x="0" y="42"/>
                  </a:lnTo>
                  <a:lnTo>
                    <a:pt x="2" y="36"/>
                  </a:lnTo>
                  <a:lnTo>
                    <a:pt x="4" y="28"/>
                  </a:lnTo>
                  <a:lnTo>
                    <a:pt x="10" y="18"/>
                  </a:lnTo>
                  <a:lnTo>
                    <a:pt x="18" y="10"/>
                  </a:lnTo>
                  <a:lnTo>
                    <a:pt x="24" y="4"/>
                  </a:lnTo>
                  <a:lnTo>
                    <a:pt x="30" y="0"/>
                  </a:lnTo>
                  <a:lnTo>
                    <a:pt x="34" y="0"/>
                  </a:lnTo>
                  <a:lnTo>
                    <a:pt x="36" y="4"/>
                  </a:lnTo>
                  <a:lnTo>
                    <a:pt x="36" y="12"/>
                  </a:lnTo>
                  <a:lnTo>
                    <a:pt x="32" y="20"/>
                  </a:lnTo>
                  <a:lnTo>
                    <a:pt x="2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7" name="Freeform 15"/>
            <p:cNvSpPr>
              <a:spLocks/>
            </p:cNvSpPr>
            <p:nvPr/>
          </p:nvSpPr>
          <p:spPr bwMode="auto">
            <a:xfrm>
              <a:off x="1332" y="2502"/>
              <a:ext cx="98" cy="110"/>
            </a:xfrm>
            <a:custGeom>
              <a:avLst/>
              <a:gdLst>
                <a:gd name="T0" fmla="*/ 88 w 98"/>
                <a:gd name="T1" fmla="*/ 22 h 110"/>
                <a:gd name="T2" fmla="*/ 88 w 98"/>
                <a:gd name="T3" fmla="*/ 22 h 110"/>
                <a:gd name="T4" fmla="*/ 76 w 98"/>
                <a:gd name="T5" fmla="*/ 12 h 110"/>
                <a:gd name="T6" fmla="*/ 66 w 98"/>
                <a:gd name="T7" fmla="*/ 0 h 110"/>
                <a:gd name="T8" fmla="*/ 66 w 98"/>
                <a:gd name="T9" fmla="*/ 0 h 110"/>
                <a:gd name="T10" fmla="*/ 54 w 98"/>
                <a:gd name="T11" fmla="*/ 8 h 110"/>
                <a:gd name="T12" fmla="*/ 42 w 98"/>
                <a:gd name="T13" fmla="*/ 18 h 110"/>
                <a:gd name="T14" fmla="*/ 42 w 98"/>
                <a:gd name="T15" fmla="*/ 18 h 110"/>
                <a:gd name="T16" fmla="*/ 32 w 98"/>
                <a:gd name="T17" fmla="*/ 28 h 110"/>
                <a:gd name="T18" fmla="*/ 24 w 98"/>
                <a:gd name="T19" fmla="*/ 38 h 110"/>
                <a:gd name="T20" fmla="*/ 16 w 98"/>
                <a:gd name="T21" fmla="*/ 50 h 110"/>
                <a:gd name="T22" fmla="*/ 10 w 98"/>
                <a:gd name="T23" fmla="*/ 60 h 110"/>
                <a:gd name="T24" fmla="*/ 4 w 98"/>
                <a:gd name="T25" fmla="*/ 70 h 110"/>
                <a:gd name="T26" fmla="*/ 2 w 98"/>
                <a:gd name="T27" fmla="*/ 82 h 110"/>
                <a:gd name="T28" fmla="*/ 0 w 98"/>
                <a:gd name="T29" fmla="*/ 90 h 110"/>
                <a:gd name="T30" fmla="*/ 2 w 98"/>
                <a:gd name="T31" fmla="*/ 98 h 110"/>
                <a:gd name="T32" fmla="*/ 2 w 98"/>
                <a:gd name="T33" fmla="*/ 98 h 110"/>
                <a:gd name="T34" fmla="*/ 4 w 98"/>
                <a:gd name="T35" fmla="*/ 104 h 110"/>
                <a:gd name="T36" fmla="*/ 10 w 98"/>
                <a:gd name="T37" fmla="*/ 110 h 110"/>
                <a:gd name="T38" fmla="*/ 16 w 98"/>
                <a:gd name="T39" fmla="*/ 110 h 110"/>
                <a:gd name="T40" fmla="*/ 22 w 98"/>
                <a:gd name="T41" fmla="*/ 110 h 110"/>
                <a:gd name="T42" fmla="*/ 32 w 98"/>
                <a:gd name="T43" fmla="*/ 108 h 110"/>
                <a:gd name="T44" fmla="*/ 40 w 98"/>
                <a:gd name="T45" fmla="*/ 104 h 110"/>
                <a:gd name="T46" fmla="*/ 50 w 98"/>
                <a:gd name="T47" fmla="*/ 98 h 110"/>
                <a:gd name="T48" fmla="*/ 60 w 98"/>
                <a:gd name="T49" fmla="*/ 90 h 110"/>
                <a:gd name="T50" fmla="*/ 60 w 98"/>
                <a:gd name="T51" fmla="*/ 90 h 110"/>
                <a:gd name="T52" fmla="*/ 74 w 98"/>
                <a:gd name="T53" fmla="*/ 76 h 110"/>
                <a:gd name="T54" fmla="*/ 84 w 98"/>
                <a:gd name="T55" fmla="*/ 60 h 110"/>
                <a:gd name="T56" fmla="*/ 94 w 98"/>
                <a:gd name="T57" fmla="*/ 44 h 110"/>
                <a:gd name="T58" fmla="*/ 98 w 98"/>
                <a:gd name="T59" fmla="*/ 28 h 110"/>
                <a:gd name="T60" fmla="*/ 98 w 98"/>
                <a:gd name="T61" fmla="*/ 28 h 110"/>
                <a:gd name="T62" fmla="*/ 88 w 98"/>
                <a:gd name="T63" fmla="*/ 22 h 110"/>
                <a:gd name="T64" fmla="*/ 88 w 98"/>
                <a:gd name="T65" fmla="*/ 22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110">
                  <a:moveTo>
                    <a:pt x="88" y="22"/>
                  </a:moveTo>
                  <a:lnTo>
                    <a:pt x="88" y="22"/>
                  </a:lnTo>
                  <a:lnTo>
                    <a:pt x="76" y="12"/>
                  </a:lnTo>
                  <a:lnTo>
                    <a:pt x="66" y="0"/>
                  </a:lnTo>
                  <a:lnTo>
                    <a:pt x="54" y="8"/>
                  </a:lnTo>
                  <a:lnTo>
                    <a:pt x="42" y="18"/>
                  </a:lnTo>
                  <a:lnTo>
                    <a:pt x="32" y="28"/>
                  </a:lnTo>
                  <a:lnTo>
                    <a:pt x="24" y="38"/>
                  </a:lnTo>
                  <a:lnTo>
                    <a:pt x="16" y="50"/>
                  </a:lnTo>
                  <a:lnTo>
                    <a:pt x="10" y="60"/>
                  </a:lnTo>
                  <a:lnTo>
                    <a:pt x="4" y="70"/>
                  </a:lnTo>
                  <a:lnTo>
                    <a:pt x="2" y="82"/>
                  </a:lnTo>
                  <a:lnTo>
                    <a:pt x="0" y="90"/>
                  </a:lnTo>
                  <a:lnTo>
                    <a:pt x="2" y="98"/>
                  </a:lnTo>
                  <a:lnTo>
                    <a:pt x="4" y="104"/>
                  </a:lnTo>
                  <a:lnTo>
                    <a:pt x="10" y="110"/>
                  </a:lnTo>
                  <a:lnTo>
                    <a:pt x="16" y="110"/>
                  </a:lnTo>
                  <a:lnTo>
                    <a:pt x="22" y="110"/>
                  </a:lnTo>
                  <a:lnTo>
                    <a:pt x="32" y="108"/>
                  </a:lnTo>
                  <a:lnTo>
                    <a:pt x="40" y="104"/>
                  </a:lnTo>
                  <a:lnTo>
                    <a:pt x="50" y="98"/>
                  </a:lnTo>
                  <a:lnTo>
                    <a:pt x="60" y="90"/>
                  </a:lnTo>
                  <a:lnTo>
                    <a:pt x="74" y="76"/>
                  </a:lnTo>
                  <a:lnTo>
                    <a:pt x="84" y="60"/>
                  </a:lnTo>
                  <a:lnTo>
                    <a:pt x="94" y="44"/>
                  </a:lnTo>
                  <a:lnTo>
                    <a:pt x="98" y="28"/>
                  </a:lnTo>
                  <a:lnTo>
                    <a:pt x="8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8" name="Freeform 16"/>
            <p:cNvSpPr>
              <a:spLocks/>
            </p:cNvSpPr>
            <p:nvPr/>
          </p:nvSpPr>
          <p:spPr bwMode="auto">
            <a:xfrm>
              <a:off x="1360" y="2512"/>
              <a:ext cx="44" cy="60"/>
            </a:xfrm>
            <a:custGeom>
              <a:avLst/>
              <a:gdLst>
                <a:gd name="T0" fmla="*/ 32 w 44"/>
                <a:gd name="T1" fmla="*/ 36 h 60"/>
                <a:gd name="T2" fmla="*/ 32 w 44"/>
                <a:gd name="T3" fmla="*/ 36 h 60"/>
                <a:gd name="T4" fmla="*/ 22 w 44"/>
                <a:gd name="T5" fmla="*/ 48 h 60"/>
                <a:gd name="T6" fmla="*/ 14 w 44"/>
                <a:gd name="T7" fmla="*/ 54 h 60"/>
                <a:gd name="T8" fmla="*/ 6 w 44"/>
                <a:gd name="T9" fmla="*/ 58 h 60"/>
                <a:gd name="T10" fmla="*/ 4 w 44"/>
                <a:gd name="T11" fmla="*/ 60 h 60"/>
                <a:gd name="T12" fmla="*/ 2 w 44"/>
                <a:gd name="T13" fmla="*/ 58 h 60"/>
                <a:gd name="T14" fmla="*/ 2 w 44"/>
                <a:gd name="T15" fmla="*/ 58 h 60"/>
                <a:gd name="T16" fmla="*/ 0 w 44"/>
                <a:gd name="T17" fmla="*/ 56 h 60"/>
                <a:gd name="T18" fmla="*/ 0 w 44"/>
                <a:gd name="T19" fmla="*/ 54 h 60"/>
                <a:gd name="T20" fmla="*/ 2 w 44"/>
                <a:gd name="T21" fmla="*/ 46 h 60"/>
                <a:gd name="T22" fmla="*/ 6 w 44"/>
                <a:gd name="T23" fmla="*/ 34 h 60"/>
                <a:gd name="T24" fmla="*/ 12 w 44"/>
                <a:gd name="T25" fmla="*/ 24 h 60"/>
                <a:gd name="T26" fmla="*/ 12 w 44"/>
                <a:gd name="T27" fmla="*/ 24 h 60"/>
                <a:gd name="T28" fmla="*/ 22 w 44"/>
                <a:gd name="T29" fmla="*/ 12 h 60"/>
                <a:gd name="T30" fmla="*/ 30 w 44"/>
                <a:gd name="T31" fmla="*/ 6 h 60"/>
                <a:gd name="T32" fmla="*/ 38 w 44"/>
                <a:gd name="T33" fmla="*/ 2 h 60"/>
                <a:gd name="T34" fmla="*/ 40 w 44"/>
                <a:gd name="T35" fmla="*/ 0 h 60"/>
                <a:gd name="T36" fmla="*/ 42 w 44"/>
                <a:gd name="T37" fmla="*/ 2 h 60"/>
                <a:gd name="T38" fmla="*/ 42 w 44"/>
                <a:gd name="T39" fmla="*/ 2 h 60"/>
                <a:gd name="T40" fmla="*/ 44 w 44"/>
                <a:gd name="T41" fmla="*/ 4 h 60"/>
                <a:gd name="T42" fmla="*/ 44 w 44"/>
                <a:gd name="T43" fmla="*/ 6 h 60"/>
                <a:gd name="T44" fmla="*/ 44 w 44"/>
                <a:gd name="T45" fmla="*/ 14 h 60"/>
                <a:gd name="T46" fmla="*/ 38 w 44"/>
                <a:gd name="T47" fmla="*/ 26 h 60"/>
                <a:gd name="T48" fmla="*/ 32 w 44"/>
                <a:gd name="T49" fmla="*/ 36 h 60"/>
                <a:gd name="T50" fmla="*/ 32 w 44"/>
                <a:gd name="T51" fmla="*/ 36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60">
                  <a:moveTo>
                    <a:pt x="32" y="36"/>
                  </a:moveTo>
                  <a:lnTo>
                    <a:pt x="32" y="36"/>
                  </a:lnTo>
                  <a:lnTo>
                    <a:pt x="22" y="48"/>
                  </a:lnTo>
                  <a:lnTo>
                    <a:pt x="14" y="54"/>
                  </a:lnTo>
                  <a:lnTo>
                    <a:pt x="6" y="58"/>
                  </a:lnTo>
                  <a:lnTo>
                    <a:pt x="4" y="60"/>
                  </a:lnTo>
                  <a:lnTo>
                    <a:pt x="2" y="58"/>
                  </a:lnTo>
                  <a:lnTo>
                    <a:pt x="0" y="56"/>
                  </a:lnTo>
                  <a:lnTo>
                    <a:pt x="0" y="54"/>
                  </a:lnTo>
                  <a:lnTo>
                    <a:pt x="2" y="46"/>
                  </a:lnTo>
                  <a:lnTo>
                    <a:pt x="6" y="34"/>
                  </a:lnTo>
                  <a:lnTo>
                    <a:pt x="12" y="24"/>
                  </a:lnTo>
                  <a:lnTo>
                    <a:pt x="22" y="12"/>
                  </a:lnTo>
                  <a:lnTo>
                    <a:pt x="30" y="6"/>
                  </a:lnTo>
                  <a:lnTo>
                    <a:pt x="38" y="2"/>
                  </a:lnTo>
                  <a:lnTo>
                    <a:pt x="40" y="0"/>
                  </a:lnTo>
                  <a:lnTo>
                    <a:pt x="42" y="2"/>
                  </a:lnTo>
                  <a:lnTo>
                    <a:pt x="44" y="4"/>
                  </a:lnTo>
                  <a:lnTo>
                    <a:pt x="44" y="6"/>
                  </a:lnTo>
                  <a:lnTo>
                    <a:pt x="44" y="14"/>
                  </a:lnTo>
                  <a:lnTo>
                    <a:pt x="38" y="26"/>
                  </a:lnTo>
                  <a:lnTo>
                    <a:pt x="3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49" name="Freeform 17"/>
            <p:cNvSpPr>
              <a:spLocks/>
            </p:cNvSpPr>
            <p:nvPr/>
          </p:nvSpPr>
          <p:spPr bwMode="auto">
            <a:xfrm>
              <a:off x="1508" y="2238"/>
              <a:ext cx="626" cy="376"/>
            </a:xfrm>
            <a:custGeom>
              <a:avLst/>
              <a:gdLst>
                <a:gd name="T0" fmla="*/ 260 w 626"/>
                <a:gd name="T1" fmla="*/ 376 h 376"/>
                <a:gd name="T2" fmla="*/ 250 w 626"/>
                <a:gd name="T3" fmla="*/ 338 h 376"/>
                <a:gd name="T4" fmla="*/ 224 w 626"/>
                <a:gd name="T5" fmla="*/ 276 h 376"/>
                <a:gd name="T6" fmla="*/ 196 w 626"/>
                <a:gd name="T7" fmla="*/ 230 h 376"/>
                <a:gd name="T8" fmla="*/ 156 w 626"/>
                <a:gd name="T9" fmla="*/ 184 h 376"/>
                <a:gd name="T10" fmla="*/ 104 w 626"/>
                <a:gd name="T11" fmla="*/ 146 h 376"/>
                <a:gd name="T12" fmla="*/ 56 w 626"/>
                <a:gd name="T13" fmla="*/ 126 h 376"/>
                <a:gd name="T14" fmla="*/ 20 w 626"/>
                <a:gd name="T15" fmla="*/ 118 h 376"/>
                <a:gd name="T16" fmla="*/ 0 w 626"/>
                <a:gd name="T17" fmla="*/ 116 h 376"/>
                <a:gd name="T18" fmla="*/ 14 w 626"/>
                <a:gd name="T19" fmla="*/ 96 h 376"/>
                <a:gd name="T20" fmla="*/ 38 w 626"/>
                <a:gd name="T21" fmla="*/ 70 h 376"/>
                <a:gd name="T22" fmla="*/ 78 w 626"/>
                <a:gd name="T23" fmla="*/ 40 h 376"/>
                <a:gd name="T24" fmla="*/ 136 w 626"/>
                <a:gd name="T25" fmla="*/ 14 h 376"/>
                <a:gd name="T26" fmla="*/ 192 w 626"/>
                <a:gd name="T27" fmla="*/ 2 h 376"/>
                <a:gd name="T28" fmla="*/ 236 w 626"/>
                <a:gd name="T29" fmla="*/ 0 h 376"/>
                <a:gd name="T30" fmla="*/ 286 w 626"/>
                <a:gd name="T31" fmla="*/ 2 h 376"/>
                <a:gd name="T32" fmla="*/ 342 w 626"/>
                <a:gd name="T33" fmla="*/ 10 h 376"/>
                <a:gd name="T34" fmla="*/ 404 w 626"/>
                <a:gd name="T35" fmla="*/ 24 h 376"/>
                <a:gd name="T36" fmla="*/ 470 w 626"/>
                <a:gd name="T37" fmla="*/ 46 h 376"/>
                <a:gd name="T38" fmla="*/ 508 w 626"/>
                <a:gd name="T39" fmla="*/ 60 h 376"/>
                <a:gd name="T40" fmla="*/ 540 w 626"/>
                <a:gd name="T41" fmla="*/ 78 h 376"/>
                <a:gd name="T42" fmla="*/ 550 w 626"/>
                <a:gd name="T43" fmla="*/ 100 h 376"/>
                <a:gd name="T44" fmla="*/ 552 w 626"/>
                <a:gd name="T45" fmla="*/ 128 h 376"/>
                <a:gd name="T46" fmla="*/ 590 w 626"/>
                <a:gd name="T47" fmla="*/ 172 h 376"/>
                <a:gd name="T48" fmla="*/ 598 w 626"/>
                <a:gd name="T49" fmla="*/ 174 h 376"/>
                <a:gd name="T50" fmla="*/ 620 w 626"/>
                <a:gd name="T51" fmla="*/ 184 h 376"/>
                <a:gd name="T52" fmla="*/ 626 w 626"/>
                <a:gd name="T53" fmla="*/ 190 h 376"/>
                <a:gd name="T54" fmla="*/ 622 w 626"/>
                <a:gd name="T55" fmla="*/ 200 h 376"/>
                <a:gd name="T56" fmla="*/ 574 w 626"/>
                <a:gd name="T57" fmla="*/ 208 h 376"/>
                <a:gd name="T58" fmla="*/ 524 w 626"/>
                <a:gd name="T59" fmla="*/ 212 h 376"/>
                <a:gd name="T60" fmla="*/ 514 w 626"/>
                <a:gd name="T61" fmla="*/ 210 h 376"/>
                <a:gd name="T62" fmla="*/ 518 w 626"/>
                <a:gd name="T63" fmla="*/ 168 h 376"/>
                <a:gd name="T64" fmla="*/ 516 w 626"/>
                <a:gd name="T65" fmla="*/ 138 h 376"/>
                <a:gd name="T66" fmla="*/ 508 w 626"/>
                <a:gd name="T67" fmla="*/ 124 h 376"/>
                <a:gd name="T68" fmla="*/ 504 w 626"/>
                <a:gd name="T69" fmla="*/ 122 h 376"/>
                <a:gd name="T70" fmla="*/ 446 w 626"/>
                <a:gd name="T71" fmla="*/ 110 h 376"/>
                <a:gd name="T72" fmla="*/ 428 w 626"/>
                <a:gd name="T73" fmla="*/ 110 h 376"/>
                <a:gd name="T74" fmla="*/ 414 w 626"/>
                <a:gd name="T75" fmla="*/ 112 h 376"/>
                <a:gd name="T76" fmla="*/ 398 w 626"/>
                <a:gd name="T77" fmla="*/ 126 h 376"/>
                <a:gd name="T78" fmla="*/ 394 w 626"/>
                <a:gd name="T79" fmla="*/ 134 h 376"/>
                <a:gd name="T80" fmla="*/ 402 w 626"/>
                <a:gd name="T81" fmla="*/ 158 h 376"/>
                <a:gd name="T82" fmla="*/ 406 w 626"/>
                <a:gd name="T83" fmla="*/ 184 h 376"/>
                <a:gd name="T84" fmla="*/ 406 w 626"/>
                <a:gd name="T85" fmla="*/ 218 h 376"/>
                <a:gd name="T86" fmla="*/ 394 w 626"/>
                <a:gd name="T87" fmla="*/ 256 h 376"/>
                <a:gd name="T88" fmla="*/ 368 w 626"/>
                <a:gd name="T89" fmla="*/ 296 h 376"/>
                <a:gd name="T90" fmla="*/ 324 w 626"/>
                <a:gd name="T91" fmla="*/ 336 h 376"/>
                <a:gd name="T92" fmla="*/ 260 w 626"/>
                <a:gd name="T93" fmla="*/ 376 h 3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26" y="68"/>
                  </a:lnTo>
                  <a:lnTo>
                    <a:pt x="540" y="78"/>
                  </a:lnTo>
                  <a:lnTo>
                    <a:pt x="548" y="88"/>
                  </a:lnTo>
                  <a:lnTo>
                    <a:pt x="550" y="100"/>
                  </a:lnTo>
                  <a:lnTo>
                    <a:pt x="552" y="114"/>
                  </a:lnTo>
                  <a:lnTo>
                    <a:pt x="552" y="128"/>
                  </a:lnTo>
                  <a:lnTo>
                    <a:pt x="550" y="164"/>
                  </a:lnTo>
                  <a:lnTo>
                    <a:pt x="590" y="172"/>
                  </a:lnTo>
                  <a:lnTo>
                    <a:pt x="598" y="174"/>
                  </a:lnTo>
                  <a:lnTo>
                    <a:pt x="614" y="180"/>
                  </a:lnTo>
                  <a:lnTo>
                    <a:pt x="620" y="184"/>
                  </a:lnTo>
                  <a:lnTo>
                    <a:pt x="626" y="188"/>
                  </a:lnTo>
                  <a:lnTo>
                    <a:pt x="626" y="190"/>
                  </a:lnTo>
                  <a:lnTo>
                    <a:pt x="626" y="194"/>
                  </a:lnTo>
                  <a:lnTo>
                    <a:pt x="622" y="200"/>
                  </a:lnTo>
                  <a:lnTo>
                    <a:pt x="574" y="208"/>
                  </a:lnTo>
                  <a:lnTo>
                    <a:pt x="538" y="212"/>
                  </a:lnTo>
                  <a:lnTo>
                    <a:pt x="524" y="212"/>
                  </a:lnTo>
                  <a:lnTo>
                    <a:pt x="514" y="210"/>
                  </a:lnTo>
                  <a:lnTo>
                    <a:pt x="516" y="198"/>
                  </a:lnTo>
                  <a:lnTo>
                    <a:pt x="518" y="168"/>
                  </a:lnTo>
                  <a:lnTo>
                    <a:pt x="518" y="152"/>
                  </a:lnTo>
                  <a:lnTo>
                    <a:pt x="516" y="138"/>
                  </a:lnTo>
                  <a:lnTo>
                    <a:pt x="512" y="128"/>
                  </a:lnTo>
                  <a:lnTo>
                    <a:pt x="508" y="124"/>
                  </a:lnTo>
                  <a:lnTo>
                    <a:pt x="504" y="122"/>
                  </a:lnTo>
                  <a:lnTo>
                    <a:pt x="466" y="114"/>
                  </a:lnTo>
                  <a:lnTo>
                    <a:pt x="446" y="110"/>
                  </a:lnTo>
                  <a:lnTo>
                    <a:pt x="428" y="110"/>
                  </a:lnTo>
                  <a:lnTo>
                    <a:pt x="420" y="110"/>
                  </a:lnTo>
                  <a:lnTo>
                    <a:pt x="414" y="112"/>
                  </a:lnTo>
                  <a:lnTo>
                    <a:pt x="404" y="120"/>
                  </a:lnTo>
                  <a:lnTo>
                    <a:pt x="398" y="126"/>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50" name="Freeform 18"/>
            <p:cNvSpPr>
              <a:spLocks/>
            </p:cNvSpPr>
            <p:nvPr/>
          </p:nvSpPr>
          <p:spPr bwMode="auto">
            <a:xfrm>
              <a:off x="1768" y="2016"/>
              <a:ext cx="252" cy="276"/>
            </a:xfrm>
            <a:custGeom>
              <a:avLst/>
              <a:gdLst>
                <a:gd name="T0" fmla="*/ 0 w 252"/>
                <a:gd name="T1" fmla="*/ 266 h 276"/>
                <a:gd name="T2" fmla="*/ 0 w 252"/>
                <a:gd name="T3" fmla="*/ 266 h 276"/>
                <a:gd name="T4" fmla="*/ 12 w 252"/>
                <a:gd name="T5" fmla="*/ 236 h 276"/>
                <a:gd name="T6" fmla="*/ 26 w 252"/>
                <a:gd name="T7" fmla="*/ 206 h 276"/>
                <a:gd name="T8" fmla="*/ 44 w 252"/>
                <a:gd name="T9" fmla="*/ 172 h 276"/>
                <a:gd name="T10" fmla="*/ 62 w 252"/>
                <a:gd name="T11" fmla="*/ 138 h 276"/>
                <a:gd name="T12" fmla="*/ 82 w 252"/>
                <a:gd name="T13" fmla="*/ 106 h 276"/>
                <a:gd name="T14" fmla="*/ 92 w 252"/>
                <a:gd name="T15" fmla="*/ 94 h 276"/>
                <a:gd name="T16" fmla="*/ 102 w 252"/>
                <a:gd name="T17" fmla="*/ 84 h 276"/>
                <a:gd name="T18" fmla="*/ 112 w 252"/>
                <a:gd name="T19" fmla="*/ 78 h 276"/>
                <a:gd name="T20" fmla="*/ 122 w 252"/>
                <a:gd name="T21" fmla="*/ 76 h 276"/>
                <a:gd name="T22" fmla="*/ 208 w 252"/>
                <a:gd name="T23" fmla="*/ 70 h 276"/>
                <a:gd name="T24" fmla="*/ 208 w 252"/>
                <a:gd name="T25" fmla="*/ 70 h 276"/>
                <a:gd name="T26" fmla="*/ 210 w 252"/>
                <a:gd name="T27" fmla="*/ 48 h 276"/>
                <a:gd name="T28" fmla="*/ 216 w 252"/>
                <a:gd name="T29" fmla="*/ 28 h 276"/>
                <a:gd name="T30" fmla="*/ 220 w 252"/>
                <a:gd name="T31" fmla="*/ 18 h 276"/>
                <a:gd name="T32" fmla="*/ 224 w 252"/>
                <a:gd name="T33" fmla="*/ 10 h 276"/>
                <a:gd name="T34" fmla="*/ 224 w 252"/>
                <a:gd name="T35" fmla="*/ 10 h 276"/>
                <a:gd name="T36" fmla="*/ 232 w 252"/>
                <a:gd name="T37" fmla="*/ 4 h 276"/>
                <a:gd name="T38" fmla="*/ 238 w 252"/>
                <a:gd name="T39" fmla="*/ 0 h 276"/>
                <a:gd name="T40" fmla="*/ 242 w 252"/>
                <a:gd name="T41" fmla="*/ 0 h 276"/>
                <a:gd name="T42" fmla="*/ 246 w 252"/>
                <a:gd name="T43" fmla="*/ 2 h 276"/>
                <a:gd name="T44" fmla="*/ 248 w 252"/>
                <a:gd name="T45" fmla="*/ 4 h 276"/>
                <a:gd name="T46" fmla="*/ 250 w 252"/>
                <a:gd name="T47" fmla="*/ 8 h 276"/>
                <a:gd name="T48" fmla="*/ 252 w 252"/>
                <a:gd name="T49" fmla="*/ 16 h 276"/>
                <a:gd name="T50" fmla="*/ 252 w 252"/>
                <a:gd name="T51" fmla="*/ 26 h 276"/>
                <a:gd name="T52" fmla="*/ 250 w 252"/>
                <a:gd name="T53" fmla="*/ 54 h 276"/>
                <a:gd name="T54" fmla="*/ 242 w 252"/>
                <a:gd name="T55" fmla="*/ 98 h 276"/>
                <a:gd name="T56" fmla="*/ 124 w 252"/>
                <a:gd name="T57" fmla="*/ 114 h 276"/>
                <a:gd name="T58" fmla="*/ 68 w 252"/>
                <a:gd name="T59" fmla="*/ 276 h 276"/>
                <a:gd name="T60" fmla="*/ 0 w 252"/>
                <a:gd name="T61" fmla="*/ 266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10" y="48"/>
                  </a:lnTo>
                  <a:lnTo>
                    <a:pt x="216" y="28"/>
                  </a:lnTo>
                  <a:lnTo>
                    <a:pt x="220" y="18"/>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7417" name="Picture 21" descr="Hard ha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464500">
            <a:off x="3022600" y="3098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3" descr="Orange co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479887">
            <a:off x="2756694" y="4528344"/>
            <a:ext cx="9429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7" descr="Dump truck"/>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37315" y="3353600"/>
            <a:ext cx="3836632" cy="173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8" descr="Vehic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57200" y="3657600"/>
            <a:ext cx="182403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1" name="Group 5" descr="Dump truck hitting worker"/>
          <p:cNvGrpSpPr>
            <a:grpSpLocks noChangeAspect="1"/>
          </p:cNvGrpSpPr>
          <p:nvPr/>
        </p:nvGrpSpPr>
        <p:grpSpPr bwMode="auto">
          <a:xfrm rot="11195051" flipH="1">
            <a:off x="4106575" y="3464702"/>
            <a:ext cx="2286000" cy="1828800"/>
            <a:chOff x="1248" y="2016"/>
            <a:chExt cx="1372" cy="1152"/>
          </a:xfrm>
        </p:grpSpPr>
        <p:sp>
          <p:nvSpPr>
            <p:cNvPr id="17423" name="AutoShape 4"/>
            <p:cNvSpPr>
              <a:spLocks noChangeAspect="1" noChangeArrowheads="1" noTextEdit="1"/>
            </p:cNvSpPr>
            <p:nvPr/>
          </p:nvSpPr>
          <p:spPr bwMode="auto">
            <a:xfrm>
              <a:off x="1248" y="2016"/>
              <a:ext cx="137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24" name="Freeform 6"/>
            <p:cNvSpPr>
              <a:spLocks/>
            </p:cNvSpPr>
            <p:nvPr/>
          </p:nvSpPr>
          <p:spPr bwMode="auto">
            <a:xfrm>
              <a:off x="1500" y="2116"/>
              <a:ext cx="34" cy="28"/>
            </a:xfrm>
            <a:custGeom>
              <a:avLst/>
              <a:gdLst>
                <a:gd name="T0" fmla="*/ 0 w 34"/>
                <a:gd name="T1" fmla="*/ 8 h 28"/>
                <a:gd name="T2" fmla="*/ 0 w 34"/>
                <a:gd name="T3" fmla="*/ 8 h 28"/>
                <a:gd name="T4" fmla="*/ 8 w 34"/>
                <a:gd name="T5" fmla="*/ 8 h 28"/>
                <a:gd name="T6" fmla="*/ 18 w 34"/>
                <a:gd name="T7" fmla="*/ 6 h 28"/>
                <a:gd name="T8" fmla="*/ 28 w 34"/>
                <a:gd name="T9" fmla="*/ 0 h 28"/>
                <a:gd name="T10" fmla="*/ 28 w 34"/>
                <a:gd name="T11" fmla="*/ 0 h 28"/>
                <a:gd name="T12" fmla="*/ 30 w 34"/>
                <a:gd name="T13" fmla="*/ 0 h 28"/>
                <a:gd name="T14" fmla="*/ 34 w 34"/>
                <a:gd name="T15" fmla="*/ 2 h 28"/>
                <a:gd name="T16" fmla="*/ 34 w 34"/>
                <a:gd name="T17" fmla="*/ 4 h 28"/>
                <a:gd name="T18" fmla="*/ 32 w 34"/>
                <a:gd name="T19" fmla="*/ 6 h 28"/>
                <a:gd name="T20" fmla="*/ 22 w 34"/>
                <a:gd name="T21" fmla="*/ 16 h 28"/>
                <a:gd name="T22" fmla="*/ 8 w 34"/>
                <a:gd name="T23" fmla="*/ 28 h 28"/>
                <a:gd name="T24" fmla="*/ 0 w 34"/>
                <a:gd name="T25" fmla="*/ 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8">
                  <a:moveTo>
                    <a:pt x="0" y="8"/>
                  </a:moveTo>
                  <a:lnTo>
                    <a:pt x="0" y="8"/>
                  </a:lnTo>
                  <a:lnTo>
                    <a:pt x="8" y="8"/>
                  </a:lnTo>
                  <a:lnTo>
                    <a:pt x="18" y="6"/>
                  </a:lnTo>
                  <a:lnTo>
                    <a:pt x="28" y="0"/>
                  </a:lnTo>
                  <a:lnTo>
                    <a:pt x="30" y="0"/>
                  </a:lnTo>
                  <a:lnTo>
                    <a:pt x="34" y="2"/>
                  </a:lnTo>
                  <a:lnTo>
                    <a:pt x="34" y="4"/>
                  </a:lnTo>
                  <a:lnTo>
                    <a:pt x="32" y="6"/>
                  </a:lnTo>
                  <a:lnTo>
                    <a:pt x="22" y="16"/>
                  </a:lnTo>
                  <a:lnTo>
                    <a:pt x="8" y="2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5" name="Freeform 7"/>
            <p:cNvSpPr>
              <a:spLocks/>
            </p:cNvSpPr>
            <p:nvPr/>
          </p:nvSpPr>
          <p:spPr bwMode="auto">
            <a:xfrm>
              <a:off x="1486" y="2094"/>
              <a:ext cx="88" cy="264"/>
            </a:xfrm>
            <a:custGeom>
              <a:avLst/>
              <a:gdLst>
                <a:gd name="T0" fmla="*/ 34 w 88"/>
                <a:gd name="T1" fmla="*/ 42 h 264"/>
                <a:gd name="T2" fmla="*/ 34 w 88"/>
                <a:gd name="T3" fmla="*/ 42 h 264"/>
                <a:gd name="T4" fmla="*/ 30 w 88"/>
                <a:gd name="T5" fmla="*/ 58 h 264"/>
                <a:gd name="T6" fmla="*/ 26 w 88"/>
                <a:gd name="T7" fmla="*/ 74 h 264"/>
                <a:gd name="T8" fmla="*/ 26 w 88"/>
                <a:gd name="T9" fmla="*/ 96 h 264"/>
                <a:gd name="T10" fmla="*/ 28 w 88"/>
                <a:gd name="T11" fmla="*/ 122 h 264"/>
                <a:gd name="T12" fmla="*/ 32 w 88"/>
                <a:gd name="T13" fmla="*/ 136 h 264"/>
                <a:gd name="T14" fmla="*/ 36 w 88"/>
                <a:gd name="T15" fmla="*/ 150 h 264"/>
                <a:gd name="T16" fmla="*/ 42 w 88"/>
                <a:gd name="T17" fmla="*/ 164 h 264"/>
                <a:gd name="T18" fmla="*/ 52 w 88"/>
                <a:gd name="T19" fmla="*/ 178 h 264"/>
                <a:gd name="T20" fmla="*/ 62 w 88"/>
                <a:gd name="T21" fmla="*/ 192 h 264"/>
                <a:gd name="T22" fmla="*/ 76 w 88"/>
                <a:gd name="T23" fmla="*/ 204 h 264"/>
                <a:gd name="T24" fmla="*/ 76 w 88"/>
                <a:gd name="T25" fmla="*/ 204 h 264"/>
                <a:gd name="T26" fmla="*/ 80 w 88"/>
                <a:gd name="T27" fmla="*/ 216 h 264"/>
                <a:gd name="T28" fmla="*/ 86 w 88"/>
                <a:gd name="T29" fmla="*/ 242 h 264"/>
                <a:gd name="T30" fmla="*/ 88 w 88"/>
                <a:gd name="T31" fmla="*/ 254 h 264"/>
                <a:gd name="T32" fmla="*/ 86 w 88"/>
                <a:gd name="T33" fmla="*/ 262 h 264"/>
                <a:gd name="T34" fmla="*/ 84 w 88"/>
                <a:gd name="T35" fmla="*/ 264 h 264"/>
                <a:gd name="T36" fmla="*/ 80 w 88"/>
                <a:gd name="T37" fmla="*/ 264 h 264"/>
                <a:gd name="T38" fmla="*/ 76 w 88"/>
                <a:gd name="T39" fmla="*/ 262 h 264"/>
                <a:gd name="T40" fmla="*/ 70 w 88"/>
                <a:gd name="T41" fmla="*/ 258 h 264"/>
                <a:gd name="T42" fmla="*/ 70 w 88"/>
                <a:gd name="T43" fmla="*/ 258 h 264"/>
                <a:gd name="T44" fmla="*/ 56 w 88"/>
                <a:gd name="T45" fmla="*/ 240 h 264"/>
                <a:gd name="T46" fmla="*/ 44 w 88"/>
                <a:gd name="T47" fmla="*/ 220 h 264"/>
                <a:gd name="T48" fmla="*/ 28 w 88"/>
                <a:gd name="T49" fmla="*/ 192 h 264"/>
                <a:gd name="T50" fmla="*/ 16 w 88"/>
                <a:gd name="T51" fmla="*/ 158 h 264"/>
                <a:gd name="T52" fmla="*/ 10 w 88"/>
                <a:gd name="T53" fmla="*/ 140 h 264"/>
                <a:gd name="T54" fmla="*/ 6 w 88"/>
                <a:gd name="T55" fmla="*/ 120 h 264"/>
                <a:gd name="T56" fmla="*/ 4 w 88"/>
                <a:gd name="T57" fmla="*/ 100 h 264"/>
                <a:gd name="T58" fmla="*/ 2 w 88"/>
                <a:gd name="T59" fmla="*/ 78 h 264"/>
                <a:gd name="T60" fmla="*/ 4 w 88"/>
                <a:gd name="T61" fmla="*/ 56 h 264"/>
                <a:gd name="T62" fmla="*/ 8 w 88"/>
                <a:gd name="T63" fmla="*/ 34 h 264"/>
                <a:gd name="T64" fmla="*/ 8 w 88"/>
                <a:gd name="T65" fmla="*/ 34 h 264"/>
                <a:gd name="T66" fmla="*/ 2 w 88"/>
                <a:gd name="T67" fmla="*/ 20 h 264"/>
                <a:gd name="T68" fmla="*/ 0 w 88"/>
                <a:gd name="T69" fmla="*/ 10 h 264"/>
                <a:gd name="T70" fmla="*/ 0 w 88"/>
                <a:gd name="T71" fmla="*/ 6 h 264"/>
                <a:gd name="T72" fmla="*/ 2 w 88"/>
                <a:gd name="T73" fmla="*/ 2 h 264"/>
                <a:gd name="T74" fmla="*/ 2 w 88"/>
                <a:gd name="T75" fmla="*/ 2 h 264"/>
                <a:gd name="T76" fmla="*/ 12 w 88"/>
                <a:gd name="T77" fmla="*/ 0 h 264"/>
                <a:gd name="T78" fmla="*/ 12 w 88"/>
                <a:gd name="T79" fmla="*/ 0 h 264"/>
                <a:gd name="T80" fmla="*/ 14 w 88"/>
                <a:gd name="T81" fmla="*/ 0 h 264"/>
                <a:gd name="T82" fmla="*/ 16 w 88"/>
                <a:gd name="T83" fmla="*/ 2 h 264"/>
                <a:gd name="T84" fmla="*/ 22 w 88"/>
                <a:gd name="T85" fmla="*/ 12 h 264"/>
                <a:gd name="T86" fmla="*/ 26 w 88"/>
                <a:gd name="T87" fmla="*/ 22 h 264"/>
                <a:gd name="T88" fmla="*/ 30 w 88"/>
                <a:gd name="T89" fmla="*/ 26 h 264"/>
                <a:gd name="T90" fmla="*/ 34 w 88"/>
                <a:gd name="T91" fmla="*/ 42 h 2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80" y="216"/>
                  </a:lnTo>
                  <a:lnTo>
                    <a:pt x="86" y="242"/>
                  </a:lnTo>
                  <a:lnTo>
                    <a:pt x="88" y="254"/>
                  </a:lnTo>
                  <a:lnTo>
                    <a:pt x="86" y="262"/>
                  </a:lnTo>
                  <a:lnTo>
                    <a:pt x="84" y="264"/>
                  </a:lnTo>
                  <a:lnTo>
                    <a:pt x="80" y="264"/>
                  </a:lnTo>
                  <a:lnTo>
                    <a:pt x="76" y="262"/>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2" y="20"/>
                  </a:lnTo>
                  <a:lnTo>
                    <a:pt x="0" y="10"/>
                  </a:lnTo>
                  <a:lnTo>
                    <a:pt x="0" y="6"/>
                  </a:lnTo>
                  <a:lnTo>
                    <a:pt x="2" y="2"/>
                  </a:lnTo>
                  <a:lnTo>
                    <a:pt x="12" y="0"/>
                  </a:lnTo>
                  <a:lnTo>
                    <a:pt x="14" y="0"/>
                  </a:lnTo>
                  <a:lnTo>
                    <a:pt x="16" y="2"/>
                  </a:lnTo>
                  <a:lnTo>
                    <a:pt x="22" y="12"/>
                  </a:lnTo>
                  <a:lnTo>
                    <a:pt x="26" y="22"/>
                  </a:lnTo>
                  <a:lnTo>
                    <a:pt x="30" y="26"/>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6" name="Freeform 8"/>
            <p:cNvSpPr>
              <a:spLocks/>
            </p:cNvSpPr>
            <p:nvPr/>
          </p:nvSpPr>
          <p:spPr bwMode="auto">
            <a:xfrm>
              <a:off x="1486" y="2094"/>
              <a:ext cx="88" cy="264"/>
            </a:xfrm>
            <a:custGeom>
              <a:avLst/>
              <a:gdLst>
                <a:gd name="T0" fmla="*/ 34 w 88"/>
                <a:gd name="T1" fmla="*/ 42 h 264"/>
                <a:gd name="T2" fmla="*/ 34 w 88"/>
                <a:gd name="T3" fmla="*/ 42 h 264"/>
                <a:gd name="T4" fmla="*/ 30 w 88"/>
                <a:gd name="T5" fmla="*/ 58 h 264"/>
                <a:gd name="T6" fmla="*/ 26 w 88"/>
                <a:gd name="T7" fmla="*/ 74 h 264"/>
                <a:gd name="T8" fmla="*/ 26 w 88"/>
                <a:gd name="T9" fmla="*/ 96 h 264"/>
                <a:gd name="T10" fmla="*/ 28 w 88"/>
                <a:gd name="T11" fmla="*/ 122 h 264"/>
                <a:gd name="T12" fmla="*/ 32 w 88"/>
                <a:gd name="T13" fmla="*/ 136 h 264"/>
                <a:gd name="T14" fmla="*/ 36 w 88"/>
                <a:gd name="T15" fmla="*/ 150 h 264"/>
                <a:gd name="T16" fmla="*/ 42 w 88"/>
                <a:gd name="T17" fmla="*/ 164 h 264"/>
                <a:gd name="T18" fmla="*/ 52 w 88"/>
                <a:gd name="T19" fmla="*/ 178 h 264"/>
                <a:gd name="T20" fmla="*/ 62 w 88"/>
                <a:gd name="T21" fmla="*/ 192 h 264"/>
                <a:gd name="T22" fmla="*/ 76 w 88"/>
                <a:gd name="T23" fmla="*/ 204 h 264"/>
                <a:gd name="T24" fmla="*/ 76 w 88"/>
                <a:gd name="T25" fmla="*/ 204 h 264"/>
                <a:gd name="T26" fmla="*/ 80 w 88"/>
                <a:gd name="T27" fmla="*/ 216 h 264"/>
                <a:gd name="T28" fmla="*/ 86 w 88"/>
                <a:gd name="T29" fmla="*/ 242 h 264"/>
                <a:gd name="T30" fmla="*/ 88 w 88"/>
                <a:gd name="T31" fmla="*/ 254 h 264"/>
                <a:gd name="T32" fmla="*/ 86 w 88"/>
                <a:gd name="T33" fmla="*/ 262 h 264"/>
                <a:gd name="T34" fmla="*/ 84 w 88"/>
                <a:gd name="T35" fmla="*/ 264 h 264"/>
                <a:gd name="T36" fmla="*/ 80 w 88"/>
                <a:gd name="T37" fmla="*/ 264 h 264"/>
                <a:gd name="T38" fmla="*/ 76 w 88"/>
                <a:gd name="T39" fmla="*/ 262 h 264"/>
                <a:gd name="T40" fmla="*/ 70 w 88"/>
                <a:gd name="T41" fmla="*/ 258 h 264"/>
                <a:gd name="T42" fmla="*/ 70 w 88"/>
                <a:gd name="T43" fmla="*/ 258 h 264"/>
                <a:gd name="T44" fmla="*/ 56 w 88"/>
                <a:gd name="T45" fmla="*/ 240 h 264"/>
                <a:gd name="T46" fmla="*/ 44 w 88"/>
                <a:gd name="T47" fmla="*/ 220 h 264"/>
                <a:gd name="T48" fmla="*/ 28 w 88"/>
                <a:gd name="T49" fmla="*/ 192 h 264"/>
                <a:gd name="T50" fmla="*/ 16 w 88"/>
                <a:gd name="T51" fmla="*/ 158 h 264"/>
                <a:gd name="T52" fmla="*/ 10 w 88"/>
                <a:gd name="T53" fmla="*/ 140 h 264"/>
                <a:gd name="T54" fmla="*/ 6 w 88"/>
                <a:gd name="T55" fmla="*/ 120 h 264"/>
                <a:gd name="T56" fmla="*/ 4 w 88"/>
                <a:gd name="T57" fmla="*/ 100 h 264"/>
                <a:gd name="T58" fmla="*/ 2 w 88"/>
                <a:gd name="T59" fmla="*/ 78 h 264"/>
                <a:gd name="T60" fmla="*/ 4 w 88"/>
                <a:gd name="T61" fmla="*/ 56 h 264"/>
                <a:gd name="T62" fmla="*/ 8 w 88"/>
                <a:gd name="T63" fmla="*/ 34 h 264"/>
                <a:gd name="T64" fmla="*/ 8 w 88"/>
                <a:gd name="T65" fmla="*/ 34 h 264"/>
                <a:gd name="T66" fmla="*/ 2 w 88"/>
                <a:gd name="T67" fmla="*/ 20 h 264"/>
                <a:gd name="T68" fmla="*/ 0 w 88"/>
                <a:gd name="T69" fmla="*/ 10 h 264"/>
                <a:gd name="T70" fmla="*/ 0 w 88"/>
                <a:gd name="T71" fmla="*/ 6 h 264"/>
                <a:gd name="T72" fmla="*/ 2 w 88"/>
                <a:gd name="T73" fmla="*/ 2 h 264"/>
                <a:gd name="T74" fmla="*/ 2 w 88"/>
                <a:gd name="T75" fmla="*/ 2 h 264"/>
                <a:gd name="T76" fmla="*/ 12 w 88"/>
                <a:gd name="T77" fmla="*/ 0 h 264"/>
                <a:gd name="T78" fmla="*/ 12 w 88"/>
                <a:gd name="T79" fmla="*/ 0 h 264"/>
                <a:gd name="T80" fmla="*/ 14 w 88"/>
                <a:gd name="T81" fmla="*/ 0 h 264"/>
                <a:gd name="T82" fmla="*/ 16 w 88"/>
                <a:gd name="T83" fmla="*/ 2 h 264"/>
                <a:gd name="T84" fmla="*/ 22 w 88"/>
                <a:gd name="T85" fmla="*/ 12 h 264"/>
                <a:gd name="T86" fmla="*/ 26 w 88"/>
                <a:gd name="T87" fmla="*/ 22 h 264"/>
                <a:gd name="T88" fmla="*/ 30 w 88"/>
                <a:gd name="T89" fmla="*/ 26 h 2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80" y="216"/>
                  </a:lnTo>
                  <a:lnTo>
                    <a:pt x="86" y="242"/>
                  </a:lnTo>
                  <a:lnTo>
                    <a:pt x="88" y="254"/>
                  </a:lnTo>
                  <a:lnTo>
                    <a:pt x="86" y="262"/>
                  </a:lnTo>
                  <a:lnTo>
                    <a:pt x="84" y="264"/>
                  </a:lnTo>
                  <a:lnTo>
                    <a:pt x="80" y="264"/>
                  </a:lnTo>
                  <a:lnTo>
                    <a:pt x="76" y="262"/>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2" y="20"/>
                  </a:lnTo>
                  <a:lnTo>
                    <a:pt x="0" y="10"/>
                  </a:lnTo>
                  <a:lnTo>
                    <a:pt x="0" y="6"/>
                  </a:lnTo>
                  <a:lnTo>
                    <a:pt x="2" y="2"/>
                  </a:lnTo>
                  <a:lnTo>
                    <a:pt x="12" y="0"/>
                  </a:lnTo>
                  <a:lnTo>
                    <a:pt x="14" y="0"/>
                  </a:lnTo>
                  <a:lnTo>
                    <a:pt x="16" y="2"/>
                  </a:lnTo>
                  <a:lnTo>
                    <a:pt x="22" y="12"/>
                  </a:lnTo>
                  <a:lnTo>
                    <a:pt x="26" y="22"/>
                  </a:lnTo>
                  <a:lnTo>
                    <a:pt x="3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7" name="Freeform 9"/>
            <p:cNvSpPr>
              <a:spLocks/>
            </p:cNvSpPr>
            <p:nvPr/>
          </p:nvSpPr>
          <p:spPr bwMode="auto">
            <a:xfrm>
              <a:off x="1696" y="2118"/>
              <a:ext cx="28" cy="24"/>
            </a:xfrm>
            <a:custGeom>
              <a:avLst/>
              <a:gdLst>
                <a:gd name="T0" fmla="*/ 28 w 28"/>
                <a:gd name="T1" fmla="*/ 6 h 24"/>
                <a:gd name="T2" fmla="*/ 28 w 28"/>
                <a:gd name="T3" fmla="*/ 6 h 24"/>
                <a:gd name="T4" fmla="*/ 20 w 28"/>
                <a:gd name="T5" fmla="*/ 6 h 24"/>
                <a:gd name="T6" fmla="*/ 12 w 28"/>
                <a:gd name="T7" fmla="*/ 4 h 24"/>
                <a:gd name="T8" fmla="*/ 4 w 28"/>
                <a:gd name="T9" fmla="*/ 0 h 24"/>
                <a:gd name="T10" fmla="*/ 4 w 28"/>
                <a:gd name="T11" fmla="*/ 0 h 24"/>
                <a:gd name="T12" fmla="*/ 2 w 28"/>
                <a:gd name="T13" fmla="*/ 0 h 24"/>
                <a:gd name="T14" fmla="*/ 0 w 28"/>
                <a:gd name="T15" fmla="*/ 0 h 24"/>
                <a:gd name="T16" fmla="*/ 0 w 28"/>
                <a:gd name="T17" fmla="*/ 2 h 24"/>
                <a:gd name="T18" fmla="*/ 0 w 28"/>
                <a:gd name="T19" fmla="*/ 6 h 24"/>
                <a:gd name="T20" fmla="*/ 10 w 28"/>
                <a:gd name="T21" fmla="*/ 14 h 24"/>
                <a:gd name="T22" fmla="*/ 22 w 28"/>
                <a:gd name="T23" fmla="*/ 24 h 24"/>
                <a:gd name="T24" fmla="*/ 28 w 28"/>
                <a:gd name="T25" fmla="*/ 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24">
                  <a:moveTo>
                    <a:pt x="28" y="6"/>
                  </a:moveTo>
                  <a:lnTo>
                    <a:pt x="28" y="6"/>
                  </a:lnTo>
                  <a:lnTo>
                    <a:pt x="20" y="6"/>
                  </a:lnTo>
                  <a:lnTo>
                    <a:pt x="12" y="4"/>
                  </a:lnTo>
                  <a:lnTo>
                    <a:pt x="4" y="0"/>
                  </a:lnTo>
                  <a:lnTo>
                    <a:pt x="2" y="0"/>
                  </a:lnTo>
                  <a:lnTo>
                    <a:pt x="0" y="0"/>
                  </a:lnTo>
                  <a:lnTo>
                    <a:pt x="0" y="2"/>
                  </a:lnTo>
                  <a:lnTo>
                    <a:pt x="0" y="6"/>
                  </a:lnTo>
                  <a:lnTo>
                    <a:pt x="10" y="14"/>
                  </a:lnTo>
                  <a:lnTo>
                    <a:pt x="22" y="24"/>
                  </a:lnTo>
                  <a:lnTo>
                    <a:pt x="2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8" name="Freeform 10"/>
            <p:cNvSpPr>
              <a:spLocks/>
            </p:cNvSpPr>
            <p:nvPr/>
          </p:nvSpPr>
          <p:spPr bwMode="auto">
            <a:xfrm>
              <a:off x="1664" y="2096"/>
              <a:ext cx="70" cy="240"/>
            </a:xfrm>
            <a:custGeom>
              <a:avLst/>
              <a:gdLst>
                <a:gd name="T0" fmla="*/ 44 w 70"/>
                <a:gd name="T1" fmla="*/ 38 h 240"/>
                <a:gd name="T2" fmla="*/ 44 w 70"/>
                <a:gd name="T3" fmla="*/ 38 h 240"/>
                <a:gd name="T4" fmla="*/ 46 w 70"/>
                <a:gd name="T5" fmla="*/ 54 h 240"/>
                <a:gd name="T6" fmla="*/ 50 w 70"/>
                <a:gd name="T7" fmla="*/ 68 h 240"/>
                <a:gd name="T8" fmla="*/ 50 w 70"/>
                <a:gd name="T9" fmla="*/ 90 h 240"/>
                <a:gd name="T10" fmla="*/ 48 w 70"/>
                <a:gd name="T11" fmla="*/ 112 h 240"/>
                <a:gd name="T12" fmla="*/ 46 w 70"/>
                <a:gd name="T13" fmla="*/ 124 h 240"/>
                <a:gd name="T14" fmla="*/ 42 w 70"/>
                <a:gd name="T15" fmla="*/ 138 h 240"/>
                <a:gd name="T16" fmla="*/ 36 w 70"/>
                <a:gd name="T17" fmla="*/ 150 h 240"/>
                <a:gd name="T18" fmla="*/ 28 w 70"/>
                <a:gd name="T19" fmla="*/ 162 h 240"/>
                <a:gd name="T20" fmla="*/ 20 w 70"/>
                <a:gd name="T21" fmla="*/ 174 h 240"/>
                <a:gd name="T22" fmla="*/ 10 w 70"/>
                <a:gd name="T23" fmla="*/ 188 h 240"/>
                <a:gd name="T24" fmla="*/ 10 w 70"/>
                <a:gd name="T25" fmla="*/ 188 h 240"/>
                <a:gd name="T26" fmla="*/ 6 w 70"/>
                <a:gd name="T27" fmla="*/ 198 h 240"/>
                <a:gd name="T28" fmla="*/ 0 w 70"/>
                <a:gd name="T29" fmla="*/ 220 h 240"/>
                <a:gd name="T30" fmla="*/ 0 w 70"/>
                <a:gd name="T31" fmla="*/ 230 h 240"/>
                <a:gd name="T32" fmla="*/ 0 w 70"/>
                <a:gd name="T33" fmla="*/ 238 h 240"/>
                <a:gd name="T34" fmla="*/ 2 w 70"/>
                <a:gd name="T35" fmla="*/ 240 h 240"/>
                <a:gd name="T36" fmla="*/ 6 w 70"/>
                <a:gd name="T37" fmla="*/ 240 h 240"/>
                <a:gd name="T38" fmla="*/ 10 w 70"/>
                <a:gd name="T39" fmla="*/ 240 h 240"/>
                <a:gd name="T40" fmla="*/ 14 w 70"/>
                <a:gd name="T41" fmla="*/ 236 h 240"/>
                <a:gd name="T42" fmla="*/ 14 w 70"/>
                <a:gd name="T43" fmla="*/ 236 h 240"/>
                <a:gd name="T44" fmla="*/ 24 w 70"/>
                <a:gd name="T45" fmla="*/ 220 h 240"/>
                <a:gd name="T46" fmla="*/ 36 w 70"/>
                <a:gd name="T47" fmla="*/ 200 h 240"/>
                <a:gd name="T48" fmla="*/ 48 w 70"/>
                <a:gd name="T49" fmla="*/ 176 h 240"/>
                <a:gd name="T50" fmla="*/ 58 w 70"/>
                <a:gd name="T51" fmla="*/ 146 h 240"/>
                <a:gd name="T52" fmla="*/ 62 w 70"/>
                <a:gd name="T53" fmla="*/ 128 h 240"/>
                <a:gd name="T54" fmla="*/ 66 w 70"/>
                <a:gd name="T55" fmla="*/ 110 h 240"/>
                <a:gd name="T56" fmla="*/ 68 w 70"/>
                <a:gd name="T57" fmla="*/ 92 h 240"/>
                <a:gd name="T58" fmla="*/ 68 w 70"/>
                <a:gd name="T59" fmla="*/ 72 h 240"/>
                <a:gd name="T60" fmla="*/ 68 w 70"/>
                <a:gd name="T61" fmla="*/ 52 h 240"/>
                <a:gd name="T62" fmla="*/ 64 w 70"/>
                <a:gd name="T63" fmla="*/ 32 h 240"/>
                <a:gd name="T64" fmla="*/ 64 w 70"/>
                <a:gd name="T65" fmla="*/ 32 h 240"/>
                <a:gd name="T66" fmla="*/ 70 w 70"/>
                <a:gd name="T67" fmla="*/ 20 h 240"/>
                <a:gd name="T68" fmla="*/ 70 w 70"/>
                <a:gd name="T69" fmla="*/ 10 h 240"/>
                <a:gd name="T70" fmla="*/ 70 w 70"/>
                <a:gd name="T71" fmla="*/ 6 h 240"/>
                <a:gd name="T72" fmla="*/ 68 w 70"/>
                <a:gd name="T73" fmla="*/ 4 h 240"/>
                <a:gd name="T74" fmla="*/ 68 w 70"/>
                <a:gd name="T75" fmla="*/ 4 h 240"/>
                <a:gd name="T76" fmla="*/ 60 w 70"/>
                <a:gd name="T77" fmla="*/ 0 h 240"/>
                <a:gd name="T78" fmla="*/ 60 w 70"/>
                <a:gd name="T79" fmla="*/ 0 h 240"/>
                <a:gd name="T80" fmla="*/ 58 w 70"/>
                <a:gd name="T81" fmla="*/ 4 h 240"/>
                <a:gd name="T82" fmla="*/ 52 w 70"/>
                <a:gd name="T83" fmla="*/ 12 h 240"/>
                <a:gd name="T84" fmla="*/ 48 w 70"/>
                <a:gd name="T85" fmla="*/ 22 h 240"/>
                <a:gd name="T86" fmla="*/ 46 w 70"/>
                <a:gd name="T87" fmla="*/ 26 h 240"/>
                <a:gd name="T88" fmla="*/ 44 w 70"/>
                <a:gd name="T89" fmla="*/ 38 h 2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6" y="198"/>
                  </a:lnTo>
                  <a:lnTo>
                    <a:pt x="0" y="220"/>
                  </a:lnTo>
                  <a:lnTo>
                    <a:pt x="0" y="230"/>
                  </a:lnTo>
                  <a:lnTo>
                    <a:pt x="0" y="238"/>
                  </a:lnTo>
                  <a:lnTo>
                    <a:pt x="2" y="240"/>
                  </a:lnTo>
                  <a:lnTo>
                    <a:pt x="6" y="240"/>
                  </a:lnTo>
                  <a:lnTo>
                    <a:pt x="10" y="240"/>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70" y="20"/>
                  </a:lnTo>
                  <a:lnTo>
                    <a:pt x="70" y="10"/>
                  </a:lnTo>
                  <a:lnTo>
                    <a:pt x="70" y="6"/>
                  </a:lnTo>
                  <a:lnTo>
                    <a:pt x="68" y="4"/>
                  </a:lnTo>
                  <a:lnTo>
                    <a:pt x="60" y="0"/>
                  </a:lnTo>
                  <a:lnTo>
                    <a:pt x="58" y="4"/>
                  </a:lnTo>
                  <a:lnTo>
                    <a:pt x="52" y="12"/>
                  </a:lnTo>
                  <a:lnTo>
                    <a:pt x="48" y="22"/>
                  </a:lnTo>
                  <a:lnTo>
                    <a:pt x="46" y="26"/>
                  </a:lnTo>
                  <a:lnTo>
                    <a:pt x="4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29" name="Freeform 11"/>
            <p:cNvSpPr>
              <a:spLocks/>
            </p:cNvSpPr>
            <p:nvPr/>
          </p:nvSpPr>
          <p:spPr bwMode="auto">
            <a:xfrm>
              <a:off x="1664" y="2096"/>
              <a:ext cx="70" cy="240"/>
            </a:xfrm>
            <a:custGeom>
              <a:avLst/>
              <a:gdLst>
                <a:gd name="T0" fmla="*/ 44 w 70"/>
                <a:gd name="T1" fmla="*/ 38 h 240"/>
                <a:gd name="T2" fmla="*/ 44 w 70"/>
                <a:gd name="T3" fmla="*/ 38 h 240"/>
                <a:gd name="T4" fmla="*/ 46 w 70"/>
                <a:gd name="T5" fmla="*/ 54 h 240"/>
                <a:gd name="T6" fmla="*/ 50 w 70"/>
                <a:gd name="T7" fmla="*/ 68 h 240"/>
                <a:gd name="T8" fmla="*/ 50 w 70"/>
                <a:gd name="T9" fmla="*/ 90 h 240"/>
                <a:gd name="T10" fmla="*/ 48 w 70"/>
                <a:gd name="T11" fmla="*/ 112 h 240"/>
                <a:gd name="T12" fmla="*/ 46 w 70"/>
                <a:gd name="T13" fmla="*/ 124 h 240"/>
                <a:gd name="T14" fmla="*/ 42 w 70"/>
                <a:gd name="T15" fmla="*/ 138 h 240"/>
                <a:gd name="T16" fmla="*/ 36 w 70"/>
                <a:gd name="T17" fmla="*/ 150 h 240"/>
                <a:gd name="T18" fmla="*/ 28 w 70"/>
                <a:gd name="T19" fmla="*/ 162 h 240"/>
                <a:gd name="T20" fmla="*/ 20 w 70"/>
                <a:gd name="T21" fmla="*/ 174 h 240"/>
                <a:gd name="T22" fmla="*/ 10 w 70"/>
                <a:gd name="T23" fmla="*/ 188 h 240"/>
                <a:gd name="T24" fmla="*/ 10 w 70"/>
                <a:gd name="T25" fmla="*/ 188 h 240"/>
                <a:gd name="T26" fmla="*/ 6 w 70"/>
                <a:gd name="T27" fmla="*/ 198 h 240"/>
                <a:gd name="T28" fmla="*/ 0 w 70"/>
                <a:gd name="T29" fmla="*/ 220 h 240"/>
                <a:gd name="T30" fmla="*/ 0 w 70"/>
                <a:gd name="T31" fmla="*/ 230 h 240"/>
                <a:gd name="T32" fmla="*/ 0 w 70"/>
                <a:gd name="T33" fmla="*/ 238 h 240"/>
                <a:gd name="T34" fmla="*/ 2 w 70"/>
                <a:gd name="T35" fmla="*/ 240 h 240"/>
                <a:gd name="T36" fmla="*/ 6 w 70"/>
                <a:gd name="T37" fmla="*/ 240 h 240"/>
                <a:gd name="T38" fmla="*/ 10 w 70"/>
                <a:gd name="T39" fmla="*/ 240 h 240"/>
                <a:gd name="T40" fmla="*/ 14 w 70"/>
                <a:gd name="T41" fmla="*/ 236 h 240"/>
                <a:gd name="T42" fmla="*/ 14 w 70"/>
                <a:gd name="T43" fmla="*/ 236 h 240"/>
                <a:gd name="T44" fmla="*/ 24 w 70"/>
                <a:gd name="T45" fmla="*/ 220 h 240"/>
                <a:gd name="T46" fmla="*/ 36 w 70"/>
                <a:gd name="T47" fmla="*/ 200 h 240"/>
                <a:gd name="T48" fmla="*/ 48 w 70"/>
                <a:gd name="T49" fmla="*/ 176 h 240"/>
                <a:gd name="T50" fmla="*/ 58 w 70"/>
                <a:gd name="T51" fmla="*/ 146 h 240"/>
                <a:gd name="T52" fmla="*/ 62 w 70"/>
                <a:gd name="T53" fmla="*/ 128 h 240"/>
                <a:gd name="T54" fmla="*/ 66 w 70"/>
                <a:gd name="T55" fmla="*/ 110 h 240"/>
                <a:gd name="T56" fmla="*/ 68 w 70"/>
                <a:gd name="T57" fmla="*/ 92 h 240"/>
                <a:gd name="T58" fmla="*/ 68 w 70"/>
                <a:gd name="T59" fmla="*/ 72 h 240"/>
                <a:gd name="T60" fmla="*/ 68 w 70"/>
                <a:gd name="T61" fmla="*/ 52 h 240"/>
                <a:gd name="T62" fmla="*/ 64 w 70"/>
                <a:gd name="T63" fmla="*/ 32 h 240"/>
                <a:gd name="T64" fmla="*/ 64 w 70"/>
                <a:gd name="T65" fmla="*/ 32 h 240"/>
                <a:gd name="T66" fmla="*/ 70 w 70"/>
                <a:gd name="T67" fmla="*/ 20 h 240"/>
                <a:gd name="T68" fmla="*/ 70 w 70"/>
                <a:gd name="T69" fmla="*/ 10 h 240"/>
                <a:gd name="T70" fmla="*/ 70 w 70"/>
                <a:gd name="T71" fmla="*/ 6 h 240"/>
                <a:gd name="T72" fmla="*/ 68 w 70"/>
                <a:gd name="T73" fmla="*/ 4 h 240"/>
                <a:gd name="T74" fmla="*/ 68 w 70"/>
                <a:gd name="T75" fmla="*/ 4 h 240"/>
                <a:gd name="T76" fmla="*/ 60 w 70"/>
                <a:gd name="T77" fmla="*/ 0 h 240"/>
                <a:gd name="T78" fmla="*/ 60 w 70"/>
                <a:gd name="T79" fmla="*/ 0 h 240"/>
                <a:gd name="T80" fmla="*/ 58 w 70"/>
                <a:gd name="T81" fmla="*/ 4 h 240"/>
                <a:gd name="T82" fmla="*/ 52 w 70"/>
                <a:gd name="T83" fmla="*/ 12 h 240"/>
                <a:gd name="T84" fmla="*/ 48 w 70"/>
                <a:gd name="T85" fmla="*/ 22 h 240"/>
                <a:gd name="T86" fmla="*/ 46 w 70"/>
                <a:gd name="T87" fmla="*/ 26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6" y="198"/>
                  </a:lnTo>
                  <a:lnTo>
                    <a:pt x="0" y="220"/>
                  </a:lnTo>
                  <a:lnTo>
                    <a:pt x="0" y="230"/>
                  </a:lnTo>
                  <a:lnTo>
                    <a:pt x="0" y="238"/>
                  </a:lnTo>
                  <a:lnTo>
                    <a:pt x="2" y="240"/>
                  </a:lnTo>
                  <a:lnTo>
                    <a:pt x="6" y="240"/>
                  </a:lnTo>
                  <a:lnTo>
                    <a:pt x="10" y="240"/>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70" y="20"/>
                  </a:lnTo>
                  <a:lnTo>
                    <a:pt x="70" y="10"/>
                  </a:lnTo>
                  <a:lnTo>
                    <a:pt x="70" y="6"/>
                  </a:lnTo>
                  <a:lnTo>
                    <a:pt x="68" y="4"/>
                  </a:lnTo>
                  <a:lnTo>
                    <a:pt x="60" y="0"/>
                  </a:lnTo>
                  <a:lnTo>
                    <a:pt x="58" y="4"/>
                  </a:lnTo>
                  <a:lnTo>
                    <a:pt x="52" y="12"/>
                  </a:lnTo>
                  <a:lnTo>
                    <a:pt x="48" y="22"/>
                  </a:lnTo>
                  <a:lnTo>
                    <a:pt x="46"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0" name="Freeform 12"/>
            <p:cNvSpPr>
              <a:spLocks/>
            </p:cNvSpPr>
            <p:nvPr/>
          </p:nvSpPr>
          <p:spPr bwMode="auto">
            <a:xfrm>
              <a:off x="1248" y="2362"/>
              <a:ext cx="500" cy="514"/>
            </a:xfrm>
            <a:custGeom>
              <a:avLst/>
              <a:gdLst>
                <a:gd name="T0" fmla="*/ 426 w 500"/>
                <a:gd name="T1" fmla="*/ 108 h 514"/>
                <a:gd name="T2" fmla="*/ 376 w 500"/>
                <a:gd name="T3" fmla="*/ 60 h 514"/>
                <a:gd name="T4" fmla="*/ 320 w 500"/>
                <a:gd name="T5" fmla="*/ 26 h 514"/>
                <a:gd name="T6" fmla="*/ 260 w 500"/>
                <a:gd name="T7" fmla="*/ 6 h 514"/>
                <a:gd name="T8" fmla="*/ 200 w 500"/>
                <a:gd name="T9" fmla="*/ 0 h 514"/>
                <a:gd name="T10" fmla="*/ 206 w 500"/>
                <a:gd name="T11" fmla="*/ 8 h 514"/>
                <a:gd name="T12" fmla="*/ 214 w 500"/>
                <a:gd name="T13" fmla="*/ 26 h 514"/>
                <a:gd name="T14" fmla="*/ 218 w 500"/>
                <a:gd name="T15" fmla="*/ 42 h 514"/>
                <a:gd name="T16" fmla="*/ 214 w 500"/>
                <a:gd name="T17" fmla="*/ 60 h 514"/>
                <a:gd name="T18" fmla="*/ 212 w 500"/>
                <a:gd name="T19" fmla="*/ 68 h 514"/>
                <a:gd name="T20" fmla="*/ 194 w 500"/>
                <a:gd name="T21" fmla="*/ 84 h 514"/>
                <a:gd name="T22" fmla="*/ 172 w 500"/>
                <a:gd name="T23" fmla="*/ 90 h 514"/>
                <a:gd name="T24" fmla="*/ 146 w 500"/>
                <a:gd name="T25" fmla="*/ 90 h 514"/>
                <a:gd name="T26" fmla="*/ 120 w 500"/>
                <a:gd name="T27" fmla="*/ 78 h 514"/>
                <a:gd name="T28" fmla="*/ 108 w 500"/>
                <a:gd name="T29" fmla="*/ 70 h 514"/>
                <a:gd name="T30" fmla="*/ 90 w 500"/>
                <a:gd name="T31" fmla="*/ 50 h 514"/>
                <a:gd name="T32" fmla="*/ 84 w 500"/>
                <a:gd name="T33" fmla="*/ 38 h 514"/>
                <a:gd name="T34" fmla="*/ 72 w 500"/>
                <a:gd name="T35" fmla="*/ 48 h 514"/>
                <a:gd name="T36" fmla="*/ 40 w 500"/>
                <a:gd name="T37" fmla="*/ 82 h 514"/>
                <a:gd name="T38" fmla="*/ 18 w 500"/>
                <a:gd name="T39" fmla="*/ 122 h 514"/>
                <a:gd name="T40" fmla="*/ 4 w 500"/>
                <a:gd name="T41" fmla="*/ 166 h 514"/>
                <a:gd name="T42" fmla="*/ 0 w 500"/>
                <a:gd name="T43" fmla="*/ 214 h 514"/>
                <a:gd name="T44" fmla="*/ 4 w 500"/>
                <a:gd name="T45" fmla="*/ 264 h 514"/>
                <a:gd name="T46" fmla="*/ 20 w 500"/>
                <a:gd name="T47" fmla="*/ 314 h 514"/>
                <a:gd name="T48" fmla="*/ 42 w 500"/>
                <a:gd name="T49" fmla="*/ 362 h 514"/>
                <a:gd name="T50" fmla="*/ 74 w 500"/>
                <a:gd name="T51" fmla="*/ 406 h 514"/>
                <a:gd name="T52" fmla="*/ 94 w 500"/>
                <a:gd name="T53" fmla="*/ 426 h 514"/>
                <a:gd name="T54" fmla="*/ 136 w 500"/>
                <a:gd name="T55" fmla="*/ 462 h 514"/>
                <a:gd name="T56" fmla="*/ 180 w 500"/>
                <a:gd name="T57" fmla="*/ 488 h 514"/>
                <a:gd name="T58" fmla="*/ 228 w 500"/>
                <a:gd name="T59" fmla="*/ 506 h 514"/>
                <a:gd name="T60" fmla="*/ 276 w 500"/>
                <a:gd name="T61" fmla="*/ 514 h 514"/>
                <a:gd name="T62" fmla="*/ 324 w 500"/>
                <a:gd name="T63" fmla="*/ 512 h 514"/>
                <a:gd name="T64" fmla="*/ 368 w 500"/>
                <a:gd name="T65" fmla="*/ 500 h 514"/>
                <a:gd name="T66" fmla="*/ 410 w 500"/>
                <a:gd name="T67" fmla="*/ 480 h 514"/>
                <a:gd name="T68" fmla="*/ 428 w 500"/>
                <a:gd name="T69" fmla="*/ 466 h 514"/>
                <a:gd name="T70" fmla="*/ 460 w 500"/>
                <a:gd name="T71" fmla="*/ 432 h 514"/>
                <a:gd name="T72" fmla="*/ 482 w 500"/>
                <a:gd name="T73" fmla="*/ 392 h 514"/>
                <a:gd name="T74" fmla="*/ 496 w 500"/>
                <a:gd name="T75" fmla="*/ 346 h 514"/>
                <a:gd name="T76" fmla="*/ 500 w 500"/>
                <a:gd name="T77" fmla="*/ 298 h 514"/>
                <a:gd name="T78" fmla="*/ 494 w 500"/>
                <a:gd name="T79" fmla="*/ 250 h 514"/>
                <a:gd name="T80" fmla="*/ 480 w 500"/>
                <a:gd name="T81" fmla="*/ 200 h 514"/>
                <a:gd name="T82" fmla="*/ 458 w 500"/>
                <a:gd name="T83" fmla="*/ 152 h 514"/>
                <a:gd name="T84" fmla="*/ 426 w 500"/>
                <a:gd name="T85" fmla="*/ 108 h 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6" y="8"/>
                  </a:lnTo>
                  <a:lnTo>
                    <a:pt x="212" y="16"/>
                  </a:lnTo>
                  <a:lnTo>
                    <a:pt x="214" y="26"/>
                  </a:lnTo>
                  <a:lnTo>
                    <a:pt x="216" y="34"/>
                  </a:lnTo>
                  <a:lnTo>
                    <a:pt x="218" y="42"/>
                  </a:lnTo>
                  <a:lnTo>
                    <a:pt x="218" y="52"/>
                  </a:lnTo>
                  <a:lnTo>
                    <a:pt x="214" y="60"/>
                  </a:lnTo>
                  <a:lnTo>
                    <a:pt x="212" y="68"/>
                  </a:lnTo>
                  <a:lnTo>
                    <a:pt x="204" y="76"/>
                  </a:lnTo>
                  <a:lnTo>
                    <a:pt x="194" y="84"/>
                  </a:lnTo>
                  <a:lnTo>
                    <a:pt x="184" y="88"/>
                  </a:lnTo>
                  <a:lnTo>
                    <a:pt x="172" y="90"/>
                  </a:lnTo>
                  <a:lnTo>
                    <a:pt x="160" y="92"/>
                  </a:lnTo>
                  <a:lnTo>
                    <a:pt x="146" y="90"/>
                  </a:lnTo>
                  <a:lnTo>
                    <a:pt x="132" y="86"/>
                  </a:lnTo>
                  <a:lnTo>
                    <a:pt x="120" y="78"/>
                  </a:lnTo>
                  <a:lnTo>
                    <a:pt x="108" y="70"/>
                  </a:lnTo>
                  <a:lnTo>
                    <a:pt x="98" y="60"/>
                  </a:lnTo>
                  <a:lnTo>
                    <a:pt x="90" y="50"/>
                  </a:lnTo>
                  <a:lnTo>
                    <a:pt x="84" y="3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1" name="Freeform 13"/>
            <p:cNvSpPr>
              <a:spLocks/>
            </p:cNvSpPr>
            <p:nvPr/>
          </p:nvSpPr>
          <p:spPr bwMode="auto">
            <a:xfrm>
              <a:off x="1278" y="2454"/>
              <a:ext cx="80" cy="88"/>
            </a:xfrm>
            <a:custGeom>
              <a:avLst/>
              <a:gdLst>
                <a:gd name="T0" fmla="*/ 70 w 80"/>
                <a:gd name="T1" fmla="*/ 18 h 88"/>
                <a:gd name="T2" fmla="*/ 70 w 80"/>
                <a:gd name="T3" fmla="*/ 18 h 88"/>
                <a:gd name="T4" fmla="*/ 60 w 80"/>
                <a:gd name="T5" fmla="*/ 8 h 88"/>
                <a:gd name="T6" fmla="*/ 54 w 80"/>
                <a:gd name="T7" fmla="*/ 0 h 88"/>
                <a:gd name="T8" fmla="*/ 54 w 80"/>
                <a:gd name="T9" fmla="*/ 0 h 88"/>
                <a:gd name="T10" fmla="*/ 44 w 80"/>
                <a:gd name="T11" fmla="*/ 6 h 88"/>
                <a:gd name="T12" fmla="*/ 34 w 80"/>
                <a:gd name="T13" fmla="*/ 14 h 88"/>
                <a:gd name="T14" fmla="*/ 34 w 80"/>
                <a:gd name="T15" fmla="*/ 14 h 88"/>
                <a:gd name="T16" fmla="*/ 18 w 80"/>
                <a:gd name="T17" fmla="*/ 30 h 88"/>
                <a:gd name="T18" fmla="*/ 8 w 80"/>
                <a:gd name="T19" fmla="*/ 48 h 88"/>
                <a:gd name="T20" fmla="*/ 2 w 80"/>
                <a:gd name="T21" fmla="*/ 64 h 88"/>
                <a:gd name="T22" fmla="*/ 0 w 80"/>
                <a:gd name="T23" fmla="*/ 72 h 88"/>
                <a:gd name="T24" fmla="*/ 2 w 80"/>
                <a:gd name="T25" fmla="*/ 78 h 88"/>
                <a:gd name="T26" fmla="*/ 2 w 80"/>
                <a:gd name="T27" fmla="*/ 78 h 88"/>
                <a:gd name="T28" fmla="*/ 4 w 80"/>
                <a:gd name="T29" fmla="*/ 84 h 88"/>
                <a:gd name="T30" fmla="*/ 8 w 80"/>
                <a:gd name="T31" fmla="*/ 88 h 88"/>
                <a:gd name="T32" fmla="*/ 12 w 80"/>
                <a:gd name="T33" fmla="*/ 88 h 88"/>
                <a:gd name="T34" fmla="*/ 18 w 80"/>
                <a:gd name="T35" fmla="*/ 88 h 88"/>
                <a:gd name="T36" fmla="*/ 24 w 80"/>
                <a:gd name="T37" fmla="*/ 86 h 88"/>
                <a:gd name="T38" fmla="*/ 32 w 80"/>
                <a:gd name="T39" fmla="*/ 84 h 88"/>
                <a:gd name="T40" fmla="*/ 48 w 80"/>
                <a:gd name="T41" fmla="*/ 72 h 88"/>
                <a:gd name="T42" fmla="*/ 48 w 80"/>
                <a:gd name="T43" fmla="*/ 72 h 88"/>
                <a:gd name="T44" fmla="*/ 60 w 80"/>
                <a:gd name="T45" fmla="*/ 60 h 88"/>
                <a:gd name="T46" fmla="*/ 68 w 80"/>
                <a:gd name="T47" fmla="*/ 48 h 88"/>
                <a:gd name="T48" fmla="*/ 76 w 80"/>
                <a:gd name="T49" fmla="*/ 34 h 88"/>
                <a:gd name="T50" fmla="*/ 80 w 80"/>
                <a:gd name="T51" fmla="*/ 22 h 88"/>
                <a:gd name="T52" fmla="*/ 80 w 80"/>
                <a:gd name="T53" fmla="*/ 22 h 88"/>
                <a:gd name="T54" fmla="*/ 70 w 80"/>
                <a:gd name="T55" fmla="*/ 18 h 88"/>
                <a:gd name="T56" fmla="*/ 70 w 80"/>
                <a:gd name="T57" fmla="*/ 18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88">
                  <a:moveTo>
                    <a:pt x="70" y="18"/>
                  </a:moveTo>
                  <a:lnTo>
                    <a:pt x="70" y="18"/>
                  </a:lnTo>
                  <a:lnTo>
                    <a:pt x="60" y="8"/>
                  </a:lnTo>
                  <a:lnTo>
                    <a:pt x="54" y="0"/>
                  </a:lnTo>
                  <a:lnTo>
                    <a:pt x="44" y="6"/>
                  </a:lnTo>
                  <a:lnTo>
                    <a:pt x="34" y="14"/>
                  </a:lnTo>
                  <a:lnTo>
                    <a:pt x="18" y="30"/>
                  </a:lnTo>
                  <a:lnTo>
                    <a:pt x="8" y="48"/>
                  </a:lnTo>
                  <a:lnTo>
                    <a:pt x="2" y="64"/>
                  </a:lnTo>
                  <a:lnTo>
                    <a:pt x="0" y="72"/>
                  </a:lnTo>
                  <a:lnTo>
                    <a:pt x="2" y="78"/>
                  </a:lnTo>
                  <a:lnTo>
                    <a:pt x="4" y="84"/>
                  </a:lnTo>
                  <a:lnTo>
                    <a:pt x="8" y="88"/>
                  </a:lnTo>
                  <a:lnTo>
                    <a:pt x="12" y="88"/>
                  </a:lnTo>
                  <a:lnTo>
                    <a:pt x="18" y="88"/>
                  </a:lnTo>
                  <a:lnTo>
                    <a:pt x="24" y="86"/>
                  </a:lnTo>
                  <a:lnTo>
                    <a:pt x="32" y="84"/>
                  </a:lnTo>
                  <a:lnTo>
                    <a:pt x="48" y="72"/>
                  </a:lnTo>
                  <a:lnTo>
                    <a:pt x="60" y="60"/>
                  </a:lnTo>
                  <a:lnTo>
                    <a:pt x="68" y="48"/>
                  </a:lnTo>
                  <a:lnTo>
                    <a:pt x="76" y="34"/>
                  </a:lnTo>
                  <a:lnTo>
                    <a:pt x="80" y="22"/>
                  </a:lnTo>
                  <a:lnTo>
                    <a:pt x="7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2" name="Freeform 14"/>
            <p:cNvSpPr>
              <a:spLocks/>
            </p:cNvSpPr>
            <p:nvPr/>
          </p:nvSpPr>
          <p:spPr bwMode="auto">
            <a:xfrm>
              <a:off x="1300" y="2462"/>
              <a:ext cx="36" cy="46"/>
            </a:xfrm>
            <a:custGeom>
              <a:avLst/>
              <a:gdLst>
                <a:gd name="T0" fmla="*/ 26 w 36"/>
                <a:gd name="T1" fmla="*/ 28 h 46"/>
                <a:gd name="T2" fmla="*/ 26 w 36"/>
                <a:gd name="T3" fmla="*/ 28 h 46"/>
                <a:gd name="T4" fmla="*/ 18 w 36"/>
                <a:gd name="T5" fmla="*/ 38 h 46"/>
                <a:gd name="T6" fmla="*/ 12 w 36"/>
                <a:gd name="T7" fmla="*/ 44 h 46"/>
                <a:gd name="T8" fmla="*/ 6 w 36"/>
                <a:gd name="T9" fmla="*/ 46 h 46"/>
                <a:gd name="T10" fmla="*/ 2 w 36"/>
                <a:gd name="T11" fmla="*/ 46 h 46"/>
                <a:gd name="T12" fmla="*/ 2 w 36"/>
                <a:gd name="T13" fmla="*/ 46 h 46"/>
                <a:gd name="T14" fmla="*/ 0 w 36"/>
                <a:gd name="T15" fmla="*/ 42 h 46"/>
                <a:gd name="T16" fmla="*/ 2 w 36"/>
                <a:gd name="T17" fmla="*/ 36 h 46"/>
                <a:gd name="T18" fmla="*/ 4 w 36"/>
                <a:gd name="T19" fmla="*/ 28 h 46"/>
                <a:gd name="T20" fmla="*/ 10 w 36"/>
                <a:gd name="T21" fmla="*/ 18 h 46"/>
                <a:gd name="T22" fmla="*/ 10 w 36"/>
                <a:gd name="T23" fmla="*/ 18 h 46"/>
                <a:gd name="T24" fmla="*/ 18 w 36"/>
                <a:gd name="T25" fmla="*/ 10 h 46"/>
                <a:gd name="T26" fmla="*/ 24 w 36"/>
                <a:gd name="T27" fmla="*/ 4 h 46"/>
                <a:gd name="T28" fmla="*/ 30 w 36"/>
                <a:gd name="T29" fmla="*/ 0 h 46"/>
                <a:gd name="T30" fmla="*/ 34 w 36"/>
                <a:gd name="T31" fmla="*/ 0 h 46"/>
                <a:gd name="T32" fmla="*/ 34 w 36"/>
                <a:gd name="T33" fmla="*/ 0 h 46"/>
                <a:gd name="T34" fmla="*/ 36 w 36"/>
                <a:gd name="T35" fmla="*/ 4 h 46"/>
                <a:gd name="T36" fmla="*/ 36 w 36"/>
                <a:gd name="T37" fmla="*/ 12 h 46"/>
                <a:gd name="T38" fmla="*/ 32 w 36"/>
                <a:gd name="T39" fmla="*/ 20 h 46"/>
                <a:gd name="T40" fmla="*/ 26 w 36"/>
                <a:gd name="T41" fmla="*/ 28 h 46"/>
                <a:gd name="T42" fmla="*/ 26 w 36"/>
                <a:gd name="T43" fmla="*/ 28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46">
                  <a:moveTo>
                    <a:pt x="26" y="28"/>
                  </a:moveTo>
                  <a:lnTo>
                    <a:pt x="26" y="28"/>
                  </a:lnTo>
                  <a:lnTo>
                    <a:pt x="18" y="38"/>
                  </a:lnTo>
                  <a:lnTo>
                    <a:pt x="12" y="44"/>
                  </a:lnTo>
                  <a:lnTo>
                    <a:pt x="6" y="46"/>
                  </a:lnTo>
                  <a:lnTo>
                    <a:pt x="2" y="46"/>
                  </a:lnTo>
                  <a:lnTo>
                    <a:pt x="0" y="42"/>
                  </a:lnTo>
                  <a:lnTo>
                    <a:pt x="2" y="36"/>
                  </a:lnTo>
                  <a:lnTo>
                    <a:pt x="4" y="28"/>
                  </a:lnTo>
                  <a:lnTo>
                    <a:pt x="10" y="18"/>
                  </a:lnTo>
                  <a:lnTo>
                    <a:pt x="18" y="10"/>
                  </a:lnTo>
                  <a:lnTo>
                    <a:pt x="24" y="4"/>
                  </a:lnTo>
                  <a:lnTo>
                    <a:pt x="30" y="0"/>
                  </a:lnTo>
                  <a:lnTo>
                    <a:pt x="34" y="0"/>
                  </a:lnTo>
                  <a:lnTo>
                    <a:pt x="36" y="4"/>
                  </a:lnTo>
                  <a:lnTo>
                    <a:pt x="36" y="12"/>
                  </a:lnTo>
                  <a:lnTo>
                    <a:pt x="32" y="20"/>
                  </a:lnTo>
                  <a:lnTo>
                    <a:pt x="2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3" name="Freeform 15"/>
            <p:cNvSpPr>
              <a:spLocks/>
            </p:cNvSpPr>
            <p:nvPr/>
          </p:nvSpPr>
          <p:spPr bwMode="auto">
            <a:xfrm>
              <a:off x="1332" y="2502"/>
              <a:ext cx="98" cy="110"/>
            </a:xfrm>
            <a:custGeom>
              <a:avLst/>
              <a:gdLst>
                <a:gd name="T0" fmla="*/ 88 w 98"/>
                <a:gd name="T1" fmla="*/ 22 h 110"/>
                <a:gd name="T2" fmla="*/ 88 w 98"/>
                <a:gd name="T3" fmla="*/ 22 h 110"/>
                <a:gd name="T4" fmla="*/ 76 w 98"/>
                <a:gd name="T5" fmla="*/ 12 h 110"/>
                <a:gd name="T6" fmla="*/ 66 w 98"/>
                <a:gd name="T7" fmla="*/ 0 h 110"/>
                <a:gd name="T8" fmla="*/ 66 w 98"/>
                <a:gd name="T9" fmla="*/ 0 h 110"/>
                <a:gd name="T10" fmla="*/ 54 w 98"/>
                <a:gd name="T11" fmla="*/ 8 h 110"/>
                <a:gd name="T12" fmla="*/ 42 w 98"/>
                <a:gd name="T13" fmla="*/ 18 h 110"/>
                <a:gd name="T14" fmla="*/ 42 w 98"/>
                <a:gd name="T15" fmla="*/ 18 h 110"/>
                <a:gd name="T16" fmla="*/ 32 w 98"/>
                <a:gd name="T17" fmla="*/ 28 h 110"/>
                <a:gd name="T18" fmla="*/ 24 w 98"/>
                <a:gd name="T19" fmla="*/ 38 h 110"/>
                <a:gd name="T20" fmla="*/ 16 w 98"/>
                <a:gd name="T21" fmla="*/ 50 h 110"/>
                <a:gd name="T22" fmla="*/ 10 w 98"/>
                <a:gd name="T23" fmla="*/ 60 h 110"/>
                <a:gd name="T24" fmla="*/ 4 w 98"/>
                <a:gd name="T25" fmla="*/ 70 h 110"/>
                <a:gd name="T26" fmla="*/ 2 w 98"/>
                <a:gd name="T27" fmla="*/ 82 h 110"/>
                <a:gd name="T28" fmla="*/ 0 w 98"/>
                <a:gd name="T29" fmla="*/ 90 h 110"/>
                <a:gd name="T30" fmla="*/ 2 w 98"/>
                <a:gd name="T31" fmla="*/ 98 h 110"/>
                <a:gd name="T32" fmla="*/ 2 w 98"/>
                <a:gd name="T33" fmla="*/ 98 h 110"/>
                <a:gd name="T34" fmla="*/ 4 w 98"/>
                <a:gd name="T35" fmla="*/ 104 h 110"/>
                <a:gd name="T36" fmla="*/ 10 w 98"/>
                <a:gd name="T37" fmla="*/ 110 h 110"/>
                <a:gd name="T38" fmla="*/ 16 w 98"/>
                <a:gd name="T39" fmla="*/ 110 h 110"/>
                <a:gd name="T40" fmla="*/ 22 w 98"/>
                <a:gd name="T41" fmla="*/ 110 h 110"/>
                <a:gd name="T42" fmla="*/ 32 w 98"/>
                <a:gd name="T43" fmla="*/ 108 h 110"/>
                <a:gd name="T44" fmla="*/ 40 w 98"/>
                <a:gd name="T45" fmla="*/ 104 h 110"/>
                <a:gd name="T46" fmla="*/ 50 w 98"/>
                <a:gd name="T47" fmla="*/ 98 h 110"/>
                <a:gd name="T48" fmla="*/ 60 w 98"/>
                <a:gd name="T49" fmla="*/ 90 h 110"/>
                <a:gd name="T50" fmla="*/ 60 w 98"/>
                <a:gd name="T51" fmla="*/ 90 h 110"/>
                <a:gd name="T52" fmla="*/ 74 w 98"/>
                <a:gd name="T53" fmla="*/ 76 h 110"/>
                <a:gd name="T54" fmla="*/ 84 w 98"/>
                <a:gd name="T55" fmla="*/ 60 h 110"/>
                <a:gd name="T56" fmla="*/ 94 w 98"/>
                <a:gd name="T57" fmla="*/ 44 h 110"/>
                <a:gd name="T58" fmla="*/ 98 w 98"/>
                <a:gd name="T59" fmla="*/ 28 h 110"/>
                <a:gd name="T60" fmla="*/ 98 w 98"/>
                <a:gd name="T61" fmla="*/ 28 h 110"/>
                <a:gd name="T62" fmla="*/ 88 w 98"/>
                <a:gd name="T63" fmla="*/ 22 h 110"/>
                <a:gd name="T64" fmla="*/ 88 w 98"/>
                <a:gd name="T65" fmla="*/ 22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110">
                  <a:moveTo>
                    <a:pt x="88" y="22"/>
                  </a:moveTo>
                  <a:lnTo>
                    <a:pt x="88" y="22"/>
                  </a:lnTo>
                  <a:lnTo>
                    <a:pt x="76" y="12"/>
                  </a:lnTo>
                  <a:lnTo>
                    <a:pt x="66" y="0"/>
                  </a:lnTo>
                  <a:lnTo>
                    <a:pt x="54" y="8"/>
                  </a:lnTo>
                  <a:lnTo>
                    <a:pt x="42" y="18"/>
                  </a:lnTo>
                  <a:lnTo>
                    <a:pt x="32" y="28"/>
                  </a:lnTo>
                  <a:lnTo>
                    <a:pt x="24" y="38"/>
                  </a:lnTo>
                  <a:lnTo>
                    <a:pt x="16" y="50"/>
                  </a:lnTo>
                  <a:lnTo>
                    <a:pt x="10" y="60"/>
                  </a:lnTo>
                  <a:lnTo>
                    <a:pt x="4" y="70"/>
                  </a:lnTo>
                  <a:lnTo>
                    <a:pt x="2" y="82"/>
                  </a:lnTo>
                  <a:lnTo>
                    <a:pt x="0" y="90"/>
                  </a:lnTo>
                  <a:lnTo>
                    <a:pt x="2" y="98"/>
                  </a:lnTo>
                  <a:lnTo>
                    <a:pt x="4" y="104"/>
                  </a:lnTo>
                  <a:lnTo>
                    <a:pt x="10" y="110"/>
                  </a:lnTo>
                  <a:lnTo>
                    <a:pt x="16" y="110"/>
                  </a:lnTo>
                  <a:lnTo>
                    <a:pt x="22" y="110"/>
                  </a:lnTo>
                  <a:lnTo>
                    <a:pt x="32" y="108"/>
                  </a:lnTo>
                  <a:lnTo>
                    <a:pt x="40" y="104"/>
                  </a:lnTo>
                  <a:lnTo>
                    <a:pt x="50" y="98"/>
                  </a:lnTo>
                  <a:lnTo>
                    <a:pt x="60" y="90"/>
                  </a:lnTo>
                  <a:lnTo>
                    <a:pt x="74" y="76"/>
                  </a:lnTo>
                  <a:lnTo>
                    <a:pt x="84" y="60"/>
                  </a:lnTo>
                  <a:lnTo>
                    <a:pt x="94" y="44"/>
                  </a:lnTo>
                  <a:lnTo>
                    <a:pt x="98" y="28"/>
                  </a:lnTo>
                  <a:lnTo>
                    <a:pt x="8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4" name="Freeform 16"/>
            <p:cNvSpPr>
              <a:spLocks/>
            </p:cNvSpPr>
            <p:nvPr/>
          </p:nvSpPr>
          <p:spPr bwMode="auto">
            <a:xfrm>
              <a:off x="1360" y="2512"/>
              <a:ext cx="44" cy="60"/>
            </a:xfrm>
            <a:custGeom>
              <a:avLst/>
              <a:gdLst>
                <a:gd name="T0" fmla="*/ 32 w 44"/>
                <a:gd name="T1" fmla="*/ 36 h 60"/>
                <a:gd name="T2" fmla="*/ 32 w 44"/>
                <a:gd name="T3" fmla="*/ 36 h 60"/>
                <a:gd name="T4" fmla="*/ 22 w 44"/>
                <a:gd name="T5" fmla="*/ 48 h 60"/>
                <a:gd name="T6" fmla="*/ 14 w 44"/>
                <a:gd name="T7" fmla="*/ 54 h 60"/>
                <a:gd name="T8" fmla="*/ 6 w 44"/>
                <a:gd name="T9" fmla="*/ 58 h 60"/>
                <a:gd name="T10" fmla="*/ 4 w 44"/>
                <a:gd name="T11" fmla="*/ 60 h 60"/>
                <a:gd name="T12" fmla="*/ 2 w 44"/>
                <a:gd name="T13" fmla="*/ 58 h 60"/>
                <a:gd name="T14" fmla="*/ 2 w 44"/>
                <a:gd name="T15" fmla="*/ 58 h 60"/>
                <a:gd name="T16" fmla="*/ 0 w 44"/>
                <a:gd name="T17" fmla="*/ 56 h 60"/>
                <a:gd name="T18" fmla="*/ 0 w 44"/>
                <a:gd name="T19" fmla="*/ 54 h 60"/>
                <a:gd name="T20" fmla="*/ 2 w 44"/>
                <a:gd name="T21" fmla="*/ 46 h 60"/>
                <a:gd name="T22" fmla="*/ 6 w 44"/>
                <a:gd name="T23" fmla="*/ 34 h 60"/>
                <a:gd name="T24" fmla="*/ 12 w 44"/>
                <a:gd name="T25" fmla="*/ 24 h 60"/>
                <a:gd name="T26" fmla="*/ 12 w 44"/>
                <a:gd name="T27" fmla="*/ 24 h 60"/>
                <a:gd name="T28" fmla="*/ 22 w 44"/>
                <a:gd name="T29" fmla="*/ 12 h 60"/>
                <a:gd name="T30" fmla="*/ 30 w 44"/>
                <a:gd name="T31" fmla="*/ 6 h 60"/>
                <a:gd name="T32" fmla="*/ 38 w 44"/>
                <a:gd name="T33" fmla="*/ 2 h 60"/>
                <a:gd name="T34" fmla="*/ 40 w 44"/>
                <a:gd name="T35" fmla="*/ 0 h 60"/>
                <a:gd name="T36" fmla="*/ 42 w 44"/>
                <a:gd name="T37" fmla="*/ 2 h 60"/>
                <a:gd name="T38" fmla="*/ 42 w 44"/>
                <a:gd name="T39" fmla="*/ 2 h 60"/>
                <a:gd name="T40" fmla="*/ 44 w 44"/>
                <a:gd name="T41" fmla="*/ 4 h 60"/>
                <a:gd name="T42" fmla="*/ 44 w 44"/>
                <a:gd name="T43" fmla="*/ 6 h 60"/>
                <a:gd name="T44" fmla="*/ 44 w 44"/>
                <a:gd name="T45" fmla="*/ 14 h 60"/>
                <a:gd name="T46" fmla="*/ 38 w 44"/>
                <a:gd name="T47" fmla="*/ 26 h 60"/>
                <a:gd name="T48" fmla="*/ 32 w 44"/>
                <a:gd name="T49" fmla="*/ 36 h 60"/>
                <a:gd name="T50" fmla="*/ 32 w 44"/>
                <a:gd name="T51" fmla="*/ 36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60">
                  <a:moveTo>
                    <a:pt x="32" y="36"/>
                  </a:moveTo>
                  <a:lnTo>
                    <a:pt x="32" y="36"/>
                  </a:lnTo>
                  <a:lnTo>
                    <a:pt x="22" y="48"/>
                  </a:lnTo>
                  <a:lnTo>
                    <a:pt x="14" y="54"/>
                  </a:lnTo>
                  <a:lnTo>
                    <a:pt x="6" y="58"/>
                  </a:lnTo>
                  <a:lnTo>
                    <a:pt x="4" y="60"/>
                  </a:lnTo>
                  <a:lnTo>
                    <a:pt x="2" y="58"/>
                  </a:lnTo>
                  <a:lnTo>
                    <a:pt x="0" y="56"/>
                  </a:lnTo>
                  <a:lnTo>
                    <a:pt x="0" y="54"/>
                  </a:lnTo>
                  <a:lnTo>
                    <a:pt x="2" y="46"/>
                  </a:lnTo>
                  <a:lnTo>
                    <a:pt x="6" y="34"/>
                  </a:lnTo>
                  <a:lnTo>
                    <a:pt x="12" y="24"/>
                  </a:lnTo>
                  <a:lnTo>
                    <a:pt x="22" y="12"/>
                  </a:lnTo>
                  <a:lnTo>
                    <a:pt x="30" y="6"/>
                  </a:lnTo>
                  <a:lnTo>
                    <a:pt x="38" y="2"/>
                  </a:lnTo>
                  <a:lnTo>
                    <a:pt x="40" y="0"/>
                  </a:lnTo>
                  <a:lnTo>
                    <a:pt x="42" y="2"/>
                  </a:lnTo>
                  <a:lnTo>
                    <a:pt x="44" y="4"/>
                  </a:lnTo>
                  <a:lnTo>
                    <a:pt x="44" y="6"/>
                  </a:lnTo>
                  <a:lnTo>
                    <a:pt x="44" y="14"/>
                  </a:lnTo>
                  <a:lnTo>
                    <a:pt x="38" y="26"/>
                  </a:lnTo>
                  <a:lnTo>
                    <a:pt x="3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5" name="Freeform 17"/>
            <p:cNvSpPr>
              <a:spLocks/>
            </p:cNvSpPr>
            <p:nvPr/>
          </p:nvSpPr>
          <p:spPr bwMode="auto">
            <a:xfrm>
              <a:off x="1508" y="2238"/>
              <a:ext cx="626" cy="376"/>
            </a:xfrm>
            <a:custGeom>
              <a:avLst/>
              <a:gdLst>
                <a:gd name="T0" fmla="*/ 260 w 626"/>
                <a:gd name="T1" fmla="*/ 376 h 376"/>
                <a:gd name="T2" fmla="*/ 250 w 626"/>
                <a:gd name="T3" fmla="*/ 338 h 376"/>
                <a:gd name="T4" fmla="*/ 224 w 626"/>
                <a:gd name="T5" fmla="*/ 276 h 376"/>
                <a:gd name="T6" fmla="*/ 196 w 626"/>
                <a:gd name="T7" fmla="*/ 230 h 376"/>
                <a:gd name="T8" fmla="*/ 156 w 626"/>
                <a:gd name="T9" fmla="*/ 184 h 376"/>
                <a:gd name="T10" fmla="*/ 104 w 626"/>
                <a:gd name="T11" fmla="*/ 146 h 376"/>
                <a:gd name="T12" fmla="*/ 56 w 626"/>
                <a:gd name="T13" fmla="*/ 126 h 376"/>
                <a:gd name="T14" fmla="*/ 20 w 626"/>
                <a:gd name="T15" fmla="*/ 118 h 376"/>
                <a:gd name="T16" fmla="*/ 0 w 626"/>
                <a:gd name="T17" fmla="*/ 116 h 376"/>
                <a:gd name="T18" fmla="*/ 14 w 626"/>
                <a:gd name="T19" fmla="*/ 96 h 376"/>
                <a:gd name="T20" fmla="*/ 38 w 626"/>
                <a:gd name="T21" fmla="*/ 70 h 376"/>
                <a:gd name="T22" fmla="*/ 78 w 626"/>
                <a:gd name="T23" fmla="*/ 40 h 376"/>
                <a:gd name="T24" fmla="*/ 136 w 626"/>
                <a:gd name="T25" fmla="*/ 14 h 376"/>
                <a:gd name="T26" fmla="*/ 192 w 626"/>
                <a:gd name="T27" fmla="*/ 2 h 376"/>
                <a:gd name="T28" fmla="*/ 236 w 626"/>
                <a:gd name="T29" fmla="*/ 0 h 376"/>
                <a:gd name="T30" fmla="*/ 286 w 626"/>
                <a:gd name="T31" fmla="*/ 2 h 376"/>
                <a:gd name="T32" fmla="*/ 342 w 626"/>
                <a:gd name="T33" fmla="*/ 10 h 376"/>
                <a:gd name="T34" fmla="*/ 404 w 626"/>
                <a:gd name="T35" fmla="*/ 24 h 376"/>
                <a:gd name="T36" fmla="*/ 470 w 626"/>
                <a:gd name="T37" fmla="*/ 46 h 376"/>
                <a:gd name="T38" fmla="*/ 508 w 626"/>
                <a:gd name="T39" fmla="*/ 60 h 376"/>
                <a:gd name="T40" fmla="*/ 540 w 626"/>
                <a:gd name="T41" fmla="*/ 78 h 376"/>
                <a:gd name="T42" fmla="*/ 550 w 626"/>
                <a:gd name="T43" fmla="*/ 100 h 376"/>
                <a:gd name="T44" fmla="*/ 552 w 626"/>
                <a:gd name="T45" fmla="*/ 128 h 376"/>
                <a:gd name="T46" fmla="*/ 590 w 626"/>
                <a:gd name="T47" fmla="*/ 172 h 376"/>
                <a:gd name="T48" fmla="*/ 598 w 626"/>
                <a:gd name="T49" fmla="*/ 174 h 376"/>
                <a:gd name="T50" fmla="*/ 620 w 626"/>
                <a:gd name="T51" fmla="*/ 184 h 376"/>
                <a:gd name="T52" fmla="*/ 626 w 626"/>
                <a:gd name="T53" fmla="*/ 190 h 376"/>
                <a:gd name="T54" fmla="*/ 622 w 626"/>
                <a:gd name="T55" fmla="*/ 200 h 376"/>
                <a:gd name="T56" fmla="*/ 574 w 626"/>
                <a:gd name="T57" fmla="*/ 208 h 376"/>
                <a:gd name="T58" fmla="*/ 524 w 626"/>
                <a:gd name="T59" fmla="*/ 212 h 376"/>
                <a:gd name="T60" fmla="*/ 514 w 626"/>
                <a:gd name="T61" fmla="*/ 210 h 376"/>
                <a:gd name="T62" fmla="*/ 518 w 626"/>
                <a:gd name="T63" fmla="*/ 168 h 376"/>
                <a:gd name="T64" fmla="*/ 516 w 626"/>
                <a:gd name="T65" fmla="*/ 138 h 376"/>
                <a:gd name="T66" fmla="*/ 508 w 626"/>
                <a:gd name="T67" fmla="*/ 124 h 376"/>
                <a:gd name="T68" fmla="*/ 504 w 626"/>
                <a:gd name="T69" fmla="*/ 122 h 376"/>
                <a:gd name="T70" fmla="*/ 446 w 626"/>
                <a:gd name="T71" fmla="*/ 110 h 376"/>
                <a:gd name="T72" fmla="*/ 428 w 626"/>
                <a:gd name="T73" fmla="*/ 110 h 376"/>
                <a:gd name="T74" fmla="*/ 414 w 626"/>
                <a:gd name="T75" fmla="*/ 112 h 376"/>
                <a:gd name="T76" fmla="*/ 398 w 626"/>
                <a:gd name="T77" fmla="*/ 126 h 376"/>
                <a:gd name="T78" fmla="*/ 394 w 626"/>
                <a:gd name="T79" fmla="*/ 134 h 376"/>
                <a:gd name="T80" fmla="*/ 402 w 626"/>
                <a:gd name="T81" fmla="*/ 158 h 376"/>
                <a:gd name="T82" fmla="*/ 406 w 626"/>
                <a:gd name="T83" fmla="*/ 184 h 376"/>
                <a:gd name="T84" fmla="*/ 406 w 626"/>
                <a:gd name="T85" fmla="*/ 218 h 376"/>
                <a:gd name="T86" fmla="*/ 394 w 626"/>
                <a:gd name="T87" fmla="*/ 256 h 376"/>
                <a:gd name="T88" fmla="*/ 368 w 626"/>
                <a:gd name="T89" fmla="*/ 296 h 376"/>
                <a:gd name="T90" fmla="*/ 324 w 626"/>
                <a:gd name="T91" fmla="*/ 336 h 376"/>
                <a:gd name="T92" fmla="*/ 260 w 626"/>
                <a:gd name="T93" fmla="*/ 376 h 3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26" y="68"/>
                  </a:lnTo>
                  <a:lnTo>
                    <a:pt x="540" y="78"/>
                  </a:lnTo>
                  <a:lnTo>
                    <a:pt x="548" y="88"/>
                  </a:lnTo>
                  <a:lnTo>
                    <a:pt x="550" y="100"/>
                  </a:lnTo>
                  <a:lnTo>
                    <a:pt x="552" y="114"/>
                  </a:lnTo>
                  <a:lnTo>
                    <a:pt x="552" y="128"/>
                  </a:lnTo>
                  <a:lnTo>
                    <a:pt x="550" y="164"/>
                  </a:lnTo>
                  <a:lnTo>
                    <a:pt x="590" y="172"/>
                  </a:lnTo>
                  <a:lnTo>
                    <a:pt x="598" y="174"/>
                  </a:lnTo>
                  <a:lnTo>
                    <a:pt x="614" y="180"/>
                  </a:lnTo>
                  <a:lnTo>
                    <a:pt x="620" y="184"/>
                  </a:lnTo>
                  <a:lnTo>
                    <a:pt x="626" y="188"/>
                  </a:lnTo>
                  <a:lnTo>
                    <a:pt x="626" y="190"/>
                  </a:lnTo>
                  <a:lnTo>
                    <a:pt x="626" y="194"/>
                  </a:lnTo>
                  <a:lnTo>
                    <a:pt x="622" y="200"/>
                  </a:lnTo>
                  <a:lnTo>
                    <a:pt x="574" y="208"/>
                  </a:lnTo>
                  <a:lnTo>
                    <a:pt x="538" y="212"/>
                  </a:lnTo>
                  <a:lnTo>
                    <a:pt x="524" y="212"/>
                  </a:lnTo>
                  <a:lnTo>
                    <a:pt x="514" y="210"/>
                  </a:lnTo>
                  <a:lnTo>
                    <a:pt x="516" y="198"/>
                  </a:lnTo>
                  <a:lnTo>
                    <a:pt x="518" y="168"/>
                  </a:lnTo>
                  <a:lnTo>
                    <a:pt x="518" y="152"/>
                  </a:lnTo>
                  <a:lnTo>
                    <a:pt x="516" y="138"/>
                  </a:lnTo>
                  <a:lnTo>
                    <a:pt x="512" y="128"/>
                  </a:lnTo>
                  <a:lnTo>
                    <a:pt x="508" y="124"/>
                  </a:lnTo>
                  <a:lnTo>
                    <a:pt x="504" y="122"/>
                  </a:lnTo>
                  <a:lnTo>
                    <a:pt x="466" y="114"/>
                  </a:lnTo>
                  <a:lnTo>
                    <a:pt x="446" y="110"/>
                  </a:lnTo>
                  <a:lnTo>
                    <a:pt x="428" y="110"/>
                  </a:lnTo>
                  <a:lnTo>
                    <a:pt x="420" y="110"/>
                  </a:lnTo>
                  <a:lnTo>
                    <a:pt x="414" y="112"/>
                  </a:lnTo>
                  <a:lnTo>
                    <a:pt x="404" y="120"/>
                  </a:lnTo>
                  <a:lnTo>
                    <a:pt x="398" y="126"/>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36" name="Freeform 18"/>
            <p:cNvSpPr>
              <a:spLocks/>
            </p:cNvSpPr>
            <p:nvPr/>
          </p:nvSpPr>
          <p:spPr bwMode="auto">
            <a:xfrm>
              <a:off x="1768" y="2016"/>
              <a:ext cx="252" cy="276"/>
            </a:xfrm>
            <a:custGeom>
              <a:avLst/>
              <a:gdLst>
                <a:gd name="T0" fmla="*/ 0 w 252"/>
                <a:gd name="T1" fmla="*/ 266 h 276"/>
                <a:gd name="T2" fmla="*/ 0 w 252"/>
                <a:gd name="T3" fmla="*/ 266 h 276"/>
                <a:gd name="T4" fmla="*/ 12 w 252"/>
                <a:gd name="T5" fmla="*/ 236 h 276"/>
                <a:gd name="T6" fmla="*/ 26 w 252"/>
                <a:gd name="T7" fmla="*/ 206 h 276"/>
                <a:gd name="T8" fmla="*/ 44 w 252"/>
                <a:gd name="T9" fmla="*/ 172 h 276"/>
                <a:gd name="T10" fmla="*/ 62 w 252"/>
                <a:gd name="T11" fmla="*/ 138 h 276"/>
                <a:gd name="T12" fmla="*/ 82 w 252"/>
                <a:gd name="T13" fmla="*/ 106 h 276"/>
                <a:gd name="T14" fmla="*/ 92 w 252"/>
                <a:gd name="T15" fmla="*/ 94 h 276"/>
                <a:gd name="T16" fmla="*/ 102 w 252"/>
                <a:gd name="T17" fmla="*/ 84 h 276"/>
                <a:gd name="T18" fmla="*/ 112 w 252"/>
                <a:gd name="T19" fmla="*/ 78 h 276"/>
                <a:gd name="T20" fmla="*/ 122 w 252"/>
                <a:gd name="T21" fmla="*/ 76 h 276"/>
                <a:gd name="T22" fmla="*/ 208 w 252"/>
                <a:gd name="T23" fmla="*/ 70 h 276"/>
                <a:gd name="T24" fmla="*/ 208 w 252"/>
                <a:gd name="T25" fmla="*/ 70 h 276"/>
                <a:gd name="T26" fmla="*/ 210 w 252"/>
                <a:gd name="T27" fmla="*/ 48 h 276"/>
                <a:gd name="T28" fmla="*/ 216 w 252"/>
                <a:gd name="T29" fmla="*/ 28 h 276"/>
                <a:gd name="T30" fmla="*/ 220 w 252"/>
                <a:gd name="T31" fmla="*/ 18 h 276"/>
                <a:gd name="T32" fmla="*/ 224 w 252"/>
                <a:gd name="T33" fmla="*/ 10 h 276"/>
                <a:gd name="T34" fmla="*/ 224 w 252"/>
                <a:gd name="T35" fmla="*/ 10 h 276"/>
                <a:gd name="T36" fmla="*/ 232 w 252"/>
                <a:gd name="T37" fmla="*/ 4 h 276"/>
                <a:gd name="T38" fmla="*/ 238 w 252"/>
                <a:gd name="T39" fmla="*/ 0 h 276"/>
                <a:gd name="T40" fmla="*/ 242 w 252"/>
                <a:gd name="T41" fmla="*/ 0 h 276"/>
                <a:gd name="T42" fmla="*/ 246 w 252"/>
                <a:gd name="T43" fmla="*/ 2 h 276"/>
                <a:gd name="T44" fmla="*/ 248 w 252"/>
                <a:gd name="T45" fmla="*/ 4 h 276"/>
                <a:gd name="T46" fmla="*/ 250 w 252"/>
                <a:gd name="T47" fmla="*/ 8 h 276"/>
                <a:gd name="T48" fmla="*/ 252 w 252"/>
                <a:gd name="T49" fmla="*/ 16 h 276"/>
                <a:gd name="T50" fmla="*/ 252 w 252"/>
                <a:gd name="T51" fmla="*/ 26 h 276"/>
                <a:gd name="T52" fmla="*/ 250 w 252"/>
                <a:gd name="T53" fmla="*/ 54 h 276"/>
                <a:gd name="T54" fmla="*/ 242 w 252"/>
                <a:gd name="T55" fmla="*/ 98 h 276"/>
                <a:gd name="T56" fmla="*/ 124 w 252"/>
                <a:gd name="T57" fmla="*/ 114 h 276"/>
                <a:gd name="T58" fmla="*/ 68 w 252"/>
                <a:gd name="T59" fmla="*/ 276 h 276"/>
                <a:gd name="T60" fmla="*/ 0 w 252"/>
                <a:gd name="T61" fmla="*/ 266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10" y="48"/>
                  </a:lnTo>
                  <a:lnTo>
                    <a:pt x="216" y="28"/>
                  </a:lnTo>
                  <a:lnTo>
                    <a:pt x="220" y="18"/>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7422" name="Picture 21" descr="Hard ha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9976624" flipH="1">
            <a:off x="4514850" y="344805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B686F33-D148-47A3-B73E-D853D6CB50E6}" type="slidenum">
              <a:rPr lang="en-US" smtClean="0"/>
              <a:pPr>
                <a:defRPr/>
              </a:pPr>
              <a:t>39</a:t>
            </a:fld>
            <a:endParaRPr lang="en-US" dirty="0"/>
          </a:p>
        </p:txBody>
      </p:sp>
    </p:spTree>
    <p:extLst>
      <p:ext uri="{BB962C8B-B14F-4D97-AF65-F5344CB8AC3E}">
        <p14:creationId xmlns:p14="http://schemas.microsoft.com/office/powerpoint/2010/main" val="20714767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95400" y="304800"/>
            <a:ext cx="7772400" cy="892175"/>
          </a:xfrm>
        </p:spPr>
        <p:txBody>
          <a:bodyPr/>
          <a:lstStyle/>
          <a:p>
            <a:r>
              <a:rPr lang="en-US" altLang="en-US" dirty="0"/>
              <a:t>Developing an ITCP</a:t>
            </a:r>
          </a:p>
        </p:txBody>
      </p:sp>
      <p:sp>
        <p:nvSpPr>
          <p:cNvPr id="119811" name="Rectangle 3"/>
          <p:cNvSpPr>
            <a:spLocks noGrp="1" noChangeArrowheads="1"/>
          </p:cNvSpPr>
          <p:nvPr>
            <p:ph type="body" idx="1"/>
          </p:nvPr>
        </p:nvSpPr>
        <p:spPr>
          <a:xfrm>
            <a:off x="763588" y="1704975"/>
            <a:ext cx="7800975" cy="4068763"/>
          </a:xfrm>
        </p:spPr>
        <p:txBody>
          <a:bodyPr>
            <a:normAutofit/>
          </a:bodyPr>
          <a:lstStyle/>
          <a:p>
            <a:r>
              <a:rPr lang="en-US" altLang="en-US" sz="2800" dirty="0"/>
              <a:t>Development and implementation of an ITCP should be required for most jobs</a:t>
            </a:r>
          </a:p>
          <a:p>
            <a:r>
              <a:rPr lang="en-US" altLang="en-US" sz="2800" dirty="0"/>
              <a:t>Must accommodate changing requirements in various stages of construction</a:t>
            </a:r>
          </a:p>
          <a:p>
            <a:r>
              <a:rPr lang="en-US" altLang="en-US" sz="2800" dirty="0"/>
              <a:t>Should incorporate all relevant input/feedback from employees</a:t>
            </a:r>
          </a:p>
          <a:p>
            <a:r>
              <a:rPr lang="en-US" altLang="en-US" sz="2800" dirty="0"/>
              <a:t>Must be developed in coordination with the overall traffic control plan</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4</a:t>
            </a:fld>
            <a:endParaRPr lang="en-US" dirty="0"/>
          </a:p>
        </p:txBody>
      </p:sp>
    </p:spTree>
    <p:extLst>
      <p:ext uri="{BB962C8B-B14F-4D97-AF65-F5344CB8AC3E}">
        <p14:creationId xmlns:p14="http://schemas.microsoft.com/office/powerpoint/2010/main" val="121473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Zone Crashes</a:t>
            </a:r>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a:t>Work Zone Crash Frequency</a:t>
            </a:r>
            <a:endParaRPr lang="en-US" dirty="0"/>
          </a:p>
          <a:p>
            <a:r>
              <a:rPr lang="en-US" dirty="0"/>
              <a:t>On average, in 2015:</a:t>
            </a:r>
          </a:p>
          <a:p>
            <a:pPr lvl="1"/>
            <a:r>
              <a:rPr lang="en-US" dirty="0"/>
              <a:t>A work zone crash occurred once every </a:t>
            </a:r>
            <a:r>
              <a:rPr lang="en-US" b="1" dirty="0"/>
              <a:t>5.4</a:t>
            </a:r>
            <a:r>
              <a:rPr lang="en-US" dirty="0"/>
              <a:t> minutes</a:t>
            </a:r>
          </a:p>
          <a:p>
            <a:pPr lvl="1"/>
            <a:r>
              <a:rPr lang="en-US" dirty="0"/>
              <a:t>Every day, </a:t>
            </a:r>
            <a:r>
              <a:rPr lang="en-US" b="1" dirty="0"/>
              <a:t>70</a:t>
            </a:r>
            <a:r>
              <a:rPr lang="en-US" dirty="0"/>
              <a:t> work zone crashes occurred that resulted in at least one injury</a:t>
            </a:r>
          </a:p>
          <a:p>
            <a:pPr lvl="1"/>
            <a:r>
              <a:rPr lang="en-US" dirty="0"/>
              <a:t>Every week, </a:t>
            </a:r>
            <a:r>
              <a:rPr lang="en-US" b="1" dirty="0"/>
              <a:t>12</a:t>
            </a:r>
            <a:r>
              <a:rPr lang="en-US" dirty="0"/>
              <a:t> work zone crashes occurred that resulted in at least one fatality</a:t>
            </a:r>
          </a:p>
          <a:p>
            <a:pPr marL="0" indent="0">
              <a:buNone/>
            </a:pPr>
            <a:r>
              <a:rPr lang="en-US" b="1" u="sng" dirty="0"/>
              <a:t>Crash Severity</a:t>
            </a:r>
            <a:endParaRPr lang="en-US" dirty="0"/>
          </a:p>
          <a:p>
            <a:r>
              <a:rPr lang="en-US" dirty="0"/>
              <a:t>In 2015 the distribution of work zone crashes by severity included:</a:t>
            </a:r>
          </a:p>
          <a:p>
            <a:pPr lvl="1"/>
            <a:r>
              <a:rPr lang="en-US" dirty="0"/>
              <a:t>73.0% (70,499) of work zone crashes were Property Damage Only (PDO)</a:t>
            </a:r>
          </a:p>
          <a:p>
            <a:pPr lvl="1"/>
            <a:r>
              <a:rPr lang="en-US" dirty="0"/>
              <a:t>26.4% (25,485) of work zone crashes involved at least one injured party</a:t>
            </a:r>
          </a:p>
          <a:p>
            <a:pPr lvl="1"/>
            <a:r>
              <a:rPr lang="en-US" dirty="0"/>
              <a:t>0.7% (642) of work zone crashes involved at least one fatality</a:t>
            </a:r>
          </a:p>
          <a:p>
            <a:pPr lvl="1"/>
            <a:r>
              <a:rPr lang="en-US" dirty="0"/>
              <a:t>This distribution is very similar to non-work zone crashes.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40</a:t>
            </a:fld>
            <a:endParaRPr lang="en-US" dirty="0"/>
          </a:p>
        </p:txBody>
      </p:sp>
    </p:spTree>
    <p:extLst>
      <p:ext uri="{BB962C8B-B14F-4D97-AF65-F5344CB8AC3E}">
        <p14:creationId xmlns:p14="http://schemas.microsoft.com/office/powerpoint/2010/main" val="775255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Construction Vehicles are </a:t>
            </a:r>
            <a:br>
              <a:rPr lang="en-US" dirty="0"/>
            </a:br>
            <a:r>
              <a:rPr lang="en-US" dirty="0"/>
              <a:t>the Greatest Hazard</a:t>
            </a:r>
          </a:p>
        </p:txBody>
      </p:sp>
      <p:pic>
        <p:nvPicPr>
          <p:cNvPr id="20483" name="Picture 2" descr="Greatest hazards on highw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2499" y="4940320"/>
            <a:ext cx="2981502" cy="1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1" y="1524000"/>
            <a:ext cx="5257800" cy="5693866"/>
          </a:xfrm>
          <a:prstGeom prst="rect">
            <a:avLst/>
          </a:prstGeom>
          <a:noFill/>
        </p:spPr>
        <p:txBody>
          <a:bodyPr wrap="square" rtlCol="0">
            <a:spAutoFit/>
          </a:bodyPr>
          <a:lstStyle/>
          <a:p>
            <a:pPr marL="285750" indent="-285750">
              <a:buFont typeface="Arial" panose="020B0604020202020204" pitchFamily="34" charset="0"/>
              <a:buChar char="•"/>
            </a:pPr>
            <a:r>
              <a:rPr lang="en-US" altLang="en-US" sz="2800" dirty="0"/>
              <a:t>Compliance with the MUTCD and OSHA regulation is a necessary </a:t>
            </a:r>
          </a:p>
          <a:p>
            <a:pPr marL="285750" indent="-285750">
              <a:buFont typeface="Arial" panose="020B0604020202020204" pitchFamily="34" charset="0"/>
              <a:buChar char="•"/>
            </a:pPr>
            <a:r>
              <a:rPr lang="en-US" altLang="en-US" sz="2800" dirty="0"/>
              <a:t>The interaction between workers on foot and construction trucks and equipment is the single biggest hazard  </a:t>
            </a:r>
          </a:p>
          <a:p>
            <a:pPr marL="285750" indent="-285750">
              <a:buFont typeface="Arial" panose="020B0604020202020204" pitchFamily="34" charset="0"/>
              <a:buChar char="•"/>
            </a:pPr>
            <a:r>
              <a:rPr lang="en-US" altLang="en-US" sz="2800" dirty="0"/>
              <a:t>There are several hazards workers should be aware of to enable them to protect themselves against work zone hazards</a:t>
            </a:r>
          </a:p>
          <a:p>
            <a:endParaRPr lang="en-US" sz="2800" dirty="0"/>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41</a:t>
            </a:fld>
            <a:endParaRPr lang="en-US" dirty="0"/>
          </a:p>
        </p:txBody>
      </p:sp>
    </p:spTree>
    <p:extLst>
      <p:ext uri="{BB962C8B-B14F-4D97-AF65-F5344CB8AC3E}">
        <p14:creationId xmlns:p14="http://schemas.microsoft.com/office/powerpoint/2010/main" val="141862262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Vehicles Frequently Enter and Exit</a:t>
            </a:r>
          </a:p>
        </p:txBody>
      </p:sp>
      <p:sp>
        <p:nvSpPr>
          <p:cNvPr id="5" name="Content Placeholder 4"/>
          <p:cNvSpPr>
            <a:spLocks noGrp="1"/>
          </p:cNvSpPr>
          <p:nvPr>
            <p:ph sz="half" idx="1"/>
          </p:nvPr>
        </p:nvSpPr>
        <p:spPr>
          <a:xfrm>
            <a:off x="457200" y="1600200"/>
            <a:ext cx="5638800" cy="4525963"/>
          </a:xfrm>
        </p:spPr>
        <p:txBody>
          <a:bodyPr>
            <a:normAutofit/>
          </a:bodyPr>
          <a:lstStyle/>
          <a:p>
            <a:r>
              <a:rPr lang="en-US" altLang="en-US" dirty="0"/>
              <a:t>The constant movement of vehicles can create hazards </a:t>
            </a:r>
          </a:p>
          <a:p>
            <a:r>
              <a:rPr lang="en-US" altLang="en-US" dirty="0"/>
              <a:t>ITCPs can communicate the need to keep entry and exit points free </a:t>
            </a:r>
          </a:p>
          <a:p>
            <a:r>
              <a:rPr lang="en-US" altLang="en-US" dirty="0"/>
              <a:t>Start each day with a risk assessment discussion with workers and subcontractors (including employees)</a:t>
            </a:r>
          </a:p>
          <a:p>
            <a:endParaRPr lang="en-US" dirty="0"/>
          </a:p>
        </p:txBody>
      </p:sp>
      <p:grpSp>
        <p:nvGrpSpPr>
          <p:cNvPr id="3" name="Group 2" descr="Work area on highway"/>
          <p:cNvGrpSpPr/>
          <p:nvPr/>
        </p:nvGrpSpPr>
        <p:grpSpPr>
          <a:xfrm>
            <a:off x="5715000" y="3536712"/>
            <a:ext cx="2968625" cy="1828800"/>
            <a:chOff x="533400" y="2057400"/>
            <a:chExt cx="7997825" cy="3886200"/>
          </a:xfrm>
        </p:grpSpPr>
        <p:pic>
          <p:nvPicPr>
            <p:cNvPr id="3074" name="Picture 2" title="Truck entering highway">
              <a:extLst>
                <a:ext uri="{C183D7F6-B498-43B3-948B-1728B52AA6E4}">
                  <adec:decorative xmlns:adec="http://schemas.microsoft.com/office/drawing/2017/decorative" xmlns=""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7997825" cy="3886200"/>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Up Arrow 3"/>
            <p:cNvSpPr/>
            <p:nvPr/>
          </p:nvSpPr>
          <p:spPr>
            <a:xfrm rot="3679037">
              <a:off x="2838368" y="4447752"/>
              <a:ext cx="685800" cy="1828800"/>
            </a:xfrm>
            <a:prstGeom prst="upArrow">
              <a:avLst/>
            </a:prstGeom>
            <a:solidFill>
              <a:srgbClr val="FF0000"/>
            </a:solidFill>
            <a:ln>
              <a:solidFill>
                <a:srgbClr val="FFC00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Slide Number Placeholder 5"/>
          <p:cNvSpPr>
            <a:spLocks noGrp="1"/>
          </p:cNvSpPr>
          <p:nvPr>
            <p:ph type="sldNum" sz="quarter" idx="12"/>
          </p:nvPr>
        </p:nvSpPr>
        <p:spPr/>
        <p:txBody>
          <a:bodyPr/>
          <a:lstStyle/>
          <a:p>
            <a:pPr>
              <a:defRPr/>
            </a:pPr>
            <a:fld id="{9B686F33-D148-47A3-B73E-D853D6CB50E6}" type="slidenum">
              <a:rPr lang="en-US" smtClean="0"/>
              <a:pPr>
                <a:defRPr/>
              </a:pPr>
              <a:t>42</a:t>
            </a:fld>
            <a:endParaRPr lang="en-US" dirty="0"/>
          </a:p>
        </p:txBody>
      </p:sp>
    </p:spTree>
    <p:extLst>
      <p:ext uri="{BB962C8B-B14F-4D97-AF65-F5344CB8AC3E}">
        <p14:creationId xmlns:p14="http://schemas.microsoft.com/office/powerpoint/2010/main" val="5129622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524000"/>
          </a:xfrm>
        </p:spPr>
        <p:txBody>
          <a:bodyPr/>
          <a:lstStyle/>
          <a:p>
            <a:pPr fontAlgn="auto">
              <a:spcAft>
                <a:spcPts val="0"/>
              </a:spcAft>
              <a:defRPr/>
            </a:pPr>
            <a:r>
              <a:rPr lang="en-US" dirty="0"/>
              <a:t>Workers on Foot Labor in Close Proximity to Large Vehicles</a:t>
            </a:r>
          </a:p>
        </p:txBody>
      </p:sp>
      <p:grpSp>
        <p:nvGrpSpPr>
          <p:cNvPr id="3" name="Group 2" descr="Size of equipment vs workers"/>
          <p:cNvGrpSpPr/>
          <p:nvPr/>
        </p:nvGrpSpPr>
        <p:grpSpPr>
          <a:xfrm>
            <a:off x="1385165" y="2605302"/>
            <a:ext cx="6808931" cy="4138613"/>
            <a:chOff x="228600" y="1905000"/>
            <a:chExt cx="8686800" cy="4672013"/>
          </a:xfrm>
        </p:grpSpPr>
        <p:pic>
          <p:nvPicPr>
            <p:cNvPr id="50177" name="Picture 1" title="Worker vs Equipment">
              <a:extLst>
                <a:ext uri="{C183D7F6-B498-43B3-948B-1728B52AA6E4}">
                  <adec:decorative xmlns:adec="http://schemas.microsoft.com/office/drawing/2017/decorative" xmlns=""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5000"/>
              <a:ext cx="8686800" cy="4672013"/>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Down Arrow 3"/>
            <p:cNvSpPr/>
            <p:nvPr/>
          </p:nvSpPr>
          <p:spPr>
            <a:xfrm>
              <a:off x="914400" y="3733800"/>
              <a:ext cx="381000" cy="685799"/>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Down Arrow 5"/>
            <p:cNvSpPr/>
            <p:nvPr/>
          </p:nvSpPr>
          <p:spPr>
            <a:xfrm>
              <a:off x="8229600" y="3657600"/>
              <a:ext cx="381000" cy="685799"/>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 name="Rectangle 4"/>
          <p:cNvSpPr/>
          <p:nvPr/>
        </p:nvSpPr>
        <p:spPr>
          <a:xfrm>
            <a:off x="663864" y="1545104"/>
            <a:ext cx="8251535" cy="954107"/>
          </a:xfrm>
          <a:prstGeom prst="rect">
            <a:avLst/>
          </a:prstGeom>
        </p:spPr>
        <p:txBody>
          <a:bodyPr wrap="square">
            <a:spAutoFit/>
          </a:bodyPr>
          <a:lstStyle/>
          <a:p>
            <a:pPr lvl="0">
              <a:spcBef>
                <a:spcPct val="0"/>
              </a:spcBef>
            </a:pPr>
            <a:r>
              <a:rPr lang="en-US" altLang="en-US" sz="2800" dirty="0">
                <a:solidFill>
                  <a:prstClr val="black"/>
                </a:solidFill>
              </a:rPr>
              <a:t>Note the size of workers on foot in relation to the size of the construction equipment and vehicles.  </a:t>
            </a:r>
          </a:p>
        </p:txBody>
      </p:sp>
      <p:sp>
        <p:nvSpPr>
          <p:cNvPr id="7" name="Slide Number Placeholder 6"/>
          <p:cNvSpPr>
            <a:spLocks noGrp="1"/>
          </p:cNvSpPr>
          <p:nvPr>
            <p:ph type="sldNum" sz="quarter" idx="12"/>
          </p:nvPr>
        </p:nvSpPr>
        <p:spPr/>
        <p:txBody>
          <a:bodyPr/>
          <a:lstStyle/>
          <a:p>
            <a:pPr>
              <a:defRPr/>
            </a:pPr>
            <a:fld id="{35CE2325-C5AF-4A57-AA96-D283D9B09E84}" type="slidenum">
              <a:rPr lang="en-US" smtClean="0"/>
              <a:pPr>
                <a:defRPr/>
              </a:pPr>
              <a:t>43</a:t>
            </a:fld>
            <a:endParaRPr lang="en-US" dirty="0"/>
          </a:p>
        </p:txBody>
      </p:sp>
    </p:spTree>
    <p:extLst>
      <p:ext uri="{BB962C8B-B14F-4D97-AF65-F5344CB8AC3E}">
        <p14:creationId xmlns:p14="http://schemas.microsoft.com/office/powerpoint/2010/main" val="426014657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Blind Spots</a:t>
            </a:r>
          </a:p>
        </p:txBody>
      </p:sp>
      <p:sp>
        <p:nvSpPr>
          <p:cNvPr id="23555" name="Content Placeholder 2"/>
          <p:cNvSpPr>
            <a:spLocks noGrp="1"/>
          </p:cNvSpPr>
          <p:nvPr>
            <p:ph idx="1"/>
          </p:nvPr>
        </p:nvSpPr>
        <p:spPr>
          <a:xfrm>
            <a:off x="304800" y="1752600"/>
            <a:ext cx="3733800" cy="4724400"/>
          </a:xfrm>
        </p:spPr>
        <p:txBody>
          <a:bodyPr/>
          <a:lstStyle/>
          <a:p>
            <a:r>
              <a:rPr lang="en-US" altLang="en-US" sz="3200" dirty="0"/>
              <a:t>Blind Spots are the locations around equipment</a:t>
            </a:r>
          </a:p>
        </p:txBody>
      </p:sp>
      <p:pic>
        <p:nvPicPr>
          <p:cNvPr id="6" name="Picture 5" descr="cid:E44B8752-9A7A-409D-9D63-81C6B9C0F8E5"/>
          <p:cNvPicPr/>
          <p:nvPr/>
        </p:nvPicPr>
        <p:blipFill>
          <a:blip r:embed="rId3" r:link="rId4"/>
          <a:srcRect/>
          <a:stretch>
            <a:fillRect/>
          </a:stretch>
        </p:blipFill>
        <p:spPr bwMode="auto">
          <a:xfrm>
            <a:off x="4495800" y="1676400"/>
            <a:ext cx="4191000" cy="2133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cid:9C7D46F2-B34A-46B3-B4E6-9322EC25DAA3"/>
          <p:cNvPicPr/>
          <p:nvPr/>
        </p:nvPicPr>
        <p:blipFill>
          <a:blip r:embed="rId5" r:link="rId6"/>
          <a:srcRect/>
          <a:stretch>
            <a:fillRect/>
          </a:stretch>
        </p:blipFill>
        <p:spPr bwMode="auto">
          <a:xfrm>
            <a:off x="4495800" y="4038600"/>
            <a:ext cx="4191000" cy="2209800"/>
          </a:xfrm>
          <a:prstGeom prst="rect">
            <a:avLst/>
          </a:prstGeom>
          <a:ln w="12700">
            <a:solidFill>
              <a:schemeClr val="tx1"/>
            </a:solidFill>
          </a:ln>
          <a:effectLst>
            <a:outerShdw blurRad="292100" dist="139700" dir="2700000" algn="tl" rotWithShape="0">
              <a:srgbClr val="333333">
                <a:alpha val="65000"/>
              </a:srgbClr>
            </a:outerShdw>
          </a:effectLst>
        </p:spPr>
      </p:pic>
      <p:sp>
        <p:nvSpPr>
          <p:cNvPr id="23558" name="TextBox 7"/>
          <p:cNvSpPr txBox="1">
            <a:spLocks noChangeArrowheads="1"/>
          </p:cNvSpPr>
          <p:nvPr/>
        </p:nvSpPr>
        <p:spPr bwMode="auto">
          <a:xfrm>
            <a:off x="3733800" y="3352800"/>
            <a:ext cx="2286000" cy="400050"/>
          </a:xfrm>
          <a:prstGeom prst="rect">
            <a:avLst/>
          </a:prstGeom>
          <a:solidFill>
            <a:schemeClr val="bg1"/>
          </a:solidFill>
          <a:ln w="127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dirty="0"/>
              <a:t>Behind the Vehicle</a:t>
            </a:r>
          </a:p>
        </p:txBody>
      </p:sp>
      <p:sp>
        <p:nvSpPr>
          <p:cNvPr id="23559" name="TextBox 8"/>
          <p:cNvSpPr txBox="1">
            <a:spLocks noChangeArrowheads="1"/>
          </p:cNvSpPr>
          <p:nvPr/>
        </p:nvSpPr>
        <p:spPr bwMode="auto">
          <a:xfrm>
            <a:off x="3733800" y="5715000"/>
            <a:ext cx="2514600" cy="400050"/>
          </a:xfrm>
          <a:prstGeom prst="rect">
            <a:avLst/>
          </a:prstGeom>
          <a:solidFill>
            <a:schemeClr val="bg1"/>
          </a:solidFill>
          <a:ln w="127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dirty="0"/>
              <a:t>Outside Mirror Range</a:t>
            </a:r>
          </a:p>
        </p:txBody>
      </p:sp>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44</a:t>
            </a:fld>
            <a:endParaRPr lang="en-US" dirty="0"/>
          </a:p>
        </p:txBody>
      </p:sp>
    </p:spTree>
    <p:extLst>
      <p:ext uri="{BB962C8B-B14F-4D97-AF65-F5344CB8AC3E}">
        <p14:creationId xmlns:p14="http://schemas.microsoft.com/office/powerpoint/2010/main" val="259359525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Mirror Check Station</a:t>
            </a:r>
          </a:p>
        </p:txBody>
      </p:sp>
      <p:pic>
        <p:nvPicPr>
          <p:cNvPr id="1026" name="Picture 2" descr="Checking mirrors"/>
          <p:cNvPicPr>
            <a:picLocks noGrp="1" noChangeAspect="1" noChangeArrowheads="1"/>
          </p:cNvPicPr>
          <p:nvPr>
            <p:ph idx="1"/>
          </p:nvPr>
        </p:nvPicPr>
        <p:blipFill>
          <a:blip r:embed="rId3"/>
          <a:srcRect/>
          <a:stretch>
            <a:fillRect/>
          </a:stretch>
        </p:blipFill>
        <p:spPr>
          <a:xfrm>
            <a:off x="609600" y="1752600"/>
            <a:ext cx="3657600" cy="4652963"/>
          </a:xfrm>
          <a:effectLst>
            <a:outerShdw blurRad="292100" dist="139700" dir="2700000" algn="tl" rotWithShape="0">
              <a:srgbClr val="333333">
                <a:alpha val="65000"/>
              </a:srgbClr>
            </a:outerShdw>
          </a:effectLst>
        </p:spPr>
      </p:pic>
      <p:pic>
        <p:nvPicPr>
          <p:cNvPr id="1027" name="Picture 3" descr="Mirror checking"/>
          <p:cNvPicPr>
            <a:picLocks noChangeAspect="1" noChangeArrowheads="1"/>
          </p:cNvPicPr>
          <p:nvPr/>
        </p:nvPicPr>
        <p:blipFill>
          <a:blip r:embed="rId4"/>
          <a:srcRect/>
          <a:stretch>
            <a:fillRect/>
          </a:stretch>
        </p:blipFill>
        <p:spPr bwMode="auto">
          <a:xfrm>
            <a:off x="4648200" y="1752600"/>
            <a:ext cx="3962400" cy="4681538"/>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45</a:t>
            </a:fld>
            <a:endParaRPr lang="en-US" dirty="0"/>
          </a:p>
        </p:txBody>
      </p:sp>
    </p:spTree>
    <p:extLst>
      <p:ext uri="{BB962C8B-B14F-4D97-AF65-F5344CB8AC3E}">
        <p14:creationId xmlns:p14="http://schemas.microsoft.com/office/powerpoint/2010/main" val="39241171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Workers Are Vulnerable in Blind Spots</a:t>
            </a:r>
          </a:p>
        </p:txBody>
      </p:sp>
      <p:pic>
        <p:nvPicPr>
          <p:cNvPr id="1026" name="Picture 2" descr="Worker in blind spot of semi tru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2811066" cy="3429000"/>
          </a:xfrm>
          <a:prstGeom prst="rect">
            <a:avLst/>
          </a:prstGeom>
          <a:ln w="12700">
            <a:solidFill>
              <a:schemeClr val="tx1"/>
            </a:solidFill>
          </a:ln>
          <a:effectLst>
            <a:outerShdw blurRad="292100" dist="139700" dir="2700000" algn="tl" rotWithShape="0">
              <a:srgbClr val="333333">
                <a:alpha val="65000"/>
              </a:srgbClr>
            </a:outerShdw>
          </a:effectLst>
        </p:spPr>
      </p:pic>
      <p:pic>
        <p:nvPicPr>
          <p:cNvPr id="3074" name="Picture 2" descr="Image result for blind spo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2362200"/>
            <a:ext cx="5290006"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46</a:t>
            </a:fld>
            <a:endParaRPr lang="en-US" dirty="0"/>
          </a:p>
        </p:txBody>
      </p:sp>
    </p:spTree>
    <p:extLst>
      <p:ext uri="{BB962C8B-B14F-4D97-AF65-F5344CB8AC3E}">
        <p14:creationId xmlns:p14="http://schemas.microsoft.com/office/powerpoint/2010/main" val="71520757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000" dirty="0">
                <a:effectLst>
                  <a:outerShdw blurRad="38100" dist="38100" dir="2700000" algn="tl">
                    <a:srgbClr val="000000">
                      <a:alpha val="43137"/>
                    </a:srgbClr>
                  </a:outerShdw>
                </a:effectLst>
                <a:ea typeface="ＭＳ Ｐゴシック" pitchFamily="34" charset="-128"/>
              </a:rPr>
              <a:t>SITUATIONAL AWARENESS – INCIDENT PREVENTION</a:t>
            </a:r>
            <a:endParaRPr lang="en-CA" sz="3000" dirty="0">
              <a:ea typeface="ＭＳ Ｐゴシック" charset="0"/>
            </a:endParaRPr>
          </a:p>
        </p:txBody>
      </p:sp>
      <p:sp>
        <p:nvSpPr>
          <p:cNvPr id="5" name="Content Placeholder 5"/>
          <p:cNvSpPr>
            <a:spLocks noGrp="1"/>
          </p:cNvSpPr>
          <p:nvPr>
            <p:ph idx="1"/>
          </p:nvPr>
        </p:nvSpPr>
        <p:spPr>
          <a:xfrm>
            <a:off x="457200" y="1282700"/>
            <a:ext cx="8229600" cy="4948238"/>
          </a:xfrm>
        </p:spPr>
        <p:txBody>
          <a:bodyPr/>
          <a:lstStyle/>
          <a:p>
            <a:pPr>
              <a:buClr>
                <a:schemeClr val="tx1"/>
              </a:buClr>
            </a:pPr>
            <a:r>
              <a:rPr lang="en-GB" altLang="en-US" sz="3000" dirty="0"/>
              <a:t>Stay focused </a:t>
            </a:r>
          </a:p>
          <a:p>
            <a:pPr lvl="1">
              <a:buClr>
                <a:schemeClr val="tx1"/>
              </a:buClr>
            </a:pPr>
            <a:r>
              <a:rPr lang="en-GB" altLang="en-US" sz="2400" i="1" dirty="0"/>
              <a:t>Mind on Task</a:t>
            </a:r>
          </a:p>
          <a:p>
            <a:pPr>
              <a:buClr>
                <a:schemeClr val="tx1"/>
              </a:buClr>
            </a:pPr>
            <a:r>
              <a:rPr lang="en-GB" altLang="en-US" sz="3000" dirty="0"/>
              <a:t>Keep your eyes and ears open </a:t>
            </a:r>
          </a:p>
          <a:p>
            <a:pPr lvl="1">
              <a:buClr>
                <a:schemeClr val="tx1"/>
              </a:buClr>
            </a:pPr>
            <a:r>
              <a:rPr lang="en-GB" altLang="en-US" sz="2400" i="1" dirty="0"/>
              <a:t>Eyes on Task, Line of Fire, Balance/Traction/Grip</a:t>
            </a:r>
          </a:p>
          <a:p>
            <a:pPr>
              <a:buClr>
                <a:schemeClr val="tx1"/>
              </a:buClr>
            </a:pPr>
            <a:r>
              <a:rPr lang="en-GB" altLang="en-US" sz="3000" dirty="0"/>
              <a:t>Identify &amp; assess new hazards as you see them</a:t>
            </a:r>
          </a:p>
          <a:p>
            <a:pPr>
              <a:buClr>
                <a:schemeClr val="tx1"/>
              </a:buClr>
            </a:pPr>
            <a:r>
              <a:rPr lang="en-GB" altLang="en-US" sz="3000" dirty="0"/>
              <a:t>Be aware of change and stop to re-assess</a:t>
            </a:r>
          </a:p>
          <a:p>
            <a:pPr lvl="1">
              <a:buClr>
                <a:schemeClr val="tx1"/>
              </a:buClr>
            </a:pPr>
            <a:r>
              <a:rPr lang="en-GB" altLang="en-US" sz="2400" i="1" dirty="0"/>
              <a:t>THINK</a:t>
            </a:r>
            <a:r>
              <a:rPr lang="en-GB" altLang="en-US" sz="2400" dirty="0"/>
              <a:t> </a:t>
            </a:r>
            <a:r>
              <a:rPr lang="en-GB" altLang="en-US" sz="2400" i="1" dirty="0"/>
              <a:t>BIG PICTURE</a:t>
            </a:r>
          </a:p>
          <a:p>
            <a:pPr>
              <a:buClr>
                <a:schemeClr val="tx1"/>
              </a:buClr>
            </a:pPr>
            <a:r>
              <a:rPr lang="en-GB" altLang="en-US" sz="3000" dirty="0"/>
              <a:t>Communicate with the team and others</a:t>
            </a:r>
          </a:p>
          <a:p>
            <a:pPr>
              <a:buClr>
                <a:schemeClr val="tx1"/>
              </a:buClr>
            </a:pPr>
            <a:r>
              <a:rPr lang="en-GB" altLang="en-US" sz="3000" dirty="0"/>
              <a:t>If in doubt stop the job and re-assess</a:t>
            </a:r>
          </a:p>
        </p:txBody>
      </p:sp>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47</a:t>
            </a:fld>
            <a:endParaRPr lang="en-US" dirty="0"/>
          </a:p>
        </p:txBody>
      </p:sp>
    </p:spTree>
    <p:extLst>
      <p:ext uri="{BB962C8B-B14F-4D97-AF65-F5344CB8AC3E}">
        <p14:creationId xmlns:p14="http://schemas.microsoft.com/office/powerpoint/2010/main" val="381060303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Key Elements</a:t>
            </a:r>
          </a:p>
        </p:txBody>
      </p:sp>
      <p:sp>
        <p:nvSpPr>
          <p:cNvPr id="5123" name="Content Placeholder 2"/>
          <p:cNvSpPr>
            <a:spLocks noGrp="1"/>
          </p:cNvSpPr>
          <p:nvPr>
            <p:ph idx="1"/>
          </p:nvPr>
        </p:nvSpPr>
        <p:spPr/>
        <p:txBody>
          <a:bodyPr/>
          <a:lstStyle/>
          <a:p>
            <a:r>
              <a:rPr lang="en-US" altLang="en-US" sz="4000" dirty="0"/>
              <a:t>Perception </a:t>
            </a:r>
          </a:p>
          <a:p>
            <a:pPr lvl="1"/>
            <a:r>
              <a:rPr lang="en-US" altLang="en-US" sz="2800" dirty="0"/>
              <a:t>Gathering or collecting information </a:t>
            </a:r>
          </a:p>
          <a:p>
            <a:r>
              <a:rPr lang="en-US" altLang="en-US" sz="4000" dirty="0"/>
              <a:t>Comprehension </a:t>
            </a:r>
          </a:p>
          <a:p>
            <a:pPr lvl="1"/>
            <a:r>
              <a:rPr lang="en-US" altLang="en-US" sz="2800" dirty="0"/>
              <a:t>Interpreting information </a:t>
            </a:r>
          </a:p>
          <a:p>
            <a:r>
              <a:rPr lang="en-US" altLang="en-US" sz="4000" dirty="0"/>
              <a:t>Projection </a:t>
            </a:r>
          </a:p>
          <a:p>
            <a:pPr lvl="1"/>
            <a:r>
              <a:rPr lang="en-US" altLang="en-US" sz="2800" dirty="0"/>
              <a:t>Anticipating future status </a:t>
            </a:r>
          </a:p>
          <a:p>
            <a:endParaRPr lang="en-US" altLang="en-US" dirty="0"/>
          </a:p>
          <a:p>
            <a:endParaRPr lang="en-US" altLang="en-US" dirty="0"/>
          </a:p>
        </p:txBody>
      </p:sp>
      <p:sp>
        <p:nvSpPr>
          <p:cNvPr id="3" name="Slide Number Placeholder 2"/>
          <p:cNvSpPr>
            <a:spLocks noGrp="1"/>
          </p:cNvSpPr>
          <p:nvPr>
            <p:ph type="sldNum" sz="quarter" idx="12"/>
          </p:nvPr>
        </p:nvSpPr>
        <p:spPr/>
        <p:txBody>
          <a:bodyPr/>
          <a:lstStyle/>
          <a:p>
            <a:pPr>
              <a:defRPr/>
            </a:pPr>
            <a:fld id="{35CE2325-C5AF-4A57-AA96-D283D9B09E84}" type="slidenum">
              <a:rPr lang="en-US" smtClean="0"/>
              <a:pPr>
                <a:defRPr/>
              </a:pPr>
              <a:t>48</a:t>
            </a:fld>
            <a:endParaRPr lang="en-US" dirty="0"/>
          </a:p>
        </p:txBody>
      </p:sp>
    </p:spTree>
    <p:extLst>
      <p:ext uri="{BB962C8B-B14F-4D97-AF65-F5344CB8AC3E}">
        <p14:creationId xmlns:p14="http://schemas.microsoft.com/office/powerpoint/2010/main" val="414617293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038"/>
          <p:cNvSpPr txBox="1">
            <a:spLocks noChangeArrowheads="1"/>
          </p:cNvSpPr>
          <p:nvPr/>
        </p:nvSpPr>
        <p:spPr bwMode="auto">
          <a:xfrm>
            <a:off x="381000" y="1524000"/>
            <a:ext cx="830580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a:solidFill>
                  <a:srgbClr val="006600"/>
                </a:solidFill>
              </a:rPr>
              <a:t>An unsafe _________________  or _________________ that could cause an ___________ or _______________ to an employee. </a:t>
            </a:r>
          </a:p>
        </p:txBody>
      </p:sp>
      <p:sp>
        <p:nvSpPr>
          <p:cNvPr id="6148" name="Text Box 1039"/>
          <p:cNvSpPr txBox="1">
            <a:spLocks noChangeArrowheads="1"/>
          </p:cNvSpPr>
          <p:nvPr/>
        </p:nvSpPr>
        <p:spPr bwMode="auto">
          <a:xfrm>
            <a:off x="2406650" y="1420813"/>
            <a:ext cx="178593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B0F0"/>
                </a:solidFill>
              </a:rPr>
              <a:t>condition</a:t>
            </a:r>
          </a:p>
        </p:txBody>
      </p:sp>
      <p:sp>
        <p:nvSpPr>
          <p:cNvPr id="6149" name="Text Box 1040"/>
          <p:cNvSpPr txBox="1">
            <a:spLocks noChangeArrowheads="1"/>
          </p:cNvSpPr>
          <p:nvPr/>
        </p:nvSpPr>
        <p:spPr bwMode="auto">
          <a:xfrm>
            <a:off x="5881688" y="1401763"/>
            <a:ext cx="155098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B0F0"/>
                </a:solidFill>
              </a:rPr>
              <a:t>practice</a:t>
            </a:r>
          </a:p>
        </p:txBody>
      </p:sp>
      <p:sp>
        <p:nvSpPr>
          <p:cNvPr id="6150" name="Text Box 1041"/>
          <p:cNvSpPr txBox="1">
            <a:spLocks noChangeArrowheads="1"/>
          </p:cNvSpPr>
          <p:nvPr/>
        </p:nvSpPr>
        <p:spPr bwMode="auto">
          <a:xfrm>
            <a:off x="3810000" y="1828800"/>
            <a:ext cx="11525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B0F0"/>
                </a:solidFill>
              </a:rPr>
              <a:t>injury</a:t>
            </a:r>
          </a:p>
        </p:txBody>
      </p:sp>
      <p:sp>
        <p:nvSpPr>
          <p:cNvPr id="6151" name="Text Box 1042"/>
          <p:cNvSpPr txBox="1">
            <a:spLocks noChangeArrowheads="1"/>
          </p:cNvSpPr>
          <p:nvPr/>
        </p:nvSpPr>
        <p:spPr bwMode="auto">
          <a:xfrm>
            <a:off x="6172200" y="1828800"/>
            <a:ext cx="12922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B0F0"/>
                </a:solidFill>
              </a:rPr>
              <a:t>illness</a:t>
            </a:r>
          </a:p>
        </p:txBody>
      </p:sp>
      <p:pic>
        <p:nvPicPr>
          <p:cNvPr id="6152" name="Picture 1043" descr="203m2p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3352800"/>
            <a:ext cx="3429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044"/>
          <p:cNvSpPr txBox="1">
            <a:spLocks noChangeArrowheads="1"/>
          </p:cNvSpPr>
          <p:nvPr/>
        </p:nvSpPr>
        <p:spPr bwMode="auto">
          <a:xfrm>
            <a:off x="4556125" y="3316288"/>
            <a:ext cx="420687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i="1" dirty="0">
                <a:solidFill>
                  <a:srgbClr val="000080"/>
                </a:solidFill>
              </a:rPr>
              <a:t>How can a person be a walking hazardous condition?</a:t>
            </a:r>
          </a:p>
        </p:txBody>
      </p:sp>
      <p:sp>
        <p:nvSpPr>
          <p:cNvPr id="7" name="Title 6">
            <a:extLst>
              <a:ext uri="{FF2B5EF4-FFF2-40B4-BE49-F238E27FC236}">
                <a16:creationId xmlns:a16="http://schemas.microsoft.com/office/drawing/2014/main" id="{4A140F86-85AF-49B4-BDB1-E4F071E5087A}"/>
              </a:ext>
            </a:extLst>
          </p:cNvPr>
          <p:cNvSpPr>
            <a:spLocks noGrp="1"/>
          </p:cNvSpPr>
          <p:nvPr>
            <p:ph type="title"/>
          </p:nvPr>
        </p:nvSpPr>
        <p:spPr/>
        <p:txBody>
          <a:bodyPr/>
          <a:lstStyle/>
          <a:p>
            <a:r>
              <a:rPr lang="en-US" dirty="0"/>
              <a:t>What is a “hazard”?</a:t>
            </a:r>
          </a:p>
        </p:txBody>
      </p:sp>
      <p:sp>
        <p:nvSpPr>
          <p:cNvPr id="2" name="Slide Number Placeholder 1"/>
          <p:cNvSpPr>
            <a:spLocks noGrp="1"/>
          </p:cNvSpPr>
          <p:nvPr>
            <p:ph type="sldNum" sz="quarter" idx="12"/>
          </p:nvPr>
        </p:nvSpPr>
        <p:spPr/>
        <p:txBody>
          <a:bodyPr/>
          <a:lstStyle/>
          <a:p>
            <a:fld id="{35CE2325-C5AF-4A57-AA96-D283D9B09E84}" type="slidenum">
              <a:rPr lang="en-US" smtClean="0"/>
              <a:pPr/>
              <a:t>49</a:t>
            </a:fld>
            <a:endParaRPr lang="en-US" dirty="0"/>
          </a:p>
        </p:txBody>
      </p:sp>
    </p:spTree>
    <p:extLst>
      <p:ext uri="{BB962C8B-B14F-4D97-AF65-F5344CB8AC3E}">
        <p14:creationId xmlns:p14="http://schemas.microsoft.com/office/powerpoint/2010/main" val="654951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ppt_x"/>
                                          </p:val>
                                        </p:tav>
                                        <p:tav tm="100000">
                                          <p:val>
                                            <p:strVal val="#ppt_x"/>
                                          </p:val>
                                        </p:tav>
                                      </p:tavLst>
                                    </p:anim>
                                    <p:anim calcmode="lin" valueType="num">
                                      <p:cBhvr additive="base">
                                        <p:cTn id="1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1"/>
                                        </p:tgtEl>
                                        <p:attrNameLst>
                                          <p:attrName>style.visibility</p:attrName>
                                        </p:attrNameLst>
                                      </p:cBhvr>
                                      <p:to>
                                        <p:strVal val="visible"/>
                                      </p:to>
                                    </p:set>
                                    <p:anim calcmode="lin" valueType="num">
                                      <p:cBhvr additive="base">
                                        <p:cTn id="25" dur="500" fill="hold"/>
                                        <p:tgtEl>
                                          <p:spTgt spid="6151"/>
                                        </p:tgtEl>
                                        <p:attrNameLst>
                                          <p:attrName>ppt_x</p:attrName>
                                        </p:attrNameLst>
                                      </p:cBhvr>
                                      <p:tavLst>
                                        <p:tav tm="0">
                                          <p:val>
                                            <p:strVal val="#ppt_x"/>
                                          </p:val>
                                        </p:tav>
                                        <p:tav tm="100000">
                                          <p:val>
                                            <p:strVal val="#ppt_x"/>
                                          </p:val>
                                        </p:tav>
                                      </p:tavLst>
                                    </p:anim>
                                    <p:anim calcmode="lin" valueType="num">
                                      <p:cBhvr additive="base">
                                        <p:cTn id="26"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383792" y="304800"/>
            <a:ext cx="7772400" cy="892175"/>
          </a:xfrm>
        </p:spPr>
        <p:txBody>
          <a:bodyPr/>
          <a:lstStyle/>
          <a:p>
            <a:r>
              <a:rPr lang="en-US" altLang="en-US" dirty="0"/>
              <a:t>Principles of an ITCP</a:t>
            </a:r>
            <a:endParaRPr lang="en-US" altLang="en-US" sz="2400" dirty="0"/>
          </a:p>
        </p:txBody>
      </p:sp>
      <p:sp>
        <p:nvSpPr>
          <p:cNvPr id="120835" name="Rectangle 3"/>
          <p:cNvSpPr>
            <a:spLocks noGrp="1" noChangeArrowheads="1"/>
          </p:cNvSpPr>
          <p:nvPr>
            <p:ph type="body" idx="1"/>
          </p:nvPr>
        </p:nvSpPr>
        <p:spPr>
          <a:xfrm>
            <a:off x="762000" y="1905000"/>
            <a:ext cx="7800975" cy="4564063"/>
          </a:xfrm>
        </p:spPr>
        <p:txBody>
          <a:bodyPr/>
          <a:lstStyle/>
          <a:p>
            <a:pPr>
              <a:lnSpc>
                <a:spcPct val="90000"/>
              </a:lnSpc>
            </a:pPr>
            <a:r>
              <a:rPr lang="en-US" altLang="en-US" sz="2800" dirty="0"/>
              <a:t>Basic principles of ITCP for conflicting movements</a:t>
            </a:r>
          </a:p>
          <a:p>
            <a:pPr lvl="1">
              <a:lnSpc>
                <a:spcPct val="90000"/>
              </a:lnSpc>
            </a:pPr>
            <a:r>
              <a:rPr lang="en-US" altLang="en-US" sz="2400" dirty="0"/>
              <a:t>Separation by space</a:t>
            </a:r>
          </a:p>
          <a:p>
            <a:pPr lvl="1">
              <a:lnSpc>
                <a:spcPct val="90000"/>
              </a:lnSpc>
            </a:pPr>
            <a:r>
              <a:rPr lang="en-US" altLang="en-US" sz="2400" dirty="0"/>
              <a:t>Separation by time</a:t>
            </a:r>
          </a:p>
          <a:p>
            <a:pPr lvl="1">
              <a:lnSpc>
                <a:spcPct val="90000"/>
              </a:lnSpc>
            </a:pPr>
            <a:r>
              <a:rPr lang="en-US" altLang="en-US" sz="2400" dirty="0"/>
              <a:t>Controls</a:t>
            </a:r>
          </a:p>
          <a:p>
            <a:pPr>
              <a:lnSpc>
                <a:spcPct val="90000"/>
              </a:lnSpc>
            </a:pPr>
            <a:r>
              <a:rPr lang="en-US" altLang="en-US" sz="2800" dirty="0">
                <a:cs typeface="Times New Roman" pitchFamily="18" charset="0"/>
              </a:rPr>
              <a:t>Schematic diagrams needed for movement of construction workers, vehicles and equipment in the work space</a:t>
            </a:r>
            <a:endParaRPr lang="en-US" altLang="en-US" sz="2800" dirty="0"/>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5</a:t>
            </a:fld>
            <a:endParaRPr lang="en-US" dirty="0"/>
          </a:p>
        </p:txBody>
      </p:sp>
    </p:spTree>
    <p:extLst>
      <p:ext uri="{BB962C8B-B14F-4D97-AF65-F5344CB8AC3E}">
        <p14:creationId xmlns:p14="http://schemas.microsoft.com/office/powerpoint/2010/main" val="1932682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5BF8F3-FF87-4D56-9E96-59C6ACE279A3}"/>
              </a:ext>
            </a:extLst>
          </p:cNvPr>
          <p:cNvSpPr>
            <a:spLocks noGrp="1"/>
          </p:cNvSpPr>
          <p:nvPr>
            <p:ph type="title"/>
          </p:nvPr>
        </p:nvSpPr>
        <p:spPr/>
        <p:txBody>
          <a:bodyPr/>
          <a:lstStyle/>
          <a:p>
            <a:r>
              <a:rPr lang="en-US" altLang="en-US" sz="4000" dirty="0">
                <a:latin typeface="BankGothic Lt BT" pitchFamily="34" charset="0"/>
              </a:rPr>
              <a:t>Mistakes / Errors</a:t>
            </a:r>
            <a:endParaRPr lang="en-US" dirty="0"/>
          </a:p>
        </p:txBody>
      </p:sp>
      <p:sp>
        <p:nvSpPr>
          <p:cNvPr id="3074" name="Rectangle 7"/>
          <p:cNvSpPr>
            <a:spLocks noGrp="1" noChangeArrowheads="1"/>
          </p:cNvSpPr>
          <p:nvPr>
            <p:ph idx="1"/>
          </p:nvPr>
        </p:nvSpPr>
        <p:spPr/>
        <p:txBody>
          <a:bodyPr/>
          <a:lstStyle/>
          <a:p>
            <a:endParaRPr lang="en-US" altLang="en-US" dirty="0"/>
          </a:p>
          <a:p>
            <a:endParaRPr lang="en-US" altLang="en-US" dirty="0"/>
          </a:p>
          <a:p>
            <a:r>
              <a:rPr lang="en-US" altLang="en-US" sz="3600" dirty="0"/>
              <a:t>When employees make mistakes increasing the risk of injury it is usually because they were either rushing, frustrated, fatigued or complacent.</a:t>
            </a:r>
          </a:p>
        </p:txBody>
      </p:sp>
      <p:sp>
        <p:nvSpPr>
          <p:cNvPr id="2" name="Slide Number Placeholder 1"/>
          <p:cNvSpPr>
            <a:spLocks noGrp="1"/>
          </p:cNvSpPr>
          <p:nvPr>
            <p:ph type="sldNum" sz="quarter" idx="12"/>
          </p:nvPr>
        </p:nvSpPr>
        <p:spPr/>
        <p:txBody>
          <a:bodyPr/>
          <a:lstStyle/>
          <a:p>
            <a:fld id="{35CE2325-C5AF-4A57-AA96-D283D9B09E84}" type="slidenum">
              <a:rPr lang="en-US" smtClean="0"/>
              <a:pPr/>
              <a:t>50</a:t>
            </a:fld>
            <a:endParaRPr lang="en-US" dirty="0"/>
          </a:p>
        </p:txBody>
      </p:sp>
    </p:spTree>
    <p:extLst>
      <p:ext uri="{BB962C8B-B14F-4D97-AF65-F5344CB8AC3E}">
        <p14:creationId xmlns:p14="http://schemas.microsoft.com/office/powerpoint/2010/main" val="364328545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title="Arrow">
            <a:extLst>
              <a:ext uri="{C183D7F6-B498-43B3-948B-1728B52AA6E4}">
                <adec:decorative xmlns:adec="http://schemas.microsoft.com/office/drawing/2017/decorative" xmlns="" val="1"/>
              </a:ext>
            </a:extLst>
          </p:cNvPr>
          <p:cNvSpPr>
            <a:spLocks noChangeArrowheads="1"/>
          </p:cNvSpPr>
          <p:nvPr/>
        </p:nvSpPr>
        <p:spPr bwMode="auto">
          <a:xfrm>
            <a:off x="228600" y="2327564"/>
            <a:ext cx="2133600" cy="831273"/>
          </a:xfrm>
          <a:prstGeom prst="chevron">
            <a:avLst>
              <a:gd name="adj" fmla="val 58333"/>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a:spcBef>
                <a:spcPct val="0"/>
              </a:spcBef>
              <a:buClrTx/>
              <a:buFontTx/>
              <a:buNone/>
            </a:pPr>
            <a:endParaRPr lang="en-CA" altLang="en-US" sz="1800" dirty="0">
              <a:solidFill>
                <a:schemeClr val="bg2"/>
              </a:solidFill>
              <a:latin typeface="Arial" pitchFamily="34" charset="0"/>
            </a:endParaRPr>
          </a:p>
        </p:txBody>
      </p:sp>
      <p:sp>
        <p:nvSpPr>
          <p:cNvPr id="13315" name="AutoShape 4" title="Arrow">
            <a:extLst>
              <a:ext uri="{C183D7F6-B498-43B3-948B-1728B52AA6E4}">
                <adec:decorative xmlns:adec="http://schemas.microsoft.com/office/drawing/2017/decorative" xmlns="" val="1"/>
              </a:ext>
            </a:extLst>
          </p:cNvPr>
          <p:cNvSpPr>
            <a:spLocks noChangeArrowheads="1"/>
          </p:cNvSpPr>
          <p:nvPr/>
        </p:nvSpPr>
        <p:spPr bwMode="auto">
          <a:xfrm>
            <a:off x="3505200" y="2286000"/>
            <a:ext cx="2133600" cy="914400"/>
          </a:xfrm>
          <a:prstGeom prst="chevron">
            <a:avLst>
              <a:gd name="adj" fmla="val 58333"/>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a:spcBef>
                <a:spcPct val="0"/>
              </a:spcBef>
              <a:buClrTx/>
              <a:buFontTx/>
              <a:buNone/>
            </a:pPr>
            <a:endParaRPr lang="en-CA" altLang="en-US" sz="1800" dirty="0">
              <a:solidFill>
                <a:schemeClr val="bg2"/>
              </a:solidFill>
              <a:latin typeface="Arial" pitchFamily="34" charset="0"/>
            </a:endParaRPr>
          </a:p>
        </p:txBody>
      </p:sp>
      <p:sp>
        <p:nvSpPr>
          <p:cNvPr id="13316" name="AutoShape 5" title="Plus sign">
            <a:extLst>
              <a:ext uri="{C183D7F6-B498-43B3-948B-1728B52AA6E4}">
                <adec:decorative xmlns:adec="http://schemas.microsoft.com/office/drawing/2017/decorative" xmlns="" val="1"/>
              </a:ext>
            </a:extLst>
          </p:cNvPr>
          <p:cNvSpPr>
            <a:spLocks noChangeArrowheads="1"/>
          </p:cNvSpPr>
          <p:nvPr/>
        </p:nvSpPr>
        <p:spPr bwMode="auto">
          <a:xfrm>
            <a:off x="2743200" y="2438400"/>
            <a:ext cx="609600" cy="609600"/>
          </a:xfrm>
          <a:prstGeom prst="plus">
            <a:avLst>
              <a:gd name="adj" fmla="val 41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dirty="0">
              <a:latin typeface="Arial" pitchFamily="34" charset="0"/>
            </a:endParaRPr>
          </a:p>
        </p:txBody>
      </p:sp>
      <p:sp>
        <p:nvSpPr>
          <p:cNvPr id="13317" name="Text Box 6"/>
          <p:cNvSpPr txBox="1">
            <a:spLocks noChangeArrowheads="1"/>
          </p:cNvSpPr>
          <p:nvPr/>
        </p:nvSpPr>
        <p:spPr bwMode="auto">
          <a:xfrm>
            <a:off x="762000" y="2327275"/>
            <a:ext cx="1219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spcBef>
                <a:spcPct val="50000"/>
              </a:spcBef>
              <a:buClrTx/>
              <a:buFontTx/>
              <a:buNone/>
            </a:pPr>
            <a:r>
              <a:rPr lang="en-US" altLang="en-US" sz="2400" dirty="0">
                <a:latin typeface="Arial" pitchFamily="34" charset="0"/>
              </a:rPr>
              <a:t>Mind Sets</a:t>
            </a:r>
          </a:p>
        </p:txBody>
      </p:sp>
      <p:sp>
        <p:nvSpPr>
          <p:cNvPr id="13318" name="Text Box 7"/>
          <p:cNvSpPr txBox="1">
            <a:spLocks noChangeArrowheads="1"/>
          </p:cNvSpPr>
          <p:nvPr/>
        </p:nvSpPr>
        <p:spPr bwMode="auto">
          <a:xfrm>
            <a:off x="4114800" y="2514600"/>
            <a:ext cx="1447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spcBef>
                <a:spcPct val="50000"/>
              </a:spcBef>
              <a:buClrTx/>
              <a:buFontTx/>
              <a:buNone/>
            </a:pPr>
            <a:r>
              <a:rPr lang="en-US" altLang="en-US" sz="2400" dirty="0">
                <a:latin typeface="Arial" pitchFamily="34" charset="0"/>
              </a:rPr>
              <a:t>Mistakes</a:t>
            </a:r>
          </a:p>
        </p:txBody>
      </p:sp>
      <p:grpSp>
        <p:nvGrpSpPr>
          <p:cNvPr id="13319" name="Group 10" title="Equal sign">
            <a:extLst>
              <a:ext uri="{C183D7F6-B498-43B3-948B-1728B52AA6E4}">
                <adec:decorative xmlns:adec="http://schemas.microsoft.com/office/drawing/2017/decorative" xmlns="" val="1"/>
              </a:ext>
            </a:extLst>
          </p:cNvPr>
          <p:cNvGrpSpPr>
            <a:grpSpLocks/>
          </p:cNvGrpSpPr>
          <p:nvPr/>
        </p:nvGrpSpPr>
        <p:grpSpPr bwMode="auto">
          <a:xfrm>
            <a:off x="5791200" y="2514600"/>
            <a:ext cx="457200" cy="381000"/>
            <a:chOff x="1488" y="2640"/>
            <a:chExt cx="288" cy="240"/>
          </a:xfrm>
        </p:grpSpPr>
        <p:sp>
          <p:nvSpPr>
            <p:cNvPr id="13328" name="Rectangle 8"/>
            <p:cNvSpPr>
              <a:spLocks noChangeArrowheads="1"/>
            </p:cNvSpPr>
            <p:nvPr/>
          </p:nvSpPr>
          <p:spPr bwMode="auto">
            <a:xfrm>
              <a:off x="1488" y="2640"/>
              <a:ext cx="288" cy="9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dirty="0">
                <a:latin typeface="Arial" pitchFamily="34" charset="0"/>
              </a:endParaRPr>
            </a:p>
          </p:txBody>
        </p:sp>
        <p:sp>
          <p:nvSpPr>
            <p:cNvPr id="13329" name="Rectangle 9"/>
            <p:cNvSpPr>
              <a:spLocks noChangeArrowheads="1"/>
            </p:cNvSpPr>
            <p:nvPr/>
          </p:nvSpPr>
          <p:spPr bwMode="auto">
            <a:xfrm>
              <a:off x="1488" y="2784"/>
              <a:ext cx="288" cy="9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dirty="0">
                <a:latin typeface="Arial" pitchFamily="34" charset="0"/>
              </a:endParaRPr>
            </a:p>
          </p:txBody>
        </p:sp>
      </p:grpSp>
      <p:sp>
        <p:nvSpPr>
          <p:cNvPr id="13320" name="AutoShape 11" title="Triangle">
            <a:extLst>
              <a:ext uri="{C183D7F6-B498-43B3-948B-1728B52AA6E4}">
                <adec:decorative xmlns:adec="http://schemas.microsoft.com/office/drawing/2017/decorative" xmlns="" val="1"/>
              </a:ext>
            </a:extLst>
          </p:cNvPr>
          <p:cNvSpPr>
            <a:spLocks noChangeArrowheads="1"/>
          </p:cNvSpPr>
          <p:nvPr/>
        </p:nvSpPr>
        <p:spPr bwMode="auto">
          <a:xfrm>
            <a:off x="6096000" y="1371600"/>
            <a:ext cx="2971800" cy="35052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dirty="0">
              <a:latin typeface="Arial" pitchFamily="34" charset="0"/>
            </a:endParaRPr>
          </a:p>
        </p:txBody>
      </p:sp>
      <p:sp>
        <p:nvSpPr>
          <p:cNvPr id="13321" name="WordArt 12"/>
          <p:cNvSpPr>
            <a:spLocks noChangeArrowheads="1" noChangeShapeType="1" noTextEdit="1"/>
          </p:cNvSpPr>
          <p:nvPr/>
        </p:nvSpPr>
        <p:spPr bwMode="auto">
          <a:xfrm>
            <a:off x="7010400" y="2819400"/>
            <a:ext cx="1200150" cy="971550"/>
          </a:xfrm>
          <a:prstGeom prst="rect">
            <a:avLst/>
          </a:prstGeom>
        </p:spPr>
        <p:txBody>
          <a:bodyPr wrap="none" fromWordArt="1">
            <a:prstTxWarp prst="textPlain">
              <a:avLst>
                <a:gd name="adj" fmla="val 50000"/>
              </a:avLst>
            </a:prstTxWarp>
          </a:bodyPr>
          <a:lstStyle/>
          <a:p>
            <a:pPr algn="ctr"/>
            <a:r>
              <a:rPr lang="en-US" sz="2000" kern="10" dirty="0">
                <a:ln w="9525">
                  <a:solidFill>
                    <a:schemeClr val="bg2"/>
                  </a:solidFill>
                  <a:round/>
                  <a:headEnd/>
                  <a:tailEnd/>
                </a:ln>
                <a:latin typeface="Lucida Sans Unicode"/>
                <a:cs typeface="Lucida Sans Unicode"/>
              </a:rPr>
              <a:t>Increased</a:t>
            </a:r>
          </a:p>
          <a:p>
            <a:pPr algn="ctr"/>
            <a:r>
              <a:rPr lang="en-US" sz="2000" kern="10" dirty="0">
                <a:ln w="9525">
                  <a:solidFill>
                    <a:schemeClr val="bg2"/>
                  </a:solidFill>
                  <a:round/>
                  <a:headEnd/>
                  <a:tailEnd/>
                </a:ln>
                <a:latin typeface="Lucida Sans Unicode"/>
                <a:cs typeface="Lucida Sans Unicode"/>
              </a:rPr>
              <a:t>Risk</a:t>
            </a:r>
          </a:p>
          <a:p>
            <a:pPr algn="ctr"/>
            <a:r>
              <a:rPr lang="en-US" sz="2000" kern="10" dirty="0">
                <a:ln w="9525">
                  <a:solidFill>
                    <a:schemeClr val="bg2"/>
                  </a:solidFill>
                  <a:round/>
                  <a:headEnd/>
                  <a:tailEnd/>
                </a:ln>
                <a:latin typeface="Lucida Sans Unicode"/>
                <a:cs typeface="Lucida Sans Unicode"/>
              </a:rPr>
              <a:t>of Injury*</a:t>
            </a:r>
          </a:p>
        </p:txBody>
      </p:sp>
      <p:sp>
        <p:nvSpPr>
          <p:cNvPr id="13322" name="Line 14" title="line">
            <a:extLst>
              <a:ext uri="{C183D7F6-B498-43B3-948B-1728B52AA6E4}">
                <adec:decorative xmlns:adec="http://schemas.microsoft.com/office/drawing/2017/decorative" xmlns="" val="1"/>
              </a:ext>
            </a:extLst>
          </p:cNvPr>
          <p:cNvSpPr>
            <a:spLocks noChangeShapeType="1"/>
          </p:cNvSpPr>
          <p:nvPr/>
        </p:nvSpPr>
        <p:spPr bwMode="auto">
          <a:xfrm>
            <a:off x="6477000" y="3962400"/>
            <a:ext cx="2209800" cy="0"/>
          </a:xfrm>
          <a:prstGeom prst="line">
            <a:avLst/>
          </a:prstGeom>
          <a:noFill/>
          <a:ln w="349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3" name="Line 15" title="line">
            <a:extLst>
              <a:ext uri="{C183D7F6-B498-43B3-948B-1728B52AA6E4}">
                <adec:decorative xmlns:adec="http://schemas.microsoft.com/office/drawing/2017/decorative" xmlns="" val="1"/>
              </a:ext>
            </a:extLst>
          </p:cNvPr>
          <p:cNvSpPr>
            <a:spLocks noChangeShapeType="1"/>
          </p:cNvSpPr>
          <p:nvPr/>
        </p:nvSpPr>
        <p:spPr bwMode="auto">
          <a:xfrm>
            <a:off x="6858000" y="3124200"/>
            <a:ext cx="1447800" cy="0"/>
          </a:xfrm>
          <a:prstGeom prst="line">
            <a:avLst/>
          </a:prstGeom>
          <a:noFill/>
          <a:ln w="349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4" name="Line 16" title="line">
            <a:extLst>
              <a:ext uri="{C183D7F6-B498-43B3-948B-1728B52AA6E4}">
                <adec:decorative xmlns:adec="http://schemas.microsoft.com/office/drawing/2017/decorative" xmlns="" val="1"/>
              </a:ext>
            </a:extLst>
          </p:cNvPr>
          <p:cNvSpPr>
            <a:spLocks noChangeShapeType="1"/>
          </p:cNvSpPr>
          <p:nvPr/>
        </p:nvSpPr>
        <p:spPr bwMode="auto">
          <a:xfrm>
            <a:off x="7086600" y="2514600"/>
            <a:ext cx="990600" cy="0"/>
          </a:xfrm>
          <a:prstGeom prst="line">
            <a:avLst/>
          </a:prstGeom>
          <a:noFill/>
          <a:ln w="349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itle 6">
            <a:extLst>
              <a:ext uri="{FF2B5EF4-FFF2-40B4-BE49-F238E27FC236}">
                <a16:creationId xmlns:a16="http://schemas.microsoft.com/office/drawing/2014/main" id="{FE3755D7-836B-4B2C-ABDF-654EDE0A4BB9}"/>
              </a:ext>
            </a:extLst>
          </p:cNvPr>
          <p:cNvSpPr>
            <a:spLocks noGrp="1"/>
          </p:cNvSpPr>
          <p:nvPr>
            <p:ph type="title"/>
          </p:nvPr>
        </p:nvSpPr>
        <p:spPr/>
        <p:txBody>
          <a:bodyPr/>
          <a:lstStyle/>
          <a:p>
            <a:r>
              <a:rPr lang="en-US" dirty="0"/>
              <a:t>CONDITIONS</a:t>
            </a:r>
          </a:p>
        </p:txBody>
      </p:sp>
      <p:sp>
        <p:nvSpPr>
          <p:cNvPr id="13325" name="Rectangle 18"/>
          <p:cNvSpPr>
            <a:spLocks noGrp="1" noChangeArrowheads="1"/>
          </p:cNvSpPr>
          <p:nvPr>
            <p:ph sz="half" idx="1"/>
          </p:nvPr>
        </p:nvSpPr>
        <p:spPr>
          <a:xfrm>
            <a:off x="457200" y="3279577"/>
            <a:ext cx="4038600" cy="2206823"/>
          </a:xfrm>
        </p:spPr>
        <p:txBody>
          <a:bodyPr/>
          <a:lstStyle/>
          <a:p>
            <a:r>
              <a:rPr lang="en-US" altLang="en-US" dirty="0"/>
              <a:t>Hurried</a:t>
            </a:r>
          </a:p>
          <a:p>
            <a:r>
              <a:rPr lang="en-US" altLang="en-US" dirty="0"/>
              <a:t>Angry</a:t>
            </a:r>
          </a:p>
          <a:p>
            <a:r>
              <a:rPr lang="en-US" altLang="en-US" dirty="0"/>
              <a:t>Tired</a:t>
            </a:r>
          </a:p>
          <a:p>
            <a:r>
              <a:rPr lang="en-US" altLang="en-US" dirty="0"/>
              <a:t>Complacency</a:t>
            </a:r>
          </a:p>
        </p:txBody>
      </p:sp>
      <p:sp>
        <p:nvSpPr>
          <p:cNvPr id="13326" name="Rectangle 19"/>
          <p:cNvSpPr>
            <a:spLocks noGrp="1" noChangeArrowheads="1"/>
          </p:cNvSpPr>
          <p:nvPr>
            <p:ph sz="half" idx="2"/>
          </p:nvPr>
        </p:nvSpPr>
        <p:spPr>
          <a:xfrm>
            <a:off x="3352800" y="3355777"/>
            <a:ext cx="4038600" cy="2054423"/>
          </a:xfrm>
        </p:spPr>
        <p:txBody>
          <a:bodyPr/>
          <a:lstStyle/>
          <a:p>
            <a:r>
              <a:rPr lang="en-US" altLang="en-US" dirty="0"/>
              <a:t>Eyes not on task</a:t>
            </a:r>
          </a:p>
          <a:p>
            <a:r>
              <a:rPr lang="en-US" altLang="en-US" dirty="0"/>
              <a:t>Mind not on task</a:t>
            </a:r>
          </a:p>
          <a:p>
            <a:r>
              <a:rPr lang="en-US" altLang="en-US" dirty="0"/>
              <a:t>Line-of-fire</a:t>
            </a:r>
          </a:p>
          <a:p>
            <a:r>
              <a:rPr lang="en-US" altLang="en-US" dirty="0"/>
              <a:t>Balance, traction, grip</a:t>
            </a:r>
          </a:p>
        </p:txBody>
      </p:sp>
      <p:sp>
        <p:nvSpPr>
          <p:cNvPr id="3" name="Slide Number Placeholder 2"/>
          <p:cNvSpPr>
            <a:spLocks noGrp="1"/>
          </p:cNvSpPr>
          <p:nvPr>
            <p:ph type="sldNum" sz="quarter" idx="12"/>
          </p:nvPr>
        </p:nvSpPr>
        <p:spPr/>
        <p:txBody>
          <a:bodyPr/>
          <a:lstStyle/>
          <a:p>
            <a:fld id="{9B686F33-D148-47A3-B73E-D853D6CB50E6}" type="slidenum">
              <a:rPr lang="en-US" smtClean="0"/>
              <a:pPr/>
              <a:t>51</a:t>
            </a:fld>
            <a:endParaRPr lang="en-US" dirty="0"/>
          </a:p>
        </p:txBody>
      </p:sp>
      <p:sp>
        <p:nvSpPr>
          <p:cNvPr id="13327" name="Text Box 20"/>
          <p:cNvSpPr txBox="1">
            <a:spLocks noChangeArrowheads="1"/>
          </p:cNvSpPr>
          <p:nvPr/>
        </p:nvSpPr>
        <p:spPr bwMode="auto">
          <a:xfrm>
            <a:off x="696955" y="5559623"/>
            <a:ext cx="75135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spcBef>
                <a:spcPct val="0"/>
              </a:spcBef>
              <a:buClrTx/>
              <a:buFontTx/>
              <a:buNone/>
            </a:pPr>
            <a:r>
              <a:rPr lang="en-US" altLang="en-US" sz="1400" b="1" dirty="0">
                <a:latin typeface="Arial Unicode MS" pitchFamily="34" charset="-128"/>
              </a:rPr>
              <a:t>* Over 90% of all injuries at home, at work or on the road are caused by these error patterns.</a:t>
            </a:r>
          </a:p>
        </p:txBody>
      </p:sp>
    </p:spTree>
    <p:extLst>
      <p:ext uri="{BB962C8B-B14F-4D97-AF65-F5344CB8AC3E}">
        <p14:creationId xmlns:p14="http://schemas.microsoft.com/office/powerpoint/2010/main" val="73951549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of Mind</a:t>
            </a:r>
          </a:p>
        </p:txBody>
      </p:sp>
      <p:sp>
        <p:nvSpPr>
          <p:cNvPr id="3" name="Content Placeholder 2"/>
          <p:cNvSpPr>
            <a:spLocks noGrp="1"/>
          </p:cNvSpPr>
          <p:nvPr>
            <p:ph sz="half" idx="1"/>
          </p:nvPr>
        </p:nvSpPr>
        <p:spPr/>
        <p:txBody>
          <a:bodyPr>
            <a:normAutofit/>
          </a:bodyPr>
          <a:lstStyle/>
          <a:p>
            <a:r>
              <a:rPr lang="en-US" u="sng" dirty="0">
                <a:latin typeface="+mj-lt"/>
              </a:rPr>
              <a:t>Hurried</a:t>
            </a:r>
            <a:r>
              <a:rPr lang="en-US" dirty="0">
                <a:latin typeface="+mj-lt"/>
              </a:rPr>
              <a:t> - </a:t>
            </a:r>
            <a:r>
              <a:rPr lang="en-US" altLang="en-US" dirty="0">
                <a:latin typeface="+mj-lt"/>
              </a:rPr>
              <a:t>When you exceed the pace at which you normally perform the task</a:t>
            </a:r>
          </a:p>
          <a:p>
            <a:r>
              <a:rPr lang="en-US" u="sng" dirty="0">
                <a:latin typeface="+mj-lt"/>
              </a:rPr>
              <a:t>Angry</a:t>
            </a:r>
            <a:r>
              <a:rPr lang="en-US" dirty="0">
                <a:latin typeface="+mj-lt"/>
              </a:rPr>
              <a:t> - </a:t>
            </a:r>
            <a:r>
              <a:rPr lang="en-US" altLang="en-US" dirty="0">
                <a:latin typeface="+mj-lt"/>
              </a:rPr>
              <a:t>Caused by relationships inside and outside of the workplace</a:t>
            </a:r>
          </a:p>
          <a:p>
            <a:endParaRPr lang="en-US" dirty="0"/>
          </a:p>
        </p:txBody>
      </p:sp>
      <p:sp>
        <p:nvSpPr>
          <p:cNvPr id="4" name="Content Placeholder 3"/>
          <p:cNvSpPr>
            <a:spLocks noGrp="1"/>
          </p:cNvSpPr>
          <p:nvPr>
            <p:ph sz="half" idx="2"/>
          </p:nvPr>
        </p:nvSpPr>
        <p:spPr/>
        <p:txBody>
          <a:bodyPr/>
          <a:lstStyle/>
          <a:p>
            <a:r>
              <a:rPr lang="en-US" u="sng" dirty="0">
                <a:latin typeface="+mj-lt"/>
              </a:rPr>
              <a:t>Tired</a:t>
            </a:r>
            <a:r>
              <a:rPr lang="en-US" dirty="0">
                <a:latin typeface="+mj-lt"/>
              </a:rPr>
              <a:t> - </a:t>
            </a:r>
            <a:r>
              <a:rPr lang="en-US" altLang="en-US" dirty="0">
                <a:latin typeface="+mj-lt"/>
              </a:rPr>
              <a:t>Too tired to do the job safely</a:t>
            </a:r>
          </a:p>
          <a:p>
            <a:r>
              <a:rPr lang="en-US" altLang="en-US" u="sng" dirty="0">
                <a:latin typeface="+mj-lt"/>
              </a:rPr>
              <a:t>Complacency</a:t>
            </a:r>
            <a:r>
              <a:rPr lang="en-US" altLang="en-US" dirty="0">
                <a:latin typeface="+mj-lt"/>
              </a:rPr>
              <a:t> - Familiar enough with the hazards to become considerably less concerned over time </a:t>
            </a:r>
            <a:endParaRPr lang="en-US" dirty="0">
              <a:latin typeface="+mj-lt"/>
            </a:endParaRPr>
          </a:p>
        </p:txBody>
      </p:sp>
      <p:sp>
        <p:nvSpPr>
          <p:cNvPr id="6" name="Slide Number Placeholder 5"/>
          <p:cNvSpPr>
            <a:spLocks noGrp="1"/>
          </p:cNvSpPr>
          <p:nvPr>
            <p:ph type="sldNum" sz="quarter" idx="12"/>
          </p:nvPr>
        </p:nvSpPr>
        <p:spPr/>
        <p:txBody>
          <a:bodyPr/>
          <a:lstStyle/>
          <a:p>
            <a:pPr>
              <a:defRPr/>
            </a:pPr>
            <a:fld id="{9B686F33-D148-47A3-B73E-D853D6CB50E6}" type="slidenum">
              <a:rPr lang="en-US" smtClean="0"/>
              <a:pPr>
                <a:defRPr/>
              </a:pPr>
              <a:t>52</a:t>
            </a:fld>
            <a:endParaRPr lang="en-US" dirty="0"/>
          </a:p>
        </p:txBody>
      </p:sp>
    </p:spTree>
    <p:extLst>
      <p:ext uri="{BB962C8B-B14F-4D97-AF65-F5344CB8AC3E}">
        <p14:creationId xmlns:p14="http://schemas.microsoft.com/office/powerpoint/2010/main" val="366320839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eaLnBrk="1" fontAlgn="auto" hangingPunct="1">
              <a:spcAft>
                <a:spcPts val="0"/>
              </a:spcAft>
              <a:defRPr/>
            </a:pPr>
            <a:r>
              <a:rPr lang="en-US" altLang="en-US" sz="4800" dirty="0">
                <a:latin typeface="BankGothic Lt BT" pitchFamily="34" charset="0"/>
              </a:rPr>
              <a:t>Critical Mistakes</a:t>
            </a:r>
          </a:p>
        </p:txBody>
      </p:sp>
      <p:sp>
        <p:nvSpPr>
          <p:cNvPr id="18435" name="Rectangle 3"/>
          <p:cNvSpPr>
            <a:spLocks noGrp="1" noChangeArrowheads="1"/>
          </p:cNvSpPr>
          <p:nvPr>
            <p:ph idx="1"/>
          </p:nvPr>
        </p:nvSpPr>
        <p:spPr/>
        <p:txBody>
          <a:bodyPr/>
          <a:lstStyle/>
          <a:p>
            <a:pPr eaLnBrk="1" hangingPunct="1"/>
            <a:r>
              <a:rPr lang="en-US" altLang="en-US" dirty="0">
                <a:latin typeface="Lucida Sans Unicode" pitchFamily="34" charset="0"/>
              </a:rPr>
              <a:t>Anyone can get hurt if they are not looking at what they are doing/paying attention</a:t>
            </a:r>
          </a:p>
          <a:p>
            <a:pPr eaLnBrk="1" hangingPunct="1"/>
            <a:r>
              <a:rPr lang="en-US" altLang="en-US" dirty="0">
                <a:latin typeface="Lucida Sans Unicode" pitchFamily="34" charset="0"/>
              </a:rPr>
              <a:t>While this may appear to sound like “common sense”, unfortunately common sense is not always common practice</a:t>
            </a:r>
          </a:p>
          <a:p>
            <a:pPr eaLnBrk="1" hangingPunct="1"/>
            <a:endParaRPr lang="en-US" altLang="en-US" dirty="0">
              <a:latin typeface="Lucida Sans Unicode" pitchFamily="34" charset="0"/>
            </a:endParaRP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53</a:t>
            </a:fld>
            <a:endParaRPr lang="en-US" dirty="0"/>
          </a:p>
        </p:txBody>
      </p:sp>
    </p:spTree>
    <p:extLst>
      <p:ext uri="{BB962C8B-B14F-4D97-AF65-F5344CB8AC3E}">
        <p14:creationId xmlns:p14="http://schemas.microsoft.com/office/powerpoint/2010/main" val="35406548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title"/>
          </p:nvPr>
        </p:nvSpPr>
        <p:spPr>
          <a:xfrm>
            <a:off x="152400" y="76200"/>
            <a:ext cx="8991600" cy="1371600"/>
          </a:xfrm>
        </p:spPr>
        <p:txBody>
          <a:bodyPr/>
          <a:lstStyle/>
          <a:p>
            <a:pPr algn="l" eaLnBrk="1" fontAlgn="auto" hangingPunct="1">
              <a:spcAft>
                <a:spcPts val="0"/>
              </a:spcAft>
              <a:defRPr/>
            </a:pPr>
            <a:r>
              <a:rPr lang="en-US" altLang="en-US" dirty="0">
                <a:latin typeface="BankGothic Lt BT" pitchFamily="34" charset="0"/>
              </a:rPr>
              <a:t>Eyes not looking at what you’re doing</a:t>
            </a:r>
          </a:p>
        </p:txBody>
      </p:sp>
      <p:sp>
        <p:nvSpPr>
          <p:cNvPr id="19459" name="Rectangle 4"/>
          <p:cNvSpPr>
            <a:spLocks noGrp="1" noChangeArrowheads="1"/>
          </p:cNvSpPr>
          <p:nvPr>
            <p:ph idx="1"/>
          </p:nvPr>
        </p:nvSpPr>
        <p:spPr>
          <a:xfrm>
            <a:off x="457200" y="2584450"/>
            <a:ext cx="6324600" cy="2768600"/>
          </a:xfrm>
        </p:spPr>
        <p:txBody>
          <a:bodyPr/>
          <a:lstStyle/>
          <a:p>
            <a:pPr eaLnBrk="1" hangingPunct="1">
              <a:buFont typeface="Wingdings" pitchFamily="2" charset="2"/>
              <a:buNone/>
            </a:pPr>
            <a:r>
              <a:rPr lang="en-US" altLang="en-US" sz="2600" dirty="0">
                <a:latin typeface="Lucida Sans Unicode" pitchFamily="34" charset="0"/>
              </a:rPr>
              <a:t>	</a:t>
            </a:r>
            <a:r>
              <a:rPr lang="en-US" altLang="en-US" dirty="0">
                <a:latin typeface="Lucida Sans Unicode" pitchFamily="34" charset="0"/>
              </a:rPr>
              <a:t>Not looking where you are going or what is coming your way. Includes not moving your eyes before moving your body or not being able to see where you are stepping, where your hands are reaching into, etc.</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54</a:t>
            </a:fld>
            <a:endParaRPr lang="en-US" dirty="0"/>
          </a:p>
        </p:txBody>
      </p:sp>
    </p:spTree>
    <p:extLst>
      <p:ext uri="{BB962C8B-B14F-4D97-AF65-F5344CB8AC3E}">
        <p14:creationId xmlns:p14="http://schemas.microsoft.com/office/powerpoint/2010/main" val="314426216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title"/>
          </p:nvPr>
        </p:nvSpPr>
        <p:spPr>
          <a:xfrm>
            <a:off x="1752600" y="0"/>
            <a:ext cx="5638800" cy="1371600"/>
          </a:xfrm>
        </p:spPr>
        <p:txBody>
          <a:bodyPr/>
          <a:lstStyle/>
          <a:p>
            <a:pPr eaLnBrk="1" fontAlgn="auto" hangingPunct="1">
              <a:spcAft>
                <a:spcPts val="0"/>
              </a:spcAft>
              <a:defRPr/>
            </a:pPr>
            <a:r>
              <a:rPr lang="en-US" altLang="en-US" dirty="0">
                <a:latin typeface="BankGothic Lt BT" pitchFamily="34" charset="0"/>
              </a:rPr>
              <a:t>Not thinking of the job</a:t>
            </a:r>
          </a:p>
        </p:txBody>
      </p:sp>
      <p:sp>
        <p:nvSpPr>
          <p:cNvPr id="20483" name="Rectangle 4"/>
          <p:cNvSpPr>
            <a:spLocks noGrp="1" noChangeArrowheads="1"/>
          </p:cNvSpPr>
          <p:nvPr>
            <p:ph idx="1"/>
          </p:nvPr>
        </p:nvSpPr>
        <p:spPr>
          <a:xfrm>
            <a:off x="990600" y="2133600"/>
            <a:ext cx="7848600" cy="2595563"/>
          </a:xfrm>
        </p:spPr>
        <p:txBody>
          <a:bodyPr/>
          <a:lstStyle/>
          <a:p>
            <a:pPr eaLnBrk="1" hangingPunct="1">
              <a:buFont typeface="Wingdings" pitchFamily="2" charset="2"/>
              <a:buNone/>
            </a:pPr>
            <a:r>
              <a:rPr lang="en-US" altLang="en-US" sz="2600" dirty="0"/>
              <a:t>	</a:t>
            </a:r>
            <a:r>
              <a:rPr lang="en-US" altLang="en-US" dirty="0">
                <a:latin typeface="Lucida Sans Unicode" pitchFamily="34" charset="0"/>
              </a:rPr>
              <a:t>Not concentrating on the job. Being unaware of dangers. Forgetting things, making more errors than usual, going on “auto-pilot”, “drifting away”.</a:t>
            </a:r>
          </a:p>
          <a:p>
            <a:pPr lvl="1" eaLnBrk="1" hangingPunct="1"/>
            <a:r>
              <a:rPr lang="en-US" altLang="en-US" sz="1800" dirty="0">
                <a:latin typeface="Lucida Sans Unicode" pitchFamily="34" charset="0"/>
              </a:rPr>
              <a:t>What time do I get the kids?</a:t>
            </a:r>
          </a:p>
          <a:p>
            <a:pPr lvl="1" eaLnBrk="1" hangingPunct="1"/>
            <a:r>
              <a:rPr lang="en-US" altLang="en-US" sz="1800" dirty="0">
                <a:latin typeface="Lucida Sans Unicode" pitchFamily="34" charset="0"/>
              </a:rPr>
              <a:t>Why can’t I break 100 for 18 holes?</a:t>
            </a:r>
          </a:p>
          <a:p>
            <a:pPr lvl="1" eaLnBrk="1" hangingPunct="1"/>
            <a:endParaRPr lang="en-US" altLang="en-US" dirty="0">
              <a:latin typeface="Lucida Sans Unicode" pitchFamily="34" charset="0"/>
            </a:endParaRP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55</a:t>
            </a:fld>
            <a:endParaRPr lang="en-US" dirty="0"/>
          </a:p>
        </p:txBody>
      </p:sp>
    </p:spTree>
    <p:extLst>
      <p:ext uri="{BB962C8B-B14F-4D97-AF65-F5344CB8AC3E}">
        <p14:creationId xmlns:p14="http://schemas.microsoft.com/office/powerpoint/2010/main" val="378636185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title"/>
          </p:nvPr>
        </p:nvSpPr>
        <p:spPr>
          <a:xfrm>
            <a:off x="990600" y="0"/>
            <a:ext cx="6781800" cy="1371600"/>
          </a:xfrm>
        </p:spPr>
        <p:txBody>
          <a:bodyPr/>
          <a:lstStyle/>
          <a:p>
            <a:pPr eaLnBrk="1" fontAlgn="auto" hangingPunct="1">
              <a:spcAft>
                <a:spcPts val="0"/>
              </a:spcAft>
              <a:defRPr/>
            </a:pPr>
            <a:r>
              <a:rPr lang="en-US" altLang="en-US" dirty="0">
                <a:latin typeface="BankGothic Lt BT" pitchFamily="34" charset="0"/>
              </a:rPr>
              <a:t>Standing in the Line-of-Fire</a:t>
            </a:r>
          </a:p>
        </p:txBody>
      </p:sp>
      <p:sp>
        <p:nvSpPr>
          <p:cNvPr id="21507" name="Rectangle 4"/>
          <p:cNvSpPr>
            <a:spLocks noGrp="1" noChangeArrowheads="1"/>
          </p:cNvSpPr>
          <p:nvPr>
            <p:ph idx="1"/>
          </p:nvPr>
        </p:nvSpPr>
        <p:spPr>
          <a:xfrm>
            <a:off x="457200" y="2286000"/>
            <a:ext cx="8229600" cy="2895600"/>
          </a:xfrm>
        </p:spPr>
        <p:txBody>
          <a:bodyPr/>
          <a:lstStyle/>
          <a:p>
            <a:pPr eaLnBrk="1" hangingPunct="1">
              <a:buFont typeface="Wingdings" pitchFamily="2" charset="2"/>
              <a:buNone/>
            </a:pPr>
            <a:r>
              <a:rPr lang="en-US" altLang="en-US" dirty="0">
                <a:solidFill>
                  <a:schemeClr val="hlink"/>
                </a:solidFill>
                <a:latin typeface="Lucida Sans Unicode" pitchFamily="34" charset="0"/>
              </a:rPr>
              <a:t>	</a:t>
            </a:r>
            <a:r>
              <a:rPr lang="en-US" altLang="en-US" dirty="0">
                <a:latin typeface="Lucida Sans Unicode" pitchFamily="34" charset="0"/>
              </a:rPr>
              <a:t>Being conscious of where you are or where you are going in relation to the direction of the hazard.</a:t>
            </a:r>
            <a:r>
              <a:rPr lang="en-US" altLang="en-US" dirty="0"/>
              <a:t> </a:t>
            </a:r>
          </a:p>
          <a:p>
            <a:pPr eaLnBrk="1" hangingPunct="1">
              <a:buFont typeface="Wingdings" pitchFamily="2" charset="2"/>
              <a:buNone/>
            </a:pPr>
            <a:endParaRPr lang="en-US" altLang="en-US" dirty="0"/>
          </a:p>
          <a:p>
            <a:pPr lvl="1" eaLnBrk="1" hangingPunct="1"/>
            <a:r>
              <a:rPr lang="en-US" altLang="en-US" dirty="0"/>
              <a:t>If the driver doesn’t see me, where does the vehicle go?</a:t>
            </a:r>
          </a:p>
          <a:p>
            <a:pPr lvl="1" eaLnBrk="1" hangingPunct="1"/>
            <a:r>
              <a:rPr lang="en-US" altLang="en-US" dirty="0"/>
              <a:t>Which way will the drunk drive?</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56</a:t>
            </a:fld>
            <a:endParaRPr lang="en-US" dirty="0"/>
          </a:p>
        </p:txBody>
      </p:sp>
    </p:spTree>
    <p:extLst>
      <p:ext uri="{BB962C8B-B14F-4D97-AF65-F5344CB8AC3E}">
        <p14:creationId xmlns:p14="http://schemas.microsoft.com/office/powerpoint/2010/main" val="221691426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title"/>
          </p:nvPr>
        </p:nvSpPr>
        <p:spPr>
          <a:xfrm>
            <a:off x="1066800" y="0"/>
            <a:ext cx="6934200" cy="1371600"/>
          </a:xfrm>
        </p:spPr>
        <p:txBody>
          <a:bodyPr/>
          <a:lstStyle/>
          <a:p>
            <a:pPr eaLnBrk="1" fontAlgn="auto" hangingPunct="1">
              <a:spcAft>
                <a:spcPts val="0"/>
              </a:spcAft>
              <a:defRPr/>
            </a:pPr>
            <a:r>
              <a:rPr lang="en-US" altLang="en-US" dirty="0">
                <a:latin typeface="BankGothic Lt BT" pitchFamily="34" charset="0"/>
              </a:rPr>
              <a:t>Balance/Traction/Grip</a:t>
            </a:r>
          </a:p>
        </p:txBody>
      </p:sp>
      <p:sp>
        <p:nvSpPr>
          <p:cNvPr id="22531" name="Rectangle 4"/>
          <p:cNvSpPr>
            <a:spLocks noGrp="1" noChangeArrowheads="1"/>
          </p:cNvSpPr>
          <p:nvPr>
            <p:ph idx="1"/>
          </p:nvPr>
        </p:nvSpPr>
        <p:spPr>
          <a:xfrm>
            <a:off x="457200" y="2497138"/>
            <a:ext cx="8229600" cy="2941637"/>
          </a:xfrm>
        </p:spPr>
        <p:txBody>
          <a:bodyPr/>
          <a:lstStyle/>
          <a:p>
            <a:pPr eaLnBrk="1" hangingPunct="1">
              <a:buFont typeface="Wingdings" pitchFamily="2" charset="2"/>
              <a:buNone/>
            </a:pPr>
            <a:r>
              <a:rPr lang="en-US" altLang="en-US" sz="2600" dirty="0"/>
              <a:t>	</a:t>
            </a:r>
            <a:r>
              <a:rPr lang="en-US" altLang="en-US" dirty="0">
                <a:latin typeface="Lucida Sans Unicode" pitchFamily="34" charset="0"/>
              </a:rPr>
              <a:t>Doing something that could cause you to lose your balance, traction, or grip. This can include not wearing good footwear/gloves, not having a good grip in the first place, or not seeing or thinking about the hazard.</a:t>
            </a:r>
          </a:p>
        </p:txBody>
      </p:sp>
      <p:sp>
        <p:nvSpPr>
          <p:cNvPr id="2" name="Slide Number Placeholder 1"/>
          <p:cNvSpPr>
            <a:spLocks noGrp="1"/>
          </p:cNvSpPr>
          <p:nvPr>
            <p:ph type="sldNum" sz="quarter" idx="12"/>
          </p:nvPr>
        </p:nvSpPr>
        <p:spPr/>
        <p:txBody>
          <a:bodyPr/>
          <a:lstStyle/>
          <a:p>
            <a:pPr>
              <a:defRPr/>
            </a:pPr>
            <a:fld id="{35CE2325-C5AF-4A57-AA96-D283D9B09E84}" type="slidenum">
              <a:rPr lang="en-US" smtClean="0"/>
              <a:pPr>
                <a:defRPr/>
              </a:pPr>
              <a:t>57</a:t>
            </a:fld>
            <a:endParaRPr lang="en-US" dirty="0"/>
          </a:p>
        </p:txBody>
      </p:sp>
    </p:spTree>
    <p:extLst>
      <p:ext uri="{BB962C8B-B14F-4D97-AF65-F5344CB8AC3E}">
        <p14:creationId xmlns:p14="http://schemas.microsoft.com/office/powerpoint/2010/main" val="56285169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Workers Killed by Motorists</a:t>
            </a:r>
          </a:p>
        </p:txBody>
      </p:sp>
      <p:sp>
        <p:nvSpPr>
          <p:cNvPr id="3" name="Content Placeholder 2"/>
          <p:cNvSpPr>
            <a:spLocks noGrp="1"/>
          </p:cNvSpPr>
          <p:nvPr>
            <p:ph idx="1"/>
          </p:nvPr>
        </p:nvSpPr>
        <p:spPr/>
        <p:txBody>
          <a:bodyPr rtlCol="0">
            <a:normAutofit/>
          </a:bodyPr>
          <a:lstStyle/>
          <a:p>
            <a:pPr fontAlgn="auto">
              <a:spcAft>
                <a:spcPts val="0"/>
              </a:spcAft>
              <a:defRPr/>
            </a:pPr>
            <a:r>
              <a:rPr lang="en-US" dirty="0"/>
              <a:t>As noted previously, the primary cause of worker deaths in roadway construction is caused by workers being struck by construction vehicles and equipment.</a:t>
            </a:r>
          </a:p>
          <a:p>
            <a:pPr fontAlgn="auto">
              <a:spcAft>
                <a:spcPts val="0"/>
              </a:spcAft>
              <a:defRPr/>
            </a:pPr>
            <a:r>
              <a:rPr lang="en-US" dirty="0"/>
              <a:t>The second highest cause is workers being struck by motorists or when a vehicle crashes.</a:t>
            </a:r>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58</a:t>
            </a:fld>
            <a:endParaRPr lang="en-US" dirty="0"/>
          </a:p>
        </p:txBody>
      </p:sp>
    </p:spTree>
    <p:extLst>
      <p:ext uri="{BB962C8B-B14F-4D97-AF65-F5344CB8AC3E}">
        <p14:creationId xmlns:p14="http://schemas.microsoft.com/office/powerpoint/2010/main" val="317862804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descr="Orange cones on highwa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19400" y="3810000"/>
            <a:ext cx="293211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fontAlgn="auto">
              <a:spcAft>
                <a:spcPts val="0"/>
              </a:spcAft>
              <a:defRPr/>
            </a:pPr>
            <a:r>
              <a:rPr lang="en-US" dirty="0"/>
              <a:t>Two Ways Workers Are Killed by Motorist</a:t>
            </a:r>
          </a:p>
        </p:txBody>
      </p:sp>
      <p:sp>
        <p:nvSpPr>
          <p:cNvPr id="29700" name="Content Placeholder 2"/>
          <p:cNvSpPr>
            <a:spLocks noGrp="1"/>
          </p:cNvSpPr>
          <p:nvPr>
            <p:ph sz="half" idx="1"/>
          </p:nvPr>
        </p:nvSpPr>
        <p:spPr/>
        <p:txBody>
          <a:bodyPr/>
          <a:lstStyle/>
          <a:p>
            <a:r>
              <a:rPr lang="en-US" altLang="en-US" sz="3200" dirty="0"/>
              <a:t>Workers Enter the Traffic Space</a:t>
            </a:r>
          </a:p>
          <a:p>
            <a:endParaRPr lang="en-US" altLang="en-US" sz="3200" dirty="0"/>
          </a:p>
        </p:txBody>
      </p:sp>
      <p:sp>
        <p:nvSpPr>
          <p:cNvPr id="29701" name="Content Placeholder 3"/>
          <p:cNvSpPr>
            <a:spLocks noGrp="1"/>
          </p:cNvSpPr>
          <p:nvPr>
            <p:ph sz="half" idx="2"/>
          </p:nvPr>
        </p:nvSpPr>
        <p:spPr/>
        <p:txBody>
          <a:bodyPr/>
          <a:lstStyle/>
          <a:p>
            <a:r>
              <a:rPr lang="en-US" altLang="en-US" sz="3200" dirty="0"/>
              <a:t>Motorists Enter the Work Space</a:t>
            </a:r>
          </a:p>
          <a:p>
            <a:endParaRPr lang="en-US" altLang="en-US" sz="3200" dirty="0"/>
          </a:p>
        </p:txBody>
      </p:sp>
      <p:grpSp>
        <p:nvGrpSpPr>
          <p:cNvPr id="29702" name="Group 10" descr="Worker"/>
          <p:cNvGrpSpPr>
            <a:grpSpLocks noChangeAspect="1"/>
          </p:cNvGrpSpPr>
          <p:nvPr/>
        </p:nvGrpSpPr>
        <p:grpSpPr bwMode="auto">
          <a:xfrm>
            <a:off x="838200" y="2895600"/>
            <a:ext cx="2743200" cy="2900363"/>
            <a:chOff x="3168" y="720"/>
            <a:chExt cx="1829" cy="1680"/>
          </a:xfrm>
        </p:grpSpPr>
        <p:sp>
          <p:nvSpPr>
            <p:cNvPr id="29704" name="AutoShape 9"/>
            <p:cNvSpPr>
              <a:spLocks noChangeAspect="1" noChangeArrowheads="1" noTextEdit="1"/>
            </p:cNvSpPr>
            <p:nvPr/>
          </p:nvSpPr>
          <p:spPr bwMode="auto">
            <a:xfrm>
              <a:off x="3168" y="720"/>
              <a:ext cx="1829"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705" name="Freeform 23"/>
            <p:cNvSpPr>
              <a:spLocks/>
            </p:cNvSpPr>
            <p:nvPr/>
          </p:nvSpPr>
          <p:spPr bwMode="auto">
            <a:xfrm>
              <a:off x="4307" y="907"/>
              <a:ext cx="124" cy="164"/>
            </a:xfrm>
            <a:custGeom>
              <a:avLst/>
              <a:gdLst>
                <a:gd name="T0" fmla="*/ 247 w 247"/>
                <a:gd name="T1" fmla="*/ 216 h 329"/>
                <a:gd name="T2" fmla="*/ 244 w 247"/>
                <a:gd name="T3" fmla="*/ 152 h 329"/>
                <a:gd name="T4" fmla="*/ 233 w 247"/>
                <a:gd name="T5" fmla="*/ 102 h 329"/>
                <a:gd name="T6" fmla="*/ 212 w 247"/>
                <a:gd name="T7" fmla="*/ 63 h 329"/>
                <a:gd name="T8" fmla="*/ 188 w 247"/>
                <a:gd name="T9" fmla="*/ 33 h 329"/>
                <a:gd name="T10" fmla="*/ 161 w 247"/>
                <a:gd name="T11" fmla="*/ 15 h 329"/>
                <a:gd name="T12" fmla="*/ 135 w 247"/>
                <a:gd name="T13" fmla="*/ 6 h 329"/>
                <a:gd name="T14" fmla="*/ 109 w 247"/>
                <a:gd name="T15" fmla="*/ 0 h 329"/>
                <a:gd name="T16" fmla="*/ 90 w 247"/>
                <a:gd name="T17" fmla="*/ 2 h 329"/>
                <a:gd name="T18" fmla="*/ 74 w 247"/>
                <a:gd name="T19" fmla="*/ 8 h 329"/>
                <a:gd name="T20" fmla="*/ 59 w 247"/>
                <a:gd name="T21" fmla="*/ 19 h 329"/>
                <a:gd name="T22" fmla="*/ 44 w 247"/>
                <a:gd name="T23" fmla="*/ 33 h 329"/>
                <a:gd name="T24" fmla="*/ 31 w 247"/>
                <a:gd name="T25" fmla="*/ 50 h 329"/>
                <a:gd name="T26" fmla="*/ 20 w 247"/>
                <a:gd name="T27" fmla="*/ 72 h 329"/>
                <a:gd name="T28" fmla="*/ 11 w 247"/>
                <a:gd name="T29" fmla="*/ 94 h 329"/>
                <a:gd name="T30" fmla="*/ 4 w 247"/>
                <a:gd name="T31" fmla="*/ 120 h 329"/>
                <a:gd name="T32" fmla="*/ 0 w 247"/>
                <a:gd name="T33" fmla="*/ 148 h 329"/>
                <a:gd name="T34" fmla="*/ 0 w 247"/>
                <a:gd name="T35" fmla="*/ 176 h 329"/>
                <a:gd name="T36" fmla="*/ 5 w 247"/>
                <a:gd name="T37" fmla="*/ 203 h 329"/>
                <a:gd name="T38" fmla="*/ 17 w 247"/>
                <a:gd name="T39" fmla="*/ 231 h 329"/>
                <a:gd name="T40" fmla="*/ 29 w 247"/>
                <a:gd name="T41" fmla="*/ 257 h 329"/>
                <a:gd name="T42" fmla="*/ 44 w 247"/>
                <a:gd name="T43" fmla="*/ 279 h 329"/>
                <a:gd name="T44" fmla="*/ 59 w 247"/>
                <a:gd name="T45" fmla="*/ 298 h 329"/>
                <a:gd name="T46" fmla="*/ 74 w 247"/>
                <a:gd name="T47" fmla="*/ 309 h 329"/>
                <a:gd name="T48" fmla="*/ 85 w 247"/>
                <a:gd name="T49" fmla="*/ 314 h 329"/>
                <a:gd name="T50" fmla="*/ 92 w 247"/>
                <a:gd name="T51" fmla="*/ 316 h 329"/>
                <a:gd name="T52" fmla="*/ 109 w 247"/>
                <a:gd name="T53" fmla="*/ 323 h 329"/>
                <a:gd name="T54" fmla="*/ 135 w 247"/>
                <a:gd name="T55" fmla="*/ 327 h 329"/>
                <a:gd name="T56" fmla="*/ 164 w 247"/>
                <a:gd name="T57" fmla="*/ 329 h 329"/>
                <a:gd name="T58" fmla="*/ 192 w 247"/>
                <a:gd name="T59" fmla="*/ 322 h 329"/>
                <a:gd name="T60" fmla="*/ 220 w 247"/>
                <a:gd name="T61" fmla="*/ 303 h 329"/>
                <a:gd name="T62" fmla="*/ 238 w 247"/>
                <a:gd name="T63" fmla="*/ 268 h 329"/>
                <a:gd name="T64" fmla="*/ 247 w 247"/>
                <a:gd name="T65" fmla="*/ 216 h 3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329">
                  <a:moveTo>
                    <a:pt x="247" y="216"/>
                  </a:moveTo>
                  <a:lnTo>
                    <a:pt x="244" y="152"/>
                  </a:lnTo>
                  <a:lnTo>
                    <a:pt x="233" y="102"/>
                  </a:lnTo>
                  <a:lnTo>
                    <a:pt x="212" y="63"/>
                  </a:lnTo>
                  <a:lnTo>
                    <a:pt x="188" y="33"/>
                  </a:lnTo>
                  <a:lnTo>
                    <a:pt x="161" y="15"/>
                  </a:lnTo>
                  <a:lnTo>
                    <a:pt x="135" y="6"/>
                  </a:lnTo>
                  <a:lnTo>
                    <a:pt x="109" y="0"/>
                  </a:lnTo>
                  <a:lnTo>
                    <a:pt x="90" y="2"/>
                  </a:lnTo>
                  <a:lnTo>
                    <a:pt x="74" y="8"/>
                  </a:lnTo>
                  <a:lnTo>
                    <a:pt x="59" y="19"/>
                  </a:lnTo>
                  <a:lnTo>
                    <a:pt x="44" y="33"/>
                  </a:lnTo>
                  <a:lnTo>
                    <a:pt x="31" y="50"/>
                  </a:lnTo>
                  <a:lnTo>
                    <a:pt x="20" y="72"/>
                  </a:lnTo>
                  <a:lnTo>
                    <a:pt x="11" y="94"/>
                  </a:lnTo>
                  <a:lnTo>
                    <a:pt x="4" y="120"/>
                  </a:lnTo>
                  <a:lnTo>
                    <a:pt x="0" y="148"/>
                  </a:lnTo>
                  <a:lnTo>
                    <a:pt x="0" y="176"/>
                  </a:lnTo>
                  <a:lnTo>
                    <a:pt x="5" y="203"/>
                  </a:lnTo>
                  <a:lnTo>
                    <a:pt x="17" y="231"/>
                  </a:lnTo>
                  <a:lnTo>
                    <a:pt x="29" y="257"/>
                  </a:lnTo>
                  <a:lnTo>
                    <a:pt x="44" y="279"/>
                  </a:lnTo>
                  <a:lnTo>
                    <a:pt x="59" y="298"/>
                  </a:lnTo>
                  <a:lnTo>
                    <a:pt x="74" y="309"/>
                  </a:lnTo>
                  <a:lnTo>
                    <a:pt x="85" y="314"/>
                  </a:lnTo>
                  <a:lnTo>
                    <a:pt x="92" y="316"/>
                  </a:lnTo>
                  <a:lnTo>
                    <a:pt x="109" y="323"/>
                  </a:lnTo>
                  <a:lnTo>
                    <a:pt x="135" y="327"/>
                  </a:lnTo>
                  <a:lnTo>
                    <a:pt x="164" y="329"/>
                  </a:lnTo>
                  <a:lnTo>
                    <a:pt x="192" y="322"/>
                  </a:lnTo>
                  <a:lnTo>
                    <a:pt x="220" y="303"/>
                  </a:lnTo>
                  <a:lnTo>
                    <a:pt x="238" y="268"/>
                  </a:lnTo>
                  <a:lnTo>
                    <a:pt x="247"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6" name="Freeform 24"/>
            <p:cNvSpPr>
              <a:spLocks/>
            </p:cNvSpPr>
            <p:nvPr/>
          </p:nvSpPr>
          <p:spPr bwMode="auto">
            <a:xfrm>
              <a:off x="4119" y="1226"/>
              <a:ext cx="246" cy="224"/>
            </a:xfrm>
            <a:custGeom>
              <a:avLst/>
              <a:gdLst>
                <a:gd name="T0" fmla="*/ 493 w 493"/>
                <a:gd name="T1" fmla="*/ 447 h 447"/>
                <a:gd name="T2" fmla="*/ 493 w 493"/>
                <a:gd name="T3" fmla="*/ 0 h 447"/>
                <a:gd name="T4" fmla="*/ 0 w 493"/>
                <a:gd name="T5" fmla="*/ 106 h 447"/>
                <a:gd name="T6" fmla="*/ 0 w 493"/>
                <a:gd name="T7" fmla="*/ 447 h 447"/>
                <a:gd name="T8" fmla="*/ 493 w 493"/>
                <a:gd name="T9" fmla="*/ 447 h 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447">
                  <a:moveTo>
                    <a:pt x="493" y="447"/>
                  </a:moveTo>
                  <a:lnTo>
                    <a:pt x="493" y="0"/>
                  </a:lnTo>
                  <a:lnTo>
                    <a:pt x="0" y="106"/>
                  </a:lnTo>
                  <a:lnTo>
                    <a:pt x="0" y="447"/>
                  </a:lnTo>
                  <a:lnTo>
                    <a:pt x="493"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7" name="Rectangle 25"/>
            <p:cNvSpPr>
              <a:spLocks noChangeArrowheads="1"/>
            </p:cNvSpPr>
            <p:nvPr/>
          </p:nvSpPr>
          <p:spPr bwMode="auto">
            <a:xfrm>
              <a:off x="4155" y="1287"/>
              <a:ext cx="181"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29708" name="Freeform 26"/>
            <p:cNvSpPr>
              <a:spLocks/>
            </p:cNvSpPr>
            <p:nvPr/>
          </p:nvSpPr>
          <p:spPr bwMode="auto">
            <a:xfrm>
              <a:off x="3768" y="1364"/>
              <a:ext cx="1090" cy="1030"/>
            </a:xfrm>
            <a:custGeom>
              <a:avLst/>
              <a:gdLst>
                <a:gd name="T0" fmla="*/ 183 w 2180"/>
                <a:gd name="T1" fmla="*/ 523 h 2060"/>
                <a:gd name="T2" fmla="*/ 238 w 2180"/>
                <a:gd name="T3" fmla="*/ 320 h 2060"/>
                <a:gd name="T4" fmla="*/ 316 w 2180"/>
                <a:gd name="T5" fmla="*/ 211 h 2060"/>
                <a:gd name="T6" fmla="*/ 434 w 2180"/>
                <a:gd name="T7" fmla="*/ 108 h 2060"/>
                <a:gd name="T8" fmla="*/ 541 w 2180"/>
                <a:gd name="T9" fmla="*/ 39 h 2060"/>
                <a:gd name="T10" fmla="*/ 628 w 2180"/>
                <a:gd name="T11" fmla="*/ 8 h 2060"/>
                <a:gd name="T12" fmla="*/ 697 w 2180"/>
                <a:gd name="T13" fmla="*/ 0 h 2060"/>
                <a:gd name="T14" fmla="*/ 900 w 2180"/>
                <a:gd name="T15" fmla="*/ 0 h 2060"/>
                <a:gd name="T16" fmla="*/ 1145 w 2180"/>
                <a:gd name="T17" fmla="*/ 0 h 2060"/>
                <a:gd name="T18" fmla="*/ 1266 w 2180"/>
                <a:gd name="T19" fmla="*/ 0 h 2060"/>
                <a:gd name="T20" fmla="*/ 1406 w 2180"/>
                <a:gd name="T21" fmla="*/ 58 h 2060"/>
                <a:gd name="T22" fmla="*/ 1543 w 2180"/>
                <a:gd name="T23" fmla="*/ 237 h 2060"/>
                <a:gd name="T24" fmla="*/ 1633 w 2180"/>
                <a:gd name="T25" fmla="*/ 403 h 2060"/>
                <a:gd name="T26" fmla="*/ 1803 w 2180"/>
                <a:gd name="T27" fmla="*/ 364 h 2060"/>
                <a:gd name="T28" fmla="*/ 1899 w 2180"/>
                <a:gd name="T29" fmla="*/ 300 h 2060"/>
                <a:gd name="T30" fmla="*/ 1964 w 2180"/>
                <a:gd name="T31" fmla="*/ 228 h 2060"/>
                <a:gd name="T32" fmla="*/ 2010 w 2180"/>
                <a:gd name="T33" fmla="*/ 213 h 2060"/>
                <a:gd name="T34" fmla="*/ 2041 w 2180"/>
                <a:gd name="T35" fmla="*/ 307 h 2060"/>
                <a:gd name="T36" fmla="*/ 2163 w 2180"/>
                <a:gd name="T37" fmla="*/ 303 h 2060"/>
                <a:gd name="T38" fmla="*/ 2099 w 2180"/>
                <a:gd name="T39" fmla="*/ 512 h 2060"/>
                <a:gd name="T40" fmla="*/ 1903 w 2180"/>
                <a:gd name="T41" fmla="*/ 510 h 2060"/>
                <a:gd name="T42" fmla="*/ 1823 w 2180"/>
                <a:gd name="T43" fmla="*/ 544 h 2060"/>
                <a:gd name="T44" fmla="*/ 1720 w 2180"/>
                <a:gd name="T45" fmla="*/ 590 h 2060"/>
                <a:gd name="T46" fmla="*/ 1615 w 2180"/>
                <a:gd name="T47" fmla="*/ 612 h 2060"/>
                <a:gd name="T48" fmla="*/ 1487 w 2180"/>
                <a:gd name="T49" fmla="*/ 573 h 2060"/>
                <a:gd name="T50" fmla="*/ 1349 w 2180"/>
                <a:gd name="T51" fmla="*/ 394 h 2060"/>
                <a:gd name="T52" fmla="*/ 1463 w 2180"/>
                <a:gd name="T53" fmla="*/ 928 h 2060"/>
                <a:gd name="T54" fmla="*/ 1620 w 2180"/>
                <a:gd name="T55" fmla="*/ 1282 h 2060"/>
                <a:gd name="T56" fmla="*/ 1648 w 2180"/>
                <a:gd name="T57" fmla="*/ 1500 h 2060"/>
                <a:gd name="T58" fmla="*/ 1578 w 2180"/>
                <a:gd name="T59" fmla="*/ 1741 h 2060"/>
                <a:gd name="T60" fmla="*/ 1360 w 2180"/>
                <a:gd name="T61" fmla="*/ 1944 h 2060"/>
                <a:gd name="T62" fmla="*/ 1509 w 2180"/>
                <a:gd name="T63" fmla="*/ 1992 h 2060"/>
                <a:gd name="T64" fmla="*/ 1123 w 2180"/>
                <a:gd name="T65" fmla="*/ 2038 h 2060"/>
                <a:gd name="T66" fmla="*/ 1182 w 2180"/>
                <a:gd name="T67" fmla="*/ 1922 h 2060"/>
                <a:gd name="T68" fmla="*/ 1225 w 2180"/>
                <a:gd name="T69" fmla="*/ 1652 h 2060"/>
                <a:gd name="T70" fmla="*/ 1155 w 2180"/>
                <a:gd name="T71" fmla="*/ 1388 h 2060"/>
                <a:gd name="T72" fmla="*/ 931 w 2180"/>
                <a:gd name="T73" fmla="*/ 1308 h 2060"/>
                <a:gd name="T74" fmla="*/ 774 w 2180"/>
                <a:gd name="T75" fmla="*/ 1467 h 2060"/>
                <a:gd name="T76" fmla="*/ 761 w 2180"/>
                <a:gd name="T77" fmla="*/ 1781 h 2060"/>
                <a:gd name="T78" fmla="*/ 813 w 2180"/>
                <a:gd name="T79" fmla="*/ 1990 h 2060"/>
                <a:gd name="T80" fmla="*/ 403 w 2180"/>
                <a:gd name="T81" fmla="*/ 2060 h 2060"/>
                <a:gd name="T82" fmla="*/ 484 w 2180"/>
                <a:gd name="T83" fmla="*/ 1962 h 2060"/>
                <a:gd name="T84" fmla="*/ 462 w 2180"/>
                <a:gd name="T85" fmla="*/ 1864 h 2060"/>
                <a:gd name="T86" fmla="*/ 294 w 2180"/>
                <a:gd name="T87" fmla="*/ 1646 h 2060"/>
                <a:gd name="T88" fmla="*/ 283 w 2180"/>
                <a:gd name="T89" fmla="*/ 1412 h 2060"/>
                <a:gd name="T90" fmla="*/ 371 w 2180"/>
                <a:gd name="T91" fmla="*/ 1138 h 2060"/>
                <a:gd name="T92" fmla="*/ 551 w 2180"/>
                <a:gd name="T93" fmla="*/ 712 h 2060"/>
                <a:gd name="T94" fmla="*/ 552 w 2180"/>
                <a:gd name="T95" fmla="*/ 379 h 2060"/>
                <a:gd name="T96" fmla="*/ 445 w 2180"/>
                <a:gd name="T97" fmla="*/ 464 h 2060"/>
                <a:gd name="T98" fmla="*/ 355 w 2180"/>
                <a:gd name="T99" fmla="*/ 601 h 2060"/>
                <a:gd name="T100" fmla="*/ 347 w 2180"/>
                <a:gd name="T101" fmla="*/ 741 h 2060"/>
                <a:gd name="T102" fmla="*/ 351 w 2180"/>
                <a:gd name="T103" fmla="*/ 1009 h 2060"/>
                <a:gd name="T104" fmla="*/ 307 w 2180"/>
                <a:gd name="T105" fmla="*/ 1048 h 2060"/>
                <a:gd name="T106" fmla="*/ 235 w 2180"/>
                <a:gd name="T107" fmla="*/ 1000 h 2060"/>
                <a:gd name="T108" fmla="*/ 6 w 2180"/>
                <a:gd name="T109" fmla="*/ 981 h 2060"/>
                <a:gd name="T110" fmla="*/ 129 w 2180"/>
                <a:gd name="T111" fmla="*/ 821 h 20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80" h="2060">
                  <a:moveTo>
                    <a:pt x="166" y="708"/>
                  </a:moveTo>
                  <a:lnTo>
                    <a:pt x="168" y="665"/>
                  </a:lnTo>
                  <a:lnTo>
                    <a:pt x="172" y="619"/>
                  </a:lnTo>
                  <a:lnTo>
                    <a:pt x="177" y="571"/>
                  </a:lnTo>
                  <a:lnTo>
                    <a:pt x="183" y="523"/>
                  </a:lnTo>
                  <a:lnTo>
                    <a:pt x="190" y="475"/>
                  </a:lnTo>
                  <a:lnTo>
                    <a:pt x="200" y="429"/>
                  </a:lnTo>
                  <a:lnTo>
                    <a:pt x="211" y="388"/>
                  </a:lnTo>
                  <a:lnTo>
                    <a:pt x="224" y="351"/>
                  </a:lnTo>
                  <a:lnTo>
                    <a:pt x="238" y="320"/>
                  </a:lnTo>
                  <a:lnTo>
                    <a:pt x="253" y="292"/>
                  </a:lnTo>
                  <a:lnTo>
                    <a:pt x="268" y="268"/>
                  </a:lnTo>
                  <a:lnTo>
                    <a:pt x="285" y="248"/>
                  </a:lnTo>
                  <a:lnTo>
                    <a:pt x="299" y="230"/>
                  </a:lnTo>
                  <a:lnTo>
                    <a:pt x="316" y="211"/>
                  </a:lnTo>
                  <a:lnTo>
                    <a:pt x="336" y="193"/>
                  </a:lnTo>
                  <a:lnTo>
                    <a:pt x="357" y="172"/>
                  </a:lnTo>
                  <a:lnTo>
                    <a:pt x="382" y="148"/>
                  </a:lnTo>
                  <a:lnTo>
                    <a:pt x="408" y="126"/>
                  </a:lnTo>
                  <a:lnTo>
                    <a:pt x="434" y="108"/>
                  </a:lnTo>
                  <a:lnTo>
                    <a:pt x="456" y="91"/>
                  </a:lnTo>
                  <a:lnTo>
                    <a:pt x="479" y="74"/>
                  </a:lnTo>
                  <a:lnTo>
                    <a:pt x="501" y="61"/>
                  </a:lnTo>
                  <a:lnTo>
                    <a:pt x="521" y="49"/>
                  </a:lnTo>
                  <a:lnTo>
                    <a:pt x="541" y="39"/>
                  </a:lnTo>
                  <a:lnTo>
                    <a:pt x="560" y="30"/>
                  </a:lnTo>
                  <a:lnTo>
                    <a:pt x="578" y="23"/>
                  </a:lnTo>
                  <a:lnTo>
                    <a:pt x="595" y="15"/>
                  </a:lnTo>
                  <a:lnTo>
                    <a:pt x="612" y="12"/>
                  </a:lnTo>
                  <a:lnTo>
                    <a:pt x="628" y="8"/>
                  </a:lnTo>
                  <a:lnTo>
                    <a:pt x="643" y="4"/>
                  </a:lnTo>
                  <a:lnTo>
                    <a:pt x="658" y="2"/>
                  </a:lnTo>
                  <a:lnTo>
                    <a:pt x="672" y="0"/>
                  </a:lnTo>
                  <a:lnTo>
                    <a:pt x="678" y="0"/>
                  </a:lnTo>
                  <a:lnTo>
                    <a:pt x="697" y="0"/>
                  </a:lnTo>
                  <a:lnTo>
                    <a:pt x="724" y="0"/>
                  </a:lnTo>
                  <a:lnTo>
                    <a:pt x="759" y="0"/>
                  </a:lnTo>
                  <a:lnTo>
                    <a:pt x="802" y="0"/>
                  </a:lnTo>
                  <a:lnTo>
                    <a:pt x="850" y="0"/>
                  </a:lnTo>
                  <a:lnTo>
                    <a:pt x="900" y="0"/>
                  </a:lnTo>
                  <a:lnTo>
                    <a:pt x="953" y="0"/>
                  </a:lnTo>
                  <a:lnTo>
                    <a:pt x="1005" y="0"/>
                  </a:lnTo>
                  <a:lnTo>
                    <a:pt x="1055" y="0"/>
                  </a:lnTo>
                  <a:lnTo>
                    <a:pt x="1103" y="0"/>
                  </a:lnTo>
                  <a:lnTo>
                    <a:pt x="1145" y="0"/>
                  </a:lnTo>
                  <a:lnTo>
                    <a:pt x="1182" y="0"/>
                  </a:lnTo>
                  <a:lnTo>
                    <a:pt x="1210" y="0"/>
                  </a:lnTo>
                  <a:lnTo>
                    <a:pt x="1227" y="0"/>
                  </a:lnTo>
                  <a:lnTo>
                    <a:pt x="1234" y="0"/>
                  </a:lnTo>
                  <a:lnTo>
                    <a:pt x="1266" y="0"/>
                  </a:lnTo>
                  <a:lnTo>
                    <a:pt x="1297" y="6"/>
                  </a:lnTo>
                  <a:lnTo>
                    <a:pt x="1326" y="13"/>
                  </a:lnTo>
                  <a:lnTo>
                    <a:pt x="1354" y="24"/>
                  </a:lnTo>
                  <a:lnTo>
                    <a:pt x="1380" y="39"/>
                  </a:lnTo>
                  <a:lnTo>
                    <a:pt x="1406" y="58"/>
                  </a:lnTo>
                  <a:lnTo>
                    <a:pt x="1430" y="76"/>
                  </a:lnTo>
                  <a:lnTo>
                    <a:pt x="1452" y="98"/>
                  </a:lnTo>
                  <a:lnTo>
                    <a:pt x="1485" y="141"/>
                  </a:lnTo>
                  <a:lnTo>
                    <a:pt x="1515" y="187"/>
                  </a:lnTo>
                  <a:lnTo>
                    <a:pt x="1543" y="237"/>
                  </a:lnTo>
                  <a:lnTo>
                    <a:pt x="1565" y="285"/>
                  </a:lnTo>
                  <a:lnTo>
                    <a:pt x="1585" y="329"/>
                  </a:lnTo>
                  <a:lnTo>
                    <a:pt x="1604" y="364"/>
                  </a:lnTo>
                  <a:lnTo>
                    <a:pt x="1618" y="390"/>
                  </a:lnTo>
                  <a:lnTo>
                    <a:pt x="1633" y="403"/>
                  </a:lnTo>
                  <a:lnTo>
                    <a:pt x="1654" y="403"/>
                  </a:lnTo>
                  <a:lnTo>
                    <a:pt x="1685" y="398"/>
                  </a:lnTo>
                  <a:lnTo>
                    <a:pt x="1724" y="388"/>
                  </a:lnTo>
                  <a:lnTo>
                    <a:pt x="1764" y="377"/>
                  </a:lnTo>
                  <a:lnTo>
                    <a:pt x="1803" y="364"/>
                  </a:lnTo>
                  <a:lnTo>
                    <a:pt x="1836" y="353"/>
                  </a:lnTo>
                  <a:lnTo>
                    <a:pt x="1859" y="346"/>
                  </a:lnTo>
                  <a:lnTo>
                    <a:pt x="1868" y="342"/>
                  </a:lnTo>
                  <a:lnTo>
                    <a:pt x="1883" y="322"/>
                  </a:lnTo>
                  <a:lnTo>
                    <a:pt x="1899" y="300"/>
                  </a:lnTo>
                  <a:lnTo>
                    <a:pt x="1916" y="281"/>
                  </a:lnTo>
                  <a:lnTo>
                    <a:pt x="1931" y="263"/>
                  </a:lnTo>
                  <a:lnTo>
                    <a:pt x="1945" y="246"/>
                  </a:lnTo>
                  <a:lnTo>
                    <a:pt x="1956" y="235"/>
                  </a:lnTo>
                  <a:lnTo>
                    <a:pt x="1964" y="228"/>
                  </a:lnTo>
                  <a:lnTo>
                    <a:pt x="1966" y="224"/>
                  </a:lnTo>
                  <a:lnTo>
                    <a:pt x="1975" y="217"/>
                  </a:lnTo>
                  <a:lnTo>
                    <a:pt x="1986" y="211"/>
                  </a:lnTo>
                  <a:lnTo>
                    <a:pt x="1999" y="209"/>
                  </a:lnTo>
                  <a:lnTo>
                    <a:pt x="2010" y="213"/>
                  </a:lnTo>
                  <a:lnTo>
                    <a:pt x="2023" y="237"/>
                  </a:lnTo>
                  <a:lnTo>
                    <a:pt x="2025" y="268"/>
                  </a:lnTo>
                  <a:lnTo>
                    <a:pt x="2021" y="296"/>
                  </a:lnTo>
                  <a:lnTo>
                    <a:pt x="2017" y="307"/>
                  </a:lnTo>
                  <a:lnTo>
                    <a:pt x="2041" y="307"/>
                  </a:lnTo>
                  <a:lnTo>
                    <a:pt x="2067" y="307"/>
                  </a:lnTo>
                  <a:lnTo>
                    <a:pt x="2093" y="307"/>
                  </a:lnTo>
                  <a:lnTo>
                    <a:pt x="2121" y="305"/>
                  </a:lnTo>
                  <a:lnTo>
                    <a:pt x="2143" y="305"/>
                  </a:lnTo>
                  <a:lnTo>
                    <a:pt x="2163" y="303"/>
                  </a:lnTo>
                  <a:lnTo>
                    <a:pt x="2174" y="303"/>
                  </a:lnTo>
                  <a:lnTo>
                    <a:pt x="2180" y="303"/>
                  </a:lnTo>
                  <a:lnTo>
                    <a:pt x="2136" y="512"/>
                  </a:lnTo>
                  <a:lnTo>
                    <a:pt x="2125" y="512"/>
                  </a:lnTo>
                  <a:lnTo>
                    <a:pt x="2099" y="512"/>
                  </a:lnTo>
                  <a:lnTo>
                    <a:pt x="2060" y="512"/>
                  </a:lnTo>
                  <a:lnTo>
                    <a:pt x="2016" y="510"/>
                  </a:lnTo>
                  <a:lnTo>
                    <a:pt x="1971" y="510"/>
                  </a:lnTo>
                  <a:lnTo>
                    <a:pt x="1931" y="510"/>
                  </a:lnTo>
                  <a:lnTo>
                    <a:pt x="1903" y="510"/>
                  </a:lnTo>
                  <a:lnTo>
                    <a:pt x="1892" y="510"/>
                  </a:lnTo>
                  <a:lnTo>
                    <a:pt x="1877" y="518"/>
                  </a:lnTo>
                  <a:lnTo>
                    <a:pt x="1860" y="525"/>
                  </a:lnTo>
                  <a:lnTo>
                    <a:pt x="1842" y="534"/>
                  </a:lnTo>
                  <a:lnTo>
                    <a:pt x="1823" y="544"/>
                  </a:lnTo>
                  <a:lnTo>
                    <a:pt x="1803" y="553"/>
                  </a:lnTo>
                  <a:lnTo>
                    <a:pt x="1783" y="564"/>
                  </a:lnTo>
                  <a:lnTo>
                    <a:pt x="1763" y="571"/>
                  </a:lnTo>
                  <a:lnTo>
                    <a:pt x="1740" y="580"/>
                  </a:lnTo>
                  <a:lnTo>
                    <a:pt x="1720" y="590"/>
                  </a:lnTo>
                  <a:lnTo>
                    <a:pt x="1698" y="597"/>
                  </a:lnTo>
                  <a:lnTo>
                    <a:pt x="1678" y="603"/>
                  </a:lnTo>
                  <a:lnTo>
                    <a:pt x="1655" y="608"/>
                  </a:lnTo>
                  <a:lnTo>
                    <a:pt x="1635" y="610"/>
                  </a:lnTo>
                  <a:lnTo>
                    <a:pt x="1615" y="612"/>
                  </a:lnTo>
                  <a:lnTo>
                    <a:pt x="1596" y="612"/>
                  </a:lnTo>
                  <a:lnTo>
                    <a:pt x="1578" y="610"/>
                  </a:lnTo>
                  <a:lnTo>
                    <a:pt x="1546" y="603"/>
                  </a:lnTo>
                  <a:lnTo>
                    <a:pt x="1517" y="590"/>
                  </a:lnTo>
                  <a:lnTo>
                    <a:pt x="1487" y="573"/>
                  </a:lnTo>
                  <a:lnTo>
                    <a:pt x="1460" y="551"/>
                  </a:lnTo>
                  <a:lnTo>
                    <a:pt x="1432" y="523"/>
                  </a:lnTo>
                  <a:lnTo>
                    <a:pt x="1404" y="488"/>
                  </a:lnTo>
                  <a:lnTo>
                    <a:pt x="1376" y="446"/>
                  </a:lnTo>
                  <a:lnTo>
                    <a:pt x="1349" y="394"/>
                  </a:lnTo>
                  <a:lnTo>
                    <a:pt x="1349" y="702"/>
                  </a:lnTo>
                  <a:lnTo>
                    <a:pt x="1358" y="721"/>
                  </a:lnTo>
                  <a:lnTo>
                    <a:pt x="1384" y="771"/>
                  </a:lnTo>
                  <a:lnTo>
                    <a:pt x="1421" y="841"/>
                  </a:lnTo>
                  <a:lnTo>
                    <a:pt x="1463" y="928"/>
                  </a:lnTo>
                  <a:lnTo>
                    <a:pt x="1508" y="1020"/>
                  </a:lnTo>
                  <a:lnTo>
                    <a:pt x="1550" y="1109"/>
                  </a:lnTo>
                  <a:lnTo>
                    <a:pt x="1585" y="1186"/>
                  </a:lnTo>
                  <a:lnTo>
                    <a:pt x="1609" y="1245"/>
                  </a:lnTo>
                  <a:lnTo>
                    <a:pt x="1620" y="1282"/>
                  </a:lnTo>
                  <a:lnTo>
                    <a:pt x="1631" y="1321"/>
                  </a:lnTo>
                  <a:lnTo>
                    <a:pt x="1639" y="1364"/>
                  </a:lnTo>
                  <a:lnTo>
                    <a:pt x="1644" y="1408"/>
                  </a:lnTo>
                  <a:lnTo>
                    <a:pt x="1648" y="1454"/>
                  </a:lnTo>
                  <a:lnTo>
                    <a:pt x="1648" y="1500"/>
                  </a:lnTo>
                  <a:lnTo>
                    <a:pt x="1642" y="1548"/>
                  </a:lnTo>
                  <a:lnTo>
                    <a:pt x="1635" y="1596"/>
                  </a:lnTo>
                  <a:lnTo>
                    <a:pt x="1620" y="1646"/>
                  </a:lnTo>
                  <a:lnTo>
                    <a:pt x="1602" y="1692"/>
                  </a:lnTo>
                  <a:lnTo>
                    <a:pt x="1578" y="1741"/>
                  </a:lnTo>
                  <a:lnTo>
                    <a:pt x="1548" y="1785"/>
                  </a:lnTo>
                  <a:lnTo>
                    <a:pt x="1511" y="1829"/>
                  </a:lnTo>
                  <a:lnTo>
                    <a:pt x="1469" y="1870"/>
                  </a:lnTo>
                  <a:lnTo>
                    <a:pt x="1419" y="1909"/>
                  </a:lnTo>
                  <a:lnTo>
                    <a:pt x="1360" y="1944"/>
                  </a:lnTo>
                  <a:lnTo>
                    <a:pt x="1397" y="1947"/>
                  </a:lnTo>
                  <a:lnTo>
                    <a:pt x="1432" y="1953"/>
                  </a:lnTo>
                  <a:lnTo>
                    <a:pt x="1461" y="1964"/>
                  </a:lnTo>
                  <a:lnTo>
                    <a:pt x="1489" y="1975"/>
                  </a:lnTo>
                  <a:lnTo>
                    <a:pt x="1509" y="1992"/>
                  </a:lnTo>
                  <a:lnTo>
                    <a:pt x="1526" y="2010"/>
                  </a:lnTo>
                  <a:lnTo>
                    <a:pt x="1537" y="2032"/>
                  </a:lnTo>
                  <a:lnTo>
                    <a:pt x="1541" y="2058"/>
                  </a:lnTo>
                  <a:lnTo>
                    <a:pt x="1121" y="2058"/>
                  </a:lnTo>
                  <a:lnTo>
                    <a:pt x="1123" y="2038"/>
                  </a:lnTo>
                  <a:lnTo>
                    <a:pt x="1131" y="2019"/>
                  </a:lnTo>
                  <a:lnTo>
                    <a:pt x="1142" y="2003"/>
                  </a:lnTo>
                  <a:lnTo>
                    <a:pt x="1155" y="1990"/>
                  </a:lnTo>
                  <a:lnTo>
                    <a:pt x="1168" y="1960"/>
                  </a:lnTo>
                  <a:lnTo>
                    <a:pt x="1182" y="1922"/>
                  </a:lnTo>
                  <a:lnTo>
                    <a:pt x="1197" y="1877"/>
                  </a:lnTo>
                  <a:lnTo>
                    <a:pt x="1210" y="1827"/>
                  </a:lnTo>
                  <a:lnTo>
                    <a:pt x="1219" y="1772"/>
                  </a:lnTo>
                  <a:lnTo>
                    <a:pt x="1225" y="1713"/>
                  </a:lnTo>
                  <a:lnTo>
                    <a:pt x="1225" y="1652"/>
                  </a:lnTo>
                  <a:lnTo>
                    <a:pt x="1217" y="1587"/>
                  </a:lnTo>
                  <a:lnTo>
                    <a:pt x="1206" y="1530"/>
                  </a:lnTo>
                  <a:lnTo>
                    <a:pt x="1192" y="1476"/>
                  </a:lnTo>
                  <a:lnTo>
                    <a:pt x="1175" y="1430"/>
                  </a:lnTo>
                  <a:lnTo>
                    <a:pt x="1155" y="1388"/>
                  </a:lnTo>
                  <a:lnTo>
                    <a:pt x="1125" y="1354"/>
                  </a:lnTo>
                  <a:lnTo>
                    <a:pt x="1090" y="1329"/>
                  </a:lnTo>
                  <a:lnTo>
                    <a:pt x="1042" y="1312"/>
                  </a:lnTo>
                  <a:lnTo>
                    <a:pt x="983" y="1305"/>
                  </a:lnTo>
                  <a:lnTo>
                    <a:pt x="931" y="1308"/>
                  </a:lnTo>
                  <a:lnTo>
                    <a:pt x="887" y="1321"/>
                  </a:lnTo>
                  <a:lnTo>
                    <a:pt x="848" y="1343"/>
                  </a:lnTo>
                  <a:lnTo>
                    <a:pt x="817" y="1377"/>
                  </a:lnTo>
                  <a:lnTo>
                    <a:pt x="793" y="1417"/>
                  </a:lnTo>
                  <a:lnTo>
                    <a:pt x="774" y="1467"/>
                  </a:lnTo>
                  <a:lnTo>
                    <a:pt x="761" y="1526"/>
                  </a:lnTo>
                  <a:lnTo>
                    <a:pt x="756" y="1593"/>
                  </a:lnTo>
                  <a:lnTo>
                    <a:pt x="754" y="1659"/>
                  </a:lnTo>
                  <a:lnTo>
                    <a:pt x="756" y="1722"/>
                  </a:lnTo>
                  <a:lnTo>
                    <a:pt x="761" y="1781"/>
                  </a:lnTo>
                  <a:lnTo>
                    <a:pt x="770" y="1835"/>
                  </a:lnTo>
                  <a:lnTo>
                    <a:pt x="780" y="1883"/>
                  </a:lnTo>
                  <a:lnTo>
                    <a:pt x="791" y="1925"/>
                  </a:lnTo>
                  <a:lnTo>
                    <a:pt x="802" y="1960"/>
                  </a:lnTo>
                  <a:lnTo>
                    <a:pt x="813" y="1990"/>
                  </a:lnTo>
                  <a:lnTo>
                    <a:pt x="826" y="2005"/>
                  </a:lnTo>
                  <a:lnTo>
                    <a:pt x="837" y="2021"/>
                  </a:lnTo>
                  <a:lnTo>
                    <a:pt x="842" y="2040"/>
                  </a:lnTo>
                  <a:lnTo>
                    <a:pt x="844" y="2060"/>
                  </a:lnTo>
                  <a:lnTo>
                    <a:pt x="403" y="2060"/>
                  </a:lnTo>
                  <a:lnTo>
                    <a:pt x="406" y="2034"/>
                  </a:lnTo>
                  <a:lnTo>
                    <a:pt x="418" y="2010"/>
                  </a:lnTo>
                  <a:lnTo>
                    <a:pt x="434" y="1990"/>
                  </a:lnTo>
                  <a:lnTo>
                    <a:pt x="456" y="1975"/>
                  </a:lnTo>
                  <a:lnTo>
                    <a:pt x="484" y="1962"/>
                  </a:lnTo>
                  <a:lnTo>
                    <a:pt x="515" y="1951"/>
                  </a:lnTo>
                  <a:lnTo>
                    <a:pt x="551" y="1944"/>
                  </a:lnTo>
                  <a:lnTo>
                    <a:pt x="588" y="1940"/>
                  </a:lnTo>
                  <a:lnTo>
                    <a:pt x="519" y="1903"/>
                  </a:lnTo>
                  <a:lnTo>
                    <a:pt x="462" y="1864"/>
                  </a:lnTo>
                  <a:lnTo>
                    <a:pt x="412" y="1824"/>
                  </a:lnTo>
                  <a:lnTo>
                    <a:pt x="371" y="1781"/>
                  </a:lnTo>
                  <a:lnTo>
                    <a:pt x="338" y="1737"/>
                  </a:lnTo>
                  <a:lnTo>
                    <a:pt x="314" y="1692"/>
                  </a:lnTo>
                  <a:lnTo>
                    <a:pt x="294" y="1646"/>
                  </a:lnTo>
                  <a:lnTo>
                    <a:pt x="283" y="1600"/>
                  </a:lnTo>
                  <a:lnTo>
                    <a:pt x="275" y="1552"/>
                  </a:lnTo>
                  <a:lnTo>
                    <a:pt x="273" y="1504"/>
                  </a:lnTo>
                  <a:lnTo>
                    <a:pt x="275" y="1458"/>
                  </a:lnTo>
                  <a:lnTo>
                    <a:pt x="283" y="1412"/>
                  </a:lnTo>
                  <a:lnTo>
                    <a:pt x="292" y="1366"/>
                  </a:lnTo>
                  <a:lnTo>
                    <a:pt x="305" y="1319"/>
                  </a:lnTo>
                  <a:lnTo>
                    <a:pt x="318" y="1275"/>
                  </a:lnTo>
                  <a:lnTo>
                    <a:pt x="334" y="1233"/>
                  </a:lnTo>
                  <a:lnTo>
                    <a:pt x="371" y="1138"/>
                  </a:lnTo>
                  <a:lnTo>
                    <a:pt x="410" y="1040"/>
                  </a:lnTo>
                  <a:lnTo>
                    <a:pt x="451" y="943"/>
                  </a:lnTo>
                  <a:lnTo>
                    <a:pt x="490" y="852"/>
                  </a:lnTo>
                  <a:lnTo>
                    <a:pt x="523" y="774"/>
                  </a:lnTo>
                  <a:lnTo>
                    <a:pt x="551" y="712"/>
                  </a:lnTo>
                  <a:lnTo>
                    <a:pt x="569" y="671"/>
                  </a:lnTo>
                  <a:lnTo>
                    <a:pt x="576" y="656"/>
                  </a:lnTo>
                  <a:lnTo>
                    <a:pt x="576" y="363"/>
                  </a:lnTo>
                  <a:lnTo>
                    <a:pt x="569" y="368"/>
                  </a:lnTo>
                  <a:lnTo>
                    <a:pt x="552" y="379"/>
                  </a:lnTo>
                  <a:lnTo>
                    <a:pt x="534" y="394"/>
                  </a:lnTo>
                  <a:lnTo>
                    <a:pt x="510" y="411"/>
                  </a:lnTo>
                  <a:lnTo>
                    <a:pt x="486" y="429"/>
                  </a:lnTo>
                  <a:lnTo>
                    <a:pt x="464" y="447"/>
                  </a:lnTo>
                  <a:lnTo>
                    <a:pt x="445" y="464"/>
                  </a:lnTo>
                  <a:lnTo>
                    <a:pt x="430" y="481"/>
                  </a:lnTo>
                  <a:lnTo>
                    <a:pt x="408" y="510"/>
                  </a:lnTo>
                  <a:lnTo>
                    <a:pt x="388" y="540"/>
                  </a:lnTo>
                  <a:lnTo>
                    <a:pt x="371" y="571"/>
                  </a:lnTo>
                  <a:lnTo>
                    <a:pt x="355" y="601"/>
                  </a:lnTo>
                  <a:lnTo>
                    <a:pt x="342" y="634"/>
                  </a:lnTo>
                  <a:lnTo>
                    <a:pt x="331" y="665"/>
                  </a:lnTo>
                  <a:lnTo>
                    <a:pt x="321" y="699"/>
                  </a:lnTo>
                  <a:lnTo>
                    <a:pt x="314" y="734"/>
                  </a:lnTo>
                  <a:lnTo>
                    <a:pt x="347" y="741"/>
                  </a:lnTo>
                  <a:lnTo>
                    <a:pt x="307" y="819"/>
                  </a:lnTo>
                  <a:lnTo>
                    <a:pt x="318" y="858"/>
                  </a:lnTo>
                  <a:lnTo>
                    <a:pt x="333" y="922"/>
                  </a:lnTo>
                  <a:lnTo>
                    <a:pt x="345" y="981"/>
                  </a:lnTo>
                  <a:lnTo>
                    <a:pt x="351" y="1009"/>
                  </a:lnTo>
                  <a:lnTo>
                    <a:pt x="347" y="1022"/>
                  </a:lnTo>
                  <a:lnTo>
                    <a:pt x="340" y="1031"/>
                  </a:lnTo>
                  <a:lnTo>
                    <a:pt x="331" y="1039"/>
                  </a:lnTo>
                  <a:lnTo>
                    <a:pt x="320" y="1044"/>
                  </a:lnTo>
                  <a:lnTo>
                    <a:pt x="307" y="1048"/>
                  </a:lnTo>
                  <a:lnTo>
                    <a:pt x="296" y="1050"/>
                  </a:lnTo>
                  <a:lnTo>
                    <a:pt x="285" y="1048"/>
                  </a:lnTo>
                  <a:lnTo>
                    <a:pt x="275" y="1042"/>
                  </a:lnTo>
                  <a:lnTo>
                    <a:pt x="244" y="987"/>
                  </a:lnTo>
                  <a:lnTo>
                    <a:pt x="235" y="1000"/>
                  </a:lnTo>
                  <a:lnTo>
                    <a:pt x="218" y="1026"/>
                  </a:lnTo>
                  <a:lnTo>
                    <a:pt x="201" y="1052"/>
                  </a:lnTo>
                  <a:lnTo>
                    <a:pt x="194" y="1063"/>
                  </a:lnTo>
                  <a:lnTo>
                    <a:pt x="0" y="991"/>
                  </a:lnTo>
                  <a:lnTo>
                    <a:pt x="6" y="981"/>
                  </a:lnTo>
                  <a:lnTo>
                    <a:pt x="24" y="959"/>
                  </a:lnTo>
                  <a:lnTo>
                    <a:pt x="48" y="928"/>
                  </a:lnTo>
                  <a:lnTo>
                    <a:pt x="76" y="891"/>
                  </a:lnTo>
                  <a:lnTo>
                    <a:pt x="103" y="854"/>
                  </a:lnTo>
                  <a:lnTo>
                    <a:pt x="129" y="821"/>
                  </a:lnTo>
                  <a:lnTo>
                    <a:pt x="148" y="798"/>
                  </a:lnTo>
                  <a:lnTo>
                    <a:pt x="157" y="787"/>
                  </a:lnTo>
                  <a:lnTo>
                    <a:pt x="135" y="702"/>
                  </a:lnTo>
                  <a:lnTo>
                    <a:pt x="166" y="7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9" name="Freeform 27"/>
            <p:cNvSpPr>
              <a:spLocks/>
            </p:cNvSpPr>
            <p:nvPr/>
          </p:nvSpPr>
          <p:spPr bwMode="auto">
            <a:xfrm>
              <a:off x="3968" y="887"/>
              <a:ext cx="508" cy="453"/>
            </a:xfrm>
            <a:custGeom>
              <a:avLst/>
              <a:gdLst>
                <a:gd name="T0" fmla="*/ 870 w 1016"/>
                <a:gd name="T1" fmla="*/ 274 h 905"/>
                <a:gd name="T2" fmla="*/ 868 w 1016"/>
                <a:gd name="T3" fmla="*/ 274 h 905"/>
                <a:gd name="T4" fmla="*/ 853 w 1016"/>
                <a:gd name="T5" fmla="*/ 244 h 905"/>
                <a:gd name="T6" fmla="*/ 820 w 1016"/>
                <a:gd name="T7" fmla="*/ 189 h 905"/>
                <a:gd name="T8" fmla="*/ 778 w 1016"/>
                <a:gd name="T9" fmla="*/ 139 h 905"/>
                <a:gd name="T10" fmla="*/ 730 w 1016"/>
                <a:gd name="T11" fmla="*/ 96 h 905"/>
                <a:gd name="T12" fmla="*/ 676 w 1016"/>
                <a:gd name="T13" fmla="*/ 59 h 905"/>
                <a:gd name="T14" fmla="*/ 617 w 1016"/>
                <a:gd name="T15" fmla="*/ 32 h 905"/>
                <a:gd name="T16" fmla="*/ 554 w 1016"/>
                <a:gd name="T17" fmla="*/ 11 h 905"/>
                <a:gd name="T18" fmla="*/ 488 w 1016"/>
                <a:gd name="T19" fmla="*/ 2 h 905"/>
                <a:gd name="T20" fmla="*/ 406 w 1016"/>
                <a:gd name="T21" fmla="*/ 2 h 905"/>
                <a:gd name="T22" fmla="*/ 318 w 1016"/>
                <a:gd name="T23" fmla="*/ 21 h 905"/>
                <a:gd name="T24" fmla="*/ 236 w 1016"/>
                <a:gd name="T25" fmla="*/ 56 h 905"/>
                <a:gd name="T26" fmla="*/ 164 w 1016"/>
                <a:gd name="T27" fmla="*/ 104 h 905"/>
                <a:gd name="T28" fmla="*/ 103 w 1016"/>
                <a:gd name="T29" fmla="*/ 165 h 905"/>
                <a:gd name="T30" fmla="*/ 53 w 1016"/>
                <a:gd name="T31" fmla="*/ 237 h 905"/>
                <a:gd name="T32" fmla="*/ 20 w 1016"/>
                <a:gd name="T33" fmla="*/ 318 h 905"/>
                <a:gd name="T34" fmla="*/ 2 w 1016"/>
                <a:gd name="T35" fmla="*/ 407 h 905"/>
                <a:gd name="T36" fmla="*/ 2 w 1016"/>
                <a:gd name="T37" fmla="*/ 499 h 905"/>
                <a:gd name="T38" fmla="*/ 20 w 1016"/>
                <a:gd name="T39" fmla="*/ 588 h 905"/>
                <a:gd name="T40" fmla="*/ 53 w 1016"/>
                <a:gd name="T41" fmla="*/ 669 h 905"/>
                <a:gd name="T42" fmla="*/ 103 w 1016"/>
                <a:gd name="T43" fmla="*/ 741 h 905"/>
                <a:gd name="T44" fmla="*/ 164 w 1016"/>
                <a:gd name="T45" fmla="*/ 802 h 905"/>
                <a:gd name="T46" fmla="*/ 236 w 1016"/>
                <a:gd name="T47" fmla="*/ 850 h 905"/>
                <a:gd name="T48" fmla="*/ 318 w 1016"/>
                <a:gd name="T49" fmla="*/ 885 h 905"/>
                <a:gd name="T50" fmla="*/ 406 w 1016"/>
                <a:gd name="T51" fmla="*/ 904 h 905"/>
                <a:gd name="T52" fmla="*/ 486 w 1016"/>
                <a:gd name="T53" fmla="*/ 904 h 905"/>
                <a:gd name="T54" fmla="*/ 549 w 1016"/>
                <a:gd name="T55" fmla="*/ 894 h 905"/>
                <a:gd name="T56" fmla="*/ 610 w 1016"/>
                <a:gd name="T57" fmla="*/ 878 h 905"/>
                <a:gd name="T58" fmla="*/ 667 w 1016"/>
                <a:gd name="T59" fmla="*/ 852 h 905"/>
                <a:gd name="T60" fmla="*/ 719 w 1016"/>
                <a:gd name="T61" fmla="*/ 819 h 905"/>
                <a:gd name="T62" fmla="*/ 767 w 1016"/>
                <a:gd name="T63" fmla="*/ 778 h 905"/>
                <a:gd name="T64" fmla="*/ 807 w 1016"/>
                <a:gd name="T65" fmla="*/ 734 h 905"/>
                <a:gd name="T66" fmla="*/ 842 w 1016"/>
                <a:gd name="T67" fmla="*/ 682 h 905"/>
                <a:gd name="T68" fmla="*/ 861 w 1016"/>
                <a:gd name="T69" fmla="*/ 654 h 905"/>
                <a:gd name="T70" fmla="*/ 868 w 1016"/>
                <a:gd name="T71" fmla="*/ 654 h 905"/>
                <a:gd name="T72" fmla="*/ 901 w 1016"/>
                <a:gd name="T73" fmla="*/ 651 h 905"/>
                <a:gd name="T74" fmla="*/ 953 w 1016"/>
                <a:gd name="T75" fmla="*/ 621 h 905"/>
                <a:gd name="T76" fmla="*/ 992 w 1016"/>
                <a:gd name="T77" fmla="*/ 571 h 905"/>
                <a:gd name="T78" fmla="*/ 1012 w 1016"/>
                <a:gd name="T79" fmla="*/ 503 h 905"/>
                <a:gd name="T80" fmla="*/ 1012 w 1016"/>
                <a:gd name="T81" fmla="*/ 425 h 905"/>
                <a:gd name="T82" fmla="*/ 992 w 1016"/>
                <a:gd name="T83" fmla="*/ 357 h 905"/>
                <a:gd name="T84" fmla="*/ 953 w 1016"/>
                <a:gd name="T85" fmla="*/ 307 h 905"/>
                <a:gd name="T86" fmla="*/ 901 w 1016"/>
                <a:gd name="T87" fmla="*/ 277 h 9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16" h="905">
                  <a:moveTo>
                    <a:pt x="872" y="274"/>
                  </a:moveTo>
                  <a:lnTo>
                    <a:pt x="870" y="274"/>
                  </a:lnTo>
                  <a:lnTo>
                    <a:pt x="868" y="274"/>
                  </a:lnTo>
                  <a:lnTo>
                    <a:pt x="853" y="244"/>
                  </a:lnTo>
                  <a:lnTo>
                    <a:pt x="839" y="216"/>
                  </a:lnTo>
                  <a:lnTo>
                    <a:pt x="820" y="189"/>
                  </a:lnTo>
                  <a:lnTo>
                    <a:pt x="800" y="163"/>
                  </a:lnTo>
                  <a:lnTo>
                    <a:pt x="778" y="139"/>
                  </a:lnTo>
                  <a:lnTo>
                    <a:pt x="756" y="117"/>
                  </a:lnTo>
                  <a:lnTo>
                    <a:pt x="730" y="96"/>
                  </a:lnTo>
                  <a:lnTo>
                    <a:pt x="704" y="76"/>
                  </a:lnTo>
                  <a:lnTo>
                    <a:pt x="676" y="59"/>
                  </a:lnTo>
                  <a:lnTo>
                    <a:pt x="648" y="45"/>
                  </a:lnTo>
                  <a:lnTo>
                    <a:pt x="617" y="32"/>
                  </a:lnTo>
                  <a:lnTo>
                    <a:pt x="586" y="21"/>
                  </a:lnTo>
                  <a:lnTo>
                    <a:pt x="554" y="11"/>
                  </a:lnTo>
                  <a:lnTo>
                    <a:pt x="521" y="6"/>
                  </a:lnTo>
                  <a:lnTo>
                    <a:pt x="488" y="2"/>
                  </a:lnTo>
                  <a:lnTo>
                    <a:pt x="453" y="0"/>
                  </a:lnTo>
                  <a:lnTo>
                    <a:pt x="406" y="2"/>
                  </a:lnTo>
                  <a:lnTo>
                    <a:pt x="360" y="10"/>
                  </a:lnTo>
                  <a:lnTo>
                    <a:pt x="318" y="21"/>
                  </a:lnTo>
                  <a:lnTo>
                    <a:pt x="275" y="35"/>
                  </a:lnTo>
                  <a:lnTo>
                    <a:pt x="236" y="56"/>
                  </a:lnTo>
                  <a:lnTo>
                    <a:pt x="199" y="78"/>
                  </a:lnTo>
                  <a:lnTo>
                    <a:pt x="164" y="104"/>
                  </a:lnTo>
                  <a:lnTo>
                    <a:pt x="133" y="133"/>
                  </a:lnTo>
                  <a:lnTo>
                    <a:pt x="103" y="165"/>
                  </a:lnTo>
                  <a:lnTo>
                    <a:pt x="78" y="200"/>
                  </a:lnTo>
                  <a:lnTo>
                    <a:pt x="53" y="237"/>
                  </a:lnTo>
                  <a:lnTo>
                    <a:pt x="35" y="277"/>
                  </a:lnTo>
                  <a:lnTo>
                    <a:pt x="20" y="318"/>
                  </a:lnTo>
                  <a:lnTo>
                    <a:pt x="9" y="362"/>
                  </a:lnTo>
                  <a:lnTo>
                    <a:pt x="2" y="407"/>
                  </a:lnTo>
                  <a:lnTo>
                    <a:pt x="0" y="453"/>
                  </a:lnTo>
                  <a:lnTo>
                    <a:pt x="2" y="499"/>
                  </a:lnTo>
                  <a:lnTo>
                    <a:pt x="9" y="543"/>
                  </a:lnTo>
                  <a:lnTo>
                    <a:pt x="20" y="588"/>
                  </a:lnTo>
                  <a:lnTo>
                    <a:pt x="35" y="628"/>
                  </a:lnTo>
                  <a:lnTo>
                    <a:pt x="53" y="669"/>
                  </a:lnTo>
                  <a:lnTo>
                    <a:pt x="78" y="706"/>
                  </a:lnTo>
                  <a:lnTo>
                    <a:pt x="103" y="741"/>
                  </a:lnTo>
                  <a:lnTo>
                    <a:pt x="133" y="772"/>
                  </a:lnTo>
                  <a:lnTo>
                    <a:pt x="164" y="802"/>
                  </a:lnTo>
                  <a:lnTo>
                    <a:pt x="199" y="828"/>
                  </a:lnTo>
                  <a:lnTo>
                    <a:pt x="236" y="850"/>
                  </a:lnTo>
                  <a:lnTo>
                    <a:pt x="275" y="870"/>
                  </a:lnTo>
                  <a:lnTo>
                    <a:pt x="318" y="885"/>
                  </a:lnTo>
                  <a:lnTo>
                    <a:pt x="360" y="896"/>
                  </a:lnTo>
                  <a:lnTo>
                    <a:pt x="406" y="904"/>
                  </a:lnTo>
                  <a:lnTo>
                    <a:pt x="453" y="905"/>
                  </a:lnTo>
                  <a:lnTo>
                    <a:pt x="486" y="904"/>
                  </a:lnTo>
                  <a:lnTo>
                    <a:pt x="517" y="900"/>
                  </a:lnTo>
                  <a:lnTo>
                    <a:pt x="549" y="894"/>
                  </a:lnTo>
                  <a:lnTo>
                    <a:pt x="580" y="887"/>
                  </a:lnTo>
                  <a:lnTo>
                    <a:pt x="610" y="878"/>
                  </a:lnTo>
                  <a:lnTo>
                    <a:pt x="639" y="865"/>
                  </a:lnTo>
                  <a:lnTo>
                    <a:pt x="667" y="852"/>
                  </a:lnTo>
                  <a:lnTo>
                    <a:pt x="695" y="835"/>
                  </a:lnTo>
                  <a:lnTo>
                    <a:pt x="719" y="819"/>
                  </a:lnTo>
                  <a:lnTo>
                    <a:pt x="743" y="800"/>
                  </a:lnTo>
                  <a:lnTo>
                    <a:pt x="767" y="778"/>
                  </a:lnTo>
                  <a:lnTo>
                    <a:pt x="787" y="756"/>
                  </a:lnTo>
                  <a:lnTo>
                    <a:pt x="807" y="734"/>
                  </a:lnTo>
                  <a:lnTo>
                    <a:pt x="826" y="708"/>
                  </a:lnTo>
                  <a:lnTo>
                    <a:pt x="842" y="682"/>
                  </a:lnTo>
                  <a:lnTo>
                    <a:pt x="857" y="654"/>
                  </a:lnTo>
                  <a:lnTo>
                    <a:pt x="861" y="654"/>
                  </a:lnTo>
                  <a:lnTo>
                    <a:pt x="865" y="654"/>
                  </a:lnTo>
                  <a:lnTo>
                    <a:pt x="868" y="654"/>
                  </a:lnTo>
                  <a:lnTo>
                    <a:pt x="872" y="654"/>
                  </a:lnTo>
                  <a:lnTo>
                    <a:pt x="901" y="651"/>
                  </a:lnTo>
                  <a:lnTo>
                    <a:pt x="929" y="639"/>
                  </a:lnTo>
                  <a:lnTo>
                    <a:pt x="953" y="621"/>
                  </a:lnTo>
                  <a:lnTo>
                    <a:pt x="975" y="599"/>
                  </a:lnTo>
                  <a:lnTo>
                    <a:pt x="992" y="571"/>
                  </a:lnTo>
                  <a:lnTo>
                    <a:pt x="1005" y="538"/>
                  </a:lnTo>
                  <a:lnTo>
                    <a:pt x="1012" y="503"/>
                  </a:lnTo>
                  <a:lnTo>
                    <a:pt x="1016" y="464"/>
                  </a:lnTo>
                  <a:lnTo>
                    <a:pt x="1012" y="425"/>
                  </a:lnTo>
                  <a:lnTo>
                    <a:pt x="1005" y="390"/>
                  </a:lnTo>
                  <a:lnTo>
                    <a:pt x="992" y="357"/>
                  </a:lnTo>
                  <a:lnTo>
                    <a:pt x="975" y="329"/>
                  </a:lnTo>
                  <a:lnTo>
                    <a:pt x="953" y="307"/>
                  </a:lnTo>
                  <a:lnTo>
                    <a:pt x="929" y="288"/>
                  </a:lnTo>
                  <a:lnTo>
                    <a:pt x="901" y="277"/>
                  </a:lnTo>
                  <a:lnTo>
                    <a:pt x="872"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0" name="Freeform 28"/>
            <p:cNvSpPr>
              <a:spLocks/>
            </p:cNvSpPr>
            <p:nvPr/>
          </p:nvSpPr>
          <p:spPr bwMode="auto">
            <a:xfrm>
              <a:off x="4002" y="923"/>
              <a:ext cx="447" cy="382"/>
            </a:xfrm>
            <a:custGeom>
              <a:avLst/>
              <a:gdLst>
                <a:gd name="T0" fmla="*/ 795 w 894"/>
                <a:gd name="T1" fmla="*/ 292 h 763"/>
                <a:gd name="T2" fmla="*/ 769 w 894"/>
                <a:gd name="T3" fmla="*/ 305 h 763"/>
                <a:gd name="T4" fmla="*/ 750 w 894"/>
                <a:gd name="T5" fmla="*/ 281 h 763"/>
                <a:gd name="T6" fmla="*/ 726 w 894"/>
                <a:gd name="T7" fmla="*/ 218 h 763"/>
                <a:gd name="T8" fmla="*/ 693 w 894"/>
                <a:gd name="T9" fmla="*/ 163 h 763"/>
                <a:gd name="T10" fmla="*/ 651 w 894"/>
                <a:gd name="T11" fmla="*/ 113 h 763"/>
                <a:gd name="T12" fmla="*/ 603 w 894"/>
                <a:gd name="T13" fmla="*/ 71 h 763"/>
                <a:gd name="T14" fmla="*/ 545 w 894"/>
                <a:gd name="T15" fmla="*/ 37 h 763"/>
                <a:gd name="T16" fmla="*/ 482 w 894"/>
                <a:gd name="T17" fmla="*/ 13 h 763"/>
                <a:gd name="T18" fmla="*/ 416 w 894"/>
                <a:gd name="T19" fmla="*/ 2 h 763"/>
                <a:gd name="T20" fmla="*/ 342 w 894"/>
                <a:gd name="T21" fmla="*/ 2 h 763"/>
                <a:gd name="T22" fmla="*/ 268 w 894"/>
                <a:gd name="T23" fmla="*/ 17 h 763"/>
                <a:gd name="T24" fmla="*/ 200 w 894"/>
                <a:gd name="T25" fmla="*/ 47 h 763"/>
                <a:gd name="T26" fmla="*/ 139 w 894"/>
                <a:gd name="T27" fmla="*/ 87 h 763"/>
                <a:gd name="T28" fmla="*/ 87 w 894"/>
                <a:gd name="T29" fmla="*/ 139 h 763"/>
                <a:gd name="T30" fmla="*/ 46 w 894"/>
                <a:gd name="T31" fmla="*/ 200 h 763"/>
                <a:gd name="T32" fmla="*/ 17 w 894"/>
                <a:gd name="T33" fmla="*/ 268 h 763"/>
                <a:gd name="T34" fmla="*/ 2 w 894"/>
                <a:gd name="T35" fmla="*/ 342 h 763"/>
                <a:gd name="T36" fmla="*/ 2 w 894"/>
                <a:gd name="T37" fmla="*/ 420 h 763"/>
                <a:gd name="T38" fmla="*/ 17 w 894"/>
                <a:gd name="T39" fmla="*/ 494 h 763"/>
                <a:gd name="T40" fmla="*/ 46 w 894"/>
                <a:gd name="T41" fmla="*/ 564 h 763"/>
                <a:gd name="T42" fmla="*/ 87 w 894"/>
                <a:gd name="T43" fmla="*/ 625 h 763"/>
                <a:gd name="T44" fmla="*/ 139 w 894"/>
                <a:gd name="T45" fmla="*/ 676 h 763"/>
                <a:gd name="T46" fmla="*/ 200 w 894"/>
                <a:gd name="T47" fmla="*/ 717 h 763"/>
                <a:gd name="T48" fmla="*/ 268 w 894"/>
                <a:gd name="T49" fmla="*/ 747 h 763"/>
                <a:gd name="T50" fmla="*/ 342 w 894"/>
                <a:gd name="T51" fmla="*/ 761 h 763"/>
                <a:gd name="T52" fmla="*/ 414 w 894"/>
                <a:gd name="T53" fmla="*/ 761 h 763"/>
                <a:gd name="T54" fmla="*/ 477 w 894"/>
                <a:gd name="T55" fmla="*/ 750 h 763"/>
                <a:gd name="T56" fmla="*/ 536 w 894"/>
                <a:gd name="T57" fmla="*/ 730 h 763"/>
                <a:gd name="T58" fmla="*/ 590 w 894"/>
                <a:gd name="T59" fmla="*/ 700 h 763"/>
                <a:gd name="T60" fmla="*/ 639 w 894"/>
                <a:gd name="T61" fmla="*/ 664 h 763"/>
                <a:gd name="T62" fmla="*/ 680 w 894"/>
                <a:gd name="T63" fmla="*/ 617 h 763"/>
                <a:gd name="T64" fmla="*/ 715 w 894"/>
                <a:gd name="T65" fmla="*/ 567 h 763"/>
                <a:gd name="T66" fmla="*/ 741 w 894"/>
                <a:gd name="T67" fmla="*/ 510 h 763"/>
                <a:gd name="T68" fmla="*/ 756 w 894"/>
                <a:gd name="T69" fmla="*/ 488 h 763"/>
                <a:gd name="T70" fmla="*/ 769 w 894"/>
                <a:gd name="T71" fmla="*/ 499 h 763"/>
                <a:gd name="T72" fmla="*/ 785 w 894"/>
                <a:gd name="T73" fmla="*/ 508 h 763"/>
                <a:gd name="T74" fmla="*/ 802 w 894"/>
                <a:gd name="T75" fmla="*/ 512 h 763"/>
                <a:gd name="T76" fmla="*/ 826 w 894"/>
                <a:gd name="T77" fmla="*/ 510 h 763"/>
                <a:gd name="T78" fmla="*/ 857 w 894"/>
                <a:gd name="T79" fmla="*/ 494 h 763"/>
                <a:gd name="T80" fmla="*/ 880 w 894"/>
                <a:gd name="T81" fmla="*/ 462 h 763"/>
                <a:gd name="T82" fmla="*/ 893 w 894"/>
                <a:gd name="T83" fmla="*/ 423 h 763"/>
                <a:gd name="T84" fmla="*/ 893 w 894"/>
                <a:gd name="T85" fmla="*/ 379 h 763"/>
                <a:gd name="T86" fmla="*/ 880 w 894"/>
                <a:gd name="T87" fmla="*/ 340 h 763"/>
                <a:gd name="T88" fmla="*/ 857 w 894"/>
                <a:gd name="T89" fmla="*/ 309 h 763"/>
                <a:gd name="T90" fmla="*/ 826 w 894"/>
                <a:gd name="T91" fmla="*/ 292 h 7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94" h="763">
                  <a:moveTo>
                    <a:pt x="809" y="290"/>
                  </a:moveTo>
                  <a:lnTo>
                    <a:pt x="795" y="292"/>
                  </a:lnTo>
                  <a:lnTo>
                    <a:pt x="782" y="296"/>
                  </a:lnTo>
                  <a:lnTo>
                    <a:pt x="769" y="305"/>
                  </a:lnTo>
                  <a:lnTo>
                    <a:pt x="758" y="314"/>
                  </a:lnTo>
                  <a:lnTo>
                    <a:pt x="750" y="281"/>
                  </a:lnTo>
                  <a:lnTo>
                    <a:pt x="739" y="250"/>
                  </a:lnTo>
                  <a:lnTo>
                    <a:pt x="726" y="218"/>
                  </a:lnTo>
                  <a:lnTo>
                    <a:pt x="712" y="191"/>
                  </a:lnTo>
                  <a:lnTo>
                    <a:pt x="693" y="163"/>
                  </a:lnTo>
                  <a:lnTo>
                    <a:pt x="673" y="137"/>
                  </a:lnTo>
                  <a:lnTo>
                    <a:pt x="651" y="113"/>
                  </a:lnTo>
                  <a:lnTo>
                    <a:pt x="628" y="91"/>
                  </a:lnTo>
                  <a:lnTo>
                    <a:pt x="603" y="71"/>
                  </a:lnTo>
                  <a:lnTo>
                    <a:pt x="575" y="52"/>
                  </a:lnTo>
                  <a:lnTo>
                    <a:pt x="545" y="37"/>
                  </a:lnTo>
                  <a:lnTo>
                    <a:pt x="514" y="24"/>
                  </a:lnTo>
                  <a:lnTo>
                    <a:pt x="482" y="13"/>
                  </a:lnTo>
                  <a:lnTo>
                    <a:pt x="449" y="6"/>
                  </a:lnTo>
                  <a:lnTo>
                    <a:pt x="416" y="2"/>
                  </a:lnTo>
                  <a:lnTo>
                    <a:pt x="381" y="0"/>
                  </a:lnTo>
                  <a:lnTo>
                    <a:pt x="342" y="2"/>
                  </a:lnTo>
                  <a:lnTo>
                    <a:pt x="303" y="8"/>
                  </a:lnTo>
                  <a:lnTo>
                    <a:pt x="268" y="17"/>
                  </a:lnTo>
                  <a:lnTo>
                    <a:pt x="233" y="30"/>
                  </a:lnTo>
                  <a:lnTo>
                    <a:pt x="200" y="47"/>
                  </a:lnTo>
                  <a:lnTo>
                    <a:pt x="168" y="65"/>
                  </a:lnTo>
                  <a:lnTo>
                    <a:pt x="139" y="87"/>
                  </a:lnTo>
                  <a:lnTo>
                    <a:pt x="111" y="111"/>
                  </a:lnTo>
                  <a:lnTo>
                    <a:pt x="87" y="139"/>
                  </a:lnTo>
                  <a:lnTo>
                    <a:pt x="65" y="168"/>
                  </a:lnTo>
                  <a:lnTo>
                    <a:pt x="46" y="200"/>
                  </a:lnTo>
                  <a:lnTo>
                    <a:pt x="30" y="233"/>
                  </a:lnTo>
                  <a:lnTo>
                    <a:pt x="17" y="268"/>
                  </a:lnTo>
                  <a:lnTo>
                    <a:pt x="8" y="303"/>
                  </a:lnTo>
                  <a:lnTo>
                    <a:pt x="2" y="342"/>
                  </a:lnTo>
                  <a:lnTo>
                    <a:pt x="0" y="381"/>
                  </a:lnTo>
                  <a:lnTo>
                    <a:pt x="2" y="420"/>
                  </a:lnTo>
                  <a:lnTo>
                    <a:pt x="8" y="458"/>
                  </a:lnTo>
                  <a:lnTo>
                    <a:pt x="17" y="494"/>
                  </a:lnTo>
                  <a:lnTo>
                    <a:pt x="30" y="529"/>
                  </a:lnTo>
                  <a:lnTo>
                    <a:pt x="46" y="564"/>
                  </a:lnTo>
                  <a:lnTo>
                    <a:pt x="65" y="595"/>
                  </a:lnTo>
                  <a:lnTo>
                    <a:pt x="87" y="625"/>
                  </a:lnTo>
                  <a:lnTo>
                    <a:pt x="111" y="651"/>
                  </a:lnTo>
                  <a:lnTo>
                    <a:pt x="139" y="676"/>
                  </a:lnTo>
                  <a:lnTo>
                    <a:pt x="168" y="699"/>
                  </a:lnTo>
                  <a:lnTo>
                    <a:pt x="200" y="717"/>
                  </a:lnTo>
                  <a:lnTo>
                    <a:pt x="233" y="734"/>
                  </a:lnTo>
                  <a:lnTo>
                    <a:pt x="268" y="747"/>
                  </a:lnTo>
                  <a:lnTo>
                    <a:pt x="303" y="756"/>
                  </a:lnTo>
                  <a:lnTo>
                    <a:pt x="342" y="761"/>
                  </a:lnTo>
                  <a:lnTo>
                    <a:pt x="381" y="763"/>
                  </a:lnTo>
                  <a:lnTo>
                    <a:pt x="414" y="761"/>
                  </a:lnTo>
                  <a:lnTo>
                    <a:pt x="446" y="758"/>
                  </a:lnTo>
                  <a:lnTo>
                    <a:pt x="477" y="750"/>
                  </a:lnTo>
                  <a:lnTo>
                    <a:pt x="506" y="741"/>
                  </a:lnTo>
                  <a:lnTo>
                    <a:pt x="536" y="730"/>
                  </a:lnTo>
                  <a:lnTo>
                    <a:pt x="564" y="717"/>
                  </a:lnTo>
                  <a:lnTo>
                    <a:pt x="590" y="700"/>
                  </a:lnTo>
                  <a:lnTo>
                    <a:pt x="615" y="682"/>
                  </a:lnTo>
                  <a:lnTo>
                    <a:pt x="639" y="664"/>
                  </a:lnTo>
                  <a:lnTo>
                    <a:pt x="660" y="641"/>
                  </a:lnTo>
                  <a:lnTo>
                    <a:pt x="680" y="617"/>
                  </a:lnTo>
                  <a:lnTo>
                    <a:pt x="699" y="593"/>
                  </a:lnTo>
                  <a:lnTo>
                    <a:pt x="715" y="567"/>
                  </a:lnTo>
                  <a:lnTo>
                    <a:pt x="728" y="540"/>
                  </a:lnTo>
                  <a:lnTo>
                    <a:pt x="741" y="510"/>
                  </a:lnTo>
                  <a:lnTo>
                    <a:pt x="750" y="481"/>
                  </a:lnTo>
                  <a:lnTo>
                    <a:pt x="756" y="488"/>
                  </a:lnTo>
                  <a:lnTo>
                    <a:pt x="763" y="494"/>
                  </a:lnTo>
                  <a:lnTo>
                    <a:pt x="769" y="499"/>
                  </a:lnTo>
                  <a:lnTo>
                    <a:pt x="778" y="505"/>
                  </a:lnTo>
                  <a:lnTo>
                    <a:pt x="785" y="508"/>
                  </a:lnTo>
                  <a:lnTo>
                    <a:pt x="793" y="510"/>
                  </a:lnTo>
                  <a:lnTo>
                    <a:pt x="802" y="512"/>
                  </a:lnTo>
                  <a:lnTo>
                    <a:pt x="809" y="512"/>
                  </a:lnTo>
                  <a:lnTo>
                    <a:pt x="826" y="510"/>
                  </a:lnTo>
                  <a:lnTo>
                    <a:pt x="843" y="503"/>
                  </a:lnTo>
                  <a:lnTo>
                    <a:pt x="857" y="494"/>
                  </a:lnTo>
                  <a:lnTo>
                    <a:pt x="870" y="479"/>
                  </a:lnTo>
                  <a:lnTo>
                    <a:pt x="880" y="462"/>
                  </a:lnTo>
                  <a:lnTo>
                    <a:pt x="887" y="444"/>
                  </a:lnTo>
                  <a:lnTo>
                    <a:pt x="893" y="423"/>
                  </a:lnTo>
                  <a:lnTo>
                    <a:pt x="894" y="401"/>
                  </a:lnTo>
                  <a:lnTo>
                    <a:pt x="893" y="379"/>
                  </a:lnTo>
                  <a:lnTo>
                    <a:pt x="887" y="359"/>
                  </a:lnTo>
                  <a:lnTo>
                    <a:pt x="880" y="340"/>
                  </a:lnTo>
                  <a:lnTo>
                    <a:pt x="870" y="324"/>
                  </a:lnTo>
                  <a:lnTo>
                    <a:pt x="857" y="309"/>
                  </a:lnTo>
                  <a:lnTo>
                    <a:pt x="843" y="300"/>
                  </a:lnTo>
                  <a:lnTo>
                    <a:pt x="826" y="292"/>
                  </a:lnTo>
                  <a:lnTo>
                    <a:pt x="809"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1" name="Freeform 29"/>
            <p:cNvSpPr>
              <a:spLocks/>
            </p:cNvSpPr>
            <p:nvPr/>
          </p:nvSpPr>
          <p:spPr bwMode="auto">
            <a:xfrm>
              <a:off x="4097" y="1188"/>
              <a:ext cx="183" cy="63"/>
            </a:xfrm>
            <a:custGeom>
              <a:avLst/>
              <a:gdLst>
                <a:gd name="T0" fmla="*/ 0 w 365"/>
                <a:gd name="T1" fmla="*/ 0 h 125"/>
                <a:gd name="T2" fmla="*/ 3 w 365"/>
                <a:gd name="T3" fmla="*/ 12 h 125"/>
                <a:gd name="T4" fmla="*/ 7 w 365"/>
                <a:gd name="T5" fmla="*/ 24 h 125"/>
                <a:gd name="T6" fmla="*/ 11 w 365"/>
                <a:gd name="T7" fmla="*/ 36 h 125"/>
                <a:gd name="T8" fmla="*/ 16 w 365"/>
                <a:gd name="T9" fmla="*/ 49 h 125"/>
                <a:gd name="T10" fmla="*/ 25 w 365"/>
                <a:gd name="T11" fmla="*/ 62 h 125"/>
                <a:gd name="T12" fmla="*/ 35 w 365"/>
                <a:gd name="T13" fmla="*/ 75 h 125"/>
                <a:gd name="T14" fmla="*/ 49 w 365"/>
                <a:gd name="T15" fmla="*/ 88 h 125"/>
                <a:gd name="T16" fmla="*/ 66 w 365"/>
                <a:gd name="T17" fmla="*/ 101 h 125"/>
                <a:gd name="T18" fmla="*/ 88 w 365"/>
                <a:gd name="T19" fmla="*/ 112 h 125"/>
                <a:gd name="T20" fmla="*/ 112 w 365"/>
                <a:gd name="T21" fmla="*/ 120 h 125"/>
                <a:gd name="T22" fmla="*/ 136 w 365"/>
                <a:gd name="T23" fmla="*/ 125 h 125"/>
                <a:gd name="T24" fmla="*/ 158 w 365"/>
                <a:gd name="T25" fmla="*/ 125 h 125"/>
                <a:gd name="T26" fmla="*/ 179 w 365"/>
                <a:gd name="T27" fmla="*/ 125 h 125"/>
                <a:gd name="T28" fmla="*/ 194 w 365"/>
                <a:gd name="T29" fmla="*/ 125 h 125"/>
                <a:gd name="T30" fmla="*/ 205 w 365"/>
                <a:gd name="T31" fmla="*/ 123 h 125"/>
                <a:gd name="T32" fmla="*/ 208 w 365"/>
                <a:gd name="T33" fmla="*/ 123 h 125"/>
                <a:gd name="T34" fmla="*/ 365 w 365"/>
                <a:gd name="T35" fmla="*/ 0 h 125"/>
                <a:gd name="T36" fmla="*/ 0 w 365"/>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5" h="125">
                  <a:moveTo>
                    <a:pt x="0" y="0"/>
                  </a:moveTo>
                  <a:lnTo>
                    <a:pt x="3" y="12"/>
                  </a:lnTo>
                  <a:lnTo>
                    <a:pt x="7" y="24"/>
                  </a:lnTo>
                  <a:lnTo>
                    <a:pt x="11" y="36"/>
                  </a:lnTo>
                  <a:lnTo>
                    <a:pt x="16" y="49"/>
                  </a:lnTo>
                  <a:lnTo>
                    <a:pt x="25" y="62"/>
                  </a:lnTo>
                  <a:lnTo>
                    <a:pt x="35" y="75"/>
                  </a:lnTo>
                  <a:lnTo>
                    <a:pt x="49" y="88"/>
                  </a:lnTo>
                  <a:lnTo>
                    <a:pt x="66" y="101"/>
                  </a:lnTo>
                  <a:lnTo>
                    <a:pt x="88" y="112"/>
                  </a:lnTo>
                  <a:lnTo>
                    <a:pt x="112" y="120"/>
                  </a:lnTo>
                  <a:lnTo>
                    <a:pt x="136" y="125"/>
                  </a:lnTo>
                  <a:lnTo>
                    <a:pt x="158" y="125"/>
                  </a:lnTo>
                  <a:lnTo>
                    <a:pt x="179" y="125"/>
                  </a:lnTo>
                  <a:lnTo>
                    <a:pt x="194" y="125"/>
                  </a:lnTo>
                  <a:lnTo>
                    <a:pt x="205" y="123"/>
                  </a:lnTo>
                  <a:lnTo>
                    <a:pt x="208" y="123"/>
                  </a:lnTo>
                  <a:lnTo>
                    <a:pt x="3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2" name="Freeform 30"/>
            <p:cNvSpPr>
              <a:spLocks/>
            </p:cNvSpPr>
            <p:nvPr/>
          </p:nvSpPr>
          <p:spPr bwMode="auto">
            <a:xfrm>
              <a:off x="4121" y="1202"/>
              <a:ext cx="108" cy="19"/>
            </a:xfrm>
            <a:custGeom>
              <a:avLst/>
              <a:gdLst>
                <a:gd name="T0" fmla="*/ 0 w 216"/>
                <a:gd name="T1" fmla="*/ 0 h 37"/>
                <a:gd name="T2" fmla="*/ 18 w 216"/>
                <a:gd name="T3" fmla="*/ 37 h 37"/>
                <a:gd name="T4" fmla="*/ 162 w 216"/>
                <a:gd name="T5" fmla="*/ 37 h 37"/>
                <a:gd name="T6" fmla="*/ 216 w 216"/>
                <a:gd name="T7" fmla="*/ 0 h 37"/>
                <a:gd name="T8" fmla="*/ 0 w 21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37">
                  <a:moveTo>
                    <a:pt x="0" y="0"/>
                  </a:moveTo>
                  <a:lnTo>
                    <a:pt x="18" y="37"/>
                  </a:lnTo>
                  <a:lnTo>
                    <a:pt x="162" y="37"/>
                  </a:lnTo>
                  <a:lnTo>
                    <a:pt x="2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3" name="Freeform 31"/>
            <p:cNvSpPr>
              <a:spLocks/>
            </p:cNvSpPr>
            <p:nvPr/>
          </p:nvSpPr>
          <p:spPr bwMode="auto">
            <a:xfrm>
              <a:off x="4068" y="999"/>
              <a:ext cx="47" cy="47"/>
            </a:xfrm>
            <a:custGeom>
              <a:avLst/>
              <a:gdLst>
                <a:gd name="T0" fmla="*/ 48 w 95"/>
                <a:gd name="T1" fmla="*/ 94 h 94"/>
                <a:gd name="T2" fmla="*/ 67 w 95"/>
                <a:gd name="T3" fmla="*/ 90 h 94"/>
                <a:gd name="T4" fmla="*/ 82 w 95"/>
                <a:gd name="T5" fmla="*/ 81 h 94"/>
                <a:gd name="T6" fmla="*/ 91 w 95"/>
                <a:gd name="T7" fmla="*/ 66 h 94"/>
                <a:gd name="T8" fmla="*/ 95 w 95"/>
                <a:gd name="T9" fmla="*/ 48 h 94"/>
                <a:gd name="T10" fmla="*/ 91 w 95"/>
                <a:gd name="T11" fmla="*/ 29 h 94"/>
                <a:gd name="T12" fmla="*/ 82 w 95"/>
                <a:gd name="T13" fmla="*/ 15 h 94"/>
                <a:gd name="T14" fmla="*/ 67 w 95"/>
                <a:gd name="T15" fmla="*/ 4 h 94"/>
                <a:gd name="T16" fmla="*/ 48 w 95"/>
                <a:gd name="T17" fmla="*/ 0 h 94"/>
                <a:gd name="T18" fmla="*/ 30 w 95"/>
                <a:gd name="T19" fmla="*/ 4 h 94"/>
                <a:gd name="T20" fmla="*/ 15 w 95"/>
                <a:gd name="T21" fmla="*/ 15 h 94"/>
                <a:gd name="T22" fmla="*/ 4 w 95"/>
                <a:gd name="T23" fmla="*/ 29 h 94"/>
                <a:gd name="T24" fmla="*/ 0 w 95"/>
                <a:gd name="T25" fmla="*/ 48 h 94"/>
                <a:gd name="T26" fmla="*/ 4 w 95"/>
                <a:gd name="T27" fmla="*/ 66 h 94"/>
                <a:gd name="T28" fmla="*/ 15 w 95"/>
                <a:gd name="T29" fmla="*/ 81 h 94"/>
                <a:gd name="T30" fmla="*/ 30 w 95"/>
                <a:gd name="T31" fmla="*/ 90 h 94"/>
                <a:gd name="T32" fmla="*/ 48 w 95"/>
                <a:gd name="T33" fmla="*/ 94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5" h="94">
                  <a:moveTo>
                    <a:pt x="48" y="94"/>
                  </a:moveTo>
                  <a:lnTo>
                    <a:pt x="67" y="90"/>
                  </a:lnTo>
                  <a:lnTo>
                    <a:pt x="82" y="81"/>
                  </a:lnTo>
                  <a:lnTo>
                    <a:pt x="91" y="66"/>
                  </a:lnTo>
                  <a:lnTo>
                    <a:pt x="95" y="48"/>
                  </a:lnTo>
                  <a:lnTo>
                    <a:pt x="91" y="29"/>
                  </a:lnTo>
                  <a:lnTo>
                    <a:pt x="82" y="15"/>
                  </a:lnTo>
                  <a:lnTo>
                    <a:pt x="67" y="4"/>
                  </a:lnTo>
                  <a:lnTo>
                    <a:pt x="48" y="0"/>
                  </a:lnTo>
                  <a:lnTo>
                    <a:pt x="30" y="4"/>
                  </a:lnTo>
                  <a:lnTo>
                    <a:pt x="15" y="15"/>
                  </a:lnTo>
                  <a:lnTo>
                    <a:pt x="4" y="29"/>
                  </a:lnTo>
                  <a:lnTo>
                    <a:pt x="0" y="48"/>
                  </a:lnTo>
                  <a:lnTo>
                    <a:pt x="4" y="66"/>
                  </a:lnTo>
                  <a:lnTo>
                    <a:pt x="15" y="81"/>
                  </a:lnTo>
                  <a:lnTo>
                    <a:pt x="30" y="90"/>
                  </a:lnTo>
                  <a:lnTo>
                    <a:pt x="48"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4" name="Freeform 32"/>
            <p:cNvSpPr>
              <a:spLocks/>
            </p:cNvSpPr>
            <p:nvPr/>
          </p:nvSpPr>
          <p:spPr bwMode="auto">
            <a:xfrm>
              <a:off x="4216" y="1001"/>
              <a:ext cx="56" cy="54"/>
            </a:xfrm>
            <a:custGeom>
              <a:avLst/>
              <a:gdLst>
                <a:gd name="T0" fmla="*/ 55 w 111"/>
                <a:gd name="T1" fmla="*/ 109 h 109"/>
                <a:gd name="T2" fmla="*/ 66 w 111"/>
                <a:gd name="T3" fmla="*/ 107 h 109"/>
                <a:gd name="T4" fmla="*/ 77 w 111"/>
                <a:gd name="T5" fmla="*/ 105 h 109"/>
                <a:gd name="T6" fmla="*/ 87 w 111"/>
                <a:gd name="T7" fmla="*/ 99 h 109"/>
                <a:gd name="T8" fmla="*/ 94 w 111"/>
                <a:gd name="T9" fmla="*/ 92 h 109"/>
                <a:gd name="T10" fmla="*/ 101 w 111"/>
                <a:gd name="T11" fmla="*/ 85 h 109"/>
                <a:gd name="T12" fmla="*/ 107 w 111"/>
                <a:gd name="T13" fmla="*/ 75 h 109"/>
                <a:gd name="T14" fmla="*/ 109 w 111"/>
                <a:gd name="T15" fmla="*/ 64 h 109"/>
                <a:gd name="T16" fmla="*/ 111 w 111"/>
                <a:gd name="T17" fmla="*/ 53 h 109"/>
                <a:gd name="T18" fmla="*/ 109 w 111"/>
                <a:gd name="T19" fmla="*/ 42 h 109"/>
                <a:gd name="T20" fmla="*/ 107 w 111"/>
                <a:gd name="T21" fmla="*/ 33 h 109"/>
                <a:gd name="T22" fmla="*/ 101 w 111"/>
                <a:gd name="T23" fmla="*/ 24 h 109"/>
                <a:gd name="T24" fmla="*/ 94 w 111"/>
                <a:gd name="T25" fmla="*/ 14 h 109"/>
                <a:gd name="T26" fmla="*/ 87 w 111"/>
                <a:gd name="T27" fmla="*/ 9 h 109"/>
                <a:gd name="T28" fmla="*/ 77 w 111"/>
                <a:gd name="T29" fmla="*/ 3 h 109"/>
                <a:gd name="T30" fmla="*/ 66 w 111"/>
                <a:gd name="T31" fmla="*/ 1 h 109"/>
                <a:gd name="T32" fmla="*/ 55 w 111"/>
                <a:gd name="T33" fmla="*/ 0 h 109"/>
                <a:gd name="T34" fmla="*/ 44 w 111"/>
                <a:gd name="T35" fmla="*/ 1 h 109"/>
                <a:gd name="T36" fmla="*/ 35 w 111"/>
                <a:gd name="T37" fmla="*/ 3 h 109"/>
                <a:gd name="T38" fmla="*/ 24 w 111"/>
                <a:gd name="T39" fmla="*/ 9 h 109"/>
                <a:gd name="T40" fmla="*/ 17 w 111"/>
                <a:gd name="T41" fmla="*/ 14 h 109"/>
                <a:gd name="T42" fmla="*/ 9 w 111"/>
                <a:gd name="T43" fmla="*/ 24 h 109"/>
                <a:gd name="T44" fmla="*/ 4 w 111"/>
                <a:gd name="T45" fmla="*/ 33 h 109"/>
                <a:gd name="T46" fmla="*/ 2 w 111"/>
                <a:gd name="T47" fmla="*/ 42 h 109"/>
                <a:gd name="T48" fmla="*/ 0 w 111"/>
                <a:gd name="T49" fmla="*/ 53 h 109"/>
                <a:gd name="T50" fmla="*/ 2 w 111"/>
                <a:gd name="T51" fmla="*/ 64 h 109"/>
                <a:gd name="T52" fmla="*/ 4 w 111"/>
                <a:gd name="T53" fmla="*/ 75 h 109"/>
                <a:gd name="T54" fmla="*/ 9 w 111"/>
                <a:gd name="T55" fmla="*/ 85 h 109"/>
                <a:gd name="T56" fmla="*/ 17 w 111"/>
                <a:gd name="T57" fmla="*/ 92 h 109"/>
                <a:gd name="T58" fmla="*/ 24 w 111"/>
                <a:gd name="T59" fmla="*/ 99 h 109"/>
                <a:gd name="T60" fmla="*/ 35 w 111"/>
                <a:gd name="T61" fmla="*/ 105 h 109"/>
                <a:gd name="T62" fmla="*/ 44 w 111"/>
                <a:gd name="T63" fmla="*/ 107 h 109"/>
                <a:gd name="T64" fmla="*/ 55 w 111"/>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109">
                  <a:moveTo>
                    <a:pt x="55" y="109"/>
                  </a:moveTo>
                  <a:lnTo>
                    <a:pt x="66" y="107"/>
                  </a:lnTo>
                  <a:lnTo>
                    <a:pt x="77" y="105"/>
                  </a:lnTo>
                  <a:lnTo>
                    <a:pt x="87" y="99"/>
                  </a:lnTo>
                  <a:lnTo>
                    <a:pt x="94" y="92"/>
                  </a:lnTo>
                  <a:lnTo>
                    <a:pt x="101" y="85"/>
                  </a:lnTo>
                  <a:lnTo>
                    <a:pt x="107" y="75"/>
                  </a:lnTo>
                  <a:lnTo>
                    <a:pt x="109" y="64"/>
                  </a:lnTo>
                  <a:lnTo>
                    <a:pt x="111" y="53"/>
                  </a:lnTo>
                  <a:lnTo>
                    <a:pt x="109" y="42"/>
                  </a:lnTo>
                  <a:lnTo>
                    <a:pt x="107" y="33"/>
                  </a:lnTo>
                  <a:lnTo>
                    <a:pt x="101" y="24"/>
                  </a:lnTo>
                  <a:lnTo>
                    <a:pt x="94" y="14"/>
                  </a:lnTo>
                  <a:lnTo>
                    <a:pt x="87" y="9"/>
                  </a:lnTo>
                  <a:lnTo>
                    <a:pt x="77" y="3"/>
                  </a:lnTo>
                  <a:lnTo>
                    <a:pt x="66" y="1"/>
                  </a:lnTo>
                  <a:lnTo>
                    <a:pt x="55" y="0"/>
                  </a:lnTo>
                  <a:lnTo>
                    <a:pt x="44" y="1"/>
                  </a:lnTo>
                  <a:lnTo>
                    <a:pt x="35" y="3"/>
                  </a:lnTo>
                  <a:lnTo>
                    <a:pt x="24" y="9"/>
                  </a:lnTo>
                  <a:lnTo>
                    <a:pt x="17" y="14"/>
                  </a:lnTo>
                  <a:lnTo>
                    <a:pt x="9" y="24"/>
                  </a:lnTo>
                  <a:lnTo>
                    <a:pt x="4" y="33"/>
                  </a:lnTo>
                  <a:lnTo>
                    <a:pt x="2" y="42"/>
                  </a:lnTo>
                  <a:lnTo>
                    <a:pt x="0" y="53"/>
                  </a:lnTo>
                  <a:lnTo>
                    <a:pt x="2" y="64"/>
                  </a:lnTo>
                  <a:lnTo>
                    <a:pt x="4" y="75"/>
                  </a:lnTo>
                  <a:lnTo>
                    <a:pt x="9" y="85"/>
                  </a:lnTo>
                  <a:lnTo>
                    <a:pt x="17" y="92"/>
                  </a:lnTo>
                  <a:lnTo>
                    <a:pt x="24" y="99"/>
                  </a:lnTo>
                  <a:lnTo>
                    <a:pt x="35" y="105"/>
                  </a:lnTo>
                  <a:lnTo>
                    <a:pt x="44" y="107"/>
                  </a:lnTo>
                  <a:lnTo>
                    <a:pt x="55"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5" name="Freeform 34"/>
            <p:cNvSpPr>
              <a:spLocks/>
            </p:cNvSpPr>
            <p:nvPr/>
          </p:nvSpPr>
          <p:spPr bwMode="auto">
            <a:xfrm>
              <a:off x="3919" y="722"/>
              <a:ext cx="500" cy="270"/>
            </a:xfrm>
            <a:custGeom>
              <a:avLst/>
              <a:gdLst>
                <a:gd name="T0" fmla="*/ 999 w 999"/>
                <a:gd name="T1" fmla="*/ 351 h 539"/>
                <a:gd name="T2" fmla="*/ 998 w 999"/>
                <a:gd name="T3" fmla="*/ 262 h 539"/>
                <a:gd name="T4" fmla="*/ 977 w 999"/>
                <a:gd name="T5" fmla="*/ 175 h 539"/>
                <a:gd name="T6" fmla="*/ 924 w 999"/>
                <a:gd name="T7" fmla="*/ 98 h 539"/>
                <a:gd name="T8" fmla="*/ 857 w 999"/>
                <a:gd name="T9" fmla="*/ 51 h 539"/>
                <a:gd name="T10" fmla="*/ 805 w 999"/>
                <a:gd name="T11" fmla="*/ 31 h 539"/>
                <a:gd name="T12" fmla="*/ 743 w 999"/>
                <a:gd name="T13" fmla="*/ 14 h 539"/>
                <a:gd name="T14" fmla="*/ 665 w 999"/>
                <a:gd name="T15" fmla="*/ 3 h 539"/>
                <a:gd name="T16" fmla="*/ 597 w 999"/>
                <a:gd name="T17" fmla="*/ 0 h 539"/>
                <a:gd name="T18" fmla="*/ 547 w 999"/>
                <a:gd name="T19" fmla="*/ 0 h 539"/>
                <a:gd name="T20" fmla="*/ 499 w 999"/>
                <a:gd name="T21" fmla="*/ 5 h 539"/>
                <a:gd name="T22" fmla="*/ 451 w 999"/>
                <a:gd name="T23" fmla="*/ 14 h 539"/>
                <a:gd name="T24" fmla="*/ 410 w 999"/>
                <a:gd name="T25" fmla="*/ 26 h 539"/>
                <a:gd name="T26" fmla="*/ 375 w 999"/>
                <a:gd name="T27" fmla="*/ 38 h 539"/>
                <a:gd name="T28" fmla="*/ 344 w 999"/>
                <a:gd name="T29" fmla="*/ 53 h 539"/>
                <a:gd name="T30" fmla="*/ 316 w 999"/>
                <a:gd name="T31" fmla="*/ 70 h 539"/>
                <a:gd name="T32" fmla="*/ 179 w 999"/>
                <a:gd name="T33" fmla="*/ 306 h 539"/>
                <a:gd name="T34" fmla="*/ 116 w 999"/>
                <a:gd name="T35" fmla="*/ 327 h 539"/>
                <a:gd name="T36" fmla="*/ 59 w 999"/>
                <a:gd name="T37" fmla="*/ 356 h 539"/>
                <a:gd name="T38" fmla="*/ 17 w 999"/>
                <a:gd name="T39" fmla="*/ 389 h 539"/>
                <a:gd name="T40" fmla="*/ 0 w 999"/>
                <a:gd name="T41" fmla="*/ 417 h 539"/>
                <a:gd name="T42" fmla="*/ 7 w 999"/>
                <a:gd name="T43" fmla="*/ 439 h 539"/>
                <a:gd name="T44" fmla="*/ 31 w 999"/>
                <a:gd name="T45" fmla="*/ 460 h 539"/>
                <a:gd name="T46" fmla="*/ 68 w 999"/>
                <a:gd name="T47" fmla="*/ 478 h 539"/>
                <a:gd name="T48" fmla="*/ 120 w 999"/>
                <a:gd name="T49" fmla="*/ 495 h 539"/>
                <a:gd name="T50" fmla="*/ 181 w 999"/>
                <a:gd name="T51" fmla="*/ 510 h 539"/>
                <a:gd name="T52" fmla="*/ 253 w 999"/>
                <a:gd name="T53" fmla="*/ 522 h 539"/>
                <a:gd name="T54" fmla="*/ 331 w 999"/>
                <a:gd name="T55" fmla="*/ 532 h 539"/>
                <a:gd name="T56" fmla="*/ 416 w 999"/>
                <a:gd name="T57" fmla="*/ 537 h 539"/>
                <a:gd name="T58" fmla="*/ 527 w 999"/>
                <a:gd name="T59" fmla="*/ 539 h 539"/>
                <a:gd name="T60" fmla="*/ 632 w 999"/>
                <a:gd name="T61" fmla="*/ 532 h 539"/>
                <a:gd name="T62" fmla="*/ 730 w 999"/>
                <a:gd name="T63" fmla="*/ 519 h 539"/>
                <a:gd name="T64" fmla="*/ 817 w 999"/>
                <a:gd name="T65" fmla="*/ 498 h 539"/>
                <a:gd name="T66" fmla="*/ 890 w 999"/>
                <a:gd name="T67" fmla="*/ 476 h 539"/>
                <a:gd name="T68" fmla="*/ 948 w 999"/>
                <a:gd name="T69" fmla="*/ 449 h 539"/>
                <a:gd name="T70" fmla="*/ 983 w 999"/>
                <a:gd name="T71" fmla="*/ 421 h 539"/>
                <a:gd name="T72" fmla="*/ 998 w 999"/>
                <a:gd name="T73" fmla="*/ 393 h 5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9" h="539">
                  <a:moveTo>
                    <a:pt x="998" y="393"/>
                  </a:moveTo>
                  <a:lnTo>
                    <a:pt x="999" y="351"/>
                  </a:lnTo>
                  <a:lnTo>
                    <a:pt x="999" y="306"/>
                  </a:lnTo>
                  <a:lnTo>
                    <a:pt x="998" y="262"/>
                  </a:lnTo>
                  <a:lnTo>
                    <a:pt x="992" y="218"/>
                  </a:lnTo>
                  <a:lnTo>
                    <a:pt x="977" y="175"/>
                  </a:lnTo>
                  <a:lnTo>
                    <a:pt x="957" y="135"/>
                  </a:lnTo>
                  <a:lnTo>
                    <a:pt x="924" y="98"/>
                  </a:lnTo>
                  <a:lnTo>
                    <a:pt x="879" y="64"/>
                  </a:lnTo>
                  <a:lnTo>
                    <a:pt x="857" y="51"/>
                  </a:lnTo>
                  <a:lnTo>
                    <a:pt x="833" y="40"/>
                  </a:lnTo>
                  <a:lnTo>
                    <a:pt x="805" y="31"/>
                  </a:lnTo>
                  <a:lnTo>
                    <a:pt x="776" y="22"/>
                  </a:lnTo>
                  <a:lnTo>
                    <a:pt x="743" y="14"/>
                  </a:lnTo>
                  <a:lnTo>
                    <a:pt x="706" y="9"/>
                  </a:lnTo>
                  <a:lnTo>
                    <a:pt x="665" y="3"/>
                  </a:lnTo>
                  <a:lnTo>
                    <a:pt x="623" y="0"/>
                  </a:lnTo>
                  <a:lnTo>
                    <a:pt x="597" y="0"/>
                  </a:lnTo>
                  <a:lnTo>
                    <a:pt x="573" y="0"/>
                  </a:lnTo>
                  <a:lnTo>
                    <a:pt x="547" y="0"/>
                  </a:lnTo>
                  <a:lnTo>
                    <a:pt x="523" y="2"/>
                  </a:lnTo>
                  <a:lnTo>
                    <a:pt x="499" y="5"/>
                  </a:lnTo>
                  <a:lnTo>
                    <a:pt x="475" y="9"/>
                  </a:lnTo>
                  <a:lnTo>
                    <a:pt x="451" y="14"/>
                  </a:lnTo>
                  <a:lnTo>
                    <a:pt x="429" y="20"/>
                  </a:lnTo>
                  <a:lnTo>
                    <a:pt x="410" y="26"/>
                  </a:lnTo>
                  <a:lnTo>
                    <a:pt x="392" y="33"/>
                  </a:lnTo>
                  <a:lnTo>
                    <a:pt x="375" y="38"/>
                  </a:lnTo>
                  <a:lnTo>
                    <a:pt x="358" y="46"/>
                  </a:lnTo>
                  <a:lnTo>
                    <a:pt x="344" y="53"/>
                  </a:lnTo>
                  <a:lnTo>
                    <a:pt x="329" y="62"/>
                  </a:lnTo>
                  <a:lnTo>
                    <a:pt x="316" y="70"/>
                  </a:lnTo>
                  <a:lnTo>
                    <a:pt x="305" y="79"/>
                  </a:lnTo>
                  <a:lnTo>
                    <a:pt x="179" y="306"/>
                  </a:lnTo>
                  <a:lnTo>
                    <a:pt x="148" y="314"/>
                  </a:lnTo>
                  <a:lnTo>
                    <a:pt x="116" y="327"/>
                  </a:lnTo>
                  <a:lnTo>
                    <a:pt x="87" y="340"/>
                  </a:lnTo>
                  <a:lnTo>
                    <a:pt x="59" y="356"/>
                  </a:lnTo>
                  <a:lnTo>
                    <a:pt x="35" y="373"/>
                  </a:lnTo>
                  <a:lnTo>
                    <a:pt x="17" y="389"/>
                  </a:lnTo>
                  <a:lnTo>
                    <a:pt x="4" y="404"/>
                  </a:lnTo>
                  <a:lnTo>
                    <a:pt x="0" y="417"/>
                  </a:lnTo>
                  <a:lnTo>
                    <a:pt x="2" y="428"/>
                  </a:lnTo>
                  <a:lnTo>
                    <a:pt x="7" y="439"/>
                  </a:lnTo>
                  <a:lnTo>
                    <a:pt x="17" y="450"/>
                  </a:lnTo>
                  <a:lnTo>
                    <a:pt x="31" y="460"/>
                  </a:lnTo>
                  <a:lnTo>
                    <a:pt x="48" y="469"/>
                  </a:lnTo>
                  <a:lnTo>
                    <a:pt x="68" y="478"/>
                  </a:lnTo>
                  <a:lnTo>
                    <a:pt x="92" y="487"/>
                  </a:lnTo>
                  <a:lnTo>
                    <a:pt x="120" y="495"/>
                  </a:lnTo>
                  <a:lnTo>
                    <a:pt x="150" y="502"/>
                  </a:lnTo>
                  <a:lnTo>
                    <a:pt x="181" y="510"/>
                  </a:lnTo>
                  <a:lnTo>
                    <a:pt x="216" y="515"/>
                  </a:lnTo>
                  <a:lnTo>
                    <a:pt x="253" y="522"/>
                  </a:lnTo>
                  <a:lnTo>
                    <a:pt x="292" y="526"/>
                  </a:lnTo>
                  <a:lnTo>
                    <a:pt x="331" y="532"/>
                  </a:lnTo>
                  <a:lnTo>
                    <a:pt x="373" y="534"/>
                  </a:lnTo>
                  <a:lnTo>
                    <a:pt x="416" y="537"/>
                  </a:lnTo>
                  <a:lnTo>
                    <a:pt x="471" y="539"/>
                  </a:lnTo>
                  <a:lnTo>
                    <a:pt x="527" y="539"/>
                  </a:lnTo>
                  <a:lnTo>
                    <a:pt x="580" y="537"/>
                  </a:lnTo>
                  <a:lnTo>
                    <a:pt x="632" y="532"/>
                  </a:lnTo>
                  <a:lnTo>
                    <a:pt x="682" y="526"/>
                  </a:lnTo>
                  <a:lnTo>
                    <a:pt x="730" y="519"/>
                  </a:lnTo>
                  <a:lnTo>
                    <a:pt x="774" y="510"/>
                  </a:lnTo>
                  <a:lnTo>
                    <a:pt x="817" y="498"/>
                  </a:lnTo>
                  <a:lnTo>
                    <a:pt x="855" y="487"/>
                  </a:lnTo>
                  <a:lnTo>
                    <a:pt x="890" y="476"/>
                  </a:lnTo>
                  <a:lnTo>
                    <a:pt x="920" y="463"/>
                  </a:lnTo>
                  <a:lnTo>
                    <a:pt x="948" y="449"/>
                  </a:lnTo>
                  <a:lnTo>
                    <a:pt x="968" y="436"/>
                  </a:lnTo>
                  <a:lnTo>
                    <a:pt x="983" y="421"/>
                  </a:lnTo>
                  <a:lnTo>
                    <a:pt x="994" y="408"/>
                  </a:lnTo>
                  <a:lnTo>
                    <a:pt x="998" y="3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6" name="Freeform 35"/>
            <p:cNvSpPr>
              <a:spLocks/>
            </p:cNvSpPr>
            <p:nvPr/>
          </p:nvSpPr>
          <p:spPr bwMode="auto">
            <a:xfrm>
              <a:off x="3961" y="750"/>
              <a:ext cx="434" cy="217"/>
            </a:xfrm>
            <a:custGeom>
              <a:avLst/>
              <a:gdLst>
                <a:gd name="T0" fmla="*/ 866 w 866"/>
                <a:gd name="T1" fmla="*/ 285 h 434"/>
                <a:gd name="T2" fmla="*/ 865 w 866"/>
                <a:gd name="T3" fmla="*/ 216 h 434"/>
                <a:gd name="T4" fmla="*/ 846 w 866"/>
                <a:gd name="T5" fmla="*/ 150 h 434"/>
                <a:gd name="T6" fmla="*/ 798 w 866"/>
                <a:gd name="T7" fmla="*/ 89 h 434"/>
                <a:gd name="T8" fmla="*/ 739 w 866"/>
                <a:gd name="T9" fmla="*/ 52 h 434"/>
                <a:gd name="T10" fmla="*/ 689 w 866"/>
                <a:gd name="T11" fmla="*/ 33 h 434"/>
                <a:gd name="T12" fmla="*/ 630 w 866"/>
                <a:gd name="T13" fmla="*/ 17 h 434"/>
                <a:gd name="T14" fmla="*/ 558 w 866"/>
                <a:gd name="T15" fmla="*/ 6 h 434"/>
                <a:gd name="T16" fmla="*/ 493 w 866"/>
                <a:gd name="T17" fmla="*/ 0 h 434"/>
                <a:gd name="T18" fmla="*/ 445 w 866"/>
                <a:gd name="T19" fmla="*/ 4 h 434"/>
                <a:gd name="T20" fmla="*/ 397 w 866"/>
                <a:gd name="T21" fmla="*/ 11 h 434"/>
                <a:gd name="T22" fmla="*/ 351 w 866"/>
                <a:gd name="T23" fmla="*/ 24 h 434"/>
                <a:gd name="T24" fmla="*/ 320 w 866"/>
                <a:gd name="T25" fmla="*/ 35 h 434"/>
                <a:gd name="T26" fmla="*/ 301 w 866"/>
                <a:gd name="T27" fmla="*/ 43 h 434"/>
                <a:gd name="T28" fmla="*/ 284 w 866"/>
                <a:gd name="T29" fmla="*/ 52 h 434"/>
                <a:gd name="T30" fmla="*/ 270 w 866"/>
                <a:gd name="T31" fmla="*/ 61 h 434"/>
                <a:gd name="T32" fmla="*/ 133 w 866"/>
                <a:gd name="T33" fmla="*/ 292 h 434"/>
                <a:gd name="T34" fmla="*/ 81 w 866"/>
                <a:gd name="T35" fmla="*/ 305 h 434"/>
                <a:gd name="T36" fmla="*/ 37 w 866"/>
                <a:gd name="T37" fmla="*/ 320 h 434"/>
                <a:gd name="T38" fmla="*/ 7 w 866"/>
                <a:gd name="T39" fmla="*/ 334 h 434"/>
                <a:gd name="T40" fmla="*/ 0 w 866"/>
                <a:gd name="T41" fmla="*/ 353 h 434"/>
                <a:gd name="T42" fmla="*/ 11 w 866"/>
                <a:gd name="T43" fmla="*/ 370 h 434"/>
                <a:gd name="T44" fmla="*/ 35 w 866"/>
                <a:gd name="T45" fmla="*/ 384 h 434"/>
                <a:gd name="T46" fmla="*/ 70 w 866"/>
                <a:gd name="T47" fmla="*/ 397 h 434"/>
                <a:gd name="T48" fmla="*/ 116 w 866"/>
                <a:gd name="T49" fmla="*/ 408 h 434"/>
                <a:gd name="T50" fmla="*/ 170 w 866"/>
                <a:gd name="T51" fmla="*/ 418 h 434"/>
                <a:gd name="T52" fmla="*/ 231 w 866"/>
                <a:gd name="T53" fmla="*/ 425 h 434"/>
                <a:gd name="T54" fmla="*/ 299 w 866"/>
                <a:gd name="T55" fmla="*/ 430 h 434"/>
                <a:gd name="T56" fmla="*/ 371 w 866"/>
                <a:gd name="T57" fmla="*/ 434 h 434"/>
                <a:gd name="T58" fmla="*/ 445 w 866"/>
                <a:gd name="T59" fmla="*/ 432 h 434"/>
                <a:gd name="T60" fmla="*/ 527 w 866"/>
                <a:gd name="T61" fmla="*/ 425 h 434"/>
                <a:gd name="T62" fmla="*/ 608 w 866"/>
                <a:gd name="T63" fmla="*/ 414 h 434"/>
                <a:gd name="T64" fmla="*/ 687 w 866"/>
                <a:gd name="T65" fmla="*/ 399 h 434"/>
                <a:gd name="T66" fmla="*/ 757 w 866"/>
                <a:gd name="T67" fmla="*/ 382 h 434"/>
                <a:gd name="T68" fmla="*/ 813 w 866"/>
                <a:gd name="T69" fmla="*/ 362 h 434"/>
                <a:gd name="T70" fmla="*/ 852 w 866"/>
                <a:gd name="T71" fmla="*/ 340 h 434"/>
                <a:gd name="T72" fmla="*/ 866 w 866"/>
                <a:gd name="T73" fmla="*/ 318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6" h="434">
                  <a:moveTo>
                    <a:pt x="866" y="318"/>
                  </a:moveTo>
                  <a:lnTo>
                    <a:pt x="866" y="285"/>
                  </a:lnTo>
                  <a:lnTo>
                    <a:pt x="866" y="251"/>
                  </a:lnTo>
                  <a:lnTo>
                    <a:pt x="865" y="216"/>
                  </a:lnTo>
                  <a:lnTo>
                    <a:pt x="857" y="183"/>
                  </a:lnTo>
                  <a:lnTo>
                    <a:pt x="846" y="150"/>
                  </a:lnTo>
                  <a:lnTo>
                    <a:pt x="826" y="118"/>
                  </a:lnTo>
                  <a:lnTo>
                    <a:pt x="798" y="89"/>
                  </a:lnTo>
                  <a:lnTo>
                    <a:pt x="759" y="63"/>
                  </a:lnTo>
                  <a:lnTo>
                    <a:pt x="739" y="52"/>
                  </a:lnTo>
                  <a:lnTo>
                    <a:pt x="715" y="43"/>
                  </a:lnTo>
                  <a:lnTo>
                    <a:pt x="689" y="33"/>
                  </a:lnTo>
                  <a:lnTo>
                    <a:pt x="661" y="24"/>
                  </a:lnTo>
                  <a:lnTo>
                    <a:pt x="630" y="17"/>
                  </a:lnTo>
                  <a:lnTo>
                    <a:pt x="595" y="11"/>
                  </a:lnTo>
                  <a:lnTo>
                    <a:pt x="558" y="6"/>
                  </a:lnTo>
                  <a:lnTo>
                    <a:pt x="517" y="2"/>
                  </a:lnTo>
                  <a:lnTo>
                    <a:pt x="493" y="0"/>
                  </a:lnTo>
                  <a:lnTo>
                    <a:pt x="471" y="2"/>
                  </a:lnTo>
                  <a:lnTo>
                    <a:pt x="445" y="4"/>
                  </a:lnTo>
                  <a:lnTo>
                    <a:pt x="421" y="6"/>
                  </a:lnTo>
                  <a:lnTo>
                    <a:pt x="397" y="11"/>
                  </a:lnTo>
                  <a:lnTo>
                    <a:pt x="373" y="17"/>
                  </a:lnTo>
                  <a:lnTo>
                    <a:pt x="351" y="24"/>
                  </a:lnTo>
                  <a:lnTo>
                    <a:pt x="329" y="32"/>
                  </a:lnTo>
                  <a:lnTo>
                    <a:pt x="320" y="35"/>
                  </a:lnTo>
                  <a:lnTo>
                    <a:pt x="310" y="39"/>
                  </a:lnTo>
                  <a:lnTo>
                    <a:pt x="301" y="43"/>
                  </a:lnTo>
                  <a:lnTo>
                    <a:pt x="292" y="48"/>
                  </a:lnTo>
                  <a:lnTo>
                    <a:pt x="284" y="52"/>
                  </a:lnTo>
                  <a:lnTo>
                    <a:pt x="275" y="57"/>
                  </a:lnTo>
                  <a:lnTo>
                    <a:pt x="270" y="61"/>
                  </a:lnTo>
                  <a:lnTo>
                    <a:pt x="262" y="67"/>
                  </a:lnTo>
                  <a:lnTo>
                    <a:pt x="133" y="292"/>
                  </a:lnTo>
                  <a:lnTo>
                    <a:pt x="107" y="298"/>
                  </a:lnTo>
                  <a:lnTo>
                    <a:pt x="81" y="305"/>
                  </a:lnTo>
                  <a:lnTo>
                    <a:pt x="57" y="312"/>
                  </a:lnTo>
                  <a:lnTo>
                    <a:pt x="37" y="320"/>
                  </a:lnTo>
                  <a:lnTo>
                    <a:pt x="20" y="327"/>
                  </a:lnTo>
                  <a:lnTo>
                    <a:pt x="7" y="334"/>
                  </a:lnTo>
                  <a:lnTo>
                    <a:pt x="0" y="344"/>
                  </a:lnTo>
                  <a:lnTo>
                    <a:pt x="0" y="353"/>
                  </a:lnTo>
                  <a:lnTo>
                    <a:pt x="4" y="360"/>
                  </a:lnTo>
                  <a:lnTo>
                    <a:pt x="11" y="370"/>
                  </a:lnTo>
                  <a:lnTo>
                    <a:pt x="22" y="377"/>
                  </a:lnTo>
                  <a:lnTo>
                    <a:pt x="35" y="384"/>
                  </a:lnTo>
                  <a:lnTo>
                    <a:pt x="52" y="390"/>
                  </a:lnTo>
                  <a:lnTo>
                    <a:pt x="70" y="397"/>
                  </a:lnTo>
                  <a:lnTo>
                    <a:pt x="92" y="403"/>
                  </a:lnTo>
                  <a:lnTo>
                    <a:pt x="116" y="408"/>
                  </a:lnTo>
                  <a:lnTo>
                    <a:pt x="142" y="414"/>
                  </a:lnTo>
                  <a:lnTo>
                    <a:pt x="170" y="418"/>
                  </a:lnTo>
                  <a:lnTo>
                    <a:pt x="200" y="421"/>
                  </a:lnTo>
                  <a:lnTo>
                    <a:pt x="231" y="425"/>
                  </a:lnTo>
                  <a:lnTo>
                    <a:pt x="264" y="429"/>
                  </a:lnTo>
                  <a:lnTo>
                    <a:pt x="299" y="430"/>
                  </a:lnTo>
                  <a:lnTo>
                    <a:pt x="334" y="432"/>
                  </a:lnTo>
                  <a:lnTo>
                    <a:pt x="371" y="434"/>
                  </a:lnTo>
                  <a:lnTo>
                    <a:pt x="406" y="434"/>
                  </a:lnTo>
                  <a:lnTo>
                    <a:pt x="445" y="432"/>
                  </a:lnTo>
                  <a:lnTo>
                    <a:pt x="486" y="430"/>
                  </a:lnTo>
                  <a:lnTo>
                    <a:pt x="527" y="425"/>
                  </a:lnTo>
                  <a:lnTo>
                    <a:pt x="567" y="421"/>
                  </a:lnTo>
                  <a:lnTo>
                    <a:pt x="608" y="414"/>
                  </a:lnTo>
                  <a:lnTo>
                    <a:pt x="648" y="408"/>
                  </a:lnTo>
                  <a:lnTo>
                    <a:pt x="687" y="399"/>
                  </a:lnTo>
                  <a:lnTo>
                    <a:pt x="722" y="392"/>
                  </a:lnTo>
                  <a:lnTo>
                    <a:pt x="757" y="382"/>
                  </a:lnTo>
                  <a:lnTo>
                    <a:pt x="787" y="371"/>
                  </a:lnTo>
                  <a:lnTo>
                    <a:pt x="813" y="362"/>
                  </a:lnTo>
                  <a:lnTo>
                    <a:pt x="835" y="351"/>
                  </a:lnTo>
                  <a:lnTo>
                    <a:pt x="852" y="340"/>
                  </a:lnTo>
                  <a:lnTo>
                    <a:pt x="863" y="329"/>
                  </a:lnTo>
                  <a:lnTo>
                    <a:pt x="866" y="318"/>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7" name="Freeform 36"/>
            <p:cNvSpPr>
              <a:spLocks/>
            </p:cNvSpPr>
            <p:nvPr/>
          </p:nvSpPr>
          <p:spPr bwMode="auto">
            <a:xfrm>
              <a:off x="4174" y="784"/>
              <a:ext cx="167" cy="138"/>
            </a:xfrm>
            <a:custGeom>
              <a:avLst/>
              <a:gdLst>
                <a:gd name="T0" fmla="*/ 286 w 334"/>
                <a:gd name="T1" fmla="*/ 0 h 278"/>
                <a:gd name="T2" fmla="*/ 268 w 334"/>
                <a:gd name="T3" fmla="*/ 0 h 278"/>
                <a:gd name="T4" fmla="*/ 251 w 334"/>
                <a:gd name="T5" fmla="*/ 0 h 278"/>
                <a:gd name="T6" fmla="*/ 238 w 334"/>
                <a:gd name="T7" fmla="*/ 0 h 278"/>
                <a:gd name="T8" fmla="*/ 227 w 334"/>
                <a:gd name="T9" fmla="*/ 2 h 278"/>
                <a:gd name="T10" fmla="*/ 216 w 334"/>
                <a:gd name="T11" fmla="*/ 4 h 278"/>
                <a:gd name="T12" fmla="*/ 205 w 334"/>
                <a:gd name="T13" fmla="*/ 8 h 278"/>
                <a:gd name="T14" fmla="*/ 190 w 334"/>
                <a:gd name="T15" fmla="*/ 13 h 278"/>
                <a:gd name="T16" fmla="*/ 174 w 334"/>
                <a:gd name="T17" fmla="*/ 23 h 278"/>
                <a:gd name="T18" fmla="*/ 159 w 334"/>
                <a:gd name="T19" fmla="*/ 37 h 278"/>
                <a:gd name="T20" fmla="*/ 146 w 334"/>
                <a:gd name="T21" fmla="*/ 61 h 278"/>
                <a:gd name="T22" fmla="*/ 133 w 334"/>
                <a:gd name="T23" fmla="*/ 91 h 278"/>
                <a:gd name="T24" fmla="*/ 122 w 334"/>
                <a:gd name="T25" fmla="*/ 122 h 278"/>
                <a:gd name="T26" fmla="*/ 111 w 334"/>
                <a:gd name="T27" fmla="*/ 156 h 278"/>
                <a:gd name="T28" fmla="*/ 102 w 334"/>
                <a:gd name="T29" fmla="*/ 185 h 278"/>
                <a:gd name="T30" fmla="*/ 92 w 334"/>
                <a:gd name="T31" fmla="*/ 209 h 278"/>
                <a:gd name="T32" fmla="*/ 87 w 334"/>
                <a:gd name="T33" fmla="*/ 224 h 278"/>
                <a:gd name="T34" fmla="*/ 79 w 334"/>
                <a:gd name="T35" fmla="*/ 233 h 278"/>
                <a:gd name="T36" fmla="*/ 70 w 334"/>
                <a:gd name="T37" fmla="*/ 239 h 278"/>
                <a:gd name="T38" fmla="*/ 63 w 334"/>
                <a:gd name="T39" fmla="*/ 241 h 278"/>
                <a:gd name="T40" fmla="*/ 53 w 334"/>
                <a:gd name="T41" fmla="*/ 242 h 278"/>
                <a:gd name="T42" fmla="*/ 44 w 334"/>
                <a:gd name="T43" fmla="*/ 241 h 278"/>
                <a:gd name="T44" fmla="*/ 33 w 334"/>
                <a:gd name="T45" fmla="*/ 241 h 278"/>
                <a:gd name="T46" fmla="*/ 24 w 334"/>
                <a:gd name="T47" fmla="*/ 239 h 278"/>
                <a:gd name="T48" fmla="*/ 13 w 334"/>
                <a:gd name="T49" fmla="*/ 239 h 278"/>
                <a:gd name="T50" fmla="*/ 0 w 334"/>
                <a:gd name="T51" fmla="*/ 276 h 278"/>
                <a:gd name="T52" fmla="*/ 18 w 334"/>
                <a:gd name="T53" fmla="*/ 278 h 278"/>
                <a:gd name="T54" fmla="*/ 39 w 334"/>
                <a:gd name="T55" fmla="*/ 278 h 278"/>
                <a:gd name="T56" fmla="*/ 57 w 334"/>
                <a:gd name="T57" fmla="*/ 278 h 278"/>
                <a:gd name="T58" fmla="*/ 74 w 334"/>
                <a:gd name="T59" fmla="*/ 276 h 278"/>
                <a:gd name="T60" fmla="*/ 92 w 334"/>
                <a:gd name="T61" fmla="*/ 270 h 278"/>
                <a:gd name="T62" fmla="*/ 107 w 334"/>
                <a:gd name="T63" fmla="*/ 261 h 278"/>
                <a:gd name="T64" fmla="*/ 120 w 334"/>
                <a:gd name="T65" fmla="*/ 244 h 278"/>
                <a:gd name="T66" fmla="*/ 131 w 334"/>
                <a:gd name="T67" fmla="*/ 222 h 278"/>
                <a:gd name="T68" fmla="*/ 138 w 334"/>
                <a:gd name="T69" fmla="*/ 196 h 278"/>
                <a:gd name="T70" fmla="*/ 146 w 334"/>
                <a:gd name="T71" fmla="*/ 172 h 278"/>
                <a:gd name="T72" fmla="*/ 153 w 334"/>
                <a:gd name="T73" fmla="*/ 148 h 278"/>
                <a:gd name="T74" fmla="*/ 161 w 334"/>
                <a:gd name="T75" fmla="*/ 126 h 278"/>
                <a:gd name="T76" fmla="*/ 170 w 334"/>
                <a:gd name="T77" fmla="*/ 104 h 278"/>
                <a:gd name="T78" fmla="*/ 181 w 334"/>
                <a:gd name="T79" fmla="*/ 84 h 278"/>
                <a:gd name="T80" fmla="*/ 194 w 334"/>
                <a:gd name="T81" fmla="*/ 65 h 278"/>
                <a:gd name="T82" fmla="*/ 211 w 334"/>
                <a:gd name="T83" fmla="*/ 47 h 278"/>
                <a:gd name="T84" fmla="*/ 227 w 334"/>
                <a:gd name="T85" fmla="*/ 39 h 278"/>
                <a:gd name="T86" fmla="*/ 242 w 334"/>
                <a:gd name="T87" fmla="*/ 36 h 278"/>
                <a:gd name="T88" fmla="*/ 257 w 334"/>
                <a:gd name="T89" fmla="*/ 32 h 278"/>
                <a:gd name="T90" fmla="*/ 270 w 334"/>
                <a:gd name="T91" fmla="*/ 30 h 278"/>
                <a:gd name="T92" fmla="*/ 283 w 334"/>
                <a:gd name="T93" fmla="*/ 28 h 278"/>
                <a:gd name="T94" fmla="*/ 297 w 334"/>
                <a:gd name="T95" fmla="*/ 28 h 278"/>
                <a:gd name="T96" fmla="*/ 314 w 334"/>
                <a:gd name="T97" fmla="*/ 28 h 278"/>
                <a:gd name="T98" fmla="*/ 334 w 334"/>
                <a:gd name="T99" fmla="*/ 26 h 278"/>
                <a:gd name="T100" fmla="*/ 286 w 334"/>
                <a:gd name="T101" fmla="*/ 0 h 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4" h="278">
                  <a:moveTo>
                    <a:pt x="286" y="0"/>
                  </a:moveTo>
                  <a:lnTo>
                    <a:pt x="268" y="0"/>
                  </a:lnTo>
                  <a:lnTo>
                    <a:pt x="251" y="0"/>
                  </a:lnTo>
                  <a:lnTo>
                    <a:pt x="238" y="0"/>
                  </a:lnTo>
                  <a:lnTo>
                    <a:pt x="227" y="2"/>
                  </a:lnTo>
                  <a:lnTo>
                    <a:pt x="216" y="4"/>
                  </a:lnTo>
                  <a:lnTo>
                    <a:pt x="205" y="8"/>
                  </a:lnTo>
                  <a:lnTo>
                    <a:pt x="190" y="13"/>
                  </a:lnTo>
                  <a:lnTo>
                    <a:pt x="174" y="23"/>
                  </a:lnTo>
                  <a:lnTo>
                    <a:pt x="159" y="37"/>
                  </a:lnTo>
                  <a:lnTo>
                    <a:pt x="146" y="61"/>
                  </a:lnTo>
                  <a:lnTo>
                    <a:pt x="133" y="91"/>
                  </a:lnTo>
                  <a:lnTo>
                    <a:pt x="122" y="122"/>
                  </a:lnTo>
                  <a:lnTo>
                    <a:pt x="111" y="156"/>
                  </a:lnTo>
                  <a:lnTo>
                    <a:pt x="102" y="185"/>
                  </a:lnTo>
                  <a:lnTo>
                    <a:pt x="92" y="209"/>
                  </a:lnTo>
                  <a:lnTo>
                    <a:pt x="87" y="224"/>
                  </a:lnTo>
                  <a:lnTo>
                    <a:pt x="79" y="233"/>
                  </a:lnTo>
                  <a:lnTo>
                    <a:pt x="70" y="239"/>
                  </a:lnTo>
                  <a:lnTo>
                    <a:pt x="63" y="241"/>
                  </a:lnTo>
                  <a:lnTo>
                    <a:pt x="53" y="242"/>
                  </a:lnTo>
                  <a:lnTo>
                    <a:pt x="44" y="241"/>
                  </a:lnTo>
                  <a:lnTo>
                    <a:pt x="33" y="241"/>
                  </a:lnTo>
                  <a:lnTo>
                    <a:pt x="24" y="239"/>
                  </a:lnTo>
                  <a:lnTo>
                    <a:pt x="13" y="239"/>
                  </a:lnTo>
                  <a:lnTo>
                    <a:pt x="0" y="276"/>
                  </a:lnTo>
                  <a:lnTo>
                    <a:pt x="18" y="278"/>
                  </a:lnTo>
                  <a:lnTo>
                    <a:pt x="39" y="278"/>
                  </a:lnTo>
                  <a:lnTo>
                    <a:pt x="57" y="278"/>
                  </a:lnTo>
                  <a:lnTo>
                    <a:pt x="74" y="276"/>
                  </a:lnTo>
                  <a:lnTo>
                    <a:pt x="92" y="270"/>
                  </a:lnTo>
                  <a:lnTo>
                    <a:pt x="107" y="261"/>
                  </a:lnTo>
                  <a:lnTo>
                    <a:pt x="120" y="244"/>
                  </a:lnTo>
                  <a:lnTo>
                    <a:pt x="131" y="222"/>
                  </a:lnTo>
                  <a:lnTo>
                    <a:pt x="138" y="196"/>
                  </a:lnTo>
                  <a:lnTo>
                    <a:pt x="146" y="172"/>
                  </a:lnTo>
                  <a:lnTo>
                    <a:pt x="153" y="148"/>
                  </a:lnTo>
                  <a:lnTo>
                    <a:pt x="161" y="126"/>
                  </a:lnTo>
                  <a:lnTo>
                    <a:pt x="170" y="104"/>
                  </a:lnTo>
                  <a:lnTo>
                    <a:pt x="181" y="84"/>
                  </a:lnTo>
                  <a:lnTo>
                    <a:pt x="194" y="65"/>
                  </a:lnTo>
                  <a:lnTo>
                    <a:pt x="211" y="47"/>
                  </a:lnTo>
                  <a:lnTo>
                    <a:pt x="227" y="39"/>
                  </a:lnTo>
                  <a:lnTo>
                    <a:pt x="242" y="36"/>
                  </a:lnTo>
                  <a:lnTo>
                    <a:pt x="257" y="32"/>
                  </a:lnTo>
                  <a:lnTo>
                    <a:pt x="270" y="30"/>
                  </a:lnTo>
                  <a:lnTo>
                    <a:pt x="283" y="28"/>
                  </a:lnTo>
                  <a:lnTo>
                    <a:pt x="297" y="28"/>
                  </a:lnTo>
                  <a:lnTo>
                    <a:pt x="314" y="28"/>
                  </a:lnTo>
                  <a:lnTo>
                    <a:pt x="334" y="26"/>
                  </a:lnTo>
                  <a:lnTo>
                    <a:pt x="2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8" name="Freeform 37"/>
            <p:cNvSpPr>
              <a:spLocks/>
            </p:cNvSpPr>
            <p:nvPr/>
          </p:nvSpPr>
          <p:spPr bwMode="auto">
            <a:xfrm>
              <a:off x="4275" y="871"/>
              <a:ext cx="99" cy="48"/>
            </a:xfrm>
            <a:custGeom>
              <a:avLst/>
              <a:gdLst>
                <a:gd name="T0" fmla="*/ 0 w 200"/>
                <a:gd name="T1" fmla="*/ 98 h 98"/>
                <a:gd name="T2" fmla="*/ 34 w 200"/>
                <a:gd name="T3" fmla="*/ 92 h 98"/>
                <a:gd name="T4" fmla="*/ 58 w 200"/>
                <a:gd name="T5" fmla="*/ 87 h 98"/>
                <a:gd name="T6" fmla="*/ 80 w 200"/>
                <a:gd name="T7" fmla="*/ 81 h 98"/>
                <a:gd name="T8" fmla="*/ 104 w 200"/>
                <a:gd name="T9" fmla="*/ 76 h 98"/>
                <a:gd name="T10" fmla="*/ 128 w 200"/>
                <a:gd name="T11" fmla="*/ 68 h 98"/>
                <a:gd name="T12" fmla="*/ 148 w 200"/>
                <a:gd name="T13" fmla="*/ 61 h 98"/>
                <a:gd name="T14" fmla="*/ 168 w 200"/>
                <a:gd name="T15" fmla="*/ 52 h 98"/>
                <a:gd name="T16" fmla="*/ 185 w 200"/>
                <a:gd name="T17" fmla="*/ 44 h 98"/>
                <a:gd name="T18" fmla="*/ 200 w 200"/>
                <a:gd name="T19" fmla="*/ 37 h 98"/>
                <a:gd name="T20" fmla="*/ 196 w 200"/>
                <a:gd name="T21" fmla="*/ 0 h 98"/>
                <a:gd name="T22" fmla="*/ 181 w 200"/>
                <a:gd name="T23" fmla="*/ 7 h 98"/>
                <a:gd name="T24" fmla="*/ 161 w 200"/>
                <a:gd name="T25" fmla="*/ 15 h 98"/>
                <a:gd name="T26" fmla="*/ 141 w 200"/>
                <a:gd name="T27" fmla="*/ 22 h 98"/>
                <a:gd name="T28" fmla="*/ 117 w 200"/>
                <a:gd name="T29" fmla="*/ 30 h 98"/>
                <a:gd name="T30" fmla="*/ 93 w 200"/>
                <a:gd name="T31" fmla="*/ 37 h 98"/>
                <a:gd name="T32" fmla="*/ 67 w 200"/>
                <a:gd name="T33" fmla="*/ 44 h 98"/>
                <a:gd name="T34" fmla="*/ 41 w 200"/>
                <a:gd name="T35" fmla="*/ 48 h 98"/>
                <a:gd name="T36" fmla="*/ 17 w 200"/>
                <a:gd name="T37" fmla="*/ 50 h 98"/>
                <a:gd name="T38" fmla="*/ 0 w 200"/>
                <a:gd name="T39" fmla="*/ 98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0" h="98">
                  <a:moveTo>
                    <a:pt x="0" y="98"/>
                  </a:moveTo>
                  <a:lnTo>
                    <a:pt x="34" y="92"/>
                  </a:lnTo>
                  <a:lnTo>
                    <a:pt x="58" y="87"/>
                  </a:lnTo>
                  <a:lnTo>
                    <a:pt x="80" y="81"/>
                  </a:lnTo>
                  <a:lnTo>
                    <a:pt x="104" y="76"/>
                  </a:lnTo>
                  <a:lnTo>
                    <a:pt x="128" y="68"/>
                  </a:lnTo>
                  <a:lnTo>
                    <a:pt x="148" y="61"/>
                  </a:lnTo>
                  <a:lnTo>
                    <a:pt x="168" y="52"/>
                  </a:lnTo>
                  <a:lnTo>
                    <a:pt x="185" y="44"/>
                  </a:lnTo>
                  <a:lnTo>
                    <a:pt x="200" y="37"/>
                  </a:lnTo>
                  <a:lnTo>
                    <a:pt x="196" y="0"/>
                  </a:lnTo>
                  <a:lnTo>
                    <a:pt x="181" y="7"/>
                  </a:lnTo>
                  <a:lnTo>
                    <a:pt x="161" y="15"/>
                  </a:lnTo>
                  <a:lnTo>
                    <a:pt x="141" y="22"/>
                  </a:lnTo>
                  <a:lnTo>
                    <a:pt x="117" y="30"/>
                  </a:lnTo>
                  <a:lnTo>
                    <a:pt x="93" y="37"/>
                  </a:lnTo>
                  <a:lnTo>
                    <a:pt x="67" y="44"/>
                  </a:lnTo>
                  <a:lnTo>
                    <a:pt x="41" y="48"/>
                  </a:lnTo>
                  <a:lnTo>
                    <a:pt x="17" y="50"/>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9" name="Freeform 38"/>
            <p:cNvSpPr>
              <a:spLocks/>
            </p:cNvSpPr>
            <p:nvPr/>
          </p:nvSpPr>
          <p:spPr bwMode="auto">
            <a:xfrm>
              <a:off x="3942" y="1730"/>
              <a:ext cx="611" cy="598"/>
            </a:xfrm>
            <a:custGeom>
              <a:avLst/>
              <a:gdLst>
                <a:gd name="T0" fmla="*/ 1183 w 1221"/>
                <a:gd name="T1" fmla="*/ 530 h 1195"/>
                <a:gd name="T2" fmla="*/ 1103 w 1221"/>
                <a:gd name="T3" fmla="*/ 338 h 1195"/>
                <a:gd name="T4" fmla="*/ 1011 w 1221"/>
                <a:gd name="T5" fmla="*/ 146 h 1195"/>
                <a:gd name="T6" fmla="*/ 944 w 1221"/>
                <a:gd name="T7" fmla="*/ 18 h 1195"/>
                <a:gd name="T8" fmla="*/ 935 w 1221"/>
                <a:gd name="T9" fmla="*/ 0 h 1195"/>
                <a:gd name="T10" fmla="*/ 255 w 1221"/>
                <a:gd name="T11" fmla="*/ 50 h 1195"/>
                <a:gd name="T12" fmla="*/ 198 w 1221"/>
                <a:gd name="T13" fmla="*/ 175 h 1195"/>
                <a:gd name="T14" fmla="*/ 133 w 1221"/>
                <a:gd name="T15" fmla="*/ 310 h 1195"/>
                <a:gd name="T16" fmla="*/ 78 w 1221"/>
                <a:gd name="T17" fmla="*/ 430 h 1195"/>
                <a:gd name="T18" fmla="*/ 30 w 1221"/>
                <a:gd name="T19" fmla="*/ 552 h 1195"/>
                <a:gd name="T20" fmla="*/ 2 w 1221"/>
                <a:gd name="T21" fmla="*/ 685 h 1195"/>
                <a:gd name="T22" fmla="*/ 4 w 1221"/>
                <a:gd name="T23" fmla="*/ 800 h 1195"/>
                <a:gd name="T24" fmla="*/ 26 w 1221"/>
                <a:gd name="T25" fmla="*/ 894 h 1195"/>
                <a:gd name="T26" fmla="*/ 74 w 1221"/>
                <a:gd name="T27" fmla="*/ 990 h 1195"/>
                <a:gd name="T28" fmla="*/ 159 w 1221"/>
                <a:gd name="T29" fmla="*/ 1086 h 1195"/>
                <a:gd name="T30" fmla="*/ 248 w 1221"/>
                <a:gd name="T31" fmla="*/ 1154 h 1195"/>
                <a:gd name="T32" fmla="*/ 305 w 1221"/>
                <a:gd name="T33" fmla="*/ 1189 h 1195"/>
                <a:gd name="T34" fmla="*/ 364 w 1221"/>
                <a:gd name="T35" fmla="*/ 1193 h 1195"/>
                <a:gd name="T36" fmla="*/ 340 w 1221"/>
                <a:gd name="T37" fmla="*/ 1060 h 1195"/>
                <a:gd name="T38" fmla="*/ 329 w 1221"/>
                <a:gd name="T39" fmla="*/ 829 h 1195"/>
                <a:gd name="T40" fmla="*/ 340 w 1221"/>
                <a:gd name="T41" fmla="*/ 766 h 1195"/>
                <a:gd name="T42" fmla="*/ 357 w 1221"/>
                <a:gd name="T43" fmla="*/ 702 h 1195"/>
                <a:gd name="T44" fmla="*/ 381 w 1221"/>
                <a:gd name="T45" fmla="*/ 643 h 1195"/>
                <a:gd name="T46" fmla="*/ 414 w 1221"/>
                <a:gd name="T47" fmla="*/ 587 h 1195"/>
                <a:gd name="T48" fmla="*/ 457 w 1221"/>
                <a:gd name="T49" fmla="*/ 543 h 1195"/>
                <a:gd name="T50" fmla="*/ 508 w 1221"/>
                <a:gd name="T51" fmla="*/ 510 h 1195"/>
                <a:gd name="T52" fmla="*/ 573 w 1221"/>
                <a:gd name="T53" fmla="*/ 491 h 1195"/>
                <a:gd name="T54" fmla="*/ 650 w 1221"/>
                <a:gd name="T55" fmla="*/ 491 h 1195"/>
                <a:gd name="T56" fmla="*/ 780 w 1221"/>
                <a:gd name="T57" fmla="*/ 534 h 1195"/>
                <a:gd name="T58" fmla="*/ 861 w 1221"/>
                <a:gd name="T59" fmla="*/ 617 h 1195"/>
                <a:gd name="T60" fmla="*/ 909 w 1221"/>
                <a:gd name="T61" fmla="*/ 720 h 1195"/>
                <a:gd name="T62" fmla="*/ 939 w 1221"/>
                <a:gd name="T63" fmla="*/ 822 h 1195"/>
                <a:gd name="T64" fmla="*/ 946 w 1221"/>
                <a:gd name="T65" fmla="*/ 931 h 1195"/>
                <a:gd name="T66" fmla="*/ 931 w 1221"/>
                <a:gd name="T67" fmla="*/ 1047 h 1195"/>
                <a:gd name="T68" fmla="*/ 913 w 1221"/>
                <a:gd name="T69" fmla="*/ 1141 h 1195"/>
                <a:gd name="T70" fmla="*/ 902 w 1221"/>
                <a:gd name="T71" fmla="*/ 1180 h 1195"/>
                <a:gd name="T72" fmla="*/ 968 w 1221"/>
                <a:gd name="T73" fmla="*/ 1173 h 1195"/>
                <a:gd name="T74" fmla="*/ 1011 w 1221"/>
                <a:gd name="T75" fmla="*/ 1140 h 1195"/>
                <a:gd name="T76" fmla="*/ 1077 w 1221"/>
                <a:gd name="T77" fmla="*/ 1077 h 1195"/>
                <a:gd name="T78" fmla="*/ 1147 w 1221"/>
                <a:gd name="T79" fmla="*/ 994 h 1195"/>
                <a:gd name="T80" fmla="*/ 1196 w 1221"/>
                <a:gd name="T81" fmla="*/ 901 h 1195"/>
                <a:gd name="T82" fmla="*/ 1218 w 1221"/>
                <a:gd name="T83" fmla="*/ 818 h 1195"/>
                <a:gd name="T84" fmla="*/ 1221 w 1221"/>
                <a:gd name="T85" fmla="*/ 733 h 1195"/>
                <a:gd name="T86" fmla="*/ 1212 w 1221"/>
                <a:gd name="T87" fmla="*/ 648 h 11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21" h="1195">
                  <a:moveTo>
                    <a:pt x="1205" y="608"/>
                  </a:moveTo>
                  <a:lnTo>
                    <a:pt x="1183" y="530"/>
                  </a:lnTo>
                  <a:lnTo>
                    <a:pt x="1147" y="438"/>
                  </a:lnTo>
                  <a:lnTo>
                    <a:pt x="1103" y="338"/>
                  </a:lnTo>
                  <a:lnTo>
                    <a:pt x="1057" y="236"/>
                  </a:lnTo>
                  <a:lnTo>
                    <a:pt x="1011" y="146"/>
                  </a:lnTo>
                  <a:lnTo>
                    <a:pt x="972" y="70"/>
                  </a:lnTo>
                  <a:lnTo>
                    <a:pt x="944" y="18"/>
                  </a:lnTo>
                  <a:lnTo>
                    <a:pt x="935" y="0"/>
                  </a:lnTo>
                  <a:lnTo>
                    <a:pt x="277" y="0"/>
                  </a:lnTo>
                  <a:lnTo>
                    <a:pt x="255" y="50"/>
                  </a:lnTo>
                  <a:lnTo>
                    <a:pt x="227" y="109"/>
                  </a:lnTo>
                  <a:lnTo>
                    <a:pt x="198" y="175"/>
                  </a:lnTo>
                  <a:lnTo>
                    <a:pt x="165" y="242"/>
                  </a:lnTo>
                  <a:lnTo>
                    <a:pt x="133" y="310"/>
                  </a:lnTo>
                  <a:lnTo>
                    <a:pt x="104" y="373"/>
                  </a:lnTo>
                  <a:lnTo>
                    <a:pt x="78" y="430"/>
                  </a:lnTo>
                  <a:lnTo>
                    <a:pt x="57" y="478"/>
                  </a:lnTo>
                  <a:lnTo>
                    <a:pt x="30" y="552"/>
                  </a:lnTo>
                  <a:lnTo>
                    <a:pt x="11" y="622"/>
                  </a:lnTo>
                  <a:lnTo>
                    <a:pt x="2" y="685"/>
                  </a:lnTo>
                  <a:lnTo>
                    <a:pt x="0" y="744"/>
                  </a:lnTo>
                  <a:lnTo>
                    <a:pt x="4" y="800"/>
                  </a:lnTo>
                  <a:lnTo>
                    <a:pt x="13" y="850"/>
                  </a:lnTo>
                  <a:lnTo>
                    <a:pt x="26" y="894"/>
                  </a:lnTo>
                  <a:lnTo>
                    <a:pt x="43" y="934"/>
                  </a:lnTo>
                  <a:lnTo>
                    <a:pt x="74" y="990"/>
                  </a:lnTo>
                  <a:lnTo>
                    <a:pt x="115" y="1040"/>
                  </a:lnTo>
                  <a:lnTo>
                    <a:pt x="159" y="1086"/>
                  </a:lnTo>
                  <a:lnTo>
                    <a:pt x="205" y="1123"/>
                  </a:lnTo>
                  <a:lnTo>
                    <a:pt x="248" y="1154"/>
                  </a:lnTo>
                  <a:lnTo>
                    <a:pt x="281" y="1176"/>
                  </a:lnTo>
                  <a:lnTo>
                    <a:pt x="305" y="1189"/>
                  </a:lnTo>
                  <a:lnTo>
                    <a:pt x="314" y="1195"/>
                  </a:lnTo>
                  <a:lnTo>
                    <a:pt x="364" y="1193"/>
                  </a:lnTo>
                  <a:lnTo>
                    <a:pt x="357" y="1154"/>
                  </a:lnTo>
                  <a:lnTo>
                    <a:pt x="340" y="1060"/>
                  </a:lnTo>
                  <a:lnTo>
                    <a:pt x="327" y="942"/>
                  </a:lnTo>
                  <a:lnTo>
                    <a:pt x="329" y="829"/>
                  </a:lnTo>
                  <a:lnTo>
                    <a:pt x="335" y="798"/>
                  </a:lnTo>
                  <a:lnTo>
                    <a:pt x="340" y="766"/>
                  </a:lnTo>
                  <a:lnTo>
                    <a:pt x="348" y="733"/>
                  </a:lnTo>
                  <a:lnTo>
                    <a:pt x="357" y="702"/>
                  </a:lnTo>
                  <a:lnTo>
                    <a:pt x="368" y="672"/>
                  </a:lnTo>
                  <a:lnTo>
                    <a:pt x="381" y="643"/>
                  </a:lnTo>
                  <a:lnTo>
                    <a:pt x="397" y="615"/>
                  </a:lnTo>
                  <a:lnTo>
                    <a:pt x="414" y="587"/>
                  </a:lnTo>
                  <a:lnTo>
                    <a:pt x="434" y="565"/>
                  </a:lnTo>
                  <a:lnTo>
                    <a:pt x="457" y="543"/>
                  </a:lnTo>
                  <a:lnTo>
                    <a:pt x="481" y="524"/>
                  </a:lnTo>
                  <a:lnTo>
                    <a:pt x="508" y="510"/>
                  </a:lnTo>
                  <a:lnTo>
                    <a:pt x="540" y="499"/>
                  </a:lnTo>
                  <a:lnTo>
                    <a:pt x="573" y="491"/>
                  </a:lnTo>
                  <a:lnTo>
                    <a:pt x="610" y="489"/>
                  </a:lnTo>
                  <a:lnTo>
                    <a:pt x="650" y="491"/>
                  </a:lnTo>
                  <a:lnTo>
                    <a:pt x="723" y="506"/>
                  </a:lnTo>
                  <a:lnTo>
                    <a:pt x="780" y="534"/>
                  </a:lnTo>
                  <a:lnTo>
                    <a:pt x="826" y="572"/>
                  </a:lnTo>
                  <a:lnTo>
                    <a:pt x="861" y="617"/>
                  </a:lnTo>
                  <a:lnTo>
                    <a:pt x="889" y="667"/>
                  </a:lnTo>
                  <a:lnTo>
                    <a:pt x="909" y="720"/>
                  </a:lnTo>
                  <a:lnTo>
                    <a:pt x="926" y="772"/>
                  </a:lnTo>
                  <a:lnTo>
                    <a:pt x="939" y="822"/>
                  </a:lnTo>
                  <a:lnTo>
                    <a:pt x="946" y="874"/>
                  </a:lnTo>
                  <a:lnTo>
                    <a:pt x="946" y="931"/>
                  </a:lnTo>
                  <a:lnTo>
                    <a:pt x="941" y="990"/>
                  </a:lnTo>
                  <a:lnTo>
                    <a:pt x="931" y="1047"/>
                  </a:lnTo>
                  <a:lnTo>
                    <a:pt x="922" y="1099"/>
                  </a:lnTo>
                  <a:lnTo>
                    <a:pt x="913" y="1141"/>
                  </a:lnTo>
                  <a:lnTo>
                    <a:pt x="905" y="1169"/>
                  </a:lnTo>
                  <a:lnTo>
                    <a:pt x="902" y="1180"/>
                  </a:lnTo>
                  <a:lnTo>
                    <a:pt x="963" y="1176"/>
                  </a:lnTo>
                  <a:lnTo>
                    <a:pt x="968" y="1173"/>
                  </a:lnTo>
                  <a:lnTo>
                    <a:pt x="987" y="1160"/>
                  </a:lnTo>
                  <a:lnTo>
                    <a:pt x="1011" y="1140"/>
                  </a:lnTo>
                  <a:lnTo>
                    <a:pt x="1042" y="1112"/>
                  </a:lnTo>
                  <a:lnTo>
                    <a:pt x="1077" y="1077"/>
                  </a:lnTo>
                  <a:lnTo>
                    <a:pt x="1112" y="1038"/>
                  </a:lnTo>
                  <a:lnTo>
                    <a:pt x="1147" y="994"/>
                  </a:lnTo>
                  <a:lnTo>
                    <a:pt x="1177" y="944"/>
                  </a:lnTo>
                  <a:lnTo>
                    <a:pt x="1196" y="901"/>
                  </a:lnTo>
                  <a:lnTo>
                    <a:pt x="1208" y="861"/>
                  </a:lnTo>
                  <a:lnTo>
                    <a:pt x="1218" y="818"/>
                  </a:lnTo>
                  <a:lnTo>
                    <a:pt x="1221" y="776"/>
                  </a:lnTo>
                  <a:lnTo>
                    <a:pt x="1221" y="733"/>
                  </a:lnTo>
                  <a:lnTo>
                    <a:pt x="1220" y="691"/>
                  </a:lnTo>
                  <a:lnTo>
                    <a:pt x="1212" y="648"/>
                  </a:lnTo>
                  <a:lnTo>
                    <a:pt x="1205" y="608"/>
                  </a:lnTo>
                  <a:close/>
                </a:path>
              </a:pathLst>
            </a:custGeom>
            <a:solidFill>
              <a:srgbClr val="72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0" name="Rectangle 39"/>
            <p:cNvSpPr>
              <a:spLocks noChangeArrowheads="1"/>
            </p:cNvSpPr>
            <p:nvPr/>
          </p:nvSpPr>
          <p:spPr bwMode="auto">
            <a:xfrm>
              <a:off x="4082" y="1657"/>
              <a:ext cx="334" cy="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29721" name="Freeform 40"/>
            <p:cNvSpPr>
              <a:spLocks/>
            </p:cNvSpPr>
            <p:nvPr/>
          </p:nvSpPr>
          <p:spPr bwMode="auto">
            <a:xfrm>
              <a:off x="3937" y="1388"/>
              <a:ext cx="598" cy="240"/>
            </a:xfrm>
            <a:custGeom>
              <a:avLst/>
              <a:gdLst>
                <a:gd name="T0" fmla="*/ 375 w 1195"/>
                <a:gd name="T1" fmla="*/ 0 h 480"/>
                <a:gd name="T2" fmla="*/ 371 w 1195"/>
                <a:gd name="T3" fmla="*/ 0 h 480"/>
                <a:gd name="T4" fmla="*/ 362 w 1195"/>
                <a:gd name="T5" fmla="*/ 0 h 480"/>
                <a:gd name="T6" fmla="*/ 347 w 1195"/>
                <a:gd name="T7" fmla="*/ 0 h 480"/>
                <a:gd name="T8" fmla="*/ 331 w 1195"/>
                <a:gd name="T9" fmla="*/ 1 h 480"/>
                <a:gd name="T10" fmla="*/ 308 w 1195"/>
                <a:gd name="T11" fmla="*/ 3 h 480"/>
                <a:gd name="T12" fmla="*/ 284 w 1195"/>
                <a:gd name="T13" fmla="*/ 9 h 480"/>
                <a:gd name="T14" fmla="*/ 260 w 1195"/>
                <a:gd name="T15" fmla="*/ 16 h 480"/>
                <a:gd name="T16" fmla="*/ 235 w 1195"/>
                <a:gd name="T17" fmla="*/ 27 h 480"/>
                <a:gd name="T18" fmla="*/ 205 w 1195"/>
                <a:gd name="T19" fmla="*/ 46 h 480"/>
                <a:gd name="T20" fmla="*/ 170 w 1195"/>
                <a:gd name="T21" fmla="*/ 72 h 480"/>
                <a:gd name="T22" fmla="*/ 131 w 1195"/>
                <a:gd name="T23" fmla="*/ 103 h 480"/>
                <a:gd name="T24" fmla="*/ 92 w 1195"/>
                <a:gd name="T25" fmla="*/ 138 h 480"/>
                <a:gd name="T26" fmla="*/ 57 w 1195"/>
                <a:gd name="T27" fmla="*/ 169 h 480"/>
                <a:gd name="T28" fmla="*/ 28 w 1195"/>
                <a:gd name="T29" fmla="*/ 197 h 480"/>
                <a:gd name="T30" fmla="*/ 7 w 1195"/>
                <a:gd name="T31" fmla="*/ 216 h 480"/>
                <a:gd name="T32" fmla="*/ 0 w 1195"/>
                <a:gd name="T33" fmla="*/ 223 h 480"/>
                <a:gd name="T34" fmla="*/ 105 w 1195"/>
                <a:gd name="T35" fmla="*/ 352 h 480"/>
                <a:gd name="T36" fmla="*/ 284 w 1195"/>
                <a:gd name="T37" fmla="*/ 240 h 480"/>
                <a:gd name="T38" fmla="*/ 284 w 1195"/>
                <a:gd name="T39" fmla="*/ 480 h 480"/>
                <a:gd name="T40" fmla="*/ 955 w 1195"/>
                <a:gd name="T41" fmla="*/ 480 h 480"/>
                <a:gd name="T42" fmla="*/ 955 w 1195"/>
                <a:gd name="T43" fmla="*/ 245 h 480"/>
                <a:gd name="T44" fmla="*/ 959 w 1195"/>
                <a:gd name="T45" fmla="*/ 249 h 480"/>
                <a:gd name="T46" fmla="*/ 968 w 1195"/>
                <a:gd name="T47" fmla="*/ 258 h 480"/>
                <a:gd name="T48" fmla="*/ 981 w 1195"/>
                <a:gd name="T49" fmla="*/ 273 h 480"/>
                <a:gd name="T50" fmla="*/ 996 w 1195"/>
                <a:gd name="T51" fmla="*/ 290 h 480"/>
                <a:gd name="T52" fmla="*/ 1011 w 1195"/>
                <a:gd name="T53" fmla="*/ 308 h 480"/>
                <a:gd name="T54" fmla="*/ 1025 w 1195"/>
                <a:gd name="T55" fmla="*/ 326 h 480"/>
                <a:gd name="T56" fmla="*/ 1036 w 1195"/>
                <a:gd name="T57" fmla="*/ 341 h 480"/>
                <a:gd name="T58" fmla="*/ 1044 w 1195"/>
                <a:gd name="T59" fmla="*/ 352 h 480"/>
                <a:gd name="T60" fmla="*/ 1053 w 1195"/>
                <a:gd name="T61" fmla="*/ 356 h 480"/>
                <a:gd name="T62" fmla="*/ 1071 w 1195"/>
                <a:gd name="T63" fmla="*/ 350 h 480"/>
                <a:gd name="T64" fmla="*/ 1097 w 1195"/>
                <a:gd name="T65" fmla="*/ 341 h 480"/>
                <a:gd name="T66" fmla="*/ 1123 w 1195"/>
                <a:gd name="T67" fmla="*/ 326 h 480"/>
                <a:gd name="T68" fmla="*/ 1151 w 1195"/>
                <a:gd name="T69" fmla="*/ 312 h 480"/>
                <a:gd name="T70" fmla="*/ 1173 w 1195"/>
                <a:gd name="T71" fmla="*/ 297 h 480"/>
                <a:gd name="T72" fmla="*/ 1190 w 1195"/>
                <a:gd name="T73" fmla="*/ 288 h 480"/>
                <a:gd name="T74" fmla="*/ 1195 w 1195"/>
                <a:gd name="T75" fmla="*/ 284 h 480"/>
                <a:gd name="T76" fmla="*/ 1192 w 1195"/>
                <a:gd name="T77" fmla="*/ 277 h 480"/>
                <a:gd name="T78" fmla="*/ 1180 w 1195"/>
                <a:gd name="T79" fmla="*/ 254 h 480"/>
                <a:gd name="T80" fmla="*/ 1162 w 1195"/>
                <a:gd name="T81" fmla="*/ 221 h 480"/>
                <a:gd name="T82" fmla="*/ 1140 w 1195"/>
                <a:gd name="T83" fmla="*/ 182 h 480"/>
                <a:gd name="T84" fmla="*/ 1116 w 1195"/>
                <a:gd name="T85" fmla="*/ 144 h 480"/>
                <a:gd name="T86" fmla="*/ 1090 w 1195"/>
                <a:gd name="T87" fmla="*/ 105 h 480"/>
                <a:gd name="T88" fmla="*/ 1062 w 1195"/>
                <a:gd name="T89" fmla="*/ 72 h 480"/>
                <a:gd name="T90" fmla="*/ 1038 w 1195"/>
                <a:gd name="T91" fmla="*/ 49 h 480"/>
                <a:gd name="T92" fmla="*/ 1018 w 1195"/>
                <a:gd name="T93" fmla="*/ 35 h 480"/>
                <a:gd name="T94" fmla="*/ 998 w 1195"/>
                <a:gd name="T95" fmla="*/ 25 h 480"/>
                <a:gd name="T96" fmla="*/ 979 w 1195"/>
                <a:gd name="T97" fmla="*/ 18 h 480"/>
                <a:gd name="T98" fmla="*/ 962 w 1195"/>
                <a:gd name="T99" fmla="*/ 12 h 480"/>
                <a:gd name="T100" fmla="*/ 944 w 1195"/>
                <a:gd name="T101" fmla="*/ 11 h 480"/>
                <a:gd name="T102" fmla="*/ 927 w 1195"/>
                <a:gd name="T103" fmla="*/ 7 h 480"/>
                <a:gd name="T104" fmla="*/ 911 w 1195"/>
                <a:gd name="T105" fmla="*/ 5 h 480"/>
                <a:gd name="T106" fmla="*/ 892 w 1195"/>
                <a:gd name="T107" fmla="*/ 1 h 480"/>
                <a:gd name="T108" fmla="*/ 375 w 1195"/>
                <a:gd name="T109" fmla="*/ 0 h 4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95" h="480">
                  <a:moveTo>
                    <a:pt x="375" y="0"/>
                  </a:moveTo>
                  <a:lnTo>
                    <a:pt x="371" y="0"/>
                  </a:lnTo>
                  <a:lnTo>
                    <a:pt x="362" y="0"/>
                  </a:lnTo>
                  <a:lnTo>
                    <a:pt x="347" y="0"/>
                  </a:lnTo>
                  <a:lnTo>
                    <a:pt x="331" y="1"/>
                  </a:lnTo>
                  <a:lnTo>
                    <a:pt x="308" y="3"/>
                  </a:lnTo>
                  <a:lnTo>
                    <a:pt x="284" y="9"/>
                  </a:lnTo>
                  <a:lnTo>
                    <a:pt x="260" y="16"/>
                  </a:lnTo>
                  <a:lnTo>
                    <a:pt x="235" y="27"/>
                  </a:lnTo>
                  <a:lnTo>
                    <a:pt x="205" y="46"/>
                  </a:lnTo>
                  <a:lnTo>
                    <a:pt x="170" y="72"/>
                  </a:lnTo>
                  <a:lnTo>
                    <a:pt x="131" y="103"/>
                  </a:lnTo>
                  <a:lnTo>
                    <a:pt x="92" y="138"/>
                  </a:lnTo>
                  <a:lnTo>
                    <a:pt x="57" y="169"/>
                  </a:lnTo>
                  <a:lnTo>
                    <a:pt x="28" y="197"/>
                  </a:lnTo>
                  <a:lnTo>
                    <a:pt x="7" y="216"/>
                  </a:lnTo>
                  <a:lnTo>
                    <a:pt x="0" y="223"/>
                  </a:lnTo>
                  <a:lnTo>
                    <a:pt x="105" y="352"/>
                  </a:lnTo>
                  <a:lnTo>
                    <a:pt x="284" y="240"/>
                  </a:lnTo>
                  <a:lnTo>
                    <a:pt x="284" y="480"/>
                  </a:lnTo>
                  <a:lnTo>
                    <a:pt x="955" y="480"/>
                  </a:lnTo>
                  <a:lnTo>
                    <a:pt x="955" y="245"/>
                  </a:lnTo>
                  <a:lnTo>
                    <a:pt x="959" y="249"/>
                  </a:lnTo>
                  <a:lnTo>
                    <a:pt x="968" y="258"/>
                  </a:lnTo>
                  <a:lnTo>
                    <a:pt x="981" y="273"/>
                  </a:lnTo>
                  <a:lnTo>
                    <a:pt x="996" y="290"/>
                  </a:lnTo>
                  <a:lnTo>
                    <a:pt x="1011" y="308"/>
                  </a:lnTo>
                  <a:lnTo>
                    <a:pt x="1025" y="326"/>
                  </a:lnTo>
                  <a:lnTo>
                    <a:pt x="1036" y="341"/>
                  </a:lnTo>
                  <a:lnTo>
                    <a:pt x="1044" y="352"/>
                  </a:lnTo>
                  <a:lnTo>
                    <a:pt x="1053" y="356"/>
                  </a:lnTo>
                  <a:lnTo>
                    <a:pt x="1071" y="350"/>
                  </a:lnTo>
                  <a:lnTo>
                    <a:pt x="1097" y="341"/>
                  </a:lnTo>
                  <a:lnTo>
                    <a:pt x="1123" y="326"/>
                  </a:lnTo>
                  <a:lnTo>
                    <a:pt x="1151" y="312"/>
                  </a:lnTo>
                  <a:lnTo>
                    <a:pt x="1173" y="297"/>
                  </a:lnTo>
                  <a:lnTo>
                    <a:pt x="1190" y="288"/>
                  </a:lnTo>
                  <a:lnTo>
                    <a:pt x="1195" y="284"/>
                  </a:lnTo>
                  <a:lnTo>
                    <a:pt x="1192" y="277"/>
                  </a:lnTo>
                  <a:lnTo>
                    <a:pt x="1180" y="254"/>
                  </a:lnTo>
                  <a:lnTo>
                    <a:pt x="1162" y="221"/>
                  </a:lnTo>
                  <a:lnTo>
                    <a:pt x="1140" y="182"/>
                  </a:lnTo>
                  <a:lnTo>
                    <a:pt x="1116" y="144"/>
                  </a:lnTo>
                  <a:lnTo>
                    <a:pt x="1090" y="105"/>
                  </a:lnTo>
                  <a:lnTo>
                    <a:pt x="1062" y="72"/>
                  </a:lnTo>
                  <a:lnTo>
                    <a:pt x="1038" y="49"/>
                  </a:lnTo>
                  <a:lnTo>
                    <a:pt x="1018" y="35"/>
                  </a:lnTo>
                  <a:lnTo>
                    <a:pt x="998" y="25"/>
                  </a:lnTo>
                  <a:lnTo>
                    <a:pt x="979" y="18"/>
                  </a:lnTo>
                  <a:lnTo>
                    <a:pt x="962" y="12"/>
                  </a:lnTo>
                  <a:lnTo>
                    <a:pt x="944" y="11"/>
                  </a:lnTo>
                  <a:lnTo>
                    <a:pt x="927" y="7"/>
                  </a:lnTo>
                  <a:lnTo>
                    <a:pt x="911" y="5"/>
                  </a:lnTo>
                  <a:lnTo>
                    <a:pt x="892" y="1"/>
                  </a:lnTo>
                  <a:lnTo>
                    <a:pt x="375" y="0"/>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2" name="Freeform 41"/>
            <p:cNvSpPr>
              <a:spLocks/>
            </p:cNvSpPr>
            <p:nvPr/>
          </p:nvSpPr>
          <p:spPr bwMode="auto">
            <a:xfrm>
              <a:off x="3871" y="1519"/>
              <a:ext cx="100" cy="204"/>
            </a:xfrm>
            <a:custGeom>
              <a:avLst/>
              <a:gdLst>
                <a:gd name="T0" fmla="*/ 76 w 199"/>
                <a:gd name="T1" fmla="*/ 408 h 408"/>
                <a:gd name="T2" fmla="*/ 79 w 199"/>
                <a:gd name="T3" fmla="*/ 380 h 408"/>
                <a:gd name="T4" fmla="*/ 81 w 199"/>
                <a:gd name="T5" fmla="*/ 353 h 408"/>
                <a:gd name="T6" fmla="*/ 85 w 199"/>
                <a:gd name="T7" fmla="*/ 332 h 408"/>
                <a:gd name="T8" fmla="*/ 87 w 199"/>
                <a:gd name="T9" fmla="*/ 319 h 408"/>
                <a:gd name="T10" fmla="*/ 100 w 199"/>
                <a:gd name="T11" fmla="*/ 284 h 408"/>
                <a:gd name="T12" fmla="*/ 116 w 199"/>
                <a:gd name="T13" fmla="*/ 249 h 408"/>
                <a:gd name="T14" fmla="*/ 135 w 199"/>
                <a:gd name="T15" fmla="*/ 216 h 408"/>
                <a:gd name="T16" fmla="*/ 155 w 199"/>
                <a:gd name="T17" fmla="*/ 185 h 408"/>
                <a:gd name="T18" fmla="*/ 172 w 199"/>
                <a:gd name="T19" fmla="*/ 157 h 408"/>
                <a:gd name="T20" fmla="*/ 187 w 199"/>
                <a:gd name="T21" fmla="*/ 135 h 408"/>
                <a:gd name="T22" fmla="*/ 196 w 199"/>
                <a:gd name="T23" fmla="*/ 122 h 408"/>
                <a:gd name="T24" fmla="*/ 199 w 199"/>
                <a:gd name="T25" fmla="*/ 116 h 408"/>
                <a:gd name="T26" fmla="*/ 103 w 199"/>
                <a:gd name="T27" fmla="*/ 0 h 408"/>
                <a:gd name="T28" fmla="*/ 102 w 199"/>
                <a:gd name="T29" fmla="*/ 3 h 408"/>
                <a:gd name="T30" fmla="*/ 98 w 199"/>
                <a:gd name="T31" fmla="*/ 11 h 408"/>
                <a:gd name="T32" fmla="*/ 90 w 199"/>
                <a:gd name="T33" fmla="*/ 26 h 408"/>
                <a:gd name="T34" fmla="*/ 81 w 199"/>
                <a:gd name="T35" fmla="*/ 42 h 408"/>
                <a:gd name="T36" fmla="*/ 72 w 199"/>
                <a:gd name="T37" fmla="*/ 64 h 408"/>
                <a:gd name="T38" fmla="*/ 63 w 199"/>
                <a:gd name="T39" fmla="*/ 87 h 408"/>
                <a:gd name="T40" fmla="*/ 54 w 199"/>
                <a:gd name="T41" fmla="*/ 111 h 408"/>
                <a:gd name="T42" fmla="*/ 46 w 199"/>
                <a:gd name="T43" fmla="*/ 135 h 408"/>
                <a:gd name="T44" fmla="*/ 33 w 199"/>
                <a:gd name="T45" fmla="*/ 192 h 408"/>
                <a:gd name="T46" fmla="*/ 20 w 199"/>
                <a:gd name="T47" fmla="*/ 260 h 408"/>
                <a:gd name="T48" fmla="*/ 9 w 199"/>
                <a:gd name="T49" fmla="*/ 330 h 408"/>
                <a:gd name="T50" fmla="*/ 0 w 199"/>
                <a:gd name="T51" fmla="*/ 397 h 408"/>
                <a:gd name="T52" fmla="*/ 76 w 199"/>
                <a:gd name="T53" fmla="*/ 408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408">
                  <a:moveTo>
                    <a:pt x="76" y="408"/>
                  </a:moveTo>
                  <a:lnTo>
                    <a:pt x="79" y="380"/>
                  </a:lnTo>
                  <a:lnTo>
                    <a:pt x="81" y="353"/>
                  </a:lnTo>
                  <a:lnTo>
                    <a:pt x="85" y="332"/>
                  </a:lnTo>
                  <a:lnTo>
                    <a:pt x="87" y="319"/>
                  </a:lnTo>
                  <a:lnTo>
                    <a:pt x="100" y="284"/>
                  </a:lnTo>
                  <a:lnTo>
                    <a:pt x="116" y="249"/>
                  </a:lnTo>
                  <a:lnTo>
                    <a:pt x="135" y="216"/>
                  </a:lnTo>
                  <a:lnTo>
                    <a:pt x="155" y="185"/>
                  </a:lnTo>
                  <a:lnTo>
                    <a:pt x="172" y="157"/>
                  </a:lnTo>
                  <a:lnTo>
                    <a:pt x="187" y="135"/>
                  </a:lnTo>
                  <a:lnTo>
                    <a:pt x="196" y="122"/>
                  </a:lnTo>
                  <a:lnTo>
                    <a:pt x="199" y="116"/>
                  </a:lnTo>
                  <a:lnTo>
                    <a:pt x="103" y="0"/>
                  </a:lnTo>
                  <a:lnTo>
                    <a:pt x="102" y="3"/>
                  </a:lnTo>
                  <a:lnTo>
                    <a:pt x="98" y="11"/>
                  </a:lnTo>
                  <a:lnTo>
                    <a:pt x="90" y="26"/>
                  </a:lnTo>
                  <a:lnTo>
                    <a:pt x="81" y="42"/>
                  </a:lnTo>
                  <a:lnTo>
                    <a:pt x="72" y="64"/>
                  </a:lnTo>
                  <a:lnTo>
                    <a:pt x="63" y="87"/>
                  </a:lnTo>
                  <a:lnTo>
                    <a:pt x="54" y="111"/>
                  </a:lnTo>
                  <a:lnTo>
                    <a:pt x="46" y="135"/>
                  </a:lnTo>
                  <a:lnTo>
                    <a:pt x="33" y="192"/>
                  </a:lnTo>
                  <a:lnTo>
                    <a:pt x="20" y="260"/>
                  </a:lnTo>
                  <a:lnTo>
                    <a:pt x="9" y="330"/>
                  </a:lnTo>
                  <a:lnTo>
                    <a:pt x="0" y="397"/>
                  </a:lnTo>
                  <a:lnTo>
                    <a:pt x="76" y="4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3" name="Freeform 42"/>
            <p:cNvSpPr>
              <a:spLocks/>
            </p:cNvSpPr>
            <p:nvPr/>
          </p:nvSpPr>
          <p:spPr bwMode="auto">
            <a:xfrm>
              <a:off x="3801" y="1734"/>
              <a:ext cx="119" cy="131"/>
            </a:xfrm>
            <a:custGeom>
              <a:avLst/>
              <a:gdLst>
                <a:gd name="T0" fmla="*/ 112 w 238"/>
                <a:gd name="T1" fmla="*/ 0 h 262"/>
                <a:gd name="T2" fmla="*/ 110 w 238"/>
                <a:gd name="T3" fmla="*/ 26 h 262"/>
                <a:gd name="T4" fmla="*/ 114 w 238"/>
                <a:gd name="T5" fmla="*/ 48 h 262"/>
                <a:gd name="T6" fmla="*/ 116 w 238"/>
                <a:gd name="T7" fmla="*/ 67 h 262"/>
                <a:gd name="T8" fmla="*/ 116 w 238"/>
                <a:gd name="T9" fmla="*/ 81 h 262"/>
                <a:gd name="T10" fmla="*/ 109 w 238"/>
                <a:gd name="T11" fmla="*/ 89 h 262"/>
                <a:gd name="T12" fmla="*/ 94 w 238"/>
                <a:gd name="T13" fmla="*/ 105 h 262"/>
                <a:gd name="T14" fmla="*/ 75 w 238"/>
                <a:gd name="T15" fmla="*/ 129 h 262"/>
                <a:gd name="T16" fmla="*/ 55 w 238"/>
                <a:gd name="T17" fmla="*/ 155 h 262"/>
                <a:gd name="T18" fmla="*/ 35 w 238"/>
                <a:gd name="T19" fmla="*/ 181 h 262"/>
                <a:gd name="T20" fmla="*/ 16 w 238"/>
                <a:gd name="T21" fmla="*/ 203 h 262"/>
                <a:gd name="T22" fmla="*/ 5 w 238"/>
                <a:gd name="T23" fmla="*/ 220 h 262"/>
                <a:gd name="T24" fmla="*/ 0 w 238"/>
                <a:gd name="T25" fmla="*/ 226 h 262"/>
                <a:gd name="T26" fmla="*/ 105 w 238"/>
                <a:gd name="T27" fmla="*/ 262 h 262"/>
                <a:gd name="T28" fmla="*/ 107 w 238"/>
                <a:gd name="T29" fmla="*/ 259 h 262"/>
                <a:gd name="T30" fmla="*/ 112 w 238"/>
                <a:gd name="T31" fmla="*/ 251 h 262"/>
                <a:gd name="T32" fmla="*/ 120 w 238"/>
                <a:gd name="T33" fmla="*/ 242 h 262"/>
                <a:gd name="T34" fmla="*/ 131 w 238"/>
                <a:gd name="T35" fmla="*/ 229 h 262"/>
                <a:gd name="T36" fmla="*/ 142 w 238"/>
                <a:gd name="T37" fmla="*/ 214 h 262"/>
                <a:gd name="T38" fmla="*/ 151 w 238"/>
                <a:gd name="T39" fmla="*/ 203 h 262"/>
                <a:gd name="T40" fmla="*/ 162 w 238"/>
                <a:gd name="T41" fmla="*/ 192 h 262"/>
                <a:gd name="T42" fmla="*/ 169 w 238"/>
                <a:gd name="T43" fmla="*/ 185 h 262"/>
                <a:gd name="T44" fmla="*/ 175 w 238"/>
                <a:gd name="T45" fmla="*/ 185 h 262"/>
                <a:gd name="T46" fmla="*/ 182 w 238"/>
                <a:gd name="T47" fmla="*/ 192 h 262"/>
                <a:gd name="T48" fmla="*/ 190 w 238"/>
                <a:gd name="T49" fmla="*/ 205 h 262"/>
                <a:gd name="T50" fmla="*/ 197 w 238"/>
                <a:gd name="T51" fmla="*/ 218 h 262"/>
                <a:gd name="T52" fmla="*/ 205 w 238"/>
                <a:gd name="T53" fmla="*/ 233 h 262"/>
                <a:gd name="T54" fmla="*/ 212 w 238"/>
                <a:gd name="T55" fmla="*/ 246 h 262"/>
                <a:gd name="T56" fmla="*/ 219 w 238"/>
                <a:gd name="T57" fmla="*/ 255 h 262"/>
                <a:gd name="T58" fmla="*/ 225 w 238"/>
                <a:gd name="T59" fmla="*/ 257 h 262"/>
                <a:gd name="T60" fmla="*/ 229 w 238"/>
                <a:gd name="T61" fmla="*/ 255 h 262"/>
                <a:gd name="T62" fmla="*/ 232 w 238"/>
                <a:gd name="T63" fmla="*/ 253 h 262"/>
                <a:gd name="T64" fmla="*/ 236 w 238"/>
                <a:gd name="T65" fmla="*/ 251 h 262"/>
                <a:gd name="T66" fmla="*/ 238 w 238"/>
                <a:gd name="T67" fmla="*/ 246 h 262"/>
                <a:gd name="T68" fmla="*/ 199 w 238"/>
                <a:gd name="T69" fmla="*/ 118 h 262"/>
                <a:gd name="T70" fmla="*/ 201 w 238"/>
                <a:gd name="T71" fmla="*/ 111 h 262"/>
                <a:gd name="T72" fmla="*/ 208 w 238"/>
                <a:gd name="T73" fmla="*/ 89 h 262"/>
                <a:gd name="T74" fmla="*/ 216 w 238"/>
                <a:gd name="T75" fmla="*/ 59 h 262"/>
                <a:gd name="T76" fmla="*/ 227 w 238"/>
                <a:gd name="T77" fmla="*/ 21 h 262"/>
                <a:gd name="T78" fmla="*/ 112 w 238"/>
                <a:gd name="T79" fmla="*/ 0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8" h="262">
                  <a:moveTo>
                    <a:pt x="112" y="0"/>
                  </a:moveTo>
                  <a:lnTo>
                    <a:pt x="110" y="26"/>
                  </a:lnTo>
                  <a:lnTo>
                    <a:pt x="114" y="48"/>
                  </a:lnTo>
                  <a:lnTo>
                    <a:pt x="116" y="67"/>
                  </a:lnTo>
                  <a:lnTo>
                    <a:pt x="116" y="81"/>
                  </a:lnTo>
                  <a:lnTo>
                    <a:pt x="109" y="89"/>
                  </a:lnTo>
                  <a:lnTo>
                    <a:pt x="94" y="105"/>
                  </a:lnTo>
                  <a:lnTo>
                    <a:pt x="75" y="129"/>
                  </a:lnTo>
                  <a:lnTo>
                    <a:pt x="55" y="155"/>
                  </a:lnTo>
                  <a:lnTo>
                    <a:pt x="35" y="181"/>
                  </a:lnTo>
                  <a:lnTo>
                    <a:pt x="16" y="203"/>
                  </a:lnTo>
                  <a:lnTo>
                    <a:pt x="5" y="220"/>
                  </a:lnTo>
                  <a:lnTo>
                    <a:pt x="0" y="226"/>
                  </a:lnTo>
                  <a:lnTo>
                    <a:pt x="105" y="262"/>
                  </a:lnTo>
                  <a:lnTo>
                    <a:pt x="107" y="259"/>
                  </a:lnTo>
                  <a:lnTo>
                    <a:pt x="112" y="251"/>
                  </a:lnTo>
                  <a:lnTo>
                    <a:pt x="120" y="242"/>
                  </a:lnTo>
                  <a:lnTo>
                    <a:pt x="131" y="229"/>
                  </a:lnTo>
                  <a:lnTo>
                    <a:pt x="142" y="214"/>
                  </a:lnTo>
                  <a:lnTo>
                    <a:pt x="151" y="203"/>
                  </a:lnTo>
                  <a:lnTo>
                    <a:pt x="162" y="192"/>
                  </a:lnTo>
                  <a:lnTo>
                    <a:pt x="169" y="185"/>
                  </a:lnTo>
                  <a:lnTo>
                    <a:pt x="175" y="185"/>
                  </a:lnTo>
                  <a:lnTo>
                    <a:pt x="182" y="192"/>
                  </a:lnTo>
                  <a:lnTo>
                    <a:pt x="190" y="205"/>
                  </a:lnTo>
                  <a:lnTo>
                    <a:pt x="197" y="218"/>
                  </a:lnTo>
                  <a:lnTo>
                    <a:pt x="205" y="233"/>
                  </a:lnTo>
                  <a:lnTo>
                    <a:pt x="212" y="246"/>
                  </a:lnTo>
                  <a:lnTo>
                    <a:pt x="219" y="255"/>
                  </a:lnTo>
                  <a:lnTo>
                    <a:pt x="225" y="257"/>
                  </a:lnTo>
                  <a:lnTo>
                    <a:pt x="229" y="255"/>
                  </a:lnTo>
                  <a:lnTo>
                    <a:pt x="232" y="253"/>
                  </a:lnTo>
                  <a:lnTo>
                    <a:pt x="236" y="251"/>
                  </a:lnTo>
                  <a:lnTo>
                    <a:pt x="238" y="246"/>
                  </a:lnTo>
                  <a:lnTo>
                    <a:pt x="199" y="118"/>
                  </a:lnTo>
                  <a:lnTo>
                    <a:pt x="201" y="111"/>
                  </a:lnTo>
                  <a:lnTo>
                    <a:pt x="208" y="89"/>
                  </a:lnTo>
                  <a:lnTo>
                    <a:pt x="216" y="59"/>
                  </a:lnTo>
                  <a:lnTo>
                    <a:pt x="227" y="21"/>
                  </a:lnTo>
                  <a:lnTo>
                    <a:pt x="112" y="0"/>
                  </a:lnTo>
                  <a:close/>
                </a:path>
              </a:pathLst>
            </a:custGeom>
            <a:solidFill>
              <a:srgbClr val="FF9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4" name="Freeform 43"/>
            <p:cNvSpPr>
              <a:spLocks/>
            </p:cNvSpPr>
            <p:nvPr/>
          </p:nvSpPr>
          <p:spPr bwMode="auto">
            <a:xfrm>
              <a:off x="4482" y="1500"/>
              <a:ext cx="327" cy="145"/>
            </a:xfrm>
            <a:custGeom>
              <a:avLst/>
              <a:gdLst>
                <a:gd name="T0" fmla="*/ 543 w 652"/>
                <a:gd name="T1" fmla="*/ 72 h 290"/>
                <a:gd name="T2" fmla="*/ 562 w 652"/>
                <a:gd name="T3" fmla="*/ 16 h 290"/>
                <a:gd name="T4" fmla="*/ 552 w 652"/>
                <a:gd name="T5" fmla="*/ 2 h 290"/>
                <a:gd name="T6" fmla="*/ 532 w 652"/>
                <a:gd name="T7" fmla="*/ 18 h 290"/>
                <a:gd name="T8" fmla="*/ 508 w 652"/>
                <a:gd name="T9" fmla="*/ 50 h 290"/>
                <a:gd name="T10" fmla="*/ 486 w 652"/>
                <a:gd name="T11" fmla="*/ 85 h 290"/>
                <a:gd name="T12" fmla="*/ 467 w 652"/>
                <a:gd name="T13" fmla="*/ 103 h 290"/>
                <a:gd name="T14" fmla="*/ 403 w 652"/>
                <a:gd name="T15" fmla="*/ 124 h 290"/>
                <a:gd name="T16" fmla="*/ 312 w 652"/>
                <a:gd name="T17" fmla="*/ 151 h 290"/>
                <a:gd name="T18" fmla="*/ 235 w 652"/>
                <a:gd name="T19" fmla="*/ 172 h 290"/>
                <a:gd name="T20" fmla="*/ 185 w 652"/>
                <a:gd name="T21" fmla="*/ 168 h 290"/>
                <a:gd name="T22" fmla="*/ 146 w 652"/>
                <a:gd name="T23" fmla="*/ 149 h 290"/>
                <a:gd name="T24" fmla="*/ 122 w 652"/>
                <a:gd name="T25" fmla="*/ 125 h 290"/>
                <a:gd name="T26" fmla="*/ 115 w 652"/>
                <a:gd name="T27" fmla="*/ 107 h 290"/>
                <a:gd name="T28" fmla="*/ 0 w 652"/>
                <a:gd name="T29" fmla="*/ 166 h 290"/>
                <a:gd name="T30" fmla="*/ 11 w 652"/>
                <a:gd name="T31" fmla="*/ 179 h 290"/>
                <a:gd name="T32" fmla="*/ 39 w 652"/>
                <a:gd name="T33" fmla="*/ 209 h 290"/>
                <a:gd name="T34" fmla="*/ 70 w 652"/>
                <a:gd name="T35" fmla="*/ 240 h 290"/>
                <a:gd name="T36" fmla="*/ 94 w 652"/>
                <a:gd name="T37" fmla="*/ 260 h 290"/>
                <a:gd name="T38" fmla="*/ 115 w 652"/>
                <a:gd name="T39" fmla="*/ 275 h 290"/>
                <a:gd name="T40" fmla="*/ 135 w 652"/>
                <a:gd name="T41" fmla="*/ 282 h 290"/>
                <a:gd name="T42" fmla="*/ 155 w 652"/>
                <a:gd name="T43" fmla="*/ 288 h 290"/>
                <a:gd name="T44" fmla="*/ 185 w 652"/>
                <a:gd name="T45" fmla="*/ 290 h 290"/>
                <a:gd name="T46" fmla="*/ 249 w 652"/>
                <a:gd name="T47" fmla="*/ 277 h 290"/>
                <a:gd name="T48" fmla="*/ 334 w 652"/>
                <a:gd name="T49" fmla="*/ 244 h 290"/>
                <a:gd name="T50" fmla="*/ 416 w 652"/>
                <a:gd name="T51" fmla="*/ 209 h 290"/>
                <a:gd name="T52" fmla="*/ 473 w 652"/>
                <a:gd name="T53" fmla="*/ 183 h 290"/>
                <a:gd name="T54" fmla="*/ 495 w 652"/>
                <a:gd name="T55" fmla="*/ 186 h 290"/>
                <a:gd name="T56" fmla="*/ 539 w 652"/>
                <a:gd name="T57" fmla="*/ 186 h 290"/>
                <a:gd name="T58" fmla="*/ 589 w 652"/>
                <a:gd name="T59" fmla="*/ 185 h 290"/>
                <a:gd name="T60" fmla="*/ 630 w 652"/>
                <a:gd name="T61" fmla="*/ 183 h 290"/>
                <a:gd name="T62" fmla="*/ 637 w 652"/>
                <a:gd name="T63" fmla="*/ 85 h 290"/>
                <a:gd name="T64" fmla="*/ 606 w 652"/>
                <a:gd name="T65" fmla="*/ 83 h 290"/>
                <a:gd name="T66" fmla="*/ 575 w 652"/>
                <a:gd name="T67" fmla="*/ 83 h 290"/>
                <a:gd name="T68" fmla="*/ 549 w 652"/>
                <a:gd name="T69" fmla="*/ 83 h 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2" h="290">
                  <a:moveTo>
                    <a:pt x="538" y="83"/>
                  </a:moveTo>
                  <a:lnTo>
                    <a:pt x="543" y="72"/>
                  </a:lnTo>
                  <a:lnTo>
                    <a:pt x="554" y="44"/>
                  </a:lnTo>
                  <a:lnTo>
                    <a:pt x="562" y="16"/>
                  </a:lnTo>
                  <a:lnTo>
                    <a:pt x="558" y="0"/>
                  </a:lnTo>
                  <a:lnTo>
                    <a:pt x="552" y="2"/>
                  </a:lnTo>
                  <a:lnTo>
                    <a:pt x="543" y="7"/>
                  </a:lnTo>
                  <a:lnTo>
                    <a:pt x="532" y="18"/>
                  </a:lnTo>
                  <a:lnTo>
                    <a:pt x="521" y="33"/>
                  </a:lnTo>
                  <a:lnTo>
                    <a:pt x="508" y="50"/>
                  </a:lnTo>
                  <a:lnTo>
                    <a:pt x="495" y="66"/>
                  </a:lnTo>
                  <a:lnTo>
                    <a:pt x="486" y="85"/>
                  </a:lnTo>
                  <a:lnTo>
                    <a:pt x="477" y="100"/>
                  </a:lnTo>
                  <a:lnTo>
                    <a:pt x="467" y="103"/>
                  </a:lnTo>
                  <a:lnTo>
                    <a:pt x="442" y="113"/>
                  </a:lnTo>
                  <a:lnTo>
                    <a:pt x="403" y="124"/>
                  </a:lnTo>
                  <a:lnTo>
                    <a:pt x="358" y="138"/>
                  </a:lnTo>
                  <a:lnTo>
                    <a:pt x="312" y="151"/>
                  </a:lnTo>
                  <a:lnTo>
                    <a:pt x="270" y="164"/>
                  </a:lnTo>
                  <a:lnTo>
                    <a:pt x="235" y="172"/>
                  </a:lnTo>
                  <a:lnTo>
                    <a:pt x="212" y="173"/>
                  </a:lnTo>
                  <a:lnTo>
                    <a:pt x="185" y="168"/>
                  </a:lnTo>
                  <a:lnTo>
                    <a:pt x="163" y="161"/>
                  </a:lnTo>
                  <a:lnTo>
                    <a:pt x="146" y="149"/>
                  </a:lnTo>
                  <a:lnTo>
                    <a:pt x="133" y="137"/>
                  </a:lnTo>
                  <a:lnTo>
                    <a:pt x="122" y="125"/>
                  </a:lnTo>
                  <a:lnTo>
                    <a:pt x="116" y="114"/>
                  </a:lnTo>
                  <a:lnTo>
                    <a:pt x="115" y="107"/>
                  </a:lnTo>
                  <a:lnTo>
                    <a:pt x="113" y="105"/>
                  </a:lnTo>
                  <a:lnTo>
                    <a:pt x="0" y="166"/>
                  </a:lnTo>
                  <a:lnTo>
                    <a:pt x="4" y="170"/>
                  </a:lnTo>
                  <a:lnTo>
                    <a:pt x="11" y="179"/>
                  </a:lnTo>
                  <a:lnTo>
                    <a:pt x="24" y="194"/>
                  </a:lnTo>
                  <a:lnTo>
                    <a:pt x="39" y="209"/>
                  </a:lnTo>
                  <a:lnTo>
                    <a:pt x="55" y="225"/>
                  </a:lnTo>
                  <a:lnTo>
                    <a:pt x="70" y="240"/>
                  </a:lnTo>
                  <a:lnTo>
                    <a:pt x="85" y="253"/>
                  </a:lnTo>
                  <a:lnTo>
                    <a:pt x="94" y="260"/>
                  </a:lnTo>
                  <a:lnTo>
                    <a:pt x="105" y="268"/>
                  </a:lnTo>
                  <a:lnTo>
                    <a:pt x="115" y="275"/>
                  </a:lnTo>
                  <a:lnTo>
                    <a:pt x="124" y="279"/>
                  </a:lnTo>
                  <a:lnTo>
                    <a:pt x="135" y="282"/>
                  </a:lnTo>
                  <a:lnTo>
                    <a:pt x="144" y="286"/>
                  </a:lnTo>
                  <a:lnTo>
                    <a:pt x="155" y="288"/>
                  </a:lnTo>
                  <a:lnTo>
                    <a:pt x="168" y="290"/>
                  </a:lnTo>
                  <a:lnTo>
                    <a:pt x="185" y="290"/>
                  </a:lnTo>
                  <a:lnTo>
                    <a:pt x="214" y="286"/>
                  </a:lnTo>
                  <a:lnTo>
                    <a:pt x="249" y="277"/>
                  </a:lnTo>
                  <a:lnTo>
                    <a:pt x="292" y="262"/>
                  </a:lnTo>
                  <a:lnTo>
                    <a:pt x="334" y="244"/>
                  </a:lnTo>
                  <a:lnTo>
                    <a:pt x="377" y="227"/>
                  </a:lnTo>
                  <a:lnTo>
                    <a:pt x="416" y="209"/>
                  </a:lnTo>
                  <a:lnTo>
                    <a:pt x="449" y="194"/>
                  </a:lnTo>
                  <a:lnTo>
                    <a:pt x="473" y="183"/>
                  </a:lnTo>
                  <a:lnTo>
                    <a:pt x="480" y="185"/>
                  </a:lnTo>
                  <a:lnTo>
                    <a:pt x="495" y="186"/>
                  </a:lnTo>
                  <a:lnTo>
                    <a:pt x="515" y="186"/>
                  </a:lnTo>
                  <a:lnTo>
                    <a:pt x="539" y="186"/>
                  </a:lnTo>
                  <a:lnTo>
                    <a:pt x="563" y="186"/>
                  </a:lnTo>
                  <a:lnTo>
                    <a:pt x="589" y="185"/>
                  </a:lnTo>
                  <a:lnTo>
                    <a:pt x="611" y="185"/>
                  </a:lnTo>
                  <a:lnTo>
                    <a:pt x="630" y="183"/>
                  </a:lnTo>
                  <a:lnTo>
                    <a:pt x="652" y="85"/>
                  </a:lnTo>
                  <a:lnTo>
                    <a:pt x="637" y="85"/>
                  </a:lnTo>
                  <a:lnTo>
                    <a:pt x="623" y="83"/>
                  </a:lnTo>
                  <a:lnTo>
                    <a:pt x="606" y="83"/>
                  </a:lnTo>
                  <a:lnTo>
                    <a:pt x="589" y="83"/>
                  </a:lnTo>
                  <a:lnTo>
                    <a:pt x="575" y="83"/>
                  </a:lnTo>
                  <a:lnTo>
                    <a:pt x="560" y="83"/>
                  </a:lnTo>
                  <a:lnTo>
                    <a:pt x="549" y="83"/>
                  </a:lnTo>
                  <a:lnTo>
                    <a:pt x="53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5" name="Freeform 48"/>
            <p:cNvSpPr>
              <a:spLocks/>
            </p:cNvSpPr>
            <p:nvPr/>
          </p:nvSpPr>
          <p:spPr bwMode="auto">
            <a:xfrm>
              <a:off x="4499" y="1741"/>
              <a:ext cx="17" cy="27"/>
            </a:xfrm>
            <a:custGeom>
              <a:avLst/>
              <a:gdLst>
                <a:gd name="T0" fmla="*/ 17 w 33"/>
                <a:gd name="T1" fmla="*/ 56 h 56"/>
                <a:gd name="T2" fmla="*/ 24 w 33"/>
                <a:gd name="T3" fmla="*/ 54 h 56"/>
                <a:gd name="T4" fmla="*/ 28 w 33"/>
                <a:gd name="T5" fmla="*/ 48 h 56"/>
                <a:gd name="T6" fmla="*/ 32 w 33"/>
                <a:gd name="T7" fmla="*/ 39 h 56"/>
                <a:gd name="T8" fmla="*/ 33 w 33"/>
                <a:gd name="T9" fmla="*/ 28 h 56"/>
                <a:gd name="T10" fmla="*/ 32 w 33"/>
                <a:gd name="T11" fmla="*/ 17 h 56"/>
                <a:gd name="T12" fmla="*/ 28 w 33"/>
                <a:gd name="T13" fmla="*/ 8 h 56"/>
                <a:gd name="T14" fmla="*/ 24 w 33"/>
                <a:gd name="T15" fmla="*/ 2 h 56"/>
                <a:gd name="T16" fmla="*/ 17 w 33"/>
                <a:gd name="T17" fmla="*/ 0 h 56"/>
                <a:gd name="T18" fmla="*/ 9 w 33"/>
                <a:gd name="T19" fmla="*/ 2 h 56"/>
                <a:gd name="T20" fmla="*/ 6 w 33"/>
                <a:gd name="T21" fmla="*/ 8 h 56"/>
                <a:gd name="T22" fmla="*/ 2 w 33"/>
                <a:gd name="T23" fmla="*/ 17 h 56"/>
                <a:gd name="T24" fmla="*/ 0 w 33"/>
                <a:gd name="T25" fmla="*/ 28 h 56"/>
                <a:gd name="T26" fmla="*/ 2 w 33"/>
                <a:gd name="T27" fmla="*/ 39 h 56"/>
                <a:gd name="T28" fmla="*/ 6 w 33"/>
                <a:gd name="T29" fmla="*/ 48 h 56"/>
                <a:gd name="T30" fmla="*/ 9 w 33"/>
                <a:gd name="T31" fmla="*/ 54 h 56"/>
                <a:gd name="T32" fmla="*/ 17 w 33"/>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56">
                  <a:moveTo>
                    <a:pt x="17" y="56"/>
                  </a:moveTo>
                  <a:lnTo>
                    <a:pt x="24" y="54"/>
                  </a:lnTo>
                  <a:lnTo>
                    <a:pt x="28" y="48"/>
                  </a:lnTo>
                  <a:lnTo>
                    <a:pt x="32" y="39"/>
                  </a:lnTo>
                  <a:lnTo>
                    <a:pt x="33" y="28"/>
                  </a:lnTo>
                  <a:lnTo>
                    <a:pt x="32" y="17"/>
                  </a:lnTo>
                  <a:lnTo>
                    <a:pt x="28" y="8"/>
                  </a:lnTo>
                  <a:lnTo>
                    <a:pt x="24" y="2"/>
                  </a:lnTo>
                  <a:lnTo>
                    <a:pt x="17" y="0"/>
                  </a:lnTo>
                  <a:lnTo>
                    <a:pt x="9" y="2"/>
                  </a:lnTo>
                  <a:lnTo>
                    <a:pt x="6" y="8"/>
                  </a:lnTo>
                  <a:lnTo>
                    <a:pt x="2" y="17"/>
                  </a:lnTo>
                  <a:lnTo>
                    <a:pt x="0" y="28"/>
                  </a:lnTo>
                  <a:lnTo>
                    <a:pt x="2" y="39"/>
                  </a:lnTo>
                  <a:lnTo>
                    <a:pt x="6" y="48"/>
                  </a:lnTo>
                  <a:lnTo>
                    <a:pt x="9" y="54"/>
                  </a:lnTo>
                  <a:lnTo>
                    <a:pt x="17"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6" name="Freeform 33"/>
            <p:cNvSpPr>
              <a:spLocks/>
            </p:cNvSpPr>
            <p:nvPr/>
          </p:nvSpPr>
          <p:spPr bwMode="auto">
            <a:xfrm>
              <a:off x="4086" y="1004"/>
              <a:ext cx="108" cy="134"/>
            </a:xfrm>
            <a:custGeom>
              <a:avLst/>
              <a:gdLst>
                <a:gd name="T0" fmla="*/ 58 w 217"/>
                <a:gd name="T1" fmla="*/ 233 h 268"/>
                <a:gd name="T2" fmla="*/ 152 w 217"/>
                <a:gd name="T3" fmla="*/ 65 h 268"/>
                <a:gd name="T4" fmla="*/ 152 w 217"/>
                <a:gd name="T5" fmla="*/ 0 h 268"/>
                <a:gd name="T6" fmla="*/ 0 w 217"/>
                <a:gd name="T7" fmla="*/ 268 h 268"/>
                <a:gd name="T8" fmla="*/ 217 w 217"/>
                <a:gd name="T9" fmla="*/ 268 h 268"/>
                <a:gd name="T10" fmla="*/ 215 w 217"/>
                <a:gd name="T11" fmla="*/ 233 h 268"/>
                <a:gd name="T12" fmla="*/ 58 w 217"/>
                <a:gd name="T13" fmla="*/ 233 h 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268">
                  <a:moveTo>
                    <a:pt x="58" y="233"/>
                  </a:moveTo>
                  <a:lnTo>
                    <a:pt x="152" y="65"/>
                  </a:lnTo>
                  <a:lnTo>
                    <a:pt x="152" y="0"/>
                  </a:lnTo>
                  <a:lnTo>
                    <a:pt x="0" y="268"/>
                  </a:lnTo>
                  <a:lnTo>
                    <a:pt x="217" y="268"/>
                  </a:lnTo>
                  <a:lnTo>
                    <a:pt x="215" y="233"/>
                  </a:lnTo>
                  <a:lnTo>
                    <a:pt x="58"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29703" name="Picture 12" descr="Vehic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3048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B686F33-D148-47A3-B73E-D853D6CB50E6}" type="slidenum">
              <a:rPr lang="en-US" smtClean="0"/>
              <a:pPr>
                <a:defRPr/>
              </a:pPr>
              <a:t>59</a:t>
            </a:fld>
            <a:endParaRPr lang="en-US" dirty="0"/>
          </a:p>
        </p:txBody>
      </p:sp>
    </p:spTree>
    <p:extLst>
      <p:ext uri="{BB962C8B-B14F-4D97-AF65-F5344CB8AC3E}">
        <p14:creationId xmlns:p14="http://schemas.microsoft.com/office/powerpoint/2010/main" val="38681980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developing an ITCP</a:t>
            </a:r>
          </a:p>
        </p:txBody>
      </p:sp>
      <p:sp>
        <p:nvSpPr>
          <p:cNvPr id="3" name="Content Placeholder 2"/>
          <p:cNvSpPr>
            <a:spLocks noGrp="1"/>
          </p:cNvSpPr>
          <p:nvPr>
            <p:ph sz="half" idx="1"/>
          </p:nvPr>
        </p:nvSpPr>
        <p:spPr/>
        <p:txBody>
          <a:bodyPr>
            <a:normAutofit fontScale="92500"/>
          </a:bodyPr>
          <a:lstStyle/>
          <a:p>
            <a:r>
              <a:rPr lang="en-US" dirty="0"/>
              <a:t>Identify project and scope</a:t>
            </a:r>
          </a:p>
          <a:p>
            <a:r>
              <a:rPr lang="en-US" dirty="0"/>
              <a:t>Determine the construction sequence during the project (should be reviewed daily and updated)</a:t>
            </a:r>
          </a:p>
          <a:p>
            <a:r>
              <a:rPr lang="en-US" dirty="0"/>
              <a:t>Determine locations of safe movements</a:t>
            </a:r>
          </a:p>
          <a:p>
            <a:r>
              <a:rPr lang="en-US" dirty="0"/>
              <a:t>Determine vehicle and equipment movement</a:t>
            </a:r>
          </a:p>
        </p:txBody>
      </p:sp>
      <p:sp>
        <p:nvSpPr>
          <p:cNvPr id="4" name="Content Placeholder 3"/>
          <p:cNvSpPr>
            <a:spLocks noGrp="1"/>
          </p:cNvSpPr>
          <p:nvPr>
            <p:ph sz="half" idx="2"/>
          </p:nvPr>
        </p:nvSpPr>
        <p:spPr/>
        <p:txBody>
          <a:bodyPr/>
          <a:lstStyle/>
          <a:p>
            <a:r>
              <a:rPr lang="en-US" sz="2600" dirty="0"/>
              <a:t>Determine safe movement for workers</a:t>
            </a:r>
          </a:p>
          <a:p>
            <a:r>
              <a:rPr lang="en-US" sz="2600" dirty="0"/>
              <a:t>Assess potential internal traffic conflicts</a:t>
            </a:r>
          </a:p>
          <a:p>
            <a:r>
              <a:rPr lang="en-US" sz="2600" dirty="0"/>
              <a:t>Id individuals who need to understand the ITCP</a:t>
            </a:r>
          </a:p>
          <a:p>
            <a:r>
              <a:rPr lang="en-US" sz="2600" dirty="0"/>
              <a:t>Develop the plan</a:t>
            </a:r>
          </a:p>
          <a:p>
            <a:r>
              <a:rPr lang="en-US" sz="2600" dirty="0"/>
              <a:t>Communicate responsibilities</a:t>
            </a:r>
          </a:p>
          <a:p>
            <a:endParaRPr lang="en-US" dirty="0"/>
          </a:p>
        </p:txBody>
      </p:sp>
      <p:sp>
        <p:nvSpPr>
          <p:cNvPr id="5" name="Slide Number Placeholder 4"/>
          <p:cNvSpPr>
            <a:spLocks noGrp="1"/>
          </p:cNvSpPr>
          <p:nvPr>
            <p:ph type="sldNum" sz="quarter" idx="12"/>
          </p:nvPr>
        </p:nvSpPr>
        <p:spPr/>
        <p:txBody>
          <a:bodyPr/>
          <a:lstStyle/>
          <a:p>
            <a:pPr>
              <a:defRPr/>
            </a:pPr>
            <a:fld id="{9B686F33-D148-47A3-B73E-D853D6CB50E6}" type="slidenum">
              <a:rPr lang="en-US" smtClean="0"/>
              <a:pPr>
                <a:defRPr/>
              </a:pPr>
              <a:t>6</a:t>
            </a:fld>
            <a:endParaRPr lang="en-US" dirty="0"/>
          </a:p>
        </p:txBody>
      </p:sp>
    </p:spTree>
    <p:extLst>
      <p:ext uri="{BB962C8B-B14F-4D97-AF65-F5344CB8AC3E}">
        <p14:creationId xmlns:p14="http://schemas.microsoft.com/office/powerpoint/2010/main" val="332618357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Workers Killed</a:t>
            </a:r>
          </a:p>
        </p:txBody>
      </p:sp>
      <p:sp>
        <p:nvSpPr>
          <p:cNvPr id="3" name="Content Placeholder 2"/>
          <p:cNvSpPr>
            <a:spLocks noGrp="1"/>
          </p:cNvSpPr>
          <p:nvPr>
            <p:ph idx="1"/>
          </p:nvPr>
        </p:nvSpPr>
        <p:spPr>
          <a:xfrm>
            <a:off x="228600" y="1752600"/>
            <a:ext cx="8229600" cy="4876800"/>
          </a:xfrm>
        </p:spPr>
        <p:txBody>
          <a:bodyPr rtlCol="0">
            <a:normAutofit/>
          </a:bodyPr>
          <a:lstStyle/>
          <a:p>
            <a:pPr fontAlgn="auto">
              <a:spcAft>
                <a:spcPts val="0"/>
              </a:spcAft>
              <a:defRPr/>
            </a:pPr>
            <a:r>
              <a:rPr lang="en-US" dirty="0"/>
              <a:t>Motorists are likely to enter the work space when:</a:t>
            </a:r>
          </a:p>
          <a:p>
            <a:pPr lvl="1" fontAlgn="auto">
              <a:spcAft>
                <a:spcPts val="0"/>
              </a:spcAft>
              <a:defRPr/>
            </a:pPr>
            <a:r>
              <a:rPr lang="en-US" dirty="0"/>
              <a:t>Workers are not visible to motorists</a:t>
            </a:r>
          </a:p>
          <a:p>
            <a:pPr lvl="1" fontAlgn="auto">
              <a:spcAft>
                <a:spcPts val="0"/>
              </a:spcAft>
              <a:defRPr/>
            </a:pPr>
            <a:r>
              <a:rPr lang="en-US" dirty="0"/>
              <a:t>Motorists are surprised by the work zone and Temporary Traffic Control set up</a:t>
            </a:r>
          </a:p>
          <a:p>
            <a:pPr lvl="1" fontAlgn="auto">
              <a:spcAft>
                <a:spcPts val="0"/>
              </a:spcAft>
              <a:defRPr/>
            </a:pPr>
            <a:r>
              <a:rPr lang="en-US" dirty="0"/>
              <a:t>Motorists ignore warnings</a:t>
            </a:r>
          </a:p>
          <a:p>
            <a:pPr lvl="1" fontAlgn="auto">
              <a:spcAft>
                <a:spcPts val="0"/>
              </a:spcAft>
              <a:defRPr/>
            </a:pPr>
            <a:r>
              <a:rPr lang="en-US" dirty="0"/>
              <a:t>TTCDs are confusing/not compliant</a:t>
            </a:r>
          </a:p>
          <a:p>
            <a:pPr fontAlgn="auto">
              <a:spcAft>
                <a:spcPts val="0"/>
              </a:spcAft>
              <a:defRPr/>
            </a:pPr>
            <a:endParaRPr lang="en-US" dirty="0"/>
          </a:p>
        </p:txBody>
      </p:sp>
      <p:pic>
        <p:nvPicPr>
          <p:cNvPr id="4" name="Picture 3" descr="Truck Cr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4419600"/>
            <a:ext cx="3147060" cy="2070434"/>
          </a:xfrm>
          <a:prstGeom prst="rect">
            <a:avLst/>
          </a:prstGeom>
          <a:ln w="12700">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35CE2325-C5AF-4A57-AA96-D283D9B09E84}" type="slidenum">
              <a:rPr lang="en-US" smtClean="0"/>
              <a:pPr>
                <a:defRPr/>
              </a:pPr>
              <a:t>60</a:t>
            </a:fld>
            <a:endParaRPr lang="en-US" dirty="0"/>
          </a:p>
        </p:txBody>
      </p:sp>
    </p:spTree>
    <p:extLst>
      <p:ext uri="{BB962C8B-B14F-4D97-AF65-F5344CB8AC3E}">
        <p14:creationId xmlns:p14="http://schemas.microsoft.com/office/powerpoint/2010/main" val="29681484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Killed by Motorists</a:t>
            </a:r>
          </a:p>
        </p:txBody>
      </p:sp>
      <p:sp>
        <p:nvSpPr>
          <p:cNvPr id="3" name="Content Placeholder 2"/>
          <p:cNvSpPr>
            <a:spLocks noGrp="1"/>
          </p:cNvSpPr>
          <p:nvPr>
            <p:ph idx="1"/>
          </p:nvPr>
        </p:nvSpPr>
        <p:spPr>
          <a:xfrm>
            <a:off x="457200" y="1752600"/>
            <a:ext cx="4572000" cy="4724400"/>
          </a:xfrm>
        </p:spPr>
        <p:txBody>
          <a:bodyPr rtlCol="0">
            <a:normAutofit/>
          </a:bodyPr>
          <a:lstStyle/>
          <a:p>
            <a:pPr fontAlgn="auto">
              <a:spcAft>
                <a:spcPts val="0"/>
              </a:spcAft>
              <a:defRPr/>
            </a:pPr>
            <a:r>
              <a:rPr lang="en-US" dirty="0"/>
              <a:t>Motorists are likely to enter the work space when:</a:t>
            </a:r>
          </a:p>
          <a:p>
            <a:pPr lvl="1" fontAlgn="auto">
              <a:spcAft>
                <a:spcPts val="0"/>
              </a:spcAft>
              <a:defRPr/>
            </a:pPr>
            <a:r>
              <a:rPr lang="en-US" dirty="0"/>
              <a:t>Drivers are distracted or impaired (phones, food, drugs, alcohol, drowsy, etc.)</a:t>
            </a:r>
          </a:p>
          <a:p>
            <a:pPr lvl="1" fontAlgn="auto">
              <a:spcAft>
                <a:spcPts val="0"/>
              </a:spcAft>
              <a:defRPr/>
            </a:pPr>
            <a:r>
              <a:rPr lang="en-US" dirty="0"/>
              <a:t>Traffic is traveling at high speed through the work zone</a:t>
            </a:r>
          </a:p>
          <a:p>
            <a:pPr lvl="1" fontAlgn="auto">
              <a:spcAft>
                <a:spcPts val="0"/>
              </a:spcAft>
              <a:defRPr/>
            </a:pPr>
            <a:r>
              <a:rPr lang="en-US" dirty="0"/>
              <a:t>Equipment / work zone lighting</a:t>
            </a:r>
          </a:p>
          <a:p>
            <a:pPr lvl="1" fontAlgn="auto">
              <a:spcAft>
                <a:spcPts val="0"/>
              </a:spcAft>
              <a:defRPr/>
            </a:pPr>
            <a:endParaRPr lang="en-US" dirty="0"/>
          </a:p>
          <a:p>
            <a:pPr fontAlgn="auto">
              <a:spcAft>
                <a:spcPts val="0"/>
              </a:spcAft>
              <a:defRPr/>
            </a:pPr>
            <a:endParaRPr lang="en-US" dirty="0"/>
          </a:p>
        </p:txBody>
      </p:sp>
      <p:pic>
        <p:nvPicPr>
          <p:cNvPr id="4" name="Picture 3" descr="Truck Crash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3505200"/>
            <a:ext cx="3743364" cy="2527300"/>
          </a:xfrm>
          <a:prstGeom prst="rect">
            <a:avLst/>
          </a:prstGeom>
          <a:ln w="12700">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35CE2325-C5AF-4A57-AA96-D283D9B09E84}" type="slidenum">
              <a:rPr lang="en-US" smtClean="0"/>
              <a:pPr>
                <a:defRPr/>
              </a:pPr>
              <a:t>61</a:t>
            </a:fld>
            <a:endParaRPr lang="en-US" dirty="0"/>
          </a:p>
        </p:txBody>
      </p:sp>
    </p:spTree>
    <p:extLst>
      <p:ext uri="{BB962C8B-B14F-4D97-AF65-F5344CB8AC3E}">
        <p14:creationId xmlns:p14="http://schemas.microsoft.com/office/powerpoint/2010/main" val="233834657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Risky Worker Behavior</a:t>
            </a:r>
          </a:p>
        </p:txBody>
      </p:sp>
      <p:sp>
        <p:nvSpPr>
          <p:cNvPr id="3" name="Content Placeholder 2"/>
          <p:cNvSpPr>
            <a:spLocks noGrp="1"/>
          </p:cNvSpPr>
          <p:nvPr>
            <p:ph idx="1"/>
          </p:nvPr>
        </p:nvSpPr>
        <p:spPr>
          <a:xfrm>
            <a:off x="457200" y="1752600"/>
            <a:ext cx="8229600" cy="4724400"/>
          </a:xfrm>
        </p:spPr>
        <p:txBody>
          <a:bodyPr rtlCol="0">
            <a:normAutofit lnSpcReduction="10000"/>
          </a:bodyPr>
          <a:lstStyle/>
          <a:p>
            <a:pPr fontAlgn="auto">
              <a:spcAft>
                <a:spcPts val="0"/>
              </a:spcAft>
              <a:defRPr/>
            </a:pPr>
            <a:r>
              <a:rPr lang="en-US" dirty="0"/>
              <a:t>Workers stray into traffic space</a:t>
            </a:r>
          </a:p>
          <a:p>
            <a:pPr lvl="1" fontAlgn="auto">
              <a:spcAft>
                <a:spcPts val="0"/>
              </a:spcAft>
              <a:defRPr/>
            </a:pPr>
            <a:r>
              <a:rPr lang="en-US" dirty="0"/>
              <a:t>Preoccupied by work</a:t>
            </a:r>
          </a:p>
          <a:p>
            <a:pPr lvl="1" fontAlgn="auto">
              <a:spcAft>
                <a:spcPts val="0"/>
              </a:spcAft>
              <a:defRPr/>
            </a:pPr>
            <a:r>
              <a:rPr lang="en-US" dirty="0"/>
              <a:t>Become “comfortable” in dangerous environment</a:t>
            </a:r>
          </a:p>
          <a:p>
            <a:pPr lvl="1" fontAlgn="auto">
              <a:spcAft>
                <a:spcPts val="0"/>
              </a:spcAft>
              <a:defRPr/>
            </a:pPr>
            <a:r>
              <a:rPr lang="en-US" dirty="0"/>
              <a:t>No convenient access to and from work space</a:t>
            </a:r>
          </a:p>
          <a:p>
            <a:pPr lvl="2" fontAlgn="auto">
              <a:spcAft>
                <a:spcPts val="0"/>
              </a:spcAft>
              <a:defRPr/>
            </a:pPr>
            <a:r>
              <a:rPr lang="en-US" dirty="0"/>
              <a:t>rest rooms</a:t>
            </a:r>
          </a:p>
          <a:p>
            <a:pPr lvl="2" fontAlgn="auto">
              <a:spcAft>
                <a:spcPts val="0"/>
              </a:spcAft>
              <a:defRPr/>
            </a:pPr>
            <a:r>
              <a:rPr lang="en-US" dirty="0"/>
              <a:t>food and water</a:t>
            </a:r>
          </a:p>
          <a:p>
            <a:pPr lvl="2" fontAlgn="auto">
              <a:spcAft>
                <a:spcPts val="0"/>
              </a:spcAft>
              <a:defRPr/>
            </a:pPr>
            <a:r>
              <a:rPr lang="en-US" dirty="0"/>
              <a:t>shade/breaks</a:t>
            </a:r>
          </a:p>
          <a:p>
            <a:pPr lvl="2" fontAlgn="auto">
              <a:spcAft>
                <a:spcPts val="0"/>
              </a:spcAft>
              <a:defRPr/>
            </a:pPr>
            <a:r>
              <a:rPr lang="en-US" dirty="0"/>
              <a:t>other local work areas</a:t>
            </a:r>
          </a:p>
          <a:p>
            <a:pPr lvl="2" fontAlgn="auto">
              <a:spcAft>
                <a:spcPts val="0"/>
              </a:spcAft>
              <a:defRPr/>
            </a:pPr>
            <a:r>
              <a:rPr lang="en-US" dirty="0"/>
              <a:t>staging of company and personal vehicles</a:t>
            </a:r>
          </a:p>
          <a:p>
            <a:pPr lvl="1" fontAlgn="auto">
              <a:spcAft>
                <a:spcPts val="0"/>
              </a:spcAft>
              <a:defRPr/>
            </a:pPr>
            <a:r>
              <a:rPr lang="en-US" dirty="0"/>
              <a:t>Workers cross traffic lanes (especially in high-speed locations)</a:t>
            </a:r>
          </a:p>
          <a:p>
            <a:pPr lvl="1" fontAlgn="auto">
              <a:spcAft>
                <a:spcPts val="0"/>
              </a:spcAft>
              <a:defRPr/>
            </a:pPr>
            <a:endParaRPr lang="en-US" dirty="0"/>
          </a:p>
          <a:p>
            <a:pPr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62</a:t>
            </a:fld>
            <a:endParaRPr lang="en-US" dirty="0"/>
          </a:p>
        </p:txBody>
      </p:sp>
    </p:spTree>
    <p:extLst>
      <p:ext uri="{BB962C8B-B14F-4D97-AF65-F5344CB8AC3E}">
        <p14:creationId xmlns:p14="http://schemas.microsoft.com/office/powerpoint/2010/main" val="208089704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How Can We Prevent Deaths</a:t>
            </a:r>
            <a:br>
              <a:rPr lang="en-US" dirty="0"/>
            </a:br>
            <a:r>
              <a:rPr lang="en-US" dirty="0"/>
              <a:t>Caused by Motorists?</a:t>
            </a:r>
          </a:p>
        </p:txBody>
      </p:sp>
      <p:sp>
        <p:nvSpPr>
          <p:cNvPr id="3" name="Content Placeholder 2"/>
          <p:cNvSpPr>
            <a:spLocks noGrp="1"/>
          </p:cNvSpPr>
          <p:nvPr>
            <p:ph idx="1"/>
          </p:nvPr>
        </p:nvSpPr>
        <p:spPr>
          <a:xfrm>
            <a:off x="457200" y="1752600"/>
            <a:ext cx="8229600" cy="4800600"/>
          </a:xfrm>
        </p:spPr>
        <p:txBody>
          <a:bodyPr rtlCol="0">
            <a:normAutofit/>
          </a:bodyPr>
          <a:lstStyle/>
          <a:p>
            <a:pPr fontAlgn="auto">
              <a:spcAft>
                <a:spcPts val="0"/>
              </a:spcAft>
              <a:defRPr/>
            </a:pPr>
            <a:r>
              <a:rPr lang="en-US" dirty="0"/>
              <a:t>Temporary Traffic Control Devices Must be Set Up Properly</a:t>
            </a:r>
          </a:p>
          <a:p>
            <a:pPr lvl="1" fontAlgn="auto">
              <a:spcAft>
                <a:spcPts val="0"/>
              </a:spcAft>
              <a:defRPr/>
            </a:pPr>
            <a:r>
              <a:rPr lang="en-US" dirty="0"/>
              <a:t>Comply with MUTCD or corresponding state document</a:t>
            </a:r>
          </a:p>
          <a:p>
            <a:pPr lvl="1" fontAlgn="auto">
              <a:spcAft>
                <a:spcPts val="0"/>
              </a:spcAft>
              <a:defRPr/>
            </a:pPr>
            <a:r>
              <a:rPr lang="en-US" dirty="0"/>
              <a:t>Inspect and maintain TTCDs</a:t>
            </a:r>
          </a:p>
          <a:p>
            <a:pPr lvl="1" fontAlgn="auto">
              <a:spcAft>
                <a:spcPts val="0"/>
              </a:spcAft>
              <a:defRPr/>
            </a:pPr>
            <a:r>
              <a:rPr lang="en-US" dirty="0"/>
              <a:t>Ensure only a qualified person makes necessary modifications</a:t>
            </a:r>
          </a:p>
          <a:p>
            <a:pPr fontAlgn="auto">
              <a:spcAft>
                <a:spcPts val="0"/>
              </a:spcAft>
              <a:defRPr/>
            </a:pPr>
            <a:r>
              <a:rPr lang="en-US" dirty="0"/>
              <a:t>Create Safe Procedures for Deployment and Retrieval of TTCDs</a:t>
            </a:r>
          </a:p>
          <a:p>
            <a:pPr fontAlgn="auto">
              <a:spcAft>
                <a:spcPts val="0"/>
              </a:spcAft>
              <a:defRPr/>
            </a:pPr>
            <a:r>
              <a:rPr lang="en-US" dirty="0"/>
              <a:t>Ensure sufficient TTCDs for all parts of the project (ramp geometry, exits, closures, etc.)</a:t>
            </a:r>
          </a:p>
          <a:p>
            <a:pPr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63</a:t>
            </a:fld>
            <a:endParaRPr lang="en-US" dirty="0"/>
          </a:p>
        </p:txBody>
      </p:sp>
    </p:spTree>
    <p:extLst>
      <p:ext uri="{BB962C8B-B14F-4D97-AF65-F5344CB8AC3E}">
        <p14:creationId xmlns:p14="http://schemas.microsoft.com/office/powerpoint/2010/main" val="260434090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How Can We Prevent Deaths?</a:t>
            </a:r>
          </a:p>
        </p:txBody>
      </p:sp>
      <p:sp>
        <p:nvSpPr>
          <p:cNvPr id="3" name="Content Placeholder 2"/>
          <p:cNvSpPr>
            <a:spLocks noGrp="1"/>
          </p:cNvSpPr>
          <p:nvPr>
            <p:ph idx="1"/>
          </p:nvPr>
        </p:nvSpPr>
        <p:spPr>
          <a:xfrm>
            <a:off x="457200" y="1752600"/>
            <a:ext cx="8229600" cy="4724400"/>
          </a:xfrm>
        </p:spPr>
        <p:txBody>
          <a:bodyPr rtlCol="0">
            <a:normAutofit/>
          </a:bodyPr>
          <a:lstStyle/>
          <a:p>
            <a:pPr fontAlgn="auto">
              <a:spcAft>
                <a:spcPts val="0"/>
              </a:spcAft>
              <a:defRPr/>
            </a:pPr>
            <a:r>
              <a:rPr lang="en-US" dirty="0"/>
              <a:t>Workers Should Be Aware of TTCDs in their work location.</a:t>
            </a:r>
          </a:p>
          <a:p>
            <a:pPr fontAlgn="auto">
              <a:spcAft>
                <a:spcPts val="0"/>
              </a:spcAft>
              <a:defRPr/>
            </a:pPr>
            <a:r>
              <a:rPr lang="en-US" dirty="0"/>
              <a:t>Workers should be trained to notify supervisor immediately if devices are:</a:t>
            </a:r>
          </a:p>
          <a:p>
            <a:pPr lvl="1" fontAlgn="auto">
              <a:spcAft>
                <a:spcPts val="0"/>
              </a:spcAft>
              <a:defRPr/>
            </a:pPr>
            <a:r>
              <a:rPr lang="en-US" dirty="0"/>
              <a:t>Not in proper position</a:t>
            </a:r>
          </a:p>
          <a:p>
            <a:pPr lvl="1" fontAlgn="auto">
              <a:spcAft>
                <a:spcPts val="0"/>
              </a:spcAft>
              <a:defRPr/>
            </a:pPr>
            <a:r>
              <a:rPr lang="en-US" dirty="0"/>
              <a:t>Damaged or dirty</a:t>
            </a:r>
          </a:p>
          <a:p>
            <a:pPr lvl="1" fontAlgn="auto">
              <a:spcAft>
                <a:spcPts val="0"/>
              </a:spcAft>
              <a:defRPr/>
            </a:pPr>
            <a:r>
              <a:rPr lang="en-US" dirty="0"/>
              <a:t>Not being observed or recognized by motorists</a:t>
            </a:r>
          </a:p>
          <a:p>
            <a:pPr fontAlgn="auto">
              <a:spcAft>
                <a:spcPts val="0"/>
              </a:spcAft>
              <a:defRPr/>
            </a:pPr>
            <a:r>
              <a:rPr lang="en-US" dirty="0"/>
              <a:t>Workers may correct misaligned devices if it is safe for them to do so and they understand where the device is supposed to be situated.</a:t>
            </a:r>
          </a:p>
          <a:p>
            <a:pPr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35CE2325-C5AF-4A57-AA96-D283D9B09E84}" type="slidenum">
              <a:rPr lang="en-US" smtClean="0"/>
              <a:pPr>
                <a:defRPr/>
              </a:pPr>
              <a:t>64</a:t>
            </a:fld>
            <a:endParaRPr lang="en-US" dirty="0"/>
          </a:p>
        </p:txBody>
      </p:sp>
    </p:spTree>
    <p:extLst>
      <p:ext uri="{BB962C8B-B14F-4D97-AF65-F5344CB8AC3E}">
        <p14:creationId xmlns:p14="http://schemas.microsoft.com/office/powerpoint/2010/main" val="79338380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Workers Should be Aware of</a:t>
            </a:r>
            <a:br>
              <a:rPr lang="en-US" dirty="0"/>
            </a:br>
            <a:r>
              <a:rPr lang="en-US" dirty="0"/>
              <a:t>Basic TTC Rules</a:t>
            </a:r>
          </a:p>
        </p:txBody>
      </p:sp>
      <p:pic>
        <p:nvPicPr>
          <p:cNvPr id="3" name="Picture 2" descr="Winter roadway"/>
          <p:cNvPicPr>
            <a:picLocks noChangeAspect="1"/>
          </p:cNvPicPr>
          <p:nvPr/>
        </p:nvPicPr>
        <p:blipFill>
          <a:blip r:embed="rId3"/>
          <a:stretch>
            <a:fillRect/>
          </a:stretch>
        </p:blipFill>
        <p:spPr>
          <a:xfrm>
            <a:off x="1219200" y="1676400"/>
            <a:ext cx="6553200" cy="4914900"/>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EB8F08D9-6761-4368-94D7-58D29AF554C6}" type="slidenum">
              <a:rPr lang="en-US" smtClean="0"/>
              <a:pPr>
                <a:defRPr/>
              </a:pPr>
              <a:t>65</a:t>
            </a:fld>
            <a:endParaRPr lang="en-US" dirty="0"/>
          </a:p>
        </p:txBody>
      </p:sp>
    </p:spTree>
    <p:extLst>
      <p:ext uri="{BB962C8B-B14F-4D97-AF65-F5344CB8AC3E}">
        <p14:creationId xmlns:p14="http://schemas.microsoft.com/office/powerpoint/2010/main" val="248129693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ITCP Research Recommendations</a:t>
            </a:r>
          </a:p>
        </p:txBody>
      </p:sp>
      <p:sp>
        <p:nvSpPr>
          <p:cNvPr id="3" name="Content Placeholder 2"/>
          <p:cNvSpPr>
            <a:spLocks noGrp="1"/>
          </p:cNvSpPr>
          <p:nvPr>
            <p:ph sz="half" idx="1"/>
          </p:nvPr>
        </p:nvSpPr>
        <p:spPr/>
        <p:txBody>
          <a:bodyPr>
            <a:normAutofit fontScale="85000" lnSpcReduction="20000"/>
          </a:bodyPr>
          <a:lstStyle/>
          <a:p>
            <a:pPr marL="514350" indent="-514350">
              <a:buAutoNum type="arabicPeriod"/>
            </a:pPr>
            <a:r>
              <a:rPr lang="en-US" dirty="0"/>
              <a:t>Ensure that there is a detailed safety plan </a:t>
            </a:r>
          </a:p>
          <a:p>
            <a:pPr marL="514350" indent="-514350">
              <a:buAutoNum type="arabicPeriod"/>
            </a:pPr>
            <a:r>
              <a:rPr lang="en-US" dirty="0"/>
              <a:t>Daily safety meetings should be conducted</a:t>
            </a:r>
          </a:p>
          <a:p>
            <a:pPr marL="514350" indent="-514350">
              <a:buAutoNum type="arabicPeriod"/>
            </a:pPr>
            <a:r>
              <a:rPr lang="en-US" dirty="0"/>
              <a:t>Spotters should have direct communication</a:t>
            </a:r>
          </a:p>
          <a:p>
            <a:pPr marL="514350" indent="-514350">
              <a:buFont typeface="Arial" charset="0"/>
              <a:buAutoNum type="arabicPeriod"/>
            </a:pPr>
            <a:r>
              <a:rPr lang="en-US" dirty="0"/>
              <a:t> A crew member should be designated to communicate with the rest of the crew when the paving machine is backing up.</a:t>
            </a:r>
          </a:p>
          <a:p>
            <a:pPr marL="514350" indent="-514350">
              <a:buAutoNum type="arabicPeriod"/>
            </a:pPr>
            <a:endParaRPr lang="en-US" dirty="0"/>
          </a:p>
        </p:txBody>
      </p:sp>
      <p:sp>
        <p:nvSpPr>
          <p:cNvPr id="4" name="Content Placeholder 3"/>
          <p:cNvSpPr>
            <a:spLocks noGrp="1"/>
          </p:cNvSpPr>
          <p:nvPr>
            <p:ph sz="half" idx="2"/>
          </p:nvPr>
        </p:nvSpPr>
        <p:spPr/>
        <p:txBody>
          <a:bodyPr>
            <a:normAutofit fontScale="85000" lnSpcReduction="20000"/>
          </a:bodyPr>
          <a:lstStyle/>
          <a:p>
            <a:pPr marL="514350" indent="-514350">
              <a:buFont typeface="+mj-lt"/>
              <a:buAutoNum type="arabicPeriod" startAt="5"/>
            </a:pPr>
            <a:r>
              <a:rPr lang="en-US" dirty="0"/>
              <a:t>A crew member should be designated to communicate with the rest of the crew</a:t>
            </a:r>
          </a:p>
          <a:p>
            <a:pPr marL="514350" indent="-514350">
              <a:buFont typeface="+mj-lt"/>
              <a:buAutoNum type="arabicPeriod" startAt="5"/>
            </a:pPr>
            <a:r>
              <a:rPr lang="en-US" dirty="0"/>
              <a:t>Truck drivers need instructions on how to enter and exit the work zone </a:t>
            </a:r>
          </a:p>
          <a:p>
            <a:pPr marL="514350" indent="-514350">
              <a:buFont typeface="+mj-lt"/>
              <a:buAutoNum type="arabicPeriod" startAt="5"/>
            </a:pPr>
            <a:r>
              <a:rPr lang="en-US" dirty="0"/>
              <a:t>All others on site should also be made familiar with the ITCP</a:t>
            </a:r>
          </a:p>
          <a:p>
            <a:pPr marL="514350" indent="-514350">
              <a:buFont typeface="+mj-lt"/>
              <a:buAutoNum type="arabicPeriod" startAt="5"/>
            </a:pPr>
            <a:r>
              <a:rPr lang="en-US" dirty="0"/>
              <a:t>For night work, light standards need to be placed </a:t>
            </a:r>
          </a:p>
        </p:txBody>
      </p:sp>
      <p:sp>
        <p:nvSpPr>
          <p:cNvPr id="6" name="Slide Number Placeholder 5"/>
          <p:cNvSpPr>
            <a:spLocks noGrp="1"/>
          </p:cNvSpPr>
          <p:nvPr>
            <p:ph type="sldNum" sz="quarter" idx="12"/>
          </p:nvPr>
        </p:nvSpPr>
        <p:spPr/>
        <p:txBody>
          <a:bodyPr/>
          <a:lstStyle/>
          <a:p>
            <a:pPr>
              <a:defRPr/>
            </a:pPr>
            <a:fld id="{9B686F33-D148-47A3-B73E-D853D6CB50E6}" type="slidenum">
              <a:rPr lang="en-US" smtClean="0"/>
              <a:pPr>
                <a:defRPr/>
              </a:pPr>
              <a:t>66</a:t>
            </a:fld>
            <a:endParaRPr lang="en-US" dirty="0"/>
          </a:p>
        </p:txBody>
      </p:sp>
    </p:spTree>
    <p:extLst>
      <p:ext uri="{BB962C8B-B14F-4D97-AF65-F5344CB8AC3E}">
        <p14:creationId xmlns:p14="http://schemas.microsoft.com/office/powerpoint/2010/main" val="303604394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ITCP Research Recommendations (cont’d)</a:t>
            </a:r>
          </a:p>
        </p:txBody>
      </p:sp>
      <p:sp>
        <p:nvSpPr>
          <p:cNvPr id="3" name="Content Placeholder 2"/>
          <p:cNvSpPr>
            <a:spLocks noGrp="1"/>
          </p:cNvSpPr>
          <p:nvPr>
            <p:ph sz="half" idx="1"/>
          </p:nvPr>
        </p:nvSpPr>
        <p:spPr>
          <a:xfrm>
            <a:off x="457200" y="1600200"/>
            <a:ext cx="5105400" cy="4525963"/>
          </a:xfrm>
        </p:spPr>
        <p:txBody>
          <a:bodyPr>
            <a:normAutofit lnSpcReduction="10000"/>
          </a:bodyPr>
          <a:lstStyle/>
          <a:p>
            <a:pPr marL="514350" indent="-514350">
              <a:buFont typeface="+mj-lt"/>
              <a:buAutoNum type="arabicPeriod" startAt="9"/>
            </a:pPr>
            <a:r>
              <a:rPr lang="en-US" dirty="0"/>
              <a:t>All safety vests should be checked for reflectivity for night operations</a:t>
            </a:r>
          </a:p>
          <a:p>
            <a:pPr marL="514350" indent="-514350">
              <a:buFont typeface="+mj-lt"/>
              <a:buAutoNum type="arabicPeriod" startAt="9"/>
            </a:pPr>
            <a:r>
              <a:rPr lang="en-US" dirty="0"/>
              <a:t>Establish desirable operating speeds </a:t>
            </a:r>
          </a:p>
          <a:p>
            <a:pPr marL="514350" indent="-514350">
              <a:buFont typeface="+mj-lt"/>
              <a:buAutoNum type="arabicPeriod" startAt="9"/>
            </a:pPr>
            <a:r>
              <a:rPr lang="en-US" dirty="0"/>
              <a:t>Seat belts should be required for all vehicles</a:t>
            </a:r>
          </a:p>
          <a:p>
            <a:pPr marL="514350" indent="-514350">
              <a:buFont typeface="+mj-lt"/>
              <a:buAutoNum type="arabicPeriod" startAt="9"/>
            </a:pPr>
            <a:r>
              <a:rPr lang="en-US" dirty="0"/>
              <a:t>Establish a specific lock-out, tag-out program for use when servicing the machinery</a:t>
            </a:r>
          </a:p>
        </p:txBody>
      </p:sp>
      <p:sp>
        <p:nvSpPr>
          <p:cNvPr id="4" name="Slide Number Placeholder 3"/>
          <p:cNvSpPr>
            <a:spLocks noGrp="1"/>
          </p:cNvSpPr>
          <p:nvPr>
            <p:ph type="sldNum" sz="quarter" idx="12"/>
          </p:nvPr>
        </p:nvSpPr>
        <p:spPr/>
        <p:txBody>
          <a:bodyPr/>
          <a:lstStyle/>
          <a:p>
            <a:pPr>
              <a:defRPr/>
            </a:pPr>
            <a:fld id="{9B686F33-D148-47A3-B73E-D853D6CB50E6}" type="slidenum">
              <a:rPr lang="en-US" smtClean="0"/>
              <a:pPr>
                <a:defRPr/>
              </a:pPr>
              <a:t>67</a:t>
            </a:fld>
            <a:endParaRPr lang="en-US" dirty="0"/>
          </a:p>
        </p:txBody>
      </p:sp>
    </p:spTree>
    <p:extLst>
      <p:ext uri="{BB962C8B-B14F-4D97-AF65-F5344CB8AC3E}">
        <p14:creationId xmlns:p14="http://schemas.microsoft.com/office/powerpoint/2010/main" val="303878944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sz="4000" dirty="0"/>
              <a:t>Questions????</a:t>
            </a:r>
          </a:p>
        </p:txBody>
      </p:sp>
      <p:sp>
        <p:nvSpPr>
          <p:cNvPr id="5" name="Slide Number Placeholder 4"/>
          <p:cNvSpPr>
            <a:spLocks noGrp="1"/>
          </p:cNvSpPr>
          <p:nvPr>
            <p:ph type="sldNum" sz="quarter" idx="12"/>
          </p:nvPr>
        </p:nvSpPr>
        <p:spPr/>
        <p:txBody>
          <a:bodyPr/>
          <a:lstStyle/>
          <a:p>
            <a:pPr>
              <a:defRPr/>
            </a:pPr>
            <a:fld id="{35CE2325-C5AF-4A57-AA96-D283D9B09E84}" type="slidenum">
              <a:rPr lang="en-US" smtClean="0"/>
              <a:pPr>
                <a:defRPr/>
              </a:pPr>
              <a:t>68</a:t>
            </a:fld>
            <a:endParaRPr lang="en-US" dirty="0"/>
          </a:p>
        </p:txBody>
      </p:sp>
      <p:sp>
        <p:nvSpPr>
          <p:cNvPr id="9" name="Slide Number Placeholder 4"/>
          <p:cNvSpPr txBox="1">
            <a:spLocks/>
          </p:cNvSpPr>
          <p:nvPr/>
        </p:nvSpPr>
        <p:spPr>
          <a:xfrm>
            <a:off x="8229600" y="6492875"/>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prstClr val="black">
                    <a:tint val="75000"/>
                  </a:prst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5CE2325-C5AF-4A57-AA96-D283D9B09E84}" type="slidenum">
              <a:rPr lang="en-US" smtClean="0"/>
              <a:pPr>
                <a:defRPr/>
              </a:pPr>
              <a:t>68</a:t>
            </a:fld>
            <a:endParaRPr lang="en-US" dirty="0"/>
          </a:p>
        </p:txBody>
      </p:sp>
    </p:spTree>
    <p:extLst>
      <p:ext uri="{BB962C8B-B14F-4D97-AF65-F5344CB8AC3E}">
        <p14:creationId xmlns:p14="http://schemas.microsoft.com/office/powerpoint/2010/main" val="32465874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Responsibilities of Superintendent/Project Manager</a:t>
            </a:r>
          </a:p>
        </p:txBody>
      </p:sp>
      <p:sp>
        <p:nvSpPr>
          <p:cNvPr id="6" name="Content Placeholder 5"/>
          <p:cNvSpPr>
            <a:spLocks noGrp="1"/>
          </p:cNvSpPr>
          <p:nvPr>
            <p:ph sz="half" idx="1"/>
          </p:nvPr>
        </p:nvSpPr>
        <p:spPr>
          <a:xfrm>
            <a:off x="457200" y="1600200"/>
            <a:ext cx="4191000" cy="4525963"/>
          </a:xfrm>
        </p:spPr>
        <p:txBody>
          <a:bodyPr rtlCol="0">
            <a:normAutofit/>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OVERSIGHT</a:t>
            </a:r>
          </a:p>
          <a:p>
            <a:pPr lvl="1" fontAlgn="auto">
              <a:spcAft>
                <a:spcPts val="0"/>
              </a:spcAft>
              <a:buFont typeface="Arial" charset="0"/>
              <a:buChar char="–"/>
              <a:defRPr/>
            </a:pPr>
            <a:r>
              <a:rPr lang="en-US" sz="2800" dirty="0"/>
              <a:t>Oversee ITCP Implementation</a:t>
            </a:r>
          </a:p>
          <a:p>
            <a:pPr lvl="1" fontAlgn="auto">
              <a:spcAft>
                <a:spcPts val="0"/>
              </a:spcAft>
              <a:buFont typeface="Arial" charset="0"/>
              <a:buChar char="–"/>
              <a:defRPr/>
            </a:pPr>
            <a:r>
              <a:rPr lang="en-US" sz="2800" dirty="0"/>
              <a:t>Ensure Subcontractor Coordination and “Buy-in”</a:t>
            </a:r>
          </a:p>
          <a:p>
            <a:pPr lvl="1" fontAlgn="auto">
              <a:spcAft>
                <a:spcPts val="0"/>
              </a:spcAft>
              <a:buFont typeface="Arial" charset="0"/>
              <a:buChar char="–"/>
              <a:defRPr/>
            </a:pPr>
            <a:r>
              <a:rPr lang="en-US" sz="2800" dirty="0"/>
              <a:t>Assign personnel to carry out the plan</a:t>
            </a:r>
          </a:p>
        </p:txBody>
      </p:sp>
      <p:pic>
        <p:nvPicPr>
          <p:cNvPr id="2051" name="Picture 3" descr="Construction workers going over written pla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23597" y="2515620"/>
            <a:ext cx="2487805" cy="2695122"/>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7</a:t>
            </a:fld>
            <a:endParaRPr lang="en-US" dirty="0"/>
          </a:p>
        </p:txBody>
      </p:sp>
    </p:spTree>
    <p:extLst>
      <p:ext uri="{BB962C8B-B14F-4D97-AF65-F5344CB8AC3E}">
        <p14:creationId xmlns:p14="http://schemas.microsoft.com/office/powerpoint/2010/main" val="35882422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Responsibilities of Supervisor and Lead Person</a:t>
            </a:r>
          </a:p>
        </p:txBody>
      </p:sp>
      <p:pic>
        <p:nvPicPr>
          <p:cNvPr id="3074" name="Picture 2" descr="Construction workers near large equipment"/>
          <p:cNvPicPr>
            <a:picLocks noGrp="1" noChangeAspect="1" noChangeArrowheads="1"/>
          </p:cNvPicPr>
          <p:nvPr>
            <p:ph sz="half" idx="1"/>
          </p:nvPr>
        </p:nvPicPr>
        <p:blipFill>
          <a:blip r:embed="rId3" cstate="print"/>
          <a:srcRect/>
          <a:stretch>
            <a:fillRect/>
          </a:stretch>
        </p:blipFill>
        <p:spPr>
          <a:xfrm>
            <a:off x="533400" y="1828800"/>
            <a:ext cx="3709328" cy="44958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a:xfrm>
            <a:off x="4267200" y="1600200"/>
            <a:ext cx="4648200" cy="5029200"/>
          </a:xfrm>
        </p:spPr>
        <p:txBody>
          <a:bodyPr rtlCol="0">
            <a:normAutofit fontScale="92500" lnSpcReduction="10000"/>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IMPLEMENTATION</a:t>
            </a:r>
          </a:p>
          <a:p>
            <a:pPr lvl="1" fontAlgn="auto">
              <a:spcAft>
                <a:spcPts val="0"/>
              </a:spcAft>
              <a:buFont typeface="Arial" charset="0"/>
              <a:buChar char="–"/>
              <a:defRPr/>
            </a:pPr>
            <a:r>
              <a:rPr lang="en-US" sz="2800" dirty="0"/>
              <a:t>Plan and implement the ITCP site</a:t>
            </a:r>
          </a:p>
          <a:p>
            <a:pPr lvl="1" fontAlgn="auto">
              <a:spcAft>
                <a:spcPts val="0"/>
              </a:spcAft>
              <a:buFont typeface="Arial" charset="0"/>
              <a:buChar char="–"/>
              <a:defRPr/>
            </a:pPr>
            <a:r>
              <a:rPr lang="en-US" sz="2800" dirty="0"/>
              <a:t>Responsible for coordination among personnel and subcontractors at the construction site</a:t>
            </a:r>
          </a:p>
          <a:p>
            <a:pPr lvl="1" fontAlgn="auto">
              <a:spcAft>
                <a:spcPts val="0"/>
              </a:spcAft>
              <a:buFont typeface="Arial" charset="0"/>
              <a:buChar char="–"/>
              <a:defRPr/>
            </a:pPr>
            <a:r>
              <a:rPr lang="en-US" sz="2800" dirty="0"/>
              <a:t>Ensure changes are made to ITCP as site conditions change</a:t>
            </a:r>
          </a:p>
        </p:txBody>
      </p:sp>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8</a:t>
            </a:fld>
            <a:endParaRPr lang="en-US" dirty="0"/>
          </a:p>
        </p:txBody>
      </p:sp>
    </p:spTree>
    <p:extLst>
      <p:ext uri="{BB962C8B-B14F-4D97-AF65-F5344CB8AC3E}">
        <p14:creationId xmlns:p14="http://schemas.microsoft.com/office/powerpoint/2010/main" val="22295238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Responsibilities of Workers on Foot</a:t>
            </a:r>
          </a:p>
        </p:txBody>
      </p:sp>
      <p:sp>
        <p:nvSpPr>
          <p:cNvPr id="3" name="Content Placeholder 2"/>
          <p:cNvSpPr>
            <a:spLocks noGrp="1"/>
          </p:cNvSpPr>
          <p:nvPr>
            <p:ph sz="half" idx="1"/>
          </p:nvPr>
        </p:nvSpPr>
        <p:spPr>
          <a:xfrm>
            <a:off x="228600" y="1600200"/>
            <a:ext cx="4876800" cy="5105400"/>
          </a:xfrm>
        </p:spPr>
        <p:txBody>
          <a:bodyPr rtlCol="0">
            <a:normAutofit fontScale="92500"/>
          </a:bodyPr>
          <a:lstStyle/>
          <a:p>
            <a:pPr fontAlgn="auto">
              <a:spcAft>
                <a:spcPts val="0"/>
              </a:spcAft>
              <a:buFont typeface="Arial" charset="0"/>
              <a:buChar char="•"/>
              <a:defRPr/>
            </a:pPr>
            <a:r>
              <a:rPr lang="en-US" sz="3200" dirty="0"/>
              <a:t>PRIMARY ROLE:  </a:t>
            </a:r>
            <a:r>
              <a:rPr lang="en-US" sz="3200" dirty="0">
                <a:effectLst>
                  <a:outerShdw blurRad="38100" dist="38100" dir="2700000" algn="tl">
                    <a:srgbClr val="000000">
                      <a:alpha val="43137"/>
                    </a:srgbClr>
                  </a:outerShdw>
                </a:effectLst>
              </a:rPr>
              <a:t>UNDERSTAND, COMPLY and CORRECT DEFICIENCIES</a:t>
            </a:r>
          </a:p>
          <a:p>
            <a:pPr lvl="1" fontAlgn="auto">
              <a:spcAft>
                <a:spcPts val="0"/>
              </a:spcAft>
              <a:buFont typeface="Arial" charset="0"/>
              <a:buChar char="–"/>
              <a:defRPr/>
            </a:pPr>
            <a:r>
              <a:rPr lang="en-US" sz="3000" dirty="0"/>
              <a:t>Learn the elements of ITCPs and how to comply </a:t>
            </a:r>
          </a:p>
          <a:p>
            <a:pPr lvl="1" fontAlgn="auto">
              <a:spcAft>
                <a:spcPts val="0"/>
              </a:spcAft>
              <a:buFont typeface="Arial" charset="0"/>
              <a:buChar char="–"/>
              <a:defRPr/>
            </a:pPr>
            <a:r>
              <a:rPr lang="en-US" sz="3000" dirty="0"/>
              <a:t>Understand the hazards of working around equipment</a:t>
            </a:r>
          </a:p>
          <a:p>
            <a:pPr lvl="1" fontAlgn="auto">
              <a:spcAft>
                <a:spcPts val="0"/>
              </a:spcAft>
              <a:buFont typeface="Arial" charset="0"/>
              <a:buChar char="–"/>
              <a:defRPr/>
            </a:pPr>
            <a:r>
              <a:rPr lang="en-US" sz="3000" dirty="0"/>
              <a:t>Take responsibility for personal safety; apply safety training lessons</a:t>
            </a:r>
          </a:p>
        </p:txBody>
      </p:sp>
      <p:pic>
        <p:nvPicPr>
          <p:cNvPr id="4098" name="Picture 2" descr="Construction workers looking at surrounding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512012" y="2506474"/>
            <a:ext cx="2310976" cy="271341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pPr>
              <a:defRPr/>
            </a:pPr>
            <a:fld id="{3913731D-E8EF-4C68-AEAD-5DDA0AEE12D9}" type="slidenum">
              <a:rPr lang="en-US" smtClean="0"/>
              <a:pPr>
                <a:defRPr/>
              </a:pPr>
              <a:t>9</a:t>
            </a:fld>
            <a:endParaRPr lang="en-US" dirty="0"/>
          </a:p>
        </p:txBody>
      </p:sp>
    </p:spTree>
    <p:extLst>
      <p:ext uri="{BB962C8B-B14F-4D97-AF65-F5344CB8AC3E}">
        <p14:creationId xmlns:p14="http://schemas.microsoft.com/office/powerpoint/2010/main" val="295286301"/>
      </p:ext>
    </p:extLst>
  </p:cSld>
  <p:clrMapOvr>
    <a:masterClrMapping/>
  </p:clrMapOvr>
  <p:transition/>
</p:sld>
</file>

<file path=ppt/theme/theme1.xml><?xml version="1.0" encoding="utf-8"?>
<a:theme xmlns:a="http://schemas.openxmlformats.org/drawingml/2006/main" name="ESCTEMP">
  <a:themeElements>
    <a:clrScheme name="ESC colors">
      <a:dk1>
        <a:sysClr val="windowText" lastClr="000000"/>
      </a:dk1>
      <a:lt1>
        <a:sysClr val="window" lastClr="FFFFFF"/>
      </a:lt1>
      <a:dk2>
        <a:srgbClr val="34855B"/>
      </a:dk2>
      <a:lt2>
        <a:srgbClr val="EEECE1"/>
      </a:lt2>
      <a:accent1>
        <a:srgbClr val="00A3DD"/>
      </a:accent1>
      <a:accent2>
        <a:srgbClr val="A8CEE2"/>
      </a:accent2>
      <a:accent3>
        <a:srgbClr val="84216B"/>
      </a:accent3>
      <a:accent4>
        <a:srgbClr val="3A7728"/>
      </a:accent4>
      <a:accent5>
        <a:srgbClr val="FBB040"/>
      </a:accent5>
      <a:accent6>
        <a:srgbClr val="000000"/>
      </a:accent6>
      <a:hlink>
        <a:srgbClr val="80008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CTEMP">
  <a:themeElements>
    <a:clrScheme name="ESC colors">
      <a:dk1>
        <a:sysClr val="windowText" lastClr="000000"/>
      </a:dk1>
      <a:lt1>
        <a:sysClr val="window" lastClr="FFFFFF"/>
      </a:lt1>
      <a:dk2>
        <a:srgbClr val="34855B"/>
      </a:dk2>
      <a:lt2>
        <a:srgbClr val="EEECE1"/>
      </a:lt2>
      <a:accent1>
        <a:srgbClr val="00A3DD"/>
      </a:accent1>
      <a:accent2>
        <a:srgbClr val="A8CEE2"/>
      </a:accent2>
      <a:accent3>
        <a:srgbClr val="84216B"/>
      </a:accent3>
      <a:accent4>
        <a:srgbClr val="3A7728"/>
      </a:accent4>
      <a:accent5>
        <a:srgbClr val="FBB040"/>
      </a:accent5>
      <a:accent6>
        <a:srgbClr val="000000"/>
      </a:accent6>
      <a:hlink>
        <a:srgbClr val="80008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801</TotalTime>
  <Words>8000</Words>
  <Application>Microsoft Office PowerPoint</Application>
  <PresentationFormat>On-screen Show (4:3)</PresentationFormat>
  <Paragraphs>780</Paragraphs>
  <Slides>68</Slides>
  <Notes>68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68</vt:i4>
      </vt:variant>
    </vt:vector>
  </HeadingPairs>
  <TitlesOfParts>
    <vt:vector size="81" baseType="lpstr">
      <vt:lpstr>MS PGothic</vt:lpstr>
      <vt:lpstr>MS PGothic</vt:lpstr>
      <vt:lpstr>Arial</vt:lpstr>
      <vt:lpstr>Arial Narrow</vt:lpstr>
      <vt:lpstr>Arial Unicode MS</vt:lpstr>
      <vt:lpstr>BankGothic Lt BT</vt:lpstr>
      <vt:lpstr>Calibri</vt:lpstr>
      <vt:lpstr>Lucida Sans Unicode</vt:lpstr>
      <vt:lpstr>Tahoma</vt:lpstr>
      <vt:lpstr>Times New Roman</vt:lpstr>
      <vt:lpstr>Wingdings</vt:lpstr>
      <vt:lpstr>ESCTEMP</vt:lpstr>
      <vt:lpstr>1_ESCTEMP</vt:lpstr>
      <vt:lpstr>Work Zone Employee Safety</vt:lpstr>
      <vt:lpstr>What is an INTERNAL Traffic Control Plan (ITCP)?</vt:lpstr>
      <vt:lpstr>ANSI A10.47 – 2015 on ITCP</vt:lpstr>
      <vt:lpstr>Developing an ITCP</vt:lpstr>
      <vt:lpstr>Principles of an ITCP</vt:lpstr>
      <vt:lpstr>Steps in developing an ITCP</vt:lpstr>
      <vt:lpstr>Responsibilities of Superintendent/Project Manager</vt:lpstr>
      <vt:lpstr>Responsibilities of Supervisor and Lead Person</vt:lpstr>
      <vt:lpstr>Responsibilities of Workers on Foot</vt:lpstr>
      <vt:lpstr>Responsibilities of Truck Boss</vt:lpstr>
      <vt:lpstr>Responsibilities of Truck Drivers</vt:lpstr>
      <vt:lpstr>Responsibilities of Equipment Operators</vt:lpstr>
      <vt:lpstr>Responsibilities of Spotters</vt:lpstr>
      <vt:lpstr>Elements of an ITCP</vt:lpstr>
      <vt:lpstr>Elements of an ITCP – Project Specific Information</vt:lpstr>
      <vt:lpstr>Elements of an ITCP – Hazard Assessment and Control</vt:lpstr>
      <vt:lpstr>Elements of an ITCP – Communication Plan</vt:lpstr>
      <vt:lpstr>Elements of an ITCP – ITCP Diagrams</vt:lpstr>
      <vt:lpstr>Elements of an ITCP – Diagrams</vt:lpstr>
      <vt:lpstr>Ingress/Egress</vt:lpstr>
      <vt:lpstr>Elements of an ITCP - Training</vt:lpstr>
      <vt:lpstr>Elements of an ITCP – Effectiveness Evaluation</vt:lpstr>
      <vt:lpstr>Steps in developing</vt:lpstr>
      <vt:lpstr>Conflicting Movements of Trucks, Equipment and Workers</vt:lpstr>
      <vt:lpstr>Conflicting Movements of Trucks and Equipment</vt:lpstr>
      <vt:lpstr>Conflicting Movements of Trucks </vt:lpstr>
      <vt:lpstr>Conflicting Movements of Trucks and Workers</vt:lpstr>
      <vt:lpstr>Conflicting Movements of Trucks</vt:lpstr>
      <vt:lpstr>Conflicting Movements</vt:lpstr>
      <vt:lpstr>Acceleration Lanes</vt:lpstr>
      <vt:lpstr>Turning Radius and Geometry</vt:lpstr>
      <vt:lpstr>Turning Radius</vt:lpstr>
      <vt:lpstr>Conducting a Trial Run for ITCP</vt:lpstr>
      <vt:lpstr>Traffic Flow</vt:lpstr>
      <vt:lpstr>Vehicle Movement</vt:lpstr>
      <vt:lpstr>Summary</vt:lpstr>
      <vt:lpstr>Why Internal   Traffic Control?</vt:lpstr>
      <vt:lpstr>ITCPs Protect Workers on Foot</vt:lpstr>
      <vt:lpstr>Two “Struck-By” Hazards</vt:lpstr>
      <vt:lpstr>Work Zone Crashes</vt:lpstr>
      <vt:lpstr>Construction Vehicles are  the Greatest Hazard</vt:lpstr>
      <vt:lpstr>Vehicles Frequently Enter and Exit</vt:lpstr>
      <vt:lpstr>Workers on Foot Labor in Close Proximity to Large Vehicles</vt:lpstr>
      <vt:lpstr>Blind Spots</vt:lpstr>
      <vt:lpstr>Mirror Check Station</vt:lpstr>
      <vt:lpstr>Workers Are Vulnerable in Blind Spots</vt:lpstr>
      <vt:lpstr>SITUATIONAL AWARENESS – INCIDENT PREVENTION</vt:lpstr>
      <vt:lpstr>Key Elements</vt:lpstr>
      <vt:lpstr>What is a “hazard”?</vt:lpstr>
      <vt:lpstr>Mistakes / Errors</vt:lpstr>
      <vt:lpstr>CONDITIONS</vt:lpstr>
      <vt:lpstr>States of Mind</vt:lpstr>
      <vt:lpstr>Critical Mistakes</vt:lpstr>
      <vt:lpstr>Eyes not looking at what you’re doing</vt:lpstr>
      <vt:lpstr>Not thinking of the job</vt:lpstr>
      <vt:lpstr>Standing in the Line-of-Fire</vt:lpstr>
      <vt:lpstr>Balance/Traction/Grip</vt:lpstr>
      <vt:lpstr>Workers Killed by Motorists</vt:lpstr>
      <vt:lpstr>Two Ways Workers Are Killed by Motorist</vt:lpstr>
      <vt:lpstr>Workers Killed</vt:lpstr>
      <vt:lpstr>Killed by Motorists</vt:lpstr>
      <vt:lpstr>Risky Worker Behavior</vt:lpstr>
      <vt:lpstr>How Can We Prevent Deaths Caused by Motorists?</vt:lpstr>
      <vt:lpstr>How Can We Prevent Deaths?</vt:lpstr>
      <vt:lpstr>Workers Should be Aware of Basic TTC Rules</vt:lpstr>
      <vt:lpstr>ITCP Research Recommendations</vt:lpstr>
      <vt:lpstr>ITCP Research Recommendations (cont’d)</vt:lpstr>
      <vt:lpstr>Thank You</vt:lpstr>
    </vt:vector>
  </TitlesOfParts>
  <Company>Evergreen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Workzone Employee Safety</dc:title>
  <dc:creator>Eric Tofte</dc:creator>
  <cp:lastModifiedBy>Washington, L. Sherea - OSHA</cp:lastModifiedBy>
  <cp:revision>138</cp:revision>
  <dcterms:created xsi:type="dcterms:W3CDTF">2017-10-27T19:41:39Z</dcterms:created>
  <dcterms:modified xsi:type="dcterms:W3CDTF">2019-12-10T23:02:13Z</dcterms:modified>
</cp:coreProperties>
</file>