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2" r:id="rId2"/>
    <p:sldId id="256" r:id="rId3"/>
    <p:sldId id="261" r:id="rId4"/>
    <p:sldId id="257" r:id="rId5"/>
    <p:sldId id="259" r:id="rId6"/>
    <p:sldId id="263" r:id="rId7"/>
    <p:sldId id="264" r:id="rId8"/>
    <p:sldId id="265" r:id="rId9"/>
    <p:sldId id="266" r:id="rId10"/>
    <p:sldId id="267" r:id="rId11"/>
    <p:sldId id="268" r:id="rId12"/>
    <p:sldId id="269" r:id="rId13"/>
    <p:sldId id="291"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3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3F1A1-BF8B-4464-8C15-A6C12675100F}"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409C7-4C82-46A0-8FE6-FE7A83D723B6}" type="slidenum">
              <a:rPr lang="en-US" smtClean="0"/>
              <a:t>‹#›</a:t>
            </a:fld>
            <a:endParaRPr lang="en-US"/>
          </a:p>
        </p:txBody>
      </p:sp>
    </p:spTree>
    <p:extLst>
      <p:ext uri="{BB962C8B-B14F-4D97-AF65-F5344CB8AC3E}">
        <p14:creationId xmlns:p14="http://schemas.microsoft.com/office/powerpoint/2010/main" val="20289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EA4D1-2657-462D-8F54-017D3A58FCC2}"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18315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EA4D1-2657-462D-8F54-017D3A58FCC2}"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25405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EA4D1-2657-462D-8F54-017D3A58FCC2}"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231221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EA4D1-2657-462D-8F54-017D3A58FCC2}"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49351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BEA4D1-2657-462D-8F54-017D3A58FCC2}"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28422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EA4D1-2657-462D-8F54-017D3A58FCC2}"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378224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EA4D1-2657-462D-8F54-017D3A58FCC2}"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216259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EA4D1-2657-462D-8F54-017D3A58FCC2}"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291324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EA4D1-2657-462D-8F54-017D3A58FCC2}"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309953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BEA4D1-2657-462D-8F54-017D3A58FCC2}"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31795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BEA4D1-2657-462D-8F54-017D3A58FCC2}"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24A81-46A8-4F0C-AA81-93D3B605420A}" type="slidenum">
              <a:rPr lang="en-US" smtClean="0"/>
              <a:t>‹#›</a:t>
            </a:fld>
            <a:endParaRPr lang="en-US"/>
          </a:p>
        </p:txBody>
      </p:sp>
    </p:spTree>
    <p:extLst>
      <p:ext uri="{BB962C8B-B14F-4D97-AF65-F5344CB8AC3E}">
        <p14:creationId xmlns:p14="http://schemas.microsoft.com/office/powerpoint/2010/main" val="28572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EA4D1-2657-462D-8F54-017D3A58FCC2}" type="datetimeFigureOut">
              <a:rPr lang="en-US" smtClean="0"/>
              <a:t>12/10/2019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24A81-46A8-4F0C-AA81-93D3B605420A}" type="slidenum">
              <a:rPr lang="en-US" smtClean="0"/>
              <a:t>‹#›</a:t>
            </a:fld>
            <a:endParaRPr lang="en-US"/>
          </a:p>
        </p:txBody>
      </p:sp>
    </p:spTree>
    <p:extLst>
      <p:ext uri="{BB962C8B-B14F-4D97-AF65-F5344CB8AC3E}">
        <p14:creationId xmlns:p14="http://schemas.microsoft.com/office/powerpoint/2010/main" val="399752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niosh/docs/2009-127/pdfs/2009-127.pdf" TargetMode="External"/><Relationship Id="rId7" Type="http://schemas.openxmlformats.org/officeDocument/2006/relationships/hyperlink" Target="https://www.osha.gov/about.html" TargetMode="External"/><Relationship Id="rId2" Type="http://schemas.openxmlformats.org/officeDocument/2006/relationships/hyperlink" Target="http://www.azdirectcare.org/uploads/2011_All_Fund_POC.pdf" TargetMode="External"/><Relationship Id="rId1" Type="http://schemas.openxmlformats.org/officeDocument/2006/relationships/slideLayout" Target="../slideLayouts/slideLayout2.xml"/><Relationship Id="rId6" Type="http://schemas.openxmlformats.org/officeDocument/2006/relationships/hyperlink" Target="https://www.osha.gov/SLTC/healthcarefacilities/infectious_diseases.html" TargetMode="External"/><Relationship Id="rId5" Type="http://schemas.openxmlformats.org/officeDocument/2006/relationships/hyperlink" Target="https://www.cdc.gov/niosh/docs/2010-125/pdfs/2010-125.pdf" TargetMode="External"/><Relationship Id="rId4" Type="http://schemas.openxmlformats.org/officeDocument/2006/relationships/hyperlink" Target="https://www.cdc.gov/niosh/docs/2015-102/default.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87629"/>
          </a:xfrm>
        </p:spPr>
        <p:txBody>
          <a:bodyPr>
            <a:normAutofit/>
          </a:bodyPr>
          <a:lstStyle/>
          <a:p>
            <a:r>
              <a:rPr lang="en-US" sz="6000" b="1" u="sng" dirty="0" smtClean="0"/>
              <a:t>Modules:</a:t>
            </a:r>
            <a:br>
              <a:rPr lang="en-US" sz="6000" b="1" u="sng" dirty="0" smtClean="0"/>
            </a:br>
            <a:r>
              <a:rPr lang="en-US" sz="6000" b="1" u="sng" dirty="0" smtClean="0"/>
              <a:t/>
            </a:r>
            <a:br>
              <a:rPr lang="en-US" sz="6000" b="1" u="sng" dirty="0" smtClean="0"/>
            </a:br>
            <a:r>
              <a:rPr lang="en-US" dirty="0" smtClean="0"/>
              <a:t>Workers’ rights and  responsibilities</a:t>
            </a:r>
            <a:br>
              <a:rPr lang="en-US" dirty="0" smtClean="0"/>
            </a:br>
            <a:r>
              <a:rPr lang="en-US" dirty="0" smtClean="0"/>
              <a:t>Infection Prevention</a:t>
            </a:r>
            <a:br>
              <a:rPr lang="en-US" dirty="0" smtClean="0"/>
            </a:br>
            <a:r>
              <a:rPr lang="en-US" dirty="0" smtClean="0"/>
              <a:t>Musculoskeletal Safety</a:t>
            </a:r>
            <a:r>
              <a:rPr lang="en-US" sz="6000" b="1" u="sng" dirty="0" smtClean="0"/>
              <a:t/>
            </a:r>
            <a:br>
              <a:rPr lang="en-US" sz="6000" b="1" u="sng" dirty="0" smtClean="0"/>
            </a:br>
            <a:endParaRPr lang="en-US" sz="6000" b="1" u="sng" dirty="0"/>
          </a:p>
        </p:txBody>
      </p:sp>
      <p:sp>
        <p:nvSpPr>
          <p:cNvPr id="4" name="TextBox 3"/>
          <p:cNvSpPr txBox="1"/>
          <p:nvPr/>
        </p:nvSpPr>
        <p:spPr>
          <a:xfrm>
            <a:off x="522514" y="5129349"/>
            <a:ext cx="11355721" cy="1107996"/>
          </a:xfrm>
          <a:prstGeom prst="rect">
            <a:avLst/>
          </a:prstGeom>
          <a:noFill/>
        </p:spPr>
        <p:txBody>
          <a:bodyPr wrap="square" rtlCol="0">
            <a:spAutoFit/>
          </a:bodyPr>
          <a:lstStyle/>
          <a:p>
            <a:r>
              <a:rPr lang="en-US" sz="1600" dirty="0">
                <a:solidFill>
                  <a:srgbClr val="0070C0"/>
                </a:solidFill>
              </a:rPr>
              <a:t>This material was produced under grant number SH-29637-SH6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2960004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Caregivers and Infection</a:t>
            </a:r>
            <a:endParaRPr lang="en-US" sz="6000" b="1" dirty="0"/>
          </a:p>
        </p:txBody>
      </p:sp>
      <p:sp>
        <p:nvSpPr>
          <p:cNvPr id="3" name="Content Placeholder 2"/>
          <p:cNvSpPr>
            <a:spLocks noGrp="1"/>
          </p:cNvSpPr>
          <p:nvPr>
            <p:ph idx="1"/>
          </p:nvPr>
        </p:nvSpPr>
        <p:spPr/>
        <p:txBody>
          <a:bodyPr/>
          <a:lstStyle/>
          <a:p>
            <a:r>
              <a:rPr lang="en-US" dirty="0" smtClean="0"/>
              <a:t>Caregivers are exposed to many infections:</a:t>
            </a:r>
          </a:p>
          <a:p>
            <a:pPr lvl="2"/>
            <a:r>
              <a:rPr lang="en-US" dirty="0"/>
              <a:t>Colds and influenza</a:t>
            </a:r>
          </a:p>
          <a:p>
            <a:pPr lvl="2"/>
            <a:r>
              <a:rPr lang="en-US" dirty="0"/>
              <a:t>Respiratory infections</a:t>
            </a:r>
          </a:p>
          <a:p>
            <a:pPr lvl="2"/>
            <a:r>
              <a:rPr lang="en-US" dirty="0"/>
              <a:t>Diarrhea (such as from the parasite Giardia)</a:t>
            </a:r>
          </a:p>
          <a:p>
            <a:pPr lvl="2"/>
            <a:r>
              <a:rPr lang="en-US" dirty="0"/>
              <a:t>Staph infections (like MRSA)</a:t>
            </a:r>
          </a:p>
          <a:p>
            <a:pPr lvl="2"/>
            <a:r>
              <a:rPr lang="en-US" dirty="0"/>
              <a:t>Pneumonia</a:t>
            </a:r>
          </a:p>
          <a:p>
            <a:pPr lvl="2"/>
            <a:r>
              <a:rPr lang="en-US" dirty="0"/>
              <a:t>HIV/AIDS</a:t>
            </a:r>
          </a:p>
          <a:p>
            <a:pPr lvl="2"/>
            <a:r>
              <a:rPr lang="en-US" dirty="0"/>
              <a:t>Hepatitis B (HBV) and C (HBC)</a:t>
            </a:r>
          </a:p>
          <a:p>
            <a:pPr lvl="2"/>
            <a:r>
              <a:rPr lang="en-US" dirty="0"/>
              <a:t>Tuberculosis</a:t>
            </a:r>
            <a:endParaRPr lang="en-US" dirty="0" smtClean="0"/>
          </a:p>
          <a:p>
            <a:pPr>
              <a:spcBef>
                <a:spcPts val="2568"/>
              </a:spcBef>
            </a:pPr>
            <a:r>
              <a:rPr lang="en-US" dirty="0" smtClean="0"/>
              <a:t>Some of these infections can be deadly.</a:t>
            </a:r>
          </a:p>
          <a:p>
            <a:pPr marL="0" indent="0">
              <a:buNone/>
            </a:pPr>
            <a:endParaRPr lang="en-US" dirty="0"/>
          </a:p>
        </p:txBody>
      </p:sp>
    </p:spTree>
    <p:extLst>
      <p:ext uri="{BB962C8B-B14F-4D97-AF65-F5344CB8AC3E}">
        <p14:creationId xmlns:p14="http://schemas.microsoft.com/office/powerpoint/2010/main" val="132376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
            </a:r>
            <a:br>
              <a:rPr lang="en-US" sz="6000" b="1" dirty="0" smtClean="0"/>
            </a:br>
            <a:r>
              <a:rPr lang="en-US" sz="6000" b="1" dirty="0" smtClean="0"/>
              <a:t>How do you get sick?</a:t>
            </a:r>
            <a:endParaRPr lang="en-US" sz="6000" b="1" dirty="0"/>
          </a:p>
        </p:txBody>
      </p:sp>
      <p:sp>
        <p:nvSpPr>
          <p:cNvPr id="3" name="Content Placeholder 2"/>
          <p:cNvSpPr>
            <a:spLocks noGrp="1"/>
          </p:cNvSpPr>
          <p:nvPr>
            <p:ph idx="1"/>
          </p:nvPr>
        </p:nvSpPr>
        <p:spPr/>
        <p:txBody>
          <a:bodyPr>
            <a:normAutofit fontScale="32500" lnSpcReduction="20000"/>
          </a:bodyPr>
          <a:lstStyle/>
          <a:p>
            <a:r>
              <a:rPr lang="en-US" sz="6200" dirty="0" smtClean="0"/>
              <a:t>Infections caused by tiny germs called </a:t>
            </a:r>
            <a:r>
              <a:rPr lang="en-US" sz="6200" b="1" dirty="0" smtClean="0"/>
              <a:t>pathogens</a:t>
            </a:r>
            <a:r>
              <a:rPr lang="en-US" sz="6200" dirty="0" smtClean="0"/>
              <a:t> </a:t>
            </a:r>
          </a:p>
          <a:p>
            <a:pPr marL="0" indent="0">
              <a:buNone/>
            </a:pPr>
            <a:endParaRPr lang="en-US" sz="6200" dirty="0" smtClean="0"/>
          </a:p>
          <a:p>
            <a:pPr>
              <a:spcAft>
                <a:spcPts val="1800"/>
              </a:spcAft>
            </a:pPr>
            <a:r>
              <a:rPr lang="en-US" sz="6200" dirty="0" smtClean="0"/>
              <a:t>Pathogens move from one person to another, </a:t>
            </a:r>
            <a:br>
              <a:rPr lang="en-US" sz="6200" dirty="0" smtClean="0"/>
            </a:br>
            <a:r>
              <a:rPr lang="en-US" sz="6200" dirty="0" smtClean="0"/>
              <a:t>spreading disease. This is called </a:t>
            </a:r>
            <a:r>
              <a:rPr lang="en-US" sz="6200" b="1" dirty="0" smtClean="0"/>
              <a:t>transmission</a:t>
            </a:r>
            <a:r>
              <a:rPr lang="en-US" sz="6200" dirty="0" smtClean="0"/>
              <a:t> of infection:</a:t>
            </a:r>
          </a:p>
          <a:p>
            <a:pPr lvl="1">
              <a:spcAft>
                <a:spcPts val="600"/>
              </a:spcAft>
            </a:pPr>
            <a:r>
              <a:rPr lang="en-US" sz="4900" dirty="0" smtClean="0"/>
              <a:t>Breathing in tiny droplets from someone’s coughs and sneezes or talking</a:t>
            </a:r>
          </a:p>
          <a:p>
            <a:pPr lvl="1">
              <a:spcAft>
                <a:spcPts val="600"/>
              </a:spcAft>
            </a:pPr>
            <a:r>
              <a:rPr lang="en-US" sz="4900" dirty="0" smtClean="0"/>
              <a:t>Getting stuck by an infected sharp (needle or syringe)</a:t>
            </a:r>
          </a:p>
          <a:p>
            <a:pPr lvl="1">
              <a:spcAft>
                <a:spcPts val="600"/>
              </a:spcAft>
            </a:pPr>
            <a:r>
              <a:rPr lang="en-US" sz="4900" dirty="0" smtClean="0"/>
              <a:t>Touching people who are infected</a:t>
            </a:r>
          </a:p>
          <a:p>
            <a:pPr lvl="1">
              <a:spcAft>
                <a:spcPts val="600"/>
              </a:spcAft>
            </a:pPr>
            <a:r>
              <a:rPr lang="en-US" sz="4900" dirty="0" smtClean="0"/>
              <a:t>Touching surfaces–such as a chair, bed rail, clothing, bedding–that are infected</a:t>
            </a:r>
          </a:p>
          <a:p>
            <a:pPr lvl="1">
              <a:spcAft>
                <a:spcPts val="600"/>
              </a:spcAft>
            </a:pPr>
            <a:r>
              <a:rPr lang="en-US" sz="4900" dirty="0" smtClean="0"/>
              <a:t>Eating, drinking, or touching infected food and water</a:t>
            </a:r>
          </a:p>
          <a:p>
            <a:pPr lvl="1">
              <a:buFont typeface="Courier New" panose="02070309020205020404" pitchFamily="49" charset="0"/>
              <a:buChar char="o"/>
            </a:pPr>
            <a:endParaRPr lang="en-US" sz="3200" dirty="0" smtClean="0"/>
          </a:p>
          <a:p>
            <a:pPr>
              <a:spcBef>
                <a:spcPts val="48"/>
              </a:spcBef>
            </a:pPr>
            <a:r>
              <a:rPr lang="en-US" sz="6200" dirty="0" smtClean="0"/>
              <a:t>Experts believe that there are up to 800,000 sharps injuries every year in U.S. healthcare. </a:t>
            </a:r>
            <a:endParaRPr lang="en-US" sz="1200" dirty="0" smtClean="0"/>
          </a:p>
          <a:p>
            <a:pPr marL="0" indent="0">
              <a:buNone/>
            </a:pPr>
            <a:r>
              <a:rPr lang="en-US" sz="4400" dirty="0" smtClean="0"/>
              <a:t>            </a:t>
            </a:r>
          </a:p>
          <a:p>
            <a:pPr marL="0" indent="0">
              <a:buNone/>
            </a:pPr>
            <a:r>
              <a:rPr lang="en-US" sz="4400" dirty="0" smtClean="0"/>
              <a:t>Source:</a:t>
            </a:r>
            <a:r>
              <a:rPr lang="en-US" sz="4400" i="1" dirty="0" smtClean="0"/>
              <a:t> </a:t>
            </a:r>
            <a:r>
              <a:rPr lang="en-US" sz="4400" dirty="0" smtClean="0"/>
              <a:t>National Institute for Occupational Safety and Health.</a:t>
            </a:r>
            <a:r>
              <a:rPr lang="en-US" sz="4400" i="1" dirty="0" smtClean="0"/>
              <a:t> (2014). </a:t>
            </a:r>
          </a:p>
          <a:p>
            <a:endParaRPr lang="en-US" dirty="0"/>
          </a:p>
        </p:txBody>
      </p:sp>
      <p:pic>
        <p:nvPicPr>
          <p:cNvPr id="4" name="Picture 3" descr="cells"/>
          <p:cNvPicPr>
            <a:picLocks noChangeAspect="1"/>
          </p:cNvPicPr>
          <p:nvPr/>
        </p:nvPicPr>
        <p:blipFill rotWithShape="1">
          <a:blip r:embed="rId2" cstate="print">
            <a:extLst>
              <a:ext uri="{28A0092B-C50C-407E-A947-70E740481C1C}">
                <a14:useLocalDpi xmlns:a14="http://schemas.microsoft.com/office/drawing/2010/main" val="0"/>
              </a:ext>
            </a:extLst>
          </a:blip>
          <a:srcRect t="17936" b="3487"/>
          <a:stretch/>
        </p:blipFill>
        <p:spPr>
          <a:xfrm>
            <a:off x="8390709" y="962297"/>
            <a:ext cx="2019837" cy="2002536"/>
          </a:xfrm>
          <a:prstGeom prst="rect">
            <a:avLst/>
          </a:prstGeom>
        </p:spPr>
      </p:pic>
    </p:spTree>
    <p:extLst>
      <p:ext uri="{BB962C8B-B14F-4D97-AF65-F5344CB8AC3E}">
        <p14:creationId xmlns:p14="http://schemas.microsoft.com/office/powerpoint/2010/main" val="322473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Chain of Infection</a:t>
            </a:r>
            <a:endParaRPr lang="en-US" sz="6000" b="1" dirty="0"/>
          </a:p>
        </p:txBody>
      </p:sp>
      <p:pic>
        <p:nvPicPr>
          <p:cNvPr id="4" name="Content Placeholder 3" descr="Chain of infection char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6846" y="1333206"/>
            <a:ext cx="7498080" cy="4856711"/>
          </a:xfrm>
          <a:prstGeom prst="rect">
            <a:avLst/>
          </a:prstGeom>
        </p:spPr>
      </p:pic>
      <p:sp>
        <p:nvSpPr>
          <p:cNvPr id="5" name="Rectangle 4"/>
          <p:cNvSpPr/>
          <p:nvPr/>
        </p:nvSpPr>
        <p:spPr>
          <a:xfrm>
            <a:off x="9074331" y="3553098"/>
            <a:ext cx="2699658" cy="2031325"/>
          </a:xfrm>
          <a:prstGeom prst="rect">
            <a:avLst/>
          </a:prstGeom>
        </p:spPr>
        <p:txBody>
          <a:bodyPr wrap="square">
            <a:spAutoFit/>
          </a:bodyPr>
          <a:lstStyle/>
          <a:p>
            <a:r>
              <a:rPr lang="en-US" dirty="0"/>
              <a:t>Source: Centers for Disease Control and Prevention. (1992).  </a:t>
            </a:r>
            <a:r>
              <a:rPr lang="en-US" i="1" dirty="0"/>
              <a:t>Principles of epidemiology, 2nd ed</a:t>
            </a:r>
            <a:r>
              <a:rPr lang="en-US" dirty="0"/>
              <a:t>. Atlanta: U.S. Department of Health and Human Services.</a:t>
            </a:r>
          </a:p>
        </p:txBody>
      </p:sp>
    </p:spTree>
    <p:extLst>
      <p:ext uri="{BB962C8B-B14F-4D97-AF65-F5344CB8AC3E}">
        <p14:creationId xmlns:p14="http://schemas.microsoft.com/office/powerpoint/2010/main" val="271563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Caregiver</a:t>
            </a:r>
            <a:r>
              <a:rPr lang="en-US" dirty="0" smtClean="0"/>
              <a:t> </a:t>
            </a:r>
            <a:endParaRPr lang="en-US" dirty="0"/>
          </a:p>
        </p:txBody>
      </p:sp>
      <p:pic>
        <p:nvPicPr>
          <p:cNvPr id="4" name="Content Placeholder 3" descr="woman helping to shave elderly  ma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04544"/>
            <a:ext cx="7831023" cy="4872419"/>
          </a:xfrm>
          <a:prstGeom prst="rect">
            <a:avLst/>
          </a:prstGeom>
        </p:spPr>
      </p:pic>
      <p:sp>
        <p:nvSpPr>
          <p:cNvPr id="5" name="Rectangle 4"/>
          <p:cNvSpPr/>
          <p:nvPr/>
        </p:nvSpPr>
        <p:spPr>
          <a:xfrm>
            <a:off x="8900160" y="3844498"/>
            <a:ext cx="2718816" cy="1200329"/>
          </a:xfrm>
          <a:prstGeom prst="rect">
            <a:avLst/>
          </a:prstGeom>
        </p:spPr>
        <p:txBody>
          <a:bodyPr wrap="square">
            <a:spAutoFit/>
          </a:bodyPr>
          <a:lstStyle/>
          <a:p>
            <a:r>
              <a:rPr lang="en-US" i="1" dirty="0"/>
              <a:t>Monica helps Mr. Lujan shave, an activity that presents numerous opportunities for infection.</a:t>
            </a:r>
          </a:p>
        </p:txBody>
      </p:sp>
    </p:spTree>
    <p:extLst>
      <p:ext uri="{BB962C8B-B14F-4D97-AF65-F5344CB8AC3E}">
        <p14:creationId xmlns:p14="http://schemas.microsoft.com/office/powerpoint/2010/main" val="282557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
            </a:r>
            <a:br>
              <a:rPr lang="en-US" sz="6000" dirty="0" smtClean="0"/>
            </a:br>
            <a:r>
              <a:rPr lang="en-US" sz="6700" b="1" dirty="0" smtClean="0"/>
              <a:t>Standard Precautions</a:t>
            </a:r>
            <a:endParaRPr lang="en-US" sz="6700" b="1"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US" dirty="0" smtClean="0"/>
              <a:t>Standard Precautions: set of routine practices </a:t>
            </a:r>
            <a:br>
              <a:rPr lang="en-US" dirty="0" smtClean="0"/>
            </a:br>
            <a:r>
              <a:rPr lang="en-US" dirty="0" smtClean="0"/>
              <a:t>for avoiding contact with consumers’ body fluids. </a:t>
            </a:r>
          </a:p>
          <a:p>
            <a:pPr>
              <a:lnSpc>
                <a:spcPct val="120000"/>
              </a:lnSpc>
              <a:spcBef>
                <a:spcPts val="0"/>
              </a:spcBef>
            </a:pPr>
            <a:endParaRPr lang="en-US" dirty="0" smtClean="0"/>
          </a:p>
          <a:p>
            <a:pPr>
              <a:lnSpc>
                <a:spcPct val="120000"/>
              </a:lnSpc>
              <a:spcBef>
                <a:spcPts val="0"/>
              </a:spcBef>
            </a:pPr>
            <a:r>
              <a:rPr lang="en-US" dirty="0" smtClean="0"/>
              <a:t>Prevent or minimize the spread of infection – </a:t>
            </a:r>
            <a:br>
              <a:rPr lang="en-US" dirty="0" smtClean="0"/>
            </a:br>
            <a:r>
              <a:rPr lang="en-US" dirty="0" smtClean="0"/>
              <a:t>especially </a:t>
            </a:r>
            <a:r>
              <a:rPr lang="en-US" b="1" dirty="0" err="1" smtClean="0"/>
              <a:t>bloodborne</a:t>
            </a:r>
            <a:r>
              <a:rPr lang="en-US" b="1" dirty="0" smtClean="0"/>
              <a:t> infection </a:t>
            </a:r>
            <a:r>
              <a:rPr lang="en-US" dirty="0" smtClean="0"/>
              <a:t>(carried in the </a:t>
            </a:r>
            <a:br>
              <a:rPr lang="en-US" dirty="0" smtClean="0"/>
            </a:br>
            <a:r>
              <a:rPr lang="en-US" dirty="0" smtClean="0"/>
              <a:t>blood and body fluids). </a:t>
            </a:r>
          </a:p>
          <a:p>
            <a:pPr>
              <a:lnSpc>
                <a:spcPct val="120000"/>
              </a:lnSpc>
              <a:spcBef>
                <a:spcPts val="0"/>
              </a:spcBef>
            </a:pPr>
            <a:endParaRPr lang="en-US" dirty="0" smtClean="0"/>
          </a:p>
          <a:p>
            <a:pPr>
              <a:lnSpc>
                <a:spcPct val="120000"/>
              </a:lnSpc>
              <a:spcBef>
                <a:spcPts val="0"/>
              </a:spcBef>
            </a:pPr>
            <a:r>
              <a:rPr lang="en-US" dirty="0" smtClean="0"/>
              <a:t>Standard Precautions involve: </a:t>
            </a:r>
          </a:p>
          <a:p>
            <a:pPr lvl="1">
              <a:lnSpc>
                <a:spcPct val="120000"/>
              </a:lnSpc>
              <a:spcBef>
                <a:spcPts val="0"/>
              </a:spcBef>
            </a:pPr>
            <a:r>
              <a:rPr lang="en-US" dirty="0" smtClean="0"/>
              <a:t>Handwashing</a:t>
            </a:r>
          </a:p>
          <a:p>
            <a:pPr lvl="1">
              <a:lnSpc>
                <a:spcPct val="120000"/>
              </a:lnSpc>
              <a:spcBef>
                <a:spcPts val="0"/>
              </a:spcBef>
            </a:pPr>
            <a:r>
              <a:rPr lang="en-US" dirty="0" smtClean="0"/>
              <a:t>Use of protective equipment, like gloves</a:t>
            </a:r>
          </a:p>
          <a:p>
            <a:pPr lvl="1">
              <a:lnSpc>
                <a:spcPct val="120000"/>
              </a:lnSpc>
              <a:spcBef>
                <a:spcPts val="0"/>
              </a:spcBef>
            </a:pPr>
            <a:r>
              <a:rPr lang="en-US" dirty="0" smtClean="0"/>
              <a:t>Keeping the environment clean</a:t>
            </a:r>
          </a:p>
          <a:p>
            <a:pPr lvl="1">
              <a:lnSpc>
                <a:spcPct val="120000"/>
              </a:lnSpc>
              <a:spcBef>
                <a:spcPts val="0"/>
              </a:spcBef>
            </a:pPr>
            <a:endParaRPr lang="en-US" dirty="0" smtClean="0"/>
          </a:p>
          <a:p>
            <a:pPr>
              <a:lnSpc>
                <a:spcPct val="120000"/>
              </a:lnSpc>
              <a:spcBef>
                <a:spcPts val="0"/>
              </a:spcBef>
            </a:pPr>
            <a:r>
              <a:rPr lang="en-US" dirty="0" smtClean="0"/>
              <a:t>Use them </a:t>
            </a:r>
            <a:r>
              <a:rPr lang="en-US" b="1" dirty="0" smtClean="0"/>
              <a:t>every time </a:t>
            </a:r>
            <a:r>
              <a:rPr lang="en-US" dirty="0" smtClean="0"/>
              <a:t>you have contact with consumer.</a:t>
            </a:r>
          </a:p>
          <a:p>
            <a:endParaRPr lang="en-US" dirty="0"/>
          </a:p>
        </p:txBody>
      </p:sp>
      <p:pic>
        <p:nvPicPr>
          <p:cNvPr id="4" name="Picture 3" descr="proper disposal of shar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507" y="1269274"/>
            <a:ext cx="2794449" cy="3276600"/>
          </a:xfrm>
          <a:prstGeom prst="rect">
            <a:avLst/>
          </a:prstGeom>
        </p:spPr>
      </p:pic>
      <p:sp>
        <p:nvSpPr>
          <p:cNvPr id="5" name="Rectangle 4"/>
          <p:cNvSpPr/>
          <p:nvPr/>
        </p:nvSpPr>
        <p:spPr>
          <a:xfrm rot="10800000" flipV="1">
            <a:off x="8464730" y="4851368"/>
            <a:ext cx="2889070" cy="410882"/>
          </a:xfrm>
          <a:prstGeom prst="rect">
            <a:avLst/>
          </a:prstGeom>
        </p:spPr>
        <p:txBody>
          <a:bodyPr wrap="square">
            <a:spAutoFit/>
          </a:bodyPr>
          <a:lstStyle/>
          <a:p>
            <a:pPr>
              <a:lnSpc>
                <a:spcPct val="115000"/>
              </a:lnSpc>
            </a:pPr>
            <a:r>
              <a:rPr lang="en-US"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Proper disposal of sharps</a:t>
            </a:r>
          </a:p>
        </p:txBody>
      </p:sp>
    </p:spTree>
    <p:extLst>
      <p:ext uri="{BB962C8B-B14F-4D97-AF65-F5344CB8AC3E}">
        <p14:creationId xmlns:p14="http://schemas.microsoft.com/office/powerpoint/2010/main" val="262435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Body Fluids and Infection</a:t>
            </a:r>
            <a:endParaRPr lang="en-US" sz="6000" b="1" dirty="0"/>
          </a:p>
        </p:txBody>
      </p:sp>
      <p:sp>
        <p:nvSpPr>
          <p:cNvPr id="3" name="Content Placeholder 2"/>
          <p:cNvSpPr>
            <a:spLocks noGrp="1"/>
          </p:cNvSpPr>
          <p:nvPr>
            <p:ph idx="1"/>
          </p:nvPr>
        </p:nvSpPr>
        <p:spPr/>
        <p:txBody>
          <a:bodyPr>
            <a:normAutofit lnSpcReduction="10000"/>
          </a:bodyPr>
          <a:lstStyle/>
          <a:p>
            <a:pPr>
              <a:lnSpc>
                <a:spcPct val="120000"/>
              </a:lnSpc>
              <a:spcBef>
                <a:spcPts val="0"/>
              </a:spcBef>
            </a:pPr>
            <a:r>
              <a:rPr lang="en-US" sz="2000" dirty="0" smtClean="0"/>
              <a:t>Body fluids carry germs that can cause serious infection. </a:t>
            </a:r>
          </a:p>
          <a:p>
            <a:pPr>
              <a:lnSpc>
                <a:spcPct val="120000"/>
              </a:lnSpc>
              <a:spcBef>
                <a:spcPts val="0"/>
              </a:spcBef>
            </a:pPr>
            <a:r>
              <a:rPr lang="en-US" sz="2000" dirty="0" smtClean="0"/>
              <a:t>What are body fluids?</a:t>
            </a:r>
          </a:p>
          <a:p>
            <a:pPr lvl="1">
              <a:lnSpc>
                <a:spcPct val="120000"/>
              </a:lnSpc>
              <a:spcBef>
                <a:spcPts val="0"/>
              </a:spcBef>
            </a:pPr>
            <a:r>
              <a:rPr lang="en-US" sz="1700" dirty="0" smtClean="0"/>
              <a:t>Blood</a:t>
            </a:r>
          </a:p>
          <a:p>
            <a:pPr lvl="1">
              <a:lnSpc>
                <a:spcPct val="120000"/>
              </a:lnSpc>
              <a:spcBef>
                <a:spcPts val="0"/>
              </a:spcBef>
            </a:pPr>
            <a:r>
              <a:rPr lang="en-US" sz="1700" dirty="0" smtClean="0"/>
              <a:t>Feces (poop or diarrhea)</a:t>
            </a:r>
          </a:p>
          <a:p>
            <a:pPr lvl="1">
              <a:lnSpc>
                <a:spcPct val="120000"/>
              </a:lnSpc>
              <a:spcBef>
                <a:spcPts val="0"/>
              </a:spcBef>
            </a:pPr>
            <a:r>
              <a:rPr lang="en-US" sz="1700" dirty="0" smtClean="0"/>
              <a:t>Urine (pee)</a:t>
            </a:r>
          </a:p>
          <a:p>
            <a:pPr lvl="1">
              <a:lnSpc>
                <a:spcPct val="120000"/>
              </a:lnSpc>
              <a:spcBef>
                <a:spcPts val="0"/>
              </a:spcBef>
            </a:pPr>
            <a:r>
              <a:rPr lang="en-US" sz="1700" dirty="0" smtClean="0"/>
              <a:t>Any sores or broken skin</a:t>
            </a:r>
          </a:p>
          <a:p>
            <a:pPr lvl="1">
              <a:lnSpc>
                <a:spcPct val="120000"/>
              </a:lnSpc>
              <a:spcBef>
                <a:spcPts val="0"/>
              </a:spcBef>
            </a:pPr>
            <a:r>
              <a:rPr lang="en-US" sz="1700" dirty="0" smtClean="0"/>
              <a:t>Tears</a:t>
            </a:r>
          </a:p>
          <a:p>
            <a:pPr lvl="1">
              <a:lnSpc>
                <a:spcPct val="120000"/>
              </a:lnSpc>
              <a:spcBef>
                <a:spcPts val="0"/>
              </a:spcBef>
            </a:pPr>
            <a:r>
              <a:rPr lang="en-US" sz="1700" dirty="0" smtClean="0"/>
              <a:t>Mucous (phlegm)</a:t>
            </a:r>
          </a:p>
          <a:p>
            <a:pPr lvl="1">
              <a:lnSpc>
                <a:spcPct val="120000"/>
              </a:lnSpc>
              <a:spcBef>
                <a:spcPts val="0"/>
              </a:spcBef>
            </a:pPr>
            <a:r>
              <a:rPr lang="en-US" sz="1700" dirty="0" smtClean="0"/>
              <a:t>Pus</a:t>
            </a:r>
          </a:p>
          <a:p>
            <a:pPr lvl="1">
              <a:lnSpc>
                <a:spcPct val="120000"/>
              </a:lnSpc>
              <a:spcBef>
                <a:spcPts val="0"/>
              </a:spcBef>
            </a:pPr>
            <a:r>
              <a:rPr lang="en-US" sz="1700" dirty="0" smtClean="0"/>
              <a:t>Saliva (spit)</a:t>
            </a:r>
          </a:p>
          <a:p>
            <a:pPr lvl="1">
              <a:lnSpc>
                <a:spcPct val="120000"/>
              </a:lnSpc>
              <a:spcBef>
                <a:spcPts val="0"/>
              </a:spcBef>
            </a:pPr>
            <a:r>
              <a:rPr lang="en-US" sz="1700" dirty="0" smtClean="0"/>
              <a:t>Sweat</a:t>
            </a:r>
          </a:p>
          <a:p>
            <a:pPr lvl="1">
              <a:lnSpc>
                <a:spcPct val="120000"/>
              </a:lnSpc>
              <a:spcBef>
                <a:spcPts val="0"/>
              </a:spcBef>
            </a:pPr>
            <a:r>
              <a:rPr lang="en-US" sz="1700" dirty="0" smtClean="0"/>
              <a:t>Vomit (throw up)</a:t>
            </a:r>
          </a:p>
          <a:p>
            <a:pPr lvl="1">
              <a:lnSpc>
                <a:spcPct val="120000"/>
              </a:lnSpc>
              <a:spcBef>
                <a:spcPts val="0"/>
              </a:spcBef>
            </a:pPr>
            <a:r>
              <a:rPr lang="en-US" sz="1700" dirty="0" smtClean="0"/>
              <a:t>Semen</a:t>
            </a:r>
          </a:p>
          <a:p>
            <a:pPr lvl="1">
              <a:lnSpc>
                <a:spcPct val="120000"/>
              </a:lnSpc>
              <a:spcBef>
                <a:spcPts val="0"/>
              </a:spcBef>
            </a:pPr>
            <a:r>
              <a:rPr lang="en-US" sz="1700" dirty="0" smtClean="0"/>
              <a:t>Vaginal fluid</a:t>
            </a:r>
          </a:p>
          <a:p>
            <a:endParaRPr lang="en-US" dirty="0"/>
          </a:p>
        </p:txBody>
      </p:sp>
      <p:pic>
        <p:nvPicPr>
          <p:cNvPr id="4" name="Picture 3" descr="handwas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3058" y="1825625"/>
            <a:ext cx="3810000" cy="3701572"/>
          </a:xfrm>
          <a:prstGeom prst="rect">
            <a:avLst/>
          </a:prstGeom>
        </p:spPr>
      </p:pic>
      <p:sp>
        <p:nvSpPr>
          <p:cNvPr id="5" name="TextBox 4"/>
          <p:cNvSpPr txBox="1"/>
          <p:nvPr/>
        </p:nvSpPr>
        <p:spPr>
          <a:xfrm>
            <a:off x="6662057" y="5874680"/>
            <a:ext cx="5355772" cy="287002"/>
          </a:xfrm>
          <a:prstGeom prst="rect">
            <a:avLst/>
          </a:prstGeom>
          <a:noFill/>
        </p:spPr>
        <p:txBody>
          <a:bodyPr wrap="square" rtlCol="0">
            <a:spAutoFit/>
          </a:bodyPr>
          <a:lstStyle/>
          <a:p>
            <a:pPr marL="0" marR="0">
              <a:lnSpc>
                <a:spcPct val="115000"/>
              </a:lnSpc>
              <a:spcBef>
                <a:spcPts val="0"/>
              </a:spcBef>
              <a:spcAft>
                <a:spcPts val="0"/>
              </a:spcAft>
            </a:pPr>
            <a:r>
              <a:rPr lang="en-US" sz="1100" i="1" dirty="0">
                <a:latin typeface="Arial" panose="020B0604020202020204" pitchFamily="34" charset="0"/>
                <a:ea typeface="Calibri" panose="020F0502020204030204" pitchFamily="34" charset="0"/>
                <a:cs typeface="Times New Roman" panose="02020603050405020304" pitchFamily="18" charset="0"/>
              </a:rPr>
              <a:t>Handwashing is an easy and effective way to prevent the spread of infection. </a:t>
            </a:r>
            <a:endParaRPr lang="en-US" sz="1100" i="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10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Handwashing</a:t>
            </a:r>
            <a:endParaRPr lang="en-US" sz="6000" b="1" dirty="0"/>
          </a:p>
        </p:txBody>
      </p:sp>
      <p:sp>
        <p:nvSpPr>
          <p:cNvPr id="3" name="Content Placeholder 2"/>
          <p:cNvSpPr>
            <a:spLocks noGrp="1"/>
          </p:cNvSpPr>
          <p:nvPr>
            <p:ph idx="1"/>
          </p:nvPr>
        </p:nvSpPr>
        <p:spPr/>
        <p:txBody>
          <a:bodyPr/>
          <a:lstStyle/>
          <a:p>
            <a:pPr lvl="0"/>
            <a:r>
              <a:rPr lang="en-US" dirty="0" smtClean="0"/>
              <a:t>Take off jewelry on hands and wrists. </a:t>
            </a:r>
            <a:br>
              <a:rPr lang="en-US" dirty="0" smtClean="0"/>
            </a:br>
            <a:r>
              <a:rPr lang="en-US" dirty="0" smtClean="0"/>
              <a:t>(Try not to wear jewelry while caregiving!)</a:t>
            </a:r>
          </a:p>
          <a:p>
            <a:pPr lvl="0"/>
            <a:r>
              <a:rPr lang="en-US" dirty="0" smtClean="0"/>
              <a:t>Turn on </a:t>
            </a:r>
            <a:r>
              <a:rPr lang="en-US" i="1" dirty="0" smtClean="0"/>
              <a:t>warm </a:t>
            </a:r>
            <a:r>
              <a:rPr lang="en-US" dirty="0" smtClean="0"/>
              <a:t>(not hot!) water.</a:t>
            </a:r>
          </a:p>
          <a:p>
            <a:pPr lvl="0"/>
            <a:r>
              <a:rPr lang="en-US" dirty="0" smtClean="0"/>
              <a:t>Wet your hands under running water. Point your fingertips down.</a:t>
            </a:r>
          </a:p>
          <a:p>
            <a:pPr lvl="0"/>
            <a:r>
              <a:rPr lang="en-US" dirty="0" smtClean="0"/>
              <a:t>Apply soap to hands.</a:t>
            </a:r>
          </a:p>
          <a:p>
            <a:pPr lvl="0"/>
            <a:r>
              <a:rPr lang="en-US" dirty="0" smtClean="0"/>
              <a:t>With fingertips pointing down, lather hands well. Rub your hands together in a circular motion. Wash carefully between fingers, under nails and up wrists. </a:t>
            </a:r>
          </a:p>
          <a:p>
            <a:pPr marL="0" indent="0">
              <a:buNone/>
            </a:pPr>
            <a:endParaRPr lang="en-US" dirty="0"/>
          </a:p>
        </p:txBody>
      </p:sp>
    </p:spTree>
    <p:extLst>
      <p:ext uri="{BB962C8B-B14F-4D97-AF65-F5344CB8AC3E}">
        <p14:creationId xmlns:p14="http://schemas.microsoft.com/office/powerpoint/2010/main" val="249725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Handwashing, cont.</a:t>
            </a:r>
            <a:endParaRPr lang="en-US" sz="6000" b="1" dirty="0"/>
          </a:p>
        </p:txBody>
      </p:sp>
      <p:sp>
        <p:nvSpPr>
          <p:cNvPr id="3" name="Content Placeholder 2"/>
          <p:cNvSpPr>
            <a:spLocks noGrp="1"/>
          </p:cNvSpPr>
          <p:nvPr>
            <p:ph idx="1"/>
          </p:nvPr>
        </p:nvSpPr>
        <p:spPr/>
        <p:txBody>
          <a:bodyPr>
            <a:normAutofit fontScale="92500" lnSpcReduction="20000"/>
          </a:bodyPr>
          <a:lstStyle/>
          <a:p>
            <a:pPr lvl="0">
              <a:lnSpc>
                <a:spcPct val="120000"/>
              </a:lnSpc>
              <a:spcBef>
                <a:spcPts val="120"/>
              </a:spcBef>
            </a:pPr>
            <a:r>
              <a:rPr lang="en-US" sz="3000" b="1" dirty="0" smtClean="0"/>
              <a:t>Remember:</a:t>
            </a:r>
            <a:r>
              <a:rPr lang="en-US" sz="3000" dirty="0" smtClean="0"/>
              <a:t> You need to wash your hands for at least 20 seconds. (Sing “Happy Birthday” twice to yourself, so you know how long 20 seconds is.)</a:t>
            </a:r>
          </a:p>
          <a:p>
            <a:pPr lvl="0">
              <a:lnSpc>
                <a:spcPct val="120000"/>
              </a:lnSpc>
              <a:spcBef>
                <a:spcPts val="120"/>
              </a:spcBef>
            </a:pPr>
            <a:r>
              <a:rPr lang="en-US" sz="3000" dirty="0" smtClean="0"/>
              <a:t>Rinse off all the soap. Again, make sure your fingertips are pointed down.</a:t>
            </a:r>
          </a:p>
          <a:p>
            <a:pPr lvl="0">
              <a:lnSpc>
                <a:spcPct val="120000"/>
              </a:lnSpc>
              <a:spcBef>
                <a:spcPts val="120"/>
              </a:spcBef>
            </a:pPr>
            <a:r>
              <a:rPr lang="en-US" sz="3000" dirty="0" smtClean="0"/>
              <a:t>Dry hands with a clean paper towel.</a:t>
            </a:r>
          </a:p>
          <a:p>
            <a:pPr lvl="0">
              <a:lnSpc>
                <a:spcPct val="120000"/>
              </a:lnSpc>
              <a:spcBef>
                <a:spcPts val="120"/>
              </a:spcBef>
            </a:pPr>
            <a:r>
              <a:rPr lang="en-US" sz="3000" dirty="0" smtClean="0"/>
              <a:t>Use paper towel to turn off the water and to open the bathroom door. </a:t>
            </a:r>
          </a:p>
          <a:p>
            <a:pPr lvl="0">
              <a:lnSpc>
                <a:spcPct val="120000"/>
              </a:lnSpc>
              <a:spcBef>
                <a:spcPts val="120"/>
              </a:spcBef>
            </a:pPr>
            <a:r>
              <a:rPr lang="en-US" sz="3000" dirty="0" smtClean="0"/>
              <a:t>Drop the wet paper towel into the trash.</a:t>
            </a:r>
          </a:p>
          <a:p>
            <a:pPr marL="0" indent="0">
              <a:buNone/>
            </a:pPr>
            <a:endParaRPr lang="en-US" dirty="0"/>
          </a:p>
        </p:txBody>
      </p:sp>
    </p:spTree>
    <p:extLst>
      <p:ext uri="{BB962C8B-B14F-4D97-AF65-F5344CB8AC3E}">
        <p14:creationId xmlns:p14="http://schemas.microsoft.com/office/powerpoint/2010/main" val="34345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Glove Use</a:t>
            </a:r>
            <a:endParaRPr lang="en-US" sz="6000" b="1" dirty="0"/>
          </a:p>
        </p:txBody>
      </p:sp>
      <p:sp>
        <p:nvSpPr>
          <p:cNvPr id="3" name="Content Placeholder 2"/>
          <p:cNvSpPr>
            <a:spLocks noGrp="1"/>
          </p:cNvSpPr>
          <p:nvPr>
            <p:ph idx="1"/>
          </p:nvPr>
        </p:nvSpPr>
        <p:spPr/>
        <p:txBody>
          <a:bodyPr>
            <a:normAutofit lnSpcReduction="10000"/>
          </a:bodyPr>
          <a:lstStyle/>
          <a:p>
            <a:pPr marL="0" indent="0">
              <a:spcBef>
                <a:spcPts val="1320"/>
              </a:spcBef>
              <a:buNone/>
            </a:pPr>
            <a:r>
              <a:rPr lang="en-US" b="1" i="1" dirty="0" smtClean="0"/>
              <a:t>Putting on Gloves:</a:t>
            </a:r>
            <a:endParaRPr lang="en-US" b="1" dirty="0" smtClean="0"/>
          </a:p>
          <a:p>
            <a:pPr lvl="0">
              <a:spcBef>
                <a:spcPts val="1320"/>
              </a:spcBef>
            </a:pPr>
            <a:r>
              <a:rPr lang="en-US" dirty="0" smtClean="0"/>
              <a:t>Wash and dry your hands </a:t>
            </a:r>
            <a:br>
              <a:rPr lang="en-US" dirty="0" smtClean="0"/>
            </a:br>
            <a:r>
              <a:rPr lang="en-US" dirty="0" smtClean="0"/>
              <a:t>carefully.</a:t>
            </a:r>
          </a:p>
          <a:p>
            <a:pPr lvl="0">
              <a:spcBef>
                <a:spcPts val="1320"/>
              </a:spcBef>
            </a:pPr>
            <a:r>
              <a:rPr lang="en-US" dirty="0" smtClean="0"/>
              <a:t>Get a new pair of gloves from the box.</a:t>
            </a:r>
          </a:p>
          <a:p>
            <a:pPr lvl="0">
              <a:spcBef>
                <a:spcPts val="1320"/>
              </a:spcBef>
            </a:pPr>
            <a:r>
              <a:rPr lang="en-US" dirty="0" smtClean="0"/>
              <a:t>Pull gloves on carefully. If a glove tears or gets a hole, take it off and start again with a new glove.</a:t>
            </a:r>
          </a:p>
          <a:p>
            <a:pPr lvl="0">
              <a:spcBef>
                <a:spcPts val="1320"/>
              </a:spcBef>
            </a:pPr>
            <a:r>
              <a:rPr lang="en-US" dirty="0" smtClean="0"/>
              <a:t>Interlace fingers to remove wrinkles, air pockets and achieve a comfortable fit.</a:t>
            </a:r>
          </a:p>
          <a:p>
            <a:pPr lvl="0">
              <a:spcBef>
                <a:spcPts val="1320"/>
              </a:spcBef>
            </a:pPr>
            <a:r>
              <a:rPr lang="en-US" dirty="0" smtClean="0"/>
              <a:t>If the gloves might get very dirty, wear two pairs of gloves. </a:t>
            </a:r>
          </a:p>
          <a:p>
            <a:pPr marL="0" indent="0">
              <a:buNone/>
            </a:pPr>
            <a:endParaRPr lang="en-US" dirty="0"/>
          </a:p>
        </p:txBody>
      </p:sp>
      <p:pic>
        <p:nvPicPr>
          <p:cNvPr id="4" name="Picture 3" descr="proper glove us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108" y="149225"/>
            <a:ext cx="2883408" cy="3352800"/>
          </a:xfrm>
          <a:prstGeom prst="rect">
            <a:avLst/>
          </a:prstGeom>
        </p:spPr>
      </p:pic>
      <p:sp>
        <p:nvSpPr>
          <p:cNvPr id="6" name="Rectangle 5"/>
          <p:cNvSpPr/>
          <p:nvPr/>
        </p:nvSpPr>
        <p:spPr>
          <a:xfrm>
            <a:off x="5765074" y="365125"/>
            <a:ext cx="2508069" cy="1200329"/>
          </a:xfrm>
          <a:prstGeom prst="rect">
            <a:avLst/>
          </a:prstGeom>
        </p:spPr>
        <p:txBody>
          <a:bodyPr wrap="square">
            <a:spAutoFit/>
          </a:bodyPr>
          <a:lstStyle/>
          <a:p>
            <a:r>
              <a:rPr lang="en-US" i="1" dirty="0">
                <a:solidFill>
                  <a:srgbClr val="000000"/>
                </a:solidFill>
                <a:latin typeface="Arial" panose="020B0604020202020204" pitchFamily="34" charset="0"/>
                <a:ea typeface="Calibri" panose="020F0502020204030204" pitchFamily="34" charset="0"/>
                <a:cs typeface="Times New Roman" panose="02020603050405020304" pitchFamily="18" charset="0"/>
              </a:rPr>
              <a:t>Always use the proper procedure to put on, remove and throw away.</a:t>
            </a:r>
            <a:endParaRPr lang="en-US" dirty="0"/>
          </a:p>
        </p:txBody>
      </p:sp>
    </p:spTree>
    <p:extLst>
      <p:ext uri="{BB962C8B-B14F-4D97-AF65-F5344CB8AC3E}">
        <p14:creationId xmlns:p14="http://schemas.microsoft.com/office/powerpoint/2010/main" val="335550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Glove Use, Cont.</a:t>
            </a:r>
            <a:endParaRPr lang="en-US" sz="6000" b="1" dirty="0"/>
          </a:p>
        </p:txBody>
      </p:sp>
      <p:sp>
        <p:nvSpPr>
          <p:cNvPr id="3" name="Content Placeholder 2"/>
          <p:cNvSpPr>
            <a:spLocks noGrp="1"/>
          </p:cNvSpPr>
          <p:nvPr>
            <p:ph idx="1"/>
          </p:nvPr>
        </p:nvSpPr>
        <p:spPr/>
        <p:txBody>
          <a:bodyPr>
            <a:normAutofit fontScale="25000" lnSpcReduction="20000"/>
          </a:bodyPr>
          <a:lstStyle/>
          <a:p>
            <a:pPr marL="0" indent="0">
              <a:spcBef>
                <a:spcPts val="1200"/>
              </a:spcBef>
              <a:buNone/>
            </a:pPr>
            <a:r>
              <a:rPr lang="en-US" sz="9600" b="1" i="1" dirty="0" smtClean="0"/>
              <a:t>Removing and Throwing Away Gloves:</a:t>
            </a:r>
            <a:endParaRPr lang="en-US" sz="9600" b="1" dirty="0" smtClean="0"/>
          </a:p>
          <a:p>
            <a:pPr marL="0" lvl="0" indent="0">
              <a:lnSpc>
                <a:spcPct val="120000"/>
              </a:lnSpc>
              <a:spcBef>
                <a:spcPts val="1200"/>
              </a:spcBef>
              <a:buNone/>
            </a:pPr>
            <a:endParaRPr lang="en-US" dirty="0"/>
          </a:p>
          <a:p>
            <a:pPr lvl="0">
              <a:lnSpc>
                <a:spcPct val="120000"/>
              </a:lnSpc>
              <a:spcBef>
                <a:spcPts val="1200"/>
              </a:spcBef>
            </a:pPr>
            <a:r>
              <a:rPr lang="en-US" sz="7200" dirty="0"/>
              <a:t>Pinch one of the rubber gloves just below the cuff using your opposite thumb and index finger.</a:t>
            </a:r>
          </a:p>
          <a:p>
            <a:pPr>
              <a:lnSpc>
                <a:spcPct val="120000"/>
              </a:lnSpc>
              <a:spcBef>
                <a:spcPts val="1200"/>
              </a:spcBef>
            </a:pPr>
            <a:r>
              <a:rPr lang="en-US" sz="7200" dirty="0"/>
              <a:t>Lift glove away from wrist area.</a:t>
            </a:r>
          </a:p>
          <a:p>
            <a:pPr>
              <a:lnSpc>
                <a:spcPct val="120000"/>
              </a:lnSpc>
              <a:spcBef>
                <a:spcPts val="1200"/>
              </a:spcBef>
            </a:pPr>
            <a:r>
              <a:rPr lang="en-US" sz="7200" dirty="0"/>
              <a:t>Pull off the glove, turning inside out. Ball that glove tightly into the palm of your gloved hand.  </a:t>
            </a:r>
          </a:p>
          <a:p>
            <a:pPr lvl="0">
              <a:lnSpc>
                <a:spcPct val="120000"/>
              </a:lnSpc>
              <a:spcBef>
                <a:spcPts val="1200"/>
              </a:spcBef>
            </a:pPr>
            <a:r>
              <a:rPr lang="en-US" sz="7200" dirty="0"/>
              <a:t>With ungloved hand, slide your index and middle fingers underneath the cuff of the other (infected) glove.</a:t>
            </a:r>
          </a:p>
          <a:p>
            <a:pPr lvl="0">
              <a:lnSpc>
                <a:spcPct val="120000"/>
              </a:lnSpc>
              <a:spcBef>
                <a:spcPts val="1200"/>
              </a:spcBef>
            </a:pPr>
            <a:r>
              <a:rPr lang="en-US" sz="7200" dirty="0"/>
              <a:t>Now with ungloved hand slide your index and middle finger under the cuff of the other glove; again pulling it off inside out. The first glove you removed should now be inside the second glove.</a:t>
            </a:r>
          </a:p>
          <a:p>
            <a:pPr lvl="0">
              <a:lnSpc>
                <a:spcPct val="120000"/>
              </a:lnSpc>
              <a:spcBef>
                <a:spcPts val="1200"/>
              </a:spcBef>
            </a:pPr>
            <a:r>
              <a:rPr lang="en-US" sz="7200" dirty="0"/>
              <a:t>Pull off that second glove inside out. The first glove you removed should now be inside the second glove.</a:t>
            </a:r>
          </a:p>
          <a:p>
            <a:pPr lvl="0">
              <a:lnSpc>
                <a:spcPct val="120000"/>
              </a:lnSpc>
              <a:spcBef>
                <a:spcPts val="1200"/>
              </a:spcBef>
            </a:pPr>
            <a:r>
              <a:rPr lang="en-US" sz="7200" dirty="0"/>
              <a:t>Throw gloves away.</a:t>
            </a:r>
          </a:p>
          <a:p>
            <a:pPr lvl="0">
              <a:lnSpc>
                <a:spcPct val="120000"/>
              </a:lnSpc>
              <a:spcBef>
                <a:spcPts val="1200"/>
              </a:spcBef>
            </a:pPr>
            <a:r>
              <a:rPr lang="en-US" sz="7200" dirty="0"/>
              <a:t>Wash your hands.</a:t>
            </a:r>
          </a:p>
          <a:p>
            <a:pPr marL="0" indent="0">
              <a:buNone/>
            </a:pPr>
            <a:endParaRPr lang="en-US" dirty="0"/>
          </a:p>
        </p:txBody>
      </p:sp>
    </p:spTree>
    <p:extLst>
      <p:ext uri="{BB962C8B-B14F-4D97-AF65-F5344CB8AC3E}">
        <p14:creationId xmlns:p14="http://schemas.microsoft.com/office/powerpoint/2010/main" val="71466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992777"/>
          </a:xfrm>
        </p:spPr>
        <p:txBody>
          <a:bodyPr/>
          <a:lstStyle/>
          <a:p>
            <a:r>
              <a:rPr lang="en-US" b="1" dirty="0" smtClean="0"/>
              <a:t>Introduce Yourself!</a:t>
            </a:r>
            <a:endParaRPr lang="en-US" b="1" dirty="0"/>
          </a:p>
        </p:txBody>
      </p:sp>
      <p:sp>
        <p:nvSpPr>
          <p:cNvPr id="3" name="Subtitle 2"/>
          <p:cNvSpPr>
            <a:spLocks noGrp="1"/>
          </p:cNvSpPr>
          <p:nvPr>
            <p:ph type="subTitle" idx="1"/>
          </p:nvPr>
        </p:nvSpPr>
        <p:spPr>
          <a:xfrm>
            <a:off x="1524000" y="1384663"/>
            <a:ext cx="9144000" cy="3873137"/>
          </a:xfrm>
        </p:spPr>
        <p:txBody>
          <a:bodyPr>
            <a:normAutofit/>
          </a:bodyPr>
          <a:lstStyle/>
          <a:p>
            <a:pPr algn="l">
              <a:spcAft>
                <a:spcPts val="1200"/>
              </a:spcAft>
            </a:pPr>
            <a:endParaRPr lang="en-US" dirty="0" smtClean="0">
              <a:latin typeface="Arial" panose="020B0604020202020204" pitchFamily="34" charset="0"/>
              <a:cs typeface="Arial" panose="020B0604020202020204" pitchFamily="34" charset="0"/>
            </a:endParaRPr>
          </a:p>
          <a:p>
            <a:pPr algn="l">
              <a:spcAft>
                <a:spcPts val="1200"/>
              </a:spcAft>
            </a:pPr>
            <a:r>
              <a:rPr lang="en-US" dirty="0" smtClean="0">
                <a:latin typeface="Arial" panose="020B0604020202020204" pitchFamily="34" charset="0"/>
                <a:cs typeface="Arial" panose="020B0604020202020204" pitchFamily="34" charset="0"/>
              </a:rPr>
              <a:t>● </a:t>
            </a:r>
            <a:r>
              <a:rPr lang="en-US" dirty="0" smtClean="0"/>
              <a:t>What is your name?</a:t>
            </a:r>
          </a:p>
          <a:p>
            <a:pPr algn="l">
              <a:spcAft>
                <a:spcPts val="1200"/>
              </a:spcAft>
            </a:pPr>
            <a:r>
              <a:rPr lang="en-US" dirty="0" smtClean="0">
                <a:latin typeface="Arial" panose="020B0604020202020204" pitchFamily="34" charset="0"/>
                <a:cs typeface="Arial" panose="020B0604020202020204" pitchFamily="34" charset="0"/>
              </a:rPr>
              <a:t>● </a:t>
            </a:r>
            <a:r>
              <a:rPr lang="en-US" dirty="0" smtClean="0"/>
              <a:t>How long have you been a caregiver?</a:t>
            </a:r>
          </a:p>
          <a:p>
            <a:pPr algn="l">
              <a:spcAft>
                <a:spcPts val="1200"/>
              </a:spcAft>
            </a:pPr>
            <a:r>
              <a:rPr lang="en-US" dirty="0" smtClean="0">
                <a:latin typeface="Arial" panose="020B0604020202020204" pitchFamily="34" charset="0"/>
                <a:cs typeface="Arial" panose="020B0604020202020204" pitchFamily="34" charset="0"/>
              </a:rPr>
              <a:t>●</a:t>
            </a:r>
            <a:r>
              <a:rPr lang="en-US" dirty="0" smtClean="0"/>
              <a:t>What is one thing you love about your job?</a:t>
            </a:r>
          </a:p>
          <a:p>
            <a:pPr marL="342900" indent="-342900">
              <a:buFont typeface="Arial" panose="020B0604020202020204" pitchFamily="34" charset="0"/>
              <a:buChar char="•"/>
            </a:pPr>
            <a:endParaRPr lang="en-US" dirty="0"/>
          </a:p>
        </p:txBody>
      </p:sp>
      <p:pic>
        <p:nvPicPr>
          <p:cNvPr id="4" name="Picture 3" descr="shaking ha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169" y="4255616"/>
            <a:ext cx="3485662" cy="2178539"/>
          </a:xfrm>
          <a:prstGeom prst="rect">
            <a:avLst/>
          </a:prstGeom>
        </p:spPr>
      </p:pic>
    </p:spTree>
    <p:extLst>
      <p:ext uri="{BB962C8B-B14F-4D97-AF65-F5344CB8AC3E}">
        <p14:creationId xmlns:p14="http://schemas.microsoft.com/office/powerpoint/2010/main" val="1457201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Musculoskeletal Safety</a:t>
            </a:r>
            <a:endParaRPr lang="en-US" sz="6000" b="1" dirty="0"/>
          </a:p>
        </p:txBody>
      </p:sp>
    </p:spTree>
    <p:extLst>
      <p:ext uri="{BB962C8B-B14F-4D97-AF65-F5344CB8AC3E}">
        <p14:creationId xmlns:p14="http://schemas.microsoft.com/office/powerpoint/2010/main" val="287429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Why Do Direct Caregivers get Musculoskeletal Injuries?</a:t>
            </a:r>
            <a:endParaRPr lang="en-US" sz="4800" b="1" dirty="0"/>
          </a:p>
        </p:txBody>
      </p:sp>
      <p:sp>
        <p:nvSpPr>
          <p:cNvPr id="3" name="Content Placeholder 2"/>
          <p:cNvSpPr>
            <a:spLocks noGrp="1"/>
          </p:cNvSpPr>
          <p:nvPr>
            <p:ph idx="1"/>
          </p:nvPr>
        </p:nvSpPr>
        <p:spPr/>
        <p:txBody>
          <a:bodyPr>
            <a:normAutofit/>
          </a:bodyPr>
          <a:lstStyle/>
          <a:p>
            <a:pPr marL="0" indent="0">
              <a:spcAft>
                <a:spcPts val="600"/>
              </a:spcAft>
              <a:buNone/>
            </a:pPr>
            <a:r>
              <a:rPr lang="en-US" dirty="0" smtClean="0"/>
              <a:t>Direct caregivers often have to:</a:t>
            </a:r>
          </a:p>
          <a:p>
            <a:pPr lvl="1">
              <a:spcAft>
                <a:spcPts val="600"/>
              </a:spcAft>
            </a:pPr>
            <a:r>
              <a:rPr lang="en-US" sz="2500" dirty="0" smtClean="0"/>
              <a:t>Lift and move consumers without help</a:t>
            </a:r>
          </a:p>
          <a:p>
            <a:pPr lvl="1">
              <a:spcAft>
                <a:spcPts val="600"/>
              </a:spcAft>
            </a:pPr>
            <a:r>
              <a:rPr lang="en-US" sz="2500" dirty="0" smtClean="0"/>
              <a:t>Twist and pivot the body while carrying a load</a:t>
            </a:r>
          </a:p>
          <a:p>
            <a:pPr lvl="1">
              <a:spcAft>
                <a:spcPts val="600"/>
              </a:spcAft>
            </a:pPr>
            <a:r>
              <a:rPr lang="en-US" sz="2500" dirty="0" smtClean="0"/>
              <a:t>Stand for long periods of time</a:t>
            </a:r>
          </a:p>
          <a:p>
            <a:pPr lvl="1">
              <a:spcAft>
                <a:spcPts val="600"/>
              </a:spcAft>
            </a:pPr>
            <a:r>
              <a:rPr lang="en-US" sz="2500" dirty="0" smtClean="0"/>
              <a:t>Reach for things, getting off balance</a:t>
            </a:r>
          </a:p>
          <a:p>
            <a:pPr lvl="1">
              <a:spcAft>
                <a:spcPts val="600"/>
              </a:spcAft>
            </a:pPr>
            <a:r>
              <a:rPr lang="en-US" sz="2500" dirty="0" smtClean="0"/>
              <a:t>Work in places that may be cluttered or </a:t>
            </a:r>
            <a:br>
              <a:rPr lang="en-US" sz="2500" dirty="0" smtClean="0"/>
            </a:br>
            <a:r>
              <a:rPr lang="en-US" sz="2500" dirty="0" smtClean="0"/>
              <a:t>otherwise hazardous</a:t>
            </a:r>
          </a:p>
          <a:p>
            <a:pPr marL="0" indent="0">
              <a:spcAft>
                <a:spcPts val="600"/>
              </a:spcAft>
              <a:buNone/>
            </a:pPr>
            <a:r>
              <a:rPr lang="en-US" sz="2200" dirty="0" smtClean="0"/>
              <a:t>For these reasons, direct caregivers have more job-related injuries than many other types of healthcare workers. </a:t>
            </a:r>
          </a:p>
          <a:p>
            <a:endParaRPr lang="en-US" dirty="0"/>
          </a:p>
        </p:txBody>
      </p:sp>
    </p:spTree>
    <p:extLst>
      <p:ext uri="{BB962C8B-B14F-4D97-AF65-F5344CB8AC3E}">
        <p14:creationId xmlns:p14="http://schemas.microsoft.com/office/powerpoint/2010/main" val="296925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Direct Caregivers get Musculoskeletal </a:t>
            </a:r>
            <a:r>
              <a:rPr lang="en-US" b="1" dirty="0" smtClean="0"/>
              <a:t>Injuries, cont.</a:t>
            </a:r>
            <a:endParaRPr lang="en-US" dirty="0"/>
          </a:p>
        </p:txBody>
      </p:sp>
      <p:sp>
        <p:nvSpPr>
          <p:cNvPr id="3" name="Content Placeholder 2"/>
          <p:cNvSpPr>
            <a:spLocks noGrp="1"/>
          </p:cNvSpPr>
          <p:nvPr>
            <p:ph idx="1"/>
          </p:nvPr>
        </p:nvSpPr>
        <p:spPr/>
        <p:txBody>
          <a:bodyPr/>
          <a:lstStyle/>
          <a:p>
            <a:r>
              <a:rPr lang="en-US" dirty="0" smtClean="0"/>
              <a:t>Due to these hazards, direct </a:t>
            </a:r>
            <a:br>
              <a:rPr lang="en-US" dirty="0" smtClean="0"/>
            </a:br>
            <a:r>
              <a:rPr lang="en-US" dirty="0" smtClean="0"/>
              <a:t>caregivers have high injury </a:t>
            </a:r>
            <a:br>
              <a:rPr lang="en-US" dirty="0" smtClean="0"/>
            </a:br>
            <a:r>
              <a:rPr lang="en-US" dirty="0" smtClean="0"/>
              <a:t>rates related to:</a:t>
            </a:r>
          </a:p>
          <a:p>
            <a:pPr lvl="1"/>
            <a:r>
              <a:rPr lang="en-US" sz="2500" dirty="0" smtClean="0"/>
              <a:t>The back, shoulder, and neck</a:t>
            </a:r>
          </a:p>
          <a:p>
            <a:pPr lvl="1"/>
            <a:r>
              <a:rPr lang="en-US" sz="2500" dirty="0" smtClean="0"/>
              <a:t>Slips, trips and falls</a:t>
            </a:r>
          </a:p>
          <a:p>
            <a:pPr lvl="1"/>
            <a:r>
              <a:rPr lang="en-US" sz="2500" dirty="0" smtClean="0"/>
              <a:t>Overexertion (working too hard or </a:t>
            </a:r>
            <a:br>
              <a:rPr lang="en-US" sz="2500" dirty="0" smtClean="0"/>
            </a:br>
            <a:r>
              <a:rPr lang="en-US" sz="2500" dirty="0" smtClean="0"/>
              <a:t>too long)</a:t>
            </a:r>
          </a:p>
          <a:p>
            <a:pPr lvl="1"/>
            <a:r>
              <a:rPr lang="en-US" sz="2500" dirty="0" smtClean="0"/>
              <a:t>Forceful or frequent lifting, pushing, </a:t>
            </a:r>
            <a:br>
              <a:rPr lang="en-US" sz="2500" dirty="0" smtClean="0"/>
            </a:br>
            <a:r>
              <a:rPr lang="en-US" sz="2500" dirty="0" smtClean="0"/>
              <a:t>pulling, holding, carrying and </a:t>
            </a:r>
            <a:br>
              <a:rPr lang="en-US" sz="2500" dirty="0" smtClean="0"/>
            </a:br>
            <a:r>
              <a:rPr lang="en-US" sz="2500" dirty="0" smtClean="0"/>
              <a:t>throwing</a:t>
            </a:r>
          </a:p>
          <a:p>
            <a:pPr lvl="1"/>
            <a:r>
              <a:rPr lang="en-US" sz="2500" dirty="0" smtClean="0"/>
              <a:t>Repetitive activities</a:t>
            </a:r>
          </a:p>
          <a:p>
            <a:pPr marL="0" indent="0">
              <a:buNone/>
            </a:pPr>
            <a:endParaRPr lang="en-US" dirty="0"/>
          </a:p>
        </p:txBody>
      </p:sp>
      <p:pic>
        <p:nvPicPr>
          <p:cNvPr id="4" name="Picture 3" descr="woman taking out trash ba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188" y="1027906"/>
            <a:ext cx="2335784" cy="5417617"/>
          </a:xfrm>
          <a:prstGeom prst="rect">
            <a:avLst/>
          </a:prstGeom>
        </p:spPr>
      </p:pic>
      <p:sp>
        <p:nvSpPr>
          <p:cNvPr id="5" name="Rectangle 4"/>
          <p:cNvSpPr/>
          <p:nvPr/>
        </p:nvSpPr>
        <p:spPr>
          <a:xfrm>
            <a:off x="7515497" y="3064285"/>
            <a:ext cx="1950720" cy="2322174"/>
          </a:xfrm>
          <a:prstGeom prst="rect">
            <a:avLst/>
          </a:prstGeom>
        </p:spPr>
        <p:txBody>
          <a:bodyPr wrap="square">
            <a:spAutoFit/>
          </a:bodyPr>
          <a:lstStyle/>
          <a:p>
            <a:pPr>
              <a:lnSpc>
                <a:spcPct val="115000"/>
              </a:lnSpc>
            </a:pPr>
            <a:r>
              <a:rPr lang="en-US" i="1" dirty="0">
                <a:solidFill>
                  <a:srgbClr val="000000"/>
                </a:solidFill>
                <a:latin typeface="Arial" panose="020B0604020202020204" pitchFamily="34" charset="0"/>
                <a:ea typeface="Calibri" panose="020F0502020204030204" pitchFamily="34" charset="0"/>
                <a:cs typeface="Times New Roman" panose="02020603050405020304" pitchFamily="18" charset="0"/>
              </a:rPr>
              <a:t>Caregiver safely ties garbage bag before disposing. Something is missing in this illustration. What is it?</a:t>
            </a:r>
          </a:p>
        </p:txBody>
      </p:sp>
    </p:spTree>
    <p:extLst>
      <p:ext uri="{BB962C8B-B14F-4D97-AF65-F5344CB8AC3E}">
        <p14:creationId xmlns:p14="http://schemas.microsoft.com/office/powerpoint/2010/main" val="14278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Symptoms and Consequences </a:t>
            </a:r>
            <a:br>
              <a:rPr lang="en-US" sz="4800" b="1" dirty="0" smtClean="0"/>
            </a:br>
            <a:r>
              <a:rPr lang="en-US" sz="4800" b="1" dirty="0" smtClean="0"/>
              <a:t>of Musculoskeletal Injury</a:t>
            </a:r>
            <a:endParaRPr lang="en-US" sz="48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Symptoms of musculoskeletal disorders include:</a:t>
            </a:r>
          </a:p>
          <a:p>
            <a:pPr lvl="1"/>
            <a:r>
              <a:rPr lang="en-US" dirty="0"/>
              <a:t>Pain</a:t>
            </a:r>
          </a:p>
          <a:p>
            <a:pPr lvl="1"/>
            <a:r>
              <a:rPr lang="en-US" dirty="0"/>
              <a:t>Stiffness</a:t>
            </a:r>
          </a:p>
          <a:p>
            <a:pPr lvl="1"/>
            <a:r>
              <a:rPr lang="en-US" dirty="0"/>
              <a:t>Tingling</a:t>
            </a:r>
          </a:p>
          <a:p>
            <a:pPr lvl="1"/>
            <a:r>
              <a:rPr lang="en-US" dirty="0" smtClean="0"/>
              <a:t>Numbness</a:t>
            </a:r>
            <a:r>
              <a:rPr lang="en-US"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smtClean="0"/>
          </a:p>
          <a:p>
            <a:pPr lvl="1"/>
            <a:r>
              <a:rPr lang="en-US" dirty="0" smtClean="0"/>
              <a:t>Swelling</a:t>
            </a:r>
          </a:p>
          <a:p>
            <a:pPr marL="0" indent="0">
              <a:buNone/>
            </a:pPr>
            <a:endParaRPr lang="en-US" dirty="0" smtClean="0"/>
          </a:p>
          <a:p>
            <a:pPr marL="0" indent="0">
              <a:buNone/>
            </a:pPr>
            <a:r>
              <a:rPr lang="en-US" dirty="0" smtClean="0"/>
              <a:t>Other consequences include:</a:t>
            </a:r>
          </a:p>
          <a:p>
            <a:pPr lvl="1"/>
            <a:r>
              <a:rPr lang="en-US" dirty="0"/>
              <a:t>Lost work time and pay</a:t>
            </a:r>
          </a:p>
          <a:p>
            <a:pPr lvl="1"/>
            <a:r>
              <a:rPr lang="en-US" dirty="0"/>
              <a:t>Consumers lose consistency and quality of care because caregiver cannot work</a:t>
            </a:r>
          </a:p>
          <a:p>
            <a:endParaRPr lang="en-US" dirty="0"/>
          </a:p>
        </p:txBody>
      </p:sp>
      <p:pic>
        <p:nvPicPr>
          <p:cNvPr id="4" name="Picture 3" descr="showing musculoskeletal injury of the h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80000">
            <a:off x="8508624" y="495368"/>
            <a:ext cx="3007856" cy="3103127"/>
          </a:xfrm>
          <a:prstGeom prst="rect">
            <a:avLst/>
          </a:prstGeom>
        </p:spPr>
      </p:pic>
      <p:sp>
        <p:nvSpPr>
          <p:cNvPr id="5" name="Rectangle 4"/>
          <p:cNvSpPr/>
          <p:nvPr/>
        </p:nvSpPr>
        <p:spPr>
          <a:xfrm>
            <a:off x="7454536" y="3326674"/>
            <a:ext cx="4066904" cy="369332"/>
          </a:xfrm>
          <a:prstGeom prst="rect">
            <a:avLst/>
          </a:prstGeom>
        </p:spPr>
        <p:txBody>
          <a:bodyPr wrap="square">
            <a:spAutoFit/>
          </a:bodyPr>
          <a:lstStyle/>
          <a:p>
            <a:r>
              <a:rPr lang="en-US" i="1" dirty="0">
                <a:solidFill>
                  <a:srgbClr val="000000"/>
                </a:solidFill>
                <a:latin typeface="Arial" panose="020B0604020202020204" pitchFamily="34" charset="0"/>
                <a:ea typeface="Calibri" panose="020F0502020204030204" pitchFamily="34" charset="0"/>
                <a:cs typeface="Times New Roman" panose="02020603050405020304" pitchFamily="18" charset="0"/>
              </a:rPr>
              <a:t>Musculoskeletal injury of the hand</a:t>
            </a:r>
            <a:endParaRPr lang="en-US" dirty="0"/>
          </a:p>
        </p:txBody>
      </p:sp>
    </p:spTree>
    <p:extLst>
      <p:ext uri="{BB962C8B-B14F-4D97-AF65-F5344CB8AC3E}">
        <p14:creationId xmlns:p14="http://schemas.microsoft.com/office/powerpoint/2010/main" val="426508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Consequences of </a:t>
            </a:r>
            <a:br>
              <a:rPr lang="en-US" sz="5400" b="1" dirty="0" smtClean="0"/>
            </a:br>
            <a:r>
              <a:rPr lang="en-US" sz="5400" b="1" dirty="0" smtClean="0"/>
              <a:t>Musculoskeletal Injury</a:t>
            </a:r>
            <a:endParaRPr lang="en-US" sz="5400" b="1" dirty="0"/>
          </a:p>
        </p:txBody>
      </p:sp>
      <p:sp>
        <p:nvSpPr>
          <p:cNvPr id="3" name="Content Placeholder 2"/>
          <p:cNvSpPr>
            <a:spLocks noGrp="1"/>
          </p:cNvSpPr>
          <p:nvPr>
            <p:ph idx="1"/>
          </p:nvPr>
        </p:nvSpPr>
        <p:spPr/>
        <p:txBody>
          <a:bodyPr/>
          <a:lstStyle/>
          <a:p>
            <a:pPr>
              <a:spcAft>
                <a:spcPts val="600"/>
              </a:spcAft>
            </a:pPr>
            <a:endParaRPr lang="en-US" dirty="0" smtClean="0"/>
          </a:p>
          <a:p>
            <a:pPr>
              <a:spcAft>
                <a:spcPts val="600"/>
              </a:spcAft>
            </a:pPr>
            <a:r>
              <a:rPr lang="en-US" sz="3200" dirty="0" smtClean="0"/>
              <a:t>The health and safety of the direct caregiver has been directly linked to that of the consumer.</a:t>
            </a:r>
          </a:p>
          <a:p>
            <a:pPr>
              <a:spcAft>
                <a:spcPts val="600"/>
              </a:spcAft>
            </a:pPr>
            <a:r>
              <a:rPr lang="en-US" sz="3200" dirty="0" smtClean="0"/>
              <a:t>Safer, healthier caregiver = Safer, healthier consumer</a:t>
            </a:r>
          </a:p>
          <a:p>
            <a:pPr>
              <a:spcAft>
                <a:spcPts val="600"/>
              </a:spcAft>
            </a:pPr>
            <a:r>
              <a:rPr lang="en-US" sz="3200" dirty="0" smtClean="0"/>
              <a:t>Your agency saves money when there are fewer worker injuries. </a:t>
            </a:r>
          </a:p>
          <a:p>
            <a:pPr>
              <a:spcAft>
                <a:spcPts val="600"/>
              </a:spcAft>
            </a:pPr>
            <a:r>
              <a:rPr lang="en-US" sz="3200" dirty="0" smtClean="0"/>
              <a:t>In a </a:t>
            </a:r>
            <a:r>
              <a:rPr lang="en-US" sz="3200" i="1" dirty="0" smtClean="0"/>
              <a:t>safe work </a:t>
            </a:r>
            <a:r>
              <a:rPr lang="en-US" sz="3200" dirty="0" smtClean="0"/>
              <a:t>environment, everyone wins</a:t>
            </a:r>
            <a:r>
              <a:rPr lang="en-US" dirty="0" smtClean="0"/>
              <a:t>!</a:t>
            </a:r>
          </a:p>
          <a:p>
            <a:pPr marL="0" indent="0">
              <a:buNone/>
            </a:pPr>
            <a:endParaRPr lang="en-US" dirty="0"/>
          </a:p>
        </p:txBody>
      </p:sp>
    </p:spTree>
    <p:extLst>
      <p:ext uri="{BB962C8B-B14F-4D97-AF65-F5344CB8AC3E}">
        <p14:creationId xmlns:p14="http://schemas.microsoft.com/office/powerpoint/2010/main" val="427111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Advice for a New Caregiver</a:t>
            </a:r>
            <a:endParaRPr lang="en-US" sz="6000" b="1" dirty="0"/>
          </a:p>
        </p:txBody>
      </p:sp>
      <p:sp>
        <p:nvSpPr>
          <p:cNvPr id="3" name="Content Placeholder 2"/>
          <p:cNvSpPr>
            <a:spLocks noGrp="1"/>
          </p:cNvSpPr>
          <p:nvPr>
            <p:ph idx="1"/>
          </p:nvPr>
        </p:nvSpPr>
        <p:spPr/>
        <p:txBody>
          <a:bodyPr/>
          <a:lstStyle/>
          <a:p>
            <a:pPr marL="0" indent="0">
              <a:buNone/>
            </a:pPr>
            <a:r>
              <a:rPr lang="en-US" b="1" u="sng" dirty="0" smtClean="0">
                <a:solidFill>
                  <a:srgbClr val="FF0000"/>
                </a:solidFill>
                <a:latin typeface="Arial Black"/>
                <a:cs typeface="Arial Black"/>
              </a:rPr>
              <a:t>Scenario:</a:t>
            </a:r>
          </a:p>
          <a:p>
            <a:pPr marL="0" indent="0">
              <a:spcAft>
                <a:spcPts val="1200"/>
              </a:spcAft>
              <a:buNone/>
            </a:pPr>
            <a:r>
              <a:rPr lang="en-US" dirty="0" smtClean="0"/>
              <a:t>In your agency, many caregivers have been absent from work because of musculoskeletal injuries. You don’t have any injuries, though! </a:t>
            </a:r>
          </a:p>
          <a:p>
            <a:pPr marL="0" indent="0">
              <a:spcAft>
                <a:spcPts val="1200"/>
              </a:spcAft>
              <a:buNone/>
            </a:pPr>
            <a:r>
              <a:rPr lang="en-US" dirty="0" smtClean="0"/>
              <a:t>Your boss asks you to give advice to Ben, a new hire, about how he can avoid musculoskeletal injury.</a:t>
            </a:r>
          </a:p>
          <a:p>
            <a:pPr>
              <a:spcAft>
                <a:spcPts val="1200"/>
              </a:spcAft>
            </a:pPr>
            <a:r>
              <a:rPr lang="en-US" dirty="0" smtClean="0"/>
              <a:t>What advice would you give Ben? What strategies would you recommend?</a:t>
            </a:r>
            <a:endParaRPr lang="en-US" dirty="0"/>
          </a:p>
        </p:txBody>
      </p:sp>
    </p:spTree>
    <p:extLst>
      <p:ext uri="{BB962C8B-B14F-4D97-AF65-F5344CB8AC3E}">
        <p14:creationId xmlns:p14="http://schemas.microsoft.com/office/powerpoint/2010/main" val="26595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Strategies to Avoid Job-Related Injury</a:t>
            </a:r>
            <a:endParaRPr lang="en-US" sz="5400" b="1" dirty="0"/>
          </a:p>
        </p:txBody>
      </p:sp>
      <p:sp>
        <p:nvSpPr>
          <p:cNvPr id="3" name="Content Placeholder 2"/>
          <p:cNvSpPr>
            <a:spLocks noGrp="1"/>
          </p:cNvSpPr>
          <p:nvPr>
            <p:ph idx="1"/>
          </p:nvPr>
        </p:nvSpPr>
        <p:spPr/>
        <p:txBody>
          <a:bodyPr/>
          <a:lstStyle/>
          <a:p>
            <a:pPr lvl="0"/>
            <a:r>
              <a:rPr lang="en-US" sz="3600" dirty="0" smtClean="0"/>
              <a:t>Use assistive devices to move or transfer consumers. </a:t>
            </a:r>
          </a:p>
          <a:p>
            <a:pPr lvl="0"/>
            <a:r>
              <a:rPr lang="en-US" sz="3600" dirty="0" smtClean="0"/>
              <a:t>Encourage consumer to have assistive devices installed (shower chairs, raised    toilet seats, grab bars).</a:t>
            </a:r>
          </a:p>
          <a:p>
            <a:pPr lvl="0"/>
            <a:r>
              <a:rPr lang="en-US" sz="3600" dirty="0" smtClean="0"/>
              <a:t>Keep floors clean and dry.</a:t>
            </a:r>
          </a:p>
          <a:p>
            <a:pPr lvl="0"/>
            <a:r>
              <a:rPr lang="en-US" sz="3600" dirty="0" smtClean="0"/>
              <a:t>Remove clutter and obstacles in the home (with the consumer’s permission).</a:t>
            </a:r>
          </a:p>
          <a:p>
            <a:pPr marL="0" indent="0">
              <a:buNone/>
            </a:pPr>
            <a:endParaRPr lang="en-US" dirty="0"/>
          </a:p>
        </p:txBody>
      </p:sp>
    </p:spTree>
    <p:extLst>
      <p:ext uri="{BB962C8B-B14F-4D97-AF65-F5344CB8AC3E}">
        <p14:creationId xmlns:p14="http://schemas.microsoft.com/office/powerpoint/2010/main" val="159765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Strategies to Avoid Job-Related </a:t>
            </a:r>
            <a:r>
              <a:rPr lang="en-US" b="1" dirty="0" smtClean="0"/>
              <a:t>Injury, cont.</a:t>
            </a:r>
            <a:endParaRPr lang="en-US" dirty="0"/>
          </a:p>
        </p:txBody>
      </p:sp>
      <p:sp>
        <p:nvSpPr>
          <p:cNvPr id="3" name="Content Placeholder 2"/>
          <p:cNvSpPr>
            <a:spLocks noGrp="1"/>
          </p:cNvSpPr>
          <p:nvPr>
            <p:ph idx="1"/>
          </p:nvPr>
        </p:nvSpPr>
        <p:spPr/>
        <p:txBody>
          <a:bodyPr/>
          <a:lstStyle/>
          <a:p>
            <a:pPr>
              <a:spcBef>
                <a:spcPts val="0"/>
              </a:spcBef>
              <a:spcAft>
                <a:spcPts val="600"/>
              </a:spcAft>
            </a:pPr>
            <a:r>
              <a:rPr lang="en-US" sz="3600" dirty="0" smtClean="0"/>
              <a:t>Wear slip-resistant shoes</a:t>
            </a:r>
          </a:p>
          <a:p>
            <a:pPr marL="0" indent="0">
              <a:spcBef>
                <a:spcPts val="0"/>
              </a:spcBef>
              <a:spcAft>
                <a:spcPts val="600"/>
              </a:spcAft>
              <a:buNone/>
            </a:pPr>
            <a:endParaRPr lang="en-US" sz="3600" dirty="0" smtClean="0"/>
          </a:p>
          <a:p>
            <a:pPr>
              <a:spcBef>
                <a:spcPts val="0"/>
              </a:spcBef>
              <a:spcAft>
                <a:spcPts val="600"/>
              </a:spcAft>
            </a:pPr>
            <a:r>
              <a:rPr lang="en-US" sz="3600" dirty="0" smtClean="0"/>
              <a:t>Make sure there is adequate lighting </a:t>
            </a:r>
            <a:br>
              <a:rPr lang="en-US" sz="3600" dirty="0" smtClean="0"/>
            </a:br>
            <a:r>
              <a:rPr lang="en-US" sz="3600" dirty="0" smtClean="0"/>
              <a:t>inside and outside the home, if possible.</a:t>
            </a:r>
          </a:p>
          <a:p>
            <a:pPr marL="0" indent="0">
              <a:spcBef>
                <a:spcPts val="0"/>
              </a:spcBef>
              <a:spcAft>
                <a:spcPts val="600"/>
              </a:spcAft>
              <a:buNone/>
            </a:pPr>
            <a:endParaRPr lang="en-US" sz="3600" dirty="0" smtClean="0"/>
          </a:p>
          <a:p>
            <a:pPr lvl="0">
              <a:spcBef>
                <a:spcPts val="0"/>
              </a:spcBef>
              <a:spcAft>
                <a:spcPts val="600"/>
              </a:spcAft>
            </a:pPr>
            <a:r>
              <a:rPr lang="en-US" sz="3600" dirty="0" smtClean="0"/>
              <a:t>Secure loose cords in the house – </a:t>
            </a:r>
            <a:br>
              <a:rPr lang="en-US" sz="3600" dirty="0" smtClean="0"/>
            </a:br>
            <a:r>
              <a:rPr lang="en-US" sz="3600" dirty="0" smtClean="0"/>
              <a:t>they are a tripping hazard!</a:t>
            </a:r>
          </a:p>
          <a:p>
            <a:pPr marL="0" indent="0">
              <a:buNone/>
            </a:pPr>
            <a:endParaRPr lang="en-US" dirty="0"/>
          </a:p>
        </p:txBody>
      </p:sp>
    </p:spTree>
    <p:extLst>
      <p:ext uri="{BB962C8B-B14F-4D97-AF65-F5344CB8AC3E}">
        <p14:creationId xmlns:p14="http://schemas.microsoft.com/office/powerpoint/2010/main" val="339702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Strategies to Avoid Job-Related Injury,  cont.</a:t>
            </a:r>
            <a:endParaRPr lang="en-US" dirty="0"/>
          </a:p>
        </p:txBody>
      </p:sp>
      <p:sp>
        <p:nvSpPr>
          <p:cNvPr id="3" name="Content Placeholder 2"/>
          <p:cNvSpPr>
            <a:spLocks noGrp="1"/>
          </p:cNvSpPr>
          <p:nvPr>
            <p:ph idx="1"/>
          </p:nvPr>
        </p:nvSpPr>
        <p:spPr/>
        <p:txBody>
          <a:bodyPr/>
          <a:lstStyle/>
          <a:p>
            <a:pPr>
              <a:spcBef>
                <a:spcPts val="0"/>
              </a:spcBef>
              <a:spcAft>
                <a:spcPts val="600"/>
              </a:spcAft>
            </a:pPr>
            <a:r>
              <a:rPr lang="en-US" sz="3200" smtClean="0"/>
              <a:t>Be sure ice and snow are </a:t>
            </a:r>
          </a:p>
          <a:p>
            <a:pPr marL="0" indent="0">
              <a:spcBef>
                <a:spcPts val="0"/>
              </a:spcBef>
              <a:spcAft>
                <a:spcPts val="600"/>
              </a:spcAft>
              <a:buNone/>
            </a:pPr>
            <a:r>
              <a:rPr lang="en-US" sz="3200" smtClean="0"/>
              <a:t>removed from walkways.</a:t>
            </a:r>
          </a:p>
          <a:p>
            <a:pPr lvl="0">
              <a:spcBef>
                <a:spcPts val="0"/>
              </a:spcBef>
              <a:spcAft>
                <a:spcPts val="600"/>
              </a:spcAft>
            </a:pPr>
            <a:endParaRPr lang="en-US" sz="3200" smtClean="0"/>
          </a:p>
          <a:p>
            <a:pPr lvl="0">
              <a:spcBef>
                <a:spcPts val="0"/>
              </a:spcBef>
              <a:spcAft>
                <a:spcPts val="600"/>
              </a:spcAft>
            </a:pPr>
            <a:r>
              <a:rPr lang="en-US" sz="3200" smtClean="0"/>
              <a:t>Raise your awareness of</a:t>
            </a:r>
          </a:p>
          <a:p>
            <a:pPr marL="0" lvl="0" indent="0">
              <a:spcBef>
                <a:spcPts val="0"/>
              </a:spcBef>
              <a:spcAft>
                <a:spcPts val="600"/>
              </a:spcAft>
              <a:buNone/>
            </a:pPr>
            <a:r>
              <a:rPr lang="en-US" sz="3200" smtClean="0"/>
              <a:t>fall hazards.</a:t>
            </a:r>
          </a:p>
          <a:p>
            <a:pPr lvl="0">
              <a:spcBef>
                <a:spcPts val="0"/>
              </a:spcBef>
              <a:spcAft>
                <a:spcPts val="600"/>
              </a:spcAft>
            </a:pPr>
            <a:endParaRPr lang="en-US" sz="3200" smtClean="0"/>
          </a:p>
          <a:p>
            <a:pPr lvl="0">
              <a:spcBef>
                <a:spcPts val="0"/>
              </a:spcBef>
              <a:spcAft>
                <a:spcPts val="600"/>
              </a:spcAft>
            </a:pPr>
            <a:r>
              <a:rPr lang="en-US" sz="3200" smtClean="0"/>
              <a:t>Lift items and stand with proper posture.</a:t>
            </a:r>
          </a:p>
          <a:p>
            <a:pPr marL="0" indent="0">
              <a:buNone/>
            </a:pPr>
            <a:endParaRPr lang="en-US" dirty="0"/>
          </a:p>
        </p:txBody>
      </p:sp>
      <p:pic>
        <p:nvPicPr>
          <p:cNvPr id="4" name="Picture 3" descr="women distressed over doing laund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5733" y="1428560"/>
            <a:ext cx="2498067" cy="3019928"/>
          </a:xfrm>
          <a:prstGeom prst="rect">
            <a:avLst/>
          </a:prstGeom>
        </p:spPr>
      </p:pic>
      <p:sp>
        <p:nvSpPr>
          <p:cNvPr id="5" name="Rectangle 4"/>
          <p:cNvSpPr/>
          <p:nvPr/>
        </p:nvSpPr>
        <p:spPr>
          <a:xfrm flipH="1">
            <a:off x="9144000" y="4583425"/>
            <a:ext cx="2560320" cy="1754326"/>
          </a:xfrm>
          <a:prstGeom prst="rect">
            <a:avLst/>
          </a:prstGeom>
        </p:spPr>
        <p:txBody>
          <a:bodyPr wrap="square">
            <a:spAutoFit/>
          </a:bodyPr>
          <a:lstStyle/>
          <a:p>
            <a:r>
              <a:rPr lang="en-US" i="1" dirty="0"/>
              <a:t>Monica, Mr. Lujan’s caregiver, must stay aware and protect herself from infection and musculoskeletal injury.</a:t>
            </a:r>
          </a:p>
        </p:txBody>
      </p:sp>
    </p:spTree>
    <p:extLst>
      <p:ext uri="{BB962C8B-B14F-4D97-AF65-F5344CB8AC3E}">
        <p14:creationId xmlns:p14="http://schemas.microsoft.com/office/powerpoint/2010/main" val="3434455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Safe Transfer</a:t>
            </a:r>
            <a:endParaRPr lang="en-US" sz="6000" b="1"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Many consumers need assistance with transfers.</a:t>
            </a:r>
          </a:p>
          <a:p>
            <a:pPr>
              <a:spcAft>
                <a:spcPts val="600"/>
              </a:spcAft>
            </a:pPr>
            <a:r>
              <a:rPr lang="en-US" dirty="0" smtClean="0"/>
              <a:t>Transferring safely is important for the safety of the caregiver as well as the safety of the consumer. </a:t>
            </a:r>
          </a:p>
          <a:p>
            <a:pPr>
              <a:spcAft>
                <a:spcPts val="600"/>
              </a:spcAft>
            </a:pPr>
            <a:r>
              <a:rPr lang="en-US" dirty="0" smtClean="0"/>
              <a:t>We will demonstrate 5 tasks:</a:t>
            </a:r>
          </a:p>
          <a:p>
            <a:pPr lvl="1">
              <a:spcAft>
                <a:spcPts val="600"/>
              </a:spcAft>
            </a:pPr>
            <a:r>
              <a:rPr lang="en-US" dirty="0" smtClean="0"/>
              <a:t>Safer lifting of heavy objects</a:t>
            </a:r>
          </a:p>
          <a:p>
            <a:pPr lvl="1">
              <a:spcAft>
                <a:spcPts val="600"/>
              </a:spcAft>
            </a:pPr>
            <a:r>
              <a:rPr lang="en-US" dirty="0" smtClean="0"/>
              <a:t>Assisting the consumer to move to the side of the bed and sit up </a:t>
            </a:r>
          </a:p>
          <a:p>
            <a:pPr lvl="1">
              <a:spcAft>
                <a:spcPts val="600"/>
              </a:spcAft>
            </a:pPr>
            <a:r>
              <a:rPr lang="en-US" dirty="0" smtClean="0"/>
              <a:t>Using a gait belt to transfer the consumer from bed to wheelchair</a:t>
            </a:r>
          </a:p>
          <a:p>
            <a:pPr lvl="1">
              <a:spcAft>
                <a:spcPts val="600"/>
              </a:spcAft>
            </a:pPr>
            <a:r>
              <a:rPr lang="en-US" dirty="0" smtClean="0"/>
              <a:t>Using a gait belt to help a consumer ambulate (walk)</a:t>
            </a:r>
          </a:p>
          <a:p>
            <a:pPr lvl="1">
              <a:spcAft>
                <a:spcPts val="600"/>
              </a:spcAft>
            </a:pPr>
            <a:r>
              <a:rPr lang="en-US" dirty="0" smtClean="0"/>
              <a:t>How to handle the consumer’s fall</a:t>
            </a:r>
          </a:p>
          <a:p>
            <a:endParaRPr lang="en-US" dirty="0"/>
          </a:p>
        </p:txBody>
      </p:sp>
    </p:spTree>
    <p:extLst>
      <p:ext uri="{BB962C8B-B14F-4D97-AF65-F5344CB8AC3E}">
        <p14:creationId xmlns:p14="http://schemas.microsoft.com/office/powerpoint/2010/main" val="40379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992777"/>
          </a:xfrm>
        </p:spPr>
        <p:txBody>
          <a:bodyPr/>
          <a:lstStyle/>
          <a:p>
            <a:r>
              <a:rPr lang="en-US" b="1" dirty="0"/>
              <a:t>Learning</a:t>
            </a:r>
            <a:r>
              <a:rPr lang="en-US" dirty="0"/>
              <a:t> </a:t>
            </a:r>
            <a:r>
              <a:rPr lang="en-US" b="1" dirty="0"/>
              <a:t>Objectives</a:t>
            </a:r>
          </a:p>
        </p:txBody>
      </p:sp>
      <p:sp>
        <p:nvSpPr>
          <p:cNvPr id="3" name="Subtitle 2"/>
          <p:cNvSpPr>
            <a:spLocks noGrp="1"/>
          </p:cNvSpPr>
          <p:nvPr>
            <p:ph type="subTitle" idx="1"/>
          </p:nvPr>
        </p:nvSpPr>
        <p:spPr>
          <a:xfrm>
            <a:off x="1524000" y="1384663"/>
            <a:ext cx="9144000" cy="3873137"/>
          </a:xfrm>
        </p:spPr>
        <p:txBody>
          <a:bodyPr>
            <a:normAutofit fontScale="25000" lnSpcReduction="20000"/>
          </a:bodyPr>
          <a:lstStyle/>
          <a:p>
            <a:pPr algn="l">
              <a:lnSpc>
                <a:spcPts val="1900"/>
              </a:lnSpc>
              <a:spcAft>
                <a:spcPts val="600"/>
              </a:spcAft>
            </a:pPr>
            <a:r>
              <a:rPr lang="en-US" sz="9600" b="1" dirty="0">
                <a:latin typeface="Arial" panose="020B0604020202020204" pitchFamily="34" charset="0"/>
                <a:cs typeface="Arial" panose="020B0604020202020204" pitchFamily="34" charset="0"/>
              </a:rPr>
              <a:t>By the end of this training module, participants will be able to:</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Demonstrate proper hand-washing techniques and the use of personal protective equipment (PPE)</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Describe how to prevent the transmission of </a:t>
            </a:r>
            <a:r>
              <a:rPr lang="en-US" sz="9600" dirty="0" err="1" smtClean="0">
                <a:latin typeface="Arial" panose="020B0604020202020204" pitchFamily="34" charset="0"/>
                <a:cs typeface="Arial" panose="020B0604020202020204" pitchFamily="34" charset="0"/>
              </a:rPr>
              <a:t>bloodborne</a:t>
            </a:r>
            <a:r>
              <a:rPr lang="en-US" sz="9600" dirty="0" smtClean="0">
                <a:latin typeface="Arial" panose="020B0604020202020204" pitchFamily="34" charset="0"/>
                <a:cs typeface="Arial" panose="020B0604020202020204" pitchFamily="34" charset="0"/>
              </a:rPr>
              <a:t> pathogens </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Demonstrate proper body mechanics for job-related tasks, including lifting </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Demonstrate the use of assistive devices, including transfer boards, slide sheets, hydraulic lifts and gait belts</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Identify and request the need for assistance in physical tasks </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Identify key workers’ rights and employer responsibilities </a:t>
            </a:r>
          </a:p>
          <a:p>
            <a:pPr lvl="0" algn="l">
              <a:lnSpc>
                <a:spcPts val="1900"/>
              </a:lnSpc>
              <a:spcAft>
                <a:spcPts val="600"/>
              </a:spcAft>
            </a:pPr>
            <a:r>
              <a:rPr lang="en-US" sz="9600" dirty="0" smtClean="0">
                <a:latin typeface="Arial" panose="020B0604020202020204" pitchFamily="34" charset="0"/>
                <a:cs typeface="Arial" panose="020B0604020202020204" pitchFamily="34" charset="0"/>
              </a:rPr>
              <a:t>● Raise health and safety concerns with supervisors and file complaints without fear of retaliation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75689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Workers’ Rights and Responsibilities</a:t>
            </a:r>
            <a:endParaRPr lang="en-US" sz="5400" b="1" dirty="0"/>
          </a:p>
        </p:txBody>
      </p:sp>
    </p:spTree>
    <p:extLst>
      <p:ext uri="{BB962C8B-B14F-4D97-AF65-F5344CB8AC3E}">
        <p14:creationId xmlns:p14="http://schemas.microsoft.com/office/powerpoint/2010/main" val="987001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Filing a Complaint with OSHA</a:t>
            </a:r>
            <a:endParaRPr lang="en-US" sz="6000" b="1" dirty="0"/>
          </a:p>
        </p:txBody>
      </p:sp>
      <p:sp>
        <p:nvSpPr>
          <p:cNvPr id="3" name="Content Placeholder 2"/>
          <p:cNvSpPr>
            <a:spLocks noGrp="1"/>
          </p:cNvSpPr>
          <p:nvPr>
            <p:ph idx="1"/>
          </p:nvPr>
        </p:nvSpPr>
        <p:spPr/>
        <p:txBody>
          <a:bodyPr/>
          <a:lstStyle/>
          <a:p>
            <a:pPr marL="342900" lvl="1" indent="-342900">
              <a:spcAft>
                <a:spcPts val="1800"/>
              </a:spcAft>
              <a:buClr>
                <a:srgbClr val="FF0000"/>
              </a:buClr>
              <a:buFont typeface="Arial"/>
              <a:buChar char="•"/>
            </a:pPr>
            <a:r>
              <a:rPr lang="en-US" dirty="0" smtClean="0"/>
              <a:t>If you believe your workplace is </a:t>
            </a:r>
            <a:br>
              <a:rPr lang="en-US" dirty="0" smtClean="0"/>
            </a:br>
            <a:r>
              <a:rPr lang="en-US" dirty="0" smtClean="0"/>
              <a:t>unsafe or unhealthy, tell your </a:t>
            </a:r>
            <a:br>
              <a:rPr lang="en-US" dirty="0" smtClean="0"/>
            </a:br>
            <a:r>
              <a:rPr lang="en-US" dirty="0" smtClean="0"/>
              <a:t>employer. </a:t>
            </a:r>
          </a:p>
          <a:p>
            <a:pPr marL="342900" lvl="1" indent="-342900">
              <a:spcAft>
                <a:spcPts val="1800"/>
              </a:spcAft>
              <a:buClr>
                <a:srgbClr val="FF0000"/>
              </a:buClr>
              <a:buFont typeface="Arial"/>
              <a:buChar char="•"/>
            </a:pPr>
            <a:r>
              <a:rPr lang="en-US" dirty="0" smtClean="0"/>
              <a:t>You have the right to file a </a:t>
            </a:r>
            <a:br>
              <a:rPr lang="en-US" dirty="0" smtClean="0"/>
            </a:br>
            <a:r>
              <a:rPr lang="en-US" dirty="0" smtClean="0"/>
              <a:t>complaint with OSHA.</a:t>
            </a:r>
          </a:p>
          <a:p>
            <a:pPr marL="342900" lvl="1" indent="-342900">
              <a:spcAft>
                <a:spcPts val="1800"/>
              </a:spcAft>
              <a:buClr>
                <a:srgbClr val="FF0000"/>
              </a:buClr>
              <a:buFont typeface="Arial"/>
              <a:buChar char="•"/>
            </a:pPr>
            <a:r>
              <a:rPr lang="en-US" dirty="0" smtClean="0"/>
              <a:t>File a complaint by mail, by telephone or online</a:t>
            </a:r>
          </a:p>
          <a:p>
            <a:pPr marL="342900" lvl="1" indent="-342900">
              <a:spcAft>
                <a:spcPts val="1800"/>
              </a:spcAft>
              <a:buClr>
                <a:srgbClr val="FF0000"/>
              </a:buClr>
              <a:buFont typeface="Arial"/>
              <a:buChar char="•"/>
            </a:pPr>
            <a:r>
              <a:rPr lang="en-US" dirty="0" smtClean="0"/>
              <a:t>If there is an emergency, use the telephone to file your complaint. </a:t>
            </a:r>
          </a:p>
          <a:p>
            <a:pPr marL="342900" lvl="1" indent="-342900">
              <a:spcAft>
                <a:spcPts val="1800"/>
              </a:spcAft>
              <a:buClr>
                <a:srgbClr val="FF0000"/>
              </a:buClr>
              <a:buFont typeface="Arial"/>
              <a:buChar char="•"/>
            </a:pPr>
            <a:r>
              <a:rPr lang="en-US" dirty="0" smtClean="0"/>
              <a:t>OSHA will keep your complaint </a:t>
            </a:r>
            <a:r>
              <a:rPr lang="en-US" b="1" dirty="0" smtClean="0"/>
              <a:t>confidential.</a:t>
            </a:r>
            <a:endParaRPr lang="en-US" dirty="0"/>
          </a:p>
        </p:txBody>
      </p:sp>
      <p:pic>
        <p:nvPicPr>
          <p:cNvPr id="4" name="Picture 3" descr="mailing a letter"/>
          <p:cNvPicPr>
            <a:picLocks noChangeAspect="1"/>
          </p:cNvPicPr>
          <p:nvPr/>
        </p:nvPicPr>
        <p:blipFill rotWithShape="1">
          <a:blip r:embed="rId2">
            <a:extLst>
              <a:ext uri="{28A0092B-C50C-407E-A947-70E740481C1C}">
                <a14:useLocalDpi xmlns:a14="http://schemas.microsoft.com/office/drawing/2010/main" val="0"/>
              </a:ext>
            </a:extLst>
          </a:blip>
          <a:srcRect l="38" r="-40"/>
          <a:stretch/>
        </p:blipFill>
        <p:spPr>
          <a:xfrm>
            <a:off x="8453846" y="1942556"/>
            <a:ext cx="2468880" cy="1847850"/>
          </a:xfrm>
          <a:prstGeom prst="rect">
            <a:avLst/>
          </a:prstGeom>
        </p:spPr>
      </p:pic>
      <p:sp>
        <p:nvSpPr>
          <p:cNvPr id="5" name="Rectangle 4"/>
          <p:cNvSpPr/>
          <p:nvPr/>
        </p:nvSpPr>
        <p:spPr>
          <a:xfrm flipH="1">
            <a:off x="8978536" y="3244334"/>
            <a:ext cx="2673531" cy="369332"/>
          </a:xfrm>
          <a:prstGeom prst="rect">
            <a:avLst/>
          </a:prstGeom>
        </p:spPr>
        <p:txBody>
          <a:bodyPr wrap="square">
            <a:spAutoFit/>
          </a:bodyPr>
          <a:lstStyle/>
          <a:p>
            <a:r>
              <a:rPr lang="en-US" i="1" dirty="0"/>
              <a:t>Mailing of a letter</a:t>
            </a:r>
          </a:p>
        </p:txBody>
      </p:sp>
    </p:spTree>
    <p:extLst>
      <p:ext uri="{BB962C8B-B14F-4D97-AF65-F5344CB8AC3E}">
        <p14:creationId xmlns:p14="http://schemas.microsoft.com/office/powerpoint/2010/main" val="404350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Filing a Complaint with OSHA, cont.</a:t>
            </a:r>
            <a:endParaRPr lang="en-US" sz="4800" b="1" dirty="0"/>
          </a:p>
        </p:txBody>
      </p:sp>
      <p:sp>
        <p:nvSpPr>
          <p:cNvPr id="3" name="Content Placeholder 2"/>
          <p:cNvSpPr>
            <a:spLocks noGrp="1"/>
          </p:cNvSpPr>
          <p:nvPr>
            <p:ph idx="1"/>
          </p:nvPr>
        </p:nvSpPr>
        <p:spPr/>
        <p:txBody>
          <a:bodyPr/>
          <a:lstStyle/>
          <a:p>
            <a:pPr marL="342900" lvl="1" indent="-342900">
              <a:spcAft>
                <a:spcPts val="1800"/>
              </a:spcAft>
              <a:buClr>
                <a:srgbClr val="FF0000"/>
              </a:buClr>
              <a:buFont typeface="Arial"/>
              <a:buChar char="•"/>
            </a:pPr>
            <a:r>
              <a:rPr lang="en-US" sz="3200" dirty="0" smtClean="0"/>
              <a:t>You have the right to file a complaint without fear of retaliation. </a:t>
            </a:r>
          </a:p>
          <a:p>
            <a:pPr marL="342900" lvl="1" indent="-342900">
              <a:spcAft>
                <a:spcPts val="1800"/>
              </a:spcAft>
              <a:buClr>
                <a:srgbClr val="FF0000"/>
              </a:buClr>
              <a:buFont typeface="Arial"/>
              <a:buChar char="•"/>
            </a:pPr>
            <a:r>
              <a:rPr lang="en-US" sz="3200" dirty="0" smtClean="0"/>
              <a:t>If you believe your employer has retaliated against you for complaining, you can file a Whistleblower Complaint.</a:t>
            </a:r>
          </a:p>
          <a:p>
            <a:pPr marL="342900" lvl="1" indent="-342900">
              <a:spcAft>
                <a:spcPts val="1800"/>
              </a:spcAft>
              <a:buClr>
                <a:srgbClr val="FF0000"/>
              </a:buClr>
              <a:buFont typeface="Arial"/>
              <a:buChar char="•"/>
            </a:pPr>
            <a:r>
              <a:rPr lang="en-US" sz="3200" dirty="0" smtClean="0"/>
              <a:t>See </a:t>
            </a:r>
            <a:r>
              <a:rPr lang="en-US" sz="3200" b="1" dirty="0" smtClean="0"/>
              <a:t>Handout 10 </a:t>
            </a:r>
            <a:r>
              <a:rPr lang="en-US" sz="3200" dirty="0" smtClean="0"/>
              <a:t>in your Participant Handbook for information on how to file. You can also visit: www.osha.gov</a:t>
            </a:r>
          </a:p>
          <a:p>
            <a:pPr marL="0" indent="0">
              <a:buNone/>
            </a:pPr>
            <a:endParaRPr lang="en-US" dirty="0"/>
          </a:p>
        </p:txBody>
      </p:sp>
    </p:spTree>
    <p:extLst>
      <p:ext uri="{BB962C8B-B14F-4D97-AF65-F5344CB8AC3E}">
        <p14:creationId xmlns:p14="http://schemas.microsoft.com/office/powerpoint/2010/main" val="1934784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9606"/>
          </a:xfrm>
        </p:spPr>
        <p:txBody>
          <a:bodyPr>
            <a:normAutofit fontScale="90000"/>
          </a:bodyPr>
          <a:lstStyle/>
          <a:p>
            <a:r>
              <a:rPr lang="en-US" b="1" dirty="0"/>
              <a:t>References</a:t>
            </a:r>
          </a:p>
        </p:txBody>
      </p:sp>
      <p:sp>
        <p:nvSpPr>
          <p:cNvPr id="3" name="Content Placeholder 2"/>
          <p:cNvSpPr>
            <a:spLocks noGrp="1"/>
          </p:cNvSpPr>
          <p:nvPr>
            <p:ph idx="1"/>
          </p:nvPr>
        </p:nvSpPr>
        <p:spPr>
          <a:xfrm>
            <a:off x="838200" y="844732"/>
            <a:ext cx="10515600" cy="5730240"/>
          </a:xfrm>
        </p:spPr>
        <p:txBody>
          <a:bodyPr>
            <a:noAutofit/>
          </a:bodyPr>
          <a:lstStyle/>
          <a:p>
            <a:pPr>
              <a:spcAft>
                <a:spcPts val="1200"/>
              </a:spcAft>
            </a:pPr>
            <a:r>
              <a:rPr lang="en-US" sz="1200" b="1" dirty="0"/>
              <a:t>Arizona Direct Care Curriculum Project. (2011). </a:t>
            </a:r>
            <a:r>
              <a:rPr lang="en-US" sz="1200" b="1" i="1" dirty="0"/>
              <a:t>Principles of caregiving: Caregiving fundamentals.</a:t>
            </a:r>
            <a:r>
              <a:rPr lang="en-US" sz="1200" b="1" dirty="0"/>
              <a:t> Author. Retrieved from </a:t>
            </a:r>
            <a:r>
              <a:rPr lang="en-US" sz="1200" b="1" dirty="0" smtClean="0">
                <a:hlinkClick r:id="rId2"/>
              </a:rPr>
              <a:t>link to http://www.azdirectcare.org/uploads/2011_All_Fund_POC.pdf </a:t>
            </a:r>
            <a:endParaRPr lang="en-US" sz="1200" b="1" dirty="0" smtClean="0"/>
          </a:p>
          <a:p>
            <a:pPr>
              <a:spcAft>
                <a:spcPts val="1200"/>
              </a:spcAft>
            </a:pPr>
            <a:r>
              <a:rPr lang="en-US" sz="1200" b="1" dirty="0" smtClean="0"/>
              <a:t>Centers </a:t>
            </a:r>
            <a:r>
              <a:rPr lang="en-US" sz="1200" b="1" dirty="0"/>
              <a:t>for Disease Control and Prevention. (1992). </a:t>
            </a:r>
            <a:r>
              <a:rPr lang="en-US" sz="1200" b="1" i="1" dirty="0"/>
              <a:t>Principles of epidemiology, 2nd ed</a:t>
            </a:r>
            <a:r>
              <a:rPr lang="en-US" sz="1200" b="1" dirty="0"/>
              <a:t>. Atlanta: U.S. Department of Health and Human Services.</a:t>
            </a:r>
          </a:p>
          <a:p>
            <a:pPr>
              <a:spcAft>
                <a:spcPts val="1200"/>
              </a:spcAft>
            </a:pPr>
            <a:r>
              <a:rPr lang="en-US" sz="1200" b="1" dirty="0"/>
              <a:t>Centers for Disease Control and Prevention. (2009). Safe patient handling training for schools of nursing. Retrieved from </a:t>
            </a:r>
            <a:r>
              <a:rPr lang="en-US" sz="1200" b="1" u="sng" dirty="0" smtClean="0">
                <a:hlinkClick r:id="rId3"/>
              </a:rPr>
              <a:t>link to https://www.cdc.gov/niosh/docs/2009-127/pdfs/2009-127.pdf</a:t>
            </a:r>
            <a:endParaRPr lang="en-US" sz="1200" b="1" dirty="0"/>
          </a:p>
          <a:p>
            <a:pPr>
              <a:spcAft>
                <a:spcPts val="1200"/>
              </a:spcAft>
            </a:pPr>
            <a:r>
              <a:rPr lang="en-US" sz="1200" b="1" dirty="0"/>
              <a:t>Collins, J. W., Bell, J. L., and </a:t>
            </a:r>
            <a:r>
              <a:rPr lang="en-US" sz="1200" b="1" dirty="0" err="1"/>
              <a:t>Grönqvist</a:t>
            </a:r>
            <a:r>
              <a:rPr lang="en-US" sz="1200" b="1" dirty="0"/>
              <a:t>, R. (2010). Developing evidence-based interventions to address the leading causes of workers’ compensation among healthcare workers. </a:t>
            </a:r>
            <a:r>
              <a:rPr lang="en-US" sz="1200" b="1" i="1" dirty="0"/>
              <a:t>Rehabilitation Nursing, 35</a:t>
            </a:r>
            <a:r>
              <a:rPr lang="en-US" sz="1200" b="1" dirty="0"/>
              <a:t>(6), 226-261.</a:t>
            </a:r>
          </a:p>
          <a:p>
            <a:pPr>
              <a:spcAft>
                <a:spcPts val="1200"/>
              </a:spcAft>
            </a:pPr>
            <a:r>
              <a:rPr lang="en-US" sz="1200" b="1" dirty="0" err="1"/>
              <a:t>Hittle</a:t>
            </a:r>
            <a:r>
              <a:rPr lang="en-US" sz="1200" b="1" dirty="0"/>
              <a:t>, B., </a:t>
            </a:r>
            <a:r>
              <a:rPr lang="en-US" sz="1200" b="1" dirty="0" err="1"/>
              <a:t>Agbonifo</a:t>
            </a:r>
            <a:r>
              <a:rPr lang="en-US" sz="1200" b="1" dirty="0"/>
              <a:t>, N., Suarez, R., Davis, K. G. &amp; Ballard ,T. (2016) Complexity of occupational exposures for home health-care workers: Nurses </a:t>
            </a:r>
            <a:r>
              <a:rPr lang="en-US" sz="1200" b="1" i="1" dirty="0"/>
              <a:t>vs</a:t>
            </a:r>
            <a:r>
              <a:rPr lang="en-US" sz="1200" b="1" dirty="0"/>
              <a:t>. home health aides. </a:t>
            </a:r>
            <a:r>
              <a:rPr lang="en-US" sz="1200" b="1" i="1" dirty="0"/>
              <a:t>Journal of Nursing Management, 24</a:t>
            </a:r>
            <a:r>
              <a:rPr lang="en-US" sz="1200" b="1" dirty="0"/>
              <a:t>, 1071–1079. </a:t>
            </a:r>
          </a:p>
          <a:p>
            <a:pPr>
              <a:spcAft>
                <a:spcPts val="1200"/>
              </a:spcAft>
            </a:pPr>
            <a:r>
              <a:rPr lang="en-US" sz="1200" b="1" dirty="0"/>
              <a:t>Kim, I. H., Geiger-Brown, J., </a:t>
            </a:r>
            <a:r>
              <a:rPr lang="en-US" sz="1200" b="1" dirty="0" err="1"/>
              <a:t>Triankoff</a:t>
            </a:r>
            <a:r>
              <a:rPr lang="en-US" sz="1200" b="1" dirty="0"/>
              <a:t>, A., &amp; </a:t>
            </a:r>
            <a:r>
              <a:rPr lang="en-US" sz="1200" b="1" dirty="0" err="1"/>
              <a:t>Bonet</a:t>
            </a:r>
            <a:r>
              <a:rPr lang="en-US" sz="1200" b="1" dirty="0"/>
              <a:t>, C. M. (2010). Physically demanding workloads and the risks of musculoskeletal disorders in homecare workers in the USA. </a:t>
            </a:r>
            <a:r>
              <a:rPr lang="en-US" sz="1200" b="1" i="1" dirty="0"/>
              <a:t>Health &amp; Social Care in the Community, 18</a:t>
            </a:r>
            <a:r>
              <a:rPr lang="en-US" sz="1200" b="1" dirty="0"/>
              <a:t>(5), 445-455. </a:t>
            </a:r>
            <a:r>
              <a:rPr lang="en-US" sz="1200" b="1" dirty="0" err="1"/>
              <a:t>doi</a:t>
            </a:r>
            <a:r>
              <a:rPr lang="en-US" sz="1200" b="1" dirty="0"/>
              <a:t>: 10.1111/j.1365-2524.2010.00916.x</a:t>
            </a:r>
          </a:p>
          <a:p>
            <a:pPr>
              <a:spcAft>
                <a:spcPts val="1200"/>
              </a:spcAft>
            </a:pPr>
            <a:r>
              <a:rPr lang="en-US" sz="1200" b="1" dirty="0"/>
              <a:t>National Institute for Occupational Safety and Health. (2014). </a:t>
            </a:r>
            <a:r>
              <a:rPr lang="en-US" sz="1200" b="1" i="1" dirty="0"/>
              <a:t>Caring for yourself while caring for others</a:t>
            </a:r>
            <a:r>
              <a:rPr lang="en-US" sz="1200" b="1" dirty="0"/>
              <a:t>. Retrieved from </a:t>
            </a:r>
            <a:r>
              <a:rPr lang="en-US" sz="1200" b="1" dirty="0" smtClean="0">
                <a:hlinkClick r:id="rId4"/>
              </a:rPr>
              <a:t>link to https://www.cdc.gov/niosh/docs/2015-102/default.html</a:t>
            </a:r>
            <a:r>
              <a:rPr lang="en-US" sz="1200" b="1" dirty="0" smtClean="0"/>
              <a:t> </a:t>
            </a:r>
            <a:endParaRPr lang="en-US" sz="1200" b="1" dirty="0"/>
          </a:p>
          <a:p>
            <a:pPr>
              <a:spcAft>
                <a:spcPts val="1200"/>
              </a:spcAft>
            </a:pPr>
            <a:r>
              <a:rPr lang="en-US" sz="1200" b="1" dirty="0"/>
              <a:t> National Institute for Occupational Safety and Health. (2010). </a:t>
            </a:r>
            <a:r>
              <a:rPr lang="en-US" sz="1200" b="1" i="1" dirty="0"/>
              <a:t>Occupational hazards in home healthcare.</a:t>
            </a:r>
            <a:r>
              <a:rPr lang="en-US" sz="1200" b="1" dirty="0"/>
              <a:t> Retrieved from </a:t>
            </a:r>
            <a:r>
              <a:rPr lang="en-US" sz="1200" b="1" u="sng" dirty="0" smtClean="0">
                <a:hlinkClick r:id="rId5"/>
              </a:rPr>
              <a:t>link to https://www.cdc.gov/niosh/docs/2010-125/pdfs/2010-125.pdf</a:t>
            </a:r>
            <a:endParaRPr lang="en-US" sz="1200" b="1" dirty="0"/>
          </a:p>
          <a:p>
            <a:pPr>
              <a:spcAft>
                <a:spcPts val="1200"/>
              </a:spcAft>
            </a:pPr>
            <a:r>
              <a:rPr lang="en-US" sz="1200" b="1" dirty="0"/>
              <a:t>Occupational Safety and Health Administration. (</a:t>
            </a:r>
            <a:r>
              <a:rPr lang="en-US" sz="1200" b="1" dirty="0" err="1"/>
              <a:t>n.d.</a:t>
            </a:r>
            <a:r>
              <a:rPr lang="en-US" sz="1200" b="1" dirty="0"/>
              <a:t>). Infectious diseases. Retrieved from </a:t>
            </a:r>
            <a:r>
              <a:rPr lang="en-US" sz="1200" b="1" u="sng" dirty="0" smtClean="0">
                <a:hlinkClick r:id="rId6"/>
              </a:rPr>
              <a:t>link to https://www.osha.gov/SLTC/healthcarefacilities/infectious_diseases.html</a:t>
            </a:r>
            <a:endParaRPr lang="en-US" sz="1200" b="1" dirty="0"/>
          </a:p>
          <a:p>
            <a:pPr>
              <a:spcAft>
                <a:spcPts val="1200"/>
              </a:spcAft>
            </a:pPr>
            <a:r>
              <a:rPr lang="en-US" sz="1200" b="1" dirty="0"/>
              <a:t>Occupational Safety and Health Administration. (2016). </a:t>
            </a:r>
            <a:r>
              <a:rPr lang="en-US" sz="1200" b="1" i="1" dirty="0"/>
              <a:t>About OSHA</a:t>
            </a:r>
            <a:r>
              <a:rPr lang="en-US" sz="1200" b="1" dirty="0"/>
              <a:t>. Retrieved from </a:t>
            </a:r>
            <a:r>
              <a:rPr lang="en-US" sz="1200" b="1" u="sng" dirty="0" smtClean="0">
                <a:hlinkClick r:id="rId7"/>
              </a:rPr>
              <a:t>link to https://www.osha.gov/about.html</a:t>
            </a:r>
            <a:endParaRPr lang="en-US" sz="1200" b="1" dirty="0"/>
          </a:p>
        </p:txBody>
      </p:sp>
    </p:spTree>
    <p:extLst>
      <p:ext uri="{BB962C8B-B14F-4D97-AF65-F5344CB8AC3E}">
        <p14:creationId xmlns:p14="http://schemas.microsoft.com/office/powerpoint/2010/main" val="344460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992777"/>
          </a:xfrm>
        </p:spPr>
        <p:txBody>
          <a:bodyPr/>
          <a:lstStyle/>
          <a:p>
            <a:r>
              <a:rPr lang="en-US" b="1" dirty="0" smtClean="0"/>
              <a:t>Agenda</a:t>
            </a:r>
            <a:endParaRPr lang="en-US" b="1" dirty="0"/>
          </a:p>
        </p:txBody>
      </p:sp>
      <p:sp>
        <p:nvSpPr>
          <p:cNvPr id="3" name="Subtitle 2"/>
          <p:cNvSpPr>
            <a:spLocks noGrp="1"/>
          </p:cNvSpPr>
          <p:nvPr>
            <p:ph type="subTitle" idx="1"/>
          </p:nvPr>
        </p:nvSpPr>
        <p:spPr>
          <a:xfrm>
            <a:off x="1524000" y="1384663"/>
            <a:ext cx="9144000" cy="3873137"/>
          </a:xfrm>
        </p:spPr>
        <p:txBody>
          <a:bodyPr>
            <a:normAutofit fontScale="25000" lnSpcReduction="20000"/>
          </a:bodyPr>
          <a:lstStyle/>
          <a:p>
            <a:pPr algn="l"/>
            <a:endParaRPr lang="en-US" sz="9600" dirty="0" smtClean="0">
              <a:latin typeface="Arial" panose="020B0604020202020204" pitchFamily="34" charset="0"/>
              <a:cs typeface="Arial" panose="020B0604020202020204" pitchFamily="34" charset="0"/>
            </a:endParaRPr>
          </a:p>
          <a:p>
            <a:pPr algn="l"/>
            <a:r>
              <a:rPr lang="en-US" sz="9600" dirty="0" smtClean="0">
                <a:latin typeface="Arial" panose="020B0604020202020204" pitchFamily="34" charset="0"/>
                <a:cs typeface="Arial" panose="020B0604020202020204" pitchFamily="34" charset="0"/>
              </a:rPr>
              <a:t>● </a:t>
            </a:r>
            <a:r>
              <a:rPr lang="en-US" sz="9600" dirty="0" smtClean="0"/>
              <a:t>Welcome, Introductions &amp; Pre-Test</a:t>
            </a:r>
          </a:p>
          <a:p>
            <a:pPr algn="l"/>
            <a:r>
              <a:rPr lang="en-US" sz="9600" dirty="0" smtClean="0">
                <a:latin typeface="Arial" panose="020B0604020202020204" pitchFamily="34" charset="0"/>
                <a:cs typeface="Arial" panose="020B0604020202020204" pitchFamily="34" charset="0"/>
              </a:rPr>
              <a:t>● </a:t>
            </a:r>
            <a:r>
              <a:rPr lang="en-US" sz="9600" dirty="0" smtClean="0"/>
              <a:t>Connect and Reflect: Health and Safety</a:t>
            </a:r>
          </a:p>
          <a:p>
            <a:pPr algn="l"/>
            <a:r>
              <a:rPr lang="en-US" sz="9600" dirty="0" smtClean="0">
                <a:latin typeface="Arial" panose="020B0604020202020204" pitchFamily="34" charset="0"/>
                <a:cs typeface="Arial" panose="020B0604020202020204" pitchFamily="34" charset="0"/>
              </a:rPr>
              <a:t>● </a:t>
            </a:r>
            <a:r>
              <a:rPr lang="en-US" sz="9600" dirty="0" smtClean="0"/>
              <a:t>Infection Prevention</a:t>
            </a:r>
          </a:p>
          <a:p>
            <a:pPr algn="l"/>
            <a:r>
              <a:rPr lang="en-US" sz="9600" dirty="0" smtClean="0">
                <a:latin typeface="Arial" panose="020B0604020202020204" pitchFamily="34" charset="0"/>
                <a:cs typeface="Arial" panose="020B0604020202020204" pitchFamily="34" charset="0"/>
              </a:rPr>
              <a:t>● </a:t>
            </a:r>
            <a:r>
              <a:rPr lang="en-US" sz="9600" dirty="0" smtClean="0"/>
              <a:t>Prevention of Musculoskeletal Injuries</a:t>
            </a:r>
          </a:p>
          <a:p>
            <a:pPr algn="l"/>
            <a:r>
              <a:rPr lang="en-US" sz="9600" dirty="0" smtClean="0">
                <a:latin typeface="Arial" panose="020B0604020202020204" pitchFamily="34" charset="0"/>
                <a:cs typeface="Arial" panose="020B0604020202020204" pitchFamily="34" charset="0"/>
              </a:rPr>
              <a:t>● </a:t>
            </a:r>
            <a:r>
              <a:rPr lang="en-US" sz="9600" dirty="0" smtClean="0"/>
              <a:t>Workers’ Rights and Responsibilities</a:t>
            </a:r>
          </a:p>
          <a:p>
            <a:pPr algn="l"/>
            <a:r>
              <a:rPr lang="en-US" sz="9600" dirty="0" smtClean="0">
                <a:latin typeface="Arial" panose="020B0604020202020204" pitchFamily="34" charset="0"/>
                <a:cs typeface="Arial" panose="020B0604020202020204" pitchFamily="34" charset="0"/>
              </a:rPr>
              <a:t>● </a:t>
            </a:r>
            <a:r>
              <a:rPr lang="en-US" sz="9600" dirty="0" smtClean="0"/>
              <a:t>Review Game</a:t>
            </a:r>
          </a:p>
          <a:p>
            <a:pPr algn="l"/>
            <a:r>
              <a:rPr lang="en-US" sz="9600" dirty="0" smtClean="0">
                <a:latin typeface="Arial" panose="020B0604020202020204" pitchFamily="34" charset="0"/>
                <a:cs typeface="Arial" panose="020B0604020202020204" pitchFamily="34" charset="0"/>
              </a:rPr>
              <a:t>● </a:t>
            </a:r>
            <a:r>
              <a:rPr lang="en-US" sz="9600" dirty="0" smtClean="0"/>
              <a:t>Reflection and Action </a:t>
            </a:r>
          </a:p>
          <a:p>
            <a:pPr algn="l"/>
            <a:r>
              <a:rPr lang="en-US" sz="9600" dirty="0" smtClean="0">
                <a:latin typeface="Arial" panose="020B0604020202020204" pitchFamily="34" charset="0"/>
                <a:cs typeface="Arial" panose="020B0604020202020204" pitchFamily="34" charset="0"/>
              </a:rPr>
              <a:t>● </a:t>
            </a:r>
            <a:r>
              <a:rPr lang="en-US" sz="9600" dirty="0" smtClean="0"/>
              <a:t>Conclusion &amp; Post-Test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2570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Injuries and Risks</a:t>
            </a:r>
            <a:endParaRPr lang="en-US" sz="6000" b="1" dirty="0"/>
          </a:p>
        </p:txBody>
      </p:sp>
      <p:sp>
        <p:nvSpPr>
          <p:cNvPr id="3" name="Content Placeholder 2" descr="text box"/>
          <p:cNvSpPr>
            <a:spLocks noGrp="1"/>
          </p:cNvSpPr>
          <p:nvPr>
            <p:ph idx="1"/>
          </p:nvPr>
        </p:nvSpPr>
        <p:spPr/>
        <p:txBody>
          <a:bodyPr/>
          <a:lstStyle/>
          <a:p>
            <a:endParaRPr lang="en-US" dirty="0" smtClean="0"/>
          </a:p>
          <a:p>
            <a:endParaRPr lang="en-US" dirty="0"/>
          </a:p>
          <a:p>
            <a:r>
              <a:rPr lang="en-US" dirty="0" smtClean="0"/>
              <a:t>The homecare work environment is not under the control of the employee (the caregiver) or the employer (the agency). </a:t>
            </a:r>
          </a:p>
          <a:p>
            <a:pPr marL="0" indent="0">
              <a:buNone/>
            </a:pPr>
            <a:endParaRPr lang="en-US" dirty="0" smtClean="0"/>
          </a:p>
          <a:p>
            <a:r>
              <a:rPr lang="en-US" dirty="0" smtClean="0"/>
              <a:t>Working in someone else’s home can present unexpected hazards. </a:t>
            </a:r>
          </a:p>
          <a:p>
            <a:endParaRPr lang="en-US" dirty="0"/>
          </a:p>
        </p:txBody>
      </p:sp>
      <p:pic>
        <p:nvPicPr>
          <p:cNvPr id="4" name="Picture 3" descr="woman with back pain"/>
          <p:cNvPicPr>
            <a:picLocks noChangeAspect="1"/>
          </p:cNvPicPr>
          <p:nvPr/>
        </p:nvPicPr>
        <p:blipFill rotWithShape="1">
          <a:blip r:embed="rId2">
            <a:extLst>
              <a:ext uri="{28A0092B-C50C-407E-A947-70E740481C1C}">
                <a14:useLocalDpi xmlns:a14="http://schemas.microsoft.com/office/drawing/2010/main" val="0"/>
              </a:ext>
            </a:extLst>
          </a:blip>
          <a:srcRect l="35911" r="-35911"/>
          <a:stretch/>
        </p:blipFill>
        <p:spPr>
          <a:xfrm>
            <a:off x="9015549" y="211190"/>
            <a:ext cx="4016829" cy="2256947"/>
          </a:xfrm>
          <a:prstGeom prst="rect">
            <a:avLst/>
          </a:prstGeom>
        </p:spPr>
      </p:pic>
    </p:spTree>
    <p:extLst>
      <p:ext uri="{BB962C8B-B14F-4D97-AF65-F5344CB8AC3E}">
        <p14:creationId xmlns:p14="http://schemas.microsoft.com/office/powerpoint/2010/main" val="371748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Injuries and Risks, cont.</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Unexpected hazards in home caregiving include:</a:t>
            </a:r>
          </a:p>
          <a:p>
            <a:pPr marL="0" indent="0">
              <a:buNone/>
            </a:pPr>
            <a:endParaRPr lang="en-US" dirty="0" smtClean="0"/>
          </a:p>
          <a:p>
            <a:pPr lvl="1"/>
            <a:r>
              <a:rPr lang="en-US" dirty="0" smtClean="0"/>
              <a:t>Animals</a:t>
            </a:r>
          </a:p>
          <a:p>
            <a:pPr lvl="1"/>
            <a:r>
              <a:rPr lang="en-US" dirty="0" smtClean="0"/>
              <a:t>Loaded weapons in the home</a:t>
            </a:r>
          </a:p>
          <a:p>
            <a:pPr lvl="1"/>
            <a:r>
              <a:rPr lang="en-US" dirty="0" smtClean="0"/>
              <a:t>Violence</a:t>
            </a:r>
          </a:p>
          <a:p>
            <a:pPr lvl="1"/>
            <a:r>
              <a:rPr lang="en-US" dirty="0" smtClean="0"/>
              <a:t>Other people</a:t>
            </a:r>
          </a:p>
          <a:p>
            <a:pPr lvl="1"/>
            <a:r>
              <a:rPr lang="en-US" dirty="0" smtClean="0"/>
              <a:t>Falls due to snow and ice</a:t>
            </a:r>
          </a:p>
          <a:p>
            <a:pPr lvl="1"/>
            <a:r>
              <a:rPr lang="en-US" dirty="0" smtClean="0"/>
              <a:t>Traffic accidents while driving from home to home</a:t>
            </a:r>
          </a:p>
          <a:p>
            <a:pPr lvl="1"/>
            <a:r>
              <a:rPr lang="en-US" dirty="0" smtClean="0"/>
              <a:t>Unclean living conditions</a:t>
            </a:r>
          </a:p>
          <a:p>
            <a:pPr marL="0" indent="0">
              <a:spcBef>
                <a:spcPts val="48"/>
              </a:spcBef>
              <a:buNone/>
            </a:pPr>
            <a:endParaRPr lang="en-US" dirty="0" smtClean="0"/>
          </a:p>
          <a:p>
            <a:pPr marL="0" indent="0">
              <a:buNone/>
            </a:pPr>
            <a:r>
              <a:rPr lang="en-US" sz="1300" dirty="0" smtClean="0"/>
              <a:t>            Source:</a:t>
            </a:r>
            <a:r>
              <a:rPr lang="en-US" sz="1300" i="1" dirty="0" smtClean="0"/>
              <a:t> </a:t>
            </a:r>
            <a:r>
              <a:rPr lang="en-US" sz="1300" dirty="0" smtClean="0"/>
              <a:t>National Institute for Occupational Safety and Health.</a:t>
            </a:r>
            <a:r>
              <a:rPr lang="en-US" sz="1300" i="1" dirty="0" smtClean="0"/>
              <a:t> (2010). </a:t>
            </a:r>
          </a:p>
          <a:p>
            <a:endParaRPr lang="en-US" dirty="0"/>
          </a:p>
        </p:txBody>
      </p:sp>
    </p:spTree>
    <p:extLst>
      <p:ext uri="{BB962C8B-B14F-4D97-AF65-F5344CB8AC3E}">
        <p14:creationId xmlns:p14="http://schemas.microsoft.com/office/powerpoint/2010/main" val="310258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Injuries and Risks,  cont.</a:t>
            </a:r>
            <a:endParaRPr lang="en-US" b="1" dirty="0"/>
          </a:p>
        </p:txBody>
      </p:sp>
      <p:sp>
        <p:nvSpPr>
          <p:cNvPr id="3" name="Content Placeholder 2"/>
          <p:cNvSpPr>
            <a:spLocks noGrp="1"/>
          </p:cNvSpPr>
          <p:nvPr>
            <p:ph idx="1"/>
          </p:nvPr>
        </p:nvSpPr>
        <p:spPr/>
        <p:txBody>
          <a:bodyPr>
            <a:normAutofit fontScale="92500" lnSpcReduction="10000"/>
          </a:bodyPr>
          <a:lstStyle/>
          <a:p>
            <a:pPr marL="0" indent="0">
              <a:lnSpc>
                <a:spcPts val="2840"/>
              </a:lnSpc>
              <a:spcAft>
                <a:spcPts val="600"/>
              </a:spcAft>
              <a:buNone/>
            </a:pPr>
            <a:r>
              <a:rPr lang="en-US" dirty="0" smtClean="0"/>
              <a:t>Due to these hazards, injuries to caregivers are common. They include:</a:t>
            </a:r>
          </a:p>
          <a:p>
            <a:pPr marL="0" indent="0">
              <a:lnSpc>
                <a:spcPts val="2840"/>
              </a:lnSpc>
              <a:spcAft>
                <a:spcPts val="600"/>
              </a:spcAft>
              <a:buNone/>
            </a:pPr>
            <a:endParaRPr lang="en-US" dirty="0" smtClean="0"/>
          </a:p>
          <a:p>
            <a:pPr lvl="1"/>
            <a:r>
              <a:rPr lang="en-US" dirty="0" smtClean="0"/>
              <a:t>Sprains and strains</a:t>
            </a:r>
          </a:p>
          <a:p>
            <a:pPr lvl="1"/>
            <a:r>
              <a:rPr lang="en-US" dirty="0" smtClean="0"/>
              <a:t>Musculoskeletal disorders (from moving consumers)</a:t>
            </a:r>
          </a:p>
          <a:p>
            <a:pPr lvl="1"/>
            <a:r>
              <a:rPr lang="en-US" dirty="0" smtClean="0"/>
              <a:t>Falls</a:t>
            </a:r>
          </a:p>
          <a:p>
            <a:pPr lvl="1"/>
            <a:r>
              <a:rPr lang="en-US" dirty="0" err="1" smtClean="0"/>
              <a:t>Bloodborne</a:t>
            </a:r>
            <a:r>
              <a:rPr lang="en-US" dirty="0" smtClean="0"/>
              <a:t> diseases and other infections</a:t>
            </a:r>
          </a:p>
          <a:p>
            <a:pPr lvl="1"/>
            <a:r>
              <a:rPr lang="en-US" dirty="0" smtClean="0"/>
              <a:t>Occupational stress</a:t>
            </a:r>
          </a:p>
          <a:p>
            <a:pPr lvl="1"/>
            <a:r>
              <a:rPr lang="en-US" dirty="0" smtClean="0"/>
              <a:t>Violence in the home</a:t>
            </a:r>
          </a:p>
          <a:p>
            <a:pPr lvl="1"/>
            <a:r>
              <a:rPr lang="en-US" dirty="0" smtClean="0"/>
              <a:t>Latex allergy</a:t>
            </a:r>
          </a:p>
          <a:p>
            <a:pPr marL="365760" lvl="1" indent="0">
              <a:buNone/>
            </a:pPr>
            <a:endParaRPr lang="en-US" dirty="0" smtClean="0"/>
          </a:p>
          <a:p>
            <a:pPr marL="0" indent="0">
              <a:spcBef>
                <a:spcPts val="48"/>
              </a:spcBef>
              <a:buNone/>
            </a:pPr>
            <a:endParaRPr lang="en-US" dirty="0" smtClean="0"/>
          </a:p>
          <a:p>
            <a:pPr marL="0" indent="0">
              <a:buNone/>
            </a:pPr>
            <a:r>
              <a:rPr lang="en-US" sz="1300" dirty="0" smtClean="0"/>
              <a:t>            Source:</a:t>
            </a:r>
            <a:r>
              <a:rPr lang="en-US" sz="1300" i="1" dirty="0" smtClean="0"/>
              <a:t> </a:t>
            </a:r>
            <a:r>
              <a:rPr lang="en-US" sz="1300" dirty="0" smtClean="0"/>
              <a:t>National Institute for Occupational Safety and Health.</a:t>
            </a:r>
            <a:r>
              <a:rPr lang="en-US" sz="1300" i="1" dirty="0" smtClean="0"/>
              <a:t> (2010). </a:t>
            </a:r>
          </a:p>
          <a:p>
            <a:endParaRPr lang="en-US" dirty="0"/>
          </a:p>
        </p:txBody>
      </p:sp>
    </p:spTree>
    <p:extLst>
      <p:ext uri="{BB962C8B-B14F-4D97-AF65-F5344CB8AC3E}">
        <p14:creationId xmlns:p14="http://schemas.microsoft.com/office/powerpoint/2010/main" val="148304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Injuries and Risks,   cont.</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This training has to do with two categories of on-the-job- injury and risk:</a:t>
            </a:r>
          </a:p>
          <a:p>
            <a:pPr lvl="1"/>
            <a:r>
              <a:rPr lang="en-US" dirty="0" smtClean="0"/>
              <a:t>Infection Prevention</a:t>
            </a:r>
          </a:p>
          <a:p>
            <a:pPr lvl="1"/>
            <a:r>
              <a:rPr lang="en-US" dirty="0" smtClean="0"/>
              <a:t>Musculoskeletal Safety</a:t>
            </a:r>
          </a:p>
          <a:p>
            <a:pPr>
              <a:spcBef>
                <a:spcPts val="0"/>
              </a:spcBef>
            </a:pPr>
            <a:endParaRPr lang="en-US" dirty="0" smtClean="0"/>
          </a:p>
          <a:p>
            <a:r>
              <a:rPr lang="en-US" dirty="0" smtClean="0"/>
              <a:t>The goal of this training is to minimize or eliminate these injuries and risks to your health and safety. </a:t>
            </a:r>
          </a:p>
          <a:p>
            <a:pPr marL="0" indent="0">
              <a:buNone/>
            </a:pPr>
            <a:endParaRPr lang="en-US" dirty="0"/>
          </a:p>
        </p:txBody>
      </p:sp>
      <p:pic>
        <p:nvPicPr>
          <p:cNvPr id="4" name="Picture 3" descr="bandaid"/>
          <p:cNvPicPr>
            <a:picLocks noChangeAspect="1"/>
          </p:cNvPicPr>
          <p:nvPr/>
        </p:nvPicPr>
        <p:blipFill rotWithShape="1">
          <a:blip r:embed="rId2">
            <a:extLst>
              <a:ext uri="{28A0092B-C50C-407E-A947-70E740481C1C}">
                <a14:useLocalDpi xmlns:a14="http://schemas.microsoft.com/office/drawing/2010/main" val="0"/>
              </a:ext>
            </a:extLst>
          </a:blip>
          <a:srcRect t="23342" b="13586"/>
          <a:stretch/>
        </p:blipFill>
        <p:spPr>
          <a:xfrm>
            <a:off x="8096795" y="230188"/>
            <a:ext cx="2324100" cy="1243584"/>
          </a:xfrm>
          <a:prstGeom prst="rect">
            <a:avLst/>
          </a:prstGeom>
        </p:spPr>
      </p:pic>
    </p:spTree>
    <p:extLst>
      <p:ext uri="{BB962C8B-B14F-4D97-AF65-F5344CB8AC3E}">
        <p14:creationId xmlns:p14="http://schemas.microsoft.com/office/powerpoint/2010/main" val="252076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Infection Prevention</a:t>
            </a:r>
            <a:endParaRPr lang="en-US" sz="6000" b="1" dirty="0"/>
          </a:p>
        </p:txBody>
      </p:sp>
    </p:spTree>
    <p:extLst>
      <p:ext uri="{BB962C8B-B14F-4D97-AF65-F5344CB8AC3E}">
        <p14:creationId xmlns:p14="http://schemas.microsoft.com/office/powerpoint/2010/main" val="296547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1540</Words>
  <Application>Microsoft Office PowerPoint</Application>
  <PresentationFormat>Widescreen</PresentationFormat>
  <Paragraphs>245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Calibri Light</vt:lpstr>
      <vt:lpstr>Courier New</vt:lpstr>
      <vt:lpstr>Times New Roman</vt:lpstr>
      <vt:lpstr>Office Theme</vt:lpstr>
      <vt:lpstr>Modules:  Workers’ rights and  responsibilities Infection Prevention Musculoskeletal Safety </vt:lpstr>
      <vt:lpstr>Introduce Yourself!</vt:lpstr>
      <vt:lpstr>Learning Objectives</vt:lpstr>
      <vt:lpstr>Agenda</vt:lpstr>
      <vt:lpstr>Injuries and Risks</vt:lpstr>
      <vt:lpstr>Injuries and Risks, cont.</vt:lpstr>
      <vt:lpstr>Injuries and Risks,  cont.</vt:lpstr>
      <vt:lpstr>Injuries and Risks,   cont.</vt:lpstr>
      <vt:lpstr>Infection Prevention</vt:lpstr>
      <vt:lpstr>Caregivers and Infection</vt:lpstr>
      <vt:lpstr> How do you get sick?</vt:lpstr>
      <vt:lpstr>Chain of Infection</vt:lpstr>
      <vt:lpstr>Caregiver </vt:lpstr>
      <vt:lpstr> Standard Precautions</vt:lpstr>
      <vt:lpstr>Body Fluids and Infection</vt:lpstr>
      <vt:lpstr>Handwashing</vt:lpstr>
      <vt:lpstr>Handwashing, cont.</vt:lpstr>
      <vt:lpstr>Glove Use</vt:lpstr>
      <vt:lpstr>Glove Use, Cont.</vt:lpstr>
      <vt:lpstr>Musculoskeletal Safety</vt:lpstr>
      <vt:lpstr>Why Do Direct Caregivers get Musculoskeletal Injuries?</vt:lpstr>
      <vt:lpstr>Why Do Direct Caregivers get Musculoskeletal Injuries, cont.</vt:lpstr>
      <vt:lpstr>Symptoms and Consequences  of Musculoskeletal Injury</vt:lpstr>
      <vt:lpstr>Consequences of  Musculoskeletal Injury</vt:lpstr>
      <vt:lpstr>Advice for a New Caregiver</vt:lpstr>
      <vt:lpstr>Strategies to Avoid Job-Related Injury</vt:lpstr>
      <vt:lpstr>Strategies to Avoid Job-Related Injury, cont.</vt:lpstr>
      <vt:lpstr>Strategies to Avoid Job-Related Injury,  cont.</vt:lpstr>
      <vt:lpstr>Safe Transfer</vt:lpstr>
      <vt:lpstr>Workers’ Rights and Responsibilities</vt:lpstr>
      <vt:lpstr>Filing a Complaint with OSHA</vt:lpstr>
      <vt:lpstr>Filing a Complaint with OSHA, cont.</vt:lpstr>
      <vt:lpstr>References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dc:title>
  <dc:creator>Tackett, Elizabeth A. - OSHA</dc:creator>
  <cp:lastModifiedBy>Washington, L. Sherea - OSHA</cp:lastModifiedBy>
  <cp:revision>16</cp:revision>
  <dcterms:created xsi:type="dcterms:W3CDTF">2018-09-25T18:14:24Z</dcterms:created>
  <dcterms:modified xsi:type="dcterms:W3CDTF">2019-12-10T18:45:12Z</dcterms:modified>
</cp:coreProperties>
</file>