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4517" r:id="rId1"/>
  </p:sldMasterIdLst>
  <p:notesMasterIdLst>
    <p:notesMasterId r:id="rId100"/>
  </p:notesMasterIdLst>
  <p:handoutMasterIdLst>
    <p:handoutMasterId r:id="rId101"/>
  </p:handoutMasterIdLst>
  <p:sldIdLst>
    <p:sldId id="476" r:id="rId2"/>
    <p:sldId id="460" r:id="rId3"/>
    <p:sldId id="451" r:id="rId4"/>
    <p:sldId id="258" r:id="rId5"/>
    <p:sldId id="450" r:id="rId6"/>
    <p:sldId id="262" r:id="rId7"/>
    <p:sldId id="471" r:id="rId8"/>
    <p:sldId id="463" r:id="rId9"/>
    <p:sldId id="466" r:id="rId10"/>
    <p:sldId id="263" r:id="rId11"/>
    <p:sldId id="265" r:id="rId12"/>
    <p:sldId id="266" r:id="rId13"/>
    <p:sldId id="402" r:id="rId14"/>
    <p:sldId id="405" r:id="rId15"/>
    <p:sldId id="408" r:id="rId16"/>
    <p:sldId id="403" r:id="rId17"/>
    <p:sldId id="406" r:id="rId18"/>
    <p:sldId id="407" r:id="rId19"/>
    <p:sldId id="267" r:id="rId20"/>
    <p:sldId id="268" r:id="rId21"/>
    <p:sldId id="270" r:id="rId22"/>
    <p:sldId id="341" r:id="rId23"/>
    <p:sldId id="279" r:id="rId24"/>
    <p:sldId id="334" r:id="rId25"/>
    <p:sldId id="326" r:id="rId26"/>
    <p:sldId id="475" r:id="rId27"/>
    <p:sldId id="328" r:id="rId28"/>
    <p:sldId id="467" r:id="rId29"/>
    <p:sldId id="469" r:id="rId30"/>
    <p:sldId id="332" r:id="rId31"/>
    <p:sldId id="331" r:id="rId32"/>
    <p:sldId id="335" r:id="rId33"/>
    <p:sldId id="340" r:id="rId34"/>
    <p:sldId id="337" r:id="rId35"/>
    <p:sldId id="338" r:id="rId36"/>
    <p:sldId id="269" r:id="rId37"/>
    <p:sldId id="465" r:id="rId38"/>
    <p:sldId id="348" r:id="rId39"/>
    <p:sldId id="286" r:id="rId40"/>
    <p:sldId id="343" r:id="rId41"/>
    <p:sldId id="274" r:id="rId42"/>
    <p:sldId id="272" r:id="rId43"/>
    <p:sldId id="277" r:id="rId44"/>
    <p:sldId id="370" r:id="rId45"/>
    <p:sldId id="352" r:id="rId46"/>
    <p:sldId id="355" r:id="rId47"/>
    <p:sldId id="356" r:id="rId48"/>
    <p:sldId id="371" r:id="rId49"/>
    <p:sldId id="365" r:id="rId50"/>
    <p:sldId id="357" r:id="rId51"/>
    <p:sldId id="373" r:id="rId52"/>
    <p:sldId id="374" r:id="rId53"/>
    <p:sldId id="359" r:id="rId54"/>
    <p:sldId id="375" r:id="rId55"/>
    <p:sldId id="377" r:id="rId56"/>
    <p:sldId id="368" r:id="rId57"/>
    <p:sldId id="290" r:id="rId58"/>
    <p:sldId id="382" r:id="rId59"/>
    <p:sldId id="291" r:id="rId60"/>
    <p:sldId id="379" r:id="rId61"/>
    <p:sldId id="380" r:id="rId62"/>
    <p:sldId id="383" r:id="rId63"/>
    <p:sldId id="384" r:id="rId64"/>
    <p:sldId id="387" r:id="rId65"/>
    <p:sldId id="390" r:id="rId66"/>
    <p:sldId id="391" r:id="rId67"/>
    <p:sldId id="470" r:id="rId68"/>
    <p:sldId id="413" r:id="rId69"/>
    <p:sldId id="409" r:id="rId70"/>
    <p:sldId id="410" r:id="rId71"/>
    <p:sldId id="414" r:id="rId72"/>
    <p:sldId id="411" r:id="rId73"/>
    <p:sldId id="417" r:id="rId74"/>
    <p:sldId id="416" r:id="rId75"/>
    <p:sldId id="459" r:id="rId76"/>
    <p:sldId id="421" r:id="rId77"/>
    <p:sldId id="453" r:id="rId78"/>
    <p:sldId id="423" r:id="rId79"/>
    <p:sldId id="412" r:id="rId80"/>
    <p:sldId id="452" r:id="rId81"/>
    <p:sldId id="446" r:id="rId82"/>
    <p:sldId id="441" r:id="rId83"/>
    <p:sldId id="443" r:id="rId84"/>
    <p:sldId id="444" r:id="rId85"/>
    <p:sldId id="439" r:id="rId86"/>
    <p:sldId id="426" r:id="rId87"/>
    <p:sldId id="428" r:id="rId88"/>
    <p:sldId id="429" r:id="rId89"/>
    <p:sldId id="472" r:id="rId90"/>
    <p:sldId id="431" r:id="rId91"/>
    <p:sldId id="473" r:id="rId92"/>
    <p:sldId id="435" r:id="rId93"/>
    <p:sldId id="424" r:id="rId94"/>
    <p:sldId id="447" r:id="rId95"/>
    <p:sldId id="333" r:id="rId96"/>
    <p:sldId id="456" r:id="rId97"/>
    <p:sldId id="468" r:id="rId98"/>
    <p:sldId id="448" r:id="rId9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A3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0424" autoAdjust="0"/>
  </p:normalViewPr>
  <p:slideViewPr>
    <p:cSldViewPr>
      <p:cViewPr varScale="1">
        <p:scale>
          <a:sx n="96" d="100"/>
          <a:sy n="96" d="100"/>
        </p:scale>
        <p:origin x="1956" y="90"/>
      </p:cViewPr>
      <p:guideLst>
        <p:guide orient="horz" pos="2160"/>
        <p:guide pos="2880"/>
      </p:guideLst>
    </p:cSldViewPr>
  </p:slideViewPr>
  <p:outlineViewPr>
    <p:cViewPr>
      <p:scale>
        <a:sx n="33" d="100"/>
        <a:sy n="33" d="100"/>
      </p:scale>
      <p:origin x="0" y="-39828"/>
    </p:cViewPr>
  </p:outlineViewPr>
  <p:notesTextViewPr>
    <p:cViewPr>
      <p:scale>
        <a:sx n="100" d="100"/>
        <a:sy n="100" d="100"/>
      </p:scale>
      <p:origin x="0" y="0"/>
    </p:cViewPr>
  </p:notesTextViewPr>
  <p:sorterViewPr>
    <p:cViewPr>
      <p:scale>
        <a:sx n="66" d="100"/>
        <a:sy n="66" d="100"/>
      </p:scale>
      <p:origin x="0" y="16494"/>
    </p:cViewPr>
  </p:sorterViewPr>
  <p:notesViewPr>
    <p:cSldViewPr>
      <p:cViewPr varScale="1">
        <p:scale>
          <a:sx n="77" d="100"/>
          <a:sy n="77" d="100"/>
        </p:scale>
        <p:origin x="387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33800" cy="479425"/>
          </a:xfrm>
          <a:prstGeom prst="rect">
            <a:avLst/>
          </a:prstGeom>
        </p:spPr>
        <p:txBody>
          <a:bodyPr vert="horz" lIns="96647" tIns="48324" rIns="96647" bIns="48324" rtlCol="0"/>
          <a:lstStyle>
            <a:lvl1pPr algn="l">
              <a:defRPr sz="1300"/>
            </a:lvl1pPr>
          </a:lstStyle>
          <a:p>
            <a:pPr>
              <a:defRPr/>
            </a:pP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47" tIns="48324" rIns="96647" bIns="48324" rtlCol="0" anchor="b"/>
          <a:lstStyle>
            <a:lvl1pPr algn="l">
              <a:defRPr sz="1300"/>
            </a:lvl1pPr>
          </a:lstStyle>
          <a:p>
            <a:pPr>
              <a:defRPr/>
            </a:pPr>
            <a:r>
              <a:rPr lang="en-US" dirty="0" smtClean="0"/>
              <a:t>-</a:t>
            </a:r>
            <a:r>
              <a:rPr lang="en-US" dirty="0"/>
              <a:t>Building Safe Working Environments in Rural Communities- SH31226-SH7</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47" tIns="48324" rIns="96647" bIns="48324" rtlCol="0" anchor="b"/>
          <a:lstStyle>
            <a:lvl1pPr algn="r">
              <a:defRPr sz="1300"/>
            </a:lvl1pPr>
          </a:lstStyle>
          <a:p>
            <a:pPr>
              <a:defRPr/>
            </a:pPr>
            <a:fld id="{71530D6D-3986-4CCC-9725-4C4849335F2C}" type="slidenum">
              <a:rPr lang="en-US"/>
              <a:pPr>
                <a:defRPr/>
              </a:pPr>
              <a:t>‹#›</a:t>
            </a:fld>
            <a:endParaRPr lang="en-US" dirty="0"/>
          </a:p>
        </p:txBody>
      </p:sp>
    </p:spTree>
    <p:extLst>
      <p:ext uri="{BB962C8B-B14F-4D97-AF65-F5344CB8AC3E}">
        <p14:creationId xmlns:p14="http://schemas.microsoft.com/office/powerpoint/2010/main" val="2496055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05200" cy="479425"/>
          </a:xfrm>
          <a:prstGeom prst="rect">
            <a:avLst/>
          </a:prstGeom>
        </p:spPr>
        <p:txBody>
          <a:bodyPr vert="horz" lIns="96647" tIns="48324" rIns="96647" bIns="48324" rtlCol="0"/>
          <a:lstStyle>
            <a:lvl1pPr algn="l" fontAlgn="auto">
              <a:spcBef>
                <a:spcPts val="0"/>
              </a:spcBef>
              <a:spcAft>
                <a:spcPts val="0"/>
              </a:spcAft>
              <a:defRPr sz="13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47" tIns="48324" rIns="96647" bIns="4832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7"/>
          <p:cNvSpPr>
            <a:spLocks noGrp="1"/>
          </p:cNvSpPr>
          <p:nvPr>
            <p:ph type="sldNum" sz="quarter" idx="5"/>
          </p:nvPr>
        </p:nvSpPr>
        <p:spPr>
          <a:xfrm>
            <a:off x="4143375" y="9120188"/>
            <a:ext cx="3170238" cy="479425"/>
          </a:xfrm>
          <a:prstGeom prst="rect">
            <a:avLst/>
          </a:prstGeom>
        </p:spPr>
        <p:txBody>
          <a:bodyPr vert="horz" lIns="91427" tIns="45713" rIns="91427" bIns="45713" rtlCol="0" anchor="b"/>
          <a:lstStyle>
            <a:lvl1pPr algn="r">
              <a:defRPr sz="1200"/>
            </a:lvl1pPr>
          </a:lstStyle>
          <a:p>
            <a:pPr>
              <a:defRPr/>
            </a:pPr>
            <a:fld id="{059CBC89-0721-4BC1-A672-7E05F66653FA}" type="slidenum">
              <a:rPr lang="en-US"/>
              <a:pPr>
                <a:defRPr/>
              </a:pPr>
              <a:t>‹#›</a:t>
            </a:fld>
            <a:endParaRPr lang="en-US" dirty="0"/>
          </a:p>
        </p:txBody>
      </p:sp>
      <p:sp>
        <p:nvSpPr>
          <p:cNvPr id="9" name="Date Placeholder 8"/>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r>
              <a:rPr lang="en-US" dirty="0"/>
              <a:t>English Curriculum</a:t>
            </a:r>
          </a:p>
        </p:txBody>
      </p:sp>
      <p:sp>
        <p:nvSpPr>
          <p:cNvPr id="10" name="Footer Placeholder 9"/>
          <p:cNvSpPr>
            <a:spLocks noGrp="1"/>
          </p:cNvSpPr>
          <p:nvPr>
            <p:ph type="ftr" sz="quarter" idx="4"/>
          </p:nvPr>
        </p:nvSpPr>
        <p:spPr>
          <a:xfrm>
            <a:off x="0" y="9121775"/>
            <a:ext cx="3170238" cy="479425"/>
          </a:xfrm>
          <a:prstGeom prst="rect">
            <a:avLst/>
          </a:prstGeom>
        </p:spPr>
        <p:txBody>
          <a:bodyPr vert="horz" lIns="91440" tIns="45720" rIns="91440" bIns="45720" rtlCol="0" anchor="b"/>
          <a:lstStyle>
            <a:lvl1pPr algn="l">
              <a:defRPr sz="1200"/>
            </a:lvl1pPr>
          </a:lstStyle>
          <a:p>
            <a:pPr>
              <a:defRPr/>
            </a:pPr>
            <a:r>
              <a:rPr lang="en-US" dirty="0" smtClean="0"/>
              <a:t>-</a:t>
            </a:r>
            <a:r>
              <a:rPr lang="en-US" dirty="0"/>
              <a:t>Building Safe Working Environments in Rural Communities- SH31226-SH7</a:t>
            </a:r>
          </a:p>
        </p:txBody>
      </p:sp>
    </p:spTree>
    <p:extLst>
      <p:ext uri="{BB962C8B-B14F-4D97-AF65-F5344CB8AC3E}">
        <p14:creationId xmlns:p14="http://schemas.microsoft.com/office/powerpoint/2010/main" val="11411366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Why the emphasis for training?</a:t>
            </a:r>
          </a:p>
          <a:p>
            <a:pPr eaLnBrk="1" hangingPunct="1">
              <a:spcBef>
                <a:spcPct val="0"/>
              </a:spcBef>
            </a:pPr>
            <a:endParaRPr lang="en-US" dirty="0"/>
          </a:p>
          <a:p>
            <a:pPr marL="285750" indent="-285750" eaLnBrk="1" hangingPunct="1">
              <a:spcBef>
                <a:spcPct val="0"/>
              </a:spcBef>
              <a:buFont typeface="Arial" panose="020B0604020202020204" pitchFamily="34" charset="0"/>
              <a:buChar char="•"/>
            </a:pPr>
            <a:r>
              <a:rPr lang="en-US" dirty="0"/>
              <a:t>Falls are leading cause of death in the construction industry. </a:t>
            </a:r>
          </a:p>
          <a:p>
            <a:pPr marL="285750" indent="-285750" eaLnBrk="1" hangingPunct="1">
              <a:spcBef>
                <a:spcPct val="0"/>
              </a:spcBef>
              <a:buFont typeface="Arial" panose="020B0604020202020204" pitchFamily="34" charset="0"/>
              <a:buChar char="•"/>
            </a:pPr>
            <a:r>
              <a:rPr lang="en-US" dirty="0"/>
              <a:t>It’s not the fall that kills, it’s the sudden stop at the bottom!</a:t>
            </a:r>
          </a:p>
          <a:p>
            <a:pPr marL="285750" indent="-285750" eaLnBrk="1" hangingPunct="1">
              <a:spcBef>
                <a:spcPct val="0"/>
              </a:spcBef>
              <a:buFont typeface="Arial" panose="020B0604020202020204" pitchFamily="34" charset="0"/>
              <a:buChar char="•"/>
            </a:pPr>
            <a:r>
              <a:rPr lang="en-US" dirty="0"/>
              <a:t>There</a:t>
            </a:r>
            <a:r>
              <a:rPr lang="en-US" baseline="0" dirty="0"/>
              <a:t> are other at home that depend on you, work safely!</a:t>
            </a:r>
          </a:p>
          <a:p>
            <a:pPr marL="285750" indent="-285750" eaLnBrk="1" hangingPunct="1">
              <a:spcBef>
                <a:spcPct val="0"/>
              </a:spcBef>
              <a:buFont typeface="Arial" panose="020B0604020202020204" pitchFamily="34" charset="0"/>
              <a:buChar char="•"/>
            </a:pPr>
            <a:r>
              <a:rPr lang="en-US" baseline="0" dirty="0"/>
              <a:t>Cite the Bureau of Labor Statistics as the source for this information.</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49C099-A64F-4953-9979-5B7CB98303E1}" type="slidenum">
              <a:rPr lang="en-US" smtClean="0"/>
              <a:pPr eaLnBrk="1" hangingPunct="1"/>
              <a:t>2</a:t>
            </a:fld>
            <a:endParaRPr lang="en-US" dirty="0"/>
          </a:p>
        </p:txBody>
      </p:sp>
    </p:spTree>
    <p:extLst>
      <p:ext uri="{BB962C8B-B14F-4D97-AF65-F5344CB8AC3E}">
        <p14:creationId xmlns:p14="http://schemas.microsoft.com/office/powerpoint/2010/main" val="325762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Continue to go over the different fall hazard situations for the photos. </a:t>
            </a:r>
          </a:p>
          <a:p>
            <a:pPr marL="285750" indent="-285750" eaLnBrk="1" hangingPunct="1">
              <a:spcBef>
                <a:spcPct val="0"/>
              </a:spcBef>
              <a:buFont typeface="Arial" panose="020B0604020202020204" pitchFamily="34" charset="0"/>
              <a:buChar char="•"/>
            </a:pPr>
            <a:r>
              <a:rPr lang="en-US" dirty="0"/>
              <a:t>Important to mention at this point the requirement for fall protection in construction of 6 feet or more.  </a:t>
            </a:r>
          </a:p>
          <a:p>
            <a:pPr marL="285750" indent="-285750" eaLnBrk="1" hangingPunct="1">
              <a:spcBef>
                <a:spcPct val="0"/>
              </a:spcBef>
              <a:buFont typeface="Arial" panose="020B0604020202020204" pitchFamily="34" charset="0"/>
              <a:buChar char="•"/>
            </a:pPr>
            <a:r>
              <a:rPr lang="en-US" dirty="0"/>
              <a:t>Note, workers, contractor, visitors and anyone exposed</a:t>
            </a:r>
            <a:r>
              <a:rPr lang="en-US" baseline="0" dirty="0"/>
              <a:t> to a fall</a:t>
            </a:r>
            <a:r>
              <a:rPr lang="en-US" dirty="0"/>
              <a:t> needs to be protected from a possible fall hazard.</a:t>
            </a:r>
          </a:p>
          <a:p>
            <a:pPr marL="285750" indent="-285750" eaLnBrk="1" hangingPunct="1">
              <a:spcBef>
                <a:spcPct val="0"/>
              </a:spcBef>
              <a:buFont typeface="Arial" panose="020B0604020202020204" pitchFamily="34" charset="0"/>
              <a:buChar char="•"/>
            </a:pPr>
            <a:r>
              <a:rPr lang="en-US" dirty="0"/>
              <a:t>Ask the class if they find anything wrong in the images.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CCA417-21C0-4FAF-9722-1D75DC39ED90}" type="slidenum">
              <a:rPr lang="en-US" smtClean="0"/>
              <a:pPr eaLnBrk="1" hangingPunct="1"/>
              <a:t>11</a:t>
            </a:fld>
            <a:endParaRPr lang="en-US" dirty="0"/>
          </a:p>
        </p:txBody>
      </p:sp>
    </p:spTree>
    <p:extLst>
      <p:ext uri="{BB962C8B-B14F-4D97-AF65-F5344CB8AC3E}">
        <p14:creationId xmlns:p14="http://schemas.microsoft.com/office/powerpoint/2010/main" val="165422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285750" indent="-285750" eaLnBrk="1" hangingPunct="1">
              <a:spcBef>
                <a:spcPct val="0"/>
              </a:spcBef>
              <a:buFont typeface="Arial" panose="020B0604020202020204" pitchFamily="34" charset="0"/>
              <a:buChar char="•"/>
            </a:pPr>
            <a:r>
              <a:rPr lang="en-US" dirty="0"/>
              <a:t>Mention the other types of fall hazards that can be encountered during construction activities.</a:t>
            </a:r>
          </a:p>
          <a:p>
            <a:pPr marL="285750" indent="-285750" eaLnBrk="1" hangingPunct="1">
              <a:spcBef>
                <a:spcPct val="0"/>
              </a:spcBef>
              <a:buFont typeface="Arial" panose="020B0604020202020204" pitchFamily="34" charset="0"/>
              <a:buChar char="•"/>
            </a:pPr>
            <a:r>
              <a:rPr lang="en-US" dirty="0"/>
              <a:t>This list</a:t>
            </a:r>
            <a:r>
              <a:rPr lang="en-US" baseline="0" dirty="0"/>
              <a:t> is not all inclusive, so ask if they’ve seen other fall hazards not on this list.</a:t>
            </a:r>
            <a:endParaRPr lang="en-US" dirty="0"/>
          </a:p>
          <a:p>
            <a:pPr marL="285750" indent="-285750" eaLnBrk="1" hangingPunct="1">
              <a:spcBef>
                <a:spcPct val="0"/>
              </a:spcBef>
              <a:buFont typeface="Arial" panose="020B0604020202020204" pitchFamily="34" charset="0"/>
              <a:buChar char="•"/>
            </a:pPr>
            <a:r>
              <a:rPr lang="en-US" dirty="0"/>
              <a:t>Ask the class what they’ve seen that posed as construction fall hazards.</a:t>
            </a:r>
          </a:p>
          <a:p>
            <a:pPr eaLnBrk="1" fontAlgn="auto" hangingPunct="1">
              <a:spcAft>
                <a:spcPts val="0"/>
              </a:spcAft>
              <a:defRPr/>
            </a:pPr>
            <a:r>
              <a:rPr lang="en-US" sz="2200" dirty="0">
                <a:cs typeface="Times New Roman" pitchFamily="18" charset="0"/>
              </a:rPr>
              <a:t>Scaffold ladders and platforms</a:t>
            </a:r>
          </a:p>
          <a:p>
            <a:pPr eaLnBrk="1" fontAlgn="auto" hangingPunct="1">
              <a:spcAft>
                <a:spcPts val="0"/>
              </a:spcAft>
              <a:defRPr/>
            </a:pPr>
            <a:r>
              <a:rPr lang="en-US" sz="2200" dirty="0">
                <a:cs typeface="Times New Roman" pitchFamily="18" charset="0"/>
              </a:rPr>
              <a:t>Holes-floor &amp; walls</a:t>
            </a:r>
          </a:p>
          <a:p>
            <a:pPr eaLnBrk="1" fontAlgn="auto" hangingPunct="1">
              <a:spcAft>
                <a:spcPts val="0"/>
              </a:spcAft>
              <a:defRPr/>
            </a:pPr>
            <a:r>
              <a:rPr lang="en-US" sz="2200" dirty="0">
                <a:cs typeface="Times New Roman" pitchFamily="18" charset="0"/>
              </a:rPr>
              <a:t>Skylights</a:t>
            </a:r>
          </a:p>
          <a:p>
            <a:pPr eaLnBrk="1" fontAlgn="auto" hangingPunct="1">
              <a:spcAft>
                <a:spcPts val="0"/>
              </a:spcAft>
              <a:defRPr/>
            </a:pPr>
            <a:r>
              <a:rPr lang="en-US" sz="2200" dirty="0">
                <a:cs typeface="Times New Roman" pitchFamily="18" charset="0"/>
              </a:rPr>
              <a:t>Edges</a:t>
            </a:r>
          </a:p>
          <a:p>
            <a:pPr eaLnBrk="1" fontAlgn="auto" hangingPunct="1">
              <a:spcAft>
                <a:spcPts val="0"/>
              </a:spcAft>
              <a:defRPr/>
            </a:pPr>
            <a:r>
              <a:rPr lang="en-US" sz="2200" dirty="0">
                <a:cs typeface="Times New Roman" pitchFamily="18" charset="0"/>
              </a:rPr>
              <a:t>Roofs</a:t>
            </a:r>
          </a:p>
          <a:p>
            <a:pPr eaLnBrk="1" fontAlgn="auto" hangingPunct="1">
              <a:spcAft>
                <a:spcPts val="0"/>
              </a:spcAft>
              <a:defRPr/>
            </a:pPr>
            <a:r>
              <a:rPr lang="en-US" sz="2200" dirty="0">
                <a:cs typeface="Times New Roman" pitchFamily="18" charset="0"/>
              </a:rPr>
              <a:t>Elevator shafts</a:t>
            </a:r>
          </a:p>
          <a:p>
            <a:pPr eaLnBrk="1" fontAlgn="auto" hangingPunct="1">
              <a:spcAft>
                <a:spcPts val="0"/>
              </a:spcAft>
              <a:defRPr/>
            </a:pPr>
            <a:r>
              <a:rPr lang="en-US" sz="2200" dirty="0">
                <a:cs typeface="Times New Roman" pitchFamily="18" charset="0"/>
              </a:rPr>
              <a:t>Ladder sides</a:t>
            </a:r>
          </a:p>
          <a:p>
            <a:pPr eaLnBrk="1" fontAlgn="auto" hangingPunct="1">
              <a:spcAft>
                <a:spcPts val="0"/>
              </a:spcAft>
              <a:defRPr/>
            </a:pPr>
            <a:r>
              <a:rPr lang="en-US" sz="2200" dirty="0">
                <a:cs typeface="Times New Roman" pitchFamily="18" charset="0"/>
              </a:rPr>
              <a:t>Decking and plywood</a:t>
            </a:r>
          </a:p>
          <a:p>
            <a:pPr eaLnBrk="1" fontAlgn="auto" hangingPunct="1">
              <a:spcAft>
                <a:spcPts val="0"/>
              </a:spcAft>
              <a:defRPr/>
            </a:pPr>
            <a:r>
              <a:rPr lang="en-US" sz="2200" dirty="0">
                <a:cs typeface="Times New Roman" pitchFamily="18" charset="0"/>
              </a:rPr>
              <a:t>Installation of trusses</a:t>
            </a:r>
          </a:p>
          <a:p>
            <a:pPr eaLnBrk="1" fontAlgn="auto" hangingPunct="1">
              <a:spcAft>
                <a:spcPts val="0"/>
              </a:spcAft>
              <a:defRPr/>
            </a:pPr>
            <a:r>
              <a:rPr lang="en-US" sz="2200" dirty="0">
                <a:cs typeface="Times New Roman" pitchFamily="18" charset="0"/>
              </a:rPr>
              <a:t>Excavations</a:t>
            </a:r>
          </a:p>
          <a:p>
            <a:pPr eaLnBrk="1" fontAlgn="auto" hangingPunct="1">
              <a:spcAft>
                <a:spcPts val="0"/>
              </a:spcAft>
              <a:defRPr/>
            </a:pPr>
            <a:r>
              <a:rPr lang="en-US" sz="2200" dirty="0">
                <a:cs typeface="Times New Roman" pitchFamily="18" charset="0"/>
              </a:rPr>
              <a:t>Bricklaying</a:t>
            </a:r>
          </a:p>
          <a:p>
            <a:pPr eaLnBrk="1" fontAlgn="auto" hangingPunct="1">
              <a:spcAft>
                <a:spcPts val="0"/>
              </a:spcAft>
              <a:defRPr/>
            </a:pPr>
            <a:r>
              <a:rPr lang="en-US" sz="2200" dirty="0">
                <a:cs typeface="Times New Roman" pitchFamily="18" charset="0"/>
              </a:rPr>
              <a:t>Residential Construction</a:t>
            </a:r>
            <a:endParaRPr lang="en-US" sz="2200" dirty="0"/>
          </a:p>
          <a:p>
            <a:pPr marL="742950" lvl="1" indent="-285750" eaLnBrk="1" hangingPunct="1">
              <a:spcBef>
                <a:spcPct val="0"/>
              </a:spcBef>
              <a:buFont typeface="Arial" panose="020B0604020202020204" pitchFamily="34" charset="0"/>
              <a:buChar char="•"/>
            </a:pPr>
            <a:endParaRPr 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26FBE1-9539-4E16-AFAE-C099BE887A79}" type="slidenum">
              <a:rPr lang="en-US" smtClean="0"/>
              <a:pPr eaLnBrk="1" hangingPunct="1"/>
              <a:t>12</a:t>
            </a:fld>
            <a:endParaRPr lang="en-US" dirty="0"/>
          </a:p>
        </p:txBody>
      </p:sp>
    </p:spTree>
    <p:extLst>
      <p:ext uri="{BB962C8B-B14F-4D97-AF65-F5344CB8AC3E}">
        <p14:creationId xmlns:p14="http://schemas.microsoft.com/office/powerpoint/2010/main" val="32601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49ADBC-19EE-4B1D-AEEA-6A9093EA0CD0}" type="slidenum">
              <a:rPr lang="en-US" smtClean="0"/>
              <a:pPr eaLnBrk="1" hangingPunct="1"/>
              <a:t>13</a:t>
            </a:fld>
            <a:endParaRPr lang="en-US" dirty="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xfrm>
            <a:off x="325438" y="4560888"/>
            <a:ext cx="6015037"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Ramps, runways, and other walkways must be protected by guardrail systems when employees, contractors</a:t>
            </a:r>
            <a:r>
              <a:rPr lang="en-US" baseline="0" dirty="0">
                <a:latin typeface="Arial" pitchFamily="34" charset="0"/>
              </a:rPr>
              <a:t>, visitors or anyone</a:t>
            </a:r>
            <a:r>
              <a:rPr lang="en-US" dirty="0">
                <a:latin typeface="Arial" pitchFamily="34" charset="0"/>
              </a:rPr>
              <a:t> can fall 6 feet or more.</a:t>
            </a:r>
          </a:p>
          <a:p>
            <a:pPr marL="285750" indent="-285750" eaLnBrk="1" hangingPunct="1">
              <a:spcBef>
                <a:spcPct val="0"/>
              </a:spcBef>
              <a:buFont typeface="Arial" panose="020B0604020202020204" pitchFamily="34" charset="0"/>
              <a:buChar char="•"/>
            </a:pPr>
            <a:r>
              <a:rPr lang="en-US" dirty="0">
                <a:latin typeface="Arial" pitchFamily="34" charset="0"/>
              </a:rPr>
              <a:t>The walking/working surface must be strong enough to support employees safely.  If not, employees may not work on the surface.  This knowledge will be gained during frequent and regular inspections made, as required, by competent persons designated by the employer.</a:t>
            </a:r>
          </a:p>
          <a:p>
            <a:pPr lvl="2" eaLnBrk="1" hangingPunct="1">
              <a:spcBef>
                <a:spcPct val="0"/>
              </a:spcBef>
            </a:pPr>
            <a:endParaRPr lang="en-US" sz="1100" dirty="0">
              <a:latin typeface="Arial" pitchFamily="34" charset="0"/>
            </a:endParaRPr>
          </a:p>
          <a:p>
            <a:pPr eaLnBrk="1" hangingPunct="1">
              <a:spcBef>
                <a:spcPct val="0"/>
              </a:spcBef>
            </a:pPr>
            <a:r>
              <a:rPr lang="en-US" sz="1100" dirty="0">
                <a:latin typeface="Arial" pitchFamily="34" charset="0"/>
              </a:rPr>
              <a:t>	</a:t>
            </a:r>
          </a:p>
        </p:txBody>
      </p:sp>
    </p:spTree>
    <p:extLst>
      <p:ext uri="{BB962C8B-B14F-4D97-AF65-F5344CB8AC3E}">
        <p14:creationId xmlns:p14="http://schemas.microsoft.com/office/powerpoint/2010/main" val="202833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7A85DD-1C19-4DE7-9AC5-E090AE4C9DC1}" type="slidenum">
              <a:rPr lang="en-US" smtClean="0"/>
              <a:pPr eaLnBrk="1" hangingPunct="1"/>
              <a:t>14</a:t>
            </a:fld>
            <a:endParaRPr lang="en-US" dirty="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285750" indent="-285750" eaLnBrk="1" hangingPunct="1">
              <a:spcBef>
                <a:spcPct val="0"/>
              </a:spcBef>
              <a:buFont typeface="Arial" panose="020B0604020202020204" pitchFamily="34" charset="0"/>
              <a:buChar char="•"/>
            </a:pPr>
            <a:r>
              <a:rPr lang="en-US" dirty="0"/>
              <a:t>The Occupational Safety and Health Administration (OSHA) allows use of covers to protect employees on walking/working surfaces from falling through holes, including skylights, more than 6 feet above lower levels. </a:t>
            </a:r>
          </a:p>
          <a:p>
            <a:pPr marL="285750" indent="-285750" eaLnBrk="1" hangingPunct="1">
              <a:spcBef>
                <a:spcPct val="0"/>
              </a:spcBef>
              <a:buFont typeface="Arial" panose="020B0604020202020204" pitchFamily="34" charset="0"/>
              <a:buChar char="•"/>
            </a:pPr>
            <a:r>
              <a:rPr lang="en-US" dirty="0"/>
              <a:t>OSHA defines a hole as “a gap or void 2 or more inches in its least dimension in a floor, roof or other walking/working surface.” </a:t>
            </a:r>
          </a:p>
          <a:p>
            <a:pPr marL="285750" indent="-285750" eaLnBrk="1" hangingPunct="1">
              <a:spcBef>
                <a:spcPct val="0"/>
              </a:spcBef>
              <a:buFont typeface="Arial" panose="020B0604020202020204" pitchFamily="34" charset="0"/>
              <a:buChar char="•"/>
            </a:pPr>
            <a:r>
              <a:rPr lang="en-US" dirty="0"/>
              <a:t>Covers are required to protect employees from tripping in, stepping into or through holes, including skylights. </a:t>
            </a:r>
          </a:p>
          <a:p>
            <a:pPr marL="285750" indent="-285750" eaLnBrk="1" hangingPunct="1">
              <a:spcBef>
                <a:spcPct val="0"/>
              </a:spcBef>
              <a:buFont typeface="Arial" panose="020B0604020202020204" pitchFamily="34" charset="0"/>
              <a:buChar char="•"/>
            </a:pPr>
            <a:r>
              <a:rPr lang="en-US" dirty="0"/>
              <a:t>Covers also protect employees from objects falling through holes and skylights. </a:t>
            </a:r>
          </a:p>
          <a:p>
            <a:pPr marL="285750" indent="-285750" eaLnBrk="1" hangingPunct="1">
              <a:spcBef>
                <a:spcPct val="0"/>
              </a:spcBef>
              <a:buFont typeface="Arial" panose="020B0604020202020204" pitchFamily="34" charset="0"/>
              <a:buChar char="•"/>
            </a:pPr>
            <a:r>
              <a:rPr lang="en-US" dirty="0"/>
              <a:t>When covers will be used to address hazards associated with holes and skylights, OSHA imposes certain requirements on construction employers, pursuant to 29 C.F.R. § 1926.502(i) and its subparts. To satisfy OSHA requirements, 29 C.F.R. §1926.502(i) requires covers to: </a:t>
            </a:r>
          </a:p>
          <a:p>
            <a:pPr marL="742950" lvl="1" indent="-285750" eaLnBrk="1" hangingPunct="1">
              <a:spcBef>
                <a:spcPct val="0"/>
              </a:spcBef>
              <a:buFont typeface="Arial" panose="020B0604020202020204" pitchFamily="34" charset="0"/>
              <a:buChar char="•"/>
            </a:pPr>
            <a:r>
              <a:rPr lang="en-US" dirty="0"/>
              <a:t>be capable of supporting, without failure, at least twice the weight of employees, equipment and materials that may be imposed on the cover at any one time;</a:t>
            </a:r>
          </a:p>
          <a:p>
            <a:pPr marL="742950" lvl="1" indent="-285750" eaLnBrk="1" hangingPunct="1">
              <a:spcBef>
                <a:spcPct val="0"/>
              </a:spcBef>
              <a:buFont typeface="Arial" panose="020B0604020202020204" pitchFamily="34" charset="0"/>
              <a:buChar char="•"/>
            </a:pPr>
            <a:r>
              <a:rPr lang="en-US" dirty="0"/>
              <a:t>be secured when installed to prevent accidental displacement by wind, equipment or employees;</a:t>
            </a:r>
          </a:p>
          <a:p>
            <a:pPr marL="742950" lvl="1" indent="-285750" eaLnBrk="1" hangingPunct="1">
              <a:spcBef>
                <a:spcPct val="0"/>
              </a:spcBef>
              <a:buFont typeface="Arial" panose="020B0604020202020204" pitchFamily="34" charset="0"/>
              <a:buChar char="•"/>
            </a:pPr>
            <a:r>
              <a:rPr lang="en-US" dirty="0"/>
              <a:t>be color-coded or marked with “HOLE” or “COVER” to provide warning of the hazard. </a:t>
            </a:r>
          </a:p>
          <a:p>
            <a:pPr marL="285750" lvl="0" indent="-285750" eaLnBrk="1" hangingPunct="1">
              <a:spcBef>
                <a:spcPct val="0"/>
              </a:spcBef>
              <a:buFont typeface="Arial" panose="020B0604020202020204" pitchFamily="34" charset="0"/>
              <a:buChar char="•"/>
            </a:pPr>
            <a:r>
              <a:rPr lang="en-US" dirty="0"/>
              <a:t>When using covers, foremen and superintendents need to ensure:</a:t>
            </a:r>
          </a:p>
          <a:p>
            <a:pPr marL="742950" lvl="1" indent="-285750" eaLnBrk="1" hangingPunct="1">
              <a:spcBef>
                <a:spcPct val="0"/>
              </a:spcBef>
              <a:buFont typeface="Arial" panose="020B0604020202020204" pitchFamily="34" charset="0"/>
              <a:buChar char="•"/>
            </a:pPr>
            <a:r>
              <a:rPr lang="en-US" dirty="0"/>
              <a:t>They are aware of the presence of all holes and skylights on the roof. Before beginning any roofing work, inspect the roof for any holes or skylights.</a:t>
            </a:r>
          </a:p>
          <a:p>
            <a:pPr marL="742950" lvl="1" indent="-285750" eaLnBrk="1" hangingPunct="1">
              <a:spcBef>
                <a:spcPct val="0"/>
              </a:spcBef>
              <a:buFont typeface="Arial" panose="020B0604020202020204" pitchFamily="34" charset="0"/>
              <a:buChar char="•"/>
            </a:pPr>
            <a:r>
              <a:rPr lang="en-US" dirty="0"/>
              <a:t>If there are no guardrails erected around such holes or skylights, covers meeting OSHA’s requirements as set forth above are installed. A hole or skylight that only may be open for a brief period of time is not an excuse for not using a cover. Brevity of exposure to a fall hazard is not a defense to an OSHA citation under the standard addressing holes and skylights. If a skylight meets OSHA’s requirements, as a matter of enforcement policy, OSHA will treat the skylight as a cover. </a:t>
            </a:r>
            <a:endParaRPr lang="en-US" dirty="0">
              <a:latin typeface="Arial" pitchFamily="34" charset="0"/>
            </a:endParaRPr>
          </a:p>
          <a:p>
            <a:pPr eaLnBrk="1" hangingPunct="1">
              <a:spcBef>
                <a:spcPct val="0"/>
              </a:spcBef>
            </a:pPr>
            <a:endParaRPr lang="en-US" sz="1100" dirty="0">
              <a:latin typeface="Arial" pitchFamily="34" charset="0"/>
            </a:endParaRPr>
          </a:p>
        </p:txBody>
      </p:sp>
    </p:spTree>
    <p:extLst>
      <p:ext uri="{BB962C8B-B14F-4D97-AF65-F5344CB8AC3E}">
        <p14:creationId xmlns:p14="http://schemas.microsoft.com/office/powerpoint/2010/main" val="75503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71B7E6-0C00-4E12-9DB5-A75704FDE074}" type="slidenum">
              <a:rPr lang="en-US" smtClean="0"/>
              <a:pPr eaLnBrk="1" hangingPunct="1"/>
              <a:t>15</a:t>
            </a:fld>
            <a:endParaRPr lang="en-US" dirty="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Employees working on, at, above, or near wall openings (including those with chutes attached) where the outside bottom edge of the wall opening is 6 feet or more above lower levels and the inside bottom edge of the wall opening is less than 39 inches above the walking/working surface must be protected from falling by the use of either a guardrail system, a safety net system, or a personal fall arrest system.</a:t>
            </a:r>
          </a:p>
          <a:p>
            <a:pPr marL="285750" indent="-285750" eaLnBrk="1" hangingPunct="1">
              <a:spcBef>
                <a:spcPct val="0"/>
              </a:spcBef>
              <a:buFont typeface="Arial" panose="020B0604020202020204" pitchFamily="34" charset="0"/>
              <a:buChar char="•"/>
            </a:pPr>
            <a:r>
              <a:rPr lang="en-US" dirty="0">
                <a:latin typeface="Arial" pitchFamily="34" charset="0"/>
              </a:rPr>
              <a:t>The picture on the right shows the proper guardrail system for an elevation opening.</a:t>
            </a:r>
            <a:r>
              <a:rPr lang="en-US" baseline="0" dirty="0">
                <a:latin typeface="Arial" pitchFamily="34" charset="0"/>
              </a:rPr>
              <a:t> Top-rail, mid-rail and toe board. Good job!</a:t>
            </a:r>
            <a:endParaRPr lang="en-US" dirty="0">
              <a:latin typeface="Arial" pitchFamily="34" charset="0"/>
            </a:endParaRPr>
          </a:p>
        </p:txBody>
      </p:sp>
    </p:spTree>
    <p:extLst>
      <p:ext uri="{BB962C8B-B14F-4D97-AF65-F5344CB8AC3E}">
        <p14:creationId xmlns:p14="http://schemas.microsoft.com/office/powerpoint/2010/main" val="295832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B4E902-B306-4E3D-940B-AFF5A796DDBA}" type="slidenum">
              <a:rPr lang="en-US" smtClean="0"/>
              <a:pPr eaLnBrk="1" hangingPunct="1"/>
              <a:t>16</a:t>
            </a:fld>
            <a:endParaRPr lang="en-US" dirty="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85750" indent="-285750" eaLnBrk="1" hangingPunct="1">
              <a:spcBef>
                <a:spcPct val="0"/>
              </a:spcBef>
              <a:buFont typeface="Arial" panose="020B0604020202020204" pitchFamily="34" charset="0"/>
              <a:buChar char="•"/>
            </a:pPr>
            <a:r>
              <a:rPr lang="en-US" dirty="0">
                <a:latin typeface="Arial" pitchFamily="34" charset="0"/>
              </a:rPr>
              <a:t>Ask the class what’s wrong with this?</a:t>
            </a:r>
          </a:p>
          <a:p>
            <a:pPr marL="285750" indent="-285750" eaLnBrk="1" hangingPunct="1">
              <a:spcBef>
                <a:spcPct val="0"/>
              </a:spcBef>
              <a:buFont typeface="Arial" panose="020B0604020202020204" pitchFamily="34" charset="0"/>
              <a:buChar char="•"/>
            </a:pPr>
            <a:r>
              <a:rPr lang="en-US" dirty="0">
                <a:latin typeface="Arial" pitchFamily="34" charset="0"/>
              </a:rPr>
              <a:t>¼ inch rope is allowed, but it does not meet the standard criteria</a:t>
            </a:r>
          </a:p>
          <a:p>
            <a:pPr marL="285750"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Under 1910.23(e)(1), </a:t>
            </a:r>
            <a:r>
              <a:rPr lang="en-US" sz="1600" b="1" i="0" kern="1200" dirty="0">
                <a:solidFill>
                  <a:schemeClr val="tx1"/>
                </a:solidFill>
                <a:effectLst/>
                <a:latin typeface="+mn-lt"/>
                <a:ea typeface="+mn-ea"/>
                <a:cs typeface="+mn-cs"/>
              </a:rPr>
              <a:t>OSHA</a:t>
            </a:r>
            <a:r>
              <a:rPr lang="en-US" sz="1600" b="0" i="0" kern="1200" dirty="0">
                <a:solidFill>
                  <a:schemeClr val="tx1"/>
                </a:solidFill>
                <a:effectLst/>
                <a:latin typeface="+mn-lt"/>
                <a:ea typeface="+mn-ea"/>
                <a:cs typeface="+mn-cs"/>
              </a:rPr>
              <a:t> says that a </a:t>
            </a:r>
            <a:r>
              <a:rPr lang="en-US" sz="1600" b="1" i="0" kern="1200" dirty="0">
                <a:solidFill>
                  <a:schemeClr val="tx1"/>
                </a:solidFill>
                <a:effectLst/>
                <a:latin typeface="+mn-lt"/>
                <a:ea typeface="+mn-ea"/>
                <a:cs typeface="+mn-cs"/>
              </a:rPr>
              <a:t>guardrail</a:t>
            </a:r>
            <a:r>
              <a:rPr lang="en-US" sz="1600" b="0" i="0" kern="1200" dirty="0">
                <a:solidFill>
                  <a:schemeClr val="tx1"/>
                </a:solidFill>
                <a:effectLst/>
                <a:latin typeface="+mn-lt"/>
                <a:ea typeface="+mn-ea"/>
                <a:cs typeface="+mn-cs"/>
              </a:rPr>
              <a:t> must have a vertical </a:t>
            </a:r>
            <a:r>
              <a:rPr lang="en-US" sz="1600" b="1" i="0" kern="1200" dirty="0">
                <a:solidFill>
                  <a:schemeClr val="tx1"/>
                </a:solidFill>
                <a:effectLst/>
                <a:latin typeface="+mn-lt"/>
                <a:ea typeface="+mn-ea"/>
                <a:cs typeface="+mn-cs"/>
              </a:rPr>
              <a:t>height</a:t>
            </a:r>
            <a:r>
              <a:rPr lang="en-US" sz="1600" b="0" i="0" kern="1200" dirty="0">
                <a:solidFill>
                  <a:schemeClr val="tx1"/>
                </a:solidFill>
                <a:effectLst/>
                <a:latin typeface="+mn-lt"/>
                <a:ea typeface="+mn-ea"/>
                <a:cs typeface="+mn-cs"/>
              </a:rPr>
              <a:t> of 42 inches nominal from the upper surface of the </a:t>
            </a:r>
            <a:r>
              <a:rPr lang="en-US" sz="1600" b="1" i="0" kern="1200" dirty="0">
                <a:solidFill>
                  <a:schemeClr val="tx1"/>
                </a:solidFill>
                <a:effectLst/>
                <a:latin typeface="+mn-lt"/>
                <a:ea typeface="+mn-ea"/>
                <a:cs typeface="+mn-cs"/>
              </a:rPr>
              <a:t>top rail</a:t>
            </a:r>
            <a:r>
              <a:rPr lang="en-US" sz="1600" b="0" i="0" kern="1200" dirty="0">
                <a:solidFill>
                  <a:schemeClr val="tx1"/>
                </a:solidFill>
                <a:effectLst/>
                <a:latin typeface="+mn-lt"/>
                <a:ea typeface="+mn-ea"/>
                <a:cs typeface="+mn-cs"/>
              </a:rPr>
              <a:t> to floor, platform, runway, or ramp level. "Nominal" simply means that 42 inches has been established as the de facto standard for </a:t>
            </a:r>
            <a:r>
              <a:rPr lang="en-US" sz="1600" b="1" i="0" kern="1200" dirty="0">
                <a:solidFill>
                  <a:schemeClr val="tx1"/>
                </a:solidFill>
                <a:effectLst/>
                <a:latin typeface="+mn-lt"/>
                <a:ea typeface="+mn-ea"/>
                <a:cs typeface="+mn-cs"/>
              </a:rPr>
              <a:t>guardrail height</a:t>
            </a:r>
            <a:r>
              <a:rPr lang="en-US" sz="1600" b="0" i="0" kern="1200" dirty="0">
                <a:solidFill>
                  <a:schemeClr val="tx1"/>
                </a:solidFill>
                <a:effectLst/>
                <a:latin typeface="+mn-lt"/>
                <a:ea typeface="+mn-ea"/>
                <a:cs typeface="+mn-cs"/>
              </a:rPr>
              <a:t>.</a:t>
            </a:r>
          </a:p>
          <a:p>
            <a:pPr marL="285750" indent="-285750" eaLnBrk="1" hangingPunct="1">
              <a:spcBef>
                <a:spcPct val="0"/>
              </a:spcBef>
              <a:buFont typeface="Arial" panose="020B0604020202020204" pitchFamily="34" charset="0"/>
              <a:buChar char="•"/>
            </a:pPr>
            <a:r>
              <a:rPr lang="en-US" sz="1600" b="0" i="0" u="none" kern="1200" baseline="0" dirty="0">
                <a:solidFill>
                  <a:schemeClr val="tx1"/>
                </a:solidFill>
                <a:effectLst/>
                <a:latin typeface="+mn-lt"/>
                <a:ea typeface="+mn-ea"/>
                <a:cs typeface="+mn-cs"/>
              </a:rPr>
              <a:t>Under 1926.502(b)(4), </a:t>
            </a:r>
            <a:r>
              <a:rPr lang="en-US" dirty="0"/>
              <a:t>When the 200 pound (890 N) test load specified in paragraph (b)(3) of this section is applied in a downward direction, the top edge of the guardrail shall not deflect to a height less than 39 inches (1.0 m) above the walking/working level. Guardrail system components selected and constructed in accordance with the Appendix B to subpart M of this part will be deemed to meet this requirement.</a:t>
            </a:r>
            <a:r>
              <a:rPr lang="en-US" sz="1600" b="1" i="0" kern="1200" dirty="0">
                <a:solidFill>
                  <a:schemeClr val="tx1"/>
                </a:solidFill>
                <a:effectLst/>
                <a:latin typeface="+mn-lt"/>
                <a:ea typeface="+mn-ea"/>
                <a:cs typeface="+mn-cs"/>
              </a:rPr>
              <a:t>1926.502(b)(5)</a:t>
            </a:r>
            <a:r>
              <a:rPr lang="en-US" dirty="0"/>
              <a:t>Midrails, screens, mesh, intermediate vertical members, solid panels, and equivalent structural members shall be capable of withstanding, without failure, a force of at least 150 pounds (666 N) applied in any downward or outward direction at any point along the midrail or other member.</a:t>
            </a:r>
            <a:endParaRPr lang="en-US" sz="1600" b="0" i="0" kern="1200" dirty="0">
              <a:solidFill>
                <a:schemeClr val="tx1"/>
              </a:solidFill>
              <a:effectLst/>
              <a:latin typeface="+mn-lt"/>
              <a:ea typeface="+mn-ea"/>
              <a:cs typeface="+mn-cs"/>
            </a:endParaRPr>
          </a:p>
          <a:p>
            <a:pPr marL="285750" indent="-285750" eaLnBrk="1" hangingPunct="1">
              <a:spcBef>
                <a:spcPct val="0"/>
              </a:spcBef>
              <a:buFont typeface="Arial" panose="020B0604020202020204" pitchFamily="34" charset="0"/>
              <a:buChar char="•"/>
            </a:pPr>
            <a:r>
              <a:rPr lang="en-US" dirty="0">
                <a:latin typeface="Arial" pitchFamily="34" charset="0"/>
              </a:rPr>
              <a:t>Top rail test of</a:t>
            </a:r>
            <a:r>
              <a:rPr lang="en-US" baseline="0" dirty="0">
                <a:latin typeface="Arial" pitchFamily="34" charset="0"/>
              </a:rPr>
              <a:t> 150 lbs. in any direction</a:t>
            </a:r>
            <a:r>
              <a:rPr lang="en-US" dirty="0">
                <a:latin typeface="Arial" pitchFamily="34" charset="0"/>
              </a:rPr>
              <a:t> </a:t>
            </a:r>
          </a:p>
          <a:p>
            <a:pPr marL="285750" indent="-285750" eaLnBrk="1" hangingPunct="1">
              <a:spcBef>
                <a:spcPct val="0"/>
              </a:spcBef>
              <a:buFont typeface="Arial" panose="020B0604020202020204" pitchFamily="34" charset="0"/>
              <a:buChar char="•"/>
            </a:pPr>
            <a:r>
              <a:rPr lang="en-US" dirty="0">
                <a:latin typeface="Arial" pitchFamily="34" charset="0"/>
              </a:rPr>
              <a:t>no midrail</a:t>
            </a:r>
          </a:p>
          <a:p>
            <a:pPr marL="285750" indent="-285750" eaLnBrk="1" hangingPunct="1">
              <a:spcBef>
                <a:spcPct val="0"/>
              </a:spcBef>
              <a:buFont typeface="Arial" panose="020B0604020202020204" pitchFamily="34" charset="0"/>
              <a:buChar char="•"/>
            </a:pPr>
            <a:r>
              <a:rPr lang="en-US" dirty="0">
                <a:latin typeface="Arial" pitchFamily="34" charset="0"/>
              </a:rPr>
              <a:t>no toeboards</a:t>
            </a:r>
          </a:p>
          <a:p>
            <a:pPr marL="285750" indent="-285750" eaLnBrk="1" hangingPunct="1">
              <a:spcBef>
                <a:spcPct val="0"/>
              </a:spcBef>
              <a:buFont typeface="Arial" panose="020B0604020202020204" pitchFamily="34" charset="0"/>
              <a:buChar char="•"/>
            </a:pPr>
            <a:r>
              <a:rPr lang="en-US" dirty="0">
                <a:latin typeface="Arial" pitchFamily="34" charset="0"/>
              </a:rPr>
              <a:t>sagging is not allowed</a:t>
            </a:r>
          </a:p>
          <a:p>
            <a:pPr marL="171450" indent="-171450" eaLnBrk="1" hangingPunct="1">
              <a:spcBef>
                <a:spcPct val="0"/>
              </a:spcBef>
              <a:buFont typeface="Arial" panose="020B0604020202020204" pitchFamily="34" charset="0"/>
              <a:buChar char="•"/>
            </a:pPr>
            <a:endParaRPr lang="en-US" sz="1100" dirty="0">
              <a:latin typeface="Arial" pitchFamily="34" charset="0"/>
            </a:endParaRPr>
          </a:p>
        </p:txBody>
      </p:sp>
    </p:spTree>
    <p:extLst>
      <p:ext uri="{BB962C8B-B14F-4D97-AF65-F5344CB8AC3E}">
        <p14:creationId xmlns:p14="http://schemas.microsoft.com/office/powerpoint/2010/main" val="1180108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39A67A-0F76-45C1-8173-5E905239FAD5}" type="slidenum">
              <a:rPr lang="en-US" smtClean="0"/>
              <a:pPr eaLnBrk="1" hangingPunct="1"/>
              <a:t>17</a:t>
            </a:fld>
            <a:endParaRPr lang="en-US" dirty="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Employees on a form scaffold exposed to falls of more than 10 feet, are required to have</a:t>
            </a:r>
            <a:r>
              <a:rPr lang="en-US" baseline="0" dirty="0">
                <a:latin typeface="Arial" pitchFamily="34" charset="0"/>
              </a:rPr>
              <a:t> </a:t>
            </a:r>
            <a:r>
              <a:rPr lang="en-US" dirty="0">
                <a:latin typeface="Arial" pitchFamily="34" charset="0"/>
              </a:rPr>
              <a:t>fall protection.</a:t>
            </a:r>
          </a:p>
          <a:p>
            <a:pPr marL="285750" indent="-285750" eaLnBrk="1" hangingPunct="1">
              <a:spcBef>
                <a:spcPct val="0"/>
              </a:spcBef>
              <a:buFont typeface="Arial" panose="020B0604020202020204" pitchFamily="34" charset="0"/>
              <a:buChar char="•"/>
            </a:pPr>
            <a:r>
              <a:rPr lang="en-US" dirty="0">
                <a:latin typeface="Arial" pitchFamily="34" charset="0"/>
              </a:rPr>
              <a:t>Also, exposed rebar shall have caps that prevent impalement.</a:t>
            </a:r>
          </a:p>
          <a:p>
            <a:pPr eaLnBrk="1" hangingPunct="1">
              <a:spcBef>
                <a:spcPct val="0"/>
              </a:spcBef>
            </a:pPr>
            <a:endParaRPr lang="en-US" sz="1100" dirty="0">
              <a:latin typeface="Arial" pitchFamily="34" charset="0"/>
            </a:endParaRPr>
          </a:p>
        </p:txBody>
      </p:sp>
    </p:spTree>
    <p:extLst>
      <p:ext uri="{BB962C8B-B14F-4D97-AF65-F5344CB8AC3E}">
        <p14:creationId xmlns:p14="http://schemas.microsoft.com/office/powerpoint/2010/main" val="210891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65592E-BBFF-483E-B889-B3CB6EDF9EB1}" type="slidenum">
              <a:rPr lang="en-US" smtClean="0"/>
              <a:pPr eaLnBrk="1" hangingPunct="1"/>
              <a:t>18</a:t>
            </a:fld>
            <a:endParaRPr lang="en-US" dirty="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Employees at the edge of an excavation 6 feet or more deep shall be protected from falling by guardrail systems, fences, barricades, or covers. </a:t>
            </a:r>
          </a:p>
          <a:p>
            <a:pPr marL="285750" indent="-285750" eaLnBrk="1" hangingPunct="1">
              <a:spcBef>
                <a:spcPct val="0"/>
              </a:spcBef>
              <a:buFont typeface="Arial" panose="020B0604020202020204" pitchFamily="34" charset="0"/>
              <a:buChar char="•"/>
            </a:pPr>
            <a:r>
              <a:rPr lang="en-US" dirty="0">
                <a:latin typeface="Arial" pitchFamily="34" charset="0"/>
              </a:rPr>
              <a:t>If walk-ways are used to permit workers to cross over excavations, guardrails are required on the walkway if the fall would be 6 feet or more to the lower level.</a:t>
            </a:r>
          </a:p>
          <a:p>
            <a:pPr marL="285750" indent="-285750" eaLnBrk="1" hangingPunct="1">
              <a:spcBef>
                <a:spcPct val="0"/>
              </a:spcBef>
              <a:buFont typeface="Arial" panose="020B0604020202020204" pitchFamily="34" charset="0"/>
              <a:buChar char="•"/>
            </a:pPr>
            <a:r>
              <a:rPr lang="en-US" dirty="0">
                <a:latin typeface="Arial" pitchFamily="34" charset="0"/>
              </a:rPr>
              <a:t>Note:</a:t>
            </a:r>
            <a:r>
              <a:rPr lang="en-US" baseline="0" dirty="0">
                <a:latin typeface="Arial" pitchFamily="34" charset="0"/>
              </a:rPr>
              <a:t> some of the exposed rebar have caps installed to prevent impalement, other do not.</a:t>
            </a:r>
            <a:endParaRPr lang="en-US" dirty="0">
              <a:latin typeface="Arial" pitchFamily="34" charset="0"/>
            </a:endParaRPr>
          </a:p>
        </p:txBody>
      </p:sp>
    </p:spTree>
    <p:extLst>
      <p:ext uri="{BB962C8B-B14F-4D97-AF65-F5344CB8AC3E}">
        <p14:creationId xmlns:p14="http://schemas.microsoft.com/office/powerpoint/2010/main" val="124234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After seeing the different situations where fall protection may be needed, provide the student with some general instructions on how to prevent falls.</a:t>
            </a:r>
          </a:p>
          <a:p>
            <a:pPr marL="285750" indent="-285750" eaLnBrk="1" hangingPunct="1">
              <a:spcBef>
                <a:spcPct val="0"/>
              </a:spcBef>
              <a:buFont typeface="Arial" panose="020B0604020202020204" pitchFamily="34" charset="0"/>
              <a:buChar char="•"/>
            </a:pPr>
            <a:r>
              <a:rPr lang="en-US" dirty="0"/>
              <a:t>Be clear on the fact that the main objective should be to prevent the exposure to the fall or eliminate the fall hazard.</a:t>
            </a:r>
          </a:p>
          <a:p>
            <a:pPr marL="285750" indent="-285750" eaLnBrk="1" hangingPunct="1">
              <a:spcBef>
                <a:spcPct val="0"/>
              </a:spcBef>
              <a:buFont typeface="Arial" panose="020B0604020202020204" pitchFamily="34" charset="0"/>
              <a:buChar char="•"/>
            </a:pPr>
            <a:r>
              <a:rPr lang="en-US" dirty="0"/>
              <a:t>Inform the student that you will discuss the various types of fall protection.</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30635A-B97E-4C78-8A89-ED14C019F02C}" type="slidenum">
              <a:rPr lang="en-US" smtClean="0"/>
              <a:pPr eaLnBrk="1" hangingPunct="1"/>
              <a:t>19</a:t>
            </a:fld>
            <a:endParaRPr lang="en-US" dirty="0"/>
          </a:p>
        </p:txBody>
      </p:sp>
    </p:spTree>
    <p:extLst>
      <p:ext uri="{BB962C8B-B14F-4D97-AF65-F5344CB8AC3E}">
        <p14:creationId xmlns:p14="http://schemas.microsoft.com/office/powerpoint/2010/main" val="338530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Mention the different types of fall protection and that you will discuss each one in detail.  </a:t>
            </a:r>
          </a:p>
          <a:p>
            <a:pPr marL="285750" indent="-285750" eaLnBrk="1" hangingPunct="1">
              <a:spcBef>
                <a:spcPct val="0"/>
              </a:spcBef>
              <a:buFont typeface="Arial" panose="020B0604020202020204" pitchFamily="34" charset="0"/>
              <a:buChar char="•"/>
            </a:pPr>
            <a:r>
              <a:rPr lang="en-US" dirty="0"/>
              <a:t>Good time to mention that some of these systems will be available during the class for students to become familiar with them and practice their implementation.</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1E2B49-AABA-4CA0-BEC3-298A815DA667}" type="slidenum">
              <a:rPr lang="en-US" smtClean="0"/>
              <a:pPr eaLnBrk="1" hangingPunct="1"/>
              <a:t>20</a:t>
            </a:fld>
            <a:endParaRPr lang="en-US" dirty="0"/>
          </a:p>
        </p:txBody>
      </p:sp>
    </p:spTree>
    <p:extLst>
      <p:ext uri="{BB962C8B-B14F-4D97-AF65-F5344CB8AC3E}">
        <p14:creationId xmlns:p14="http://schemas.microsoft.com/office/powerpoint/2010/main" val="365954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b="0" i="0" kern="1200" dirty="0">
                <a:solidFill>
                  <a:schemeClr val="tx1"/>
                </a:solidFill>
                <a:effectLst/>
                <a:latin typeface="+mn-lt"/>
                <a:ea typeface="+mn-ea"/>
                <a:cs typeface="+mn-cs"/>
              </a:rPr>
              <a:t>OSHA has identified the four leading causes of fatalities in the construction industry. This is an online course that focuses on OSHA Fatal Four Hazards which include electrical, fall, struck-by, and caught-in or between hazards.</a:t>
            </a:r>
            <a:endParaRPr lang="en-US" b="0" dirty="0"/>
          </a:p>
          <a:p>
            <a:endParaRPr lang="en-US" dirty="0"/>
          </a:p>
          <a:p>
            <a:r>
              <a:rPr lang="en-US" dirty="0"/>
              <a:t>Discuss the total number of work-related fatal falls for 2015.</a:t>
            </a:r>
          </a:p>
          <a:p>
            <a:pPr marL="7429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Note – OSHA is always 2 years behind regarding their data collection efforts. </a:t>
            </a:r>
          </a:p>
          <a:p>
            <a:pPr marL="7429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Mention the source: BLS, U.S.  Bureau of Labor Statistics.</a:t>
            </a:r>
          </a:p>
          <a:p>
            <a:endParaRPr lang="en-US" dirty="0"/>
          </a:p>
          <a:p>
            <a:r>
              <a:rPr lang="en-US" dirty="0"/>
              <a:t>Mention that out of the 4,379 in 2015, 937 were in the construction industry and 364 resulted in fatalities. </a:t>
            </a:r>
          </a:p>
          <a:p>
            <a:endParaRPr lang="en-US" dirty="0"/>
          </a:p>
        </p:txBody>
      </p:sp>
      <p:sp>
        <p:nvSpPr>
          <p:cNvPr id="153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DF7947-B127-4D3B-89E3-6EFEC20D9881}" type="slidenum">
              <a:rPr lang="en-US" smtClean="0"/>
              <a:pPr eaLnBrk="1" hangingPunct="1"/>
              <a:t>3</a:t>
            </a:fld>
            <a:endParaRPr lang="en-US" dirty="0"/>
          </a:p>
        </p:txBody>
      </p:sp>
    </p:spTree>
    <p:extLst>
      <p:ext uri="{BB962C8B-B14F-4D97-AF65-F5344CB8AC3E}">
        <p14:creationId xmlns:p14="http://schemas.microsoft.com/office/powerpoint/2010/main" val="77799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dirty="0"/>
              <a:t>Discuss all 3 parts of the guardrail system, what function they serve, and the specs of each part.</a:t>
            </a:r>
          </a:p>
          <a:p>
            <a:pPr eaLnBrk="1" hangingPunct="1">
              <a:spcBef>
                <a:spcPct val="0"/>
              </a:spcBef>
            </a:pPr>
            <a:endParaRPr lang="en-US" dirty="0"/>
          </a:p>
          <a:p>
            <a:pPr eaLnBrk="1" hangingPunct="1">
              <a:spcBef>
                <a:spcPct val="0"/>
              </a:spcBef>
              <a:buFontTx/>
              <a:buChar char="•"/>
            </a:pPr>
            <a:r>
              <a:rPr lang="en-US" dirty="0"/>
              <a:t>Top Rail</a:t>
            </a:r>
          </a:p>
          <a:p>
            <a:pPr marL="742950" lvl="1" indent="-285750" eaLnBrk="1" hangingPunct="1">
              <a:spcBef>
                <a:spcPct val="0"/>
              </a:spcBef>
              <a:buFont typeface="Arial" panose="020B0604020202020204" pitchFamily="34" charset="0"/>
              <a:buChar char="•"/>
            </a:pPr>
            <a:r>
              <a:rPr lang="en-US" dirty="0"/>
              <a:t>Protect workers from falls on the job</a:t>
            </a:r>
            <a:r>
              <a:rPr lang="en-US" baseline="0" dirty="0"/>
              <a:t> i</a:t>
            </a:r>
            <a:r>
              <a:rPr lang="en-US" dirty="0"/>
              <a:t>f workers are more than 6 feet above the lower surface</a:t>
            </a:r>
            <a:endParaRPr lang="en-US" dirty="0">
              <a:latin typeface="Arial" pitchFamily="34" charset="0"/>
            </a:endParaRPr>
          </a:p>
          <a:p>
            <a:pPr marL="742950" lvl="1" indent="-285750" eaLnBrk="1" hangingPunct="1">
              <a:spcBef>
                <a:spcPct val="0"/>
              </a:spcBef>
              <a:buFont typeface="Arial" panose="020B0604020202020204" pitchFamily="34" charset="0"/>
              <a:buChar char="•"/>
            </a:pPr>
            <a:r>
              <a:rPr lang="en-US" dirty="0">
                <a:latin typeface="Arial" pitchFamily="34" charset="0"/>
              </a:rPr>
              <a:t>42 inches, +/-  3 inches</a:t>
            </a:r>
          </a:p>
          <a:p>
            <a:pPr marL="742950" lvl="1" indent="-285750" eaLnBrk="1" hangingPunct="1">
              <a:spcBef>
                <a:spcPct val="0"/>
              </a:spcBef>
              <a:buFont typeface="Arial" panose="020B0604020202020204" pitchFamily="34" charset="0"/>
              <a:buChar char="•"/>
            </a:pPr>
            <a:r>
              <a:rPr lang="en-US" dirty="0">
                <a:latin typeface="Arial" pitchFamily="34" charset="0"/>
              </a:rPr>
              <a:t>Be able to withstand 200 lbs. of force</a:t>
            </a:r>
          </a:p>
          <a:p>
            <a:pPr eaLnBrk="1" hangingPunct="1">
              <a:spcBef>
                <a:spcPct val="0"/>
              </a:spcBef>
              <a:buFontTx/>
              <a:buChar char="•"/>
            </a:pPr>
            <a:r>
              <a:rPr lang="en-US" dirty="0"/>
              <a:t>Mid Rail </a:t>
            </a:r>
          </a:p>
          <a:p>
            <a:pPr marL="742950" lvl="1"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Protect workers so they can't fall through the guardrail</a:t>
            </a:r>
            <a:endParaRPr lang="en-US" dirty="0"/>
          </a:p>
          <a:p>
            <a:pPr marL="742950" lvl="1" indent="-285750" eaLnBrk="1" hangingPunct="1">
              <a:spcBef>
                <a:spcPct val="0"/>
              </a:spcBef>
              <a:buFont typeface="Arial" panose="020B0604020202020204" pitchFamily="34" charset="0"/>
              <a:buChar char="•"/>
            </a:pPr>
            <a:r>
              <a:rPr lang="en-US" dirty="0"/>
              <a:t>Middle of top rail and ground (21 inches)</a:t>
            </a:r>
          </a:p>
          <a:p>
            <a:pPr marL="742950" lvl="1" indent="-285750" eaLnBrk="1" hangingPunct="1">
              <a:spcBef>
                <a:spcPct val="0"/>
              </a:spcBef>
              <a:buFont typeface="Arial" panose="020B0604020202020204" pitchFamily="34" charset="0"/>
              <a:buChar char="•"/>
            </a:pPr>
            <a:r>
              <a:rPr lang="en-US" dirty="0"/>
              <a:t>Be able to withstand 150 lbs. of force</a:t>
            </a:r>
          </a:p>
          <a:p>
            <a:pPr eaLnBrk="1" hangingPunct="1">
              <a:spcBef>
                <a:spcPct val="0"/>
              </a:spcBef>
              <a:buFontTx/>
              <a:buChar char="•"/>
            </a:pPr>
            <a:r>
              <a:rPr lang="en-US" dirty="0"/>
              <a:t>Toeboards</a:t>
            </a:r>
          </a:p>
          <a:p>
            <a:pPr marL="742950" lvl="1" indent="-285750" eaLnBrk="1" hangingPunct="1">
              <a:spcBef>
                <a:spcPct val="0"/>
              </a:spcBef>
              <a:buFont typeface="Arial" panose="020B0604020202020204" pitchFamily="34" charset="0"/>
              <a:buChar char="•"/>
            </a:pPr>
            <a:r>
              <a:rPr lang="en-US" sz="1600" b="0" i="1" kern="1200" dirty="0">
                <a:solidFill>
                  <a:schemeClr val="tx1"/>
                </a:solidFill>
                <a:effectLst/>
                <a:latin typeface="+mn-lt"/>
                <a:ea typeface="+mn-ea"/>
                <a:cs typeface="+mn-cs"/>
              </a:rPr>
              <a:t>Toeboard</a:t>
            </a:r>
            <a:r>
              <a:rPr lang="en-US" sz="1600" b="0" i="0" kern="1200" dirty="0">
                <a:solidFill>
                  <a:schemeClr val="tx1"/>
                </a:solidFill>
                <a:effectLst/>
                <a:latin typeface="+mn-lt"/>
                <a:ea typeface="+mn-ea"/>
                <a:cs typeface="+mn-cs"/>
              </a:rPr>
              <a:t> means a low protective barrier that is designed to prevent materials, tools, and equipment from falling to a lower level, and protect employees from falling.</a:t>
            </a:r>
            <a:endParaRPr lang="en-US" dirty="0"/>
          </a:p>
          <a:p>
            <a:pPr marL="742950" lvl="1" indent="-285750" eaLnBrk="1" hangingPunct="1">
              <a:spcBef>
                <a:spcPct val="0"/>
              </a:spcBef>
              <a:buFont typeface="Arial" panose="020B0604020202020204" pitchFamily="34" charset="0"/>
              <a:buChar char="•"/>
            </a:pPr>
            <a:r>
              <a:rPr lang="en-US" dirty="0"/>
              <a:t>At least 3 ½ inches tall (quick fix: 2 x 4 lumber)</a:t>
            </a:r>
          </a:p>
          <a:p>
            <a:pPr marL="742950" lvl="1" indent="-285750" eaLnBrk="1" hangingPunct="1">
              <a:spcBef>
                <a:spcPct val="0"/>
              </a:spcBef>
              <a:buFont typeface="Arial" panose="020B0604020202020204" pitchFamily="34" charset="0"/>
              <a:buChar char="•"/>
            </a:pPr>
            <a:r>
              <a:rPr lang="en-US" dirty="0"/>
              <a:t>Be able to withstand 50 lbs. of force</a:t>
            </a:r>
          </a:p>
          <a:p>
            <a:pPr eaLnBrk="1" hangingPunct="1">
              <a:spcBef>
                <a:spcPct val="0"/>
              </a:spcBef>
              <a:buFontTx/>
              <a:buChar char="•"/>
            </a:pPr>
            <a:r>
              <a:rPr lang="en-US" dirty="0"/>
              <a:t>Verticals- not more than 8 feet apart</a:t>
            </a:r>
          </a:p>
          <a:p>
            <a:pPr eaLnBrk="1" hangingPunct="1">
              <a:spcBef>
                <a:spcPct val="0"/>
              </a:spcBef>
            </a:pPr>
            <a:endParaRPr lang="en-US"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31159B-A824-448A-B09F-07884F1F041F}" type="slidenum">
              <a:rPr lang="en-US" smtClean="0"/>
              <a:pPr eaLnBrk="1" hangingPunct="1"/>
              <a:t>21</a:t>
            </a:fld>
            <a:endParaRPr lang="en-US" dirty="0"/>
          </a:p>
        </p:txBody>
      </p:sp>
    </p:spTree>
    <p:extLst>
      <p:ext uri="{BB962C8B-B14F-4D97-AF65-F5344CB8AC3E}">
        <p14:creationId xmlns:p14="http://schemas.microsoft.com/office/powerpoint/2010/main" val="263644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Let the students recognize the hazards of improper installation of guardrails, </a:t>
            </a:r>
          </a:p>
          <a:p>
            <a:pPr eaLnBrk="1" hangingPunct="1">
              <a:spcBef>
                <a:spcPct val="0"/>
              </a:spcBef>
            </a:pPr>
            <a:endParaRPr lang="en-US" dirty="0"/>
          </a:p>
          <a:p>
            <a:pPr marL="285750" indent="-285750" eaLnBrk="1" hangingPunct="1">
              <a:spcBef>
                <a:spcPct val="0"/>
              </a:spcBef>
              <a:buFont typeface="Arial" panose="020B0604020202020204" pitchFamily="34" charset="0"/>
              <a:buChar char="•"/>
            </a:pPr>
            <a:r>
              <a:rPr lang="en-US" dirty="0"/>
              <a:t>1</a:t>
            </a:r>
            <a:r>
              <a:rPr lang="en-US" baseline="30000" dirty="0"/>
              <a:t>st </a:t>
            </a:r>
            <a:r>
              <a:rPr lang="en-US" dirty="0"/>
              <a:t>- Midrail not placed correctly, protruding rail &amp; loosely attached </a:t>
            </a:r>
          </a:p>
          <a:p>
            <a:pPr marL="285750" indent="-285750" eaLnBrk="1" hangingPunct="1">
              <a:spcBef>
                <a:spcPct val="0"/>
              </a:spcBef>
              <a:buFont typeface="Arial" panose="020B0604020202020204" pitchFamily="34" charset="0"/>
              <a:buChar char="•"/>
            </a:pPr>
            <a:r>
              <a:rPr lang="en-US" dirty="0"/>
              <a:t>2</a:t>
            </a:r>
            <a:r>
              <a:rPr lang="en-US" baseline="30000" dirty="0"/>
              <a:t>nd</a:t>
            </a:r>
            <a:r>
              <a:rPr lang="en-US" dirty="0"/>
              <a:t> – Midrail is not properly placed, wall connectors at different heights</a:t>
            </a:r>
          </a:p>
          <a:p>
            <a:pPr marL="285750" indent="-285750" eaLnBrk="1" hangingPunct="1">
              <a:spcBef>
                <a:spcPct val="0"/>
              </a:spcBef>
              <a:buFont typeface="Arial" panose="020B0604020202020204" pitchFamily="34" charset="0"/>
              <a:buChar char="•"/>
            </a:pPr>
            <a:r>
              <a:rPr lang="en-US" dirty="0"/>
              <a:t>2</a:t>
            </a:r>
            <a:r>
              <a:rPr lang="en-US" baseline="30000" dirty="0"/>
              <a:t>nd</a:t>
            </a:r>
            <a:r>
              <a:rPr lang="en-US" dirty="0"/>
              <a:t> - board missing on the right picture</a:t>
            </a:r>
          </a:p>
          <a:p>
            <a:pPr marL="742950" lvl="1" indent="-285750" eaLnBrk="1" hangingPunct="1">
              <a:spcBef>
                <a:spcPct val="0"/>
              </a:spcBef>
              <a:buFont typeface="Arial" panose="020B0604020202020204" pitchFamily="34" charset="0"/>
              <a:buChar char="•"/>
            </a:pPr>
            <a:r>
              <a:rPr lang="en-US" dirty="0"/>
              <a:t>You would not to be under</a:t>
            </a:r>
            <a:r>
              <a:rPr lang="en-US" baseline="0" dirty="0"/>
              <a:t> this work area if something fell</a:t>
            </a:r>
            <a:endParaRPr lang="en-US" dirty="0"/>
          </a:p>
        </p:txBody>
      </p:sp>
      <p:sp>
        <p:nvSpPr>
          <p:cNvPr id="1761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39585-1369-4756-8DBF-CA8CE73B246E}" type="slidenum">
              <a:rPr lang="en-US" smtClean="0"/>
              <a:pPr eaLnBrk="1" hangingPunct="1"/>
              <a:t>22</a:t>
            </a:fld>
            <a:endParaRPr lang="en-US" dirty="0"/>
          </a:p>
        </p:txBody>
      </p:sp>
    </p:spTree>
    <p:extLst>
      <p:ext uri="{BB962C8B-B14F-4D97-AF65-F5344CB8AC3E}">
        <p14:creationId xmlns:p14="http://schemas.microsoft.com/office/powerpoint/2010/main" val="67154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State what PFAS stands for (Personal Fall Arrest Systems).  </a:t>
            </a:r>
          </a:p>
          <a:p>
            <a:pPr marL="285750" indent="-285750" eaLnBrk="1" hangingPunct="1">
              <a:spcBef>
                <a:spcPct val="0"/>
              </a:spcBef>
              <a:buFont typeface="Arial" panose="020B0604020202020204" pitchFamily="34" charset="0"/>
              <a:buChar char="•"/>
            </a:pPr>
            <a:r>
              <a:rPr lang="en-US" dirty="0"/>
              <a:t>Briefly mention each component of the PFAS:</a:t>
            </a:r>
          </a:p>
          <a:p>
            <a:pPr marL="742950" lvl="1" indent="-285750" eaLnBrk="1" hangingPunct="1">
              <a:spcBef>
                <a:spcPct val="0"/>
              </a:spcBef>
              <a:buFont typeface="Arial" panose="020B0604020202020204" pitchFamily="34" charset="0"/>
              <a:buChar char="•"/>
            </a:pPr>
            <a:r>
              <a:rPr lang="en-US" dirty="0"/>
              <a:t>Anchor</a:t>
            </a:r>
          </a:p>
          <a:p>
            <a:pPr marL="742950" lvl="1" indent="-285750" eaLnBrk="1" hangingPunct="1">
              <a:spcBef>
                <a:spcPct val="0"/>
              </a:spcBef>
              <a:buFont typeface="Arial" panose="020B0604020202020204" pitchFamily="34" charset="0"/>
              <a:buChar char="•"/>
            </a:pPr>
            <a:r>
              <a:rPr lang="en-US" dirty="0"/>
              <a:t>Lanyard/connector</a:t>
            </a:r>
          </a:p>
          <a:p>
            <a:pPr marL="742950" lvl="1" indent="-285750" eaLnBrk="1" hangingPunct="1">
              <a:spcBef>
                <a:spcPct val="0"/>
              </a:spcBef>
              <a:buFont typeface="Arial" panose="020B0604020202020204" pitchFamily="34" charset="0"/>
              <a:buChar char="•"/>
            </a:pPr>
            <a:r>
              <a:rPr lang="en-US" dirty="0"/>
              <a:t>Full Body Harness</a:t>
            </a:r>
          </a:p>
          <a:p>
            <a:pPr marL="742950" lvl="1"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Indicate the equipment and fall protection training requirement</a:t>
            </a: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6C16C0-9DF5-42C7-8399-DBF758D32263}" type="slidenum">
              <a:rPr lang="en-US" smtClean="0"/>
              <a:pPr eaLnBrk="1" hangingPunct="1"/>
              <a:t>23</a:t>
            </a:fld>
            <a:endParaRPr lang="en-US" dirty="0"/>
          </a:p>
        </p:txBody>
      </p:sp>
    </p:spTree>
    <p:extLst>
      <p:ext uri="{BB962C8B-B14F-4D97-AF65-F5344CB8AC3E}">
        <p14:creationId xmlns:p14="http://schemas.microsoft.com/office/powerpoint/2010/main" val="766939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5F874E-D6AA-4A4F-87C8-5CD8C2960604}" type="slidenum">
              <a:rPr lang="en-US" smtClean="0"/>
              <a:pPr eaLnBrk="1" hangingPunct="1"/>
              <a:t>24</a:t>
            </a:fld>
            <a:endParaRPr lang="en-US" dirty="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Must be capable of supporting at least 5,000 pounds per employee attached</a:t>
            </a:r>
          </a:p>
          <a:p>
            <a:pPr marL="285750" indent="-285750" algn="ctr" eaLnBrk="1" hangingPunct="1">
              <a:spcBef>
                <a:spcPct val="0"/>
              </a:spcBef>
              <a:buFont typeface="Arial" panose="020B0604020202020204" pitchFamily="34" charset="0"/>
              <a:buChar char="•"/>
            </a:pPr>
            <a:r>
              <a:rPr lang="en-US" dirty="0"/>
              <a:t>Or</a:t>
            </a:r>
          </a:p>
          <a:p>
            <a:pPr marL="285750" indent="-285750" eaLnBrk="1" hangingPunct="1">
              <a:lnSpc>
                <a:spcPct val="90000"/>
              </a:lnSpc>
              <a:spcBef>
                <a:spcPct val="0"/>
              </a:spcBef>
              <a:buFont typeface="Arial" panose="020B0604020202020204" pitchFamily="34" charset="0"/>
              <a:buChar char="•"/>
            </a:pPr>
            <a:r>
              <a:rPr lang="en-US" dirty="0"/>
              <a:t>Must be designed and used as follows:</a:t>
            </a:r>
          </a:p>
          <a:p>
            <a:pPr marL="742950" lvl="1" indent="-285750" eaLnBrk="1" hangingPunct="1">
              <a:lnSpc>
                <a:spcPct val="90000"/>
              </a:lnSpc>
              <a:spcBef>
                <a:spcPct val="0"/>
              </a:spcBef>
              <a:buFont typeface="Arial" panose="020B0604020202020204" pitchFamily="34" charset="0"/>
              <a:buChar char="•"/>
            </a:pPr>
            <a:r>
              <a:rPr lang="en-US" dirty="0"/>
              <a:t>As part of a complete personal fall arrest system which maintains a safety factor of at least two.  </a:t>
            </a:r>
          </a:p>
          <a:p>
            <a:pPr marL="742950" lvl="1" indent="-285750" eaLnBrk="1" hangingPunct="1">
              <a:lnSpc>
                <a:spcPct val="90000"/>
              </a:lnSpc>
              <a:spcBef>
                <a:spcPct val="0"/>
              </a:spcBef>
              <a:buFont typeface="Arial" panose="020B0604020202020204" pitchFamily="34" charset="0"/>
              <a:buChar char="•"/>
            </a:pPr>
            <a:r>
              <a:rPr lang="en-US" dirty="0"/>
              <a:t>Under the supervision of a qualified person.</a:t>
            </a:r>
          </a:p>
          <a:p>
            <a:pPr marL="742950" lvl="1" indent="-285750" eaLnBrk="1" hangingPunct="1">
              <a:lnSpc>
                <a:spcPct val="90000"/>
              </a:lnSpc>
              <a:spcBef>
                <a:spcPct val="0"/>
              </a:spcBef>
              <a:buFont typeface="Arial" panose="020B0604020202020204" pitchFamily="34" charset="0"/>
              <a:buChar char="•"/>
            </a:pPr>
            <a:r>
              <a:rPr lang="en-US" dirty="0"/>
              <a:t>Care must be taken when placing an anchor.  Use the right anchor for the right job and location.  In the photo, a webbing anchor strap was placed adjacent to sharp sheet metal and anchor is not properly secured.</a:t>
            </a:r>
          </a:p>
          <a:p>
            <a:pPr marL="742950" lvl="1" indent="-285750" eaLnBrk="1" hangingPunct="1">
              <a:lnSpc>
                <a:spcPct val="90000"/>
              </a:lnSpc>
              <a:spcBef>
                <a:spcPct val="0"/>
              </a:spcBef>
              <a:buFont typeface="Arial" panose="020B0604020202020204" pitchFamily="34" charset="0"/>
              <a:buChar char="•"/>
            </a:pPr>
            <a:endParaRPr lang="en-US" dirty="0"/>
          </a:p>
          <a:p>
            <a:pPr eaLnBrk="1" hangingPunct="1">
              <a:spcBef>
                <a:spcPct val="0"/>
              </a:spcBef>
              <a:buFontTx/>
              <a:buChar char="•"/>
            </a:pPr>
            <a:endParaRPr lang="en-US" sz="1100" dirty="0">
              <a:latin typeface="Arial" pitchFamily="34" charset="0"/>
              <a:cs typeface="Times New Roman" pitchFamily="18" charset="0"/>
            </a:endParaRPr>
          </a:p>
        </p:txBody>
      </p:sp>
    </p:spTree>
    <p:extLst>
      <p:ext uri="{BB962C8B-B14F-4D97-AF65-F5344CB8AC3E}">
        <p14:creationId xmlns:p14="http://schemas.microsoft.com/office/powerpoint/2010/main" val="36314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7C9A28-692D-414A-8396-C6024659D84F}" type="slidenum">
              <a:rPr lang="en-US" smtClean="0"/>
              <a:pPr eaLnBrk="1" hangingPunct="1"/>
              <a:t>25</a:t>
            </a:fld>
            <a:endParaRPr lang="en-US" dirty="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Next, the Full Body Harness – Here we see Personal Fall Arrest System during use for roofing and re-roofing operations.   </a:t>
            </a:r>
          </a:p>
          <a:p>
            <a:pPr marL="285750" indent="-285750" eaLnBrk="1" hangingPunct="1">
              <a:spcBef>
                <a:spcPct val="0"/>
              </a:spcBef>
              <a:buFont typeface="Arial" panose="020B0604020202020204" pitchFamily="34" charset="0"/>
              <a:buChar char="•"/>
            </a:pPr>
            <a:r>
              <a:rPr lang="en-US" dirty="0">
                <a:latin typeface="Arial" pitchFamily="34" charset="0"/>
              </a:rPr>
              <a:t>As you can see, the harness has to be attached to a connector and this itself to an anchor point. </a:t>
            </a:r>
          </a:p>
          <a:p>
            <a:pPr marL="285750" indent="-285750" eaLnBrk="1" hangingPunct="1">
              <a:spcBef>
                <a:spcPct val="0"/>
              </a:spcBef>
              <a:buFont typeface="Arial" panose="020B0604020202020204" pitchFamily="34" charset="0"/>
              <a:buChar char="•"/>
            </a:pPr>
            <a:r>
              <a:rPr lang="en-US" dirty="0">
                <a:latin typeface="Arial" pitchFamily="34" charset="0"/>
              </a:rPr>
              <a:t>Depending on the application, there are specific devices designed for attachment or connection.</a:t>
            </a:r>
          </a:p>
        </p:txBody>
      </p:sp>
    </p:spTree>
    <p:extLst>
      <p:ext uri="{BB962C8B-B14F-4D97-AF65-F5344CB8AC3E}">
        <p14:creationId xmlns:p14="http://schemas.microsoft.com/office/powerpoint/2010/main" val="2346361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spcBef>
                <a:spcPct val="0"/>
              </a:spcBef>
              <a:buFont typeface="Arial" panose="020B0604020202020204" pitchFamily="34" charset="0"/>
              <a:buChar char="•"/>
            </a:pPr>
            <a:r>
              <a:rPr lang="en-US" dirty="0">
                <a:latin typeface="Arial" pitchFamily="34" charset="0"/>
              </a:rPr>
              <a:t>A full body harness is designed to minimize the impact on the body during a fall by distributing the force of the fall over the entire torso.</a:t>
            </a:r>
          </a:p>
          <a:p>
            <a:pPr marL="285750" indent="-285750" eaLnBrk="1" hangingPunct="1">
              <a:spcBef>
                <a:spcPct val="0"/>
              </a:spcBef>
              <a:buFont typeface="Arial" panose="020B0604020202020204" pitchFamily="34" charset="0"/>
              <a:buChar char="•"/>
            </a:pPr>
            <a:r>
              <a:rPr lang="en-US" dirty="0">
                <a:latin typeface="Arial" pitchFamily="34" charset="0"/>
              </a:rPr>
              <a:t>And remember, body belts have not been allowed as part of an arrest system since Jan 1998.  They can still be used as part of a fall restraint system/positioning only and we’ll cover that in just a few minutes.</a:t>
            </a:r>
          </a:p>
          <a:p>
            <a:endParaRPr lang="en-US" dirty="0"/>
          </a:p>
        </p:txBody>
      </p:sp>
      <p:sp>
        <p:nvSpPr>
          <p:cNvPr id="5" name="Slide Number Placeholder 4"/>
          <p:cNvSpPr>
            <a:spLocks noGrp="1"/>
          </p:cNvSpPr>
          <p:nvPr>
            <p:ph type="sldNum" sz="quarter" idx="11"/>
          </p:nvPr>
        </p:nvSpPr>
        <p:spPr/>
        <p:txBody>
          <a:bodyPr/>
          <a:lstStyle/>
          <a:p>
            <a:pPr>
              <a:defRPr/>
            </a:pPr>
            <a:fld id="{059CBC89-0721-4BC1-A672-7E05F66653FA}" type="slidenum">
              <a:rPr lang="en-US" smtClean="0"/>
              <a:pPr>
                <a:defRPr/>
              </a:pPr>
              <a:t>26</a:t>
            </a:fld>
            <a:endParaRPr lang="en-US" dirty="0"/>
          </a:p>
        </p:txBody>
      </p:sp>
    </p:spTree>
    <p:extLst>
      <p:ext uri="{BB962C8B-B14F-4D97-AF65-F5344CB8AC3E}">
        <p14:creationId xmlns:p14="http://schemas.microsoft.com/office/powerpoint/2010/main" val="1587590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8C7EDC-A81C-41A6-9EF3-8C19E4FC0E52}" type="slidenum">
              <a:rPr lang="en-US" smtClean="0"/>
              <a:pPr eaLnBrk="1" hangingPunct="1"/>
              <a:t>27</a:t>
            </a:fld>
            <a:endParaRPr lang="en-US" dirty="0"/>
          </a:p>
        </p:txBody>
      </p:sp>
      <p:sp>
        <p:nvSpPr>
          <p:cNvPr id="182275"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Workers must be trained in the proper wear and use of the body harness.  </a:t>
            </a:r>
          </a:p>
          <a:p>
            <a:pPr marL="285750" indent="-285750" eaLnBrk="1" hangingPunct="1">
              <a:spcBef>
                <a:spcPct val="0"/>
              </a:spcBef>
              <a:buFont typeface="Arial" panose="020B0604020202020204" pitchFamily="34" charset="0"/>
              <a:buChar char="•"/>
            </a:pPr>
            <a:r>
              <a:rPr lang="en-US" dirty="0">
                <a:latin typeface="Arial" pitchFamily="34" charset="0"/>
              </a:rPr>
              <a:t>They are not a one size fits all component.  </a:t>
            </a:r>
          </a:p>
          <a:p>
            <a:pPr marL="285750" indent="-285750" eaLnBrk="1" hangingPunct="1">
              <a:spcBef>
                <a:spcPct val="0"/>
              </a:spcBef>
              <a:buFont typeface="Arial" panose="020B0604020202020204" pitchFamily="34" charset="0"/>
              <a:buChar char="•"/>
            </a:pPr>
            <a:r>
              <a:rPr lang="en-US" dirty="0">
                <a:latin typeface="Arial" pitchFamily="34" charset="0"/>
              </a:rPr>
              <a:t>Proper sizing is critical to preventing injuries.  The harness must fit snugly across the chest and around the thighs and the D-ring must be positioned in the center of the back between the shoulder blades.  </a:t>
            </a:r>
          </a:p>
          <a:p>
            <a:pPr marL="285750" indent="-285750" eaLnBrk="1" hangingPunct="1">
              <a:spcBef>
                <a:spcPct val="0"/>
              </a:spcBef>
              <a:buFont typeface="Arial" panose="020B0604020202020204" pitchFamily="34" charset="0"/>
              <a:buChar char="•"/>
            </a:pPr>
            <a:r>
              <a:rPr lang="en-US" dirty="0">
                <a:latin typeface="Arial" pitchFamily="34" charset="0"/>
              </a:rPr>
              <a:t>Employers must ensure workers use a size that fits properly.</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latin typeface="Arial" pitchFamily="34" charset="0"/>
              </a:rPr>
              <a:t>The</a:t>
            </a:r>
            <a:r>
              <a:rPr lang="en-US" baseline="0" dirty="0">
                <a:latin typeface="Arial" pitchFamily="34" charset="0"/>
              </a:rPr>
              <a:t> D-ring should be positioned between the shoulder blades when properly fitted.</a:t>
            </a:r>
            <a:endParaRPr lang="en-US" dirty="0">
              <a:latin typeface="Arial" pitchFamily="34" charset="0"/>
            </a:endParaRPr>
          </a:p>
          <a:p>
            <a:pPr marL="285750" indent="-285750" eaLnBrk="1" hangingPunct="1">
              <a:spcBef>
                <a:spcPct val="0"/>
              </a:spcBef>
              <a:buFont typeface="Arial" panose="020B0604020202020204" pitchFamily="34" charset="0"/>
              <a:buChar char="•"/>
            </a:pPr>
            <a:r>
              <a:rPr lang="en-US" dirty="0">
                <a:latin typeface="Arial" pitchFamily="34" charset="0"/>
              </a:rPr>
              <a:t>Emphasize the weight limitation of 310 pounds for a  standard harness.  Higher weight limit harnesses are available in the market.</a:t>
            </a:r>
          </a:p>
        </p:txBody>
      </p:sp>
    </p:spTree>
    <p:extLst>
      <p:ext uri="{BB962C8B-B14F-4D97-AF65-F5344CB8AC3E}">
        <p14:creationId xmlns:p14="http://schemas.microsoft.com/office/powerpoint/2010/main" val="136185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The picture on the left illustrates a loose fitting harness and the images on the right illustrate what</a:t>
            </a:r>
            <a:r>
              <a:rPr lang="en-US" baseline="0" dirty="0"/>
              <a:t> a snug harness should look like.</a:t>
            </a:r>
          </a:p>
          <a:p>
            <a:pPr marL="285750" indent="-285750" eaLnBrk="1" hangingPunct="1">
              <a:spcBef>
                <a:spcPct val="0"/>
              </a:spcBef>
              <a:buFont typeface="Arial" panose="020B0604020202020204" pitchFamily="34" charset="0"/>
              <a:buChar char="•"/>
            </a:pPr>
            <a:r>
              <a:rPr lang="en-US" baseline="0" dirty="0"/>
              <a:t>Strongly note – loose leg straps become scissors in a fall event! Snug is good!!</a:t>
            </a:r>
            <a:endParaRPr lang="en-US" dirty="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5190D8-8648-4A43-86F3-DBD27451F12B}" type="slidenum">
              <a:rPr lang="en-US" smtClean="0"/>
              <a:pPr eaLnBrk="1" hangingPunct="1"/>
              <a:t>28</a:t>
            </a:fld>
            <a:endParaRPr lang="en-US" dirty="0"/>
          </a:p>
        </p:txBody>
      </p:sp>
    </p:spTree>
    <p:extLst>
      <p:ext uri="{BB962C8B-B14F-4D97-AF65-F5344CB8AC3E}">
        <p14:creationId xmlns:p14="http://schemas.microsoft.com/office/powerpoint/2010/main" val="4230287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r>
              <a:rPr lang="en-US" sz="1600" b="0" i="0" kern="1200" dirty="0">
                <a:solidFill>
                  <a:schemeClr val="tx1"/>
                </a:solidFill>
                <a:effectLst/>
                <a:latin typeface="+mn-lt"/>
                <a:ea typeface="+mn-ea"/>
                <a:cs typeface="+mn-cs"/>
              </a:rPr>
              <a:t>Equipment inspection is one of the </a:t>
            </a:r>
            <a:r>
              <a:rPr lang="en-US" sz="1600" b="1" i="0" kern="1200" dirty="0">
                <a:solidFill>
                  <a:schemeClr val="tx1"/>
                </a:solidFill>
                <a:effectLst/>
                <a:latin typeface="+mn-lt"/>
                <a:ea typeface="+mn-ea"/>
                <a:cs typeface="+mn-cs"/>
              </a:rPr>
              <a:t>most</a:t>
            </a:r>
            <a:r>
              <a:rPr lang="en-US" sz="1600" b="0" i="0" kern="1200" dirty="0">
                <a:solidFill>
                  <a:schemeClr val="tx1"/>
                </a:solidFill>
                <a:effectLst/>
                <a:latin typeface="+mn-lt"/>
                <a:ea typeface="+mn-ea"/>
                <a:cs typeface="+mn-cs"/>
              </a:rPr>
              <a:t> important procedures in the world of fall protection. No matter how well designed or high performing the equipment, if it is damaged it will not do what you need it to. Damage cannot be found and remedied unless equipment is inspected thoroughly.</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Prior to each use, a </a:t>
            </a:r>
            <a:r>
              <a:rPr lang="en-US" sz="1600" b="0" i="0" u="none" kern="1200" dirty="0">
                <a:solidFill>
                  <a:schemeClr val="tx1"/>
                </a:solidFill>
                <a:effectLst/>
                <a:latin typeface="+mn-lt"/>
                <a:ea typeface="+mn-ea"/>
                <a:cs typeface="+mn-cs"/>
              </a:rPr>
              <a:t>harness</a:t>
            </a:r>
            <a:r>
              <a:rPr lang="en-US" sz="1600" b="0" i="0" kern="1200" dirty="0">
                <a:solidFill>
                  <a:schemeClr val="tx1"/>
                </a:solidFill>
                <a:effectLst/>
                <a:latin typeface="+mn-lt"/>
                <a:ea typeface="+mn-ea"/>
                <a:cs typeface="+mn-cs"/>
              </a:rPr>
              <a:t> must be inspected for deficiencies including corrosion, deformation, pits, burrs, rough surfaces, sharp edges, cracking, rust, paint buildup, excessive heating, alteration, broken stitching, fraying, and missing or illegible labels. </a:t>
            </a:r>
            <a:r>
              <a:rPr lang="en-US" sz="1600" b="1" i="0" kern="1200" dirty="0">
                <a:solidFill>
                  <a:schemeClr val="tx1"/>
                </a:solidFill>
                <a:effectLst/>
                <a:latin typeface="+mn-lt"/>
                <a:ea typeface="+mn-ea"/>
                <a:cs typeface="+mn-cs"/>
              </a:rPr>
              <a:t>IMMEDIATELY</a:t>
            </a:r>
            <a:r>
              <a:rPr lang="en-US" sz="1600" b="0" i="0" kern="1200" dirty="0">
                <a:solidFill>
                  <a:schemeClr val="tx1"/>
                </a:solidFill>
                <a:effectLst/>
                <a:latin typeface="+mn-lt"/>
                <a:ea typeface="+mn-ea"/>
                <a:cs typeface="+mn-cs"/>
              </a:rPr>
              <a:t> remove the Harness from service and discard if defects or damage are found, or if exposed to forces of fall arrest.</a:t>
            </a:r>
          </a:p>
          <a:p>
            <a:pPr eaLnBrk="1" hangingPunct="1">
              <a:spcBef>
                <a:spcPct val="0"/>
              </a:spcBef>
            </a:pPr>
            <a:endParaRPr lang="en-US" dirty="0"/>
          </a:p>
          <a:p>
            <a:pPr eaLnBrk="1" hangingPunct="1">
              <a:spcBef>
                <a:spcPct val="0"/>
              </a:spcBef>
              <a:buFontTx/>
              <a:buNone/>
            </a:pPr>
            <a:r>
              <a:rPr lang="en-US" dirty="0"/>
              <a:t>Webbing </a:t>
            </a:r>
          </a:p>
          <a:p>
            <a:pPr marL="285750" indent="-285750" eaLnBrk="1" hangingPunct="1">
              <a:spcBef>
                <a:spcPct val="0"/>
              </a:spcBef>
              <a:buFont typeface="Arial" panose="020B0604020202020204" pitchFamily="34" charset="0"/>
              <a:buChar char="•"/>
            </a:pPr>
            <a:r>
              <a:rPr lang="en-US" dirty="0"/>
              <a:t>Grasp the webbing with your hands and bend the webbing, checking both sides. This creates surface tension making damaged fibers or cuts easier to see. Webbing damage may not show up through a sight (visual) inspection only - manual (touch) the harness is equally important. </a:t>
            </a:r>
          </a:p>
          <a:p>
            <a:pPr eaLnBrk="1" hangingPunct="1">
              <a:spcBef>
                <a:spcPct val="0"/>
              </a:spcBef>
              <a:buFontTx/>
              <a:buChar char="•"/>
            </a:pPr>
            <a:endParaRPr lang="en-US" dirty="0"/>
          </a:p>
          <a:p>
            <a:pPr eaLnBrk="1" hangingPunct="1">
              <a:spcBef>
                <a:spcPct val="0"/>
              </a:spcBef>
              <a:buFontTx/>
              <a:buNone/>
            </a:pPr>
            <a:r>
              <a:rPr lang="en-US" dirty="0"/>
              <a:t>Visual and Touch Inspection </a:t>
            </a:r>
          </a:p>
          <a:p>
            <a:pPr marL="285750" indent="-285750" eaLnBrk="1" hangingPunct="1">
              <a:spcBef>
                <a:spcPct val="0"/>
              </a:spcBef>
              <a:buFont typeface="Arial" panose="020B0604020202020204" pitchFamily="34" charset="0"/>
              <a:buChar char="•"/>
            </a:pPr>
            <a:r>
              <a:rPr lang="en-US" dirty="0"/>
              <a:t>Cuts, nicks or tears </a:t>
            </a:r>
          </a:p>
          <a:p>
            <a:pPr marL="285750" indent="-285750" eaLnBrk="1" hangingPunct="1">
              <a:spcBef>
                <a:spcPct val="0"/>
              </a:spcBef>
              <a:buFont typeface="Arial" panose="020B0604020202020204" pitchFamily="34" charset="0"/>
              <a:buChar char="•"/>
            </a:pPr>
            <a:r>
              <a:rPr lang="en-US" dirty="0"/>
              <a:t>Broken fibers/cracks </a:t>
            </a:r>
          </a:p>
          <a:p>
            <a:pPr marL="285750" indent="-285750" eaLnBrk="1" hangingPunct="1">
              <a:spcBef>
                <a:spcPct val="0"/>
              </a:spcBef>
              <a:buFont typeface="Arial" panose="020B0604020202020204" pitchFamily="34" charset="0"/>
              <a:buChar char="•"/>
            </a:pPr>
            <a:r>
              <a:rPr lang="en-US" dirty="0"/>
              <a:t>Overall deterioration </a:t>
            </a:r>
          </a:p>
          <a:p>
            <a:pPr marL="285750" indent="-285750" eaLnBrk="1" hangingPunct="1">
              <a:spcBef>
                <a:spcPct val="0"/>
              </a:spcBef>
              <a:buFont typeface="Arial" panose="020B0604020202020204" pitchFamily="34" charset="0"/>
              <a:buChar char="•"/>
            </a:pPr>
            <a:r>
              <a:rPr lang="en-US" dirty="0"/>
              <a:t>Modifications by user </a:t>
            </a:r>
          </a:p>
          <a:p>
            <a:pPr marL="285750" indent="-285750" eaLnBrk="1" hangingPunct="1">
              <a:spcBef>
                <a:spcPct val="0"/>
              </a:spcBef>
              <a:buFont typeface="Arial" panose="020B0604020202020204" pitchFamily="34" charset="0"/>
              <a:buChar char="•"/>
            </a:pPr>
            <a:r>
              <a:rPr lang="en-US" dirty="0"/>
              <a:t>Fraying/Abrasions </a:t>
            </a:r>
          </a:p>
          <a:p>
            <a:pPr marL="285750" indent="-285750" eaLnBrk="1" hangingPunct="1">
              <a:spcBef>
                <a:spcPct val="0"/>
              </a:spcBef>
              <a:buFont typeface="Arial" panose="020B0604020202020204" pitchFamily="34" charset="0"/>
              <a:buChar char="•"/>
            </a:pPr>
            <a:r>
              <a:rPr lang="en-US" dirty="0"/>
              <a:t>Discoloration of material (Dependent on cause of discoloration) </a:t>
            </a:r>
          </a:p>
          <a:p>
            <a:pPr marL="285750" indent="-285750" eaLnBrk="1" hangingPunct="1">
              <a:spcBef>
                <a:spcPct val="0"/>
              </a:spcBef>
              <a:buFont typeface="Arial" panose="020B0604020202020204" pitchFamily="34" charset="0"/>
              <a:buChar char="•"/>
            </a:pPr>
            <a:r>
              <a:rPr lang="en-US" dirty="0"/>
              <a:t>Hard or shiny spots (Indicates heat damage) </a:t>
            </a:r>
          </a:p>
          <a:p>
            <a:pPr marL="285750" indent="-285750" eaLnBrk="1" hangingPunct="1">
              <a:spcBef>
                <a:spcPct val="0"/>
              </a:spcBef>
              <a:buFont typeface="Arial" panose="020B0604020202020204" pitchFamily="34" charset="0"/>
              <a:buChar char="•"/>
            </a:pPr>
            <a:r>
              <a:rPr lang="en-US" dirty="0"/>
              <a:t>Webbing thickness uneven (Indicates possible fall)</a:t>
            </a:r>
          </a:p>
          <a:p>
            <a:pPr marL="285750" indent="-285750" eaLnBrk="1" hangingPunct="1">
              <a:spcBef>
                <a:spcPct val="0"/>
              </a:spcBef>
              <a:buFont typeface="Arial" panose="020B0604020202020204" pitchFamily="34" charset="0"/>
              <a:buChar char="•"/>
            </a:pPr>
            <a:r>
              <a:rPr lang="en-US" dirty="0"/>
              <a:t>Mildew (Clean harness) </a:t>
            </a:r>
          </a:p>
          <a:p>
            <a:pPr marL="285750" indent="-285750" eaLnBrk="1" hangingPunct="1">
              <a:spcBef>
                <a:spcPct val="0"/>
              </a:spcBef>
              <a:buFont typeface="Arial" panose="020B0604020202020204" pitchFamily="34" charset="0"/>
              <a:buChar char="•"/>
            </a:pPr>
            <a:r>
              <a:rPr lang="en-US" dirty="0"/>
              <a:t>Missing Straps </a:t>
            </a:r>
          </a:p>
          <a:p>
            <a:pPr marL="285750" indent="-285750" eaLnBrk="1" hangingPunct="1">
              <a:spcBef>
                <a:spcPct val="0"/>
              </a:spcBef>
              <a:buFont typeface="Arial" panose="020B0604020202020204" pitchFamily="34" charset="0"/>
              <a:buChar char="•"/>
            </a:pPr>
            <a:r>
              <a:rPr lang="en-US" dirty="0"/>
              <a:t>Undue Stretching (Indicates possible fall) </a:t>
            </a:r>
          </a:p>
          <a:p>
            <a:pPr marL="285750" indent="-285750" eaLnBrk="1" hangingPunct="1">
              <a:spcBef>
                <a:spcPct val="0"/>
              </a:spcBef>
              <a:buFont typeface="Arial" panose="020B0604020202020204" pitchFamily="34" charset="0"/>
              <a:buChar char="•"/>
            </a:pPr>
            <a:r>
              <a:rPr lang="en-US" dirty="0"/>
              <a:t>Burnt, charred or melted fibers (Indicates heat damage) </a:t>
            </a:r>
          </a:p>
          <a:p>
            <a:pPr marL="285750" indent="-285750" eaLnBrk="1" hangingPunct="1">
              <a:spcBef>
                <a:spcPct val="0"/>
              </a:spcBef>
              <a:buFont typeface="Arial" panose="020B0604020202020204" pitchFamily="34" charset="0"/>
              <a:buChar char="•"/>
            </a:pPr>
            <a:r>
              <a:rPr lang="en-US" dirty="0"/>
              <a:t>Material marked w/permanent marker (Check w/manufacturer) </a:t>
            </a:r>
          </a:p>
          <a:p>
            <a:pPr marL="285750" indent="-285750" eaLnBrk="1" hangingPunct="1">
              <a:spcBef>
                <a:spcPct val="0"/>
              </a:spcBef>
              <a:buFont typeface="Arial" panose="020B0604020202020204" pitchFamily="34" charset="0"/>
              <a:buChar char="•"/>
            </a:pPr>
            <a:r>
              <a:rPr lang="en-US" dirty="0"/>
              <a:t>Excessive hardness or brittleness (Indicates heat or UV damage)</a:t>
            </a:r>
          </a:p>
          <a:p>
            <a:pPr marL="285750" indent="-285750" eaLnBrk="1" hangingPunct="1">
              <a:spcBef>
                <a:spcPct val="0"/>
              </a:spcBef>
              <a:buFont typeface="Arial" panose="020B0604020202020204" pitchFamily="34" charset="0"/>
              <a:buChar char="•"/>
            </a:pPr>
            <a:endParaRPr lang="en-US" dirty="0"/>
          </a:p>
          <a:p>
            <a:pPr marL="0" indent="0" eaLnBrk="1" hangingPunct="1">
              <a:spcBef>
                <a:spcPct val="0"/>
              </a:spcBef>
              <a:buFont typeface="Arial" panose="020B0604020202020204" pitchFamily="34" charset="0"/>
              <a:buNone/>
            </a:pPr>
            <a:r>
              <a:rPr lang="en-US" dirty="0"/>
              <a:t>Stitching Visual and Touch Inspection </a:t>
            </a:r>
          </a:p>
          <a:p>
            <a:pPr marL="285750" indent="-285750" eaLnBrk="1" hangingPunct="1">
              <a:spcBef>
                <a:spcPct val="0"/>
              </a:spcBef>
              <a:buFont typeface="Arial" panose="020B0604020202020204" pitchFamily="34" charset="0"/>
              <a:buChar char="•"/>
            </a:pPr>
            <a:r>
              <a:rPr lang="en-US" dirty="0"/>
              <a:t>Pulled stitches </a:t>
            </a:r>
          </a:p>
          <a:p>
            <a:pPr marL="285750" indent="-285750" eaLnBrk="1" hangingPunct="1">
              <a:spcBef>
                <a:spcPct val="0"/>
              </a:spcBef>
              <a:buFont typeface="Arial" panose="020B0604020202020204" pitchFamily="34" charset="0"/>
              <a:buChar char="•"/>
            </a:pPr>
            <a:r>
              <a:rPr lang="en-US" dirty="0"/>
              <a:t>Stitching that is missing </a:t>
            </a:r>
          </a:p>
          <a:p>
            <a:pPr marL="285750" indent="-285750" eaLnBrk="1" hangingPunct="1">
              <a:spcBef>
                <a:spcPct val="0"/>
              </a:spcBef>
              <a:buFont typeface="Arial" panose="020B0604020202020204" pitchFamily="34" charset="0"/>
              <a:buChar char="•"/>
            </a:pPr>
            <a:r>
              <a:rPr lang="en-US" dirty="0"/>
              <a:t>Hard or shiny spots (Indicates heat damage) </a:t>
            </a:r>
          </a:p>
          <a:p>
            <a:pPr marL="285750" indent="-285750" eaLnBrk="1" hangingPunct="1">
              <a:spcBef>
                <a:spcPct val="0"/>
              </a:spcBef>
              <a:buFont typeface="Arial" panose="020B0604020202020204" pitchFamily="34" charset="0"/>
              <a:buChar char="•"/>
            </a:pPr>
            <a:r>
              <a:rPr lang="en-US" dirty="0"/>
              <a:t>Cut stitches </a:t>
            </a:r>
          </a:p>
          <a:p>
            <a:pPr marL="285750" indent="-285750" eaLnBrk="1" hangingPunct="1">
              <a:spcBef>
                <a:spcPct val="0"/>
              </a:spcBef>
              <a:buFont typeface="Arial" panose="020B0604020202020204" pitchFamily="34" charset="0"/>
              <a:buChar char="•"/>
            </a:pPr>
            <a:r>
              <a:rPr lang="en-US" dirty="0"/>
              <a:t>Discoloration of stitching (Dependent on cause of discoloration) </a:t>
            </a:r>
          </a:p>
          <a:p>
            <a:pPr marL="285750" indent="-285750" eaLnBrk="1" hangingPunct="1">
              <a:spcBef>
                <a:spcPct val="0"/>
              </a:spcBef>
              <a:buFont typeface="Arial" panose="020B0604020202020204" pitchFamily="34" charset="0"/>
              <a:buChar char="•"/>
            </a:pPr>
            <a:endParaRPr lang="en-US" dirty="0"/>
          </a:p>
          <a:p>
            <a:pPr marL="0" indent="0" eaLnBrk="1" hangingPunct="1">
              <a:spcBef>
                <a:spcPct val="0"/>
              </a:spcBef>
              <a:buFont typeface="Arial" panose="020B0604020202020204" pitchFamily="34" charset="0"/>
              <a:buNone/>
            </a:pPr>
            <a:r>
              <a:rPr lang="en-US" dirty="0"/>
              <a:t>Hardware Visual and Touch Inspection </a:t>
            </a:r>
          </a:p>
          <a:p>
            <a:pPr marL="285750" indent="-285750" eaLnBrk="1" hangingPunct="1">
              <a:spcBef>
                <a:spcPct val="0"/>
              </a:spcBef>
              <a:buFont typeface="Arial" panose="020B0604020202020204" pitchFamily="34" charset="0"/>
              <a:buChar char="•"/>
            </a:pPr>
            <a:r>
              <a:rPr lang="en-US" dirty="0"/>
              <a:t>Distortion (twists, bends) </a:t>
            </a:r>
          </a:p>
          <a:p>
            <a:pPr marL="285750" indent="-285750" eaLnBrk="1" hangingPunct="1">
              <a:spcBef>
                <a:spcPct val="0"/>
              </a:spcBef>
              <a:buFont typeface="Arial" panose="020B0604020202020204" pitchFamily="34" charset="0"/>
              <a:buChar char="•"/>
            </a:pPr>
            <a:r>
              <a:rPr lang="en-US" dirty="0"/>
              <a:t>Rough or sharp edges </a:t>
            </a:r>
          </a:p>
          <a:p>
            <a:pPr marL="285750" indent="-285750" eaLnBrk="1" hangingPunct="1">
              <a:spcBef>
                <a:spcPct val="0"/>
              </a:spcBef>
              <a:buFont typeface="Arial" panose="020B0604020202020204" pitchFamily="34" charset="0"/>
              <a:buChar char="•"/>
            </a:pPr>
            <a:r>
              <a:rPr lang="en-US" dirty="0"/>
              <a:t>Rust or corrosion </a:t>
            </a:r>
          </a:p>
          <a:p>
            <a:pPr marL="285750" indent="-285750" eaLnBrk="1" hangingPunct="1">
              <a:spcBef>
                <a:spcPct val="0"/>
              </a:spcBef>
              <a:buFont typeface="Arial" panose="020B0604020202020204" pitchFamily="34" charset="0"/>
              <a:buChar char="•"/>
            </a:pPr>
            <a:r>
              <a:rPr lang="en-US" dirty="0"/>
              <a:t>Cracks or breaks </a:t>
            </a:r>
          </a:p>
          <a:p>
            <a:pPr marL="285750" indent="-285750" eaLnBrk="1" hangingPunct="1">
              <a:spcBef>
                <a:spcPct val="0"/>
              </a:spcBef>
              <a:buFont typeface="Arial" panose="020B0604020202020204" pitchFamily="34" charset="0"/>
              <a:buChar char="•"/>
            </a:pPr>
            <a:r>
              <a:rPr lang="en-US" dirty="0"/>
              <a:t>Broken/distorted grommets </a:t>
            </a:r>
          </a:p>
          <a:p>
            <a:pPr marL="285750" indent="-285750" eaLnBrk="1" hangingPunct="1">
              <a:spcBef>
                <a:spcPct val="0"/>
              </a:spcBef>
              <a:buFont typeface="Arial" panose="020B0604020202020204" pitchFamily="34" charset="0"/>
              <a:buChar char="•"/>
            </a:pPr>
            <a:r>
              <a:rPr lang="en-US" dirty="0"/>
              <a:t>Modification by users (i.e. additional holes) </a:t>
            </a:r>
          </a:p>
          <a:p>
            <a:pPr marL="285750" indent="-285750" eaLnBrk="1" hangingPunct="1">
              <a:spcBef>
                <a:spcPct val="0"/>
              </a:spcBef>
              <a:buFont typeface="Arial" panose="020B0604020202020204" pitchFamily="34" charset="0"/>
              <a:buChar char="•"/>
            </a:pPr>
            <a:r>
              <a:rPr lang="en-US" dirty="0"/>
              <a:t>Tongue buckle should overlap the buckle frame and move freely back and forth in their socket </a:t>
            </a:r>
          </a:p>
          <a:p>
            <a:pPr marL="285750" indent="-285750" eaLnBrk="1" hangingPunct="1">
              <a:spcBef>
                <a:spcPct val="0"/>
              </a:spcBef>
              <a:buFont typeface="Arial" panose="020B0604020202020204" pitchFamily="34" charset="0"/>
              <a:buChar char="•"/>
            </a:pPr>
            <a:r>
              <a:rPr lang="en-US" dirty="0"/>
              <a:t>Roller of tongue buckle should turn freely on frame </a:t>
            </a:r>
          </a:p>
          <a:p>
            <a:pPr marL="285750" indent="-285750" eaLnBrk="1" hangingPunct="1">
              <a:spcBef>
                <a:spcPct val="0"/>
              </a:spcBef>
              <a:buFont typeface="Arial" panose="020B0604020202020204" pitchFamily="34" charset="0"/>
              <a:buChar char="•"/>
            </a:pPr>
            <a:r>
              <a:rPr lang="en-US" dirty="0"/>
              <a:t>Bars must be straight</a:t>
            </a:r>
          </a:p>
          <a:p>
            <a:pPr marL="285750" indent="-285750" eaLnBrk="1" hangingPunct="1">
              <a:spcBef>
                <a:spcPct val="0"/>
              </a:spcBef>
              <a:buFont typeface="Arial" panose="020B0604020202020204" pitchFamily="34" charset="0"/>
              <a:buChar char="•"/>
            </a:pPr>
            <a:r>
              <a:rPr lang="en-US" dirty="0"/>
              <a:t>All springs must be in working condition</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845C2A-9797-47D1-B938-FE4EC7BF501C}" type="slidenum">
              <a:rPr lang="en-US" smtClean="0"/>
              <a:pPr eaLnBrk="1" hangingPunct="1"/>
              <a:t>29</a:t>
            </a:fld>
            <a:endParaRPr lang="en-US" dirty="0"/>
          </a:p>
        </p:txBody>
      </p:sp>
    </p:spTree>
    <p:extLst>
      <p:ext uri="{BB962C8B-B14F-4D97-AF65-F5344CB8AC3E}">
        <p14:creationId xmlns:p14="http://schemas.microsoft.com/office/powerpoint/2010/main" val="309217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C11832-A3C0-4F81-B148-DDF4880D151F}" type="slidenum">
              <a:rPr lang="en-US" smtClean="0"/>
              <a:pPr eaLnBrk="1" hangingPunct="1"/>
              <a:t>30</a:t>
            </a:fld>
            <a:endParaRPr lang="en-US" dirty="0"/>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p:txBody>
          <a:bodyPr wrap="square" numCol="1" anchor="t" anchorCtr="0" compatLnSpc="1">
            <a:prstTxWarp prst="textNoShape">
              <a:avLst/>
            </a:prstTxWarp>
            <a:normAutofit/>
          </a:bodyPr>
          <a:lstStyle/>
          <a:p>
            <a:pPr marL="285750" indent="-285750" eaLnBrk="1" hangingPunct="1">
              <a:spcBef>
                <a:spcPct val="0"/>
              </a:spcBef>
              <a:buFont typeface="Arial" panose="020B0604020202020204" pitchFamily="34" charset="0"/>
              <a:buChar char="•"/>
              <a:defRPr/>
            </a:pPr>
            <a:r>
              <a:rPr lang="en-US" dirty="0">
                <a:latin typeface="Arial" pitchFamily="34" charset="0"/>
              </a:rPr>
              <a:t>Lanyards shall have a minimum breaking strength of 5,000 pounds. </a:t>
            </a:r>
          </a:p>
          <a:p>
            <a:pPr marL="285750" indent="-285750" eaLnBrk="1" hangingPunct="1">
              <a:spcBef>
                <a:spcPct val="0"/>
              </a:spcBef>
              <a:buFont typeface="Arial" panose="020B0604020202020204" pitchFamily="34" charset="0"/>
              <a:buChar char="•"/>
              <a:defRPr/>
            </a:pPr>
            <a:r>
              <a:rPr lang="en-US" dirty="0">
                <a:latin typeface="Arial" pitchFamily="34" charset="0"/>
              </a:rPr>
              <a:t>Self-retracting lifelines and lanyards which automatically limit free fall distance to 2 feet (0.61 m) or less shall be capable of sustaining a minimum tensile load of 3,000 pounds applied to the device with the lifeline or lanyard in the fully extended position.  </a:t>
            </a:r>
          </a:p>
          <a:p>
            <a:pPr marL="285750" indent="-285750" eaLnBrk="1" hangingPunct="1">
              <a:spcBef>
                <a:spcPct val="0"/>
              </a:spcBef>
              <a:buFont typeface="Arial" panose="020B0604020202020204" pitchFamily="34" charset="0"/>
              <a:buChar char="•"/>
              <a:defRPr/>
            </a:pPr>
            <a:r>
              <a:rPr lang="en-US" dirty="0">
                <a:latin typeface="Arial" pitchFamily="34" charset="0"/>
              </a:rPr>
              <a:t>Self-retracting lifelines and lanyards which do not limit free fall distance to 2 feet (0.61 m) or less, rip stitch lanyards, and tearing and deforming lanyards shall be capable of sustaining a minimum tensile load of 5,000 pounds applied to the device with the lifeline or lanyard in the fully extended position.</a:t>
            </a:r>
          </a:p>
          <a:p>
            <a:pPr marL="285750" indent="-285750" eaLnBrk="1" hangingPunct="1">
              <a:spcBef>
                <a:spcPct val="0"/>
              </a:spcBef>
              <a:buFont typeface="Arial" panose="020B0604020202020204" pitchFamily="34" charset="0"/>
              <a:buChar char="•"/>
              <a:defRPr/>
            </a:pPr>
            <a:r>
              <a:rPr lang="en-US" dirty="0">
                <a:latin typeface="Arial" pitchFamily="34" charset="0"/>
              </a:rPr>
              <a:t>Ropes and straps (webbing) used in lanyards, lifelines, and strength components of body belts and body harnesses shall be made from synthetic fibers.  </a:t>
            </a:r>
          </a:p>
        </p:txBody>
      </p:sp>
    </p:spTree>
    <p:extLst>
      <p:ext uri="{BB962C8B-B14F-4D97-AF65-F5344CB8AC3E}">
        <p14:creationId xmlns:p14="http://schemas.microsoft.com/office/powerpoint/2010/main" val="279130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Objectives:</a:t>
            </a:r>
          </a:p>
          <a:p>
            <a:pPr eaLnBrk="1" hangingPunct="1">
              <a:spcBef>
                <a:spcPct val="0"/>
              </a:spcBef>
            </a:pPr>
            <a:endParaRPr lang="en-US" dirty="0"/>
          </a:p>
          <a:p>
            <a:pPr marL="285750" indent="-285750" eaLnBrk="1" hangingPunct="1">
              <a:spcBef>
                <a:spcPct val="0"/>
              </a:spcBef>
              <a:buFont typeface="Arial" panose="020B0604020202020204" pitchFamily="34" charset="0"/>
              <a:buChar char="•"/>
            </a:pPr>
            <a:r>
              <a:rPr lang="en-US" dirty="0"/>
              <a:t>Indicate each objective on its own.</a:t>
            </a:r>
          </a:p>
          <a:p>
            <a:pPr marL="285750" indent="-285750" eaLnBrk="1" hangingPunct="1">
              <a:spcBef>
                <a:spcPct val="0"/>
              </a:spcBef>
              <a:buFont typeface="Arial" panose="020B0604020202020204" pitchFamily="34" charset="0"/>
              <a:buChar char="•"/>
            </a:pPr>
            <a:r>
              <a:rPr lang="en-US" dirty="0"/>
              <a:t>There is a</a:t>
            </a:r>
            <a:r>
              <a:rPr lang="en-US" baseline="0" dirty="0"/>
              <a:t> </a:t>
            </a:r>
            <a:r>
              <a:rPr lang="en-US" dirty="0"/>
              <a:t>lot of material to cover and this</a:t>
            </a:r>
            <a:r>
              <a:rPr lang="en-US" baseline="0" dirty="0"/>
              <a:t> brief course cannot cover everything, so additional training and/or education is required.</a:t>
            </a:r>
            <a:endParaRPr 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BDC44D-72A2-4FEC-89B2-9597AD520756}" type="slidenum">
              <a:rPr lang="en-US" smtClean="0"/>
              <a:pPr eaLnBrk="1" hangingPunct="1"/>
              <a:t>4</a:t>
            </a:fld>
            <a:endParaRPr lang="en-US" dirty="0"/>
          </a:p>
        </p:txBody>
      </p:sp>
    </p:spTree>
    <p:extLst>
      <p:ext uri="{BB962C8B-B14F-4D97-AF65-F5344CB8AC3E}">
        <p14:creationId xmlns:p14="http://schemas.microsoft.com/office/powerpoint/2010/main" val="3675621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5A89DE-631A-4057-92B1-76D7EA05F8E4}" type="slidenum">
              <a:rPr lang="en-US" smtClean="0"/>
              <a:pPr eaLnBrk="1" hangingPunct="1"/>
              <a:t>31</a:t>
            </a:fld>
            <a:endParaRPr lang="en-US" dirty="0"/>
          </a:p>
        </p:txBody>
      </p:sp>
      <p:sp>
        <p:nvSpPr>
          <p:cNvPr id="188419" name="Rectangle 2"/>
          <p:cNvSpPr>
            <a:spLocks noGrp="1" noRot="1" noChangeAspect="1" noChangeArrowheads="1" noTextEdit="1"/>
          </p:cNvSpPr>
          <p:nvPr>
            <p:ph type="sldImg"/>
          </p:nvPr>
        </p:nvSpPr>
        <p:spPr bwMode="auto">
          <a:xfrm>
            <a:off x="1257300" y="722313"/>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4"/>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en-US" dirty="0">
                <a:latin typeface="Arial" pitchFamily="34" charset="0"/>
              </a:rPr>
              <a:t>Now for the device that ties the anchorage and the body harness together … the connector or lanyard.</a:t>
            </a:r>
          </a:p>
          <a:p>
            <a:pPr lvl="1" indent="-236503" eaLnBrk="1" hangingPunct="1">
              <a:spcBef>
                <a:spcPct val="0"/>
              </a:spcBef>
              <a:buFontTx/>
              <a:buChar char="•"/>
              <a:defRPr/>
            </a:pPr>
            <a:r>
              <a:rPr lang="en-US" dirty="0">
                <a:latin typeface="Arial" pitchFamily="34" charset="0"/>
              </a:rPr>
              <a:t>Dee-rings and snap hooks shall have a minimum tensile strength of 5,000 pounds.</a:t>
            </a:r>
          </a:p>
          <a:p>
            <a:pPr lvl="1" indent="-236503" eaLnBrk="1" hangingPunct="1">
              <a:spcBef>
                <a:spcPct val="0"/>
              </a:spcBef>
              <a:buFontTx/>
              <a:buChar char="•"/>
              <a:defRPr/>
            </a:pPr>
            <a:r>
              <a:rPr lang="en-US" dirty="0">
                <a:latin typeface="Arial" pitchFamily="34" charset="0"/>
              </a:rPr>
              <a:t>Snap hooks must be size compatible with the connection point to prevent unintentional disengagement, or shall be a locking type snap hook.</a:t>
            </a:r>
          </a:p>
          <a:p>
            <a:pPr lvl="1" indent="-236503" eaLnBrk="1" hangingPunct="1">
              <a:spcBef>
                <a:spcPct val="0"/>
              </a:spcBef>
              <a:defRPr/>
            </a:pPr>
            <a:endParaRPr lang="en-US" dirty="0">
              <a:latin typeface="Arial" pitchFamily="34" charset="0"/>
            </a:endParaRPr>
          </a:p>
          <a:p>
            <a:pPr eaLnBrk="1" hangingPunct="1">
              <a:spcBef>
                <a:spcPct val="0"/>
              </a:spcBef>
              <a:defRPr/>
            </a:pPr>
            <a:r>
              <a:rPr lang="en-US" dirty="0">
                <a:latin typeface="Arial" pitchFamily="34" charset="0"/>
              </a:rPr>
              <a:t>Unless the snap hook is a locking type and designed for the following connections, snap hooks shall not be engaged:</a:t>
            </a:r>
          </a:p>
          <a:p>
            <a:pPr lvl="1" indent="-236503" eaLnBrk="1" hangingPunct="1">
              <a:spcBef>
                <a:spcPct val="0"/>
              </a:spcBef>
              <a:buFontTx/>
              <a:buChar char="•"/>
              <a:defRPr/>
            </a:pPr>
            <a:r>
              <a:rPr lang="en-US" dirty="0">
                <a:latin typeface="Arial" pitchFamily="34" charset="0"/>
              </a:rPr>
              <a:t>Directly to webbing, rope or wire rope  </a:t>
            </a:r>
          </a:p>
          <a:p>
            <a:pPr lvl="1" indent="-236503" eaLnBrk="1" hangingPunct="1">
              <a:spcBef>
                <a:spcPct val="0"/>
              </a:spcBef>
              <a:buFontTx/>
              <a:buChar char="•"/>
              <a:defRPr/>
            </a:pPr>
            <a:r>
              <a:rPr lang="en-US" dirty="0">
                <a:latin typeface="Arial" pitchFamily="34" charset="0"/>
              </a:rPr>
              <a:t>To each other</a:t>
            </a:r>
          </a:p>
          <a:p>
            <a:pPr lvl="1" indent="-236503" eaLnBrk="1" hangingPunct="1">
              <a:spcBef>
                <a:spcPct val="0"/>
              </a:spcBef>
              <a:buFontTx/>
              <a:buChar char="•"/>
              <a:defRPr/>
            </a:pPr>
            <a:r>
              <a:rPr lang="en-US" dirty="0">
                <a:latin typeface="Arial" pitchFamily="34" charset="0"/>
              </a:rPr>
              <a:t>To a Dee-ring to which another snap hook or other connector is attached</a:t>
            </a:r>
          </a:p>
          <a:p>
            <a:pPr lvl="1" indent="-236503" eaLnBrk="1" hangingPunct="1">
              <a:spcBef>
                <a:spcPct val="0"/>
              </a:spcBef>
              <a:buFontTx/>
              <a:buChar char="•"/>
              <a:defRPr/>
            </a:pPr>
            <a:r>
              <a:rPr lang="en-US" dirty="0">
                <a:latin typeface="Arial" pitchFamily="34" charset="0"/>
              </a:rPr>
              <a:t>To a horizontal lifeline or,</a:t>
            </a:r>
          </a:p>
          <a:p>
            <a:pPr lvl="1" indent="-236503" eaLnBrk="1" hangingPunct="1">
              <a:spcBef>
                <a:spcPct val="0"/>
              </a:spcBef>
              <a:buFontTx/>
              <a:buChar char="•"/>
              <a:defRPr/>
            </a:pPr>
            <a:r>
              <a:rPr lang="en-US" dirty="0">
                <a:latin typeface="Arial" pitchFamily="34" charset="0"/>
              </a:rPr>
              <a:t>To any object which is incompatibly shaped or dimensioned in relation to the snap hook such that unintentional disengagement could occur by the connected object being able to depress the snap hook keeper and release itself.  </a:t>
            </a:r>
          </a:p>
        </p:txBody>
      </p:sp>
    </p:spTree>
    <p:extLst>
      <p:ext uri="{BB962C8B-B14F-4D97-AF65-F5344CB8AC3E}">
        <p14:creationId xmlns:p14="http://schemas.microsoft.com/office/powerpoint/2010/main" val="81227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Times New Roman" pitchFamily="18" charset="0"/>
                <a:cs typeface="Times New Roman" pitchFamily="18" charset="0"/>
              </a:rPr>
              <a:t>Vertical lifelines/lanyards must have a minimum breaking strength of 5,000 lbs.</a:t>
            </a:r>
          </a:p>
          <a:p>
            <a:pPr marL="285750" indent="-285750" eaLnBrk="1" hangingPunct="1">
              <a:spcBef>
                <a:spcPct val="0"/>
              </a:spcBef>
              <a:buFont typeface="Arial" panose="020B0604020202020204" pitchFamily="34" charset="0"/>
              <a:buChar char="•"/>
            </a:pPr>
            <a:r>
              <a:rPr lang="en-US" dirty="0">
                <a:latin typeface="Times New Roman" pitchFamily="18" charset="0"/>
                <a:cs typeface="Times New Roman" pitchFamily="18" charset="0"/>
              </a:rPr>
              <a:t>Regarding elevator shaft work:</a:t>
            </a:r>
          </a:p>
          <a:p>
            <a:pPr marL="285750"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During the construction of elevator shafts, two employees may be attached to the same lifeline in the hoist way, provided both employees are working atop a false car that is equipped with guardrails; the strength of the lifeline is 10,000 pounds [5,000 pounds per employee attached] and all other criteria specified for lifelines have been met.</a:t>
            </a:r>
          </a:p>
          <a:p>
            <a:pPr marL="285750" indent="-285750" eaLnBrk="1" hangingPunct="1">
              <a:spcBef>
                <a:spcPct val="0"/>
              </a:spcBef>
              <a:buFont typeface="Arial" panose="020B0604020202020204" pitchFamily="34" charset="0"/>
              <a:buChar char="•"/>
            </a:pPr>
            <a:r>
              <a:rPr lang="en-US" sz="1600" b="0" i="0" kern="1200" dirty="0">
                <a:solidFill>
                  <a:srgbClr val="FF0000"/>
                </a:solidFill>
                <a:effectLst/>
                <a:latin typeface="+mn-lt"/>
                <a:ea typeface="+mn-ea"/>
                <a:cs typeface="+mn-cs"/>
              </a:rPr>
              <a:t>Point out that each workers</a:t>
            </a:r>
            <a:r>
              <a:rPr lang="en-US" sz="1600" b="0" i="0" kern="1200" baseline="0" dirty="0">
                <a:solidFill>
                  <a:srgbClr val="FF0000"/>
                </a:solidFill>
                <a:effectLst/>
                <a:latin typeface="+mn-lt"/>
                <a:ea typeface="+mn-ea"/>
                <a:cs typeface="+mn-cs"/>
              </a:rPr>
              <a:t> separate lifeline attachments</a:t>
            </a:r>
            <a:endParaRPr lang="en-US" dirty="0">
              <a:solidFill>
                <a:srgbClr val="FF0000"/>
              </a:solidFill>
              <a:latin typeface="Times New Roman" pitchFamily="18" charset="0"/>
              <a:cs typeface="Times New Roman" pitchFamily="18" charset="0"/>
            </a:endParaRPr>
          </a:p>
          <a:p>
            <a:pPr eaLnBrk="1" hangingPunct="1">
              <a:spcBef>
                <a:spcPct val="0"/>
              </a:spcBef>
            </a:pPr>
            <a:endParaRPr lang="en-US" sz="1000" dirty="0">
              <a:latin typeface="Arial" pitchFamily="34" charset="0"/>
              <a:cs typeface="Times New Roman" pitchFamily="18" charset="0"/>
            </a:endParaRPr>
          </a:p>
        </p:txBody>
      </p:sp>
      <p:sp>
        <p:nvSpPr>
          <p:cNvPr id="1894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4E4EDF-C1B3-4B76-B9EE-C3CFB0757AC5}" type="slidenum">
              <a:rPr lang="en-US" smtClean="0"/>
              <a:pPr eaLnBrk="1" hangingPunct="1"/>
              <a:t>32</a:t>
            </a:fld>
            <a:endParaRPr lang="en-US" dirty="0"/>
          </a:p>
        </p:txBody>
      </p:sp>
    </p:spTree>
    <p:extLst>
      <p:ext uri="{BB962C8B-B14F-4D97-AF65-F5344CB8AC3E}">
        <p14:creationId xmlns:p14="http://schemas.microsoft.com/office/powerpoint/2010/main" val="3219519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Rope grabs move easily up and down vertical lifelines providing continuous fall protection.</a:t>
            </a:r>
          </a:p>
          <a:p>
            <a:pPr marL="285750" indent="-285750" eaLnBrk="1" hangingPunct="1">
              <a:spcBef>
                <a:spcPct val="0"/>
              </a:spcBef>
              <a:buFont typeface="Arial" panose="020B0604020202020204" pitchFamily="34" charset="0"/>
              <a:buChar char="•"/>
            </a:pPr>
            <a:endParaRPr lang="en-US" b="1" dirty="0"/>
          </a:p>
          <a:p>
            <a:pPr marL="285750" indent="-285750" eaLnBrk="1" hangingPunct="1">
              <a:spcBef>
                <a:spcPct val="0"/>
              </a:spcBef>
              <a:buFont typeface="Arial" panose="020B0604020202020204" pitchFamily="34" charset="0"/>
              <a:buChar char="•"/>
            </a:pPr>
            <a:r>
              <a:rPr lang="en-US" b="1" dirty="0"/>
              <a:t>Rope grabs can be one of 2 types:</a:t>
            </a:r>
          </a:p>
          <a:p>
            <a:pPr marL="285750" indent="-285750" eaLnBrk="1" hangingPunct="1">
              <a:spcBef>
                <a:spcPct val="0"/>
              </a:spcBef>
              <a:buFont typeface="Arial" panose="020B0604020202020204" pitchFamily="34" charset="0"/>
              <a:buChar char="•"/>
            </a:pPr>
            <a:endParaRPr lang="en-US" b="1" dirty="0"/>
          </a:p>
          <a:p>
            <a:pPr marL="742950" lvl="1" indent="-285750" eaLnBrk="1" hangingPunct="1">
              <a:spcBef>
                <a:spcPct val="0"/>
              </a:spcBef>
              <a:buFont typeface="Arial" panose="020B0604020202020204" pitchFamily="34" charset="0"/>
              <a:buChar char="•"/>
            </a:pPr>
            <a:r>
              <a:rPr lang="en-US" b="1" dirty="0"/>
              <a:t>Trailing- </a:t>
            </a:r>
            <a:r>
              <a:rPr lang="en-US" dirty="0"/>
              <a:t>offer complete hands-free operation. In the event of a fall, Miller rope grabs lock quickly.</a:t>
            </a:r>
          </a:p>
          <a:p>
            <a:pPr marL="742950" lvl="1" indent="-285750" eaLnBrk="1" hangingPunct="1">
              <a:spcBef>
                <a:spcPct val="0"/>
              </a:spcBef>
              <a:buFont typeface="Arial" panose="020B0604020202020204" pitchFamily="34" charset="0"/>
              <a:buChar char="•"/>
            </a:pPr>
            <a:r>
              <a:rPr lang="en-US" b="1" dirty="0"/>
              <a:t>Manual- </a:t>
            </a:r>
            <a:r>
              <a:rPr lang="en-US" dirty="0"/>
              <a:t>user controls the grab, can lock &amp; unlock the mechanism.</a:t>
            </a:r>
            <a:endParaRPr lang="en-US" b="1" dirty="0"/>
          </a:p>
          <a:p>
            <a:pPr marL="285750" indent="-285750" eaLnBrk="1" hangingPunct="1">
              <a:spcBef>
                <a:spcPct val="0"/>
              </a:spcBef>
              <a:buFont typeface="Arial" panose="020B0604020202020204" pitchFamily="34" charset="0"/>
              <a:buChar char="•"/>
            </a:pPr>
            <a:endParaRPr lang="en-US" dirty="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A144C5-D0D9-4968-A15B-284142404A23}" type="slidenum">
              <a:rPr lang="en-US" smtClean="0"/>
              <a:pPr eaLnBrk="1" hangingPunct="1"/>
              <a:t>33</a:t>
            </a:fld>
            <a:endParaRPr lang="en-US" dirty="0"/>
          </a:p>
        </p:txBody>
      </p:sp>
    </p:spTree>
    <p:extLst>
      <p:ext uri="{BB962C8B-B14F-4D97-AF65-F5344CB8AC3E}">
        <p14:creationId xmlns:p14="http://schemas.microsoft.com/office/powerpoint/2010/main" val="1058769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20000"/>
              </a:spcBef>
              <a:buSzPct val="80000"/>
              <a:buFont typeface="Wingdings" pitchFamily="2" charset="2"/>
              <a:buNone/>
            </a:pPr>
            <a:r>
              <a:rPr lang="en-US" dirty="0">
                <a:latin typeface="Times New Roman" pitchFamily="18" charset="0"/>
                <a:cs typeface="Times New Roman" pitchFamily="18" charset="0"/>
              </a:rPr>
              <a:t>Horizontal Lifeline</a:t>
            </a:r>
          </a:p>
          <a:p>
            <a:pPr eaLnBrk="1" hangingPunct="1">
              <a:lnSpc>
                <a:spcPct val="110000"/>
              </a:lnSpc>
              <a:spcBef>
                <a:spcPct val="20000"/>
              </a:spcBef>
              <a:buSzPct val="80000"/>
              <a:buFont typeface="Wingdings" pitchFamily="2" charset="2"/>
              <a:buNone/>
            </a:pPr>
            <a:endParaRPr lang="en-US" dirty="0">
              <a:latin typeface="Times New Roman" pitchFamily="18" charset="0"/>
              <a:cs typeface="Times New Roman" pitchFamily="18" charset="0"/>
            </a:endParaRPr>
          </a:p>
          <a:p>
            <a:pPr marL="285750" indent="-285750" eaLnBrk="1" hangingPunct="1">
              <a:lnSpc>
                <a:spcPct val="110000"/>
              </a:lnSpc>
              <a:spcBef>
                <a:spcPct val="20000"/>
              </a:spcBef>
              <a:buSzPct val="80000"/>
              <a:buFont typeface="Arial" panose="020B0604020202020204" pitchFamily="34" charset="0"/>
              <a:buChar char="•"/>
            </a:pPr>
            <a:r>
              <a:rPr lang="en-US" dirty="0">
                <a:latin typeface="Times New Roman" pitchFamily="18" charset="0"/>
                <a:cs typeface="Times New Roman" pitchFamily="18" charset="0"/>
              </a:rPr>
              <a:t>Qualified person should design and install.</a:t>
            </a:r>
          </a:p>
          <a:p>
            <a:pPr marL="285750" indent="-285750" eaLnBrk="1" hangingPunct="1">
              <a:lnSpc>
                <a:spcPct val="110000"/>
              </a:lnSpc>
              <a:spcBef>
                <a:spcPct val="20000"/>
              </a:spcBef>
              <a:buSzPct val="80000"/>
              <a:buFont typeface="Arial" panose="020B0604020202020204" pitchFamily="34" charset="0"/>
              <a:buChar char="•"/>
            </a:pPr>
            <a:r>
              <a:rPr lang="en-US" dirty="0">
                <a:latin typeface="Times New Roman" pitchFamily="18" charset="0"/>
                <a:cs typeface="Times New Roman" pitchFamily="18" charset="0"/>
              </a:rPr>
              <a:t> Safety factor of at least 2.</a:t>
            </a:r>
          </a:p>
          <a:p>
            <a:pPr marL="285750" indent="-285750" eaLnBrk="1" hangingPunct="1">
              <a:spcBef>
                <a:spcPct val="0"/>
              </a:spcBef>
              <a:buFont typeface="Arial" panose="020B0604020202020204" pitchFamily="34" charset="0"/>
              <a:buChar char="•"/>
            </a:pPr>
            <a:r>
              <a:rPr lang="en-US" dirty="0">
                <a:latin typeface="Arial" pitchFamily="34" charset="0"/>
                <a:cs typeface="Times New Roman" pitchFamily="18" charset="0"/>
              </a:rPr>
              <a:t>Mention how a horizontal lifeline is attached to the anchor point of at least 5,000 pounds per worker</a:t>
            </a:r>
          </a:p>
          <a:p>
            <a:pPr marL="285750" indent="-285750" eaLnBrk="1" hangingPunct="1">
              <a:spcBef>
                <a:spcPct val="0"/>
              </a:spcBef>
              <a:buFont typeface="Arial" panose="020B0604020202020204" pitchFamily="34" charset="0"/>
              <a:buChar char="•"/>
            </a:pPr>
            <a:r>
              <a:rPr lang="en-US" dirty="0">
                <a:latin typeface="Arial" pitchFamily="34" charset="0"/>
                <a:cs typeface="Times New Roman" pitchFamily="18" charset="0"/>
              </a:rPr>
              <a:t>Discuss the tension factor:</a:t>
            </a:r>
          </a:p>
          <a:p>
            <a:pPr marL="742950" lvl="1" indent="-285750" eaLnBrk="1" hangingPunct="1">
              <a:spcBef>
                <a:spcPct val="0"/>
              </a:spcBef>
              <a:buFont typeface="Arial" panose="020B0604020202020204" pitchFamily="34" charset="0"/>
              <a:buChar char="•"/>
            </a:pPr>
            <a:r>
              <a:rPr lang="en-US" dirty="0">
                <a:latin typeface="Arial" pitchFamily="34" charset="0"/>
                <a:cs typeface="Times New Roman" pitchFamily="18" charset="0"/>
              </a:rPr>
              <a:t>More tension on the line, smaller the sag angle = more pressure and load on the anchor</a:t>
            </a:r>
          </a:p>
          <a:p>
            <a:pPr marL="742950" lvl="1" indent="-285750" eaLnBrk="1" hangingPunct="1">
              <a:spcBef>
                <a:spcPct val="0"/>
              </a:spcBef>
              <a:buFont typeface="Arial" panose="020B0604020202020204" pitchFamily="34" charset="0"/>
              <a:buChar char="•"/>
            </a:pPr>
            <a:r>
              <a:rPr lang="en-US" dirty="0">
                <a:latin typeface="Arial" pitchFamily="34" charset="0"/>
                <a:cs typeface="Times New Roman" pitchFamily="18" charset="0"/>
              </a:rPr>
              <a:t>Less tension (30 degrees max.), bigger the angle = less pressure and load on the anchor, preferred method</a:t>
            </a:r>
          </a:p>
        </p:txBody>
      </p:sp>
      <p:sp>
        <p:nvSpPr>
          <p:cNvPr id="1925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592252-6951-4CBC-8BC0-F235FFD3FE72}" type="slidenum">
              <a:rPr lang="en-US" smtClean="0"/>
              <a:pPr eaLnBrk="1" hangingPunct="1"/>
              <a:t>34</a:t>
            </a:fld>
            <a:endParaRPr lang="en-US" dirty="0"/>
          </a:p>
        </p:txBody>
      </p:sp>
    </p:spTree>
    <p:extLst>
      <p:ext uri="{BB962C8B-B14F-4D97-AF65-F5344CB8AC3E}">
        <p14:creationId xmlns:p14="http://schemas.microsoft.com/office/powerpoint/2010/main" val="1517331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cs typeface="Times New Roman" pitchFamily="18" charset="0"/>
              </a:rPr>
              <a:t>This will be demonstrated during the hands - on experience in the laboratory</a:t>
            </a:r>
            <a:r>
              <a:rPr lang="en-US" sz="1000" dirty="0">
                <a:latin typeface="Arial" pitchFamily="34" charset="0"/>
                <a:cs typeface="Times New Roman" pitchFamily="18" charset="0"/>
              </a:rPr>
              <a:t>.</a:t>
            </a:r>
          </a:p>
        </p:txBody>
      </p:sp>
      <p:sp>
        <p:nvSpPr>
          <p:cNvPr id="1935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800C08-866D-41C0-8A31-638EC8BA21BB}" type="slidenum">
              <a:rPr lang="en-US" smtClean="0"/>
              <a:pPr eaLnBrk="1" hangingPunct="1"/>
              <a:t>35</a:t>
            </a:fld>
            <a:endParaRPr lang="en-US" dirty="0"/>
          </a:p>
        </p:txBody>
      </p:sp>
    </p:spTree>
    <p:extLst>
      <p:ext uri="{BB962C8B-B14F-4D97-AF65-F5344CB8AC3E}">
        <p14:creationId xmlns:p14="http://schemas.microsoft.com/office/powerpoint/2010/main" val="1720828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Fall restraint can be a body belt or full body harness.</a:t>
            </a:r>
          </a:p>
          <a:p>
            <a:pPr marL="285750" indent="-285750" eaLnBrk="1" hangingPunct="1">
              <a:spcBef>
                <a:spcPct val="0"/>
              </a:spcBef>
              <a:buFont typeface="Arial" panose="020B0604020202020204" pitchFamily="34" charset="0"/>
              <a:buChar char="•"/>
            </a:pPr>
            <a:r>
              <a:rPr lang="en-US" dirty="0"/>
              <a:t>Must be tied off so that the worker cannot go past the unprotected side or edge, no matter where the work is on the walking/working surface.</a:t>
            </a:r>
          </a:p>
          <a:p>
            <a:pPr marL="285750" indent="-285750" eaLnBrk="1" hangingPunct="1">
              <a:spcBef>
                <a:spcPct val="0"/>
              </a:spcBef>
              <a:buFont typeface="Arial" panose="020B0604020202020204" pitchFamily="34" charset="0"/>
              <a:buChar char="•"/>
            </a:pPr>
            <a:r>
              <a:rPr lang="en-US" dirty="0"/>
              <a:t>Lanyards should be adjustable to take up slack when workers move about. </a:t>
            </a:r>
          </a:p>
          <a:p>
            <a:pPr eaLnBrk="1" hangingPunct="1">
              <a:spcBef>
                <a:spcPct val="0"/>
              </a:spcBef>
            </a:pPr>
            <a:endParaRPr lang="en-US" dirty="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3DE0C0-A895-4163-A1B4-8AF9A152CB61}" type="slidenum">
              <a:rPr lang="en-US" smtClean="0"/>
              <a:pPr eaLnBrk="1" hangingPunct="1"/>
              <a:t>36</a:t>
            </a:fld>
            <a:endParaRPr lang="en-US" dirty="0"/>
          </a:p>
        </p:txBody>
      </p:sp>
    </p:spTree>
    <p:extLst>
      <p:ext uri="{BB962C8B-B14F-4D97-AF65-F5344CB8AC3E}">
        <p14:creationId xmlns:p14="http://schemas.microsoft.com/office/powerpoint/2010/main" val="4204580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Discuss with class how to calculate fall clearance, and the importance of using the correct size components when working in different scenarios.</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Different lanyard sizes are available to fit the needs of specific fall distance situations.  A 6ft lanyard with a deceleration device should not be used when the fall distance is less than 18ft.</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Whether using shock-absorbing lanyards or self-retracting lifelines, it is very important to position your anchorage point </a:t>
            </a:r>
            <a:r>
              <a:rPr lang="en-US" b="1" dirty="0"/>
              <a:t>directly overhead</a:t>
            </a:r>
            <a:r>
              <a:rPr lang="en-US" dirty="0"/>
              <a:t> whenever possible to minimize swing falls. </a:t>
            </a:r>
            <a:br>
              <a:rPr lang="en-US" dirty="0"/>
            </a:br>
            <a:endParaRPr lang="en-US" dirty="0"/>
          </a:p>
          <a:p>
            <a:pPr marL="285750" indent="-285750" eaLnBrk="1" hangingPunct="1">
              <a:spcBef>
                <a:spcPct val="0"/>
              </a:spcBef>
              <a:buFont typeface="Arial" panose="020B0604020202020204" pitchFamily="34" charset="0"/>
              <a:buChar char="•"/>
            </a:pPr>
            <a:r>
              <a:rPr lang="en-US" b="1" dirty="0"/>
              <a:t>If this overhead position is not attained employees can suffer injuries from a swing fall.</a:t>
            </a:r>
          </a:p>
          <a:p>
            <a:pPr marL="285750" indent="-285750" eaLnBrk="1" hangingPunct="1">
              <a:spcBef>
                <a:spcPct val="0"/>
              </a:spcBef>
              <a:buFont typeface="Arial" panose="020B0604020202020204" pitchFamily="34" charset="0"/>
              <a:buChar char="•"/>
            </a:pPr>
            <a:endParaRPr lang="en-US" b="1" dirty="0"/>
          </a:p>
          <a:p>
            <a:pPr marL="742950" lvl="1" indent="-285750" eaLnBrk="1" hangingPunct="1">
              <a:spcBef>
                <a:spcPct val="0"/>
              </a:spcBef>
              <a:buFont typeface="Arial" panose="020B0604020202020204" pitchFamily="34" charset="0"/>
              <a:buChar char="•"/>
            </a:pPr>
            <a:r>
              <a:rPr lang="en-US" b="1" dirty="0"/>
              <a:t>Higher the anchorage point, less fall distance.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209851-0E5E-4486-B312-532A3B468644}" type="slidenum">
              <a:rPr lang="en-US" smtClean="0"/>
              <a:pPr eaLnBrk="1" hangingPunct="1"/>
              <a:t>37</a:t>
            </a:fld>
            <a:endParaRPr lang="en-US" dirty="0"/>
          </a:p>
        </p:txBody>
      </p:sp>
    </p:spTree>
    <p:extLst>
      <p:ext uri="{BB962C8B-B14F-4D97-AF65-F5344CB8AC3E}">
        <p14:creationId xmlns:p14="http://schemas.microsoft.com/office/powerpoint/2010/main" val="451959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lgn="l" eaLnBrk="1" hangingPunct="1">
              <a:spcBef>
                <a:spcPct val="0"/>
              </a:spcBef>
              <a:buFont typeface="Arial" panose="020B0604020202020204" pitchFamily="34" charset="0"/>
              <a:buChar char="•"/>
            </a:pPr>
            <a:r>
              <a:rPr lang="en-US" dirty="0"/>
              <a:t>Swing fall is the pendulum motion that results when a worker takes a fall when not directly below the anchor point.</a:t>
            </a:r>
          </a:p>
          <a:p>
            <a:pPr marL="285750" indent="-285750" algn="l" eaLnBrk="1" hangingPunct="1">
              <a:spcBef>
                <a:spcPct val="0"/>
              </a:spcBef>
              <a:buFont typeface="Arial" panose="020B0604020202020204" pitchFamily="34" charset="0"/>
              <a:buChar char="•"/>
            </a:pPr>
            <a:endParaRPr lang="en-US" dirty="0"/>
          </a:p>
          <a:p>
            <a:pPr marL="285750" indent="-285750" algn="l" eaLnBrk="1" hangingPunct="1">
              <a:spcBef>
                <a:spcPct val="0"/>
              </a:spcBef>
              <a:buFont typeface="Arial" panose="020B0604020202020204" pitchFamily="34" charset="0"/>
              <a:buChar char="•"/>
            </a:pPr>
            <a:r>
              <a:rPr lang="en-US" dirty="0"/>
              <a:t>Swing needs to be properly understood and accounted when designing and implementing a fall plan/program.</a:t>
            </a:r>
          </a:p>
          <a:p>
            <a:pPr eaLnBrk="1" hangingPunct="1">
              <a:spcBef>
                <a:spcPct val="0"/>
              </a:spcBef>
            </a:pPr>
            <a:endParaRPr lang="en-US"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227490-7936-4B3C-8AD8-5EFAB619AF99}" type="slidenum">
              <a:rPr lang="en-US" smtClean="0"/>
              <a:pPr eaLnBrk="1" hangingPunct="1"/>
              <a:t>38</a:t>
            </a:fld>
            <a:endParaRPr lang="en-US" dirty="0"/>
          </a:p>
        </p:txBody>
      </p:sp>
    </p:spTree>
    <p:extLst>
      <p:ext uri="{BB962C8B-B14F-4D97-AF65-F5344CB8AC3E}">
        <p14:creationId xmlns:p14="http://schemas.microsoft.com/office/powerpoint/2010/main" val="2990221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742950" lvl="1" indent="-285750" eaLnBrk="1" hangingPunct="1">
              <a:spcBef>
                <a:spcPct val="0"/>
              </a:spcBef>
              <a:buFont typeface="Arial" panose="020B0604020202020204" pitchFamily="34" charset="0"/>
              <a:buChar char="•"/>
            </a:pPr>
            <a:r>
              <a:rPr lang="en-US" dirty="0"/>
              <a:t>Remember, when using a safety net, you can assume that a fall will occur.</a:t>
            </a:r>
          </a:p>
          <a:p>
            <a:pPr marL="742950" lvl="1" indent="-285750" eaLnBrk="1" hangingPunct="1">
              <a:spcBef>
                <a:spcPct val="0"/>
              </a:spcBef>
              <a:buFont typeface="Arial" panose="020B0604020202020204" pitchFamily="34" charset="0"/>
              <a:buChar char="•"/>
            </a:pPr>
            <a:r>
              <a:rPr lang="en-US" dirty="0"/>
              <a:t>Employee is put under great stress and can cause traumatic injury to the worker (physically and emotionally)</a:t>
            </a:r>
          </a:p>
          <a:p>
            <a:pPr marL="742950" lvl="1" indent="-285750" eaLnBrk="1" hangingPunct="1">
              <a:spcBef>
                <a:spcPct val="0"/>
              </a:spcBef>
              <a:buFont typeface="Arial" panose="020B0604020202020204" pitchFamily="34" charset="0"/>
              <a:buChar char="•"/>
            </a:pPr>
            <a:r>
              <a:rPr lang="en-US" dirty="0"/>
              <a:t>Employers should be concerned for any employee that has fallen from any elevated work area unto a safety net, observation and retraining should follow the incident. </a:t>
            </a: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01B69C-5CE2-489B-B56B-2B4D6B731AEE}" type="slidenum">
              <a:rPr lang="en-US" smtClean="0"/>
              <a:pPr eaLnBrk="1" hangingPunct="1"/>
              <a:t>39</a:t>
            </a:fld>
            <a:endParaRPr lang="en-US" dirty="0"/>
          </a:p>
        </p:txBody>
      </p:sp>
    </p:spTree>
    <p:extLst>
      <p:ext uri="{BB962C8B-B14F-4D97-AF65-F5344CB8AC3E}">
        <p14:creationId xmlns:p14="http://schemas.microsoft.com/office/powerpoint/2010/main" val="1143648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Rectangle 3"/>
          <p:cNvSpPr>
            <a:spLocks noGrp="1" noChangeArrowheads="1"/>
          </p:cNvSpPr>
          <p:nvPr>
            <p:ph type="body" idx="1"/>
          </p:nvPr>
        </p:nvSpPr>
        <p:spPr>
          <a:ln/>
        </p:spPr>
        <p:txBody>
          <a:bodyPr/>
          <a:lstStyle/>
          <a:p>
            <a:pPr marL="399955" indent="-399955" eaLnBrk="1" fontAlgn="auto" hangingPunct="1">
              <a:spcBef>
                <a:spcPts val="0"/>
              </a:spcBef>
              <a:spcAft>
                <a:spcPts val="0"/>
              </a:spcAft>
              <a:defRPr/>
            </a:pPr>
            <a:r>
              <a:rPr lang="en-US" sz="1000" b="1" dirty="0">
                <a:cs typeface="Times New Roman" pitchFamily="18" charset="0"/>
              </a:rPr>
              <a:t>How to conduct the test:</a:t>
            </a:r>
          </a:p>
          <a:p>
            <a:pPr marL="399955" indent="-399955" eaLnBrk="1" fontAlgn="auto" hangingPunct="1">
              <a:spcBef>
                <a:spcPts val="0"/>
              </a:spcBef>
              <a:spcAft>
                <a:spcPts val="0"/>
              </a:spcAft>
              <a:defRPr/>
            </a:pPr>
            <a:endParaRPr lang="en-US" sz="1000" b="1" dirty="0">
              <a:cs typeface="Times New Roman" pitchFamily="18" charset="0"/>
            </a:endParaRPr>
          </a:p>
          <a:p>
            <a:pPr marL="399955" indent="-399955" eaLnBrk="1" fontAlgn="auto" hangingPunct="1">
              <a:spcBef>
                <a:spcPts val="0"/>
              </a:spcBef>
              <a:spcAft>
                <a:spcPts val="0"/>
              </a:spcAft>
              <a:defRPr/>
            </a:pPr>
            <a:r>
              <a:rPr lang="en-US" dirty="0">
                <a:cs typeface="Times New Roman" pitchFamily="18" charset="0"/>
              </a:rPr>
              <a:t>Each net must be drop-tested at the jobsite:</a:t>
            </a:r>
          </a:p>
          <a:p>
            <a:pPr marL="285750" indent="-285750" eaLnBrk="1" fontAlgn="auto" hangingPunct="1">
              <a:spcBef>
                <a:spcPts val="0"/>
              </a:spcBef>
              <a:spcAft>
                <a:spcPts val="0"/>
              </a:spcAft>
              <a:buFont typeface="Arial" panose="020B0604020202020204" pitchFamily="34" charset="0"/>
              <a:buChar char="•"/>
              <a:defRPr/>
            </a:pPr>
            <a:r>
              <a:rPr lang="en-US" dirty="0">
                <a:cs typeface="Times New Roman" pitchFamily="18" charset="0"/>
              </a:rPr>
              <a:t>After initial installation and before being used</a:t>
            </a:r>
          </a:p>
          <a:p>
            <a:pPr marL="399955" indent="-399955" eaLnBrk="1" fontAlgn="auto" hangingPunct="1">
              <a:spcBef>
                <a:spcPts val="0"/>
              </a:spcBef>
              <a:spcAft>
                <a:spcPts val="0"/>
              </a:spcAft>
              <a:buFont typeface="Arial" panose="020B0604020202020204" pitchFamily="34" charset="0"/>
              <a:buChar char="•"/>
              <a:defRPr/>
            </a:pPr>
            <a:r>
              <a:rPr lang="en-US" dirty="0">
                <a:cs typeface="Times New Roman" pitchFamily="18" charset="0"/>
              </a:rPr>
              <a:t>Whenever relocated</a:t>
            </a:r>
          </a:p>
          <a:p>
            <a:pPr marL="399955" indent="-399955" eaLnBrk="1" fontAlgn="auto" hangingPunct="1">
              <a:spcBef>
                <a:spcPts val="0"/>
              </a:spcBef>
              <a:spcAft>
                <a:spcPts val="0"/>
              </a:spcAft>
              <a:buFont typeface="Arial" panose="020B0604020202020204" pitchFamily="34" charset="0"/>
              <a:buChar char="•"/>
              <a:defRPr/>
            </a:pPr>
            <a:r>
              <a:rPr lang="en-US" dirty="0">
                <a:cs typeface="Times New Roman" pitchFamily="18" charset="0"/>
              </a:rPr>
              <a:t>After major repair</a:t>
            </a:r>
          </a:p>
          <a:p>
            <a:pPr marL="399955" indent="-399955" eaLnBrk="1" fontAlgn="auto" hangingPunct="1">
              <a:spcBef>
                <a:spcPts val="0"/>
              </a:spcBef>
              <a:spcAft>
                <a:spcPts val="0"/>
              </a:spcAft>
              <a:buFont typeface="Arial" panose="020B0604020202020204" pitchFamily="34" charset="0"/>
              <a:buChar char="•"/>
              <a:defRPr/>
            </a:pPr>
            <a:r>
              <a:rPr lang="en-US" dirty="0">
                <a:cs typeface="Times New Roman" pitchFamily="18" charset="0"/>
              </a:rPr>
              <a:t>At 6-month intervals if left in one place</a:t>
            </a:r>
          </a:p>
          <a:p>
            <a:pPr marL="399955" indent="-399955" eaLnBrk="1" fontAlgn="auto" hangingPunct="1">
              <a:spcBef>
                <a:spcPts val="0"/>
              </a:spcBef>
              <a:spcAft>
                <a:spcPts val="0"/>
              </a:spcAft>
              <a:defRPr/>
            </a:pPr>
            <a:endParaRPr lang="en-US" dirty="0">
              <a:cs typeface="Times New Roman" pitchFamily="18" charset="0"/>
            </a:endParaRPr>
          </a:p>
          <a:p>
            <a:pPr marL="399955" indent="-399955" eaLnBrk="1" fontAlgn="auto" hangingPunct="1">
              <a:spcBef>
                <a:spcPts val="0"/>
              </a:spcBef>
              <a:spcAft>
                <a:spcPts val="0"/>
              </a:spcAft>
              <a:defRPr/>
            </a:pPr>
            <a:r>
              <a:rPr lang="en-US" dirty="0">
                <a:cs typeface="Times New Roman" pitchFamily="18" charset="0"/>
              </a:rPr>
              <a:t>A 400 pound (180 kg) bag of sand 30 + or - 2 inches (76 + or - 5 cm) in diameter dropped into the net not from less than 42 inches (1.1 m) height</a:t>
            </a:r>
          </a:p>
          <a:p>
            <a:pPr eaLnBrk="1" fontAlgn="auto" hangingPunct="1">
              <a:spcBef>
                <a:spcPts val="0"/>
              </a:spcBef>
              <a:spcAft>
                <a:spcPts val="0"/>
              </a:spcAft>
              <a:defRPr/>
            </a:pPr>
            <a:endParaRPr lang="en-US" dirty="0">
              <a:latin typeface="Arial" charset="0"/>
            </a:endParaRPr>
          </a:p>
        </p:txBody>
      </p:sp>
      <p:sp>
        <p:nvSpPr>
          <p:cNvPr id="1996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2EC8C5-A2CF-49F2-8558-08DD0CEB2E30}" type="slidenum">
              <a:rPr lang="en-US" smtClean="0"/>
              <a:pPr eaLnBrk="1" hangingPunct="1"/>
              <a:t>40</a:t>
            </a:fld>
            <a:endParaRPr lang="en-US" dirty="0"/>
          </a:p>
        </p:txBody>
      </p:sp>
    </p:spTree>
    <p:extLst>
      <p:ext uri="{BB962C8B-B14F-4D97-AF65-F5344CB8AC3E}">
        <p14:creationId xmlns:p14="http://schemas.microsoft.com/office/powerpoint/2010/main" val="9741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Inform the students of the training content and the order in which it will be discussed.</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51D483-5A25-40FD-8676-CBD18F789F4F}" type="slidenum">
              <a:rPr lang="en-US" smtClean="0"/>
              <a:pPr eaLnBrk="1" hangingPunct="1"/>
              <a:t>5</a:t>
            </a:fld>
            <a:endParaRPr lang="en-US" dirty="0"/>
          </a:p>
        </p:txBody>
      </p:sp>
    </p:spTree>
    <p:extLst>
      <p:ext uri="{BB962C8B-B14F-4D97-AF65-F5344CB8AC3E}">
        <p14:creationId xmlns:p14="http://schemas.microsoft.com/office/powerpoint/2010/main" val="1605200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sz="1500" b="1" dirty="0"/>
              <a:t>Controlled Access Zone:</a:t>
            </a:r>
          </a:p>
          <a:p>
            <a:pPr marL="285750" indent="-285750" eaLnBrk="1" hangingPunct="1">
              <a:spcBef>
                <a:spcPct val="0"/>
              </a:spcBef>
              <a:buFont typeface="Arial" panose="020B0604020202020204" pitchFamily="34" charset="0"/>
              <a:buChar char="•"/>
              <a:defRPr/>
            </a:pPr>
            <a:r>
              <a:rPr lang="en-US" sz="1500" dirty="0"/>
              <a:t>May only be used when employer demonstrates that conventional fall protection methods are not feasible or create a greater hazard.</a:t>
            </a:r>
          </a:p>
          <a:p>
            <a:pPr marL="285750" indent="-285750" eaLnBrk="1" hangingPunct="1">
              <a:spcBef>
                <a:spcPct val="0"/>
              </a:spcBef>
              <a:buFont typeface="Arial" panose="020B0604020202020204" pitchFamily="34" charset="0"/>
              <a:buChar char="•"/>
              <a:defRPr/>
            </a:pPr>
            <a:r>
              <a:rPr lang="en-US" sz="1500" dirty="0"/>
              <a:t>A fall protection plan needs to be developed.</a:t>
            </a:r>
          </a:p>
          <a:p>
            <a:pPr marL="285750" indent="-285750" eaLnBrk="1" hangingPunct="1">
              <a:spcBef>
                <a:spcPct val="0"/>
              </a:spcBef>
              <a:buFont typeface="Arial" panose="020B0604020202020204" pitchFamily="34" charset="0"/>
              <a:buChar char="•"/>
              <a:defRPr/>
            </a:pPr>
            <a:r>
              <a:rPr lang="en-US" sz="1500" dirty="0"/>
              <a:t>Shall be defined by a </a:t>
            </a:r>
            <a:r>
              <a:rPr lang="en-US" sz="1500" b="1" dirty="0">
                <a:solidFill>
                  <a:srgbClr val="FFFF00"/>
                </a:solidFill>
              </a:rPr>
              <a:t>control line</a:t>
            </a:r>
            <a:r>
              <a:rPr lang="en-US" sz="1500" dirty="0"/>
              <a:t> or by any other means that restricts access</a:t>
            </a:r>
          </a:p>
          <a:p>
            <a:pPr eaLnBrk="1" hangingPunct="1">
              <a:spcBef>
                <a:spcPct val="0"/>
              </a:spcBef>
              <a:buFontTx/>
              <a:buChar char="•"/>
              <a:defRPr/>
            </a:pPr>
            <a:endParaRPr lang="en-US" sz="1500" dirty="0"/>
          </a:p>
          <a:p>
            <a:pPr eaLnBrk="1" hangingPunct="1">
              <a:spcBef>
                <a:spcPct val="0"/>
              </a:spcBef>
              <a:defRPr/>
            </a:pPr>
            <a:r>
              <a:rPr lang="en-US" sz="1500" b="1" dirty="0"/>
              <a:t>Controlled Decking Zone: </a:t>
            </a:r>
          </a:p>
          <a:p>
            <a:pPr marL="285750" indent="-285750" eaLnBrk="1" hangingPunct="1">
              <a:spcBef>
                <a:spcPct val="0"/>
              </a:spcBef>
              <a:buFont typeface="Arial" panose="020B0604020202020204" pitchFamily="34" charset="0"/>
              <a:buChar char="•"/>
              <a:defRPr/>
            </a:pPr>
            <a:r>
              <a:rPr lang="en-US" sz="1500" dirty="0"/>
              <a:t>A CDZ can be established as a substitute for fall protection where metal decking is initially being installed and forms the </a:t>
            </a:r>
            <a:r>
              <a:rPr lang="en-US" sz="1500" b="1" dirty="0"/>
              <a:t>leading edge</a:t>
            </a:r>
            <a:r>
              <a:rPr lang="en-US" sz="1500" dirty="0"/>
              <a:t> of a work area </a:t>
            </a:r>
            <a:r>
              <a:rPr lang="en-US" sz="1500" b="1" dirty="0"/>
              <a:t>over 15 and up to 30 feet</a:t>
            </a:r>
            <a:r>
              <a:rPr lang="en-US" sz="1500" dirty="0"/>
              <a:t> above a lower level </a:t>
            </a:r>
          </a:p>
          <a:p>
            <a:pPr marL="285750" indent="-285750" eaLnBrk="1" hangingPunct="1">
              <a:spcBef>
                <a:spcPct val="0"/>
              </a:spcBef>
              <a:buFont typeface="Arial" panose="020B0604020202020204" pitchFamily="34" charset="0"/>
              <a:buChar char="•"/>
              <a:defRPr/>
            </a:pPr>
            <a:r>
              <a:rPr lang="en-US" sz="1500" dirty="0"/>
              <a:t>Used to control access to areas where leading edge and initial securement of metal deck and other operations connected with leading edge work are taking place.</a:t>
            </a:r>
          </a:p>
          <a:p>
            <a:pPr marL="285750" indent="-285750" eaLnBrk="1" hangingPunct="1">
              <a:spcBef>
                <a:spcPct val="0"/>
              </a:spcBef>
              <a:buFont typeface="Arial" panose="020B0604020202020204" pitchFamily="34" charset="0"/>
              <a:buChar char="•"/>
              <a:defRPr/>
            </a:pPr>
            <a:r>
              <a:rPr lang="en-US" sz="1500" dirty="0"/>
              <a:t>Boundaries of the CDZ must be marked by the use of </a:t>
            </a:r>
            <a:r>
              <a:rPr lang="en-US" sz="1500" b="1" dirty="0">
                <a:solidFill>
                  <a:srgbClr val="FFFF00"/>
                </a:solidFill>
              </a:rPr>
              <a:t>control lines</a:t>
            </a:r>
            <a:r>
              <a:rPr lang="en-US" sz="1500" dirty="0"/>
              <a:t> or the equivalent and must clearly designate the CDZ.</a:t>
            </a:r>
          </a:p>
          <a:p>
            <a:pPr marL="285750" indent="-285750" eaLnBrk="1" hangingPunct="1">
              <a:spcBef>
                <a:spcPct val="0"/>
              </a:spcBef>
              <a:buFont typeface="Arial" panose="020B0604020202020204" pitchFamily="34" charset="0"/>
              <a:buChar char="•"/>
              <a:defRPr/>
            </a:pPr>
            <a:r>
              <a:rPr lang="en-US" sz="1500" dirty="0"/>
              <a:t>Be no more than </a:t>
            </a:r>
            <a:r>
              <a:rPr lang="en-US" sz="1500" b="1" dirty="0"/>
              <a:t>90 feet wide and 90 feet deep</a:t>
            </a:r>
            <a:r>
              <a:rPr lang="en-US" sz="1500" dirty="0"/>
              <a:t> from any leading edge </a:t>
            </a:r>
          </a:p>
          <a:p>
            <a:pPr marL="285750" indent="-285750" eaLnBrk="1" hangingPunct="1">
              <a:spcBef>
                <a:spcPct val="0"/>
              </a:spcBef>
              <a:buFont typeface="Arial" panose="020B0604020202020204" pitchFamily="34" charset="0"/>
              <a:buChar char="•"/>
              <a:defRPr/>
            </a:pPr>
            <a:r>
              <a:rPr lang="en-US" sz="1500" dirty="0"/>
              <a:t>Not exceed </a:t>
            </a:r>
            <a:r>
              <a:rPr lang="en-US" sz="1500" b="1" dirty="0"/>
              <a:t>3,000 square feet</a:t>
            </a:r>
            <a:r>
              <a:rPr lang="en-US" sz="1500" dirty="0"/>
              <a:t> of unsecured decking</a:t>
            </a:r>
          </a:p>
          <a:p>
            <a:pPr marL="285750" indent="-285750" eaLnBrk="1" hangingPunct="1">
              <a:spcBef>
                <a:spcPct val="0"/>
              </a:spcBef>
              <a:buFont typeface="Arial" panose="020B0604020202020204" pitchFamily="34" charset="0"/>
              <a:buChar char="•"/>
              <a:defRPr/>
            </a:pPr>
            <a:r>
              <a:rPr lang="en-US" sz="1500" dirty="0"/>
              <a:t>Have designated and clearly marked </a:t>
            </a:r>
            <a:r>
              <a:rPr lang="en-US" sz="1500" b="1" dirty="0"/>
              <a:t>boundaries with control lines</a:t>
            </a:r>
            <a:r>
              <a:rPr lang="en-US" sz="1500" dirty="0"/>
              <a:t> or the equivalent</a:t>
            </a:r>
            <a:r>
              <a:rPr lang="en-US" dirty="0"/>
              <a:t/>
            </a:r>
            <a:br>
              <a:rPr lang="en-US" dirty="0"/>
            </a:br>
            <a:r>
              <a:rPr lang="en-US" dirty="0"/>
              <a:t/>
            </a:r>
            <a:br>
              <a:rPr lang="en-US" dirty="0"/>
            </a:br>
            <a:endParaRPr lang="en-US" dirty="0"/>
          </a:p>
          <a:p>
            <a:pPr eaLnBrk="1" hangingPunct="1">
              <a:spcBef>
                <a:spcPct val="0"/>
              </a:spcBef>
              <a:defRPr/>
            </a:pPr>
            <a:endParaRPr 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03A616-7561-4213-A4CF-18B49A51C5AD}" type="slidenum">
              <a:rPr lang="en-US" smtClean="0"/>
              <a:pPr eaLnBrk="1" hangingPunct="1"/>
              <a:t>41</a:t>
            </a:fld>
            <a:endParaRPr lang="en-US" dirty="0"/>
          </a:p>
        </p:txBody>
      </p:sp>
    </p:spTree>
    <p:extLst>
      <p:ext uri="{BB962C8B-B14F-4D97-AF65-F5344CB8AC3E}">
        <p14:creationId xmlns:p14="http://schemas.microsoft.com/office/powerpoint/2010/main" val="1767415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indent="-285750">
              <a:buFont typeface="Arial" panose="020B0604020202020204" pitchFamily="34" charset="0"/>
              <a:buChar char="•"/>
            </a:pPr>
            <a:r>
              <a:rPr lang="en-US" sz="1600" b="1" i="0" kern="1200" dirty="0">
                <a:solidFill>
                  <a:schemeClr val="tx1"/>
                </a:solidFill>
                <a:effectLst/>
                <a:latin typeface="+mn-lt"/>
                <a:ea typeface="+mn-ea"/>
                <a:cs typeface="+mn-cs"/>
              </a:rPr>
              <a:t>Warning lines</a:t>
            </a:r>
            <a:r>
              <a:rPr lang="en-US" sz="1600" b="0" i="0" kern="1200" dirty="0">
                <a:solidFill>
                  <a:schemeClr val="tx1"/>
                </a:solidFill>
                <a:effectLst/>
                <a:latin typeface="+mn-lt"/>
                <a:ea typeface="+mn-ea"/>
                <a:cs typeface="+mn-cs"/>
              </a:rPr>
              <a:t> are used to demarcate safe working areas on an elevated working surface. They can only be used as legitimate fall protection measures under certain conditions. Warning Lines only serve to warn someone of a fall hazard, they do not provide any actual resistance to a fall. Warning lines are barriers placed around a roof to alert employees that they are approaching an unprotected edge. They also identify roof areas where work may be performed without guardrails, body belts or safety nets. </a:t>
            </a:r>
            <a:r>
              <a:rPr lang="en-US" dirty="0"/>
              <a:t>Warning lines shall be erected around all sides of the roof work area.</a:t>
            </a:r>
          </a:p>
          <a:p>
            <a:pPr marL="285750" indent="-285750">
              <a:buFont typeface="Arial" panose="020B0604020202020204" pitchFamily="34" charset="0"/>
              <a:buChar char="•"/>
            </a:pPr>
            <a:r>
              <a:rPr lang="en-US" sz="1600" b="1" i="0" kern="1200" dirty="0">
                <a:solidFill>
                  <a:schemeClr val="tx1"/>
                </a:solidFill>
                <a:effectLst/>
                <a:latin typeface="+mn-lt"/>
                <a:ea typeface="+mn-ea"/>
                <a:cs typeface="+mn-cs"/>
              </a:rPr>
              <a:t>Control lines </a:t>
            </a:r>
            <a:r>
              <a:rPr lang="en-US" sz="1600" b="0" i="0" kern="1200" dirty="0">
                <a:solidFill>
                  <a:schemeClr val="tx1"/>
                </a:solidFill>
                <a:effectLst/>
                <a:latin typeface="+mn-lt"/>
                <a:ea typeface="+mn-ea"/>
                <a:cs typeface="+mn-cs"/>
              </a:rPr>
              <a:t>Controlled access zones also are areas where certain work may be done without the use of guardrails, personal fall arrest systems, or safety nets. However, unlike a warning line, which is barrier that cannot be crossed, a controlled access zone establishes a boundary that can be crossed, but only by a specifically designated employee.</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5AD2C2-86F1-44E5-B7F1-83A26C915A83}" type="slidenum">
              <a:rPr lang="en-US" smtClean="0"/>
              <a:pPr eaLnBrk="1" hangingPunct="1"/>
              <a:t>42</a:t>
            </a:fld>
            <a:endParaRPr lang="en-US" dirty="0"/>
          </a:p>
        </p:txBody>
      </p:sp>
    </p:spTree>
    <p:extLst>
      <p:ext uri="{BB962C8B-B14F-4D97-AF65-F5344CB8AC3E}">
        <p14:creationId xmlns:p14="http://schemas.microsoft.com/office/powerpoint/2010/main" val="1100967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dirty="0"/>
              <a:t>Discuss the duties of the safety monitor</a:t>
            </a:r>
          </a:p>
          <a:p>
            <a:pPr marL="285750" indent="-285750" eaLnBrk="1" hangingPunct="1">
              <a:buFont typeface="Arial" panose="020B0604020202020204" pitchFamily="34" charset="0"/>
              <a:buChar char="•"/>
            </a:pPr>
            <a:r>
              <a:rPr lang="en-US" dirty="0"/>
              <a:t>Cannot be used at all times.</a:t>
            </a: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F96923-75B2-40CE-AF97-CF52139BBC9F}" type="slidenum">
              <a:rPr lang="en-US" smtClean="0"/>
              <a:pPr eaLnBrk="1" hangingPunct="1"/>
              <a:t>43</a:t>
            </a:fld>
            <a:endParaRPr lang="en-US" dirty="0"/>
          </a:p>
        </p:txBody>
      </p:sp>
    </p:spTree>
    <p:extLst>
      <p:ext uri="{BB962C8B-B14F-4D97-AF65-F5344CB8AC3E}">
        <p14:creationId xmlns:p14="http://schemas.microsoft.com/office/powerpoint/2010/main" val="2648807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2310AC-D771-4031-AD77-CA1C7D7D45AD}" type="slidenum">
              <a:rPr lang="en-US" smtClean="0"/>
              <a:pPr eaLnBrk="1" hangingPunct="1"/>
              <a:t>44</a:t>
            </a:fld>
            <a:endParaRPr lang="en-US" dirty="0"/>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xfrm>
            <a:off x="974725" y="4560888"/>
            <a:ext cx="5689600"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indent="-285750">
              <a:buFont typeface="Arial" panose="020B0604020202020204" pitchFamily="34" charset="0"/>
              <a:buChar char="•"/>
            </a:pPr>
            <a:r>
              <a:rPr lang="en-US" sz="1600" b="1" i="0" kern="1200" dirty="0">
                <a:solidFill>
                  <a:schemeClr val="tx1"/>
                </a:solidFill>
                <a:effectLst/>
                <a:latin typeface="+mn-lt"/>
                <a:ea typeface="+mn-ea"/>
                <a:cs typeface="+mn-cs"/>
              </a:rPr>
              <a:t>Supported scaffolds</a:t>
            </a:r>
            <a:r>
              <a:rPr lang="en-US" sz="1600" b="0" i="0" kern="1200" dirty="0">
                <a:solidFill>
                  <a:schemeClr val="tx1"/>
                </a:solidFill>
                <a:effectLst/>
                <a:latin typeface="+mn-lt"/>
                <a:ea typeface="+mn-ea"/>
                <a:cs typeface="+mn-cs"/>
              </a:rPr>
              <a:t>, which consist of one or more platforms supported by rigid, load- bearing members, such as poles, legs, frames, outriggers, etc.</a:t>
            </a:r>
          </a:p>
          <a:p>
            <a:pPr marL="285750" indent="-285750">
              <a:buFont typeface="Arial" panose="020B0604020202020204" pitchFamily="34" charset="0"/>
              <a:buChar char="•"/>
            </a:pPr>
            <a:r>
              <a:rPr lang="en-US" sz="1600" b="1" i="0" kern="1200" dirty="0">
                <a:solidFill>
                  <a:schemeClr val="tx1"/>
                </a:solidFill>
                <a:effectLst/>
                <a:latin typeface="+mn-lt"/>
                <a:ea typeface="+mn-ea"/>
                <a:cs typeface="+mn-cs"/>
              </a:rPr>
              <a:t>Suspended scaffolds</a:t>
            </a:r>
            <a:r>
              <a:rPr lang="en-US" sz="1600" b="0" i="0" kern="1200" dirty="0">
                <a:solidFill>
                  <a:schemeClr val="tx1"/>
                </a:solidFill>
                <a:effectLst/>
                <a:latin typeface="+mn-lt"/>
                <a:ea typeface="+mn-ea"/>
                <a:cs typeface="+mn-cs"/>
              </a:rPr>
              <a:t>, which are one or more platforms suspended by ropes or other non-rigid, overhead support.</a:t>
            </a:r>
          </a:p>
          <a:p>
            <a:pPr marL="285750" indent="-285750">
              <a:buFont typeface="Arial" panose="020B0604020202020204" pitchFamily="34" charset="0"/>
              <a:buChar char="•"/>
            </a:pPr>
            <a:r>
              <a:rPr lang="en-US" sz="1600" b="1" i="0" kern="1200" dirty="0">
                <a:solidFill>
                  <a:schemeClr val="tx1"/>
                </a:solidFill>
                <a:effectLst/>
                <a:latin typeface="+mn-lt"/>
                <a:ea typeface="+mn-ea"/>
                <a:cs typeface="+mn-cs"/>
              </a:rPr>
              <a:t>Other scaffolds, principally man lifts, personnel hoists, etc., </a:t>
            </a:r>
            <a:r>
              <a:rPr lang="en-US" sz="1600" b="0" i="0" kern="1200" dirty="0">
                <a:solidFill>
                  <a:schemeClr val="tx1"/>
                </a:solidFill>
                <a:effectLst/>
                <a:latin typeface="+mn-lt"/>
                <a:ea typeface="+mn-ea"/>
                <a:cs typeface="+mn-cs"/>
              </a:rPr>
              <a:t>which are sometimes thought of as vehicles or machinery, but can be regarded as another type of supported scaffold.</a:t>
            </a:r>
          </a:p>
          <a:p>
            <a:pPr eaLnBrk="1" hangingPunct="1">
              <a:spcBef>
                <a:spcPct val="0"/>
              </a:spcBef>
            </a:pPr>
            <a:endParaRPr lang="en-US" dirty="0"/>
          </a:p>
        </p:txBody>
      </p:sp>
    </p:spTree>
    <p:extLst>
      <p:ext uri="{BB962C8B-B14F-4D97-AF65-F5344CB8AC3E}">
        <p14:creationId xmlns:p14="http://schemas.microsoft.com/office/powerpoint/2010/main" val="3491326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Review the different types of configurations for supported scaffolds. </a:t>
            </a:r>
          </a:p>
          <a:p>
            <a:pPr marL="285750" indent="-285750" eaLnBrk="1" hangingPunct="1">
              <a:spcBef>
                <a:spcPct val="0"/>
              </a:spcBef>
              <a:buFont typeface="Arial" panose="020B0604020202020204" pitchFamily="34" charset="0"/>
              <a:buChar char="•"/>
            </a:pPr>
            <a:r>
              <a:rPr lang="en-US" dirty="0"/>
              <a:t>Ask the class if they are familiar with any of the scaffolds in the image.</a:t>
            </a:r>
          </a:p>
        </p:txBody>
      </p:sp>
      <p:sp>
        <p:nvSpPr>
          <p:cNvPr id="2119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F98C54-99B6-43E0-B547-B4D198F9AFB3}" type="slidenum">
              <a:rPr lang="en-US" smtClean="0"/>
              <a:pPr eaLnBrk="1" hangingPunct="1"/>
              <a:t>45</a:t>
            </a:fld>
            <a:endParaRPr lang="en-US" dirty="0"/>
          </a:p>
        </p:txBody>
      </p:sp>
    </p:spTree>
    <p:extLst>
      <p:ext uri="{BB962C8B-B14F-4D97-AF65-F5344CB8AC3E}">
        <p14:creationId xmlns:p14="http://schemas.microsoft.com/office/powerpoint/2010/main" val="1235430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A suspended scaffold.</a:t>
            </a:r>
          </a:p>
          <a:p>
            <a:pPr marL="285750" indent="-285750" eaLnBrk="1" hangingPunct="1">
              <a:spcBef>
                <a:spcPct val="0"/>
              </a:spcBef>
              <a:buFont typeface="Arial" panose="020B0604020202020204" pitchFamily="34" charset="0"/>
              <a:buChar char="•"/>
            </a:pPr>
            <a:r>
              <a:rPr lang="en-US" dirty="0"/>
              <a:t>On suspended scaffolds each worker needs to have his own separate lifeline.</a:t>
            </a:r>
          </a:p>
          <a:p>
            <a:pPr marL="285750" indent="-285750" eaLnBrk="1" hangingPunct="1">
              <a:spcBef>
                <a:spcPct val="0"/>
              </a:spcBef>
              <a:buFont typeface="Arial" panose="020B0604020202020204" pitchFamily="34" charset="0"/>
              <a:buChar char="•"/>
            </a:pPr>
            <a:r>
              <a:rPr lang="en-US" dirty="0"/>
              <a:t>Lifeline cannot be attached to scaffold.</a:t>
            </a:r>
          </a:p>
        </p:txBody>
      </p:sp>
      <p:sp>
        <p:nvSpPr>
          <p:cNvPr id="2140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0C861E-9B17-4D17-B694-144837A7BF1B}" type="slidenum">
              <a:rPr lang="en-US" smtClean="0"/>
              <a:pPr eaLnBrk="1" hangingPunct="1"/>
              <a:t>46</a:t>
            </a:fld>
            <a:endParaRPr lang="en-US" dirty="0"/>
          </a:p>
        </p:txBody>
      </p:sp>
    </p:spTree>
    <p:extLst>
      <p:ext uri="{BB962C8B-B14F-4D97-AF65-F5344CB8AC3E}">
        <p14:creationId xmlns:p14="http://schemas.microsoft.com/office/powerpoint/2010/main" val="1208344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Are aerials lifts scaffolds?  Yes they are.  Mobile Platforms.</a:t>
            </a:r>
          </a:p>
          <a:p>
            <a:pPr marL="285750" indent="-285750" eaLnBrk="1" hangingPunct="1">
              <a:spcBef>
                <a:spcPct val="0"/>
              </a:spcBef>
              <a:buFont typeface="Arial" panose="020B0604020202020204" pitchFamily="34" charset="0"/>
              <a:buChar char="•"/>
            </a:pPr>
            <a:r>
              <a:rPr lang="en-US" dirty="0"/>
              <a:t>What</a:t>
            </a:r>
            <a:r>
              <a:rPr lang="en-US" baseline="0" dirty="0"/>
              <a:t> are the associated risks?</a:t>
            </a:r>
          </a:p>
          <a:p>
            <a:pPr marL="742950" lvl="1" indent="-285750" eaLnBrk="1" hangingPunct="1">
              <a:spcBef>
                <a:spcPct val="0"/>
              </a:spcBef>
              <a:buFont typeface="Arial" panose="020B0604020202020204" pitchFamily="34" charset="0"/>
              <a:buChar char="•"/>
            </a:pPr>
            <a:r>
              <a:rPr lang="en-US" baseline="0" dirty="0"/>
              <a:t>Leading/reaching over the rails.</a:t>
            </a:r>
          </a:p>
          <a:p>
            <a:pPr marL="742950" lvl="1" indent="-285750" eaLnBrk="1" hangingPunct="1">
              <a:spcBef>
                <a:spcPct val="0"/>
              </a:spcBef>
              <a:buFont typeface="Arial" panose="020B0604020202020204" pitchFamily="34" charset="0"/>
              <a:buChar char="•"/>
            </a:pPr>
            <a:r>
              <a:rPr lang="en-US" baseline="0" dirty="0"/>
              <a:t>Standing on the mid rails.</a:t>
            </a:r>
          </a:p>
          <a:p>
            <a:pPr marL="742950" lvl="1" indent="-285750" eaLnBrk="1" hangingPunct="1">
              <a:spcBef>
                <a:spcPct val="0"/>
              </a:spcBef>
              <a:buFont typeface="Arial" panose="020B0604020202020204" pitchFamily="34" charset="0"/>
              <a:buChar char="•"/>
            </a:pPr>
            <a:r>
              <a:rPr lang="en-US" baseline="0" dirty="0"/>
              <a:t>Not using a harness in the telehandler.</a:t>
            </a:r>
          </a:p>
          <a:p>
            <a:pPr marL="742950" lvl="1" indent="-285750" eaLnBrk="1" hangingPunct="1">
              <a:spcBef>
                <a:spcPct val="0"/>
              </a:spcBef>
              <a:buFont typeface="Arial" panose="020B0604020202020204" pitchFamily="34" charset="0"/>
              <a:buChar char="•"/>
            </a:pPr>
            <a:r>
              <a:rPr lang="en-US" baseline="0" dirty="0"/>
              <a:t>Why a harness in the telehandler?</a:t>
            </a:r>
          </a:p>
          <a:p>
            <a:pPr marL="1200150" lvl="2" indent="-285750" eaLnBrk="1" hangingPunct="1">
              <a:spcBef>
                <a:spcPct val="0"/>
              </a:spcBef>
              <a:buFont typeface="Arial" panose="020B0604020202020204" pitchFamily="34" charset="0"/>
              <a:buChar char="•"/>
            </a:pPr>
            <a:r>
              <a:rPr lang="en-US" baseline="0" dirty="0"/>
              <a:t>If you’re traveling in the telehandler and you hit a bump, the driver in the platform can get thrown out if the platform is a distance from the machine when it hits the bump/hole.</a:t>
            </a:r>
          </a:p>
          <a:p>
            <a:pPr marL="742950" lvl="1" indent="-285750" eaLnBrk="1" hangingPunct="1">
              <a:spcBef>
                <a:spcPct val="0"/>
              </a:spcBef>
              <a:buFont typeface="Arial" panose="020B0604020202020204" pitchFamily="34" charset="0"/>
              <a:buChar char="•"/>
            </a:pPr>
            <a:r>
              <a:rPr lang="en-US" baseline="0" dirty="0"/>
              <a:t>Any other hazards?</a:t>
            </a:r>
          </a:p>
          <a:p>
            <a:pPr marL="1200150" lvl="2" indent="-285750" eaLnBrk="1" hangingPunct="1">
              <a:spcBef>
                <a:spcPct val="0"/>
              </a:spcBef>
              <a:buFont typeface="Arial" panose="020B0604020202020204" pitchFamily="34" charset="0"/>
              <a:buChar char="•"/>
            </a:pPr>
            <a:r>
              <a:rPr lang="en-US" baseline="0" dirty="0"/>
              <a:t>What about people working under the elevated work platform?</a:t>
            </a:r>
            <a:endParaRPr lang="en-US" dirty="0"/>
          </a:p>
        </p:txBody>
      </p:sp>
      <p:sp>
        <p:nvSpPr>
          <p:cNvPr id="2150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ACDB6C-415F-4C11-A521-BB2F8D863810}" type="slidenum">
              <a:rPr lang="en-US" smtClean="0"/>
              <a:pPr eaLnBrk="1" hangingPunct="1"/>
              <a:t>47</a:t>
            </a:fld>
            <a:endParaRPr lang="en-US" dirty="0"/>
          </a:p>
        </p:txBody>
      </p:sp>
    </p:spTree>
    <p:extLst>
      <p:ext uri="{BB962C8B-B14F-4D97-AF65-F5344CB8AC3E}">
        <p14:creationId xmlns:p14="http://schemas.microsoft.com/office/powerpoint/2010/main" val="1971517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63C253-1765-421A-BAE0-AD74322C0D4B}" type="slidenum">
              <a:rPr lang="en-US" smtClean="0"/>
              <a:pPr eaLnBrk="1" hangingPunct="1"/>
              <a:t>48</a:t>
            </a:fld>
            <a:endParaRPr lang="en-US" dirty="0"/>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xfrm>
            <a:off x="0" y="4560888"/>
            <a:ext cx="6827838"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buFont typeface="Wingdings" pitchFamily="2" charset="2"/>
              <a:buNone/>
            </a:pPr>
            <a:r>
              <a:rPr lang="en-US" b="1" dirty="0"/>
              <a:t>Falls may occur:</a:t>
            </a:r>
          </a:p>
          <a:p>
            <a:pPr lvl="1" eaLnBrk="1" hangingPunct="1">
              <a:spcBef>
                <a:spcPct val="0"/>
              </a:spcBef>
              <a:buFont typeface="Wingdings" pitchFamily="2" charset="2"/>
              <a:buNone/>
            </a:pPr>
            <a:endParaRPr lang="en-US" sz="1100" b="1" dirty="0"/>
          </a:p>
          <a:p>
            <a:pPr marL="742950" lvl="1" indent="-285750" eaLnBrk="1" hangingPunct="1">
              <a:lnSpc>
                <a:spcPct val="90000"/>
              </a:lnSpc>
              <a:spcBef>
                <a:spcPct val="40000"/>
              </a:spcBef>
              <a:buClr>
                <a:srgbClr val="F2FE04"/>
              </a:buClr>
              <a:buSzPct val="115000"/>
              <a:buFont typeface="Arial" panose="020B0604020202020204" pitchFamily="34" charset="0"/>
              <a:buChar char="•"/>
            </a:pPr>
            <a:r>
              <a:rPr lang="en-US" dirty="0"/>
              <a:t>  While climbing on or off the scaffold</a:t>
            </a:r>
          </a:p>
          <a:p>
            <a:pPr marL="742950" lvl="1" indent="-285750" eaLnBrk="1" hangingPunct="1">
              <a:lnSpc>
                <a:spcPct val="90000"/>
              </a:lnSpc>
              <a:spcBef>
                <a:spcPct val="40000"/>
              </a:spcBef>
              <a:buClr>
                <a:srgbClr val="F2FE04"/>
              </a:buClr>
              <a:buSzPct val="115000"/>
              <a:buFont typeface="Arial" panose="020B0604020202020204" pitchFamily="34" charset="0"/>
              <a:buChar char="•"/>
            </a:pPr>
            <a:r>
              <a:rPr lang="en-US" dirty="0"/>
              <a:t>  Working on unguarded scaffold platforms</a:t>
            </a:r>
          </a:p>
          <a:p>
            <a:pPr marL="742950" lvl="1" indent="-285750" eaLnBrk="1" hangingPunct="1">
              <a:lnSpc>
                <a:spcPct val="90000"/>
              </a:lnSpc>
              <a:spcBef>
                <a:spcPct val="40000"/>
              </a:spcBef>
              <a:buClr>
                <a:srgbClr val="F2FE04"/>
              </a:buClr>
              <a:buSzPct val="115000"/>
              <a:buFont typeface="Arial" panose="020B0604020202020204" pitchFamily="34" charset="0"/>
              <a:buChar char="•"/>
            </a:pPr>
            <a:r>
              <a:rPr lang="en-US" dirty="0"/>
              <a:t>  When scaffold platforms or planks fail</a:t>
            </a:r>
          </a:p>
          <a:p>
            <a:pPr marL="628650" lvl="1" indent="-171450" eaLnBrk="1" hangingPunct="1">
              <a:spcBef>
                <a:spcPct val="0"/>
              </a:spcBef>
              <a:buFont typeface="Arial" panose="020B0604020202020204" pitchFamily="34" charset="0"/>
              <a:buChar char="•"/>
            </a:pPr>
            <a:endParaRPr lang="en-US" sz="1100" b="1" dirty="0"/>
          </a:p>
          <a:p>
            <a:pPr lvl="1" eaLnBrk="1" hangingPunct="1">
              <a:spcBef>
                <a:spcPct val="0"/>
              </a:spcBef>
              <a:buFont typeface="Wingdings" pitchFamily="2" charset="2"/>
              <a:buNone/>
            </a:pPr>
            <a:r>
              <a:rPr lang="en-US" sz="1100" b="1" dirty="0"/>
              <a:t>What is wrong with this picture?</a:t>
            </a:r>
          </a:p>
          <a:p>
            <a:pPr lvl="2" eaLnBrk="1" hangingPunct="1">
              <a:spcBef>
                <a:spcPct val="0"/>
              </a:spcBef>
              <a:buFont typeface="Wingdings" pitchFamily="2" charset="2"/>
              <a:buNone/>
            </a:pPr>
            <a:endParaRPr lang="en-US" sz="1100" b="1" dirty="0"/>
          </a:p>
          <a:p>
            <a:pPr lvl="2" eaLnBrk="1" hangingPunct="1">
              <a:spcBef>
                <a:spcPct val="0"/>
              </a:spcBef>
              <a:buFont typeface="Wingdings" pitchFamily="2" charset="2"/>
              <a:buNone/>
            </a:pPr>
            <a:endParaRPr lang="en-US" sz="1100" dirty="0"/>
          </a:p>
        </p:txBody>
      </p:sp>
    </p:spTree>
    <p:extLst>
      <p:ext uri="{BB962C8B-B14F-4D97-AF65-F5344CB8AC3E}">
        <p14:creationId xmlns:p14="http://schemas.microsoft.com/office/powerpoint/2010/main" val="3884909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dirty="0">
                <a:cs typeface="Times New Roman" pitchFamily="18" charset="0"/>
              </a:rPr>
              <a:t>Avoiding Falls</a:t>
            </a:r>
          </a:p>
          <a:p>
            <a:pPr marL="285750" lvl="1" indent="-285750" eaLnBrk="1" hangingPunct="1">
              <a:spcBef>
                <a:spcPct val="0"/>
              </a:spcBef>
              <a:buFont typeface="Arial" panose="020B0604020202020204" pitchFamily="34" charset="0"/>
              <a:buChar char="•"/>
            </a:pPr>
            <a:r>
              <a:rPr lang="en-US" dirty="0">
                <a:cs typeface="Times New Roman" pitchFamily="18" charset="0"/>
              </a:rPr>
              <a:t>Planks must be at least 18 inches wide.</a:t>
            </a:r>
          </a:p>
          <a:p>
            <a:pPr marL="285750" lvl="1" indent="-285750" eaLnBrk="1" hangingPunct="1">
              <a:spcBef>
                <a:spcPct val="0"/>
              </a:spcBef>
              <a:buFont typeface="Arial" panose="020B0604020202020204" pitchFamily="34" charset="0"/>
              <a:buChar char="•"/>
            </a:pPr>
            <a:r>
              <a:rPr lang="en-US" dirty="0">
                <a:cs typeface="Times New Roman" pitchFamily="18" charset="0"/>
              </a:rPr>
              <a:t>Each abutted end of plank must rest on a separate support surface</a:t>
            </a:r>
          </a:p>
          <a:p>
            <a:pPr marL="285750" lvl="1" indent="-285750" eaLnBrk="1" hangingPunct="1">
              <a:spcBef>
                <a:spcPct val="0"/>
              </a:spcBef>
              <a:buFont typeface="Arial" panose="020B0604020202020204" pitchFamily="34" charset="0"/>
              <a:buChar char="•"/>
            </a:pPr>
            <a:r>
              <a:rPr lang="en-US" dirty="0">
                <a:cs typeface="Times New Roman" pitchFamily="18" charset="0"/>
              </a:rPr>
              <a:t>Overlap platforms at least 12 inches over supports, unless restrained to prevent movement. </a:t>
            </a:r>
          </a:p>
          <a:p>
            <a:pPr marL="285750" lvl="1" indent="-285750" eaLnBrk="1" hangingPunct="1">
              <a:spcBef>
                <a:spcPct val="0"/>
              </a:spcBef>
              <a:buFont typeface="Arial" panose="020B0604020202020204" pitchFamily="34" charset="0"/>
              <a:buChar char="•"/>
            </a:pPr>
            <a:r>
              <a:rPr lang="en-US" dirty="0">
                <a:cs typeface="Times New Roman" pitchFamily="18" charset="0"/>
              </a:rPr>
              <a:t>Only scaffold grade wood is to be used</a:t>
            </a:r>
          </a:p>
          <a:p>
            <a:pPr marL="285750" lvl="1" indent="-285750" eaLnBrk="1" hangingPunct="1">
              <a:spcBef>
                <a:spcPct val="0"/>
              </a:spcBef>
              <a:buFont typeface="Arial" panose="020B0604020202020204" pitchFamily="34" charset="0"/>
              <a:buChar char="•"/>
            </a:pPr>
            <a:r>
              <a:rPr lang="en-US" dirty="0">
                <a:cs typeface="Times New Roman" pitchFamily="18" charset="0"/>
              </a:rPr>
              <a:t>Each end of a platform, unless cleated or otherwise restrained by hooks, must extend over its support by at least 6 inches.</a:t>
            </a:r>
          </a:p>
          <a:p>
            <a:pPr eaLnBrk="1" hangingPunct="1">
              <a:spcBef>
                <a:spcPct val="0"/>
              </a:spcBef>
            </a:pPr>
            <a:endParaRPr lang="en-US" dirty="0"/>
          </a:p>
        </p:txBody>
      </p:sp>
      <p:sp>
        <p:nvSpPr>
          <p:cNvPr id="2201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4C0536-6906-4FCF-A89A-3EB81920D2D4}" type="slidenum">
              <a:rPr lang="en-US" smtClean="0"/>
              <a:pPr eaLnBrk="1" hangingPunct="1"/>
              <a:t>49</a:t>
            </a:fld>
            <a:endParaRPr lang="en-US" dirty="0"/>
          </a:p>
        </p:txBody>
      </p:sp>
    </p:spTree>
    <p:extLst>
      <p:ext uri="{BB962C8B-B14F-4D97-AF65-F5344CB8AC3E}">
        <p14:creationId xmlns:p14="http://schemas.microsoft.com/office/powerpoint/2010/main" val="4039193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285750" indent="-285750" eaLnBrk="1" hangingPunct="1">
              <a:buFont typeface="Arial" panose="020B0604020202020204" pitchFamily="34" charset="0"/>
              <a:buChar char="•"/>
            </a:pPr>
            <a:r>
              <a:rPr lang="en-US" sz="1600" b="0" i="0" kern="1200" dirty="0">
                <a:solidFill>
                  <a:schemeClr val="tx1"/>
                </a:solidFill>
                <a:effectLst/>
                <a:latin typeface="+mn-lt"/>
                <a:ea typeface="+mn-ea"/>
                <a:cs typeface="+mn-cs"/>
              </a:rPr>
              <a:t>Scaffolds and </a:t>
            </a:r>
            <a:r>
              <a:rPr lang="en-US" sz="1600" b="1" i="0" kern="1200" dirty="0">
                <a:solidFill>
                  <a:schemeClr val="tx1"/>
                </a:solidFill>
                <a:effectLst/>
                <a:latin typeface="+mn-lt"/>
                <a:ea typeface="+mn-ea"/>
                <a:cs typeface="+mn-cs"/>
              </a:rPr>
              <a:t>scaffold</a:t>
            </a:r>
            <a:r>
              <a:rPr lang="en-US" sz="1600" b="0" i="0" kern="1200" dirty="0">
                <a:solidFill>
                  <a:schemeClr val="tx1"/>
                </a:solidFill>
                <a:effectLst/>
                <a:latin typeface="+mn-lt"/>
                <a:ea typeface="+mn-ea"/>
                <a:cs typeface="+mn-cs"/>
              </a:rPr>
              <a:t> components shall be </a:t>
            </a:r>
            <a:r>
              <a:rPr lang="en-US" sz="1600" b="1" i="0" kern="1200" dirty="0">
                <a:solidFill>
                  <a:schemeClr val="tx1"/>
                </a:solidFill>
                <a:effectLst/>
                <a:latin typeface="+mn-lt"/>
                <a:ea typeface="+mn-ea"/>
                <a:cs typeface="+mn-cs"/>
              </a:rPr>
              <a:t>inspected</a:t>
            </a:r>
            <a:r>
              <a:rPr lang="en-US" sz="1600" b="0" i="0" kern="1200" dirty="0">
                <a:solidFill>
                  <a:schemeClr val="tx1"/>
                </a:solidFill>
                <a:effectLst/>
                <a:latin typeface="+mn-lt"/>
                <a:ea typeface="+mn-ea"/>
                <a:cs typeface="+mn-cs"/>
              </a:rPr>
              <a:t> for visible defects by a competent person before each work shift, and after any occurrence which could affect a </a:t>
            </a:r>
            <a:r>
              <a:rPr lang="en-US" sz="1600" b="1" i="0" kern="1200" dirty="0">
                <a:solidFill>
                  <a:schemeClr val="tx1"/>
                </a:solidFill>
                <a:effectLst/>
                <a:latin typeface="+mn-lt"/>
                <a:ea typeface="+mn-ea"/>
                <a:cs typeface="+mn-cs"/>
              </a:rPr>
              <a:t>scaffold's</a:t>
            </a:r>
            <a:r>
              <a:rPr lang="en-US" sz="1600" b="0" i="0" kern="1200" dirty="0">
                <a:solidFill>
                  <a:schemeClr val="tx1"/>
                </a:solidFill>
                <a:effectLst/>
                <a:latin typeface="+mn-lt"/>
                <a:ea typeface="+mn-ea"/>
                <a:cs typeface="+mn-cs"/>
              </a:rPr>
              <a:t> structural integrity.</a:t>
            </a:r>
          </a:p>
          <a:p>
            <a:pPr marL="742950" lvl="1" indent="-285750" eaLnBrk="1" hangingPunct="1">
              <a:buFont typeface="Arial" panose="020B0604020202020204" pitchFamily="34" charset="0"/>
              <a:buChar char="•"/>
            </a:pPr>
            <a:r>
              <a:rPr lang="en-US" sz="1600" b="0" i="0" kern="1200" dirty="0">
                <a:solidFill>
                  <a:schemeClr val="tx1"/>
                </a:solidFill>
                <a:effectLst/>
                <a:latin typeface="+mn-lt"/>
                <a:ea typeface="+mn-ea"/>
                <a:cs typeface="+mn-cs"/>
              </a:rPr>
              <a:t>An </a:t>
            </a:r>
            <a:r>
              <a:rPr lang="en-US" sz="1600" b="1" i="0" kern="1200" dirty="0">
                <a:solidFill>
                  <a:schemeClr val="tx1"/>
                </a:solidFill>
                <a:effectLst/>
                <a:latin typeface="+mn-lt"/>
                <a:ea typeface="+mn-ea"/>
                <a:cs typeface="+mn-cs"/>
              </a:rPr>
              <a:t>OSHA</a:t>
            </a:r>
            <a:r>
              <a:rPr lang="en-US" sz="1600" b="0" i="0" kern="1200" dirty="0">
                <a:solidFill>
                  <a:schemeClr val="tx1"/>
                </a:solidFill>
                <a:effectLst/>
                <a:latin typeface="+mn-lt"/>
                <a:ea typeface="+mn-ea"/>
                <a:cs typeface="+mn-cs"/>
              </a:rPr>
              <a:t> "</a:t>
            </a:r>
            <a:r>
              <a:rPr lang="en-US" sz="1600" b="1" i="0" kern="1200" dirty="0">
                <a:solidFill>
                  <a:schemeClr val="tx1"/>
                </a:solidFill>
                <a:effectLst/>
                <a:latin typeface="+mn-lt"/>
                <a:ea typeface="+mn-ea"/>
                <a:cs typeface="+mn-cs"/>
              </a:rPr>
              <a:t>competent person</a:t>
            </a:r>
            <a:r>
              <a:rPr lang="en-US" sz="1600" b="0" i="0" kern="1200" dirty="0">
                <a:solidFill>
                  <a:schemeClr val="tx1"/>
                </a:solidFill>
                <a:effectLst/>
                <a:latin typeface="+mn-lt"/>
                <a:ea typeface="+mn-ea"/>
                <a:cs typeface="+mn-cs"/>
              </a:rPr>
              <a:t>" is defined as "one who is capable of identifying existing and predictable hazards in the surroundings or working conditions which are unsanitary, hazardous, or dangerous to employees, and who has authorization to take prompt corrective measures to eliminate them“</a:t>
            </a:r>
          </a:p>
          <a:p>
            <a:pPr marL="742950" lvl="1" indent="-285750" eaLnBrk="1" hangingPunct="1">
              <a:buFont typeface="Arial" panose="020B0604020202020204" pitchFamily="34" charset="0"/>
              <a:buChar char="•"/>
            </a:pPr>
            <a:r>
              <a:rPr lang="en-US" dirty="0">
                <a:cs typeface="Times New Roman" pitchFamily="18" charset="0"/>
              </a:rPr>
              <a:t>Tag</a:t>
            </a:r>
            <a:r>
              <a:rPr lang="en-US" baseline="0" dirty="0">
                <a:cs typeface="Times New Roman" pitchFamily="18" charset="0"/>
              </a:rPr>
              <a:t> the scaffolding out of service if defects are found during the inspection or workday.</a:t>
            </a:r>
            <a:r>
              <a:rPr lang="en-US" dirty="0">
                <a:cs typeface="Times New Roman" pitchFamily="18" charset="0"/>
              </a:rPr>
              <a:t/>
            </a:r>
            <a:br>
              <a:rPr lang="en-US" dirty="0">
                <a:cs typeface="Times New Roman" pitchFamily="18" charset="0"/>
              </a:rPr>
            </a:br>
            <a:endParaRPr lang="en-US" dirty="0">
              <a:cs typeface="Times New Roman" pitchFamily="18" charset="0"/>
            </a:endParaRPr>
          </a:p>
          <a:p>
            <a:pPr marL="285750" indent="-285750" eaLnBrk="1" hangingPunct="1">
              <a:buFont typeface="Arial" panose="020B0604020202020204" pitchFamily="34" charset="0"/>
              <a:buChar char="•"/>
            </a:pPr>
            <a:r>
              <a:rPr lang="en-US" dirty="0">
                <a:cs typeface="Times New Roman" pitchFamily="18" charset="0"/>
              </a:rPr>
              <a:t>Install guardrail systems along all open sides and ends of platforms.</a:t>
            </a:r>
          </a:p>
          <a:p>
            <a:pPr marL="285750" indent="-285750" eaLnBrk="1" hangingPunct="1">
              <a:buFont typeface="Arial" panose="020B0604020202020204" pitchFamily="34" charset="0"/>
              <a:buChar char="•"/>
            </a:pPr>
            <a:endParaRPr lang="en-US" dirty="0">
              <a:cs typeface="Times New Roman" pitchFamily="18" charset="0"/>
            </a:endParaRPr>
          </a:p>
          <a:p>
            <a:pPr marL="285750" indent="-285750" eaLnBrk="1" hangingPunct="1">
              <a:buFont typeface="Arial" panose="020B0604020202020204" pitchFamily="34" charset="0"/>
              <a:buChar char="•"/>
            </a:pPr>
            <a:r>
              <a:rPr lang="en-US" dirty="0">
                <a:cs typeface="Times New Roman" pitchFamily="18" charset="0"/>
              </a:rPr>
              <a:t>Personal fall arrest system should be used on scaffolds higher than 10 feet.</a:t>
            </a:r>
          </a:p>
          <a:p>
            <a:pPr eaLnBrk="1" hangingPunct="1">
              <a:spcBef>
                <a:spcPct val="0"/>
              </a:spcBef>
            </a:pPr>
            <a:endParaRPr lang="en-US" dirty="0"/>
          </a:p>
        </p:txBody>
      </p:sp>
      <p:sp>
        <p:nvSpPr>
          <p:cNvPr id="2170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54E707-5182-43D2-B625-B84776C18108}" type="slidenum">
              <a:rPr lang="en-US" smtClean="0"/>
              <a:pPr eaLnBrk="1" hangingPunct="1"/>
              <a:t>50</a:t>
            </a:fld>
            <a:endParaRPr lang="en-US" dirty="0"/>
          </a:p>
        </p:txBody>
      </p:sp>
    </p:spTree>
    <p:extLst>
      <p:ext uri="{BB962C8B-B14F-4D97-AF65-F5344CB8AC3E}">
        <p14:creationId xmlns:p14="http://schemas.microsoft.com/office/powerpoint/2010/main" val="61479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a:t>Discuss the General Duty Clause				29 USC 654 </a:t>
            </a:r>
          </a:p>
          <a:p>
            <a:pPr lvl="1" eaLnBrk="1" hangingPunct="1">
              <a:spcBef>
                <a:spcPct val="0"/>
              </a:spcBef>
            </a:pPr>
            <a:r>
              <a:rPr lang="en-US" sz="1200" dirty="0"/>
              <a:t>“SEC. 5. Duties </a:t>
            </a:r>
          </a:p>
          <a:p>
            <a:pPr lvl="1" eaLnBrk="1" hangingPunct="1">
              <a:spcBef>
                <a:spcPct val="0"/>
              </a:spcBef>
            </a:pPr>
            <a:endParaRPr lang="en-US" sz="1200" dirty="0"/>
          </a:p>
          <a:p>
            <a:pPr marL="628650" lvl="1" indent="-171450" eaLnBrk="1" hangingPunct="1">
              <a:spcBef>
                <a:spcPct val="0"/>
              </a:spcBef>
              <a:buFont typeface="Arial" panose="020B0604020202020204" pitchFamily="34" charset="0"/>
              <a:buChar char="•"/>
            </a:pPr>
            <a:r>
              <a:rPr lang="en-US" sz="1200" dirty="0"/>
              <a:t>(b) Each employee shall comply with occupational safety and health standards and all rules, regulations, and orders issued pursuant to this Act which are applicable to his own actions and conduct.”</a:t>
            </a:r>
            <a:r>
              <a:rPr lang="en-US" dirty="0"/>
              <a:t> </a:t>
            </a:r>
          </a:p>
          <a:p>
            <a:pPr marL="742950" lvl="1" indent="-285750" eaLnBrk="1" hangingPunct="1">
              <a:spcBef>
                <a:spcPct val="0"/>
              </a:spcBef>
              <a:buFont typeface="Arial" panose="020B0604020202020204" pitchFamily="34" charset="0"/>
              <a:buChar char="•"/>
            </a:pPr>
            <a:endParaRPr lang="en-US" dirty="0"/>
          </a:p>
          <a:p>
            <a:pPr marL="742950" lvl="1" indent="-285750" eaLnBrk="1" hangingPunct="1">
              <a:spcBef>
                <a:spcPct val="0"/>
              </a:spcBef>
              <a:buFont typeface="Arial" panose="020B0604020202020204" pitchFamily="34" charset="0"/>
              <a:buChar char="•"/>
            </a:pPr>
            <a:r>
              <a:rPr lang="en-US" dirty="0"/>
              <a:t>Compliance with company issued rules, policies and procedures is not an option. It’s the law!</a:t>
            </a:r>
          </a:p>
          <a:p>
            <a:pPr marL="742950" lvl="1" indent="-285750" eaLnBrk="1" hangingPunct="1">
              <a:spcBef>
                <a:spcPct val="0"/>
              </a:spcBef>
              <a:buFont typeface="Arial" panose="020B0604020202020204" pitchFamily="34" charset="0"/>
              <a:buChar char="•"/>
            </a:pPr>
            <a:endParaRPr lang="en-US" dirty="0"/>
          </a:p>
          <a:p>
            <a:pPr eaLnBrk="1" hangingPunct="1">
              <a:spcBef>
                <a:spcPct val="0"/>
              </a:spcBef>
              <a:buFontTx/>
              <a:buChar char="•"/>
            </a:pPr>
            <a:r>
              <a:rPr lang="en-US" dirty="0"/>
              <a:t>Make a distinction between employers responsibilities and employee’s rights</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4BB282-4088-4C0E-9FAC-B7AF6C1E7C30}" type="slidenum">
              <a:rPr lang="en-US" smtClean="0"/>
              <a:pPr eaLnBrk="1" hangingPunct="1"/>
              <a:t>6</a:t>
            </a:fld>
            <a:endParaRPr lang="en-US" dirty="0"/>
          </a:p>
        </p:txBody>
      </p:sp>
    </p:spTree>
    <p:extLst>
      <p:ext uri="{BB962C8B-B14F-4D97-AF65-F5344CB8AC3E}">
        <p14:creationId xmlns:p14="http://schemas.microsoft.com/office/powerpoint/2010/main" val="4207702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76984E-CAC1-40D4-9595-1D48AC9E0CEA}" type="slidenum">
              <a:rPr lang="en-US" smtClean="0"/>
              <a:pPr eaLnBrk="1" hangingPunct="1"/>
              <a:t>51</a:t>
            </a:fld>
            <a:endParaRPr lang="en-US" dirty="0"/>
          </a:p>
        </p:txBody>
      </p:sp>
      <p:sp>
        <p:nvSpPr>
          <p:cNvPr id="223235" name="Rectangle 1026"/>
          <p:cNvSpPr>
            <a:spLocks noGrp="1" noRot="1" noChangeAspect="1" noChangeArrowheads="1" noTextEdit="1"/>
          </p:cNvSpPr>
          <p:nvPr>
            <p:ph type="sldImg"/>
          </p:nvPr>
        </p:nvSpPr>
        <p:spPr bwMode="auto">
          <a:xfrm>
            <a:off x="1258888" y="720725"/>
            <a:ext cx="4800600" cy="3600450"/>
          </a:xfrm>
          <a:solidFill>
            <a:srgbClr val="FFFFFF"/>
          </a:solidFill>
          <a:ln>
            <a:solidFill>
              <a:srgbClr val="000000"/>
            </a:solidFill>
            <a:miter lim="800000"/>
            <a:headEnd/>
            <a:tailEnd/>
          </a:ln>
        </p:spPr>
      </p:sp>
      <p:sp>
        <p:nvSpPr>
          <p:cNvPr id="231428" name="Rectangle 1027"/>
          <p:cNvSpPr>
            <a:spLocks noGrp="1" noChangeArrowheads="1"/>
          </p:cNvSpPr>
          <p:nvPr>
            <p:ph type="body" idx="1"/>
          </p:nvPr>
        </p:nvSpPr>
        <p:spPr bwMode="auto">
          <a:xfrm>
            <a:off x="974725" y="4560888"/>
            <a:ext cx="6178550" cy="4319587"/>
          </a:xfrm>
          <a:solidFill>
            <a:srgbClr val="FFFFFF"/>
          </a:solidFill>
        </p:spPr>
        <p:txBody>
          <a:bodyPr wrap="square" numCol="1" anchor="t" anchorCtr="0" compatLnSpc="1">
            <a:prstTxWarp prst="textNoShape">
              <a:avLst/>
            </a:prstTxWarp>
            <a:normAutofit fontScale="92500"/>
          </a:bodyPr>
          <a:lstStyle/>
          <a:p>
            <a:pPr eaLnBrk="1" hangingPunct="1">
              <a:spcBef>
                <a:spcPct val="0"/>
              </a:spcBef>
              <a:defRPr/>
            </a:pPr>
            <a:r>
              <a:rPr lang="en-US" sz="1500" dirty="0"/>
              <a:t>Scaffold Guardrails:</a:t>
            </a:r>
          </a:p>
          <a:p>
            <a:pPr eaLnBrk="1" hangingPunct="1">
              <a:spcBef>
                <a:spcPct val="0"/>
              </a:spcBef>
              <a:defRPr/>
            </a:pPr>
            <a:endParaRPr lang="en-US" sz="1500" dirty="0"/>
          </a:p>
          <a:p>
            <a:pPr marL="285750" indent="-285750" eaLnBrk="1" hangingPunct="1">
              <a:spcBef>
                <a:spcPct val="0"/>
              </a:spcBef>
              <a:buFont typeface="Arial" panose="020B0604020202020204" pitchFamily="34" charset="0"/>
              <a:buChar char="•"/>
              <a:defRPr/>
            </a:pPr>
            <a:r>
              <a:rPr lang="en-US" sz="1500" dirty="0"/>
              <a:t>39 inch minimum guardrail height where guardrail is primary fall protection. </a:t>
            </a:r>
          </a:p>
          <a:p>
            <a:pPr marL="285750" indent="-285750" eaLnBrk="1" hangingPunct="1">
              <a:spcBef>
                <a:spcPct val="0"/>
              </a:spcBef>
              <a:buFont typeface="Arial" panose="020B0604020202020204" pitchFamily="34" charset="0"/>
              <a:buChar char="•"/>
              <a:defRPr/>
            </a:pPr>
            <a:r>
              <a:rPr lang="en-US" sz="1500" dirty="0"/>
              <a:t>36 inch minimum guardrail height where fall arrest systems are primary fall protection. </a:t>
            </a:r>
          </a:p>
          <a:p>
            <a:pPr marL="285750" indent="-285750" eaLnBrk="1" hangingPunct="1">
              <a:spcBef>
                <a:spcPct val="0"/>
              </a:spcBef>
              <a:buFont typeface="Arial" panose="020B0604020202020204" pitchFamily="34" charset="0"/>
              <a:buChar char="•"/>
              <a:defRPr/>
            </a:pPr>
            <a:r>
              <a:rPr lang="en-US" sz="1500" dirty="0"/>
              <a:t>Protect from falling between the top rail and surface, by using midrails, screens or mesh.</a:t>
            </a:r>
          </a:p>
          <a:p>
            <a:pPr marL="285750" indent="-285750" eaLnBrk="1" hangingPunct="1">
              <a:spcBef>
                <a:spcPct val="0"/>
              </a:spcBef>
              <a:buFont typeface="Arial" panose="020B0604020202020204" pitchFamily="34" charset="0"/>
              <a:buChar char="•"/>
              <a:defRPr/>
            </a:pPr>
            <a:r>
              <a:rPr lang="en-US" sz="1500" dirty="0"/>
              <a:t>Protective barriers must be strong enough to support a falling employee.  Wood, chain and wire rope may be used for top rails and midrails.</a:t>
            </a:r>
          </a:p>
          <a:p>
            <a:pPr marL="285750" indent="-285750" eaLnBrk="1" hangingPunct="1">
              <a:spcBef>
                <a:spcPct val="55000"/>
              </a:spcBef>
              <a:buFont typeface="Arial" panose="020B0604020202020204" pitchFamily="34" charset="0"/>
              <a:buChar char="•"/>
              <a:defRPr/>
            </a:pPr>
            <a:r>
              <a:rPr lang="en-US" sz="1500" dirty="0"/>
              <a:t>Top rails – 42 =/- 3” tall when using the crossbracing as the top rail</a:t>
            </a:r>
          </a:p>
          <a:p>
            <a:pPr marL="285750" indent="-285750" eaLnBrk="1" hangingPunct="1">
              <a:spcBef>
                <a:spcPct val="0"/>
              </a:spcBef>
              <a:buFont typeface="Arial" panose="020B0604020202020204" pitchFamily="34" charset="0"/>
              <a:buChar char="•"/>
              <a:defRPr/>
            </a:pPr>
            <a:r>
              <a:rPr lang="en-US" sz="1500" dirty="0"/>
              <a:t>When crossbracing is used as a midrail, it must be between 20 and 30 inches above the work platform. </a:t>
            </a:r>
          </a:p>
          <a:p>
            <a:pPr marL="285750" indent="-285750" eaLnBrk="1" hangingPunct="1">
              <a:spcBef>
                <a:spcPct val="0"/>
              </a:spcBef>
              <a:buFont typeface="Arial" panose="020B0604020202020204" pitchFamily="34" charset="0"/>
              <a:buChar char="•"/>
              <a:defRPr/>
            </a:pPr>
            <a:endParaRPr lang="en-US" sz="1500" dirty="0"/>
          </a:p>
          <a:p>
            <a:pPr marL="0" indent="0" eaLnBrk="1" hangingPunct="1">
              <a:spcBef>
                <a:spcPct val="0"/>
              </a:spcBef>
              <a:buFont typeface="Arial" panose="020B0604020202020204" pitchFamily="34" charset="0"/>
              <a:buNone/>
              <a:defRPr/>
            </a:pPr>
            <a:r>
              <a:rPr lang="en-US" sz="1500" dirty="0"/>
              <a:t>Guardrails are not required: </a:t>
            </a:r>
          </a:p>
          <a:p>
            <a:pPr marL="285750" indent="-285750" eaLnBrk="1" hangingPunct="1">
              <a:spcBef>
                <a:spcPct val="0"/>
              </a:spcBef>
              <a:buFont typeface="Arial" panose="020B0604020202020204" pitchFamily="34" charset="0"/>
              <a:buChar char="•"/>
              <a:defRPr/>
            </a:pPr>
            <a:r>
              <a:rPr lang="en-US" sz="1500" dirty="0"/>
              <a:t>when the front end of all platforms is less than 14 inches from the face of the work</a:t>
            </a:r>
            <a:endParaRPr lang="en-US" sz="1500" b="1" dirty="0"/>
          </a:p>
          <a:p>
            <a:pPr marL="285750" indent="-285750" eaLnBrk="1" hangingPunct="1">
              <a:spcBef>
                <a:spcPct val="0"/>
              </a:spcBef>
              <a:buFont typeface="Arial" panose="020B0604020202020204" pitchFamily="34" charset="0"/>
              <a:buChar char="•"/>
              <a:defRPr/>
            </a:pPr>
            <a:r>
              <a:rPr lang="en-US" sz="1500" dirty="0"/>
              <a:t>when outrigger scaffolds are three inches or less from the front edge</a:t>
            </a:r>
            <a:endParaRPr lang="en-US" sz="1500" b="1" dirty="0"/>
          </a:p>
          <a:p>
            <a:pPr marL="285750" indent="-285750" eaLnBrk="1" hangingPunct="1">
              <a:spcBef>
                <a:spcPct val="0"/>
              </a:spcBef>
              <a:buFont typeface="Arial" panose="020B0604020202020204" pitchFamily="34" charset="0"/>
              <a:buChar char="•"/>
              <a:defRPr/>
            </a:pPr>
            <a:r>
              <a:rPr lang="en-US" sz="1500" dirty="0"/>
              <a:t>when employees are plastering and lathing 18 inches or less from the front edge</a:t>
            </a:r>
          </a:p>
          <a:p>
            <a:pPr marL="285750" indent="-285750" eaLnBrk="1" hangingPunct="1">
              <a:spcBef>
                <a:spcPct val="0"/>
              </a:spcBef>
              <a:buFont typeface="Arial" panose="020B0604020202020204" pitchFamily="34" charset="0"/>
              <a:buChar char="•"/>
              <a:defRPr/>
            </a:pPr>
            <a:endParaRPr lang="en-US" dirty="0"/>
          </a:p>
        </p:txBody>
      </p:sp>
    </p:spTree>
    <p:extLst>
      <p:ext uri="{BB962C8B-B14F-4D97-AF65-F5344CB8AC3E}">
        <p14:creationId xmlns:p14="http://schemas.microsoft.com/office/powerpoint/2010/main" val="1488001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ECD308-4195-440D-A43B-A3E531EB9D83}" type="slidenum">
              <a:rPr lang="en-US" smtClean="0"/>
              <a:pPr eaLnBrk="1" hangingPunct="1"/>
              <a:t>52</a:t>
            </a:fld>
            <a:endParaRPr lang="en-US" dirty="0"/>
          </a:p>
        </p:txBody>
      </p:sp>
      <p:sp>
        <p:nvSpPr>
          <p:cNvPr id="22425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xfrm>
            <a:off x="0" y="4543425"/>
            <a:ext cx="6664325" cy="429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1100" dirty="0"/>
              <a:t>	</a:t>
            </a:r>
            <a:endParaRPr lang="en-US" dirty="0"/>
          </a:p>
          <a:p>
            <a:pPr eaLnBrk="1" hangingPunct="1">
              <a:spcBef>
                <a:spcPct val="0"/>
              </a:spcBef>
            </a:pPr>
            <a:r>
              <a:rPr lang="en-US" u="none" dirty="0"/>
              <a:t>What fall protection will I need when working on scaffolds? </a:t>
            </a:r>
          </a:p>
          <a:p>
            <a:pPr lvl="2" eaLnBrk="1" hangingPunct="1">
              <a:spcBef>
                <a:spcPct val="0"/>
              </a:spcBef>
            </a:pPr>
            <a:endParaRPr lang="en-US" u="sng" dirty="0"/>
          </a:p>
          <a:p>
            <a:pPr marL="742950" lvl="1" indent="-285750" eaLnBrk="1" hangingPunct="1">
              <a:spcBef>
                <a:spcPct val="0"/>
              </a:spcBef>
              <a:buFont typeface="Arial" panose="020B0604020202020204" pitchFamily="34" charset="0"/>
              <a:buChar char="•"/>
            </a:pPr>
            <a:r>
              <a:rPr lang="en-US" dirty="0"/>
              <a:t>Boatswains’ chair, catenary scaffold, float scaffold, needle beam scaffold, ladder jack scaffold – personal fall arrest system.</a:t>
            </a:r>
          </a:p>
          <a:p>
            <a:pPr marL="742950" lvl="1" indent="-285750" eaLnBrk="1" hangingPunct="1">
              <a:spcBef>
                <a:spcPct val="0"/>
              </a:spcBef>
              <a:buFont typeface="Arial" panose="020B0604020202020204" pitchFamily="34" charset="0"/>
              <a:buChar char="•"/>
            </a:pPr>
            <a:r>
              <a:rPr lang="en-US" dirty="0"/>
              <a:t>Single-point or two-point adjustable scaffold – personal fall arrest system and a guardrail  system.</a:t>
            </a:r>
          </a:p>
          <a:p>
            <a:pPr marL="742950" lvl="1" indent="-285750" eaLnBrk="1" hangingPunct="1">
              <a:spcBef>
                <a:spcPct val="0"/>
              </a:spcBef>
              <a:buFont typeface="Arial" panose="020B0604020202020204" pitchFamily="34" charset="0"/>
              <a:buChar char="•"/>
            </a:pPr>
            <a:r>
              <a:rPr lang="en-US" dirty="0"/>
              <a:t>Crawling board (chicken ladder) – personal fall arrest system, a guardrail system or by a three-fourth inch diameter grabline or equivalent handhold securely fastened beside each crawling board.</a:t>
            </a:r>
          </a:p>
          <a:p>
            <a:pPr marL="742950" lvl="1" indent="-285750" eaLnBrk="1" hangingPunct="1">
              <a:spcBef>
                <a:spcPct val="0"/>
              </a:spcBef>
              <a:buFont typeface="Arial" panose="020B0604020202020204" pitchFamily="34" charset="0"/>
              <a:buChar char="•"/>
            </a:pPr>
            <a:r>
              <a:rPr lang="en-US" dirty="0"/>
              <a:t>On a walkway within a scaffold – guardrail system installed within 9 ½ inches of and along at least one side of the walkway</a:t>
            </a:r>
          </a:p>
          <a:p>
            <a:pPr marL="742950" lvl="1" indent="-285750" eaLnBrk="1" hangingPunct="1">
              <a:spcBef>
                <a:spcPct val="0"/>
              </a:spcBef>
              <a:buFont typeface="Arial" panose="020B0604020202020204" pitchFamily="34" charset="0"/>
              <a:buChar char="•"/>
            </a:pPr>
            <a:r>
              <a:rPr lang="en-US" dirty="0"/>
              <a:t>On a supported scaffold when performing overhand bricklaying operations – personal fall arrest system or guardrail system on all open sides and ends of the scaffold.</a:t>
            </a:r>
          </a:p>
          <a:p>
            <a:pPr marL="742950" lvl="1" indent="-285750" eaLnBrk="1" hangingPunct="1">
              <a:spcBef>
                <a:spcPct val="0"/>
              </a:spcBef>
              <a:buFont typeface="Arial" panose="020B0604020202020204" pitchFamily="34" charset="0"/>
              <a:buChar char="•"/>
            </a:pPr>
            <a:r>
              <a:rPr lang="en-US" dirty="0"/>
              <a:t>For all other scaffolds, a personal fall arrest system or a guardrail system</a:t>
            </a:r>
          </a:p>
          <a:p>
            <a:pPr marL="1200150" lvl="2" indent="-285750" eaLnBrk="1" hangingPunct="1">
              <a:spcBef>
                <a:spcPct val="0"/>
              </a:spcBef>
              <a:buFont typeface="Arial" panose="020B0604020202020204" pitchFamily="34" charset="0"/>
              <a:buChar char="•"/>
            </a:pPr>
            <a:endParaRPr lang="en-US" dirty="0"/>
          </a:p>
        </p:txBody>
      </p:sp>
    </p:spTree>
    <p:extLst>
      <p:ext uri="{BB962C8B-B14F-4D97-AF65-F5344CB8AC3E}">
        <p14:creationId xmlns:p14="http://schemas.microsoft.com/office/powerpoint/2010/main" val="3490145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Scaffolds need to:</a:t>
            </a:r>
          </a:p>
          <a:p>
            <a:pPr eaLnBrk="1" hangingPunct="1"/>
            <a:endParaRPr lang="en-US" dirty="0"/>
          </a:p>
          <a:p>
            <a:pPr marL="285750" indent="-285750" eaLnBrk="1" hangingPunct="1">
              <a:buFont typeface="Arial" panose="020B0604020202020204" pitchFamily="34" charset="0"/>
              <a:buChar char="•"/>
            </a:pPr>
            <a:r>
              <a:rPr lang="en-US" dirty="0"/>
              <a:t>Be on a firm foundation with base plates</a:t>
            </a:r>
          </a:p>
          <a:p>
            <a:pPr marL="742950" lvl="1" indent="-285750" eaLnBrk="1" hangingPunct="1">
              <a:buFont typeface="Arial" panose="020B0604020202020204" pitchFamily="34" charset="0"/>
              <a:buChar char="•"/>
            </a:pPr>
            <a:r>
              <a:rPr lang="en-US" sz="1600" b="0" i="0" kern="1200" dirty="0">
                <a:solidFill>
                  <a:schemeClr val="tx1"/>
                </a:solidFill>
                <a:effectLst/>
                <a:latin typeface="+mn-lt"/>
                <a:ea typeface="+mn-ea"/>
                <a:cs typeface="+mn-cs"/>
              </a:rPr>
              <a:t>The </a:t>
            </a:r>
            <a:r>
              <a:rPr lang="en-US" sz="1600" b="1" i="0" kern="1200" dirty="0">
                <a:solidFill>
                  <a:schemeClr val="tx1"/>
                </a:solidFill>
                <a:effectLst/>
                <a:latin typeface="+mn-lt"/>
                <a:ea typeface="+mn-ea"/>
                <a:cs typeface="+mn-cs"/>
              </a:rPr>
              <a:t>footing</a:t>
            </a:r>
            <a:r>
              <a:rPr lang="en-US" sz="1600" b="0" i="0" kern="1200" dirty="0">
                <a:solidFill>
                  <a:schemeClr val="tx1"/>
                </a:solidFill>
                <a:effectLst/>
                <a:latin typeface="+mn-lt"/>
                <a:ea typeface="+mn-ea"/>
                <a:cs typeface="+mn-cs"/>
              </a:rPr>
              <a:t> is the thing upon which the scaffolding rests. It’s where the scaffolding meets the soil and is the first member of the load bearing structural system. If</a:t>
            </a:r>
            <a:r>
              <a:rPr lang="en-US" sz="1600" b="0" i="0" kern="1200" baseline="0" dirty="0">
                <a:solidFill>
                  <a:schemeClr val="tx1"/>
                </a:solidFill>
                <a:effectLst/>
                <a:latin typeface="+mn-lt"/>
                <a:ea typeface="+mn-ea"/>
                <a:cs typeface="+mn-cs"/>
              </a:rPr>
              <a:t> it’s not strong, neither will the scaffolding.</a:t>
            </a:r>
            <a:endParaRPr lang="en-US" dirty="0"/>
          </a:p>
          <a:p>
            <a:pPr marL="285750" indent="-285750" eaLnBrk="1" hangingPunct="1">
              <a:buFont typeface="Arial" panose="020B0604020202020204" pitchFamily="34" charset="0"/>
              <a:buChar char="•"/>
            </a:pPr>
            <a:r>
              <a:rPr lang="en-US" dirty="0"/>
              <a:t>Be plumb, square and adequately braced</a:t>
            </a:r>
          </a:p>
          <a:p>
            <a:pPr marL="285750" indent="-285750" eaLnBrk="1" hangingPunct="1">
              <a:buFont typeface="Arial" panose="020B0604020202020204" pitchFamily="34" charset="0"/>
              <a:buChar char="•"/>
            </a:pPr>
            <a:r>
              <a:rPr lang="en-US" dirty="0"/>
              <a:t>Have a fully planked work deck</a:t>
            </a:r>
          </a:p>
          <a:p>
            <a:pPr eaLnBrk="1" hangingPunct="1">
              <a:spcBef>
                <a:spcPct val="0"/>
              </a:spcBef>
            </a:pPr>
            <a:endParaRPr lang="en-US" dirty="0"/>
          </a:p>
        </p:txBody>
      </p:sp>
      <p:sp>
        <p:nvSpPr>
          <p:cNvPr id="2191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6ED7C4-38B0-43A5-991E-3FEBEAC8345A}" type="slidenum">
              <a:rPr lang="en-US" smtClean="0"/>
              <a:pPr eaLnBrk="1" hangingPunct="1"/>
              <a:t>53</a:t>
            </a:fld>
            <a:endParaRPr lang="en-US" dirty="0"/>
          </a:p>
        </p:txBody>
      </p:sp>
    </p:spTree>
    <p:extLst>
      <p:ext uri="{BB962C8B-B14F-4D97-AF65-F5344CB8AC3E}">
        <p14:creationId xmlns:p14="http://schemas.microsoft.com/office/powerpoint/2010/main" val="10929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032505-2D54-4D2C-A5A3-31575370BC98}" type="slidenum">
              <a:rPr lang="en-US" smtClean="0"/>
              <a:pPr eaLnBrk="1" hangingPunct="1"/>
              <a:t>54</a:t>
            </a:fld>
            <a:endParaRPr lang="en-US" dirty="0"/>
          </a:p>
        </p:txBody>
      </p:sp>
      <p:sp>
        <p:nvSpPr>
          <p:cNvPr id="22630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Scaffold Access: (discuss both images, the good and the bad)</a:t>
            </a:r>
          </a:p>
          <a:p>
            <a:pPr eaLnBrk="1" hangingPunct="1"/>
            <a:endParaRPr lang="en-US" dirty="0"/>
          </a:p>
          <a:p>
            <a:pPr marL="285750" indent="-285750" eaLnBrk="1" hangingPunct="1">
              <a:buFont typeface="Arial" panose="020B0604020202020204" pitchFamily="34" charset="0"/>
              <a:buChar char="•"/>
            </a:pPr>
            <a:r>
              <a:rPr lang="en-US" dirty="0"/>
              <a:t>No access by cross braces</a:t>
            </a:r>
          </a:p>
          <a:p>
            <a:pPr marL="285750" indent="-285750" eaLnBrk="1" hangingPunct="1">
              <a:buFont typeface="Arial" panose="020B0604020202020204" pitchFamily="34" charset="0"/>
              <a:buChar char="•"/>
            </a:pPr>
            <a:r>
              <a:rPr lang="en-US" dirty="0"/>
              <a:t>Bottom rung can not be more than 24</a:t>
            </a:r>
            <a:r>
              <a:rPr lang="en-US" dirty="0">
                <a:cs typeface="Arial" pitchFamily="34" charset="0"/>
              </a:rPr>
              <a:t>"</a:t>
            </a:r>
            <a:r>
              <a:rPr lang="en-US" dirty="0"/>
              <a:t> high</a:t>
            </a:r>
          </a:p>
          <a:p>
            <a:pPr marL="285750" indent="-285750" algn="ctr" eaLnBrk="1" hangingPunct="1">
              <a:buFont typeface="Arial" panose="020B0604020202020204" pitchFamily="34" charset="0"/>
              <a:buChar char="•"/>
            </a:pPr>
            <a:r>
              <a:rPr lang="en-US" dirty="0"/>
              <a:t>You must use a ladder or frames designed to be used as ladders</a:t>
            </a:r>
          </a:p>
          <a:p>
            <a:pPr marL="285750" indent="-285750" eaLnBrk="1" hangingPunct="1">
              <a:spcBef>
                <a:spcPct val="0"/>
              </a:spcBef>
              <a:buFont typeface="Arial" panose="020B0604020202020204" pitchFamily="34" charset="0"/>
              <a:buChar char="•"/>
            </a:pPr>
            <a:r>
              <a:rPr lang="en-US" dirty="0"/>
              <a:t>Ladder frame must be uniform and less than 16-3/4 inches.</a:t>
            </a:r>
          </a:p>
          <a:p>
            <a:pPr marL="285750" indent="-285750" eaLnBrk="1" hangingPunct="1">
              <a:spcBef>
                <a:spcPct val="0"/>
              </a:spcBef>
              <a:buFont typeface="Arial" panose="020B0604020202020204" pitchFamily="34" charset="0"/>
              <a:buChar char="•"/>
            </a:pPr>
            <a:r>
              <a:rPr lang="en-US" dirty="0"/>
              <a:t>You should check with the manufacturer’s requirements.</a:t>
            </a:r>
          </a:p>
          <a:p>
            <a:pPr marL="285750" indent="-285750" eaLnBrk="1" hangingPunct="1">
              <a:spcBef>
                <a:spcPct val="0"/>
              </a:spcBef>
              <a:buFont typeface="Arial" panose="020B0604020202020204" pitchFamily="34" charset="0"/>
              <a:buChar char="•"/>
            </a:pPr>
            <a:r>
              <a:rPr lang="en-US" dirty="0"/>
              <a:t>Ladder needs to be properly attached and secured to scaffold frame.</a:t>
            </a:r>
          </a:p>
          <a:p>
            <a:pPr marL="285750" indent="-285750" eaLnBrk="1" hangingPunct="1">
              <a:spcBef>
                <a:spcPct val="0"/>
              </a:spcBef>
              <a:buFont typeface="Arial" panose="020B0604020202020204" pitchFamily="34" charset="0"/>
              <a:buChar char="•"/>
            </a:pPr>
            <a:r>
              <a:rPr lang="en-US" dirty="0"/>
              <a:t>If you use a stairway frame there has to be resting platforms every 25 vertical feet.</a:t>
            </a:r>
          </a:p>
          <a:p>
            <a:pPr eaLnBrk="1" hangingPunct="1">
              <a:buFontTx/>
              <a:buChar char="•"/>
            </a:pPr>
            <a:endParaRPr lang="en-US" dirty="0"/>
          </a:p>
          <a:p>
            <a:pPr eaLnBrk="1" hangingPunct="1">
              <a:spcBef>
                <a:spcPct val="0"/>
              </a:spcBef>
            </a:pPr>
            <a:endParaRPr lang="en-US" sz="1800" dirty="0"/>
          </a:p>
        </p:txBody>
      </p:sp>
    </p:spTree>
    <p:extLst>
      <p:ext uri="{BB962C8B-B14F-4D97-AF65-F5344CB8AC3E}">
        <p14:creationId xmlns:p14="http://schemas.microsoft.com/office/powerpoint/2010/main" val="1660122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0F4F9D-CBA9-46CF-9FD1-4CCC0DB1E5D8}" type="slidenum">
              <a:rPr lang="en-US" smtClean="0"/>
              <a:pPr eaLnBrk="1" hangingPunct="1"/>
              <a:t>55</a:t>
            </a:fld>
            <a:endParaRPr lang="en-US" dirty="0"/>
          </a:p>
        </p:txBody>
      </p:sp>
      <p:sp>
        <p:nvSpPr>
          <p:cNvPr id="2283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Baker Scaffold:</a:t>
            </a:r>
          </a:p>
          <a:p>
            <a:pPr lvl="1" eaLnBrk="1" hangingPunct="1">
              <a:spcBef>
                <a:spcPct val="0"/>
              </a:spcBef>
            </a:pPr>
            <a:endParaRPr lang="en-US" dirty="0"/>
          </a:p>
          <a:p>
            <a:pPr marL="742950" lvl="1" indent="-285750" eaLnBrk="1" hangingPunct="1">
              <a:spcBef>
                <a:spcPct val="0"/>
              </a:spcBef>
              <a:buFont typeface="Arial" panose="020B0604020202020204" pitchFamily="34" charset="0"/>
              <a:buChar char="•"/>
            </a:pPr>
            <a:r>
              <a:rPr lang="en-US" dirty="0"/>
              <a:t>A minimum of three wheels must be locked when employees are working on the platform.</a:t>
            </a:r>
          </a:p>
          <a:p>
            <a:pPr marL="742950" lvl="1" indent="-285750" eaLnBrk="1" hangingPunct="1">
              <a:spcBef>
                <a:spcPct val="0"/>
              </a:spcBef>
              <a:buFont typeface="Arial" panose="020B0604020202020204" pitchFamily="34" charset="0"/>
              <a:buChar char="•"/>
            </a:pPr>
            <a:r>
              <a:rPr lang="en-US" dirty="0"/>
              <a:t>Where possible, consider the use of scissor lifts when a mobile scaffold is required. </a:t>
            </a:r>
          </a:p>
        </p:txBody>
      </p:sp>
    </p:spTree>
    <p:extLst>
      <p:ext uri="{BB962C8B-B14F-4D97-AF65-F5344CB8AC3E}">
        <p14:creationId xmlns:p14="http://schemas.microsoft.com/office/powerpoint/2010/main" val="37741138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85750" indent="-285750" eaLnBrk="1" hangingPunct="1">
              <a:spcBef>
                <a:spcPct val="0"/>
              </a:spcBef>
              <a:buFont typeface="Arial" panose="020B0604020202020204" pitchFamily="34" charset="0"/>
              <a:buChar char="•"/>
            </a:pPr>
            <a:r>
              <a:rPr lang="en-US" dirty="0"/>
              <a:t>And you wonder why people get hurt?</a:t>
            </a:r>
          </a:p>
          <a:p>
            <a:pPr marL="285750" indent="-285750" eaLnBrk="1" hangingPunct="1">
              <a:spcBef>
                <a:spcPct val="0"/>
              </a:spcBef>
              <a:buFont typeface="Arial" panose="020B0604020202020204" pitchFamily="34" charset="0"/>
              <a:buChar char="•"/>
            </a:pPr>
            <a:r>
              <a:rPr lang="en-US" dirty="0"/>
              <a:t>It comes down to decisions made minute by minute.</a:t>
            </a:r>
          </a:p>
          <a:p>
            <a:pPr marL="285750" indent="-285750" eaLnBrk="1" hangingPunct="1">
              <a:spcBef>
                <a:spcPct val="0"/>
              </a:spcBef>
              <a:buFont typeface="Arial" panose="020B0604020202020204" pitchFamily="34" charset="0"/>
              <a:buChar char="•"/>
            </a:pPr>
            <a:r>
              <a:rPr lang="en-US" dirty="0"/>
              <a:t>What is wrong in these pictures?</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Incorrect scaffold construction</a:t>
            </a:r>
          </a:p>
          <a:p>
            <a:pPr marL="285750" indent="-285750" eaLnBrk="1" hangingPunct="1">
              <a:spcBef>
                <a:spcPct val="0"/>
              </a:spcBef>
              <a:buFont typeface="Arial" panose="020B0604020202020204" pitchFamily="34" charset="0"/>
              <a:buChar char="•"/>
            </a:pPr>
            <a:r>
              <a:rPr lang="en-US" dirty="0"/>
              <a:t>Incorrect ladder use</a:t>
            </a:r>
          </a:p>
          <a:p>
            <a:pPr marL="285750" indent="-285750" eaLnBrk="1" hangingPunct="1">
              <a:spcBef>
                <a:spcPct val="0"/>
              </a:spcBef>
              <a:buFont typeface="Arial" panose="020B0604020202020204" pitchFamily="34" charset="0"/>
              <a:buChar char="•"/>
            </a:pPr>
            <a:r>
              <a:rPr lang="en-US" dirty="0"/>
              <a:t>No use of Personal Fall Arrest System</a:t>
            </a:r>
          </a:p>
          <a:p>
            <a:pPr marL="285750" indent="-285750" eaLnBrk="1" hangingPunct="1">
              <a:spcBef>
                <a:spcPct val="0"/>
              </a:spcBef>
              <a:buFont typeface="Arial" panose="020B0604020202020204" pitchFamily="34" charset="0"/>
              <a:buChar char="•"/>
            </a:pPr>
            <a:r>
              <a:rPr lang="en-US" dirty="0"/>
              <a:t>Working very dangerously</a:t>
            </a:r>
          </a:p>
          <a:p>
            <a:pPr marL="285750" indent="-285750" eaLnBrk="1" hangingPunct="1">
              <a:spcBef>
                <a:spcPct val="0"/>
              </a:spcBef>
              <a:buFont typeface="Arial" panose="020B0604020202020204" pitchFamily="34" charset="0"/>
              <a:buChar char="•"/>
            </a:pPr>
            <a:endParaRPr lang="en-US" dirty="0"/>
          </a:p>
          <a:p>
            <a:pPr marL="285750" indent="-285750" eaLnBrk="1" hangingPunct="1">
              <a:buFont typeface="Arial" panose="020B0604020202020204" pitchFamily="34" charset="0"/>
              <a:buChar char="•"/>
            </a:pPr>
            <a:r>
              <a:rPr lang="en-US" dirty="0"/>
              <a:t>Briefly discuss competent person.</a:t>
            </a:r>
          </a:p>
          <a:p>
            <a:pPr marL="0" indent="0" eaLnBrk="1" hangingPunct="1">
              <a:spcBef>
                <a:spcPct val="0"/>
              </a:spcBef>
              <a:buFont typeface="Arial" panose="020B0604020202020204" pitchFamily="34" charset="0"/>
              <a:buNone/>
            </a:pPr>
            <a:r>
              <a:rPr lang="en-US" dirty="0"/>
              <a:t>OSHA’s definition</a:t>
            </a:r>
            <a:r>
              <a:rPr lang="en-US" baseline="0" dirty="0"/>
              <a:t> of a competent person</a:t>
            </a:r>
          </a:p>
          <a:p>
            <a:pPr marL="285750"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An </a:t>
            </a:r>
            <a:r>
              <a:rPr lang="en-US" sz="1600" b="1" i="0" kern="1200" dirty="0">
                <a:solidFill>
                  <a:schemeClr val="tx1"/>
                </a:solidFill>
                <a:effectLst/>
                <a:latin typeface="+mn-lt"/>
                <a:ea typeface="+mn-ea"/>
                <a:cs typeface="+mn-cs"/>
              </a:rPr>
              <a:t>OSHA</a:t>
            </a:r>
            <a:r>
              <a:rPr lang="en-US" sz="1600" b="0" i="0" kern="1200" dirty="0">
                <a:solidFill>
                  <a:schemeClr val="tx1"/>
                </a:solidFill>
                <a:effectLst/>
                <a:latin typeface="+mn-lt"/>
                <a:ea typeface="+mn-ea"/>
                <a:cs typeface="+mn-cs"/>
              </a:rPr>
              <a:t> "</a:t>
            </a:r>
            <a:r>
              <a:rPr lang="en-US" sz="1600" b="1" i="0" kern="1200" dirty="0">
                <a:solidFill>
                  <a:schemeClr val="tx1"/>
                </a:solidFill>
                <a:effectLst/>
                <a:latin typeface="+mn-lt"/>
                <a:ea typeface="+mn-ea"/>
                <a:cs typeface="+mn-cs"/>
              </a:rPr>
              <a:t>competent person</a:t>
            </a:r>
            <a:r>
              <a:rPr lang="en-US" sz="1600" b="0" i="0" kern="1200" dirty="0">
                <a:solidFill>
                  <a:schemeClr val="tx1"/>
                </a:solidFill>
                <a:effectLst/>
                <a:latin typeface="+mn-lt"/>
                <a:ea typeface="+mn-ea"/>
                <a:cs typeface="+mn-cs"/>
              </a:rPr>
              <a:t>" is </a:t>
            </a:r>
            <a:r>
              <a:rPr lang="en-US" sz="1600" b="1" i="0" kern="1200" dirty="0">
                <a:solidFill>
                  <a:schemeClr val="tx1"/>
                </a:solidFill>
                <a:effectLst/>
                <a:latin typeface="+mn-lt"/>
                <a:ea typeface="+mn-ea"/>
                <a:cs typeface="+mn-cs"/>
              </a:rPr>
              <a:t>defined</a:t>
            </a:r>
            <a:r>
              <a:rPr lang="en-US" sz="1600" b="0" i="0" kern="1200" dirty="0">
                <a:solidFill>
                  <a:schemeClr val="tx1"/>
                </a:solidFill>
                <a:effectLst/>
                <a:latin typeface="+mn-lt"/>
                <a:ea typeface="+mn-ea"/>
                <a:cs typeface="+mn-cs"/>
              </a:rPr>
              <a:t> as "one who is capable of identifying existing and predictable hazards in the surroundings or working conditions which are unsanitary, hazardous, or dangerous to employees, and who has authorization to take prompt corrective measures to eliminate them.“</a:t>
            </a:r>
            <a:r>
              <a:rPr lang="en-US" sz="1600" b="0" i="0" kern="1200" baseline="0" dirty="0">
                <a:solidFill>
                  <a:schemeClr val="tx1"/>
                </a:solidFill>
                <a:effectLst/>
                <a:latin typeface="+mn-lt"/>
                <a:ea typeface="+mn-ea"/>
                <a:cs typeface="+mn-cs"/>
              </a:rPr>
              <a:t> </a:t>
            </a:r>
            <a:r>
              <a:rPr lang="en-US" dirty="0"/>
              <a:t>Designated, trained, be able to recognize hazards and stop work.</a:t>
            </a:r>
          </a:p>
          <a:p>
            <a:pPr marL="285750" indent="-285750" eaLnBrk="1" hangingPunct="1">
              <a:buFont typeface="Arial" panose="020B0604020202020204" pitchFamily="34" charset="0"/>
              <a:buChar char="•"/>
            </a:pPr>
            <a:endParaRPr lang="en-US" dirty="0"/>
          </a:p>
          <a:p>
            <a:pPr eaLnBrk="1" hangingPunct="1">
              <a:spcBef>
                <a:spcPct val="0"/>
              </a:spcBef>
              <a:buFontTx/>
              <a:buChar char="•"/>
            </a:pPr>
            <a:endParaRPr lang="en-US" dirty="0"/>
          </a:p>
          <a:p>
            <a:pPr eaLnBrk="1" hangingPunct="1">
              <a:spcBef>
                <a:spcPct val="0"/>
              </a:spcBef>
              <a:buFontTx/>
              <a:buChar char="•"/>
            </a:pPr>
            <a:endParaRPr lang="en-US" dirty="0"/>
          </a:p>
        </p:txBody>
      </p:sp>
      <p:sp>
        <p:nvSpPr>
          <p:cNvPr id="2304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B4B718-311B-471A-84A9-1A8A2B536FDE}" type="slidenum">
              <a:rPr lang="en-US" smtClean="0"/>
              <a:pPr eaLnBrk="1" hangingPunct="1"/>
              <a:t>56</a:t>
            </a:fld>
            <a:endParaRPr lang="en-US" dirty="0"/>
          </a:p>
        </p:txBody>
      </p:sp>
    </p:spTree>
    <p:extLst>
      <p:ext uri="{BB962C8B-B14F-4D97-AF65-F5344CB8AC3E}">
        <p14:creationId xmlns:p14="http://schemas.microsoft.com/office/powerpoint/2010/main" val="1592243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Make note of the difference between a stairway and a ladder.</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291610-F607-44FA-8EC9-B730A0E152EC}" type="slidenum">
              <a:rPr lang="en-US" smtClean="0"/>
              <a:pPr eaLnBrk="1" hangingPunct="1"/>
              <a:t>57</a:t>
            </a:fld>
            <a:endParaRPr lang="en-US" dirty="0"/>
          </a:p>
        </p:txBody>
      </p:sp>
    </p:spTree>
    <p:extLst>
      <p:ext uri="{BB962C8B-B14F-4D97-AF65-F5344CB8AC3E}">
        <p14:creationId xmlns:p14="http://schemas.microsoft.com/office/powerpoint/2010/main" val="38805437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85750" indent="-285750">
              <a:buFont typeface="Arial" panose="020B0604020202020204" pitchFamily="34" charset="0"/>
              <a:buChar char="•"/>
            </a:pPr>
            <a:r>
              <a:rPr lang="en-US" sz="1600" b="0" i="0" kern="1200" dirty="0">
                <a:solidFill>
                  <a:schemeClr val="tx1"/>
                </a:solidFill>
                <a:effectLst/>
                <a:latin typeface="+mn-lt"/>
                <a:ea typeface="+mn-ea"/>
                <a:cs typeface="+mn-cs"/>
              </a:rPr>
              <a:t>According to the World Health Organization, the United States leads the world in ladder deaths. Each year, there are more than 164,000 emergency room-treated injuries and 300 deaths in the U.S. that are caused by falls from ladders.</a:t>
            </a:r>
          </a:p>
          <a:p>
            <a:pPr marL="285750" indent="-285750">
              <a:buFont typeface="Arial" panose="020B0604020202020204" pitchFamily="34" charset="0"/>
              <a:buChar char="•"/>
            </a:pPr>
            <a:endParaRPr lang="en-US" sz="16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b="0" i="0" kern="1200" dirty="0">
                <a:solidFill>
                  <a:schemeClr val="tx1"/>
                </a:solidFill>
                <a:effectLst/>
                <a:latin typeface="+mn-lt"/>
                <a:ea typeface="+mn-ea"/>
                <a:cs typeface="+mn-cs"/>
              </a:rPr>
              <a:t>Most ladder deaths are from falls of 10 feet or less.</a:t>
            </a:r>
          </a:p>
          <a:p>
            <a:pPr marL="285750" indent="-285750">
              <a:buFont typeface="Arial" panose="020B0604020202020204" pitchFamily="34" charset="0"/>
              <a:buChar char="•"/>
            </a:pPr>
            <a:endParaRPr lang="en-US" sz="16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b="0" i="0" kern="1200" dirty="0">
                <a:solidFill>
                  <a:schemeClr val="tx1"/>
                </a:solidFill>
                <a:effectLst/>
                <a:latin typeface="+mn-lt"/>
                <a:ea typeface="+mn-ea"/>
                <a:cs typeface="+mn-cs"/>
              </a:rPr>
              <a:t>Falls from ladders are the leading cause of deaths on construction sites. </a:t>
            </a:r>
          </a:p>
          <a:p>
            <a:pPr marL="285750" indent="-285750">
              <a:buFont typeface="Arial" panose="020B0604020202020204" pitchFamily="34" charset="0"/>
              <a:buChar char="•"/>
            </a:pPr>
            <a:endParaRPr lang="en-US" sz="16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b="0" i="0" kern="1200" dirty="0">
                <a:solidFill>
                  <a:schemeClr val="tx1"/>
                </a:solidFill>
                <a:effectLst/>
                <a:latin typeface="+mn-lt"/>
                <a:ea typeface="+mn-ea"/>
                <a:cs typeface="+mn-cs"/>
              </a:rPr>
              <a:t>Over the past decade, the number of people who have died from falls from ladders has tripled. </a:t>
            </a:r>
          </a:p>
          <a:p>
            <a:pPr marL="285750" indent="-285750">
              <a:buFont typeface="Arial" panose="020B0604020202020204" pitchFamily="34" charset="0"/>
              <a:buChar char="•"/>
            </a:pPr>
            <a:endParaRPr lang="en-US" sz="16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b="0" i="0" kern="1200" dirty="0">
                <a:solidFill>
                  <a:schemeClr val="tx1"/>
                </a:solidFill>
                <a:effectLst/>
                <a:latin typeface="+mn-lt"/>
                <a:ea typeface="+mn-ea"/>
                <a:cs typeface="+mn-cs"/>
              </a:rPr>
              <a:t>Falls from ladders are the leading cause of ladder-related injuries, followed by using a ladder improperly, using a faulty or defective ladder, and simple carelessness.</a:t>
            </a:r>
          </a:p>
          <a:p>
            <a:pPr eaLnBrk="1" hangingPunct="1">
              <a:spcBef>
                <a:spcPct val="0"/>
              </a:spcBef>
            </a:pPr>
            <a:r>
              <a:rPr lang="en-US" dirty="0"/>
              <a:t> </a:t>
            </a:r>
          </a:p>
          <a:p>
            <a:pPr eaLnBrk="1" hangingPunct="1">
              <a:spcBef>
                <a:spcPct val="0"/>
              </a:spcBef>
            </a:pPr>
            <a:r>
              <a:rPr lang="en-US" dirty="0"/>
              <a:t>Ask the class if anyone has ever fallen off a ladder?  You ok? How it happened?</a:t>
            </a:r>
          </a:p>
        </p:txBody>
      </p:sp>
      <p:sp>
        <p:nvSpPr>
          <p:cNvPr id="2375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42AB09-8472-4AA9-88F7-170DAAAE5701}" type="slidenum">
              <a:rPr lang="en-US" smtClean="0"/>
              <a:pPr eaLnBrk="1" hangingPunct="1"/>
              <a:t>58</a:t>
            </a:fld>
            <a:endParaRPr lang="en-US" dirty="0"/>
          </a:p>
        </p:txBody>
      </p:sp>
    </p:spTree>
    <p:extLst>
      <p:ext uri="{BB962C8B-B14F-4D97-AF65-F5344CB8AC3E}">
        <p14:creationId xmlns:p14="http://schemas.microsoft.com/office/powerpoint/2010/main" val="2729860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62427" indent="-362427" eaLnBrk="1" hangingPunct="1">
              <a:lnSpc>
                <a:spcPct val="90000"/>
              </a:lnSpc>
              <a:spcBef>
                <a:spcPct val="45000"/>
              </a:spcBef>
              <a:buFont typeface="Arial" pitchFamily="34" charset="0"/>
              <a:buChar char="•"/>
              <a:defRPr/>
            </a:pPr>
            <a:r>
              <a:rPr lang="en-US" dirty="0"/>
              <a:t>Stairways and ladders cause many  injuries and fatalities among construction workers</a:t>
            </a:r>
          </a:p>
          <a:p>
            <a:pPr marL="362427" indent="-362427" eaLnBrk="1" hangingPunct="1">
              <a:lnSpc>
                <a:spcPct val="90000"/>
              </a:lnSpc>
              <a:spcBef>
                <a:spcPct val="45000"/>
              </a:spcBef>
              <a:defRPr/>
            </a:pPr>
            <a:r>
              <a:rPr lang="en-US" dirty="0"/>
              <a:t> </a:t>
            </a:r>
          </a:p>
          <a:p>
            <a:pPr marL="362427" indent="-362427" eaLnBrk="1" hangingPunct="1">
              <a:lnSpc>
                <a:spcPct val="90000"/>
              </a:lnSpc>
              <a:spcBef>
                <a:spcPct val="45000"/>
              </a:spcBef>
              <a:buFont typeface="Arial" pitchFamily="34" charset="0"/>
              <a:buChar char="•"/>
              <a:defRPr/>
            </a:pPr>
            <a:r>
              <a:rPr lang="en-US" dirty="0"/>
              <a:t>About half the injuries caused by slips, trips and falls from ladders and stairways require time off the job</a:t>
            </a:r>
          </a:p>
          <a:p>
            <a:pPr marL="362427" indent="-362427" eaLnBrk="1" hangingPunct="1">
              <a:lnSpc>
                <a:spcPct val="90000"/>
              </a:lnSpc>
              <a:spcBef>
                <a:spcPct val="45000"/>
              </a:spcBef>
              <a:buFont typeface="Arial" pitchFamily="34" charset="0"/>
              <a:buChar char="•"/>
              <a:defRPr/>
            </a:pPr>
            <a:endParaRPr lang="en-US" dirty="0"/>
          </a:p>
          <a:p>
            <a:pPr marL="362427" indent="-362427" eaLnBrk="1" hangingPunct="1">
              <a:lnSpc>
                <a:spcPct val="90000"/>
              </a:lnSpc>
              <a:spcBef>
                <a:spcPct val="45000"/>
              </a:spcBef>
              <a:buFont typeface="Arial" pitchFamily="34" charset="0"/>
              <a:buChar char="•"/>
              <a:defRPr/>
            </a:pPr>
            <a:r>
              <a:rPr lang="en-US" dirty="0"/>
              <a:t>Remember,</a:t>
            </a:r>
            <a:r>
              <a:rPr lang="en-US" baseline="0" dirty="0"/>
              <a:t> even falls from minor heights can lead to serious injuries.</a:t>
            </a:r>
            <a:endParaRPr lang="en-US" dirty="0"/>
          </a:p>
          <a:p>
            <a:pPr eaLnBrk="1" hangingPunct="1">
              <a:defRPr/>
            </a:pPr>
            <a:endParaRPr lang="en-US" dirty="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73F96B-DA57-4DE9-9226-86422C074CB2}" type="slidenum">
              <a:rPr lang="en-US" smtClean="0"/>
              <a:pPr eaLnBrk="1" hangingPunct="1"/>
              <a:t>59</a:t>
            </a:fld>
            <a:endParaRPr lang="en-US" dirty="0"/>
          </a:p>
        </p:txBody>
      </p:sp>
    </p:spTree>
    <p:extLst>
      <p:ext uri="{BB962C8B-B14F-4D97-AF65-F5344CB8AC3E}">
        <p14:creationId xmlns:p14="http://schemas.microsoft.com/office/powerpoint/2010/main" val="34887316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9B5008-B245-49A4-856D-BC4D70928777}" type="slidenum">
              <a:rPr lang="en-US" smtClean="0"/>
              <a:pPr eaLnBrk="1" hangingPunct="1"/>
              <a:t>60</a:t>
            </a:fld>
            <a:endParaRPr lang="en-US" dirty="0"/>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dirty="0">
                <a:latin typeface="Arial" pitchFamily="34" charset="0"/>
              </a:rPr>
              <a:t>Handrail - </a:t>
            </a:r>
          </a:p>
          <a:p>
            <a:pPr marL="285750" indent="-285750" eaLnBrk="1" hangingPunct="1">
              <a:spcBef>
                <a:spcPct val="0"/>
              </a:spcBef>
              <a:buFont typeface="Arial" panose="020B0604020202020204" pitchFamily="34" charset="0"/>
              <a:buChar char="•"/>
            </a:pPr>
            <a:r>
              <a:rPr lang="en-US" dirty="0">
                <a:latin typeface="Arial" pitchFamily="34" charset="0"/>
              </a:rPr>
              <a:t>A rail used to provide employees with a handhold for support. </a:t>
            </a:r>
          </a:p>
          <a:p>
            <a:pPr marL="285750"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Under 1910.23(e)(1), OSHA says that a guardrail must have a vertical height of </a:t>
            </a:r>
            <a:r>
              <a:rPr lang="en-US" sz="1600" b="1" i="0" kern="1200" dirty="0">
                <a:solidFill>
                  <a:schemeClr val="tx1"/>
                </a:solidFill>
                <a:effectLst/>
                <a:latin typeface="+mn-lt"/>
                <a:ea typeface="+mn-ea"/>
                <a:cs typeface="+mn-cs"/>
              </a:rPr>
              <a:t>42 inches nominal</a:t>
            </a:r>
            <a:r>
              <a:rPr lang="en-US" sz="1600" b="0" i="0" kern="1200" dirty="0">
                <a:solidFill>
                  <a:schemeClr val="tx1"/>
                </a:solidFill>
                <a:effectLst/>
                <a:latin typeface="+mn-lt"/>
                <a:ea typeface="+mn-ea"/>
                <a:cs typeface="+mn-cs"/>
              </a:rPr>
              <a:t> from the upper surface of the top rail to floor, platform, runway, or ramp level. "Nominal" simply means that </a:t>
            </a:r>
            <a:r>
              <a:rPr lang="en-US" sz="1600" b="1" i="0" kern="1200" dirty="0">
                <a:solidFill>
                  <a:schemeClr val="tx1"/>
                </a:solidFill>
                <a:effectLst/>
                <a:latin typeface="+mn-lt"/>
                <a:ea typeface="+mn-ea"/>
                <a:cs typeface="+mn-cs"/>
              </a:rPr>
              <a:t>42 inches</a:t>
            </a:r>
            <a:r>
              <a:rPr lang="en-US" sz="1600" b="0" i="0" kern="1200" dirty="0">
                <a:solidFill>
                  <a:schemeClr val="tx1"/>
                </a:solidFill>
                <a:effectLst/>
                <a:latin typeface="+mn-lt"/>
                <a:ea typeface="+mn-ea"/>
                <a:cs typeface="+mn-cs"/>
              </a:rPr>
              <a:t> has been established as the de facto standard for guardrail height.</a:t>
            </a:r>
            <a:endParaRPr lang="en-US" dirty="0">
              <a:latin typeface="Arial" pitchFamily="34" charset="0"/>
            </a:endParaRP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Stair rail system - </a:t>
            </a:r>
          </a:p>
          <a:p>
            <a:pPr marL="285750" indent="-285750" eaLnBrk="1" hangingPunct="1">
              <a:spcBef>
                <a:spcPct val="0"/>
              </a:spcBef>
              <a:buFont typeface="Arial" panose="020B0604020202020204" pitchFamily="34" charset="0"/>
              <a:buChar char="•"/>
            </a:pPr>
            <a:r>
              <a:rPr lang="en-US" dirty="0">
                <a:latin typeface="Arial" pitchFamily="34" charset="0"/>
              </a:rPr>
              <a:t>A vertical barrier erected along the unprotected sides and edges of a stairway to prevent employees from falling to lower levels. </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b="0" i="0" kern="1200" dirty="0">
                <a:solidFill>
                  <a:schemeClr val="tx1"/>
                </a:solidFill>
                <a:effectLst/>
                <a:latin typeface="+mn-lt"/>
                <a:ea typeface="+mn-ea"/>
                <a:cs typeface="+mn-cs"/>
              </a:rPr>
              <a:t>Top edges of stair rail systems used as handrails must not be more than 37 inches (94 cm) high nor less than 36 inches (91.5 cm) from the upper surface of the stair rail system to the surface of the tread. (If installed before March 15, 1991, not less than 30 inches [76 cm]).</a:t>
            </a:r>
          </a:p>
          <a:p>
            <a:pPr eaLnBrk="1" hangingPunct="1">
              <a:spcBef>
                <a:spcPct val="0"/>
              </a:spcBef>
            </a:pPr>
            <a:endParaRPr lang="en-US" dirty="0">
              <a:latin typeface="Arial" pitchFamily="34" charset="0"/>
            </a:endParaRPr>
          </a:p>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32442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a:latin typeface="Arial Rounded MT Bold" panose="020F0704030504030204" pitchFamily="34" charset="0"/>
              </a:rPr>
              <a:t>What does this mean to you?</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a:latin typeface="Arial Rounded MT Bold" panose="020F0704030504030204" pitchFamily="34" charset="0"/>
              </a:rPr>
              <a:t>Give examples of retaliation – picking on you ‘</a:t>
            </a:r>
            <a:r>
              <a:rPr lang="en-US" sz="2000" i="1" dirty="0">
                <a:latin typeface="Arial Rounded MT Bold" panose="020F0704030504030204" pitchFamily="34" charset="0"/>
              </a:rPr>
              <a:t>’Mr. I gotta do it the safe way!”</a:t>
            </a:r>
          </a:p>
          <a:p>
            <a:r>
              <a:rPr lang="en-US" dirty="0"/>
              <a:t>And then assigning you something like graveyard shift or cleaning UP THE PARKING LOT.</a:t>
            </a:r>
          </a:p>
          <a:p>
            <a:r>
              <a:rPr lang="en-US" dirty="0"/>
              <a:t>Give participants OSHA handout and example.</a:t>
            </a:r>
          </a:p>
        </p:txBody>
      </p:sp>
      <p:sp>
        <p:nvSpPr>
          <p:cNvPr id="5" name="Slide Number Placeholder 4"/>
          <p:cNvSpPr>
            <a:spLocks noGrp="1"/>
          </p:cNvSpPr>
          <p:nvPr>
            <p:ph type="sldNum" sz="quarter" idx="11"/>
          </p:nvPr>
        </p:nvSpPr>
        <p:spPr/>
        <p:txBody>
          <a:bodyPr/>
          <a:lstStyle/>
          <a:p>
            <a:pPr>
              <a:defRPr/>
            </a:pPr>
            <a:fld id="{059CBC89-0721-4BC1-A672-7E05F66653FA}" type="slidenum">
              <a:rPr lang="en-US" smtClean="0"/>
              <a:pPr>
                <a:defRPr/>
              </a:pPr>
              <a:t>7</a:t>
            </a:fld>
            <a:endParaRPr lang="en-US" dirty="0"/>
          </a:p>
        </p:txBody>
      </p:sp>
    </p:spTree>
    <p:extLst>
      <p:ext uri="{BB962C8B-B14F-4D97-AF65-F5344CB8AC3E}">
        <p14:creationId xmlns:p14="http://schemas.microsoft.com/office/powerpoint/2010/main" val="6397419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1FB28C-0ACE-4599-8FE3-7E9B792DD286}" type="slidenum">
              <a:rPr lang="en-US" smtClean="0"/>
              <a:pPr eaLnBrk="1" hangingPunct="1"/>
              <a:t>61</a:t>
            </a:fld>
            <a:endParaRPr lang="en-US" dirty="0"/>
          </a:p>
        </p:txBody>
      </p:sp>
      <p:sp>
        <p:nvSpPr>
          <p:cNvPr id="235523" name="Rectangle 2"/>
          <p:cNvSpPr>
            <a:spLocks noGrp="1" noRot="1" noChangeAspect="1" noChangeArrowheads="1" noTextEdit="1"/>
          </p:cNvSpPr>
          <p:nvPr>
            <p:ph type="sldImg"/>
          </p:nvPr>
        </p:nvSpPr>
        <p:spPr bwMode="auto">
          <a:xfrm>
            <a:off x="1260475" y="722313"/>
            <a:ext cx="4795838" cy="3597275"/>
          </a:xfrm>
          <a:solidFill>
            <a:srgbClr val="FFFFFF"/>
          </a:solidFill>
          <a:ln>
            <a:solidFill>
              <a:srgbClr val="000000"/>
            </a:solidFill>
            <a:miter lim="800000"/>
            <a:headEnd/>
            <a:tailEnd/>
          </a:ln>
        </p:spPr>
      </p:sp>
      <p:sp>
        <p:nvSpPr>
          <p:cNvPr id="235524" name="Rectangle 3"/>
          <p:cNvSpPr>
            <a:spLocks noGrp="1" noChangeArrowheads="1"/>
          </p:cNvSpPr>
          <p:nvPr>
            <p:ph type="body" idx="1"/>
          </p:nvPr>
        </p:nvSpPr>
        <p:spPr bwMode="auto">
          <a:xfrm>
            <a:off x="974725" y="4559300"/>
            <a:ext cx="5365750" cy="43211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Handrails and the top rails of the stair rail systems must be capable of withstanding, without failure, at least 200 pounds of weight applied within 2 inches of the top edge in any downward or outward direction, at any point along the top edge. </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Why</a:t>
            </a:r>
            <a:r>
              <a:rPr lang="en-US" baseline="0" dirty="0">
                <a:latin typeface="Arial" pitchFamily="34" charset="0"/>
              </a:rPr>
              <a:t> 200 pounds? The average man is 200 pounds.</a:t>
            </a:r>
            <a:endParaRPr lang="en-US" dirty="0">
              <a:latin typeface="Arial" pitchFamily="34" charset="0"/>
            </a:endParaRPr>
          </a:p>
        </p:txBody>
      </p:sp>
    </p:spTree>
    <p:extLst>
      <p:ext uri="{BB962C8B-B14F-4D97-AF65-F5344CB8AC3E}">
        <p14:creationId xmlns:p14="http://schemas.microsoft.com/office/powerpoint/2010/main" val="2740435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Times New Roman" pitchFamily="18" charset="0"/>
                <a:cs typeface="Times New Roman" pitchFamily="18" charset="0"/>
              </a:rPr>
              <a:t>Portable Ladders:</a:t>
            </a:r>
          </a:p>
          <a:p>
            <a:pPr eaLnBrk="1" hangingPunct="1">
              <a:spcBef>
                <a:spcPct val="0"/>
              </a:spcBef>
            </a:pPr>
            <a:r>
              <a:rPr lang="en-US" dirty="0">
                <a:latin typeface="Times New Roman" pitchFamily="18" charset="0"/>
                <a:cs typeface="Times New Roman" pitchFamily="18" charset="0"/>
              </a:rPr>
              <a:t> </a:t>
            </a:r>
          </a:p>
          <a:p>
            <a:pPr marL="285750" indent="-285750" eaLnBrk="1" hangingPunct="1">
              <a:spcBef>
                <a:spcPct val="0"/>
              </a:spcBef>
              <a:buFont typeface="Arial" panose="020B0604020202020204" pitchFamily="34" charset="0"/>
              <a:buChar char="•"/>
            </a:pPr>
            <a:r>
              <a:rPr lang="en-US" dirty="0">
                <a:latin typeface="Times New Roman" pitchFamily="18" charset="0"/>
                <a:cs typeface="Times New Roman" pitchFamily="18" charset="0"/>
              </a:rPr>
              <a:t>Step ladders are self-supporting portable ladders that do not adjust in length. </a:t>
            </a:r>
          </a:p>
          <a:p>
            <a:pPr marL="285750" indent="-285750" eaLnBrk="1" hangingPunct="1">
              <a:spcBef>
                <a:spcPct val="0"/>
              </a:spcBef>
              <a:buFont typeface="Arial" panose="020B0604020202020204" pitchFamily="34" charset="0"/>
              <a:buChar char="•"/>
            </a:pPr>
            <a:r>
              <a:rPr lang="en-US" dirty="0">
                <a:latin typeface="Times New Roman" pitchFamily="18" charset="0"/>
                <a:cs typeface="Times New Roman" pitchFamily="18" charset="0"/>
              </a:rPr>
              <a:t>Platform ladders are for special purposes and have a large stable platform from which you can work while standing. </a:t>
            </a:r>
          </a:p>
          <a:p>
            <a:pPr marL="285750" indent="-285750" eaLnBrk="1" hangingPunct="1">
              <a:spcBef>
                <a:spcPct val="0"/>
              </a:spcBef>
              <a:buFont typeface="Arial" panose="020B0604020202020204" pitchFamily="34" charset="0"/>
              <a:buChar char="•"/>
            </a:pPr>
            <a:r>
              <a:rPr lang="en-US" dirty="0">
                <a:latin typeface="Times New Roman" pitchFamily="18" charset="0"/>
                <a:cs typeface="Times New Roman" pitchFamily="18" charset="0"/>
              </a:rPr>
              <a:t>Extension ladders are not self-supporting and are adjustable in length. </a:t>
            </a:r>
          </a:p>
          <a:p>
            <a:pPr marL="285750" indent="-285750" eaLnBrk="1" hangingPunct="1">
              <a:spcBef>
                <a:spcPct val="0"/>
              </a:spcBef>
              <a:buFont typeface="Arial" panose="020B0604020202020204" pitchFamily="34" charset="0"/>
              <a:buChar char="•"/>
            </a:pPr>
            <a:r>
              <a:rPr lang="en-US" dirty="0">
                <a:latin typeface="Times New Roman" pitchFamily="18" charset="0"/>
                <a:cs typeface="Times New Roman" pitchFamily="18" charset="0"/>
              </a:rPr>
              <a:t>Trestle ladders are self-supporting ladders that are not adjustable in length and have two hinged sections at the top so the legs form equal angles at the ladder’s base. </a:t>
            </a:r>
          </a:p>
          <a:p>
            <a:pPr eaLnBrk="1" hangingPunct="1">
              <a:spcBef>
                <a:spcPct val="0"/>
              </a:spcBef>
            </a:pPr>
            <a:endParaRPr lang="en-US" dirty="0"/>
          </a:p>
        </p:txBody>
      </p:sp>
      <p:sp>
        <p:nvSpPr>
          <p:cNvPr id="2385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9F2BFC-4317-49FE-8104-19716D25B0ED}" type="slidenum">
              <a:rPr lang="en-US" smtClean="0"/>
              <a:pPr eaLnBrk="1" hangingPunct="1"/>
              <a:t>62</a:t>
            </a:fld>
            <a:endParaRPr lang="en-US" dirty="0"/>
          </a:p>
        </p:txBody>
      </p:sp>
    </p:spTree>
    <p:extLst>
      <p:ext uri="{BB962C8B-B14F-4D97-AF65-F5344CB8AC3E}">
        <p14:creationId xmlns:p14="http://schemas.microsoft.com/office/powerpoint/2010/main" val="1664197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496C33-FE72-4CF6-897C-83085C854A9B}" type="slidenum">
              <a:rPr lang="en-US" smtClean="0"/>
              <a:pPr eaLnBrk="1" hangingPunct="1"/>
              <a:t>63</a:t>
            </a:fld>
            <a:endParaRPr lang="en-US" dirty="0"/>
          </a:p>
        </p:txBody>
      </p:sp>
      <p:sp>
        <p:nvSpPr>
          <p:cNvPr id="2396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Ladders should be chosen with the weight of a worker and his or her tools in mind. Many companies disallow the use of aluminum ladders due to their conductivity and ease of damage. </a:t>
            </a:r>
          </a:p>
          <a:p>
            <a:pPr eaLnBrk="1" hangingPunct="1">
              <a:spcBef>
                <a:spcPct val="0"/>
              </a:spcBef>
            </a:pPr>
            <a:endParaRPr lang="en-US" dirty="0"/>
          </a:p>
          <a:p>
            <a:pPr marL="285750" indent="-285750" eaLnBrk="1" hangingPunct="1">
              <a:spcBef>
                <a:spcPct val="0"/>
              </a:spcBef>
              <a:buFont typeface="Arial" panose="020B0604020202020204" pitchFamily="34" charset="0"/>
              <a:buChar char="•"/>
            </a:pPr>
            <a:r>
              <a:rPr lang="en-US" dirty="0"/>
              <a:t>Type I-AA ladders are extra heavy duty and can handle up to 375 lbs.</a:t>
            </a:r>
          </a:p>
          <a:p>
            <a:pPr marL="285750" indent="-285750" eaLnBrk="1" hangingPunct="1">
              <a:spcBef>
                <a:spcPct val="0"/>
              </a:spcBef>
              <a:buFont typeface="Arial" panose="020B0604020202020204" pitchFamily="34" charset="0"/>
              <a:buChar char="•"/>
            </a:pPr>
            <a:r>
              <a:rPr lang="en-US" dirty="0"/>
              <a:t>Type I-A ladders are heavy-duty and can handle up to 300 lbs.</a:t>
            </a:r>
          </a:p>
          <a:p>
            <a:pPr marL="285750" indent="-285750" eaLnBrk="1" hangingPunct="1">
              <a:spcBef>
                <a:spcPct val="0"/>
              </a:spcBef>
              <a:buFont typeface="Arial" panose="020B0604020202020204" pitchFamily="34" charset="0"/>
              <a:buChar char="•"/>
            </a:pPr>
            <a:r>
              <a:rPr lang="en-US" dirty="0"/>
              <a:t>Type I ladders can hold up to 250 lbs. </a:t>
            </a:r>
          </a:p>
          <a:p>
            <a:pPr marL="285750" indent="-285750" eaLnBrk="1" hangingPunct="1">
              <a:spcBef>
                <a:spcPct val="0"/>
              </a:spcBef>
              <a:buFont typeface="Arial" panose="020B0604020202020204" pitchFamily="34" charset="0"/>
              <a:buChar char="•"/>
            </a:pPr>
            <a:r>
              <a:rPr lang="en-US" dirty="0"/>
              <a:t>Type II ladders can hold 225 lbs. </a:t>
            </a:r>
          </a:p>
          <a:p>
            <a:pPr marL="285750" indent="-285750" eaLnBrk="1" hangingPunct="1">
              <a:spcBef>
                <a:spcPct val="0"/>
              </a:spcBef>
              <a:buFont typeface="Arial" panose="020B0604020202020204" pitchFamily="34" charset="0"/>
              <a:buChar char="•"/>
            </a:pPr>
            <a:r>
              <a:rPr lang="en-US" dirty="0"/>
              <a:t>Type III ladders are for light duty only and can hold up to 200 lbs. </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Store ladders where they are protected from the weather.</a:t>
            </a:r>
          </a:p>
          <a:p>
            <a:r>
              <a:rPr lang="en-US" sz="1600" b="0" i="0" kern="1200" dirty="0">
                <a:solidFill>
                  <a:schemeClr val="tx1"/>
                </a:solidFill>
                <a:effectLst/>
                <a:latin typeface="+mn-lt"/>
                <a:ea typeface="+mn-ea"/>
                <a:cs typeface="+mn-cs"/>
              </a:rPr>
              <a:t>Support ladders horizontally on racks or mount on the walls</a:t>
            </a:r>
            <a:r>
              <a:rPr lang="en-US" sz="1600" b="0" i="0" kern="1200" baseline="0" dirty="0">
                <a:solidFill>
                  <a:schemeClr val="tx1"/>
                </a:solidFill>
                <a:effectLst/>
                <a:latin typeface="+mn-lt"/>
                <a:ea typeface="+mn-ea"/>
                <a:cs typeface="+mn-cs"/>
              </a:rPr>
              <a:t> to </a:t>
            </a:r>
            <a:r>
              <a:rPr lang="en-US" sz="1600" b="0" i="0" kern="1200" dirty="0">
                <a:solidFill>
                  <a:schemeClr val="tx1"/>
                </a:solidFill>
                <a:effectLst/>
                <a:latin typeface="+mn-lt"/>
                <a:ea typeface="+mn-ea"/>
                <a:cs typeface="+mn-cs"/>
              </a:rPr>
              <a:t>prevent sagging,</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24848359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71C7C6-37BB-4528-99F9-5CD0F7E43778}" type="slidenum">
              <a:rPr lang="en-US" smtClean="0"/>
              <a:pPr eaLnBrk="1" hangingPunct="1"/>
              <a:t>64</a:t>
            </a:fld>
            <a:endParaRPr lang="en-US" dirty="0"/>
          </a:p>
        </p:txBody>
      </p:sp>
      <p:sp>
        <p:nvSpPr>
          <p:cNvPr id="241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dirty="0"/>
              <a:t>Can you use a self supported ladder (A-frame), like this?</a:t>
            </a:r>
          </a:p>
          <a:p>
            <a:pPr marL="285750" indent="-285750" eaLnBrk="1" hangingPunct="1">
              <a:buFont typeface="Arial" panose="020B0604020202020204" pitchFamily="34" charset="0"/>
              <a:buChar char="•"/>
            </a:pPr>
            <a:r>
              <a:rPr lang="en-US" dirty="0"/>
              <a:t>No!</a:t>
            </a:r>
          </a:p>
          <a:p>
            <a:pPr marL="285750" indent="-285750" eaLnBrk="1" hangingPunct="1">
              <a:buFont typeface="Arial" panose="020B0604020202020204" pitchFamily="34" charset="0"/>
              <a:buChar char="•"/>
            </a:pPr>
            <a:endParaRPr lang="en-US" dirty="0"/>
          </a:p>
          <a:p>
            <a:pPr marL="285750" indent="-285750" eaLnBrk="1" hangingPunct="1">
              <a:buFont typeface="Arial" panose="020B0604020202020204" pitchFamily="34" charset="0"/>
              <a:buChar char="•"/>
            </a:pPr>
            <a:r>
              <a:rPr lang="en-US" dirty="0"/>
              <a:t>What can happen to the ladder and to you?</a:t>
            </a:r>
          </a:p>
          <a:p>
            <a:pPr marL="742950" lvl="1" indent="-285750" eaLnBrk="1" hangingPunct="1">
              <a:buFont typeface="Arial" panose="020B0604020202020204" pitchFamily="34" charset="0"/>
              <a:buChar char="•"/>
            </a:pPr>
            <a:r>
              <a:rPr lang="en-US" dirty="0"/>
              <a:t>The support leg can contact the ground causing the step leg to kick out</a:t>
            </a:r>
          </a:p>
          <a:p>
            <a:pPr marL="742950" lvl="1" indent="-285750" eaLnBrk="1" hangingPunct="1">
              <a:buFont typeface="Arial" panose="020B0604020202020204" pitchFamily="34" charset="0"/>
              <a:buChar char="•"/>
            </a:pPr>
            <a:r>
              <a:rPr lang="en-US" dirty="0"/>
              <a:t>Also employees should not work from the top or second step</a:t>
            </a:r>
          </a:p>
          <a:p>
            <a:pPr marL="285750" indent="-285750" eaLnBrk="1" hangingPunct="1">
              <a:spcBef>
                <a:spcPct val="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3496941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0913FF-C24B-4BA1-8359-D139EA3A6A05}" type="slidenum">
              <a:rPr lang="en-US" smtClean="0"/>
              <a:pPr eaLnBrk="1" hangingPunct="1"/>
              <a:t>65</a:t>
            </a:fld>
            <a:endParaRPr lang="en-US" dirty="0"/>
          </a:p>
        </p:txBody>
      </p:sp>
      <p:sp>
        <p:nvSpPr>
          <p:cNvPr id="2426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Mention each setup, and its purpose.  What can happen if the base is set up wrong?</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Firm Base: concrete, tile, hardwood floor, carpet, or any other firm flat ground</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Soft Base: grass, dirt, soft grounds, or uneven terrain </a:t>
            </a:r>
          </a:p>
        </p:txBody>
      </p:sp>
    </p:spTree>
    <p:extLst>
      <p:ext uri="{BB962C8B-B14F-4D97-AF65-F5344CB8AC3E}">
        <p14:creationId xmlns:p14="http://schemas.microsoft.com/office/powerpoint/2010/main" val="850971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r>
              <a:rPr lang="en-US" dirty="0"/>
              <a:t>Use this image to discuss:</a:t>
            </a:r>
          </a:p>
          <a:p>
            <a:pPr eaLnBrk="1" hangingPunct="1">
              <a:buFontTx/>
              <a:buChar char="•"/>
            </a:pPr>
            <a:endParaRPr lang="en-US" dirty="0"/>
          </a:p>
          <a:p>
            <a:pPr marL="342900" indent="-342900" eaLnBrk="1" hangingPunct="1">
              <a:buFont typeface="Arial" panose="020B0604020202020204" pitchFamily="34" charset="0"/>
              <a:buChar char="•"/>
            </a:pPr>
            <a:r>
              <a:rPr lang="en-US" dirty="0"/>
              <a:t>Use both hands to climb a ladder </a:t>
            </a:r>
          </a:p>
          <a:p>
            <a:pPr marL="342900" indent="-342900" eaLnBrk="1" hangingPunct="1">
              <a:buFont typeface="Arial" panose="020B0604020202020204" pitchFamily="34" charset="0"/>
              <a:buChar char="•"/>
            </a:pPr>
            <a:r>
              <a:rPr lang="en-US" dirty="0"/>
              <a:t>Always face the ladder when climbing or descending </a:t>
            </a:r>
          </a:p>
          <a:p>
            <a:pPr marL="342900" indent="-342900" eaLnBrk="1" hangingPunct="1">
              <a:buFont typeface="Arial" panose="020B0604020202020204" pitchFamily="34" charset="0"/>
              <a:buChar char="•"/>
            </a:pPr>
            <a:r>
              <a:rPr lang="en-US" dirty="0"/>
              <a:t>Avoid the top two steps of a stepladder and the top four rungs on other ladders </a:t>
            </a:r>
          </a:p>
          <a:p>
            <a:pPr marL="342900" indent="-342900" eaLnBrk="1" hangingPunct="1">
              <a:buFont typeface="Arial" panose="020B0604020202020204" pitchFamily="34" charset="0"/>
              <a:buChar char="•"/>
            </a:pPr>
            <a:r>
              <a:rPr lang="en-US" dirty="0"/>
              <a:t>Always read and follow manufacturer’s requirements.</a:t>
            </a:r>
          </a:p>
          <a:p>
            <a:pPr eaLnBrk="1" hangingPunct="1">
              <a:buFontTx/>
              <a:buChar char="•"/>
            </a:pPr>
            <a:endParaRPr lang="en-US" dirty="0"/>
          </a:p>
          <a:p>
            <a:pPr eaLnBrk="1" hangingPunct="1">
              <a:spcBef>
                <a:spcPct val="0"/>
              </a:spcBef>
            </a:pPr>
            <a:r>
              <a:rPr lang="en-US" b="1" dirty="0"/>
              <a:t>Be sure that ladders are secured before climbing, and that extension ladders extend at least 3 feet above the landing surface, or that a suitable grabrail is available. </a:t>
            </a:r>
          </a:p>
          <a:p>
            <a:pPr marL="285750" indent="-285750" eaLnBrk="1" hangingPunct="1">
              <a:buFont typeface="Arial" panose="020B0604020202020204" pitchFamily="34" charset="0"/>
              <a:buChar char="•"/>
            </a:pPr>
            <a:r>
              <a:rPr lang="en-US" dirty="0"/>
              <a:t>Proper ladder placement against a structure/wall.</a:t>
            </a:r>
          </a:p>
          <a:p>
            <a:pPr marL="285750" indent="-285750" eaLnBrk="1" hangingPunct="1">
              <a:buFont typeface="Arial" panose="020B0604020202020204" pitchFamily="34" charset="0"/>
              <a:buChar char="•"/>
            </a:pPr>
            <a:r>
              <a:rPr lang="en-US" dirty="0"/>
              <a:t>The 4:1 rule (for every 4 feet of vertical distance, the ladder shall extend 1 foot away from the structure)</a:t>
            </a:r>
          </a:p>
          <a:p>
            <a:pPr marL="285750" indent="-285750" eaLnBrk="1" hangingPunct="1">
              <a:buFont typeface="Arial" panose="020B0604020202020204" pitchFamily="34" charset="0"/>
              <a:buChar char="•"/>
            </a:pPr>
            <a:r>
              <a:rPr lang="en-US" dirty="0"/>
              <a:t>3 feet at least on the top or a grab rail need to be provided</a:t>
            </a:r>
          </a:p>
          <a:p>
            <a:pPr marL="285750" indent="-285750" eaLnBrk="1" hangingPunct="1">
              <a:buFont typeface="Arial" panose="020B0604020202020204" pitchFamily="34" charset="0"/>
              <a:buChar char="•"/>
            </a:pPr>
            <a:r>
              <a:rPr lang="en-US" dirty="0"/>
              <a:t>Properly secure the ladder on top and bottom</a:t>
            </a:r>
          </a:p>
          <a:p>
            <a:pPr marL="285750" indent="-285750" eaLnBrk="1" hangingPunct="1">
              <a:buFont typeface="Arial" panose="020B0604020202020204" pitchFamily="34" charset="0"/>
              <a:buChar char="•"/>
            </a:pPr>
            <a:r>
              <a:rPr lang="en-US" sz="1600" b="0" i="0" kern="1200" dirty="0">
                <a:solidFill>
                  <a:schemeClr val="tx1"/>
                </a:solidFill>
                <a:effectLst/>
                <a:latin typeface="+mn-lt"/>
                <a:ea typeface="+mn-ea"/>
                <a:cs typeface="+mn-cs"/>
              </a:rPr>
              <a:t>Ladder rungs, cleats, and steps shall be parallel, level, and uniformly spaced when the ladder is in position for use.</a:t>
            </a:r>
            <a:endParaRPr lang="en-US" dirty="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0D1F2C-C8D7-42B7-952C-2FAC2599B192}" type="slidenum">
              <a:rPr lang="en-US" smtClean="0"/>
              <a:pPr eaLnBrk="1" hangingPunct="1"/>
              <a:t>66</a:t>
            </a:fld>
            <a:endParaRPr lang="en-US" dirty="0"/>
          </a:p>
        </p:txBody>
      </p:sp>
    </p:spTree>
    <p:extLst>
      <p:ext uri="{BB962C8B-B14F-4D97-AF65-F5344CB8AC3E}">
        <p14:creationId xmlns:p14="http://schemas.microsoft.com/office/powerpoint/2010/main" val="3542701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takeaway is critical. If there’s any damage</a:t>
            </a:r>
            <a:r>
              <a:rPr lang="en-US" baseline="0" dirty="0"/>
              <a:t> to the ladder, don’t use it, tag it out of service until it is repaired or replaced.</a:t>
            </a:r>
            <a:endParaRPr lang="en-US" dirty="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0D1F2C-C8D7-42B7-952C-2FAC2599B192}" type="slidenum">
              <a:rPr lang="en-US" smtClean="0"/>
              <a:pPr eaLnBrk="1" hangingPunct="1"/>
              <a:t>67</a:t>
            </a:fld>
            <a:endParaRPr lang="en-US" dirty="0"/>
          </a:p>
        </p:txBody>
      </p:sp>
    </p:spTree>
    <p:extLst>
      <p:ext uri="{BB962C8B-B14F-4D97-AF65-F5344CB8AC3E}">
        <p14:creationId xmlns:p14="http://schemas.microsoft.com/office/powerpoint/2010/main" val="32580845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5489E5-F9E9-4B45-9B79-087BD6E8D228}" type="slidenum">
              <a:rPr lang="en-US" smtClean="0"/>
              <a:pPr eaLnBrk="1" hangingPunct="1"/>
              <a:t>68</a:t>
            </a:fld>
            <a:endParaRPr lang="en-US" dirty="0"/>
          </a:p>
        </p:txBody>
      </p:sp>
      <p:sp>
        <p:nvSpPr>
          <p:cNvPr id="2519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Warning Lines/Control Lines/Safety Monitors</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Roofs with Parapets lower than 39 inches must be protected by guardrails. Or install warning lines at least 6 feet away from the edge.  </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Notice in these pictures, examples of both, one using warning lines only and a second photo using both guardrails and warning lines.  Note the employee that crossed the warning line is exposed to a fall hazard.  Protection can be afforded by the installation of a guardrail or providing the employee with a fall restraint mechanism.</a:t>
            </a:r>
          </a:p>
        </p:txBody>
      </p:sp>
    </p:spTree>
    <p:extLst>
      <p:ext uri="{BB962C8B-B14F-4D97-AF65-F5344CB8AC3E}">
        <p14:creationId xmlns:p14="http://schemas.microsoft.com/office/powerpoint/2010/main" val="3854378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1A0E7C-9B5A-4CDE-8F6C-DFF66EDE54AF}" type="slidenum">
              <a:rPr lang="en-US" smtClean="0"/>
              <a:pPr eaLnBrk="1" hangingPunct="1"/>
              <a:t>69</a:t>
            </a:fld>
            <a:endParaRPr lang="en-US" dirty="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dirty="0">
                <a:latin typeface="Arial" pitchFamily="34" charset="0"/>
              </a:rPr>
              <a:t>If workers are working on roofs with unprotected sides and edges 6 feet or more above lower levels, they shall be protected from falling by using conventional fall protection methods such as: </a:t>
            </a:r>
          </a:p>
          <a:p>
            <a:pPr marL="742950" lvl="1" indent="-285750" eaLnBrk="1" hangingPunct="1">
              <a:spcBef>
                <a:spcPct val="0"/>
              </a:spcBef>
              <a:buFont typeface="Arial" panose="020B0604020202020204" pitchFamily="34" charset="0"/>
              <a:buChar char="•"/>
              <a:defRPr/>
            </a:pPr>
            <a:r>
              <a:rPr lang="en-US" dirty="0">
                <a:latin typeface="Arial" pitchFamily="34" charset="0"/>
              </a:rPr>
              <a:t>Guardrail systems</a:t>
            </a:r>
          </a:p>
          <a:p>
            <a:pPr marL="742950" lvl="1" indent="-285750" eaLnBrk="1" hangingPunct="1">
              <a:spcBef>
                <a:spcPct val="0"/>
              </a:spcBef>
              <a:buFont typeface="Arial" panose="020B0604020202020204" pitchFamily="34" charset="0"/>
              <a:buChar char="•"/>
              <a:defRPr/>
            </a:pPr>
            <a:r>
              <a:rPr lang="en-US" dirty="0">
                <a:latin typeface="Arial" pitchFamily="34" charset="0"/>
              </a:rPr>
              <a:t>Personal Fall Arrest Systems (PFAS)</a:t>
            </a:r>
          </a:p>
          <a:p>
            <a:pPr marL="742950" lvl="1" indent="-285750" eaLnBrk="1" hangingPunct="1">
              <a:spcBef>
                <a:spcPct val="0"/>
              </a:spcBef>
              <a:buFont typeface="Arial" panose="020B0604020202020204" pitchFamily="34" charset="0"/>
              <a:buChar char="•"/>
              <a:defRPr/>
            </a:pPr>
            <a:r>
              <a:rPr lang="en-US" dirty="0">
                <a:latin typeface="Arial" pitchFamily="34" charset="0"/>
              </a:rPr>
              <a:t>Safety Net Systems</a:t>
            </a:r>
          </a:p>
          <a:p>
            <a:pPr eaLnBrk="1" hangingPunct="1">
              <a:spcBef>
                <a:spcPct val="0"/>
              </a:spcBef>
              <a:buFontTx/>
              <a:buChar char="•"/>
              <a:defRPr/>
            </a:pPr>
            <a:endParaRPr lang="en-US" dirty="0">
              <a:latin typeface="Arial" pitchFamily="34" charset="0"/>
            </a:endParaRPr>
          </a:p>
          <a:p>
            <a:pPr eaLnBrk="1" hangingPunct="1">
              <a:spcBef>
                <a:spcPct val="0"/>
              </a:spcBef>
              <a:defRPr/>
            </a:pPr>
            <a:r>
              <a:rPr lang="en-US" dirty="0">
                <a:latin typeface="Arial" pitchFamily="34" charset="0"/>
              </a:rPr>
              <a:t>Or by combining conventional with unconventional methods such as:</a:t>
            </a:r>
          </a:p>
          <a:p>
            <a:pPr marL="742950" lvl="1" indent="-285750" eaLnBrk="1" hangingPunct="1">
              <a:spcBef>
                <a:spcPct val="0"/>
              </a:spcBef>
              <a:buFont typeface="Arial" panose="020B0604020202020204" pitchFamily="34" charset="0"/>
              <a:buChar char="•"/>
              <a:defRPr/>
            </a:pPr>
            <a:r>
              <a:rPr lang="en-US" dirty="0">
                <a:latin typeface="Arial" pitchFamily="34" charset="0"/>
              </a:rPr>
              <a:t>Warning Line Systems</a:t>
            </a:r>
          </a:p>
          <a:p>
            <a:pPr marL="742950" lvl="1" indent="-285750" eaLnBrk="1" hangingPunct="1">
              <a:spcBef>
                <a:spcPct val="0"/>
              </a:spcBef>
              <a:buFont typeface="Arial" panose="020B0604020202020204" pitchFamily="34" charset="0"/>
              <a:buChar char="•"/>
              <a:defRPr/>
            </a:pPr>
            <a:r>
              <a:rPr lang="en-US" dirty="0">
                <a:latin typeface="Arial" pitchFamily="34" charset="0"/>
              </a:rPr>
              <a:t>Safety Monitoring Systems</a:t>
            </a:r>
          </a:p>
          <a:p>
            <a:pPr eaLnBrk="1" hangingPunct="1">
              <a:spcBef>
                <a:spcPct val="0"/>
              </a:spcBef>
              <a:defRPr/>
            </a:pPr>
            <a:endParaRPr lang="en-US" dirty="0">
              <a:latin typeface="Arial" pitchFamily="34" charset="0"/>
            </a:endParaRPr>
          </a:p>
          <a:p>
            <a:pPr eaLnBrk="1" hangingPunct="1">
              <a:spcBef>
                <a:spcPct val="0"/>
              </a:spcBef>
              <a:defRPr/>
            </a:pPr>
            <a:r>
              <a:rPr lang="en-US" dirty="0">
                <a:latin typeface="Arial" pitchFamily="34" charset="0"/>
              </a:rPr>
              <a:t>Its important to mention here that the slope of the roof will dictate what specific type of fall protection can be used while performing roofing work. </a:t>
            </a:r>
          </a:p>
          <a:p>
            <a:pPr eaLnBrk="1" hangingPunct="1">
              <a:spcBef>
                <a:spcPct val="0"/>
              </a:spcBef>
              <a:defRPr/>
            </a:pPr>
            <a:endParaRPr lang="en-US" dirty="0">
              <a:latin typeface="Arial" pitchFamily="34" charset="0"/>
            </a:endParaRPr>
          </a:p>
          <a:p>
            <a:pPr eaLnBrk="1" hangingPunct="1">
              <a:spcBef>
                <a:spcPct val="0"/>
              </a:spcBef>
              <a:defRPr/>
            </a:pPr>
            <a:r>
              <a:rPr lang="en-US" dirty="0">
                <a:latin typeface="Arial" pitchFamily="34" charset="0"/>
              </a:rPr>
              <a:t>Tell the class that you will discuss the slope-fall protection type factor later during the class.</a:t>
            </a:r>
          </a:p>
        </p:txBody>
      </p:sp>
    </p:spTree>
    <p:extLst>
      <p:ext uri="{BB962C8B-B14F-4D97-AF65-F5344CB8AC3E}">
        <p14:creationId xmlns:p14="http://schemas.microsoft.com/office/powerpoint/2010/main" val="1833901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Discuss each method of fall prevention.</a:t>
            </a:r>
          </a:p>
          <a:p>
            <a:pPr eaLnBrk="1" hangingPunct="1">
              <a:spcBef>
                <a:spcPct val="0"/>
              </a:spcBef>
            </a:pPr>
            <a:endParaRPr lang="en-US" dirty="0"/>
          </a:p>
          <a:p>
            <a:pPr marL="285750" indent="-285750" eaLnBrk="1" hangingPunct="1">
              <a:spcBef>
                <a:spcPct val="0"/>
              </a:spcBef>
              <a:buFont typeface="Arial" panose="020B0604020202020204" pitchFamily="34" charset="0"/>
              <a:buChar char="•"/>
            </a:pPr>
            <a:r>
              <a:rPr lang="en-US" dirty="0"/>
              <a:t>Warning Lines/Control Lines/Safety Monitors</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Employees performing roofing work outside warning lines must be protected by fall restraint or positive fall protection systems.</a:t>
            </a:r>
          </a:p>
          <a:p>
            <a:pPr marL="285750" indent="-285750" eaLnBrk="1" hangingPunct="1">
              <a:spcBef>
                <a:spcPct val="0"/>
              </a:spcBef>
              <a:buFont typeface="Arial" panose="020B0604020202020204" pitchFamily="34" charset="0"/>
              <a:buChar char="•"/>
            </a:pPr>
            <a:r>
              <a:rPr lang="en-US" dirty="0"/>
              <a:t>OSHA allows the use of safety monitoring systems in certain limited instances.</a:t>
            </a:r>
          </a:p>
          <a:p>
            <a:pPr marL="285750" indent="-285750" eaLnBrk="1" hangingPunct="1">
              <a:spcBef>
                <a:spcPct val="0"/>
              </a:spcBef>
              <a:buFont typeface="Arial" panose="020B0604020202020204" pitchFamily="34" charset="0"/>
              <a:buChar char="•"/>
            </a:pPr>
            <a:r>
              <a:rPr lang="en-US" dirty="0"/>
              <a:t>This practice must be closely supervised, and must comply with all requirements of the fall protection standard.</a:t>
            </a:r>
          </a:p>
        </p:txBody>
      </p:sp>
      <p:sp>
        <p:nvSpPr>
          <p:cNvPr id="2508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EA3FDB-6042-4577-A563-D1A32376E779}" type="slidenum">
              <a:rPr lang="en-US" smtClean="0"/>
              <a:pPr eaLnBrk="1" hangingPunct="1"/>
              <a:t>70</a:t>
            </a:fld>
            <a:endParaRPr lang="en-US" dirty="0"/>
          </a:p>
        </p:txBody>
      </p:sp>
    </p:spTree>
    <p:extLst>
      <p:ext uri="{BB962C8B-B14F-4D97-AF65-F5344CB8AC3E}">
        <p14:creationId xmlns:p14="http://schemas.microsoft.com/office/powerpoint/2010/main" val="287878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Make a distinction between employers responsibilities and employee’s rights – each party has responsibilities. Do your part!</a:t>
            </a:r>
          </a:p>
          <a:p>
            <a:pPr marL="285750" indent="-285750" eaLnBrk="1" hangingPunct="1">
              <a:spcBef>
                <a:spcPct val="0"/>
              </a:spcBef>
              <a:buFont typeface="Arial" panose="020B0604020202020204" pitchFamily="34" charset="0"/>
              <a:buChar char="•"/>
            </a:pPr>
            <a:r>
              <a:rPr lang="en-US" dirty="0"/>
              <a:t>Expanded list of employer responsibilities.</a:t>
            </a:r>
          </a:p>
          <a:p>
            <a:pPr marL="285750" indent="-285750" eaLnBrk="1" hangingPunct="1">
              <a:spcBef>
                <a:spcPct val="0"/>
              </a:spcBef>
              <a:buFont typeface="Arial" panose="020B0604020202020204" pitchFamily="34" charset="0"/>
              <a:buChar char="•"/>
            </a:pPr>
            <a:r>
              <a:rPr lang="en-US" dirty="0"/>
              <a:t>Discuss the General Duty Clause				29 USC 654 </a:t>
            </a:r>
          </a:p>
          <a:p>
            <a:pPr lvl="1" eaLnBrk="1" hangingPunct="1">
              <a:spcBef>
                <a:spcPct val="0"/>
              </a:spcBef>
            </a:pPr>
            <a:r>
              <a:rPr lang="en-US" sz="1200" dirty="0"/>
              <a:t>“SEC. 5. Duties </a:t>
            </a:r>
          </a:p>
          <a:p>
            <a:pPr lvl="1" eaLnBrk="1" hangingPunct="1">
              <a:spcBef>
                <a:spcPct val="0"/>
              </a:spcBef>
            </a:pPr>
            <a:r>
              <a:rPr lang="en-US" sz="1200" dirty="0"/>
              <a:t>(a) Each employer --</a:t>
            </a:r>
            <a:r>
              <a:rPr lang="en-US" dirty="0"/>
              <a:t>Per OSHA, the following is a summary list of employer’s OSH responsibilities:</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Provide a workplace free from serious recognized hazards and comply with standards, rules and regulations issued under the OSH Act.</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Examine workplace conditions to make </a:t>
            </a:r>
            <a:r>
              <a:rPr lang="en-US" sz="1600" b="0" i="0" u="none" kern="1200" dirty="0">
                <a:solidFill>
                  <a:schemeClr val="bg1"/>
                </a:solidFill>
                <a:effectLst/>
                <a:latin typeface="+mn-lt"/>
                <a:ea typeface="+mn-ea"/>
                <a:cs typeface="+mn-cs"/>
              </a:rPr>
              <a:t>sure they conform to applicable OSHA Standards.</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Make sure employees have and </a:t>
            </a:r>
            <a:r>
              <a:rPr lang="en-US" sz="1600" b="1" i="0" u="sng" kern="1200" dirty="0">
                <a:solidFill>
                  <a:schemeClr val="bg1"/>
                </a:solidFill>
                <a:effectLst/>
                <a:latin typeface="+mn-lt"/>
                <a:ea typeface="+mn-ea"/>
                <a:cs typeface="+mn-cs"/>
              </a:rPr>
              <a:t>use</a:t>
            </a:r>
            <a:r>
              <a:rPr lang="en-US" sz="1600" b="0" i="0" u="none" kern="1200" dirty="0">
                <a:solidFill>
                  <a:schemeClr val="bg1"/>
                </a:solidFill>
                <a:effectLst/>
                <a:latin typeface="+mn-lt"/>
                <a:ea typeface="+mn-ea"/>
                <a:cs typeface="+mn-cs"/>
              </a:rPr>
              <a:t> safe tools and equipment and properly maintain this equipment.</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Use color codes, posters, labels or signs to warn employees of potential hazards.</a:t>
            </a:r>
          </a:p>
          <a:p>
            <a:pPr marL="742950" lvl="1" indent="-285750">
              <a:buFont typeface="Arial" panose="020B0604020202020204" pitchFamily="34" charset="0"/>
              <a:buChar char="•"/>
            </a:pPr>
            <a:r>
              <a:rPr lang="en-US" sz="1600" b="1" i="0" u="sng" kern="1200" dirty="0">
                <a:solidFill>
                  <a:schemeClr val="bg1"/>
                </a:solidFill>
                <a:effectLst/>
                <a:latin typeface="+mn-lt"/>
                <a:ea typeface="+mn-ea"/>
                <a:cs typeface="+mn-cs"/>
              </a:rPr>
              <a:t>Establish or update operating procedures and communicate them </a:t>
            </a:r>
            <a:r>
              <a:rPr lang="en-US" sz="1600" b="0" i="0" u="none" kern="1200" dirty="0">
                <a:solidFill>
                  <a:schemeClr val="bg1"/>
                </a:solidFill>
                <a:effectLst/>
                <a:latin typeface="+mn-lt"/>
                <a:ea typeface="+mn-ea"/>
                <a:cs typeface="+mn-cs"/>
              </a:rPr>
              <a:t>so that employees follow safety and health requirements.</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Employers must provide safety training in a language and vocabulary workers can understand.</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Employers with hazardous chemicals in the workplace must develop and implement a written hazard communication program and train employees on the hazards they are exposed to and proper precautions (and a copy of safety data sheets must be readily available). See the OSHA page on Hazard Communication.</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Provide medical examinations and training when required by OSHA Standards.</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Post, at a prominent location within the workplace, the OSHA Poster (or the state-plan equivalent) informing employees of their rights and responsibilities.</a:t>
            </a:r>
          </a:p>
          <a:p>
            <a:pPr marL="742950" lvl="1" indent="-285750">
              <a:buFont typeface="Arial" panose="020B0604020202020204" pitchFamily="34" charset="0"/>
              <a:buChar char="•"/>
            </a:pPr>
            <a:r>
              <a:rPr lang="en-US" sz="1600" b="0" i="0" u="none" kern="1200" dirty="0">
                <a:solidFill>
                  <a:schemeClr val="bg1"/>
                </a:solidFill>
                <a:effectLst/>
                <a:latin typeface="+mn-lt"/>
                <a:ea typeface="+mn-ea"/>
                <a:cs typeface="+mn-cs"/>
              </a:rPr>
              <a:t>Report to the nearest OSHA office all work-related fatalities within 8 hours</a:t>
            </a:r>
            <a:r>
              <a:rPr lang="en-US" sz="1600" b="0" i="0" kern="1200" dirty="0">
                <a:solidFill>
                  <a:schemeClr val="tx1"/>
                </a:solidFill>
                <a:effectLst/>
                <a:latin typeface="+mn-lt"/>
                <a:ea typeface="+mn-ea"/>
                <a:cs typeface="+mn-cs"/>
              </a:rPr>
              <a:t>, and all work-related inpatient hospitalizations, all amputations and all losses of an eye within 24 hours. Call our toll-free number: 1-800-321-OSHA (6742); TTY 1-877-889-5627. [Employers under federal OSHA's jurisdiction were required to begin reporting by Jan. 1, 2015. Establishments in a state with a state-run OSHA program should contact their state plan for the implementation date].</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Keep records of work-related injuries and illnesses. (Note: Employers with 10 or fewer employees and employers in certain low-hazard industries are exempt from this requirement.</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Provide employees, former employees and their representatives access to the Log of Work-Related Injuries and Illnesses(OSHA 300 form). On February 1, and for three months, covered employers must post the summary of the OSHA log of injuries and illnesses (OSHA 300A form).</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Provide access</a:t>
            </a:r>
            <a:r>
              <a:rPr lang="en-US" sz="1600" b="0" i="0" kern="1200" baseline="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to employee medical records and exposure records to employees or their authorized representatives.</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Provide to the OSHA compliance officer the names of authorized employee representatives who may be asked to accompany the compliance officer during an inspection.</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Not discriminate against employees who exercise their rights under the Act. See our “Whistleblower Protection” webpage.</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Post OSHA citations at or near the work area involved. Each citation must remain posted until the violation has been corrected, or for three working days, whichever is longer. Post abatement verification documents or tags.</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Correct cited violations by the deadline set in the OSHA citation and submit required abatement verification documentation.</a:t>
            </a:r>
          </a:p>
          <a:p>
            <a:pPr marL="742950" lvl="1" indent="-285750">
              <a:buFont typeface="Arial" panose="020B0604020202020204" pitchFamily="34" charset="0"/>
              <a:buChar char="•"/>
            </a:pPr>
            <a:r>
              <a:rPr lang="en-US" sz="1600" b="0" i="0" kern="1200" dirty="0">
                <a:solidFill>
                  <a:schemeClr val="tx1"/>
                </a:solidFill>
                <a:effectLst/>
                <a:latin typeface="+mn-lt"/>
                <a:ea typeface="+mn-ea"/>
                <a:cs typeface="+mn-cs"/>
              </a:rPr>
              <a:t>OSHA encourages all employers to adopt an Injury and Illness Prevention Program. Injury and Illness Prevention Programs, known by a variety of names, are universal interventions that can substantially reduce the number and severity of workplace injuries and alleviate the associated financial burdens on U.S. workplaces. Many states have requirements or voluntary guidelines for workplace Injury and Illness Prevention Programs. Also, numerous employers in the United States already manage safety using Injury and Illness Prevention Programs, and we believe that all employers can and should do the same. </a:t>
            </a:r>
          </a:p>
          <a:p>
            <a:pPr marL="1200150" lvl="2" indent="-285750">
              <a:buFont typeface="Arial" panose="020B0604020202020204" pitchFamily="34" charset="0"/>
              <a:buChar char="•"/>
            </a:pPr>
            <a:r>
              <a:rPr lang="en-US" sz="1600" b="0" i="0" kern="1200" dirty="0">
                <a:solidFill>
                  <a:schemeClr val="tx1"/>
                </a:solidFill>
                <a:effectLst/>
                <a:latin typeface="+mn-lt"/>
                <a:ea typeface="+mn-ea"/>
                <a:cs typeface="+mn-cs"/>
              </a:rPr>
              <a:t>Most successful Injury and Illness Prevention Programs are based on a common set of key elements. </a:t>
            </a:r>
          </a:p>
          <a:p>
            <a:pPr marL="1200150" lvl="2" indent="-285750">
              <a:buFont typeface="Arial" panose="020B0604020202020204" pitchFamily="34" charset="0"/>
              <a:buChar char="•"/>
            </a:pPr>
            <a:r>
              <a:rPr lang="en-US" sz="1600" b="0" i="0" kern="1200" dirty="0">
                <a:solidFill>
                  <a:schemeClr val="tx1"/>
                </a:solidFill>
                <a:effectLst/>
                <a:latin typeface="+mn-lt"/>
                <a:ea typeface="+mn-ea"/>
                <a:cs typeface="+mn-cs"/>
              </a:rPr>
              <a:t>These include: </a:t>
            </a:r>
          </a:p>
          <a:p>
            <a:pPr marL="1657350" lvl="3" indent="-285750">
              <a:buFont typeface="Arial" panose="020B0604020202020204" pitchFamily="34" charset="0"/>
              <a:buChar char="•"/>
            </a:pPr>
            <a:r>
              <a:rPr lang="en-US" sz="1600" b="0" i="0" kern="1200" dirty="0">
                <a:solidFill>
                  <a:schemeClr val="tx1"/>
                </a:solidFill>
                <a:effectLst/>
                <a:latin typeface="+mn-lt"/>
                <a:ea typeface="+mn-ea"/>
                <a:cs typeface="+mn-cs"/>
              </a:rPr>
              <a:t>management leadership, </a:t>
            </a:r>
          </a:p>
          <a:p>
            <a:pPr marL="1657350" lvl="3" indent="-285750">
              <a:buFont typeface="Arial" panose="020B0604020202020204" pitchFamily="34" charset="0"/>
              <a:buChar char="•"/>
            </a:pPr>
            <a:r>
              <a:rPr lang="en-US" sz="1600" b="0" i="0" kern="1200" dirty="0">
                <a:solidFill>
                  <a:schemeClr val="tx1"/>
                </a:solidFill>
                <a:effectLst/>
                <a:latin typeface="+mn-lt"/>
                <a:ea typeface="+mn-ea"/>
                <a:cs typeface="+mn-cs"/>
              </a:rPr>
              <a:t>worker participation,</a:t>
            </a:r>
          </a:p>
          <a:p>
            <a:pPr marL="1657350" lvl="3" indent="-285750">
              <a:buFont typeface="Arial" panose="020B0604020202020204" pitchFamily="34" charset="0"/>
              <a:buChar char="•"/>
            </a:pPr>
            <a:r>
              <a:rPr lang="en-US" sz="1600" b="0" i="0" kern="1200" dirty="0">
                <a:solidFill>
                  <a:schemeClr val="tx1"/>
                </a:solidFill>
                <a:effectLst/>
                <a:latin typeface="+mn-lt"/>
                <a:ea typeface="+mn-ea"/>
                <a:cs typeface="+mn-cs"/>
              </a:rPr>
              <a:t>hazard identification, </a:t>
            </a:r>
          </a:p>
          <a:p>
            <a:pPr marL="1657350" lvl="3" indent="-285750">
              <a:buFont typeface="Arial" panose="020B0604020202020204" pitchFamily="34" charset="0"/>
              <a:buChar char="•"/>
            </a:pPr>
            <a:r>
              <a:rPr lang="en-US" sz="1600" b="0" i="0" kern="1200" dirty="0">
                <a:solidFill>
                  <a:schemeClr val="tx1"/>
                </a:solidFill>
                <a:effectLst/>
                <a:latin typeface="+mn-lt"/>
                <a:ea typeface="+mn-ea"/>
                <a:cs typeface="+mn-cs"/>
              </a:rPr>
              <a:t>hazard prevention and control,</a:t>
            </a:r>
          </a:p>
          <a:p>
            <a:pPr marL="1657350" lvl="3" indent="-285750">
              <a:buFont typeface="Arial" panose="020B0604020202020204" pitchFamily="34" charset="0"/>
              <a:buChar char="•"/>
            </a:pPr>
            <a:r>
              <a:rPr lang="en-US" sz="1600" b="0" i="0" kern="1200" dirty="0">
                <a:solidFill>
                  <a:schemeClr val="tx1"/>
                </a:solidFill>
                <a:effectLst/>
                <a:latin typeface="+mn-lt"/>
                <a:ea typeface="+mn-ea"/>
                <a:cs typeface="+mn-cs"/>
              </a:rPr>
              <a:t>education and training, and </a:t>
            </a:r>
          </a:p>
          <a:p>
            <a:pPr marL="1657350" lvl="3" indent="-285750">
              <a:buFont typeface="Arial" panose="020B0604020202020204" pitchFamily="34" charset="0"/>
              <a:buChar char="•"/>
            </a:pPr>
            <a:r>
              <a:rPr lang="en-US" sz="1600" b="0" i="0" kern="1200" dirty="0">
                <a:solidFill>
                  <a:schemeClr val="tx1"/>
                </a:solidFill>
                <a:effectLst/>
                <a:latin typeface="+mn-lt"/>
                <a:ea typeface="+mn-ea"/>
                <a:cs typeface="+mn-cs"/>
              </a:rPr>
              <a:t>program evaluation and improvement. </a:t>
            </a:r>
          </a:p>
          <a:p>
            <a:pPr marL="1200150" lvl="2" indent="-285750">
              <a:buFont typeface="Arial" panose="020B0604020202020204" pitchFamily="34" charset="0"/>
              <a:buChar char="•"/>
            </a:pPr>
            <a:r>
              <a:rPr lang="en-US" sz="1600" b="0" i="0" kern="1200" dirty="0">
                <a:solidFill>
                  <a:schemeClr val="tx1"/>
                </a:solidFill>
                <a:effectLst/>
                <a:latin typeface="+mn-lt"/>
                <a:ea typeface="+mn-ea"/>
                <a:cs typeface="+mn-cs"/>
              </a:rPr>
              <a:t>OSHA’s Injury and Illness Prevention Programs topics page contains more information including examples of programs and systems that have reduced workplace injuries </a:t>
            </a:r>
          </a:p>
          <a:p>
            <a:pPr eaLnBrk="1" hangingPunct="1">
              <a:spcBef>
                <a:spcPct val="0"/>
              </a:spcBef>
              <a:buFontTx/>
              <a:buChar char="•"/>
            </a:pPr>
            <a:endParaRPr lang="en-US" dirty="0"/>
          </a:p>
          <a:p>
            <a:pPr eaLnBrk="1" hangingPunct="1">
              <a:spcBef>
                <a:spcPct val="0"/>
              </a:spcBef>
              <a:buFontTx/>
              <a:buChar char="•"/>
            </a:pPr>
            <a:endParaRPr lang="en-US" dirty="0"/>
          </a:p>
          <a:p>
            <a:pPr eaLnBrk="1" hangingPunct="1">
              <a:spcBef>
                <a:spcPct val="0"/>
              </a:spcBef>
              <a:buFontTx/>
              <a:buChar char="•"/>
            </a:pPr>
            <a:r>
              <a:rPr lang="en-US" dirty="0"/>
              <a:t>Go back over the employee’s responsibilities if needed.</a:t>
            </a:r>
            <a:r>
              <a:rPr lang="en-US" baseline="0" dirty="0"/>
              <a:t> </a:t>
            </a:r>
          </a:p>
          <a:p>
            <a:pPr eaLnBrk="1" hangingPunct="1">
              <a:spcBef>
                <a:spcPct val="0"/>
              </a:spcBef>
              <a:buFontTx/>
              <a:buChar char="•"/>
            </a:pPr>
            <a:endParaRPr 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4BB282-4088-4C0E-9FAC-B7AF6C1E7C30}" type="slidenum">
              <a:rPr lang="en-US" smtClean="0"/>
              <a:pPr eaLnBrk="1" hangingPunct="1"/>
              <a:t>8</a:t>
            </a:fld>
            <a:endParaRPr lang="en-US" dirty="0"/>
          </a:p>
        </p:txBody>
      </p:sp>
    </p:spTree>
    <p:extLst>
      <p:ext uri="{BB962C8B-B14F-4D97-AF65-F5344CB8AC3E}">
        <p14:creationId xmlns:p14="http://schemas.microsoft.com/office/powerpoint/2010/main" val="8099075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300133-AC86-4F76-9B17-3833C2B0B906}" type="slidenum">
              <a:rPr lang="en-US" smtClean="0"/>
              <a:pPr eaLnBrk="1" hangingPunct="1"/>
              <a:t>71</a:t>
            </a:fld>
            <a:endParaRPr lang="en-US" dirty="0"/>
          </a:p>
        </p:txBody>
      </p:sp>
      <p:sp>
        <p:nvSpPr>
          <p:cNvPr id="2529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Some work practices, such as precast concrete erection, allow employees to work under a fall protection plan without being positively protected.</a:t>
            </a:r>
          </a:p>
          <a:p>
            <a:pPr marL="285750" indent="-285750" eaLnBrk="1" hangingPunct="1">
              <a:spcBef>
                <a:spcPct val="0"/>
              </a:spcBef>
              <a:buFont typeface="Arial" panose="020B0604020202020204" pitchFamily="34" charset="0"/>
              <a:buChar char="•"/>
            </a:pPr>
            <a:r>
              <a:rPr lang="en-US" dirty="0"/>
              <a:t>It is imperative that all employees are properly trained and equipped to work in these instances, and that they follow all recommended procedures.</a:t>
            </a:r>
          </a:p>
        </p:txBody>
      </p:sp>
    </p:spTree>
    <p:extLst>
      <p:ext uri="{BB962C8B-B14F-4D97-AF65-F5344CB8AC3E}">
        <p14:creationId xmlns:p14="http://schemas.microsoft.com/office/powerpoint/2010/main" val="566581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Roof guardrails can be easily installed and moved as needed. </a:t>
            </a:r>
          </a:p>
          <a:p>
            <a:pPr eaLnBrk="1" hangingPunct="1">
              <a:spcBef>
                <a:spcPct val="0"/>
              </a:spcBef>
            </a:pPr>
            <a:endParaRPr lang="en-US" dirty="0"/>
          </a:p>
          <a:p>
            <a:pPr eaLnBrk="1" hangingPunct="1">
              <a:spcBef>
                <a:spcPct val="0"/>
              </a:spcBef>
            </a:pPr>
            <a:endParaRPr lang="en-US" dirty="0"/>
          </a:p>
        </p:txBody>
      </p:sp>
      <p:sp>
        <p:nvSpPr>
          <p:cNvPr id="2539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9D4170-FE53-4F1D-A673-AB42541DF411}" type="slidenum">
              <a:rPr lang="en-US" smtClean="0"/>
              <a:pPr eaLnBrk="1" hangingPunct="1"/>
              <a:t>72</a:t>
            </a:fld>
            <a:endParaRPr lang="en-US" dirty="0"/>
          </a:p>
        </p:txBody>
      </p:sp>
    </p:spTree>
    <p:extLst>
      <p:ext uri="{BB962C8B-B14F-4D97-AF65-F5344CB8AC3E}">
        <p14:creationId xmlns:p14="http://schemas.microsoft.com/office/powerpoint/2010/main" val="32074806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B49E11-3C7C-4C5B-B4A5-3AC640097F1A}" type="slidenum">
              <a:rPr lang="en-US" smtClean="0"/>
              <a:pPr eaLnBrk="1" hangingPunct="1"/>
              <a:t>73</a:t>
            </a:fld>
            <a:endParaRPr lang="en-US" dirty="0"/>
          </a:p>
        </p:txBody>
      </p:sp>
      <p:sp>
        <p:nvSpPr>
          <p:cNvPr id="2570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Ladderways and stairwells should planned well in advance to ensure their safe operation from phase to phase.</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Additionally, proper guardrails and handrail systems should be installed and maintained throughout the project.</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b="1" dirty="0"/>
              <a:t>Offset guardrail systems are an ideal way to protect areas where access must be made through perimeter protection. </a:t>
            </a:r>
          </a:p>
        </p:txBody>
      </p:sp>
    </p:spTree>
    <p:extLst>
      <p:ext uri="{BB962C8B-B14F-4D97-AF65-F5344CB8AC3E}">
        <p14:creationId xmlns:p14="http://schemas.microsoft.com/office/powerpoint/2010/main" val="4189515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4F1452-C98B-4810-91FD-C8B2501C02CF}" type="slidenum">
              <a:rPr lang="en-US" smtClean="0"/>
              <a:pPr eaLnBrk="1" hangingPunct="1"/>
              <a:t>74</a:t>
            </a:fld>
            <a:endParaRPr lang="en-US" dirty="0"/>
          </a:p>
        </p:txBody>
      </p:sp>
      <p:sp>
        <p:nvSpPr>
          <p:cNvPr id="259076" name="Rectangle 2"/>
          <p:cNvSpPr>
            <a:spLocks noGrp="1" noRot="1" noChangeAspect="1" noChangeArrowheads="1" noTextEdit="1"/>
          </p:cNvSpPr>
          <p:nvPr>
            <p:ph type="sldImg"/>
          </p:nvPr>
        </p:nvSpPr>
        <p:spPr bwMode="auto">
          <a:xfrm>
            <a:off x="1066800" y="608013"/>
            <a:ext cx="5792788" cy="4344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3"/>
          <p:cNvSpPr>
            <a:spLocks noGrp="1" noChangeArrowheads="1"/>
          </p:cNvSpPr>
          <p:nvPr>
            <p:ph type="body" idx="1"/>
          </p:nvPr>
        </p:nvSpPr>
        <p:spPr bwMode="auto">
          <a:xfrm>
            <a:off x="731838" y="5170488"/>
            <a:ext cx="5851525" cy="3668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Covers must be properly marked, positively affixed, and capable of supporting twice the intended load</a:t>
            </a:r>
          </a:p>
          <a:p>
            <a:pPr marL="285750" indent="-285750" eaLnBrk="1" hangingPunct="1">
              <a:spcBef>
                <a:spcPct val="0"/>
              </a:spcBef>
              <a:buFont typeface="Arial" panose="020B0604020202020204" pitchFamily="34" charset="0"/>
              <a:buChar char="•"/>
            </a:pPr>
            <a:r>
              <a:rPr lang="en-US" dirty="0"/>
              <a:t>Any signage used onsite should be adequately communicated to all employees, including those who may not speak or read English. </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Cover any hole larger than 2 inches</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When discussing work on roofs, there is another type of elevated work that requires the use of fall protection systems - residential work.</a:t>
            </a:r>
          </a:p>
        </p:txBody>
      </p:sp>
    </p:spTree>
    <p:extLst>
      <p:ext uri="{BB962C8B-B14F-4D97-AF65-F5344CB8AC3E}">
        <p14:creationId xmlns:p14="http://schemas.microsoft.com/office/powerpoint/2010/main" val="8282013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Lack of Fall Protection, steep roof. </a:t>
            </a:r>
          </a:p>
        </p:txBody>
      </p:sp>
      <p:sp>
        <p:nvSpPr>
          <p:cNvPr id="2611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E22EB7-46B3-4F78-890A-FB9A28F58C1E}" type="slidenum">
              <a:rPr lang="en-US" smtClean="0"/>
              <a:pPr eaLnBrk="1" hangingPunct="1"/>
              <a:t>75</a:t>
            </a:fld>
            <a:endParaRPr lang="en-US" dirty="0"/>
          </a:p>
        </p:txBody>
      </p:sp>
    </p:spTree>
    <p:extLst>
      <p:ext uri="{BB962C8B-B14F-4D97-AF65-F5344CB8AC3E}">
        <p14:creationId xmlns:p14="http://schemas.microsoft.com/office/powerpoint/2010/main" val="21333561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595458-6C62-446C-9DCD-6029482C4A87}" type="slidenum">
              <a:rPr lang="en-US" smtClean="0"/>
              <a:pPr eaLnBrk="1" hangingPunct="1"/>
              <a:t>76</a:t>
            </a:fld>
            <a:endParaRPr lang="en-US" dirty="0"/>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latin typeface="Arial" pitchFamily="34" charset="0"/>
              </a:rPr>
              <a:t>On December 16, 2010, OSHA rescinded policy directive STD 03-00-001, the Plain Language Revision of OSHA Instruction STD 3.1, Interim Fall Protection Compliance Guidelines for Residential Construction, dated June 18, 1999.  </a:t>
            </a:r>
            <a:endParaRPr lang="en-US" dirty="0">
              <a:solidFill>
                <a:srgbClr val="FF0000"/>
              </a:solidFill>
              <a:latin typeface="Arial" pitchFamily="34" charset="0"/>
            </a:endParaRPr>
          </a:p>
          <a:p>
            <a:pPr marL="285750" indent="-285750" eaLnBrk="1" hangingPunct="1">
              <a:spcBef>
                <a:spcPct val="0"/>
              </a:spcBef>
              <a:buFont typeface="Arial" panose="020B0604020202020204" pitchFamily="34" charset="0"/>
              <a:buChar char="•"/>
            </a:pPr>
            <a:r>
              <a:rPr lang="en-US" b="1" u="sng" dirty="0">
                <a:solidFill>
                  <a:srgbClr val="FF0000"/>
                </a:solidFill>
                <a:latin typeface="Arial" pitchFamily="34" charset="0"/>
              </a:rPr>
              <a:t>The old guidance, which allowed employers engaged in certain residential construction activities to use specified alternative methods of fall protection, was replaced </a:t>
            </a:r>
            <a:r>
              <a:rPr lang="en-US" dirty="0">
                <a:latin typeface="Arial" pitchFamily="34" charset="0"/>
              </a:rPr>
              <a:t>by STD 03-11-002, Compliance Guidance for Residential Construction.  </a:t>
            </a:r>
          </a:p>
          <a:p>
            <a:pPr marL="285750" indent="-285750" eaLnBrk="1" hangingPunct="1">
              <a:spcBef>
                <a:spcPct val="0"/>
              </a:spcBef>
              <a:buFont typeface="Arial" panose="020B0604020202020204" pitchFamily="34" charset="0"/>
              <a:buChar char="•"/>
            </a:pPr>
            <a:r>
              <a:rPr lang="en-US" dirty="0">
                <a:latin typeface="Arial" pitchFamily="34" charset="0"/>
              </a:rPr>
              <a:t>The Agency is also reviewing all letters of interpretation that referenced the cancelled directive and will either revise, or withdraw, them as needed. </a:t>
            </a:r>
          </a:p>
        </p:txBody>
      </p:sp>
    </p:spTree>
    <p:extLst>
      <p:ext uri="{BB962C8B-B14F-4D97-AF65-F5344CB8AC3E}">
        <p14:creationId xmlns:p14="http://schemas.microsoft.com/office/powerpoint/2010/main" val="38258706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It is important to mention that it has always been required to comply with this portion of the Standard.</a:t>
            </a:r>
          </a:p>
          <a:p>
            <a:pPr>
              <a:defRPr/>
            </a:pPr>
            <a:endParaRPr lang="en-US" dirty="0"/>
          </a:p>
          <a:p>
            <a:pPr>
              <a:defRPr/>
            </a:pPr>
            <a:r>
              <a:rPr lang="en-US" dirty="0"/>
              <a:t>Residential fall protection methods will also vary depending on the type of roof slope.  Roofs vary in pitch, elevation, and other architectural elements.  This variation in design and construction will greatly affect how each contractor implements a fall protection system.  Roof slopes can be separated into 2 categories:</a:t>
            </a:r>
          </a:p>
          <a:p>
            <a:pPr marL="742950" lvl="1" indent="-285750">
              <a:buFont typeface="Arial" panose="020B0604020202020204" pitchFamily="34" charset="0"/>
              <a:buChar char="•"/>
              <a:defRPr/>
            </a:pPr>
            <a:r>
              <a:rPr lang="en-US" dirty="0"/>
              <a:t>Low-slope roofs, and;</a:t>
            </a:r>
          </a:p>
          <a:p>
            <a:pPr marL="742950" lvl="1" indent="-285750">
              <a:buFont typeface="Arial" panose="020B0604020202020204" pitchFamily="34" charset="0"/>
              <a:buChar char="•"/>
              <a:defRPr/>
            </a:pPr>
            <a:r>
              <a:rPr lang="en-US" dirty="0"/>
              <a:t>High slope roofs.	 </a:t>
            </a:r>
          </a:p>
          <a:p>
            <a:pPr marL="342900" indent="-342900">
              <a:buFont typeface="+mj-lt"/>
              <a:buNone/>
              <a:defRPr/>
            </a:pPr>
            <a:endParaRPr lang="en-US" dirty="0"/>
          </a:p>
          <a:p>
            <a:pPr marL="342900" indent="-342900">
              <a:buFont typeface="+mj-lt"/>
              <a:buNone/>
              <a:defRPr/>
            </a:pPr>
            <a:r>
              <a:rPr lang="en-US" dirty="0"/>
              <a:t>OSHA has specific standards that address fall protection requirements for both types of roofs.  Before we cover these requirements, we need to establish a clear definition of what is considered residential construction.</a:t>
            </a:r>
          </a:p>
        </p:txBody>
      </p:sp>
      <p:sp>
        <p:nvSpPr>
          <p:cNvPr id="2641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4F8185-58ED-46F8-9E3B-2E501D44F6CE}" type="slidenum">
              <a:rPr lang="en-US" smtClean="0"/>
              <a:pPr eaLnBrk="1" hangingPunct="1"/>
              <a:t>77</a:t>
            </a:fld>
            <a:endParaRPr lang="en-US" dirty="0"/>
          </a:p>
        </p:txBody>
      </p:sp>
    </p:spTree>
    <p:extLst>
      <p:ext uri="{BB962C8B-B14F-4D97-AF65-F5344CB8AC3E}">
        <p14:creationId xmlns:p14="http://schemas.microsoft.com/office/powerpoint/2010/main" val="10926623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4132F7-EC86-4A68-8978-226A9853E99F}" type="slidenum">
              <a:rPr lang="en-US" smtClean="0"/>
              <a:pPr eaLnBrk="1" hangingPunct="1"/>
              <a:t>78</a:t>
            </a:fld>
            <a:endParaRPr lang="en-US" dirty="0"/>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latin typeface="Arial" pitchFamily="34" charset="0"/>
              </a:rPr>
              <a:t>What is considered Residential Construction?</a:t>
            </a:r>
          </a:p>
          <a:p>
            <a:pPr eaLnBrk="1" hangingPunct="1">
              <a:spcBef>
                <a:spcPct val="0"/>
              </a:spcBef>
              <a:defRPr/>
            </a:pPr>
            <a:endParaRPr lang="en-US" dirty="0">
              <a:latin typeface="Arial" pitchFamily="34" charset="0"/>
            </a:endParaRPr>
          </a:p>
          <a:p>
            <a:pPr marL="342849" indent="-342849" eaLnBrk="1" hangingPunct="1">
              <a:spcBef>
                <a:spcPct val="0"/>
              </a:spcBef>
              <a:buFont typeface="Arial" panose="020B0604020202020204" pitchFamily="34" charset="0"/>
              <a:buChar char="•"/>
              <a:defRPr/>
            </a:pPr>
            <a:r>
              <a:rPr lang="en-US" dirty="0">
                <a:latin typeface="Arial" pitchFamily="34" charset="0"/>
              </a:rPr>
              <a:t>The end use of the structure being built must be as a home, i.e., a dwelling … and,</a:t>
            </a:r>
          </a:p>
          <a:p>
            <a:pPr marL="342849" indent="-342849" eaLnBrk="1" hangingPunct="1">
              <a:spcBef>
                <a:spcPct val="0"/>
              </a:spcBef>
              <a:buFont typeface="Arial" panose="020B0604020202020204" pitchFamily="34" charset="0"/>
              <a:buChar char="•"/>
              <a:defRPr/>
            </a:pPr>
            <a:r>
              <a:rPr lang="en-US" dirty="0">
                <a:latin typeface="Arial" pitchFamily="34" charset="0"/>
              </a:rPr>
              <a:t>The structure must be constructed using traditional wood frame construction materials and methods.  </a:t>
            </a:r>
          </a:p>
        </p:txBody>
      </p:sp>
    </p:spTree>
    <p:extLst>
      <p:ext uri="{BB962C8B-B14F-4D97-AF65-F5344CB8AC3E}">
        <p14:creationId xmlns:p14="http://schemas.microsoft.com/office/powerpoint/2010/main" val="3643725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sz="1500" dirty="0">
                <a:latin typeface="Arial" pitchFamily="34" charset="0"/>
              </a:rPr>
              <a:t>In summary, the new directives simply states that all employers must protect their workers who are engaged in residential construction 6 feet or more, above lower levels  by conventional fall protection systems (guardrail systems, safety net system, or personal fall arrest system).</a:t>
            </a:r>
          </a:p>
          <a:p>
            <a:pPr eaLnBrk="1" hangingPunct="1">
              <a:spcBef>
                <a:spcPct val="0"/>
              </a:spcBef>
              <a:defRPr/>
            </a:pPr>
            <a:endParaRPr lang="en-US" sz="1500" dirty="0">
              <a:latin typeface="Arial" pitchFamily="34" charset="0"/>
            </a:endParaRPr>
          </a:p>
          <a:p>
            <a:pPr eaLnBrk="1" hangingPunct="1">
              <a:spcBef>
                <a:spcPct val="0"/>
              </a:spcBef>
              <a:defRPr/>
            </a:pPr>
            <a:r>
              <a:rPr lang="en-US" sz="1500" dirty="0">
                <a:latin typeface="Arial" pitchFamily="34" charset="0"/>
              </a:rPr>
              <a:t>… or, by other fall protection measures allowed under 1926.501(b) for particular types of work.</a:t>
            </a:r>
          </a:p>
          <a:p>
            <a:pPr eaLnBrk="1" hangingPunct="1">
              <a:spcBef>
                <a:spcPct val="0"/>
              </a:spcBef>
              <a:defRPr/>
            </a:pPr>
            <a:endParaRPr lang="en-US" sz="1500" dirty="0">
              <a:latin typeface="Arial" pitchFamily="34" charset="0"/>
            </a:endParaRPr>
          </a:p>
          <a:p>
            <a:pPr eaLnBrk="1" hangingPunct="1">
              <a:spcBef>
                <a:spcPct val="0"/>
              </a:spcBef>
              <a:defRPr/>
            </a:pPr>
            <a:r>
              <a:rPr lang="en-US" sz="1500" dirty="0">
                <a:latin typeface="Arial" pitchFamily="34" charset="0"/>
              </a:rPr>
              <a:t>Gone are the special alternative procedures allowed under the old directive for certain residential construction activities.</a:t>
            </a:r>
          </a:p>
          <a:p>
            <a:pPr lvl="1" indent="-241264" eaLnBrk="1" hangingPunct="1">
              <a:spcBef>
                <a:spcPct val="0"/>
              </a:spcBef>
              <a:buFontTx/>
              <a:buChar char="•"/>
              <a:defRPr/>
            </a:pPr>
            <a:r>
              <a:rPr lang="en-US" sz="1500" dirty="0">
                <a:latin typeface="Arial" pitchFamily="34" charset="0"/>
              </a:rPr>
              <a:t>Now, employers must first demonstrate that it is infeasible to comply with the provisions of the standard, or that it creates a greater hazard.</a:t>
            </a:r>
          </a:p>
          <a:p>
            <a:pPr lvl="1" indent="-241264" eaLnBrk="1" hangingPunct="1">
              <a:spcBef>
                <a:spcPct val="0"/>
              </a:spcBef>
              <a:buFontTx/>
              <a:buChar char="•"/>
              <a:defRPr/>
            </a:pPr>
            <a:r>
              <a:rPr lang="en-US" sz="1500" dirty="0">
                <a:latin typeface="Arial" pitchFamily="34" charset="0"/>
              </a:rPr>
              <a:t>Then they can use those systems as part of a written, site-specific fall protection plan that meets the requirements of 1926.502(k).</a:t>
            </a:r>
          </a:p>
          <a:p>
            <a:pPr lvl="1" indent="-241264" eaLnBrk="1" hangingPunct="1">
              <a:spcBef>
                <a:spcPct val="0"/>
              </a:spcBef>
              <a:buFontTx/>
              <a:buChar char="•"/>
              <a:defRPr/>
            </a:pPr>
            <a:endParaRPr lang="en-US" sz="1500" dirty="0">
              <a:latin typeface="Arial" pitchFamily="34" charset="0"/>
            </a:endParaRPr>
          </a:p>
          <a:p>
            <a:pPr eaLnBrk="1" hangingPunct="1">
              <a:spcBef>
                <a:spcPct val="0"/>
              </a:spcBef>
              <a:defRPr/>
            </a:pPr>
            <a:r>
              <a:rPr lang="en-US" sz="1500" dirty="0">
                <a:latin typeface="Arial" pitchFamily="34" charset="0"/>
              </a:rPr>
              <a:t>More simply put, all employers doing residential construction now have a clear pathway to compliance.</a:t>
            </a:r>
          </a:p>
          <a:p>
            <a:pPr eaLnBrk="1" hangingPunct="1">
              <a:spcBef>
                <a:spcPct val="0"/>
              </a:spcBef>
              <a:defRPr/>
            </a:pPr>
            <a:endParaRPr lang="en-US" sz="1500" dirty="0">
              <a:latin typeface="Arial" pitchFamily="34" charset="0"/>
            </a:endParaRPr>
          </a:p>
          <a:p>
            <a:pPr eaLnBrk="1" hangingPunct="1">
              <a:spcBef>
                <a:spcPct val="0"/>
              </a:spcBef>
              <a:defRPr/>
            </a:pPr>
            <a:r>
              <a:rPr lang="en-US" sz="1500" dirty="0">
                <a:latin typeface="Arial" pitchFamily="34" charset="0"/>
              </a:rPr>
              <a:t>For roofs 50ft. or less in width, Appendix A, of Subpart M, provides a non-mandatory guideline that can be used to calculate the roof width of non-conventional roofs. The next slide provides a look into this appendix.</a:t>
            </a:r>
          </a:p>
          <a:p>
            <a:pPr eaLnBrk="1" hangingPunct="1">
              <a:spcBef>
                <a:spcPct val="0"/>
              </a:spcBef>
              <a:defRPr/>
            </a:pPr>
            <a:endParaRPr lang="en-US" dirty="0"/>
          </a:p>
        </p:txBody>
      </p:sp>
      <p:sp>
        <p:nvSpPr>
          <p:cNvPr id="2662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821268-5973-45EC-8D56-96059A9EF249}" type="slidenum">
              <a:rPr lang="en-US" smtClean="0"/>
              <a:pPr eaLnBrk="1" hangingPunct="1"/>
              <a:t>79</a:t>
            </a:fld>
            <a:endParaRPr lang="en-US" dirty="0"/>
          </a:p>
        </p:txBody>
      </p:sp>
    </p:spTree>
    <p:extLst>
      <p:ext uri="{BB962C8B-B14F-4D97-AF65-F5344CB8AC3E}">
        <p14:creationId xmlns:p14="http://schemas.microsoft.com/office/powerpoint/2010/main" val="15892476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Steep roofs are roofs having a slope greater than 4:12 (vertical to horizontal).</a:t>
            </a:r>
          </a:p>
          <a:p>
            <a:endParaRPr lang="en-US" dirty="0"/>
          </a:p>
          <a:p>
            <a:r>
              <a:rPr lang="en-US" dirty="0"/>
              <a:t>Each employee on a steep roof with unprotected sides and edges 6 feet (1.8 m) or more above lower levels shall be protected from falling by guardrail systems with toe-boards, safety net systems, or personal fall arrest systems.</a:t>
            </a:r>
          </a:p>
          <a:p>
            <a:endParaRPr lang="en-US" dirty="0"/>
          </a:p>
        </p:txBody>
      </p:sp>
      <p:sp>
        <p:nvSpPr>
          <p:cNvPr id="2682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71F38B-6B2F-439C-BCAD-1FCDFCD3A81E}" type="slidenum">
              <a:rPr lang="en-US" smtClean="0"/>
              <a:pPr eaLnBrk="1" hangingPunct="1"/>
              <a:t>80</a:t>
            </a:fld>
            <a:endParaRPr lang="en-US" dirty="0"/>
          </a:p>
        </p:txBody>
      </p:sp>
    </p:spTree>
    <p:extLst>
      <p:ext uri="{BB962C8B-B14F-4D97-AF65-F5344CB8AC3E}">
        <p14:creationId xmlns:p14="http://schemas.microsoft.com/office/powerpoint/2010/main" val="273788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Note – there’s quite a number </a:t>
            </a:r>
            <a:r>
              <a:rPr lang="en-US" baseline="0" dirty="0"/>
              <a:t>of standards governing fall protection within the construction industry.</a:t>
            </a:r>
          </a:p>
          <a:p>
            <a:pPr marL="742950" lvl="1" indent="-285750" eaLnBrk="1" hangingPunct="1">
              <a:spcBef>
                <a:spcPct val="0"/>
              </a:spcBef>
              <a:buFont typeface="Arial" panose="020B0604020202020204" pitchFamily="34" charset="0"/>
              <a:buChar char="•"/>
            </a:pPr>
            <a:r>
              <a:rPr lang="en-US" baseline="0" dirty="0"/>
              <a:t>We can cover every standard within 1-1/2 hours, so we’ll hit the highlights.</a:t>
            </a:r>
          </a:p>
          <a:p>
            <a:pPr marL="742950" lvl="1" indent="-285750" eaLnBrk="1" hangingPunct="1">
              <a:spcBef>
                <a:spcPct val="0"/>
              </a:spcBef>
              <a:buFont typeface="Arial" panose="020B0604020202020204" pitchFamily="34" charset="0"/>
              <a:buChar char="•"/>
            </a:pPr>
            <a:r>
              <a:rPr lang="en-US" b="1" baseline="0" dirty="0"/>
              <a:t>This training is awareness only and not inclusive of all the topics and all the material available.</a:t>
            </a:r>
            <a:endParaRPr lang="en-US" b="1" dirty="0"/>
          </a:p>
          <a:p>
            <a:pPr marL="285750" indent="-285750" eaLnBrk="1" hangingPunct="1">
              <a:spcBef>
                <a:spcPct val="0"/>
              </a:spcBef>
              <a:buFont typeface="Arial" panose="020B0604020202020204" pitchFamily="34" charset="0"/>
              <a:buChar char="•"/>
            </a:pPr>
            <a:r>
              <a:rPr lang="en-US" dirty="0"/>
              <a:t>Have in hand the 1926 Standards book to show students the location of the regulations for fall protection.</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B9F9C0-6B17-448A-A66E-43AFEE0AF675}" type="slidenum">
              <a:rPr lang="en-US" smtClean="0"/>
              <a:pPr eaLnBrk="1" hangingPunct="1"/>
              <a:t>9</a:t>
            </a:fld>
            <a:endParaRPr lang="en-US" dirty="0"/>
          </a:p>
        </p:txBody>
      </p:sp>
    </p:spTree>
    <p:extLst>
      <p:ext uri="{BB962C8B-B14F-4D97-AF65-F5344CB8AC3E}">
        <p14:creationId xmlns:p14="http://schemas.microsoft.com/office/powerpoint/2010/main" val="40580214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Temporary Fall Protection Systems can be incorporated into roof structures during repair or replacement of roof components, such as shingles.</a:t>
            </a:r>
          </a:p>
          <a:p>
            <a:pPr eaLnBrk="1" hangingPunct="1">
              <a:spcBef>
                <a:spcPct val="0"/>
              </a:spcBef>
            </a:pPr>
            <a:endParaRPr lang="en-US" dirty="0"/>
          </a:p>
          <a:p>
            <a:pPr eaLnBrk="1" hangingPunct="1">
              <a:spcBef>
                <a:spcPct val="0"/>
              </a:spcBef>
            </a:pPr>
            <a:r>
              <a:rPr lang="en-US" u="sng" dirty="0"/>
              <a:t>Reminder to students</a:t>
            </a:r>
            <a:r>
              <a:rPr lang="en-US" dirty="0"/>
              <a:t>: </a:t>
            </a:r>
            <a:r>
              <a:rPr lang="en-US" b="0" dirty="0"/>
              <a:t>roof work needs to comply with: </a:t>
            </a:r>
          </a:p>
          <a:p>
            <a:pPr eaLnBrk="1" hangingPunct="1">
              <a:spcBef>
                <a:spcPct val="0"/>
              </a:spcBef>
            </a:pPr>
            <a:endParaRPr lang="en-US" b="0" dirty="0"/>
          </a:p>
          <a:p>
            <a:pPr marL="742950" lvl="1" indent="-285750" eaLnBrk="1" hangingPunct="1">
              <a:spcBef>
                <a:spcPct val="0"/>
              </a:spcBef>
              <a:buFont typeface="Arial" panose="020B0604020202020204" pitchFamily="34" charset="0"/>
              <a:buChar char="•"/>
            </a:pPr>
            <a:r>
              <a:rPr lang="en-US" b="0" dirty="0"/>
              <a:t>1926.501(b)(10) for low-slope roofs; and</a:t>
            </a:r>
          </a:p>
          <a:p>
            <a:pPr marL="742950" lvl="1" indent="-285750" eaLnBrk="1" hangingPunct="1">
              <a:spcBef>
                <a:spcPct val="0"/>
              </a:spcBef>
              <a:buFont typeface="Arial" panose="020B0604020202020204" pitchFamily="34" charset="0"/>
              <a:buChar char="•"/>
            </a:pPr>
            <a:r>
              <a:rPr lang="en-US" b="0" dirty="0"/>
              <a:t>1926.501(b)(11) for steep roofs.</a:t>
            </a:r>
          </a:p>
          <a:p>
            <a:pPr lvl="1" eaLnBrk="1" hangingPunct="1">
              <a:spcBef>
                <a:spcPct val="0"/>
              </a:spcBef>
              <a:buFontTx/>
              <a:buChar char="•"/>
            </a:pPr>
            <a:endParaRPr lang="en-US" b="1" dirty="0"/>
          </a:p>
          <a:p>
            <a:pPr eaLnBrk="1" hangingPunct="1">
              <a:spcBef>
                <a:spcPct val="0"/>
              </a:spcBef>
            </a:pPr>
            <a:r>
              <a:rPr lang="en-US" b="1" dirty="0"/>
              <a:t>And, all residential roof work needs to comply with 1926.501(b)(13).</a:t>
            </a:r>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591BF3-6080-404B-8450-FA7EBAEDFCEE}" type="slidenum">
              <a:rPr lang="en-US" smtClean="0"/>
              <a:pPr eaLnBrk="1" hangingPunct="1"/>
              <a:t>81</a:t>
            </a:fld>
            <a:endParaRPr lang="en-US" dirty="0"/>
          </a:p>
        </p:txBody>
      </p:sp>
    </p:spTree>
    <p:extLst>
      <p:ext uri="{BB962C8B-B14F-4D97-AF65-F5344CB8AC3E}">
        <p14:creationId xmlns:p14="http://schemas.microsoft.com/office/powerpoint/2010/main" val="20962708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Roof Trusses, Fall Protection during handling, installing and bracing</a:t>
            </a:r>
          </a:p>
          <a:p>
            <a:pPr eaLnBrk="1" hangingPunct="1">
              <a:spcBef>
                <a:spcPct val="0"/>
              </a:spcBef>
            </a:pPr>
            <a:endParaRPr lang="en-US" dirty="0"/>
          </a:p>
          <a:p>
            <a:pPr eaLnBrk="1" hangingPunct="1">
              <a:spcBef>
                <a:spcPct val="0"/>
              </a:spcBef>
            </a:pPr>
            <a:r>
              <a:rPr lang="en-US" dirty="0"/>
              <a:t>(PFAS) are the most widely used form of fall protection in residential construction. They might not be suitable when workers begin installing roof truss sections because there may not be a stable place to attach an anchor. </a:t>
            </a:r>
          </a:p>
          <a:p>
            <a:pPr eaLnBrk="1" hangingPunct="1">
              <a:spcBef>
                <a:spcPct val="0"/>
              </a:spcBef>
            </a:pPr>
            <a:endParaRPr lang="en-US" dirty="0"/>
          </a:p>
          <a:p>
            <a:pPr marL="285750" indent="-285750" eaLnBrk="1" hangingPunct="1">
              <a:spcBef>
                <a:spcPct val="0"/>
              </a:spcBef>
              <a:buFont typeface="Arial" panose="020B0604020202020204" pitchFamily="34" charset="0"/>
              <a:buChar char="•"/>
            </a:pPr>
            <a:r>
              <a:rPr lang="en-US" dirty="0"/>
              <a:t>Trusses are designed to support weight from the top down. </a:t>
            </a:r>
          </a:p>
          <a:p>
            <a:pPr marL="285750" indent="-285750" eaLnBrk="1" hangingPunct="1">
              <a:spcBef>
                <a:spcPct val="0"/>
              </a:spcBef>
              <a:buFont typeface="Arial" panose="020B0604020202020204" pitchFamily="34" charset="0"/>
              <a:buChar char="•"/>
            </a:pPr>
            <a:r>
              <a:rPr lang="en-US" dirty="0"/>
              <a:t>Until trusses are properly restrained and braced, they are weak if pulled from the side (i.e., subjected to lateral force) as can occur when a truss-mounted fall protection system bears the full weight of a falling worker.</a:t>
            </a:r>
          </a:p>
          <a:p>
            <a:pPr marL="285750" indent="-285750" eaLnBrk="1" hangingPunct="1">
              <a:spcBef>
                <a:spcPct val="0"/>
              </a:spcBef>
              <a:buFont typeface="Arial" panose="020B0604020202020204" pitchFamily="34" charset="0"/>
              <a:buChar char="•"/>
            </a:pPr>
            <a:r>
              <a:rPr lang="en-US" dirty="0"/>
              <a:t>No anchor with a single connection point, such as a strap anchor or a bolt-on anchor, will protect a falling worker</a:t>
            </a:r>
            <a:r>
              <a:rPr lang="en-US" baseline="0" dirty="0"/>
              <a:t> </a:t>
            </a:r>
            <a:r>
              <a:rPr lang="en-US" dirty="0"/>
              <a:t>who is attached to a single truss.</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6025EF-9645-44F1-A1BF-187FB7C88A50}" type="slidenum">
              <a:rPr lang="en-US" smtClean="0"/>
              <a:pPr eaLnBrk="1" hangingPunct="1"/>
              <a:t>82</a:t>
            </a:fld>
            <a:endParaRPr lang="en-US" dirty="0"/>
          </a:p>
        </p:txBody>
      </p:sp>
    </p:spTree>
    <p:extLst>
      <p:ext uri="{BB962C8B-B14F-4D97-AF65-F5344CB8AC3E}">
        <p14:creationId xmlns:p14="http://schemas.microsoft.com/office/powerpoint/2010/main" val="31458844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marL="241617" indent="-241617" eaLnBrk="1" fontAlgn="auto" hangingPunct="1">
              <a:spcBef>
                <a:spcPts val="0"/>
              </a:spcBef>
              <a:spcAft>
                <a:spcPts val="0"/>
              </a:spcAft>
              <a:defRPr/>
            </a:pPr>
            <a:r>
              <a:rPr lang="en-US" sz="1500" b="1" dirty="0"/>
              <a:t>To reduce the risk do:</a:t>
            </a:r>
          </a:p>
          <a:p>
            <a:pPr marL="241617" indent="-241617" eaLnBrk="1" fontAlgn="auto" hangingPunct="1">
              <a:spcBef>
                <a:spcPts val="0"/>
              </a:spcBef>
              <a:spcAft>
                <a:spcPts val="0"/>
              </a:spcAft>
              <a:defRPr/>
            </a:pPr>
            <a:endParaRPr lang="en-US" sz="1500" b="1" dirty="0"/>
          </a:p>
          <a:p>
            <a:pPr marL="285750" indent="-285750" eaLnBrk="1" fontAlgn="auto" hangingPunct="1">
              <a:spcBef>
                <a:spcPts val="0"/>
              </a:spcBef>
              <a:spcAft>
                <a:spcPts val="0"/>
              </a:spcAft>
              <a:buFont typeface="Arial" panose="020B0604020202020204" pitchFamily="34" charset="0"/>
              <a:buChar char="•"/>
              <a:defRPr/>
            </a:pPr>
            <a:r>
              <a:rPr lang="en-US" sz="1500" b="1" dirty="0"/>
              <a:t>Ground assembly: </a:t>
            </a:r>
            <a:r>
              <a:rPr lang="en-US" sz="1500" dirty="0"/>
              <a:t>By assembling a truss section on the ground</a:t>
            </a:r>
          </a:p>
          <a:p>
            <a:pPr marL="285750" indent="-285750" eaLnBrk="1" fontAlgn="auto" hangingPunct="1">
              <a:spcBef>
                <a:spcPts val="0"/>
              </a:spcBef>
              <a:spcAft>
                <a:spcPts val="0"/>
              </a:spcAft>
              <a:buFont typeface="Arial" panose="020B0604020202020204" pitchFamily="34" charset="0"/>
              <a:buChar char="•"/>
              <a:defRPr/>
            </a:pPr>
            <a:r>
              <a:rPr lang="en-US" sz="1500" b="1" dirty="0"/>
              <a:t>Lifts: </a:t>
            </a:r>
            <a:r>
              <a:rPr lang="en-US" sz="1500" dirty="0"/>
              <a:t>provide a stable, elevated platform from which workers can operate. Workers must follow all safety procedures and conduct all operations from inside the lift basket.</a:t>
            </a:r>
          </a:p>
          <a:p>
            <a:pPr marL="285750" indent="-285750" eaLnBrk="1" fontAlgn="auto" hangingPunct="1">
              <a:spcBef>
                <a:spcPts val="0"/>
              </a:spcBef>
              <a:spcAft>
                <a:spcPts val="0"/>
              </a:spcAft>
              <a:buFont typeface="Arial" panose="020B0604020202020204" pitchFamily="34" charset="0"/>
              <a:buChar char="•"/>
              <a:defRPr/>
            </a:pPr>
            <a:r>
              <a:rPr lang="en-US" sz="1500" b="1" dirty="0"/>
              <a:t>Scaffolds: </a:t>
            </a:r>
            <a:r>
              <a:rPr lang="en-US" sz="1500" dirty="0"/>
              <a:t>When properly constructed and used, internal and external scaffolds can provide suitable protection for truss-setting tasks. For example, bracket scaffolds placed on the inside or outside of a building provide large, stable walking and working areas for workers.</a:t>
            </a:r>
          </a:p>
          <a:p>
            <a:pPr marL="285750" indent="-285750" eaLnBrk="1" fontAlgn="auto" hangingPunct="1">
              <a:spcBef>
                <a:spcPts val="0"/>
              </a:spcBef>
              <a:spcAft>
                <a:spcPts val="0"/>
              </a:spcAft>
              <a:buFont typeface="Arial" panose="020B0604020202020204" pitchFamily="34" charset="0"/>
              <a:buChar char="•"/>
              <a:defRPr/>
            </a:pPr>
            <a:r>
              <a:rPr lang="en-US" sz="1500" b="1" dirty="0"/>
              <a:t>Ladders: </a:t>
            </a:r>
            <a:r>
              <a:rPr lang="en-US" sz="1500" dirty="0"/>
              <a:t>For certain truss-setting jobs, platform and stepladders can provide a stable work platform for workers.</a:t>
            </a:r>
          </a:p>
          <a:p>
            <a:pPr marL="285750" indent="-285750" eaLnBrk="1" fontAlgn="auto" hangingPunct="1">
              <a:spcBef>
                <a:spcPts val="0"/>
              </a:spcBef>
              <a:spcAft>
                <a:spcPts val="0"/>
              </a:spcAft>
              <a:buFont typeface="Arial" panose="020B0604020202020204" pitchFamily="34" charset="0"/>
              <a:buChar char="•"/>
              <a:defRPr/>
            </a:pPr>
            <a:r>
              <a:rPr lang="en-US" sz="1500" b="1" dirty="0"/>
              <a:t>Spreader: </a:t>
            </a:r>
            <a:r>
              <a:rPr lang="en-US" sz="1500" dirty="0"/>
              <a:t>An engineered spreader, when installed in accordance with the manufacturer’s instructions, distributes the force of a PFAS across multiple trusses. The roof trusses do not need to be sheathed to use a spreader. These engineered anchorage devices are reusable and can be uninstalled and reinstalled quickly. </a:t>
            </a:r>
          </a:p>
          <a:p>
            <a:pPr marL="285750" indent="-285750" eaLnBrk="1" fontAlgn="auto" hangingPunct="1">
              <a:spcBef>
                <a:spcPts val="0"/>
              </a:spcBef>
              <a:spcAft>
                <a:spcPts val="0"/>
              </a:spcAft>
              <a:buFont typeface="Arial" panose="020B0604020202020204" pitchFamily="34" charset="0"/>
              <a:buChar char="•"/>
              <a:defRPr/>
            </a:pPr>
            <a:r>
              <a:rPr lang="en-US" sz="1500" b="0" i="0" dirty="0"/>
              <a:t>A qualified person should decide if the spreader is suitable for use as an anchor.</a:t>
            </a:r>
          </a:p>
          <a:p>
            <a:pPr marL="285750" indent="-285750" eaLnBrk="1" fontAlgn="auto" hangingPunct="1">
              <a:spcBef>
                <a:spcPts val="0"/>
              </a:spcBef>
              <a:spcAft>
                <a:spcPts val="0"/>
              </a:spcAft>
              <a:buFont typeface="Arial" panose="020B0604020202020204" pitchFamily="34" charset="0"/>
              <a:buChar char="•"/>
              <a:defRPr/>
            </a:pPr>
            <a:r>
              <a:rPr lang="en-US" sz="1500" b="0" i="0" dirty="0"/>
              <a:t>Definition of a qualified person - </a:t>
            </a:r>
            <a:r>
              <a:rPr lang="en-US" sz="1600" b="0" i="0" kern="1200" dirty="0">
                <a:solidFill>
                  <a:schemeClr val="tx1"/>
                </a:solidFill>
                <a:effectLst/>
                <a:latin typeface="+mn-lt"/>
                <a:ea typeface="+mn-ea"/>
                <a:cs typeface="+mn-cs"/>
              </a:rPr>
              <a:t>A qualified person is defined by OSHA as one who, “by possession of a recognized degree, certificate, or professional standing, or who by extensive knowledge, training and experience, has successfully demonstrated his ability to solve or resolve problems relating to the subject matter, the work, or the project.”</a:t>
            </a:r>
            <a:endParaRPr lang="en-US" b="0" i="0" dirty="0"/>
          </a:p>
          <a:p>
            <a:pPr eaLnBrk="1" fontAlgn="auto" hangingPunct="1">
              <a:spcBef>
                <a:spcPts val="0"/>
              </a:spcBef>
              <a:spcAft>
                <a:spcPts val="0"/>
              </a:spcAft>
              <a:defRPr/>
            </a:pPr>
            <a:endParaRPr lang="en-US" dirty="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D6F7E2-600B-4769-BF36-DB01562DDDEE}" type="slidenum">
              <a:rPr lang="en-US" smtClean="0"/>
              <a:pPr eaLnBrk="1" hangingPunct="1"/>
              <a:t>83</a:t>
            </a:fld>
            <a:endParaRPr lang="en-US" dirty="0"/>
          </a:p>
        </p:txBody>
      </p:sp>
    </p:spTree>
    <p:extLst>
      <p:ext uri="{BB962C8B-B14F-4D97-AF65-F5344CB8AC3E}">
        <p14:creationId xmlns:p14="http://schemas.microsoft.com/office/powerpoint/2010/main" val="19607673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Types of anchors that can be used after truss section has been braced and secured are:</a:t>
            </a:r>
          </a:p>
          <a:p>
            <a:pPr marL="241617" indent="-241617" eaLnBrk="1" fontAlgn="auto" hangingPunct="1">
              <a:spcBef>
                <a:spcPts val="0"/>
              </a:spcBef>
              <a:spcAft>
                <a:spcPts val="0"/>
              </a:spcAft>
              <a:buFont typeface="Arial" pitchFamily="34" charset="0"/>
              <a:buChar char="•"/>
              <a:defRPr/>
            </a:pPr>
            <a:r>
              <a:rPr lang="en-US" dirty="0"/>
              <a:t>Peak anchors</a:t>
            </a:r>
          </a:p>
          <a:p>
            <a:pPr marL="241617" indent="-241617" eaLnBrk="1" fontAlgn="auto" hangingPunct="1">
              <a:spcBef>
                <a:spcPts val="0"/>
              </a:spcBef>
              <a:spcAft>
                <a:spcPts val="0"/>
              </a:spcAft>
              <a:buFont typeface="Arial" pitchFamily="34" charset="0"/>
              <a:buChar char="•"/>
              <a:defRPr/>
            </a:pPr>
            <a:r>
              <a:rPr lang="en-US" dirty="0"/>
              <a:t>Strap anchors</a:t>
            </a:r>
          </a:p>
          <a:p>
            <a:pPr marL="241617" indent="-241617" eaLnBrk="1" fontAlgn="auto" hangingPunct="1">
              <a:spcBef>
                <a:spcPts val="0"/>
              </a:spcBef>
              <a:spcAft>
                <a:spcPts val="0"/>
              </a:spcAft>
              <a:buFont typeface="Arial" pitchFamily="34" charset="0"/>
              <a:buChar char="•"/>
              <a:defRPr/>
            </a:pPr>
            <a:r>
              <a:rPr lang="en-US" dirty="0"/>
              <a:t>Bolt-on anchors</a:t>
            </a:r>
          </a:p>
          <a:p>
            <a:pPr marL="241617" indent="-241617" eaLnBrk="1" fontAlgn="auto" hangingPunct="1">
              <a:spcBef>
                <a:spcPts val="0"/>
              </a:spcBef>
              <a:spcAft>
                <a:spcPts val="0"/>
              </a:spcAft>
              <a:buFont typeface="Arial" pitchFamily="34" charset="0"/>
              <a:buChar char="•"/>
              <a:defRPr/>
            </a:pPr>
            <a:endParaRPr lang="en-US" dirty="0"/>
          </a:p>
          <a:p>
            <a:pPr marL="241617" indent="-241617" eaLnBrk="1" fontAlgn="auto" hangingPunct="1">
              <a:spcBef>
                <a:spcPts val="0"/>
              </a:spcBef>
              <a:spcAft>
                <a:spcPts val="0"/>
              </a:spcAft>
              <a:buFont typeface="Arial" pitchFamily="34" charset="0"/>
              <a:buChar char="•"/>
              <a:defRPr/>
            </a:pPr>
            <a:r>
              <a:rPr lang="en-US" dirty="0"/>
              <a:t>Have the class point out the correct anchor!</a:t>
            </a:r>
          </a:p>
          <a:p>
            <a:pPr marL="241617" indent="-241617" eaLnBrk="1" fontAlgn="auto" hangingPunct="1">
              <a:spcBef>
                <a:spcPts val="0"/>
              </a:spcBef>
              <a:spcAft>
                <a:spcPts val="0"/>
              </a:spcAft>
              <a:buFont typeface="Arial" pitchFamily="34" charset="0"/>
              <a:buChar char="•"/>
              <a:defRPr/>
            </a:pPr>
            <a:endParaRPr lang="en-US" dirty="0"/>
          </a:p>
          <a:p>
            <a:pPr marL="241617" indent="-241617" eaLnBrk="1" fontAlgn="auto" hangingPunct="1">
              <a:spcBef>
                <a:spcPts val="0"/>
              </a:spcBef>
              <a:spcAft>
                <a:spcPts val="0"/>
              </a:spcAft>
              <a:buFont typeface="Arial" pitchFamily="34" charset="0"/>
              <a:buChar char="•"/>
              <a:defRPr/>
            </a:pPr>
            <a:r>
              <a:rPr lang="en-US" dirty="0"/>
              <a:t>Discuss how each one works</a:t>
            </a:r>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618EE3-749C-45E2-83D7-208957BEB3BA}" type="slidenum">
              <a:rPr lang="en-US" smtClean="0"/>
              <a:pPr eaLnBrk="1" hangingPunct="1"/>
              <a:t>84</a:t>
            </a:fld>
            <a:endParaRPr lang="en-US" dirty="0"/>
          </a:p>
        </p:txBody>
      </p:sp>
    </p:spTree>
    <p:extLst>
      <p:ext uri="{BB962C8B-B14F-4D97-AF65-F5344CB8AC3E}">
        <p14:creationId xmlns:p14="http://schemas.microsoft.com/office/powerpoint/2010/main" val="6771322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buFont typeface="Arial" panose="020B0604020202020204" pitchFamily="34" charset="0"/>
              <a:buChar char="•"/>
            </a:pPr>
            <a:r>
              <a:rPr lang="en-US" dirty="0"/>
              <a:t>Some anchors can be left permanent for future work or roof access</a:t>
            </a:r>
          </a:p>
          <a:p>
            <a:pPr marL="285750" indent="-285750" eaLnBrk="1" hangingPunct="1">
              <a:buFont typeface="Arial" panose="020B0604020202020204" pitchFamily="34" charset="0"/>
              <a:buChar char="•"/>
            </a:pPr>
            <a:r>
              <a:rPr lang="en-US" dirty="0"/>
              <a:t>Thinking</a:t>
            </a:r>
            <a:r>
              <a:rPr lang="en-US" baseline="0" dirty="0"/>
              <a:t> ahead</a:t>
            </a:r>
            <a:endParaRPr lang="en-US" dirty="0"/>
          </a:p>
          <a:p>
            <a:pPr eaLnBrk="1" hangingPunct="1"/>
            <a:endParaRPr lang="en-US" dirty="0"/>
          </a:p>
          <a:p>
            <a:pPr eaLnBrk="1" hangingPunct="1"/>
            <a:endParaRPr lang="en-US" dirty="0"/>
          </a:p>
          <a:p>
            <a:pPr eaLnBrk="1" hangingPunct="1"/>
            <a:endParaRPr lang="en-US" dirty="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6A53FC-0278-476A-82D4-E5BE283566E6}" type="slidenum">
              <a:rPr lang="en-US" smtClean="0"/>
              <a:pPr eaLnBrk="1" hangingPunct="1"/>
              <a:t>85</a:t>
            </a:fld>
            <a:endParaRPr lang="en-US" dirty="0"/>
          </a:p>
        </p:txBody>
      </p:sp>
    </p:spTree>
    <p:extLst>
      <p:ext uri="{BB962C8B-B14F-4D97-AF65-F5344CB8AC3E}">
        <p14:creationId xmlns:p14="http://schemas.microsoft.com/office/powerpoint/2010/main" val="34311086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71D405-DF22-466E-8906-4046E4785419}" type="slidenum">
              <a:rPr lang="en-US" smtClean="0"/>
              <a:pPr eaLnBrk="1" hangingPunct="1"/>
              <a:t>86</a:t>
            </a:fld>
            <a:endParaRPr lang="en-US" dirty="0"/>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Hopefully we shared several ways workers can be protected while exposed to potential fall hazards.  </a:t>
            </a:r>
          </a:p>
          <a:p>
            <a:pPr eaLnBrk="1" hangingPunct="1">
              <a:spcBef>
                <a:spcPct val="0"/>
              </a:spcBef>
            </a:pPr>
            <a:endParaRPr lang="en-US" dirty="0">
              <a:latin typeface="Arial" pitchFamily="34" charset="0"/>
            </a:endParaRPr>
          </a:p>
          <a:p>
            <a:pPr marL="285750" indent="-285750" eaLnBrk="1" hangingPunct="1">
              <a:spcBef>
                <a:spcPct val="0"/>
              </a:spcBef>
              <a:buFont typeface="Arial" panose="020B0604020202020204" pitchFamily="34" charset="0"/>
              <a:buChar char="•"/>
            </a:pPr>
            <a:r>
              <a:rPr lang="en-US" dirty="0">
                <a:latin typeface="Arial" pitchFamily="34" charset="0"/>
              </a:rPr>
              <a:t>But, if employers can still demonstrate that using conventional fall protection is infeasible or presents a greater hazard to their employees, they must develop and implement a fall protection plan.</a:t>
            </a:r>
          </a:p>
          <a:p>
            <a:pPr marL="285750" indent="-285750" eaLnBrk="1" hangingPunct="1">
              <a:spcBef>
                <a:spcPct val="0"/>
              </a:spcBef>
              <a:buFont typeface="Arial" panose="020B0604020202020204" pitchFamily="34" charset="0"/>
              <a:buChar char="•"/>
            </a:pPr>
            <a:r>
              <a:rPr lang="en-US" dirty="0">
                <a:latin typeface="Arial" pitchFamily="34" charset="0"/>
              </a:rPr>
              <a:t>Employers bear the burden of proving that a fall protection plan is needed for a particular workplace situation.</a:t>
            </a:r>
          </a:p>
          <a:p>
            <a:pPr marL="742950" lvl="1" indent="-285750" eaLnBrk="1" hangingPunct="1">
              <a:spcBef>
                <a:spcPct val="0"/>
              </a:spcBef>
              <a:buFont typeface="Arial" panose="020B0604020202020204" pitchFamily="34" charset="0"/>
              <a:buChar char="•"/>
            </a:pPr>
            <a:r>
              <a:rPr lang="en-US" dirty="0">
                <a:latin typeface="Arial" pitchFamily="34" charset="0"/>
              </a:rPr>
              <a:t>Note to the class this is another of the employer’s responsibilities.</a:t>
            </a:r>
          </a:p>
          <a:p>
            <a:pPr marL="742950" lvl="1" indent="-285750" eaLnBrk="1" hangingPunct="1">
              <a:spcBef>
                <a:spcPct val="0"/>
              </a:spcBef>
              <a:buFont typeface="Arial" panose="020B0604020202020204" pitchFamily="34" charset="0"/>
              <a:buChar char="•"/>
            </a:pPr>
            <a:r>
              <a:rPr lang="en-US" dirty="0">
                <a:latin typeface="Arial" pitchFamily="34" charset="0"/>
              </a:rPr>
              <a:t>However,</a:t>
            </a:r>
            <a:r>
              <a:rPr lang="en-US" baseline="0" dirty="0">
                <a:latin typeface="Arial" pitchFamily="34" charset="0"/>
              </a:rPr>
              <a:t> the employee must follow the plan.</a:t>
            </a:r>
            <a:endParaRPr lang="en-US" dirty="0">
              <a:latin typeface="Arial" pitchFamily="34" charset="0"/>
            </a:endParaRPr>
          </a:p>
        </p:txBody>
      </p:sp>
    </p:spTree>
    <p:extLst>
      <p:ext uri="{BB962C8B-B14F-4D97-AF65-F5344CB8AC3E}">
        <p14:creationId xmlns:p14="http://schemas.microsoft.com/office/powerpoint/2010/main" val="2590774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Discuss what makes a person “qualified.”</a:t>
            </a:r>
          </a:p>
          <a:p>
            <a:pPr eaLnBrk="1" hangingPunct="1">
              <a:spcBef>
                <a:spcPct val="0"/>
              </a:spcBef>
            </a:pPr>
            <a:endParaRPr lang="en-US" dirty="0"/>
          </a:p>
          <a:p>
            <a:pPr eaLnBrk="1" hangingPunct="1">
              <a:spcBef>
                <a:spcPct val="0"/>
              </a:spcBef>
            </a:pPr>
            <a:r>
              <a:rPr lang="en-US" i="1" dirty="0"/>
              <a:t>“Qualified" , </a:t>
            </a:r>
            <a:r>
              <a:rPr lang="en-US" dirty="0"/>
              <a:t>means one who, by possession of a recognized degree, certificate, or professional standing, or who by extensive knowledge, training and experience, has successfully demonstrated his ability to solve or resolve problems relating to the subject matter, the work, or the project.</a:t>
            </a:r>
          </a:p>
        </p:txBody>
      </p:sp>
      <p:sp>
        <p:nvSpPr>
          <p:cNvPr id="277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F466BB-A235-407F-B231-A21254F9062D}" type="slidenum">
              <a:rPr lang="en-US" smtClean="0"/>
              <a:pPr eaLnBrk="1" hangingPunct="1"/>
              <a:t>87</a:t>
            </a:fld>
            <a:endParaRPr lang="en-US" dirty="0"/>
          </a:p>
        </p:txBody>
      </p:sp>
    </p:spTree>
    <p:extLst>
      <p:ext uri="{BB962C8B-B14F-4D97-AF65-F5344CB8AC3E}">
        <p14:creationId xmlns:p14="http://schemas.microsoft.com/office/powerpoint/2010/main" val="24182957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Fall Prevention Plan should address controlled zones.</a:t>
            </a:r>
          </a:p>
        </p:txBody>
      </p:sp>
      <p:sp>
        <p:nvSpPr>
          <p:cNvPr id="278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FD1247-1ACE-4A20-A6F0-4F700AF9588C}" type="slidenum">
              <a:rPr lang="en-US" smtClean="0"/>
              <a:pPr eaLnBrk="1" hangingPunct="1"/>
              <a:t>88</a:t>
            </a:fld>
            <a:endParaRPr lang="en-US" dirty="0"/>
          </a:p>
        </p:txBody>
      </p:sp>
    </p:spTree>
    <p:extLst>
      <p:ext uri="{BB962C8B-B14F-4D97-AF65-F5344CB8AC3E}">
        <p14:creationId xmlns:p14="http://schemas.microsoft.com/office/powerpoint/2010/main" val="5766591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What’s good about having a fall protection plan if you do not include a rescue plan just in case someone falls.</a:t>
            </a:r>
          </a:p>
          <a:p>
            <a:pPr marL="285750" indent="-285750" eaLnBrk="1" hangingPunct="1">
              <a:spcBef>
                <a:spcPct val="0"/>
              </a:spcBef>
              <a:buFont typeface="Arial" panose="020B0604020202020204" pitchFamily="34" charset="0"/>
              <a:buChar char="•"/>
            </a:pPr>
            <a:r>
              <a:rPr lang="en-US" dirty="0"/>
              <a:t>Fall rescue procedures:</a:t>
            </a:r>
          </a:p>
          <a:p>
            <a:pPr marL="285750"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It establishes that an employer has:</a:t>
            </a:r>
          </a:p>
          <a:p>
            <a:pPr marL="742950" lvl="1"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evaluated fall hazards, </a:t>
            </a:r>
          </a:p>
          <a:p>
            <a:pPr marL="742950" lvl="1"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developed procedures to treat an injured worker or rescue a suspended worker, </a:t>
            </a:r>
          </a:p>
          <a:p>
            <a:pPr marL="742950" lvl="1"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acquired appropriate supplies and equipment, </a:t>
            </a:r>
          </a:p>
          <a:p>
            <a:pPr marL="742950" lvl="1"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trained workers appropriately,</a:t>
            </a:r>
            <a:r>
              <a:rPr lang="en-US" sz="1600" b="0" i="0" kern="1200" baseline="0" dirty="0">
                <a:solidFill>
                  <a:schemeClr val="tx1"/>
                </a:solidFill>
                <a:effectLst/>
                <a:latin typeface="+mn-lt"/>
                <a:ea typeface="+mn-ea"/>
                <a:cs typeface="+mn-cs"/>
              </a:rPr>
              <a:t> and </a:t>
            </a:r>
            <a:endParaRPr lang="en-US" sz="1600" b="0" i="0" kern="1200" dirty="0">
              <a:solidFill>
                <a:schemeClr val="tx1"/>
              </a:solidFill>
              <a:effectLst/>
              <a:latin typeface="+mn-lt"/>
              <a:ea typeface="+mn-ea"/>
              <a:cs typeface="+mn-cs"/>
            </a:endParaRPr>
          </a:p>
          <a:p>
            <a:pPr marL="742950" lvl="1" indent="-285750" eaLnBrk="1" hangingPunct="1">
              <a:spcBef>
                <a:spcPct val="0"/>
              </a:spcBef>
              <a:buFont typeface="Arial" panose="020B0604020202020204" pitchFamily="34" charset="0"/>
              <a:buChar char="•"/>
            </a:pPr>
            <a:r>
              <a:rPr lang="en-US" sz="1600" b="0" i="0" kern="1200" dirty="0">
                <a:solidFill>
                  <a:schemeClr val="tx1"/>
                </a:solidFill>
                <a:effectLst/>
                <a:latin typeface="+mn-lt"/>
                <a:ea typeface="+mn-ea"/>
                <a:cs typeface="+mn-cs"/>
              </a:rPr>
              <a:t>a self-rescue method that will relieve harness pressure on a suspended worker.</a:t>
            </a:r>
            <a:endParaRPr lang="en-US" b="0" dirty="0"/>
          </a:p>
          <a:p>
            <a:pPr eaLnBrk="1" hangingPunct="1">
              <a:spcBef>
                <a:spcPct val="0"/>
              </a:spcBef>
            </a:pPr>
            <a:endParaRPr lang="en-US" dirty="0"/>
          </a:p>
        </p:txBody>
      </p:sp>
      <p:sp>
        <p:nvSpPr>
          <p:cNvPr id="281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8F1340-CF18-4051-8CD6-BC27C06AF70C}" type="slidenum">
              <a:rPr lang="en-US" smtClean="0"/>
              <a:pPr eaLnBrk="1" hangingPunct="1"/>
              <a:t>90</a:t>
            </a:fld>
            <a:endParaRPr lang="en-US" dirty="0"/>
          </a:p>
        </p:txBody>
      </p:sp>
    </p:spTree>
    <p:extLst>
      <p:ext uri="{BB962C8B-B14F-4D97-AF65-F5344CB8AC3E}">
        <p14:creationId xmlns:p14="http://schemas.microsoft.com/office/powerpoint/2010/main" val="11911549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your people trained in how to use your rescue plan</a:t>
            </a:r>
          </a:p>
        </p:txBody>
      </p:sp>
      <p:sp>
        <p:nvSpPr>
          <p:cNvPr id="5" name="Slide Number Placeholder 4"/>
          <p:cNvSpPr>
            <a:spLocks noGrp="1"/>
          </p:cNvSpPr>
          <p:nvPr>
            <p:ph type="sldNum" sz="quarter" idx="11"/>
          </p:nvPr>
        </p:nvSpPr>
        <p:spPr/>
        <p:txBody>
          <a:bodyPr/>
          <a:lstStyle/>
          <a:p>
            <a:pPr>
              <a:defRPr/>
            </a:pPr>
            <a:fld id="{059CBC89-0721-4BC1-A672-7E05F66653FA}" type="slidenum">
              <a:rPr lang="en-US" smtClean="0"/>
              <a:pPr>
                <a:defRPr/>
              </a:pPr>
              <a:t>91</a:t>
            </a:fld>
            <a:endParaRPr lang="en-US" dirty="0"/>
          </a:p>
        </p:txBody>
      </p:sp>
    </p:spTree>
    <p:extLst>
      <p:ext uri="{BB962C8B-B14F-4D97-AF65-F5344CB8AC3E}">
        <p14:creationId xmlns:p14="http://schemas.microsoft.com/office/powerpoint/2010/main" val="301432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dirty="0"/>
              <a:t>Point the photo of the fallen worker.  The worker had a harness on…? Look for probable causes from your students.</a:t>
            </a:r>
          </a:p>
          <a:p>
            <a:pPr marL="285750" indent="-285750" eaLnBrk="1" hangingPunct="1">
              <a:spcBef>
                <a:spcPct val="0"/>
              </a:spcBef>
              <a:buFont typeface="Arial" panose="020B0604020202020204" pitchFamily="34" charset="0"/>
              <a:buChar char="•"/>
            </a:pPr>
            <a:r>
              <a:rPr lang="en-US" dirty="0"/>
              <a:t>How could someone fall if they had their harness on?</a:t>
            </a:r>
          </a:p>
          <a:p>
            <a:pPr marL="742950" lvl="1" indent="-285750" eaLnBrk="1" hangingPunct="1">
              <a:spcBef>
                <a:spcPct val="0"/>
              </a:spcBef>
              <a:buFont typeface="Arial" panose="020B0604020202020204" pitchFamily="34" charset="0"/>
              <a:buChar char="•"/>
            </a:pPr>
            <a:r>
              <a:rPr lang="en-US" dirty="0"/>
              <a:t>Not attached</a:t>
            </a:r>
            <a:r>
              <a:rPr lang="en-US" baseline="0" dirty="0"/>
              <a:t> on lanyard/retractable?</a:t>
            </a:r>
          </a:p>
          <a:p>
            <a:pPr marL="742950" lvl="1" indent="-285750" eaLnBrk="1" hangingPunct="1">
              <a:spcBef>
                <a:spcPct val="0"/>
              </a:spcBef>
              <a:buFont typeface="Arial" panose="020B0604020202020204" pitchFamily="34" charset="0"/>
              <a:buChar char="•"/>
            </a:pPr>
            <a:r>
              <a:rPr lang="en-US" baseline="0" dirty="0"/>
              <a:t>Anchorage point failed?</a:t>
            </a:r>
          </a:p>
          <a:p>
            <a:pPr marL="742950" lvl="1" indent="-285750" eaLnBrk="1" hangingPunct="1">
              <a:spcBef>
                <a:spcPct val="0"/>
              </a:spcBef>
              <a:buFont typeface="Arial" panose="020B0604020202020204" pitchFamily="34" charset="0"/>
              <a:buChar char="•"/>
            </a:pPr>
            <a:r>
              <a:rPr lang="en-US" baseline="0" dirty="0"/>
              <a:t>Other?</a:t>
            </a:r>
            <a:endParaRPr lang="en-US" dirty="0"/>
          </a:p>
          <a:p>
            <a:pPr marL="285750" indent="-285750" eaLnBrk="1" hangingPunct="1">
              <a:spcBef>
                <a:spcPct val="0"/>
              </a:spcBef>
              <a:buFont typeface="Arial" panose="020B0604020202020204" pitchFamily="34" charset="0"/>
              <a:buChar char="•"/>
            </a:pPr>
            <a:r>
              <a:rPr lang="en-US" dirty="0"/>
              <a:t>Stress that this fall could have been prevented.</a:t>
            </a:r>
          </a:p>
          <a:p>
            <a:pPr marL="285750" indent="-285750" eaLnBrk="1" hangingPunct="1">
              <a:spcBef>
                <a:spcPct val="0"/>
              </a:spcBef>
              <a:buFont typeface="Arial" panose="020B0604020202020204" pitchFamily="34" charset="0"/>
              <a:buChar char="•"/>
            </a:pPr>
            <a:r>
              <a:rPr lang="en-US" dirty="0"/>
              <a:t>Stress that most</a:t>
            </a:r>
            <a:r>
              <a:rPr lang="en-US" baseline="0" dirty="0"/>
              <a:t> work-related injuries and illnesses are preventable.</a:t>
            </a:r>
            <a:endParaRPr lang="en-US" dirty="0"/>
          </a:p>
          <a:p>
            <a:pPr marL="285750" indent="-285750" eaLnBrk="1" hangingPunct="1">
              <a:spcBef>
                <a:spcPct val="0"/>
              </a:spcBef>
              <a:buFont typeface="Arial" panose="020B0604020202020204" pitchFamily="34" charset="0"/>
              <a:buChar char="•"/>
            </a:pPr>
            <a:r>
              <a:rPr lang="en-US" dirty="0"/>
              <a:t>Other examples of situations where employees need to be protected from falls.</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5320EE-5A72-4B26-AEF0-485BFBC15F7F}" type="slidenum">
              <a:rPr lang="en-US" smtClean="0"/>
              <a:pPr eaLnBrk="1" hangingPunct="1"/>
              <a:t>10</a:t>
            </a:fld>
            <a:endParaRPr lang="en-US" dirty="0"/>
          </a:p>
        </p:txBody>
      </p:sp>
    </p:spTree>
    <p:extLst>
      <p:ext uri="{BB962C8B-B14F-4D97-AF65-F5344CB8AC3E}">
        <p14:creationId xmlns:p14="http://schemas.microsoft.com/office/powerpoint/2010/main" val="6022643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This guy is alive because a rescue plan was in place. BEFORE HE FELL!</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WORKER HAS FALLEN AND IS HANGING FROM HIS PFAS.</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r>
              <a:rPr lang="en-US" dirty="0"/>
              <a:t>CIRCULATION STARTS TO GET AFFECTED</a:t>
            </a:r>
          </a:p>
        </p:txBody>
      </p:sp>
      <p:sp>
        <p:nvSpPr>
          <p:cNvPr id="2857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446B7A7-4E8A-48AC-B29E-1EEDB2A35127}" type="slidenum">
              <a:rPr lang="en-US" smtClean="0"/>
              <a:pPr eaLnBrk="1" hangingPunct="1"/>
              <a:t>92</a:t>
            </a:fld>
            <a:endParaRPr lang="en-US" dirty="0"/>
          </a:p>
        </p:txBody>
      </p:sp>
    </p:spTree>
    <p:extLst>
      <p:ext uri="{BB962C8B-B14F-4D97-AF65-F5344CB8AC3E}">
        <p14:creationId xmlns:p14="http://schemas.microsoft.com/office/powerpoint/2010/main" val="33980855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1BF32F-ADCE-4F41-860E-E47DB6834D22}" type="slidenum">
              <a:rPr lang="en-US" smtClean="0"/>
              <a:pPr eaLnBrk="1" hangingPunct="1"/>
              <a:t>93</a:t>
            </a:fld>
            <a:endParaRPr lang="en-US" dirty="0"/>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4" name="Rectangle 3"/>
          <p:cNvSpPr>
            <a:spLocks noGrp="1" noChangeArrowheads="1"/>
          </p:cNvSpPr>
          <p:nvPr>
            <p:ph type="body" idx="1"/>
          </p:nvPr>
        </p:nvSpPr>
        <p:spPr bwMode="auto">
          <a:xfrm>
            <a:off x="0" y="4406900"/>
            <a:ext cx="6989763" cy="4559300"/>
          </a:xfrm>
        </p:spPr>
        <p:txBody>
          <a:bodyPr wrap="square" numCol="1" anchor="t" anchorCtr="0" compatLnSpc="1">
            <a:prstTxWarp prst="textNoShape">
              <a:avLst/>
            </a:prstTxWarp>
            <a:normAutofit fontScale="92500" lnSpcReduction="20000"/>
          </a:bodyPr>
          <a:lstStyle/>
          <a:p>
            <a:pPr eaLnBrk="1" hangingPunct="1">
              <a:lnSpc>
                <a:spcPct val="90000"/>
              </a:lnSpc>
              <a:spcBef>
                <a:spcPct val="0"/>
              </a:spcBef>
              <a:defRPr/>
            </a:pPr>
            <a:r>
              <a:rPr lang="en-US" sz="1500" b="1" dirty="0">
                <a:latin typeface="Arial" pitchFamily="34" charset="0"/>
              </a:rPr>
              <a:t>How should I be trained?</a:t>
            </a:r>
            <a:endParaRPr lang="en-US" sz="1500" dirty="0">
              <a:latin typeface="Arial" pitchFamily="34" charset="0"/>
            </a:endParaRPr>
          </a:p>
          <a:p>
            <a:pPr lvl="2" eaLnBrk="1" hangingPunct="1">
              <a:lnSpc>
                <a:spcPct val="90000"/>
              </a:lnSpc>
              <a:spcBef>
                <a:spcPct val="0"/>
              </a:spcBef>
              <a:defRPr/>
            </a:pPr>
            <a:r>
              <a:rPr lang="en-US" sz="1500" dirty="0">
                <a:latin typeface="Arial" pitchFamily="34" charset="0"/>
              </a:rPr>
              <a:t>Training must be provided to each employee who might be exposed to fall hazards.  In construction, this will involve most employees. The training by a competent person must enable each employee to recognize the hazards of falling and train employees in the procedures to be followed to minimize these hazards. </a:t>
            </a:r>
          </a:p>
          <a:p>
            <a:pPr lvl="2" eaLnBrk="1" hangingPunct="1">
              <a:lnSpc>
                <a:spcPct val="90000"/>
              </a:lnSpc>
              <a:spcBef>
                <a:spcPct val="0"/>
              </a:spcBef>
              <a:defRPr/>
            </a:pPr>
            <a:endParaRPr lang="en-US" sz="1500" dirty="0">
              <a:latin typeface="Arial" pitchFamily="34" charset="0"/>
            </a:endParaRPr>
          </a:p>
          <a:p>
            <a:pPr eaLnBrk="1" hangingPunct="1">
              <a:lnSpc>
                <a:spcPct val="90000"/>
              </a:lnSpc>
              <a:spcBef>
                <a:spcPct val="0"/>
              </a:spcBef>
              <a:defRPr/>
            </a:pPr>
            <a:r>
              <a:rPr lang="en-US" sz="1500" dirty="0">
                <a:latin typeface="Arial" pitchFamily="34" charset="0"/>
              </a:rPr>
              <a:t>The training must include:</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nature of fall hazards in the work area;</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correct procedures for erecting, maintaining, disassembling, and inspecting the fall protection systems to be used;</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use and operation of guardrail systems, personal fall arrest systems, safety net systems, warning line systems, safety monitoring systems, controlled access zones, and other protection;</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role of each employee in the safety monitoring system when this system is used;</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limitations on the use of mechanical equipment during the performance of roofing work on low-sloped roofs;</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correct procedures for the handling and storage of equipment and materials and the erection of overhead protection; and</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role of employees in fall protection plans.</a:t>
            </a:r>
          </a:p>
          <a:p>
            <a:pPr marL="1200150" lvl="2" indent="-285750" eaLnBrk="1" hangingPunct="1">
              <a:lnSpc>
                <a:spcPct val="90000"/>
              </a:lnSpc>
              <a:spcBef>
                <a:spcPct val="0"/>
              </a:spcBef>
              <a:buFont typeface="Arial" panose="020B0604020202020204" pitchFamily="34" charset="0"/>
              <a:buChar char="•"/>
              <a:defRPr/>
            </a:pPr>
            <a:r>
              <a:rPr lang="en-US" sz="1500" dirty="0">
                <a:latin typeface="Arial" pitchFamily="34" charset="0"/>
              </a:rPr>
              <a:t>  The standards of Subpart M</a:t>
            </a:r>
          </a:p>
          <a:p>
            <a:pPr eaLnBrk="1" hangingPunct="1">
              <a:lnSpc>
                <a:spcPct val="90000"/>
              </a:lnSpc>
              <a:spcBef>
                <a:spcPct val="0"/>
              </a:spcBef>
              <a:defRPr/>
            </a:pPr>
            <a:endParaRPr lang="en-US" sz="1500" dirty="0">
              <a:latin typeface="Arial" pitchFamily="34" charset="0"/>
            </a:endParaRPr>
          </a:p>
          <a:p>
            <a:pPr eaLnBrk="1" hangingPunct="1">
              <a:lnSpc>
                <a:spcPct val="90000"/>
              </a:lnSpc>
              <a:spcBef>
                <a:spcPct val="0"/>
              </a:spcBef>
              <a:defRPr/>
            </a:pPr>
            <a:r>
              <a:rPr lang="en-US" sz="1500" dirty="0">
                <a:latin typeface="Arial" pitchFamily="34" charset="0"/>
              </a:rPr>
              <a:t>	The employer must verify compliance with the training requirements by preparing a written 	certification record. </a:t>
            </a:r>
          </a:p>
          <a:p>
            <a:pPr eaLnBrk="1" hangingPunct="1">
              <a:lnSpc>
                <a:spcPct val="90000"/>
              </a:lnSpc>
              <a:spcBef>
                <a:spcPct val="0"/>
              </a:spcBef>
              <a:defRPr/>
            </a:pPr>
            <a:endParaRPr lang="en-US" sz="1500" dirty="0">
              <a:latin typeface="Arial" pitchFamily="34" charset="0"/>
            </a:endParaRPr>
          </a:p>
          <a:p>
            <a:pPr lvl="2" eaLnBrk="1" hangingPunct="1">
              <a:lnSpc>
                <a:spcPct val="90000"/>
              </a:lnSpc>
              <a:spcBef>
                <a:spcPct val="0"/>
              </a:spcBef>
              <a:defRPr/>
            </a:pPr>
            <a:r>
              <a:rPr lang="en-US" sz="1500" dirty="0">
                <a:latin typeface="Arial" pitchFamily="34" charset="0"/>
              </a:rPr>
              <a:t>The employer must retrain any employee when the employer has reason to believe that the trained employee does not have the understanding and skill required. </a:t>
            </a:r>
          </a:p>
        </p:txBody>
      </p:sp>
    </p:spTree>
    <p:extLst>
      <p:ext uri="{BB962C8B-B14F-4D97-AF65-F5344CB8AC3E}">
        <p14:creationId xmlns:p14="http://schemas.microsoft.com/office/powerpoint/2010/main" val="8634689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Rectangle 3"/>
          <p:cNvSpPr>
            <a:spLocks noGrp="1" noChangeArrowheads="1"/>
          </p:cNvSpPr>
          <p:nvPr>
            <p:ph type="body" idx="1"/>
          </p:nvPr>
        </p:nvSpPr>
        <p:spPr bwMode="auto">
          <a:xfrm>
            <a:off x="893763" y="4481513"/>
            <a:ext cx="6015037" cy="456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4950" indent="-234950" eaLnBrk="1" hangingPunct="1">
              <a:spcBef>
                <a:spcPct val="0"/>
              </a:spcBef>
            </a:pPr>
            <a:r>
              <a:rPr lang="en-US" dirty="0">
                <a:latin typeface="Arial" pitchFamily="34" charset="0"/>
              </a:rPr>
              <a:t>Do a brief summary.</a:t>
            </a:r>
          </a:p>
        </p:txBody>
      </p:sp>
      <p:sp>
        <p:nvSpPr>
          <p:cNvPr id="2908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1DEDAA-63A3-4F15-AE87-548674A7C8AE}" type="slidenum">
              <a:rPr lang="en-US" smtClean="0"/>
              <a:pPr eaLnBrk="1" hangingPunct="1"/>
              <a:t>94</a:t>
            </a:fld>
            <a:endParaRPr lang="en-US" dirty="0"/>
          </a:p>
        </p:txBody>
      </p:sp>
    </p:spTree>
    <p:extLst>
      <p:ext uri="{BB962C8B-B14F-4D97-AF65-F5344CB8AC3E}">
        <p14:creationId xmlns:p14="http://schemas.microsoft.com/office/powerpoint/2010/main" val="1039622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CD0DFC-C72F-4024-B3A1-B76501186E34}" type="slidenum">
              <a:rPr lang="en-US" smtClean="0"/>
              <a:pPr eaLnBrk="1" hangingPunct="1"/>
              <a:t>95</a:t>
            </a:fld>
            <a:endParaRPr lang="en-US" dirty="0"/>
          </a:p>
        </p:txBody>
      </p:sp>
      <p:sp>
        <p:nvSpPr>
          <p:cNvPr id="291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anose="020B0604020202020204" pitchFamily="34" charset="0"/>
              <a:buChar char="•"/>
            </a:pPr>
            <a:r>
              <a:rPr lang="en-US" sz="1400" dirty="0"/>
              <a:t>Know your work area: where are the bridges, ramps, stairs, rails or obstacles in your area?</a:t>
            </a:r>
          </a:p>
          <a:p>
            <a:pPr marL="285750" indent="-285750" eaLnBrk="1" hangingPunct="1">
              <a:spcBef>
                <a:spcPct val="0"/>
              </a:spcBef>
              <a:buFont typeface="Arial" panose="020B0604020202020204" pitchFamily="34" charset="0"/>
              <a:buChar char="•"/>
            </a:pPr>
            <a:endParaRPr lang="en-US" sz="1400" dirty="0"/>
          </a:p>
          <a:p>
            <a:pPr marL="285750" indent="-285750" eaLnBrk="1" hangingPunct="1">
              <a:spcBef>
                <a:spcPct val="0"/>
              </a:spcBef>
              <a:buFont typeface="Arial" panose="020B0604020202020204" pitchFamily="34" charset="0"/>
              <a:buChar char="•"/>
            </a:pPr>
            <a:r>
              <a:rPr lang="en-US" sz="1400" dirty="0"/>
              <a:t>Remember how to use your fall arrest equipment properly. This equipment will keep you safe from serious injury only when you know how to use it the right way.</a:t>
            </a:r>
          </a:p>
          <a:p>
            <a:pPr marL="285750" indent="-285750" eaLnBrk="1" hangingPunct="1">
              <a:spcBef>
                <a:spcPct val="0"/>
              </a:spcBef>
              <a:buFont typeface="Arial" panose="020B0604020202020204" pitchFamily="34" charset="0"/>
              <a:buChar char="•"/>
            </a:pPr>
            <a:endParaRPr lang="en-US" sz="1400" dirty="0"/>
          </a:p>
          <a:p>
            <a:pPr marL="285750" indent="-285750" eaLnBrk="1" hangingPunct="1">
              <a:spcBef>
                <a:spcPct val="0"/>
              </a:spcBef>
              <a:buFont typeface="Arial" panose="020B0604020202020204" pitchFamily="34" charset="0"/>
              <a:buChar char="•"/>
            </a:pPr>
            <a:r>
              <a:rPr lang="en-US" sz="1400" dirty="0"/>
              <a:t>Use safety devices. The equipment only helps keep you safe if you use it.</a:t>
            </a:r>
          </a:p>
          <a:p>
            <a:pPr marL="285750" indent="-285750" eaLnBrk="1" hangingPunct="1">
              <a:spcBef>
                <a:spcPct val="0"/>
              </a:spcBef>
              <a:buFont typeface="Arial" panose="020B0604020202020204" pitchFamily="34" charset="0"/>
              <a:buChar char="•"/>
            </a:pPr>
            <a:endParaRPr lang="en-US" sz="1400" dirty="0"/>
          </a:p>
          <a:p>
            <a:pPr marL="285750" indent="-285750" eaLnBrk="1" hangingPunct="1">
              <a:spcBef>
                <a:spcPct val="0"/>
              </a:spcBef>
              <a:buFont typeface="Arial" panose="020B0604020202020204" pitchFamily="34" charset="0"/>
              <a:buChar char="•"/>
            </a:pPr>
            <a:r>
              <a:rPr lang="en-US" sz="1400" dirty="0"/>
              <a:t>Make sure that your equipment works. A harness with ripped stitches, a line with tears or cracks, a ring with burrs that can cut your line are all items that lead to equipment failure. If your equipment fails, you get hurt.</a:t>
            </a:r>
          </a:p>
          <a:p>
            <a:pPr marL="285750" indent="-285750" eaLnBrk="1" hangingPunct="1">
              <a:spcBef>
                <a:spcPct val="0"/>
              </a:spcBef>
              <a:buFont typeface="Arial" panose="020B0604020202020204" pitchFamily="34" charset="0"/>
              <a:buChar char="•"/>
            </a:pPr>
            <a:endParaRPr lang="en-US" sz="1400" dirty="0"/>
          </a:p>
          <a:p>
            <a:pPr marL="285750" indent="-285750" eaLnBrk="1" hangingPunct="1">
              <a:spcBef>
                <a:spcPct val="0"/>
              </a:spcBef>
              <a:buFont typeface="Arial" panose="020B0604020202020204" pitchFamily="34" charset="0"/>
              <a:buChar char="•"/>
            </a:pPr>
            <a:r>
              <a:rPr lang="en-US" sz="1400" dirty="0"/>
              <a:t>Use the right equipment for the location/job. Your equipment has to be certified for your weight and the height you work at.</a:t>
            </a:r>
          </a:p>
          <a:p>
            <a:pPr marL="285750" indent="-285750" eaLnBrk="1" hangingPunct="1">
              <a:spcBef>
                <a:spcPct val="0"/>
              </a:spcBef>
              <a:buFont typeface="Arial" panose="020B0604020202020204" pitchFamily="34" charset="0"/>
              <a:buChar char="•"/>
            </a:pPr>
            <a:endParaRPr lang="en-US" sz="1400" dirty="0"/>
          </a:p>
          <a:p>
            <a:pPr marL="285750" indent="-285750" eaLnBrk="1" hangingPunct="1">
              <a:spcBef>
                <a:spcPct val="0"/>
              </a:spcBef>
              <a:buFont typeface="Arial" panose="020B0604020202020204" pitchFamily="34" charset="0"/>
              <a:buChar char="•"/>
            </a:pPr>
            <a:r>
              <a:rPr lang="en-US" sz="1400" dirty="0"/>
              <a:t>And look for, watch for and report problems.</a:t>
            </a:r>
          </a:p>
          <a:p>
            <a:pPr marL="285750" indent="-285750" eaLnBrk="1" hangingPunct="1">
              <a:spcBef>
                <a:spcPct val="0"/>
              </a:spcBef>
              <a:buFont typeface="Arial" panose="020B0604020202020204" pitchFamily="34" charset="0"/>
              <a:buChar char="•"/>
            </a:pPr>
            <a:endParaRPr lang="en-US" dirty="0"/>
          </a:p>
        </p:txBody>
      </p:sp>
    </p:spTree>
    <p:extLst>
      <p:ext uri="{BB962C8B-B14F-4D97-AF65-F5344CB8AC3E}">
        <p14:creationId xmlns:p14="http://schemas.microsoft.com/office/powerpoint/2010/main" val="34371826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Instruct students to read the disclaimer.</a:t>
            </a:r>
          </a:p>
        </p:txBody>
      </p:sp>
      <p:sp>
        <p:nvSpPr>
          <p:cNvPr id="2938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0BEC04-DCFF-47A3-BC1D-28FD071B3F17}" type="slidenum">
              <a:rPr lang="en-US" smtClean="0"/>
              <a:pPr eaLnBrk="1" hangingPunct="1"/>
              <a:t>96</a:t>
            </a:fld>
            <a:endParaRPr lang="en-US" dirty="0"/>
          </a:p>
        </p:txBody>
      </p:sp>
    </p:spTree>
    <p:extLst>
      <p:ext uri="{BB962C8B-B14F-4D97-AF65-F5344CB8AC3E}">
        <p14:creationId xmlns:p14="http://schemas.microsoft.com/office/powerpoint/2010/main" val="855891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Instruct students to read the disclaimer.</a:t>
            </a:r>
          </a:p>
          <a:p>
            <a:pPr marL="285750" indent="-285750" eaLnBrk="1" hangingPunct="1">
              <a:spcBef>
                <a:spcPct val="0"/>
              </a:spcBef>
              <a:buFont typeface="Arial" panose="020B0604020202020204" pitchFamily="34" charset="0"/>
              <a:buChar char="•"/>
            </a:pPr>
            <a:r>
              <a:rPr lang="en-US" dirty="0"/>
              <a:t>Stress that</a:t>
            </a:r>
            <a:r>
              <a:rPr lang="en-US" baseline="0" dirty="0"/>
              <a:t> this course is an overview only and additional training, and education is required based on the fall hazards they’ll be working in and around. </a:t>
            </a:r>
            <a:endParaRPr lang="en-US" dirty="0"/>
          </a:p>
        </p:txBody>
      </p:sp>
      <p:sp>
        <p:nvSpPr>
          <p:cNvPr id="151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3A7B57-08C6-452F-971D-38BB05F9FDD8}" type="slidenum">
              <a:rPr lang="en-US" smtClean="0"/>
              <a:pPr eaLnBrk="1" hangingPunct="1"/>
              <a:t>97</a:t>
            </a:fld>
            <a:endParaRPr lang="en-US" dirty="0"/>
          </a:p>
        </p:txBody>
      </p:sp>
    </p:spTree>
    <p:extLst>
      <p:ext uri="{BB962C8B-B14F-4D97-AF65-F5344CB8AC3E}">
        <p14:creationId xmlns:p14="http://schemas.microsoft.com/office/powerpoint/2010/main" val="32216809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Any questions?</a:t>
            </a:r>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2B3F54-3612-478C-AC5D-290D9781C840}" type="slidenum">
              <a:rPr lang="en-US" smtClean="0"/>
              <a:pPr eaLnBrk="1" hangingPunct="1"/>
              <a:t>98</a:t>
            </a:fld>
            <a:endParaRPr lang="en-US" dirty="0"/>
          </a:p>
        </p:txBody>
      </p:sp>
    </p:spTree>
    <p:extLst>
      <p:ext uri="{BB962C8B-B14F-4D97-AF65-F5344CB8AC3E}">
        <p14:creationId xmlns:p14="http://schemas.microsoft.com/office/powerpoint/2010/main" val="205714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pPr>
              <a:defRPr/>
            </a:pPr>
            <a:fld id="{909F9468-82D7-4A3D-B673-4A665C4591E0}" type="slidenum">
              <a:rPr lang="en-US" smtClean="0"/>
              <a:pPr>
                <a:defRPr/>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71175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9F9468-82D7-4A3D-B673-4A665C4591E0}" type="slidenum">
              <a:rPr lang="en-US" smtClean="0"/>
              <a:pPr>
                <a:defRPr/>
              </a:pPr>
              <a:t>‹#›</a:t>
            </a:fld>
            <a:endParaRPr lang="en-US" dirty="0"/>
          </a:p>
        </p:txBody>
      </p:sp>
    </p:spTree>
    <p:extLst>
      <p:ext uri="{BB962C8B-B14F-4D97-AF65-F5344CB8AC3E}">
        <p14:creationId xmlns:p14="http://schemas.microsoft.com/office/powerpoint/2010/main" val="407832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9F9468-82D7-4A3D-B673-4A665C4591E0}" type="slidenum">
              <a:rPr lang="en-US" smtClean="0"/>
              <a:pPr>
                <a:defRPr/>
              </a:pPr>
              <a:t>‹#›</a:t>
            </a:fld>
            <a:endParaRPr lang="en-US" dirty="0"/>
          </a:p>
        </p:txBody>
      </p:sp>
    </p:spTree>
    <p:extLst>
      <p:ext uri="{BB962C8B-B14F-4D97-AF65-F5344CB8AC3E}">
        <p14:creationId xmlns:p14="http://schemas.microsoft.com/office/powerpoint/2010/main" val="274666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9F9468-82D7-4A3D-B673-4A665C4591E0}" type="slidenum">
              <a:rPr lang="en-US" smtClean="0"/>
              <a:pPr>
                <a:defRPr/>
              </a:pPr>
              <a:t>‹#›</a:t>
            </a:fld>
            <a:endParaRPr lang="en-US" dirty="0"/>
          </a:p>
        </p:txBody>
      </p:sp>
    </p:spTree>
    <p:extLst>
      <p:ext uri="{BB962C8B-B14F-4D97-AF65-F5344CB8AC3E}">
        <p14:creationId xmlns:p14="http://schemas.microsoft.com/office/powerpoint/2010/main" val="6884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9F9468-82D7-4A3D-B673-4A665C4591E0}" type="slidenum">
              <a:rPr lang="en-US" smtClean="0"/>
              <a:pPr>
                <a:defRPr/>
              </a:pPr>
              <a:t>‹#›</a:t>
            </a:fld>
            <a:endParaRPr lang="en-US" dirty="0"/>
          </a:p>
        </p:txBody>
      </p:sp>
    </p:spTree>
    <p:extLst>
      <p:ext uri="{BB962C8B-B14F-4D97-AF65-F5344CB8AC3E}">
        <p14:creationId xmlns:p14="http://schemas.microsoft.com/office/powerpoint/2010/main" val="276204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9F9468-82D7-4A3D-B673-4A665C4591E0}" type="slidenum">
              <a:rPr lang="en-US" smtClean="0"/>
              <a:pPr>
                <a:defRPr/>
              </a:pPr>
              <a:t>‹#›</a:t>
            </a:fld>
            <a:endParaRPr lang="en-US" dirty="0"/>
          </a:p>
        </p:txBody>
      </p:sp>
    </p:spTree>
    <p:extLst>
      <p:ext uri="{BB962C8B-B14F-4D97-AF65-F5344CB8AC3E}">
        <p14:creationId xmlns:p14="http://schemas.microsoft.com/office/powerpoint/2010/main" val="325398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9F9468-82D7-4A3D-B673-4A665C4591E0}" type="slidenum">
              <a:rPr lang="en-US" smtClean="0"/>
              <a:pPr>
                <a:defRPr/>
              </a:pPr>
              <a:t>‹#›</a:t>
            </a:fld>
            <a:endParaRPr lang="en-US" dirty="0"/>
          </a:p>
        </p:txBody>
      </p:sp>
    </p:spTree>
    <p:extLst>
      <p:ext uri="{BB962C8B-B14F-4D97-AF65-F5344CB8AC3E}">
        <p14:creationId xmlns:p14="http://schemas.microsoft.com/office/powerpoint/2010/main" val="257084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550DF31-686B-46AA-A8BC-192224FAD8C2}" type="slidenum">
              <a:rPr lang="en-US" smtClean="0"/>
              <a:pPr>
                <a:defRPr/>
              </a:pPr>
              <a:t>‹#›</a:t>
            </a:fld>
            <a:endParaRPr lang="en-US" dirty="0"/>
          </a:p>
        </p:txBody>
      </p:sp>
    </p:spTree>
    <p:extLst>
      <p:ext uri="{BB962C8B-B14F-4D97-AF65-F5344CB8AC3E}">
        <p14:creationId xmlns:p14="http://schemas.microsoft.com/office/powerpoint/2010/main" val="1812306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9F64F69-CA36-4A49-AE6E-B753D9911532}" type="slidenum">
              <a:rPr lang="en-US" smtClean="0"/>
              <a:pPr>
                <a:defRPr/>
              </a:pPr>
              <a:t>‹#›</a:t>
            </a:fld>
            <a:endParaRPr lang="en-US" dirty="0"/>
          </a:p>
        </p:txBody>
      </p:sp>
    </p:spTree>
    <p:extLst>
      <p:ext uri="{BB962C8B-B14F-4D97-AF65-F5344CB8AC3E}">
        <p14:creationId xmlns:p14="http://schemas.microsoft.com/office/powerpoint/2010/main" val="2704490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428819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283301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pPr>
              <a:defRPr/>
            </a:pPr>
            <a:fld id="{E66C0451-75BC-4832-9C9E-D63BEAB9FE58}" type="slidenum">
              <a:rPr lang="en-US" smtClean="0"/>
              <a:pPr>
                <a:defRPr/>
              </a:pPr>
              <a:t>‹#›</a:t>
            </a:fld>
            <a:endParaRPr lang="en-US" dirty="0"/>
          </a:p>
        </p:txBody>
      </p:sp>
    </p:spTree>
    <p:extLst>
      <p:ext uri="{BB962C8B-B14F-4D97-AF65-F5344CB8AC3E}">
        <p14:creationId xmlns:p14="http://schemas.microsoft.com/office/powerpoint/2010/main" val="3051312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2906267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4129065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6163" y="228600"/>
            <a:ext cx="6975475" cy="1143000"/>
          </a:xfrm>
        </p:spPr>
        <p:txBody>
          <a:bodyPr/>
          <a:lstStyle/>
          <a:p>
            <a:r>
              <a:rPr lang="en-US"/>
              <a:t>Click to edit Master title style</a:t>
            </a:r>
          </a:p>
        </p:txBody>
      </p:sp>
      <p:sp>
        <p:nvSpPr>
          <p:cNvPr id="3" name="Text Placeholder 2"/>
          <p:cNvSpPr>
            <a:spLocks noGrp="1"/>
          </p:cNvSpPr>
          <p:nvPr>
            <p:ph type="body" sz="half" idx="1"/>
          </p:nvPr>
        </p:nvSpPr>
        <p:spPr>
          <a:xfrm>
            <a:off x="619125" y="1981200"/>
            <a:ext cx="34115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183063" y="1981200"/>
            <a:ext cx="3413125" cy="4114800"/>
          </a:xfrm>
        </p:spPr>
        <p:txBody>
          <a:bodyPr rtlCol="0">
            <a:normAutofit/>
          </a:bodyPr>
          <a:lstStyle/>
          <a:p>
            <a:pPr lvl="0"/>
            <a:endParaRPr lang="en-US" noProof="0"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934200" y="6492875"/>
            <a:ext cx="2133600" cy="365125"/>
          </a:xfrm>
        </p:spPr>
        <p:txBody>
          <a:bodyPr/>
          <a:lstStyle>
            <a:lvl1pPr>
              <a:defRPr/>
            </a:lvl1pPr>
          </a:lstStyle>
          <a:p>
            <a:pPr>
              <a:defRPr/>
            </a:pPr>
            <a:fld id="{708FEA94-CAD2-48B2-BB9A-E48FEF24FE68}" type="slidenum">
              <a:rPr lang="en-US"/>
              <a:pPr>
                <a:defRPr/>
              </a:pPr>
              <a:t>‹#›</a:t>
            </a:fld>
            <a:endParaRPr lang="en-US" dirty="0"/>
          </a:p>
        </p:txBody>
      </p:sp>
    </p:spTree>
    <p:extLst>
      <p:ext uri="{BB962C8B-B14F-4D97-AF65-F5344CB8AC3E}">
        <p14:creationId xmlns:p14="http://schemas.microsoft.com/office/powerpoint/2010/main" val="226507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2663731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138890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2268648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8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2035786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0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1139154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160799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33663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pPr>
              <a:defRPr/>
            </a:pPr>
            <a:fld id="{400A0B55-EFF8-42F7-9E78-FF92AF1B58E3}" type="slidenum">
              <a:rPr lang="en-US" smtClean="0"/>
              <a:pPr>
                <a:defRPr/>
              </a:pPr>
              <a:t>‹#›</a:t>
            </a:fld>
            <a:endParaRPr lang="en-US" dirty="0"/>
          </a:p>
        </p:txBody>
      </p:sp>
    </p:spTree>
    <p:extLst>
      <p:ext uri="{BB962C8B-B14F-4D97-AF65-F5344CB8AC3E}">
        <p14:creationId xmlns:p14="http://schemas.microsoft.com/office/powerpoint/2010/main" val="2456976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8A97B467-CA95-4AB8-8BDE-AF7DFE478845}" type="slidenum">
              <a:rPr lang="en-US"/>
              <a:pPr>
                <a:defRPr/>
              </a:pPr>
              <a:t>‹#›</a:t>
            </a:fld>
            <a:endParaRPr lang="en-US" dirty="0"/>
          </a:p>
        </p:txBody>
      </p:sp>
    </p:spTree>
    <p:extLst>
      <p:ext uri="{BB962C8B-B14F-4D97-AF65-F5344CB8AC3E}">
        <p14:creationId xmlns:p14="http://schemas.microsoft.com/office/powerpoint/2010/main" val="148487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E60CC59-082E-48ED-9CC3-0BA5F4ADA93E}" type="slidenum">
              <a:rPr lang="en-US" smtClean="0"/>
              <a:pPr>
                <a:defRPr/>
              </a:pPr>
              <a:t>‹#›</a:t>
            </a:fld>
            <a:endParaRPr lang="en-US" dirty="0"/>
          </a:p>
        </p:txBody>
      </p:sp>
    </p:spTree>
    <p:extLst>
      <p:ext uri="{BB962C8B-B14F-4D97-AF65-F5344CB8AC3E}">
        <p14:creationId xmlns:p14="http://schemas.microsoft.com/office/powerpoint/2010/main" val="4074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48DA708-CCCD-4B3E-975C-8CE36AFA42CD}" type="slidenum">
              <a:rPr lang="en-US" smtClean="0"/>
              <a:pPr>
                <a:defRPr/>
              </a:pPr>
              <a:t>‹#›</a:t>
            </a:fld>
            <a:endParaRPr lang="en-US" dirty="0"/>
          </a:p>
        </p:txBody>
      </p:sp>
    </p:spTree>
    <p:extLst>
      <p:ext uri="{BB962C8B-B14F-4D97-AF65-F5344CB8AC3E}">
        <p14:creationId xmlns:p14="http://schemas.microsoft.com/office/powerpoint/2010/main" val="251646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7864943-F012-4347-A40E-DC4F395E4FA1}" type="slidenum">
              <a:rPr lang="en-US" smtClean="0"/>
              <a:pPr>
                <a:defRPr/>
              </a:pPr>
              <a:t>‹#›</a:t>
            </a:fld>
            <a:endParaRPr lang="en-US" dirty="0"/>
          </a:p>
        </p:txBody>
      </p:sp>
    </p:spTree>
    <p:extLst>
      <p:ext uri="{BB962C8B-B14F-4D97-AF65-F5344CB8AC3E}">
        <p14:creationId xmlns:p14="http://schemas.microsoft.com/office/powerpoint/2010/main" val="309873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6E41743-6CA1-47F3-BFE9-72EC095CC43C}" type="slidenum">
              <a:rPr lang="en-US" smtClean="0"/>
              <a:pPr>
                <a:defRPr/>
              </a:pPr>
              <a:t>‹#›</a:t>
            </a:fld>
            <a:endParaRPr lang="en-US" dirty="0"/>
          </a:p>
        </p:txBody>
      </p:sp>
    </p:spTree>
    <p:extLst>
      <p:ext uri="{BB962C8B-B14F-4D97-AF65-F5344CB8AC3E}">
        <p14:creationId xmlns:p14="http://schemas.microsoft.com/office/powerpoint/2010/main" val="405641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5140AC1-1E6B-469E-9ECA-C2A069F92985}" type="slidenum">
              <a:rPr lang="en-US" smtClean="0"/>
              <a:pPr>
                <a:defRPr/>
              </a:pPr>
              <a:t>‹#›</a:t>
            </a:fld>
            <a:endParaRPr lang="en-US" dirty="0"/>
          </a:p>
        </p:txBody>
      </p:sp>
    </p:spTree>
    <p:extLst>
      <p:ext uri="{BB962C8B-B14F-4D97-AF65-F5344CB8AC3E}">
        <p14:creationId xmlns:p14="http://schemas.microsoft.com/office/powerpoint/2010/main" val="123150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B907681-01BC-4595-8193-F144E43233CD}" type="slidenum">
              <a:rPr lang="en-US" smtClean="0"/>
              <a:pPr>
                <a:defRPr/>
              </a:pPr>
              <a:t>‹#›</a:t>
            </a:fld>
            <a:endParaRPr lang="en-US" dirty="0"/>
          </a:p>
        </p:txBody>
      </p:sp>
    </p:spTree>
    <p:extLst>
      <p:ext uri="{BB962C8B-B14F-4D97-AF65-F5344CB8AC3E}">
        <p14:creationId xmlns:p14="http://schemas.microsoft.com/office/powerpoint/2010/main" val="9060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2">
                <a:lumMod val="60000"/>
                <a:lumOff val="40000"/>
              </a:schemeClr>
            </a:gs>
            <a:gs pos="0">
              <a:schemeClr val="accent3">
                <a:lumMod val="76000"/>
              </a:schemeClr>
            </a:gs>
            <a:gs pos="40000">
              <a:schemeClr val="accent2">
                <a:lumMod val="95000"/>
                <a:lumOff val="5000"/>
              </a:schemeClr>
            </a:gs>
            <a:gs pos="100000">
              <a:srgbClr val="5F9339"/>
            </a:gs>
            <a:gs pos="100000">
              <a:schemeClr val="accent2">
                <a:lumMod val="60000"/>
              </a:schemeClr>
            </a:gs>
          </a:gsLst>
          <a:lin ang="162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9F9468-82D7-4A3D-B673-4A665C4591E0}" type="slidenum">
              <a:rPr lang="en-US" smtClean="0"/>
              <a:pPr>
                <a:defRPr/>
              </a:pPr>
              <a:t>‹#›</a:t>
            </a:fld>
            <a:endParaRPr lang="en-US" dirty="0"/>
          </a:p>
        </p:txBody>
      </p:sp>
      <p:pic>
        <p:nvPicPr>
          <p:cNvPr id="21" name="Picture 20" descr="C:\Users\constantino\Desktop\SHORM\Clients\HCA-003\HCA-Fall Protection\HCA logo\image001.jpg"/>
          <p:cNvPicPr>
            <a:picLocks noChangeAspect="1" noChangeArrowheads="1"/>
          </p:cNvPicPr>
          <p:nvPr userDrawn="1"/>
        </p:nvPicPr>
        <p:blipFill>
          <a:blip r:embed="rId32" cstate="email">
            <a:grayscl/>
            <a:extLst>
              <a:ext uri="{28A0092B-C50C-407E-A947-70E740481C1C}">
                <a14:useLocalDpi xmlns:a14="http://schemas.microsoft.com/office/drawing/2010/main"/>
              </a:ext>
            </a:extLst>
          </a:blip>
          <a:srcRect/>
          <a:stretch>
            <a:fillRect/>
          </a:stretch>
        </p:blipFill>
        <p:spPr bwMode="auto">
          <a:xfrm>
            <a:off x="8252460" y="6189345"/>
            <a:ext cx="891540" cy="66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6" descr="Shorm Tino ver.2 copy.jpg"/>
          <p:cNvPicPr>
            <a:picLocks noChangeAspect="1"/>
          </p:cNvPicPr>
          <p:nvPr userDrawn="1"/>
        </p:nvPicPr>
        <p:blipFill>
          <a:blip r:embed="rId33" cstate="email">
            <a:clrChange>
              <a:clrFrom>
                <a:srgbClr val="FFFEFF"/>
              </a:clrFrom>
              <a:clrTo>
                <a:srgbClr val="FFFEFF">
                  <a:alpha val="0"/>
                </a:srgbClr>
              </a:clrTo>
            </a:clrChange>
            <a:lum bright="40000" contrast="-100000"/>
            <a:extLst>
              <a:ext uri="{28A0092B-C50C-407E-A947-70E740481C1C}">
                <a14:useLocalDpi xmlns:a14="http://schemas.microsoft.com/office/drawing/2010/main"/>
              </a:ext>
            </a:extLst>
          </a:blip>
          <a:srcRect/>
          <a:stretch>
            <a:fillRect/>
          </a:stretch>
        </p:blipFill>
        <p:spPr bwMode="auto">
          <a:xfrm>
            <a:off x="74613" y="6400800"/>
            <a:ext cx="1352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761830"/>
      </p:ext>
    </p:extLst>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 id="2147484538" r:id="rId18"/>
    <p:sldLayoutId id="2147484541" r:id="rId19"/>
    <p:sldLayoutId id="2147484543" r:id="rId20"/>
    <p:sldLayoutId id="2147484544" r:id="rId21"/>
    <p:sldLayoutId id="2147484545" r:id="rId22"/>
    <p:sldLayoutId id="2147484547" r:id="rId23"/>
    <p:sldLayoutId id="2147484548" r:id="rId24"/>
    <p:sldLayoutId id="2147484549" r:id="rId25"/>
    <p:sldLayoutId id="2147484550" r:id="rId26"/>
    <p:sldLayoutId id="2147484552" r:id="rId27"/>
    <p:sldLayoutId id="2147484554" r:id="rId28"/>
    <p:sldLayoutId id="2147484131" r:id="rId29"/>
    <p:sldLayoutId id="2147484133" r:id="rId30"/>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7.w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70.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6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77.jpeg"/></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84.jpeg"/></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7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8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93.jpeg"/></Relationships>
</file>

<file path=ppt/slides/_rels/slide8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95.jpeg"/></Relationships>
</file>

<file path=ppt/slides/_rels/slide8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97.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100.jpeg"/></Relationships>
</file>

<file path=ppt/slides/_rels/slide9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DA5B-9EE7-4497-856B-5014A71B033C}"/>
              </a:ext>
            </a:extLst>
          </p:cNvPr>
          <p:cNvSpPr>
            <a:spLocks noGrp="1"/>
          </p:cNvSpPr>
          <p:nvPr>
            <p:ph type="title"/>
          </p:nvPr>
        </p:nvSpPr>
        <p:spPr/>
        <p:txBody>
          <a:bodyPr>
            <a:normAutofit fontScale="90000"/>
          </a:bodyPr>
          <a:lstStyle/>
          <a:p>
            <a:r>
              <a:rPr lang="en-US" b="1" dirty="0"/>
              <a:t>Building Safe Working Environments in Rural Communities </a:t>
            </a:r>
            <a:r>
              <a:rPr lang="en-US" sz="3200" dirty="0"/>
              <a:t/>
            </a:r>
            <a:br>
              <a:rPr lang="en-US" sz="3200" dirty="0"/>
            </a:br>
            <a:endParaRPr lang="en-US" dirty="0"/>
          </a:p>
        </p:txBody>
      </p:sp>
      <p:pic>
        <p:nvPicPr>
          <p:cNvPr id="6" name="Picture 2" descr="iron workers hanging steel beams without fall protection at all" title="Historical Image of Iron workers building Empire State Building">
            <a:extLst>
              <a:ext uri="{FF2B5EF4-FFF2-40B4-BE49-F238E27FC236}">
                <a16:creationId xmlns:a16="http://schemas.microsoft.com/office/drawing/2014/main" id="{FBBD6F35-CB5D-46E8-9EE8-00513C56A9C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2057400"/>
            <a:ext cx="2390624" cy="333216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F64556D-6756-4BE9-9727-BFD23CD76368}"/>
              </a:ext>
            </a:extLst>
          </p:cNvPr>
          <p:cNvSpPr>
            <a:spLocks noGrp="1"/>
          </p:cNvSpPr>
          <p:nvPr>
            <p:ph type="sldNum" sz="quarter" idx="12"/>
          </p:nvPr>
        </p:nvSpPr>
        <p:spPr/>
        <p:txBody>
          <a:bodyPr/>
          <a:lstStyle/>
          <a:p>
            <a:pPr>
              <a:defRPr/>
            </a:pPr>
            <a:fld id="{E66C0451-75BC-4832-9C9E-D63BEAB9FE58}" type="slidenum">
              <a:rPr lang="en-US" smtClean="0"/>
              <a:pPr>
                <a:defRPr/>
              </a:pPr>
              <a:t>1</a:t>
            </a:fld>
            <a:endParaRPr lang="en-US" dirty="0"/>
          </a:p>
        </p:txBody>
      </p:sp>
    </p:spTree>
    <p:extLst>
      <p:ext uri="{BB962C8B-B14F-4D97-AF65-F5344CB8AC3E}">
        <p14:creationId xmlns:p14="http://schemas.microsoft.com/office/powerpoint/2010/main" val="256769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b="1" dirty="0"/>
              <a:t>Recognizing General </a:t>
            </a:r>
            <a:r>
              <a:rPr lang="en-US" b="1"/>
              <a:t>Fall Hazards</a:t>
            </a:r>
            <a:endParaRPr lang="en-US" b="1" dirty="0"/>
          </a:p>
        </p:txBody>
      </p:sp>
      <p:sp>
        <p:nvSpPr>
          <p:cNvPr id="5" name="Content Placeholder 4"/>
          <p:cNvSpPr>
            <a:spLocks noGrp="1"/>
          </p:cNvSpPr>
          <p:nvPr>
            <p:ph sz="half" idx="2"/>
          </p:nvPr>
        </p:nvSpPr>
        <p:spPr>
          <a:xfrm>
            <a:off x="4946904" y="2057400"/>
            <a:ext cx="3739896" cy="3733800"/>
          </a:xfrm>
        </p:spPr>
        <p:txBody>
          <a:bodyPr/>
          <a:lstStyle/>
          <a:p>
            <a:r>
              <a:rPr lang="en-US" dirty="0">
                <a:cs typeface="Times New Roman" pitchFamily="18" charset="0"/>
              </a:rPr>
              <a:t>Workers can be killed by falling from open-sided floors and through floor openings.</a:t>
            </a:r>
          </a:p>
          <a:p>
            <a:r>
              <a:rPr lang="en-US" dirty="0">
                <a:cs typeface="Times New Roman" pitchFamily="18" charset="0"/>
              </a:rPr>
              <a:t>Workers can be hurt or killed if they fall from as little as 4 to 6 feet.</a:t>
            </a:r>
          </a:p>
          <a:p>
            <a:endParaRPr lang="en-US" dirty="0">
              <a:cs typeface="Times New Roman" pitchFamily="18" charset="0"/>
            </a:endParaRPr>
          </a:p>
          <a:p>
            <a:endParaRPr lang="en-US" dirty="0"/>
          </a:p>
        </p:txBody>
      </p:sp>
      <p:pic>
        <p:nvPicPr>
          <p:cNvPr id="9" name="Picture 2" descr="Picture of worker who neglected to tie off his lanyard and fell to the ground."/>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bwMode="auto">
          <a:xfrm>
            <a:off x="982663" y="2209801"/>
            <a:ext cx="3740150" cy="34549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047AD6E1-A533-4BBE-96EE-D8B023946198}"/>
              </a:ext>
            </a:extLst>
          </p:cNvPr>
          <p:cNvSpPr>
            <a:spLocks noGrp="1"/>
          </p:cNvSpPr>
          <p:nvPr>
            <p:ph type="sldNum" sz="quarter" idx="12"/>
          </p:nvPr>
        </p:nvSpPr>
        <p:spPr/>
        <p:txBody>
          <a:bodyPr/>
          <a:lstStyle/>
          <a:p>
            <a:pPr>
              <a:defRPr/>
            </a:pPr>
            <a:fld id="{E66C0451-75BC-4832-9C9E-D63BEAB9FE58}"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982133" y="457201"/>
            <a:ext cx="7704667" cy="609599"/>
          </a:xfrm>
        </p:spPr>
        <p:txBody>
          <a:bodyPr>
            <a:noAutofit/>
          </a:bodyPr>
          <a:lstStyle/>
          <a:p>
            <a:pPr algn="ctr"/>
            <a:r>
              <a:rPr lang="en-US" sz="3200" b="1" dirty="0"/>
              <a:t>General Fall Hazard Recognition</a:t>
            </a:r>
            <a:endParaRPr lang="en-US" dirty="0"/>
          </a:p>
        </p:txBody>
      </p:sp>
      <p:sp>
        <p:nvSpPr>
          <p:cNvPr id="2" name="Text Placeholder 1"/>
          <p:cNvSpPr>
            <a:spLocks noGrp="1"/>
          </p:cNvSpPr>
          <p:nvPr>
            <p:ph type="body" idx="1"/>
          </p:nvPr>
        </p:nvSpPr>
        <p:spPr>
          <a:xfrm>
            <a:off x="1326349" y="1219200"/>
            <a:ext cx="7197922" cy="1253595"/>
          </a:xfrm>
        </p:spPr>
        <p:txBody>
          <a:bodyPr>
            <a:normAutofit lnSpcReduction="10000"/>
          </a:bodyPr>
          <a:lstStyle/>
          <a:p>
            <a:r>
              <a:rPr lang="en-US" b="1" dirty="0">
                <a:cs typeface="Times New Roman" pitchFamily="18" charset="0"/>
              </a:rPr>
              <a:t>Open-sided floors and platforms 6 feet or more in height must have a guard to protect from falls.</a:t>
            </a:r>
            <a:endParaRPr lang="en-US" dirty="0"/>
          </a:p>
        </p:txBody>
      </p:sp>
      <p:pic>
        <p:nvPicPr>
          <p:cNvPr id="16" name="Content Placeholder 15" descr="Walking up staircase with no rails in place"/>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733800" y="2828396"/>
            <a:ext cx="4419600" cy="3378038"/>
          </a:xfrm>
        </p:spPr>
      </p:pic>
      <p:pic>
        <p:nvPicPr>
          <p:cNvPr id="12" name="Content Placeholder 11" descr="Walking on unfinished ledge without safety protec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7906" y="2455050"/>
            <a:ext cx="4327875" cy="337555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FED284-55F4-4D87-BDC6-5FBC4E07E159}"/>
              </a:ext>
            </a:extLst>
          </p:cNvPr>
          <p:cNvSpPr>
            <a:spLocks noGrp="1"/>
          </p:cNvSpPr>
          <p:nvPr>
            <p:ph type="title"/>
          </p:nvPr>
        </p:nvSpPr>
        <p:spPr>
          <a:xfrm>
            <a:off x="982133" y="457201"/>
            <a:ext cx="7704667" cy="838199"/>
          </a:xfrm>
        </p:spPr>
        <p:txBody>
          <a:bodyPr>
            <a:normAutofit/>
          </a:bodyPr>
          <a:lstStyle/>
          <a:p>
            <a:r>
              <a:rPr lang="en-US" dirty="0"/>
              <a:t>Fall Hazards Include:</a:t>
            </a:r>
          </a:p>
        </p:txBody>
      </p:sp>
      <p:sp>
        <p:nvSpPr>
          <p:cNvPr id="3" name="Text Placeholder 2"/>
          <p:cNvSpPr>
            <a:spLocks noGrp="1"/>
          </p:cNvSpPr>
          <p:nvPr>
            <p:ph type="body" idx="1"/>
          </p:nvPr>
        </p:nvSpPr>
        <p:spPr>
          <a:xfrm>
            <a:off x="1329481" y="1828800"/>
            <a:ext cx="2556719" cy="4652395"/>
          </a:xfrm>
        </p:spPr>
        <p:txBody>
          <a:bodyPr anchor="t" anchorCtr="0">
            <a:noAutofit/>
          </a:bodyPr>
          <a:lstStyle/>
          <a:p>
            <a:pPr marL="342900" indent="-342900">
              <a:buFont typeface="Arial" panose="020B0604020202020204" pitchFamily="34" charset="0"/>
              <a:buChar char="•"/>
            </a:pPr>
            <a:r>
              <a:rPr lang="en-US" sz="2000" dirty="0"/>
              <a:t>Scaffolding</a:t>
            </a:r>
          </a:p>
          <a:p>
            <a:pPr marL="342900" indent="-342900">
              <a:buFont typeface="Arial" panose="020B0604020202020204" pitchFamily="34" charset="0"/>
              <a:buChar char="•"/>
            </a:pPr>
            <a:r>
              <a:rPr lang="en-US" sz="2000" dirty="0"/>
              <a:t>Holes-floor &amp; walls</a:t>
            </a:r>
          </a:p>
          <a:p>
            <a:pPr marL="342900" indent="-342900">
              <a:buFont typeface="Arial" panose="020B0604020202020204" pitchFamily="34" charset="0"/>
              <a:buChar char="•"/>
            </a:pPr>
            <a:r>
              <a:rPr lang="en-US" sz="2000" dirty="0"/>
              <a:t>Skylights</a:t>
            </a:r>
          </a:p>
          <a:p>
            <a:pPr marL="342900" indent="-342900">
              <a:buFont typeface="Arial" panose="020B0604020202020204" pitchFamily="34" charset="0"/>
              <a:buChar char="•"/>
            </a:pPr>
            <a:r>
              <a:rPr lang="en-US" sz="2000" dirty="0"/>
              <a:t>Edges</a:t>
            </a:r>
          </a:p>
          <a:p>
            <a:pPr marL="342900" indent="-342900">
              <a:buFont typeface="Arial" panose="020B0604020202020204" pitchFamily="34" charset="0"/>
              <a:buChar char="•"/>
            </a:pPr>
            <a:r>
              <a:rPr lang="en-US" sz="2000" dirty="0"/>
              <a:t>Roofs</a:t>
            </a:r>
          </a:p>
          <a:p>
            <a:pPr marL="342900" indent="-342900">
              <a:buFont typeface="Arial" panose="020B0604020202020204" pitchFamily="34" charset="0"/>
              <a:buChar char="•"/>
            </a:pPr>
            <a:r>
              <a:rPr lang="en-US" sz="2000" dirty="0"/>
              <a:t>Decking and plywood</a:t>
            </a:r>
          </a:p>
          <a:p>
            <a:pPr marL="342900" indent="-342900">
              <a:buFont typeface="Arial" panose="020B0604020202020204" pitchFamily="34" charset="0"/>
              <a:buChar char="•"/>
            </a:pPr>
            <a:r>
              <a:rPr lang="en-US" sz="2000" dirty="0"/>
              <a:t>Installation of trusses</a:t>
            </a:r>
          </a:p>
          <a:p>
            <a:pPr marL="342900" indent="-342900">
              <a:buFont typeface="Arial" panose="020B0604020202020204" pitchFamily="34" charset="0"/>
              <a:buChar char="•"/>
            </a:pPr>
            <a:r>
              <a:rPr lang="en-US" sz="2000" dirty="0"/>
              <a:t>Excavations</a:t>
            </a:r>
          </a:p>
          <a:p>
            <a:pPr marL="342900" indent="-342900">
              <a:buFont typeface="Arial" panose="020B0604020202020204" pitchFamily="34" charset="0"/>
              <a:buChar char="•"/>
            </a:pPr>
            <a:r>
              <a:rPr lang="en-US" sz="2000" dirty="0"/>
              <a:t>Bricklaying</a:t>
            </a:r>
          </a:p>
          <a:p>
            <a:endParaRPr lang="en-US" sz="2400" dirty="0"/>
          </a:p>
        </p:txBody>
      </p:sp>
      <p:pic>
        <p:nvPicPr>
          <p:cNvPr id="12" name="Picture 3" descr="a broken skylight glass - can fall through opening" title="broken sky light"/>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381625" y="4160313"/>
            <a:ext cx="2590800" cy="195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1" descr="standing on top of a ladder" title="Wrong way to use a ladder-1"/>
          <p:cNvPicPr>
            <a:picLocks noGrp="1" noChangeAspect="1" noChangeArrowheads="1"/>
          </p:cNvPicPr>
          <p:nvPr>
            <p:ph sz="half" idx="2"/>
          </p:nvPr>
        </p:nvPicPr>
        <p:blipFill>
          <a:blip r:embed="rId4" cstate="print">
            <a:extLst>
              <a:ext uri="{28A0092B-C50C-407E-A947-70E740481C1C}">
                <a14:useLocalDpi xmlns:a14="http://schemas.microsoft.com/office/drawing/2010/main"/>
              </a:ext>
            </a:extLst>
          </a:blip>
          <a:srcRect/>
          <a:stretch>
            <a:fillRect/>
          </a:stretch>
        </p:blipFill>
        <p:spPr bwMode="auto">
          <a:xfrm>
            <a:off x="4495800" y="1898254"/>
            <a:ext cx="1571625" cy="2333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lide Number Placeholder 8">
            <a:extLst>
              <a:ext uri="{FF2B5EF4-FFF2-40B4-BE49-F238E27FC236}">
                <a16:creationId xmlns:a16="http://schemas.microsoft.com/office/drawing/2014/main" id="{E71EC63F-64A7-4233-A476-823EBE94A475}"/>
              </a:ext>
            </a:extLst>
          </p:cNvPr>
          <p:cNvSpPr>
            <a:spLocks noGrp="1"/>
          </p:cNvSpPr>
          <p:nvPr>
            <p:ph type="sldNum" sz="quarter" idx="12"/>
          </p:nvPr>
        </p:nvSpPr>
        <p:spPr/>
        <p:txBody>
          <a:bodyPr/>
          <a:lstStyle/>
          <a:p>
            <a:pPr>
              <a:defRPr/>
            </a:pPr>
            <a:fld id="{E66C0451-75BC-4832-9C9E-D63BEAB9FE58}"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Fall Hazard - Walkways and Ramps</a:t>
            </a:r>
            <a:br>
              <a:rPr lang="en-US" b="1" dirty="0"/>
            </a:br>
            <a:endParaRPr lang="en-US" dirty="0"/>
          </a:p>
        </p:txBody>
      </p:sp>
      <p:pic>
        <p:nvPicPr>
          <p:cNvPr id="7" name="Picture 3" descr="Wooden ramp complete with guard rails" title="well made wooden ramp"/>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676400" y="2209800"/>
            <a:ext cx="5791199" cy="33321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lide Number Placeholder 2">
            <a:extLst>
              <a:ext uri="{FF2B5EF4-FFF2-40B4-BE49-F238E27FC236}">
                <a16:creationId xmlns:a16="http://schemas.microsoft.com/office/drawing/2014/main" id="{29FD0822-CD91-4637-98BF-1A3F59A06BE8}"/>
              </a:ext>
            </a:extLst>
          </p:cNvPr>
          <p:cNvSpPr>
            <a:spLocks noGrp="1"/>
          </p:cNvSpPr>
          <p:nvPr>
            <p:ph type="sldNum" sz="quarter" idx="12"/>
          </p:nvPr>
        </p:nvSpPr>
        <p:spPr/>
        <p:txBody>
          <a:bodyPr/>
          <a:lstStyle/>
          <a:p>
            <a:pPr>
              <a:defRPr/>
            </a:pPr>
            <a:fld id="{76E41743-6CA1-47F3-BFE9-72EC095CC43C}"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838199"/>
          </a:xfrm>
        </p:spPr>
        <p:txBody>
          <a:bodyPr>
            <a:normAutofit fontScale="90000"/>
          </a:bodyPr>
          <a:lstStyle/>
          <a:p>
            <a:r>
              <a:rPr lang="en-US" b="1" dirty="0"/>
              <a:t>Fall Hazard - Floor Holes</a:t>
            </a:r>
            <a:br>
              <a:rPr lang="en-US" b="1" dirty="0"/>
            </a:br>
            <a:endParaRPr lang="en-US" dirty="0"/>
          </a:p>
        </p:txBody>
      </p:sp>
      <p:sp>
        <p:nvSpPr>
          <p:cNvPr id="4" name="Text Placeholder 3"/>
          <p:cNvSpPr>
            <a:spLocks noGrp="1"/>
          </p:cNvSpPr>
          <p:nvPr>
            <p:ph type="body" idx="1"/>
          </p:nvPr>
        </p:nvSpPr>
        <p:spPr>
          <a:xfrm>
            <a:off x="1314395" y="1119300"/>
            <a:ext cx="6943836" cy="938099"/>
          </a:xfrm>
        </p:spPr>
        <p:txBody>
          <a:bodyPr>
            <a:noAutofit/>
          </a:bodyPr>
          <a:lstStyle/>
          <a:p>
            <a:pPr algn="ctr"/>
            <a:r>
              <a:rPr lang="en-US" dirty="0"/>
              <a:t>Do either of these coverings comply with the standards?</a:t>
            </a:r>
          </a:p>
        </p:txBody>
      </p:sp>
      <p:pic>
        <p:nvPicPr>
          <p:cNvPr id="12" name="Picture 3" descr="Slide20"/>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61633" y="2084000"/>
            <a:ext cx="4596130" cy="3245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 descr="A piece of plywood covering a hole, not secured with hole written on it in orange plain print." title="Construction rooftop opening plywood cover"/>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4977596" y="3505200"/>
            <a:ext cx="3671887" cy="2447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E56BCD0D-FD26-416C-A8DB-296642AA9C86}"/>
              </a:ext>
            </a:extLst>
          </p:cNvPr>
          <p:cNvSpPr>
            <a:spLocks noGrp="1"/>
          </p:cNvSpPr>
          <p:nvPr>
            <p:ph type="sldNum" sz="quarter" idx="12"/>
          </p:nvPr>
        </p:nvSpPr>
        <p:spPr/>
        <p:txBody>
          <a:bodyPr/>
          <a:lstStyle/>
          <a:p>
            <a:pPr>
              <a:defRPr/>
            </a:pPr>
            <a:fld id="{A7864943-F012-4347-A40E-DC4F395E4FA1}"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507" y="146603"/>
            <a:ext cx="7704667" cy="996397"/>
          </a:xfrm>
        </p:spPr>
        <p:txBody>
          <a:bodyPr/>
          <a:lstStyle/>
          <a:p>
            <a:r>
              <a:rPr lang="en-US" b="1" dirty="0"/>
              <a:t>Fall Hazard - Wall Openings</a:t>
            </a:r>
            <a:endParaRPr lang="en-US" dirty="0"/>
          </a:p>
        </p:txBody>
      </p:sp>
      <p:sp>
        <p:nvSpPr>
          <p:cNvPr id="4" name="Text Placeholder 3"/>
          <p:cNvSpPr>
            <a:spLocks noGrp="1"/>
          </p:cNvSpPr>
          <p:nvPr>
            <p:ph type="body" idx="1"/>
          </p:nvPr>
        </p:nvSpPr>
        <p:spPr>
          <a:xfrm>
            <a:off x="611399" y="1192768"/>
            <a:ext cx="3456291" cy="576262"/>
          </a:xfrm>
        </p:spPr>
        <p:txBody>
          <a:bodyPr/>
          <a:lstStyle/>
          <a:p>
            <a:r>
              <a:rPr lang="en-US" sz="2400" dirty="0"/>
              <a:t>Unguarded wall opening</a:t>
            </a:r>
          </a:p>
        </p:txBody>
      </p:sp>
      <p:pic>
        <p:nvPicPr>
          <p:cNvPr id="15" name="Picture 3" descr="No fall prot-EE per concrete oper05"/>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02806" y="2209800"/>
            <a:ext cx="3840594" cy="2679881"/>
          </a:xfrm>
          <a:prstGeom prst="rect">
            <a:avLst/>
          </a:prstGeom>
          <a:ln w="76200" cap="sq">
            <a:solidFill>
              <a:srgbClr val="000000"/>
            </a:solidFill>
            <a:miter lim="800000"/>
          </a:ln>
          <a:effectLst>
            <a:outerShdw blurRad="57150" dist="50800" dir="2700000" algn="tl" rotWithShape="0">
              <a:srgbClr val="000000">
                <a:alpha val="40000"/>
              </a:srgbClr>
            </a:outerShdw>
          </a:effectLst>
        </p:spPr>
      </p:pic>
      <p:sp>
        <p:nvSpPr>
          <p:cNvPr id="6" name="Text Placeholder 5"/>
          <p:cNvSpPr>
            <a:spLocks noGrp="1"/>
          </p:cNvSpPr>
          <p:nvPr>
            <p:ph type="body" sz="quarter" idx="3"/>
          </p:nvPr>
        </p:nvSpPr>
        <p:spPr>
          <a:xfrm>
            <a:off x="5161708" y="1113219"/>
            <a:ext cx="3467806" cy="822326"/>
          </a:xfrm>
        </p:spPr>
        <p:txBody>
          <a:bodyPr>
            <a:noAutofit/>
          </a:bodyPr>
          <a:lstStyle/>
          <a:p>
            <a:r>
              <a:rPr lang="en-US" sz="2400" dirty="0"/>
              <a:t>Wall opening with compliant guards</a:t>
            </a:r>
          </a:p>
        </p:txBody>
      </p:sp>
      <p:pic>
        <p:nvPicPr>
          <p:cNvPr id="18" name="Picture 2" descr="Image result for open elevator shafts" title="well guarded construction opening - 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808171" y="2247207"/>
            <a:ext cx="3671887" cy="2484643"/>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79AA09B-D38C-467C-8A64-11CB446A1F86}"/>
              </a:ext>
            </a:extLst>
          </p:cNvPr>
          <p:cNvSpPr>
            <a:spLocks noGrp="1"/>
          </p:cNvSpPr>
          <p:nvPr>
            <p:ph type="sldNum" sz="quarter" idx="12"/>
          </p:nvPr>
        </p:nvSpPr>
        <p:spPr/>
        <p:txBody>
          <a:bodyPr/>
          <a:lstStyle/>
          <a:p>
            <a:pPr>
              <a:defRPr/>
            </a:pPr>
            <a:fld id="{76E41743-6CA1-47F3-BFE9-72EC095CC43C}"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8811"/>
            <a:ext cx="7704667" cy="1103500"/>
          </a:xfrm>
        </p:spPr>
        <p:txBody>
          <a:bodyPr/>
          <a:lstStyle/>
          <a:p>
            <a:r>
              <a:rPr lang="en-US" b="1" dirty="0"/>
              <a:t>Fall Hazard:   Sides </a:t>
            </a:r>
            <a:r>
              <a:rPr lang="en-US" sz="3200" b="1" dirty="0"/>
              <a:t>&amp;</a:t>
            </a:r>
            <a:r>
              <a:rPr lang="en-US" b="1" dirty="0"/>
              <a:t> Edges</a:t>
            </a:r>
            <a:endParaRPr lang="en-US" dirty="0"/>
          </a:p>
        </p:txBody>
      </p:sp>
      <p:sp>
        <p:nvSpPr>
          <p:cNvPr id="10" name="Content Placeholder 9"/>
          <p:cNvSpPr>
            <a:spLocks noGrp="1"/>
          </p:cNvSpPr>
          <p:nvPr>
            <p:ph sz="half" idx="2"/>
          </p:nvPr>
        </p:nvSpPr>
        <p:spPr>
          <a:xfrm>
            <a:off x="1196567" y="5798383"/>
            <a:ext cx="7247469" cy="682812"/>
          </a:xfrm>
        </p:spPr>
        <p:txBody>
          <a:bodyPr/>
          <a:lstStyle/>
          <a:p>
            <a:pPr marL="0" indent="0" algn="ctr">
              <a:buNone/>
            </a:pPr>
            <a:r>
              <a:rPr lang="en-US" sz="2400" b="1" dirty="0"/>
              <a:t>What’s wrong in this picture?</a:t>
            </a:r>
          </a:p>
          <a:p>
            <a:endParaRPr lang="en-US" dirty="0"/>
          </a:p>
        </p:txBody>
      </p:sp>
      <p:pic>
        <p:nvPicPr>
          <p:cNvPr id="12" name="Picture 2" descr="under construction ,floor level opening unprotected  by lacking a guardrail system complete with a top rail test of 150 lbs. in any direction &#10;no midrail&#10;no toeboards&#10; using only a sagging rope for protection &#10;" title="skyscraper fall exposure"/>
          <p:cNvPicPr>
            <a:picLocks noGrp="1" noChangeAspect="1" noChangeArrowheads="1"/>
          </p:cNvPicPr>
          <p:nvPr>
            <p:ph sz="half" idx="1"/>
          </p:nvPr>
        </p:nvPicPr>
        <p:blipFill>
          <a:blip r:embed="rId3" cstate="email">
            <a:lum bright="10000"/>
            <a:extLst>
              <a:ext uri="{28A0092B-C50C-407E-A947-70E740481C1C}">
                <a14:useLocalDpi xmlns:a14="http://schemas.microsoft.com/office/drawing/2010/main"/>
              </a:ext>
            </a:extLst>
          </a:blip>
          <a:stretch>
            <a:fillRect/>
          </a:stretch>
        </p:blipFill>
        <p:spPr bwMode="auto">
          <a:xfrm>
            <a:off x="1752600" y="1439249"/>
            <a:ext cx="6172201" cy="40576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D040235A-77A1-490E-88B4-D6851B312C56}"/>
              </a:ext>
            </a:extLst>
          </p:cNvPr>
          <p:cNvSpPr>
            <a:spLocks noGrp="1"/>
          </p:cNvSpPr>
          <p:nvPr>
            <p:ph type="sldNum" sz="quarter" idx="12"/>
          </p:nvPr>
        </p:nvSpPr>
        <p:spPr/>
        <p:txBody>
          <a:bodyPr/>
          <a:lstStyle/>
          <a:p>
            <a:pPr>
              <a:defRPr/>
            </a:pPr>
            <a:fld id="{76E41743-6CA1-47F3-BFE9-72EC095CC43C}"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457201"/>
            <a:ext cx="7704667" cy="838199"/>
          </a:xfrm>
        </p:spPr>
        <p:txBody>
          <a:bodyPr>
            <a:noAutofit/>
          </a:bodyPr>
          <a:lstStyle/>
          <a:p>
            <a:pPr>
              <a:spcBef>
                <a:spcPct val="50000"/>
              </a:spcBef>
            </a:pPr>
            <a:r>
              <a:rPr lang="en-US" sz="3200" b="1" dirty="0"/>
              <a:t>Fall Hazard:</a:t>
            </a:r>
            <a:br>
              <a:rPr lang="en-US" sz="3200" b="1" dirty="0"/>
            </a:br>
            <a:r>
              <a:rPr lang="en-US" sz="3200" b="1" dirty="0"/>
              <a:t>Concrete Forms and Rebar</a:t>
            </a:r>
            <a:endParaRPr lang="en-US" sz="3200" dirty="0"/>
          </a:p>
        </p:txBody>
      </p:sp>
      <p:pic>
        <p:nvPicPr>
          <p:cNvPr id="8" name="Picture 6" descr="Employees on a form scaffold exposed to a fall of more than 10 feet without guard rails or a PFA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2480900" y="1586840"/>
            <a:ext cx="4707132" cy="4412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7279FE59-6604-46B4-9C5F-FAC34D1730D3}"/>
              </a:ext>
            </a:extLst>
          </p:cNvPr>
          <p:cNvSpPr>
            <a:spLocks noGrp="1"/>
          </p:cNvSpPr>
          <p:nvPr>
            <p:ph type="sldNum" sz="quarter" idx="12"/>
          </p:nvPr>
        </p:nvSpPr>
        <p:spPr/>
        <p:txBody>
          <a:bodyPr/>
          <a:lstStyle/>
          <a:p>
            <a:pPr>
              <a:defRPr/>
            </a:pPr>
            <a:fld id="{A7864943-F012-4347-A40E-DC4F395E4FA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2198" y="381000"/>
            <a:ext cx="7704667" cy="838199"/>
          </a:xfrm>
        </p:spPr>
        <p:txBody>
          <a:bodyPr>
            <a:noAutofit/>
          </a:bodyPr>
          <a:lstStyle/>
          <a:p>
            <a:pPr>
              <a:spcBef>
                <a:spcPct val="50000"/>
              </a:spcBef>
            </a:pPr>
            <a:r>
              <a:rPr lang="en-US" sz="3200" b="1" dirty="0"/>
              <a:t>Fall Hazard: Excavations</a:t>
            </a:r>
            <a:endParaRPr lang="en-US" sz="3200" dirty="0"/>
          </a:p>
        </p:txBody>
      </p:sp>
      <p:pic>
        <p:nvPicPr>
          <p:cNvPr id="11" name="Picture 7" descr="excavation  with trench box in part of opening over piping excessive excavating on side leaving potential for collasp and no egress" title="Over-excavation with Poorly designed safety"/>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302679" y="1591010"/>
            <a:ext cx="3964521" cy="3579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4" descr="concrete from with partially protected rebar ends covered with rebar caps" title="Impalement Good &amp; Bad"/>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419600" y="2659289"/>
            <a:ext cx="3963987" cy="3456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8F0EB6F5-ED0B-4678-969C-C3D2353278DF}"/>
              </a:ext>
            </a:extLst>
          </p:cNvPr>
          <p:cNvSpPr>
            <a:spLocks noGrp="1"/>
          </p:cNvSpPr>
          <p:nvPr>
            <p:ph type="sldNum" sz="quarter" idx="12"/>
          </p:nvPr>
        </p:nvSpPr>
        <p:spPr/>
        <p:txBody>
          <a:bodyPr/>
          <a:lstStyle/>
          <a:p>
            <a:pPr>
              <a:defRPr/>
            </a:pPr>
            <a:fld id="{76E41743-6CA1-47F3-BFE9-72EC095CC43C}"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792162"/>
          </a:xfrm>
        </p:spPr>
        <p:txBody>
          <a:bodyPr/>
          <a:lstStyle/>
          <a:p>
            <a:pPr eaLnBrk="1" hangingPunct="1"/>
            <a:r>
              <a:rPr lang="en-US" b="1" dirty="0"/>
              <a:t>How to prevent falls?</a:t>
            </a:r>
          </a:p>
        </p:txBody>
      </p:sp>
      <p:sp>
        <p:nvSpPr>
          <p:cNvPr id="27651" name="Content Placeholder 2"/>
          <p:cNvSpPr>
            <a:spLocks noGrp="1"/>
          </p:cNvSpPr>
          <p:nvPr>
            <p:ph idx="1"/>
          </p:nvPr>
        </p:nvSpPr>
        <p:spPr>
          <a:xfrm>
            <a:off x="908346" y="990600"/>
            <a:ext cx="6711654" cy="4195481"/>
          </a:xfrm>
        </p:spPr>
        <p:txBody>
          <a:bodyPr>
            <a:normAutofit/>
          </a:bodyPr>
          <a:lstStyle/>
          <a:p>
            <a:pPr marL="514350" indent="-514350" eaLnBrk="1" hangingPunct="1">
              <a:buFont typeface="+mj-lt"/>
              <a:buAutoNum type="arabicPeriod"/>
            </a:pPr>
            <a:r>
              <a:rPr lang="en-US" sz="2400" dirty="0"/>
              <a:t>Do an assessment of the jobsite</a:t>
            </a:r>
          </a:p>
          <a:p>
            <a:pPr marL="514350" indent="-514350" eaLnBrk="1" hangingPunct="1">
              <a:buFont typeface="+mj-lt"/>
              <a:buAutoNum type="arabicPeriod"/>
            </a:pPr>
            <a:r>
              <a:rPr lang="en-US" sz="2400" dirty="0"/>
              <a:t>Take necessary steps to mitigate, eliminate or control the fall hazard</a:t>
            </a:r>
          </a:p>
          <a:p>
            <a:pPr marL="514350" indent="-514350" eaLnBrk="1" hangingPunct="1">
              <a:buFont typeface="+mj-lt"/>
              <a:buAutoNum type="arabicPeriod"/>
            </a:pPr>
            <a:r>
              <a:rPr lang="en-US" sz="2400" dirty="0"/>
              <a:t>If hazard cannot be eliminated, then provide fall protection</a:t>
            </a:r>
          </a:p>
          <a:p>
            <a:pPr marL="914400" lvl="1" indent="-514350" eaLnBrk="1" hangingPunct="1"/>
            <a:r>
              <a:rPr lang="en-US" sz="2400" dirty="0"/>
              <a:t>Which type of fall protection?</a:t>
            </a:r>
          </a:p>
        </p:txBody>
      </p:sp>
      <p:sp>
        <p:nvSpPr>
          <p:cNvPr id="3" name="Slide Number Placeholder 2">
            <a:extLst>
              <a:ext uri="{FF2B5EF4-FFF2-40B4-BE49-F238E27FC236}">
                <a16:creationId xmlns:a16="http://schemas.microsoft.com/office/drawing/2014/main" id="{E26068A9-7205-481C-B6F5-1E6566BDE596}"/>
              </a:ext>
            </a:extLst>
          </p:cNvPr>
          <p:cNvSpPr>
            <a:spLocks noGrp="1"/>
          </p:cNvSpPr>
          <p:nvPr>
            <p:ph type="sldNum" sz="quarter" idx="12"/>
          </p:nvPr>
        </p:nvSpPr>
        <p:spPr/>
        <p:txBody>
          <a:bodyPr/>
          <a:lstStyle/>
          <a:p>
            <a:pPr>
              <a:defRPr/>
            </a:pPr>
            <a:fld id="{E66C0451-75BC-4832-9C9E-D63BEAB9FE58}"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dirty="0"/>
              <a:t>The Need for Training:</a:t>
            </a:r>
          </a:p>
        </p:txBody>
      </p:sp>
      <p:sp>
        <p:nvSpPr>
          <p:cNvPr id="2" name="Content Placeholder 1"/>
          <p:cNvSpPr>
            <a:spLocks noGrp="1"/>
          </p:cNvSpPr>
          <p:nvPr>
            <p:ph sz="half" idx="1"/>
          </p:nvPr>
        </p:nvSpPr>
        <p:spPr>
          <a:xfrm>
            <a:off x="982133" y="5392142"/>
            <a:ext cx="7476067" cy="914400"/>
          </a:xfrm>
        </p:spPr>
        <p:txBody>
          <a:bodyPr>
            <a:noAutofit/>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sz="2400" b="1" dirty="0"/>
              <a:t>FALLS</a:t>
            </a:r>
            <a:r>
              <a:rPr lang="en-US" sz="2400" dirty="0"/>
              <a:t> are the </a:t>
            </a:r>
            <a:r>
              <a:rPr lang="en-US" sz="2400" b="1" dirty="0"/>
              <a:t>Leading Cause of Death </a:t>
            </a:r>
            <a:r>
              <a:rPr lang="en-US" sz="2400" dirty="0"/>
              <a:t>in Construction.</a:t>
            </a:r>
          </a:p>
          <a:p>
            <a:pPr marL="0" indent="0" algn="ctr">
              <a:buNone/>
            </a:pPr>
            <a:endParaRPr lang="en-US" b="1" dirty="0"/>
          </a:p>
          <a:p>
            <a:pPr marL="0" indent="0" algn="ctr">
              <a:buNone/>
            </a:pPr>
            <a:endParaRPr lang="en-US" b="1" dirty="0"/>
          </a:p>
          <a:p>
            <a:pPr marL="0" indent="0" algn="ctr">
              <a:buNone/>
            </a:pPr>
            <a:endParaRPr lang="en-US" b="1" dirty="0"/>
          </a:p>
          <a:p>
            <a:pPr algn="ctr"/>
            <a:endParaRPr lang="en-US" dirty="0"/>
          </a:p>
        </p:txBody>
      </p:sp>
      <p:pic>
        <p:nvPicPr>
          <p:cNvPr id="7" name="Picture 2" descr="Construction worker falls to his death">
            <a:extLst>
              <a:ext uri="{FF2B5EF4-FFF2-40B4-BE49-F238E27FC236}">
                <a16:creationId xmlns:a16="http://schemas.microsoft.com/office/drawing/2014/main" id="{E906B373-988C-4B18-A674-D6F412163F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2667000" y="2173400"/>
            <a:ext cx="5212444" cy="29319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DB720D68-3F55-44DE-AA75-E340B373D1CB}"/>
              </a:ext>
            </a:extLst>
          </p:cNvPr>
          <p:cNvSpPr>
            <a:spLocks noGrp="1"/>
          </p:cNvSpPr>
          <p:nvPr>
            <p:ph type="sldNum" sz="quarter" idx="12"/>
          </p:nvPr>
        </p:nvSpPr>
        <p:spPr/>
        <p:txBody>
          <a:bodyPr/>
          <a:lstStyle/>
          <a:p>
            <a:pPr>
              <a:defRPr/>
            </a:pPr>
            <a:fld id="{E66C0451-75BC-4832-9C9E-D63BEAB9FE58}" type="slidenum">
              <a:rPr lang="en-US" smtClean="0"/>
              <a:pPr>
                <a:defRPr/>
              </a:pPr>
              <a:t>2</a:t>
            </a:fld>
            <a:endParaRPr lang="en-US" dirty="0"/>
          </a:p>
        </p:txBody>
      </p:sp>
    </p:spTree>
    <p:extLst>
      <p:ext uri="{BB962C8B-B14F-4D97-AF65-F5344CB8AC3E}">
        <p14:creationId xmlns:p14="http://schemas.microsoft.com/office/powerpoint/2010/main" val="3513336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4"/>
          <p:cNvSpPr>
            <a:spLocks noGrp="1"/>
          </p:cNvSpPr>
          <p:nvPr>
            <p:ph type="title"/>
          </p:nvPr>
        </p:nvSpPr>
        <p:spPr>
          <a:xfrm>
            <a:off x="495300" y="311151"/>
            <a:ext cx="8229600" cy="914400"/>
          </a:xfrm>
        </p:spPr>
        <p:txBody>
          <a:bodyPr/>
          <a:lstStyle/>
          <a:p>
            <a:pPr algn="ctr" eaLnBrk="1" hangingPunct="1"/>
            <a:r>
              <a:rPr lang="en-US" sz="3200" b="1" dirty="0"/>
              <a:t>Types of Fall Protection</a:t>
            </a:r>
          </a:p>
        </p:txBody>
      </p:sp>
      <p:sp>
        <p:nvSpPr>
          <p:cNvPr id="9" name="Content Placeholder 8"/>
          <p:cNvSpPr>
            <a:spLocks noGrp="1"/>
          </p:cNvSpPr>
          <p:nvPr>
            <p:ph sz="quarter" idx="4"/>
          </p:nvPr>
        </p:nvSpPr>
        <p:spPr>
          <a:xfrm>
            <a:off x="568325" y="1598613"/>
            <a:ext cx="4041775" cy="4373563"/>
          </a:xfrm>
        </p:spPr>
        <p:txBody>
          <a:bodyPr rtlCol="0">
            <a:normAutofit/>
          </a:bodyPr>
          <a:lstStyle/>
          <a:p>
            <a:pPr eaLnBrk="1" fontAlgn="auto" hangingPunct="1">
              <a:spcAft>
                <a:spcPts val="0"/>
              </a:spcAft>
              <a:defRPr/>
            </a:pPr>
            <a:r>
              <a:rPr lang="en-US" sz="2800" b="1" dirty="0"/>
              <a:t>GUARDRAILS</a:t>
            </a:r>
          </a:p>
          <a:p>
            <a:pPr eaLnBrk="1" fontAlgn="auto" hangingPunct="1">
              <a:spcAft>
                <a:spcPts val="0"/>
              </a:spcAft>
              <a:defRPr/>
            </a:pPr>
            <a:r>
              <a:rPr lang="en-US" sz="2800" b="1" dirty="0"/>
              <a:t>FALL ARREST SYSTEMS</a:t>
            </a:r>
          </a:p>
          <a:p>
            <a:pPr eaLnBrk="1" fontAlgn="auto" hangingPunct="1">
              <a:spcAft>
                <a:spcPts val="0"/>
              </a:spcAft>
              <a:defRPr/>
            </a:pPr>
            <a:r>
              <a:rPr lang="en-US" sz="2800" b="1" dirty="0"/>
              <a:t>RESTRAINING &amp; POSITIONING DEVICES</a:t>
            </a:r>
          </a:p>
          <a:p>
            <a:pPr eaLnBrk="1" fontAlgn="auto" hangingPunct="1">
              <a:spcAft>
                <a:spcPts val="0"/>
              </a:spcAft>
              <a:defRPr/>
            </a:pPr>
            <a:r>
              <a:rPr lang="en-US" sz="2800" b="1" dirty="0"/>
              <a:t>SAFETY NETS</a:t>
            </a:r>
          </a:p>
          <a:p>
            <a:pPr eaLnBrk="1" fontAlgn="auto" hangingPunct="1">
              <a:spcAft>
                <a:spcPts val="0"/>
              </a:spcAft>
              <a:defRPr/>
            </a:pPr>
            <a:endParaRPr lang="en-US" dirty="0"/>
          </a:p>
        </p:txBody>
      </p:sp>
      <p:sp>
        <p:nvSpPr>
          <p:cNvPr id="7" name="Content Placeholder 6"/>
          <p:cNvSpPr>
            <a:spLocks noGrp="1"/>
          </p:cNvSpPr>
          <p:nvPr>
            <p:ph sz="half" idx="2"/>
          </p:nvPr>
        </p:nvSpPr>
        <p:spPr>
          <a:xfrm>
            <a:off x="4563035" y="1609725"/>
            <a:ext cx="4572000" cy="4373563"/>
          </a:xfrm>
        </p:spPr>
        <p:txBody>
          <a:bodyPr rtlCol="0">
            <a:normAutofit/>
          </a:bodyPr>
          <a:lstStyle/>
          <a:p>
            <a:pPr marL="457200" indent="-457200" eaLnBrk="1" fontAlgn="auto" hangingPunct="1">
              <a:spcAft>
                <a:spcPts val="0"/>
              </a:spcAft>
              <a:defRPr/>
            </a:pPr>
            <a:r>
              <a:rPr lang="en-US" sz="2800" b="1" dirty="0"/>
              <a:t>CONTROLLED ACCESS ZONES (CAZ)</a:t>
            </a:r>
          </a:p>
          <a:p>
            <a:pPr marL="457200" indent="-457200" eaLnBrk="1" fontAlgn="auto" hangingPunct="1">
              <a:spcAft>
                <a:spcPts val="0"/>
              </a:spcAft>
              <a:defRPr/>
            </a:pPr>
            <a:r>
              <a:rPr lang="en-US" sz="2800" b="1" dirty="0"/>
              <a:t>CONTROLLED DECKING ZONES (CDZ)</a:t>
            </a:r>
          </a:p>
          <a:p>
            <a:pPr marL="457200" indent="-457200" eaLnBrk="1" fontAlgn="auto" hangingPunct="1">
              <a:spcAft>
                <a:spcPts val="0"/>
              </a:spcAft>
              <a:defRPr/>
            </a:pPr>
            <a:r>
              <a:rPr lang="en-US" sz="2800" b="1" dirty="0"/>
              <a:t>WARNING LINES</a:t>
            </a:r>
          </a:p>
          <a:p>
            <a:pPr marL="457200" indent="-457200" eaLnBrk="1" fontAlgn="auto" hangingPunct="1">
              <a:spcAft>
                <a:spcPts val="0"/>
              </a:spcAft>
              <a:defRPr/>
            </a:pPr>
            <a:r>
              <a:rPr lang="en-US" sz="2800" b="1" dirty="0"/>
              <a:t>SAFETY MONITORS</a:t>
            </a:r>
          </a:p>
          <a:p>
            <a:pPr eaLnBrk="1" fontAlgn="auto" hangingPunct="1">
              <a:spcAft>
                <a:spcPts val="0"/>
              </a:spcAft>
              <a:defRPr/>
            </a:pPr>
            <a:endParaRPr lang="en-US" dirty="0"/>
          </a:p>
          <a:p>
            <a:pPr eaLnBrk="1" fontAlgn="auto" hangingPunct="1">
              <a:spcAft>
                <a:spcPts val="0"/>
              </a:spcAft>
              <a:buFont typeface="Arial" pitchFamily="34" charset="0"/>
              <a:buNone/>
              <a:defRPr/>
            </a:pPr>
            <a:endParaRPr lang="en-US" dirty="0"/>
          </a:p>
        </p:txBody>
      </p:sp>
      <p:sp>
        <p:nvSpPr>
          <p:cNvPr id="3" name="Slide Number Placeholder 2">
            <a:extLst>
              <a:ext uri="{FF2B5EF4-FFF2-40B4-BE49-F238E27FC236}">
                <a16:creationId xmlns:a16="http://schemas.microsoft.com/office/drawing/2014/main" id="{5402E8DC-0522-4464-8D40-F61602CBC611}"/>
              </a:ext>
            </a:extLst>
          </p:cNvPr>
          <p:cNvSpPr>
            <a:spLocks noGrp="1"/>
          </p:cNvSpPr>
          <p:nvPr>
            <p:ph type="sldNum" sz="quarter" idx="12"/>
          </p:nvPr>
        </p:nvSpPr>
        <p:spPr/>
        <p:txBody>
          <a:bodyPr/>
          <a:lstStyle/>
          <a:p>
            <a:pPr>
              <a:defRPr/>
            </a:pPr>
            <a:fld id="{748DA708-CCCD-4B3E-975C-8CE36AFA42CD}"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685801"/>
            <a:ext cx="7704667" cy="609599"/>
          </a:xfrm>
        </p:spPr>
        <p:txBody>
          <a:bodyPr>
            <a:normAutofit fontScale="90000"/>
          </a:bodyPr>
          <a:lstStyle/>
          <a:p>
            <a:r>
              <a:rPr lang="en-US" b="1" dirty="0"/>
              <a:t>Guardrails</a:t>
            </a:r>
            <a:endParaRPr lang="en-US" dirty="0"/>
          </a:p>
        </p:txBody>
      </p:sp>
      <p:pic>
        <p:nvPicPr>
          <p:cNvPr id="9" name="Picture 5" descr="Using 2x4's constructed a temporary wooden guard-rail system compliant with OSHA STANDARDS." title="Wooden temporary guard rail sysytem"/>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tretch>
            <a:fillRect/>
          </a:stretch>
        </p:blipFill>
        <p:spPr bwMode="auto">
          <a:xfrm>
            <a:off x="304800" y="1399087"/>
            <a:ext cx="5371798" cy="3869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p:cNvSpPr>
            <a:spLocks noGrp="1"/>
          </p:cNvSpPr>
          <p:nvPr>
            <p:ph sz="half" idx="2"/>
          </p:nvPr>
        </p:nvSpPr>
        <p:spPr>
          <a:xfrm>
            <a:off x="5911179" y="1410120"/>
            <a:ext cx="2590800" cy="3346824"/>
          </a:xfrm>
        </p:spPr>
        <p:txBody>
          <a:bodyPr>
            <a:normAutofit/>
          </a:bodyPr>
          <a:lstStyle/>
          <a:p>
            <a:r>
              <a:rPr lang="en-US" sz="2800" dirty="0"/>
              <a:t>Top Rail</a:t>
            </a:r>
          </a:p>
          <a:p>
            <a:r>
              <a:rPr lang="en-US" sz="2800" dirty="0"/>
              <a:t>Mid Rail</a:t>
            </a:r>
          </a:p>
          <a:p>
            <a:r>
              <a:rPr lang="en-US" sz="2800" dirty="0" err="1"/>
              <a:t>Toeboard</a:t>
            </a:r>
            <a:endParaRPr lang="en-US" sz="2800" dirty="0"/>
          </a:p>
          <a:p>
            <a:r>
              <a:rPr lang="en-US" sz="2800" dirty="0"/>
              <a:t>2 x 4 posts</a:t>
            </a:r>
          </a:p>
        </p:txBody>
      </p:sp>
      <p:sp>
        <p:nvSpPr>
          <p:cNvPr id="3" name="Slide Number Placeholder 2">
            <a:extLst>
              <a:ext uri="{FF2B5EF4-FFF2-40B4-BE49-F238E27FC236}">
                <a16:creationId xmlns:a16="http://schemas.microsoft.com/office/drawing/2014/main" id="{9F7C23CE-BCD4-45F6-8444-9A453E925BBB}"/>
              </a:ext>
            </a:extLst>
          </p:cNvPr>
          <p:cNvSpPr>
            <a:spLocks noGrp="1"/>
          </p:cNvSpPr>
          <p:nvPr>
            <p:ph type="sldNum" sz="quarter" idx="12"/>
          </p:nvPr>
        </p:nvSpPr>
        <p:spPr/>
        <p:txBody>
          <a:bodyPr/>
          <a:lstStyle/>
          <a:p>
            <a:pPr>
              <a:defRPr/>
            </a:pPr>
            <a:fld id="{E66C0451-75BC-4832-9C9E-D63BEAB9FE58}"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082"/>
            <a:ext cx="7704667" cy="978725"/>
          </a:xfrm>
        </p:spPr>
        <p:txBody>
          <a:bodyPr rtlCol="0">
            <a:normAutofit fontScale="90000"/>
          </a:bodyPr>
          <a:lstStyle/>
          <a:p>
            <a:pPr>
              <a:defRPr/>
            </a:pPr>
            <a:r>
              <a:rPr lang="en-US" b="1" dirty="0">
                <a:cs typeface="Times New Roman" pitchFamily="18" charset="0"/>
              </a:rPr>
              <a:t>Examples of Improper Installation of Temporary Guard Rails</a:t>
            </a:r>
          </a:p>
        </p:txBody>
      </p:sp>
      <p:sp>
        <p:nvSpPr>
          <p:cNvPr id="3" name="Text Placeholder 2"/>
          <p:cNvSpPr>
            <a:spLocks noGrp="1"/>
          </p:cNvSpPr>
          <p:nvPr>
            <p:ph type="body" idx="1"/>
          </p:nvPr>
        </p:nvSpPr>
        <p:spPr>
          <a:xfrm>
            <a:off x="838200" y="1459127"/>
            <a:ext cx="7732446" cy="933830"/>
          </a:xfrm>
        </p:spPr>
        <p:txBody>
          <a:bodyPr>
            <a:noAutofit/>
          </a:bodyPr>
          <a:lstStyle/>
          <a:p>
            <a:r>
              <a:rPr lang="en-US" sz="2400" b="1" dirty="0"/>
              <a:t>Are these in compliance with the standards based on what you learned in the last slide? Why or why not?</a:t>
            </a:r>
            <a:endParaRPr lang="en-US" sz="2400" dirty="0"/>
          </a:p>
        </p:txBody>
      </p:sp>
      <p:pic>
        <p:nvPicPr>
          <p:cNvPr id="11" name="Picture 2" descr="example of poorly constructed guard rail around floor opening" title="example of poorly constructed guard rail around floor openin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838200" y="3340557"/>
            <a:ext cx="3553882" cy="26654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3" descr="example of poorly constructed guard rail" title="example of poorly constructed guard rail"/>
          <p:cNvPicPr>
            <a:picLocks noGrp="1" noChangeAspect="1" noChangeArrowheads="1"/>
          </p:cNvPicPr>
          <p:nvPr>
            <p:ph sz="quarter" idx="4"/>
          </p:nvPr>
        </p:nvPicPr>
        <p:blipFill>
          <a:blip r:embed="rId4">
            <a:extLst>
              <a:ext uri="{28A0092B-C50C-407E-A947-70E740481C1C}">
                <a14:useLocalDpi xmlns:a14="http://schemas.microsoft.com/office/drawing/2010/main"/>
              </a:ext>
            </a:extLst>
          </a:blip>
          <a:srcRect/>
          <a:stretch>
            <a:fillRect/>
          </a:stretch>
        </p:blipFill>
        <p:spPr bwMode="auto">
          <a:xfrm>
            <a:off x="5016765" y="3335338"/>
            <a:ext cx="3553882" cy="26654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a:extLst>
              <a:ext uri="{FF2B5EF4-FFF2-40B4-BE49-F238E27FC236}">
                <a16:creationId xmlns:a16="http://schemas.microsoft.com/office/drawing/2014/main" id="{5728236F-C59D-4A8A-83E8-01251D548126}"/>
              </a:ext>
            </a:extLst>
          </p:cNvPr>
          <p:cNvSpPr>
            <a:spLocks noGrp="1"/>
          </p:cNvSpPr>
          <p:nvPr>
            <p:ph type="sldNum" sz="quarter" idx="12"/>
          </p:nvPr>
        </p:nvSpPr>
        <p:spPr/>
        <p:txBody>
          <a:bodyPr/>
          <a:lstStyle/>
          <a:p>
            <a:pPr>
              <a:defRPr/>
            </a:pPr>
            <a:fld id="{E66C0451-75BC-4832-9C9E-D63BEAB9FE58}"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1" u="sng" dirty="0"/>
              <a:t>P</a:t>
            </a:r>
            <a:r>
              <a:rPr lang="en-US" b="1" dirty="0"/>
              <a:t>ersonal </a:t>
            </a:r>
            <a:r>
              <a:rPr lang="en-US" b="1" u="sng" dirty="0"/>
              <a:t>F</a:t>
            </a:r>
            <a:r>
              <a:rPr lang="en-US" b="1" dirty="0"/>
              <a:t>all </a:t>
            </a:r>
            <a:r>
              <a:rPr lang="en-US" b="1" u="sng" dirty="0"/>
              <a:t>A</a:t>
            </a:r>
            <a:r>
              <a:rPr lang="en-US" b="1" dirty="0"/>
              <a:t>rrest </a:t>
            </a:r>
            <a:r>
              <a:rPr lang="en-US" b="1" u="sng" dirty="0"/>
              <a:t>S</a:t>
            </a:r>
            <a:r>
              <a:rPr lang="en-US" b="1" dirty="0"/>
              <a:t>ystems</a:t>
            </a:r>
            <a:endParaRPr lang="en-US" dirty="0"/>
          </a:p>
        </p:txBody>
      </p:sp>
      <p:sp>
        <p:nvSpPr>
          <p:cNvPr id="19" name="Text Placeholder 18"/>
          <p:cNvSpPr>
            <a:spLocks noGrp="1"/>
          </p:cNvSpPr>
          <p:nvPr>
            <p:ph type="body" idx="1"/>
          </p:nvPr>
        </p:nvSpPr>
        <p:spPr>
          <a:xfrm>
            <a:off x="304800" y="1697303"/>
            <a:ext cx="7162800" cy="1482195"/>
          </a:xfrm>
        </p:spPr>
        <p:txBody>
          <a:bodyPr>
            <a:normAutofit fontScale="92500" lnSpcReduction="10000"/>
          </a:bodyPr>
          <a:lstStyle/>
          <a:p>
            <a:pPr marL="457200" indent="-457200">
              <a:spcBef>
                <a:spcPct val="50000"/>
              </a:spcBef>
              <a:buClr>
                <a:schemeClr val="tx1"/>
              </a:buClr>
              <a:buFont typeface="Arial" panose="020B0604020202020204" pitchFamily="34" charset="0"/>
              <a:buChar char="•"/>
            </a:pPr>
            <a:r>
              <a:rPr lang="en-US" dirty="0">
                <a:latin typeface="Calibri" pitchFamily="34" charset="0"/>
              </a:rPr>
              <a:t>You must be trained how to properly use PFAS.</a:t>
            </a:r>
          </a:p>
          <a:p>
            <a:pPr marL="457200" indent="-457200">
              <a:spcBef>
                <a:spcPct val="50000"/>
              </a:spcBef>
              <a:buClr>
                <a:schemeClr val="tx1"/>
              </a:buClr>
              <a:buFont typeface="Arial" panose="020B0604020202020204" pitchFamily="34" charset="0"/>
              <a:buChar char="•"/>
            </a:pPr>
            <a:r>
              <a:rPr lang="en-US" dirty="0">
                <a:latin typeface="Calibri" pitchFamily="34" charset="0"/>
              </a:rPr>
              <a:t>PFAS encompasses anchorage, lifeline/connector and body harness</a:t>
            </a:r>
            <a:endParaRPr lang="en-US" dirty="0"/>
          </a:p>
        </p:txBody>
      </p:sp>
      <p:pic>
        <p:nvPicPr>
          <p:cNvPr id="24" name="Content Placeholder 23" descr="PF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5511" y="3335338"/>
            <a:ext cx="2398689" cy="2665412"/>
          </a:xfrm>
        </p:spPr>
      </p:pic>
      <p:pic>
        <p:nvPicPr>
          <p:cNvPr id="27" name="Content Placeholder 26" descr="Full body harness"/>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34466" y="3450658"/>
            <a:ext cx="2478859" cy="2665412"/>
          </a:xfrm>
        </p:spPr>
      </p:pic>
      <p:sp>
        <p:nvSpPr>
          <p:cNvPr id="4" name="Slide Number Placeholder 3">
            <a:extLst>
              <a:ext uri="{FF2B5EF4-FFF2-40B4-BE49-F238E27FC236}">
                <a16:creationId xmlns:a16="http://schemas.microsoft.com/office/drawing/2014/main" id="{44B5E418-24D3-4F07-8A80-C67C5EF01798}"/>
              </a:ext>
            </a:extLst>
          </p:cNvPr>
          <p:cNvSpPr>
            <a:spLocks noGrp="1"/>
          </p:cNvSpPr>
          <p:nvPr>
            <p:ph type="sldNum" sz="quarter" idx="12"/>
          </p:nvPr>
        </p:nvSpPr>
        <p:spPr/>
        <p:txBody>
          <a:bodyPr/>
          <a:lstStyle/>
          <a:p>
            <a:pPr>
              <a:defRPr/>
            </a:pPr>
            <a:fld id="{A7864943-F012-4347-A40E-DC4F395E4FA1}"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8266" y="228600"/>
            <a:ext cx="7704667" cy="990599"/>
          </a:xfrm>
        </p:spPr>
        <p:txBody>
          <a:bodyPr>
            <a:normAutofit fontScale="90000"/>
          </a:bodyPr>
          <a:lstStyle/>
          <a:p>
            <a:r>
              <a:rPr lang="en-US" dirty="0">
                <a:latin typeface="Calibri" pitchFamily="34" charset="0"/>
              </a:rPr>
              <a:t>Personal Fall Arrest System-</a:t>
            </a:r>
            <a:br>
              <a:rPr lang="en-US" dirty="0">
                <a:latin typeface="Calibri" pitchFamily="34" charset="0"/>
              </a:rPr>
            </a:br>
            <a:r>
              <a:rPr lang="en-US" dirty="0">
                <a:latin typeface="Calibri" pitchFamily="34" charset="0"/>
              </a:rPr>
              <a:t>Anchor Points</a:t>
            </a:r>
            <a:endParaRPr lang="en-US" dirty="0"/>
          </a:p>
        </p:txBody>
      </p:sp>
      <p:sp>
        <p:nvSpPr>
          <p:cNvPr id="4" name="Content Placeholder 3"/>
          <p:cNvSpPr>
            <a:spLocks noGrp="1"/>
          </p:cNvSpPr>
          <p:nvPr>
            <p:ph sz="half" idx="1"/>
          </p:nvPr>
        </p:nvSpPr>
        <p:spPr/>
        <p:txBody>
          <a:bodyPr/>
          <a:lstStyle/>
          <a:p>
            <a:r>
              <a:rPr lang="en-US" sz="2400" dirty="0"/>
              <a:t>Must be independent of any platform anchorage and  capable of supporting at least 5,000 lbs. per worker</a:t>
            </a:r>
          </a:p>
          <a:p>
            <a:endParaRPr lang="en-US" dirty="0"/>
          </a:p>
        </p:txBody>
      </p:sp>
      <p:pic>
        <p:nvPicPr>
          <p:cNvPr id="9" name="Picture 6" descr="anchor-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245518" y="1981200"/>
            <a:ext cx="2685644" cy="4032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lide Number Placeholder 2">
            <a:extLst>
              <a:ext uri="{FF2B5EF4-FFF2-40B4-BE49-F238E27FC236}">
                <a16:creationId xmlns:a16="http://schemas.microsoft.com/office/drawing/2014/main" id="{8B0A014E-7F76-4DC8-A34E-41F9BD4A1D92}"/>
              </a:ext>
            </a:extLst>
          </p:cNvPr>
          <p:cNvSpPr>
            <a:spLocks noGrp="1"/>
          </p:cNvSpPr>
          <p:nvPr>
            <p:ph type="sldNum" sz="quarter" idx="12"/>
          </p:nvPr>
        </p:nvSpPr>
        <p:spPr/>
        <p:txBody>
          <a:bodyPr/>
          <a:lstStyle/>
          <a:p>
            <a:pPr>
              <a:defRPr/>
            </a:pPr>
            <a:fld id="{76E41743-6CA1-47F3-BFE9-72EC095CC43C}"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344" y="369836"/>
            <a:ext cx="7704667" cy="990599"/>
          </a:xfrm>
        </p:spPr>
        <p:txBody>
          <a:bodyPr>
            <a:normAutofit fontScale="90000"/>
          </a:bodyPr>
          <a:lstStyle/>
          <a:p>
            <a:r>
              <a:rPr lang="en-US" b="1" dirty="0">
                <a:latin typeface="Calibri" pitchFamily="34" charset="0"/>
              </a:rPr>
              <a:t>Personal Fall Arrest System-</a:t>
            </a:r>
            <a:br>
              <a:rPr lang="en-US" b="1" dirty="0">
                <a:latin typeface="Calibri" pitchFamily="34" charset="0"/>
              </a:rPr>
            </a:br>
            <a:r>
              <a:rPr lang="en-US" b="1" dirty="0">
                <a:latin typeface="Calibri" pitchFamily="34" charset="0"/>
              </a:rPr>
              <a:t>Full Body Harness</a:t>
            </a:r>
            <a:endParaRPr lang="en-US" dirty="0"/>
          </a:p>
        </p:txBody>
      </p:sp>
      <p:sp>
        <p:nvSpPr>
          <p:cNvPr id="5" name="Content Placeholder 4"/>
          <p:cNvSpPr>
            <a:spLocks noGrp="1"/>
          </p:cNvSpPr>
          <p:nvPr>
            <p:ph sz="half" idx="2"/>
          </p:nvPr>
        </p:nvSpPr>
        <p:spPr/>
        <p:txBody>
          <a:bodyPr/>
          <a:lstStyle/>
          <a:p>
            <a:r>
              <a:rPr lang="en-US" sz="2400" dirty="0">
                <a:latin typeface="Calibri" pitchFamily="34" charset="0"/>
              </a:rPr>
              <a:t>PFAS in use during roofing and re-roofing activities.</a:t>
            </a:r>
          </a:p>
          <a:p>
            <a:endParaRPr lang="en-US" dirty="0"/>
          </a:p>
        </p:txBody>
      </p:sp>
      <p:pic>
        <p:nvPicPr>
          <p:cNvPr id="9" name="Picture 4" descr="Lanyard T00646"/>
          <p:cNvPicPr>
            <a:picLocks noGrp="1" noChangeAspect="1" noChangeArrowheads="1"/>
          </p:cNvPicPr>
          <p:nvPr>
            <p:ph sz="half" idx="1"/>
          </p:nvPr>
        </p:nvPicPr>
        <p:blipFill>
          <a:blip r:embed="rId3" cstate="email">
            <a:lum bright="20000" contrast="30000"/>
            <a:extLst>
              <a:ext uri="{28A0092B-C50C-407E-A947-70E740481C1C}">
                <a14:useLocalDpi xmlns:a14="http://schemas.microsoft.com/office/drawing/2010/main"/>
              </a:ext>
            </a:extLst>
          </a:blip>
          <a:srcRect/>
          <a:stretch>
            <a:fillRect/>
          </a:stretch>
        </p:blipFill>
        <p:spPr bwMode="auto">
          <a:xfrm>
            <a:off x="982663" y="2947784"/>
            <a:ext cx="3740150" cy="2807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A0BFD2CB-E04A-43A2-AB8D-15B76E5BA93F}"/>
              </a:ext>
            </a:extLst>
          </p:cNvPr>
          <p:cNvSpPr>
            <a:spLocks noGrp="1"/>
          </p:cNvSpPr>
          <p:nvPr>
            <p:ph type="sldNum" sz="quarter" idx="12"/>
          </p:nvPr>
        </p:nvSpPr>
        <p:spPr/>
        <p:txBody>
          <a:bodyPr/>
          <a:lstStyle/>
          <a:p>
            <a:pPr>
              <a:defRPr/>
            </a:pPr>
            <a:fld id="{A7864943-F012-4347-A40E-DC4F395E4FA1}"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85799"/>
          </a:xfrm>
        </p:spPr>
        <p:txBody>
          <a:bodyPr>
            <a:normAutofit fontScale="90000"/>
          </a:bodyPr>
          <a:lstStyle/>
          <a:p>
            <a:r>
              <a:rPr lang="en-US" b="1" dirty="0">
                <a:latin typeface="Calibri" pitchFamily="34" charset="0"/>
              </a:rPr>
              <a:t>Full Body Harness</a:t>
            </a:r>
            <a:endParaRPr lang="en-US" dirty="0"/>
          </a:p>
        </p:txBody>
      </p:sp>
      <p:sp>
        <p:nvSpPr>
          <p:cNvPr id="4" name="Text Placeholder 3"/>
          <p:cNvSpPr>
            <a:spLocks noGrp="1"/>
          </p:cNvSpPr>
          <p:nvPr>
            <p:ph type="body" idx="1"/>
          </p:nvPr>
        </p:nvSpPr>
        <p:spPr>
          <a:xfrm>
            <a:off x="1018709" y="1106424"/>
            <a:ext cx="4407712" cy="2590800"/>
          </a:xfrm>
        </p:spPr>
        <p:txBody>
          <a:bodyPr>
            <a:normAutofit fontScale="77500" lnSpcReduction="20000"/>
          </a:bodyPr>
          <a:lstStyle/>
          <a:p>
            <a:pPr>
              <a:lnSpc>
                <a:spcPct val="90000"/>
              </a:lnSpc>
              <a:spcBef>
                <a:spcPct val="50000"/>
              </a:spcBef>
            </a:pPr>
            <a:r>
              <a:rPr lang="en-US" b="1" dirty="0">
                <a:solidFill>
                  <a:schemeClr val="tx1"/>
                </a:solidFill>
              </a:rPr>
              <a:t>A full body harness distributes the force of the fall over the thighs, pelvis, waist, chest and shoulders</a:t>
            </a:r>
          </a:p>
          <a:p>
            <a:pPr>
              <a:lnSpc>
                <a:spcPct val="90000"/>
              </a:lnSpc>
              <a:spcBef>
                <a:spcPct val="50000"/>
              </a:spcBef>
            </a:pPr>
            <a:r>
              <a:rPr lang="en-US" b="1" dirty="0">
                <a:solidFill>
                  <a:schemeClr val="tx1"/>
                </a:solidFill>
              </a:rPr>
              <a:t>Body belts have not been allowed as part of a fall arrest system since January 1998</a:t>
            </a:r>
          </a:p>
          <a:p>
            <a:pPr>
              <a:lnSpc>
                <a:spcPct val="90000"/>
              </a:lnSpc>
              <a:spcBef>
                <a:spcPct val="50000"/>
              </a:spcBef>
            </a:pPr>
            <a:r>
              <a:rPr lang="en-US" b="1" dirty="0">
                <a:solidFill>
                  <a:srgbClr val="FF0000"/>
                </a:solidFill>
              </a:rPr>
              <a:t>These are not safe!</a:t>
            </a:r>
          </a:p>
        </p:txBody>
      </p:sp>
      <p:sp>
        <p:nvSpPr>
          <p:cNvPr id="6" name="Slide Number Placeholder 5">
            <a:extLst>
              <a:ext uri="{FF2B5EF4-FFF2-40B4-BE49-F238E27FC236}">
                <a16:creationId xmlns:a16="http://schemas.microsoft.com/office/drawing/2014/main" id="{58BE8DF0-612A-4333-AF3B-7D535AA59F57}"/>
              </a:ext>
            </a:extLst>
          </p:cNvPr>
          <p:cNvSpPr>
            <a:spLocks noGrp="1"/>
          </p:cNvSpPr>
          <p:nvPr>
            <p:ph type="sldNum" sz="quarter" idx="12"/>
          </p:nvPr>
        </p:nvSpPr>
        <p:spPr/>
        <p:txBody>
          <a:bodyPr/>
          <a:lstStyle/>
          <a:p>
            <a:pPr>
              <a:defRPr/>
            </a:pPr>
            <a:fld id="{8E60CC59-082E-48ED-9CC3-0BA5F4ADA93E}" type="slidenum">
              <a:rPr lang="en-US" smtClean="0"/>
              <a:pPr>
                <a:defRPr/>
              </a:pPr>
              <a:t>26</a:t>
            </a:fld>
            <a:endParaRPr lang="en-US" dirty="0"/>
          </a:p>
        </p:txBody>
      </p:sp>
      <p:pic>
        <p:nvPicPr>
          <p:cNvPr id="11" name="Picture 2" descr="BODY BELT" title="BODY BELT"/>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914954" y="4034425"/>
            <a:ext cx="3650907" cy="2032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Main" descr="full body harness" title="full body harness"/>
          <p:cNvPicPr>
            <a:picLocks noGrp="1" noChangeAspect="1" noChangeArrowheads="1"/>
          </p:cNvPicPr>
          <p:nvPr>
            <p:ph sz="quarter" idx="4"/>
          </p:nvPr>
        </p:nvPicPr>
        <p:blipFill>
          <a:blip r:embed="rId4" cstate="print">
            <a:extLst>
              <a:ext uri="{28A0092B-C50C-407E-A947-70E740481C1C}">
                <a14:useLocalDpi xmlns:a14="http://schemas.microsoft.com/office/drawing/2010/main"/>
              </a:ext>
            </a:extLst>
          </a:blip>
          <a:stretch>
            <a:fillRect/>
          </a:stretch>
        </p:blipFill>
        <p:spPr bwMode="auto">
          <a:xfrm>
            <a:off x="6150676" y="1736643"/>
            <a:ext cx="2122641" cy="4399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4660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Calibri" pitchFamily="34" charset="0"/>
              </a:rPr>
              <a:t>Personal Fall Arrest System-</a:t>
            </a:r>
            <a:br>
              <a:rPr lang="en-US" sz="3200" b="1" dirty="0">
                <a:latin typeface="Calibri" pitchFamily="34" charset="0"/>
              </a:rPr>
            </a:br>
            <a:r>
              <a:rPr lang="en-US" sz="3200" b="1" dirty="0">
                <a:latin typeface="Calibri" pitchFamily="34" charset="0"/>
              </a:rPr>
              <a:t>Full Body Harness 2</a:t>
            </a:r>
            <a:endParaRPr lang="en-US" sz="3200" dirty="0"/>
          </a:p>
        </p:txBody>
      </p:sp>
      <p:pic>
        <p:nvPicPr>
          <p:cNvPr id="8" name="Content Placeholder 7" descr="man putting on harness with d-ring pointing up no lanyard yet" title="man putting on harnes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82133" y="1716330"/>
            <a:ext cx="1803363" cy="4319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p:cNvSpPr>
            <a:spLocks noGrp="1"/>
          </p:cNvSpPr>
          <p:nvPr>
            <p:ph sz="half" idx="2"/>
          </p:nvPr>
        </p:nvSpPr>
        <p:spPr>
          <a:xfrm>
            <a:off x="3581400" y="2667000"/>
            <a:ext cx="5105400" cy="3346824"/>
          </a:xfrm>
        </p:spPr>
        <p:txBody>
          <a:bodyPr>
            <a:noAutofit/>
          </a:bodyPr>
          <a:lstStyle/>
          <a:p>
            <a:pPr>
              <a:spcBef>
                <a:spcPct val="50000"/>
              </a:spcBef>
            </a:pPr>
            <a:r>
              <a:rPr lang="en-US" sz="2000" dirty="0"/>
              <a:t>The attachment point on a </a:t>
            </a:r>
            <a:br>
              <a:rPr lang="en-US" sz="2000" dirty="0"/>
            </a:br>
            <a:r>
              <a:rPr lang="en-US" sz="2000" dirty="0"/>
              <a:t>full body harness is a D-ring in the center of your upper back.</a:t>
            </a:r>
          </a:p>
          <a:p>
            <a:pPr>
              <a:spcBef>
                <a:spcPct val="50000"/>
              </a:spcBef>
            </a:pPr>
            <a:r>
              <a:rPr lang="en-US" sz="2000" dirty="0"/>
              <a:t>Be sure to use a size that fits </a:t>
            </a:r>
            <a:br>
              <a:rPr lang="en-US" sz="2000" dirty="0"/>
            </a:br>
            <a:r>
              <a:rPr lang="en-US" sz="2000" dirty="0"/>
              <a:t>properly.</a:t>
            </a:r>
          </a:p>
          <a:p>
            <a:pPr>
              <a:spcBef>
                <a:spcPct val="50000"/>
              </a:spcBef>
            </a:pPr>
            <a:r>
              <a:rPr lang="en-US" sz="2000" dirty="0"/>
              <a:t>Use with compatible equipment. </a:t>
            </a:r>
          </a:p>
          <a:p>
            <a:endParaRPr lang="en-US" dirty="0"/>
          </a:p>
        </p:txBody>
      </p:sp>
      <p:sp>
        <p:nvSpPr>
          <p:cNvPr id="3" name="Slide Number Placeholder 2">
            <a:extLst>
              <a:ext uri="{FF2B5EF4-FFF2-40B4-BE49-F238E27FC236}">
                <a16:creationId xmlns:a16="http://schemas.microsoft.com/office/drawing/2014/main" id="{3A314A87-9C35-4DCC-B263-B0B4976D7328}"/>
              </a:ext>
            </a:extLst>
          </p:cNvPr>
          <p:cNvSpPr>
            <a:spLocks noGrp="1"/>
          </p:cNvSpPr>
          <p:nvPr>
            <p:ph type="sldNum" sz="quarter" idx="12"/>
          </p:nvPr>
        </p:nvSpPr>
        <p:spPr/>
        <p:txBody>
          <a:bodyPr/>
          <a:lstStyle/>
          <a:p>
            <a:pPr>
              <a:defRPr/>
            </a:pPr>
            <a:fld id="{E66C0451-75BC-4832-9C9E-D63BEAB9FE58}"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457201"/>
            <a:ext cx="7704667" cy="1230508"/>
          </a:xfrm>
        </p:spPr>
        <p:txBody>
          <a:bodyPr>
            <a:normAutofit fontScale="90000"/>
          </a:bodyPr>
          <a:lstStyle/>
          <a:p>
            <a:r>
              <a:rPr lang="en-US" b="1" dirty="0"/>
              <a:t>What is OSHA’s Definition of Snug?</a:t>
            </a:r>
            <a:endParaRPr lang="en-US" dirty="0"/>
          </a:p>
        </p:txBody>
      </p:sp>
      <p:sp>
        <p:nvSpPr>
          <p:cNvPr id="9" name="Text Placeholder 8"/>
          <p:cNvSpPr>
            <a:spLocks noGrp="1"/>
          </p:cNvSpPr>
          <p:nvPr>
            <p:ph type="body" idx="1"/>
          </p:nvPr>
        </p:nvSpPr>
        <p:spPr>
          <a:xfrm>
            <a:off x="2819400" y="2108271"/>
            <a:ext cx="5810250" cy="576262"/>
          </a:xfrm>
        </p:spPr>
        <p:txBody>
          <a:bodyPr>
            <a:normAutofit fontScale="77500" lnSpcReduction="20000"/>
          </a:bodyPr>
          <a:lstStyle/>
          <a:p>
            <a:pPr algn="ctr"/>
            <a:r>
              <a:rPr lang="en-US" dirty="0"/>
              <a:t>There is no OSHA definition of </a:t>
            </a:r>
            <a:r>
              <a:rPr lang="en-US" i="1" dirty="0"/>
              <a:t>snug or snugly</a:t>
            </a:r>
            <a:r>
              <a:rPr lang="en-US" dirty="0"/>
              <a:t>.</a:t>
            </a:r>
          </a:p>
        </p:txBody>
      </p:sp>
      <p:pic>
        <p:nvPicPr>
          <p:cNvPr id="14" name="Picture 2" descr="Chest straps are not correctly aligned on the chest and loose.&#10;Leg straps are not snug or positioned correctly" title="HOW NOT TO WEAR YOUR HARNESS !"/>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a:stretch/>
        </p:blipFill>
        <p:spPr bwMode="auto">
          <a:xfrm>
            <a:off x="647700" y="1851956"/>
            <a:ext cx="2400300" cy="4148794"/>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14" descr="Image result for proper fall protection harness fit" title="properly donned full body harness"/>
          <p:cNvPicPr>
            <a:picLocks noGrp="1" noChangeAspect="1" noChangeArrowheads="1"/>
          </p:cNvPicPr>
          <p:nvPr>
            <p:ph sz="quarter" idx="4"/>
          </p:nvPr>
        </p:nvPicPr>
        <p:blipFill>
          <a:blip r:embed="rId4" cstate="email">
            <a:extLst>
              <a:ext uri="{28A0092B-C50C-407E-A947-70E740481C1C}">
                <a14:useLocalDpi xmlns:a14="http://schemas.microsoft.com/office/drawing/2010/main" val="0"/>
              </a:ext>
            </a:extLst>
          </a:blip>
          <a:srcRect/>
          <a:stretch>
            <a:fillRect/>
          </a:stretch>
        </p:blipFill>
        <p:spPr bwMode="auto">
          <a:xfrm>
            <a:off x="3962400" y="2848780"/>
            <a:ext cx="4667251" cy="29989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BB77D01-FB85-4D79-82FC-E18C7E5B5847}"/>
              </a:ext>
            </a:extLst>
          </p:cNvPr>
          <p:cNvSpPr>
            <a:spLocks noGrp="1"/>
          </p:cNvSpPr>
          <p:nvPr>
            <p:ph type="sldNum" sz="quarter" idx="12"/>
          </p:nvPr>
        </p:nvSpPr>
        <p:spPr/>
        <p:txBody>
          <a:bodyPr/>
          <a:lstStyle/>
          <a:p>
            <a:pPr>
              <a:defRPr/>
            </a:pPr>
            <a:fld id="{8A97B467-CA95-4AB8-8BDE-AF7DFE478845}" type="slidenum">
              <a:rPr lang="en-US" smtClean="0"/>
              <a:pPr>
                <a:defRPr/>
              </a:pPr>
              <a:t>28</a:t>
            </a:fld>
            <a:endParaRPr lang="en-US" dirty="0"/>
          </a:p>
        </p:txBody>
      </p:sp>
    </p:spTree>
    <p:extLst>
      <p:ext uri="{BB962C8B-B14F-4D97-AF65-F5344CB8AC3E}">
        <p14:creationId xmlns:p14="http://schemas.microsoft.com/office/powerpoint/2010/main" val="130513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lstStyle/>
          <a:p>
            <a:r>
              <a:rPr lang="en-US" b="1" dirty="0">
                <a:latin typeface="Calibri" pitchFamily="34" charset="0"/>
              </a:rPr>
              <a:t>Harness Inspections</a:t>
            </a:r>
            <a:endParaRPr lang="en-US" dirty="0"/>
          </a:p>
        </p:txBody>
      </p:sp>
      <p:pic>
        <p:nvPicPr>
          <p:cNvPr id="6" name="Picture 4" descr="Image result for harness inspection osha"/>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2335344" y="2133600"/>
            <a:ext cx="4998244" cy="333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29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982133" y="457201"/>
            <a:ext cx="7704667" cy="685799"/>
          </a:xfrm>
        </p:spPr>
        <p:txBody>
          <a:bodyPr>
            <a:normAutofit fontScale="90000"/>
          </a:bodyPr>
          <a:lstStyle/>
          <a:p>
            <a:pPr algn="ctr" eaLnBrk="1" hangingPunct="1"/>
            <a:r>
              <a:rPr lang="en-US" b="1" dirty="0"/>
              <a:t>The </a:t>
            </a:r>
            <a:r>
              <a:rPr lang="en-US" b="1" i="1" dirty="0"/>
              <a:t>Fatal Four</a:t>
            </a:r>
          </a:p>
        </p:txBody>
      </p:sp>
      <p:sp>
        <p:nvSpPr>
          <p:cNvPr id="5" name="Content Placeholder 4"/>
          <p:cNvSpPr>
            <a:spLocks noGrp="1"/>
          </p:cNvSpPr>
          <p:nvPr>
            <p:ph idx="1"/>
          </p:nvPr>
        </p:nvSpPr>
        <p:spPr>
          <a:xfrm>
            <a:off x="982133" y="1143000"/>
            <a:ext cx="7704667" cy="4856816"/>
          </a:xfrm>
        </p:spPr>
        <p:txBody>
          <a:bodyPr>
            <a:normAutofit lnSpcReduction="10000"/>
          </a:bodyPr>
          <a:lstStyle/>
          <a:p>
            <a:pPr marL="0" indent="0">
              <a:defRPr/>
            </a:pPr>
            <a:r>
              <a:rPr lang="en-US" dirty="0"/>
              <a:t>Out of 4,379 worker fatalities in calendar year 2015, 937 or 21.4%, one in five, were in construction</a:t>
            </a:r>
          </a:p>
          <a:p>
            <a:pPr marL="0" indent="0">
              <a:defRPr/>
            </a:pPr>
            <a:r>
              <a:rPr lang="en-US" dirty="0"/>
              <a:t>The </a:t>
            </a:r>
            <a:r>
              <a:rPr lang="en-US" i="1" u="sng" dirty="0"/>
              <a:t>Fatal Four </a:t>
            </a:r>
            <a:r>
              <a:rPr lang="en-US" dirty="0"/>
              <a:t>causes were responsible for 64.2% of all private industry construction worker deaths in 2015:</a:t>
            </a:r>
          </a:p>
          <a:p>
            <a:pPr marL="457200" indent="-457200">
              <a:lnSpc>
                <a:spcPct val="150000"/>
              </a:lnSpc>
              <a:buFont typeface="Arial" panose="020B0604020202020204" pitchFamily="34" charset="0"/>
              <a:buChar char="•"/>
              <a:defRPr/>
            </a:pPr>
            <a:r>
              <a:rPr lang="en-US" b="1" u="sng" dirty="0"/>
              <a:t>Falls</a:t>
            </a:r>
            <a:r>
              <a:rPr lang="en-US" b="1" dirty="0"/>
              <a:t> </a:t>
            </a:r>
            <a:r>
              <a:rPr lang="en-US" dirty="0"/>
              <a:t>— 364 out of 937 total deaths in construction in   2015 (38.8%)</a:t>
            </a:r>
          </a:p>
          <a:p>
            <a:pPr marL="457200" indent="-457200">
              <a:lnSpc>
                <a:spcPct val="150000"/>
              </a:lnSpc>
              <a:buFont typeface="Arial" panose="020B0604020202020204" pitchFamily="34" charset="0"/>
              <a:buChar char="•"/>
              <a:defRPr/>
            </a:pPr>
            <a:r>
              <a:rPr lang="en-US" b="1" u="sng" dirty="0"/>
              <a:t>Struck by Object </a:t>
            </a:r>
            <a:r>
              <a:rPr lang="en-US" dirty="0"/>
              <a:t>- 90 (9.6%)</a:t>
            </a:r>
          </a:p>
          <a:p>
            <a:pPr marL="457200" indent="-457200">
              <a:lnSpc>
                <a:spcPct val="150000"/>
              </a:lnSpc>
              <a:buFont typeface="Arial" panose="020B0604020202020204" pitchFamily="34" charset="0"/>
              <a:buChar char="•"/>
              <a:defRPr/>
            </a:pPr>
            <a:r>
              <a:rPr lang="en-US" b="1" u="sng" dirty="0"/>
              <a:t>Electrocutions</a:t>
            </a:r>
            <a:r>
              <a:rPr lang="en-US" dirty="0"/>
              <a:t> - 81 (8.6%)</a:t>
            </a:r>
          </a:p>
          <a:p>
            <a:pPr marL="457200" indent="-457200">
              <a:lnSpc>
                <a:spcPct val="150000"/>
              </a:lnSpc>
              <a:buFont typeface="Arial" panose="020B0604020202020204" pitchFamily="34" charset="0"/>
              <a:buChar char="•"/>
              <a:defRPr/>
            </a:pPr>
            <a:r>
              <a:rPr lang="en-US" b="1" u="sng" dirty="0"/>
              <a:t>Caught-in/between</a:t>
            </a:r>
            <a:r>
              <a:rPr lang="en-US" dirty="0"/>
              <a:t> - 67 (7.2%)</a:t>
            </a:r>
          </a:p>
          <a:p>
            <a:endParaRPr lang="en-US" dirty="0"/>
          </a:p>
        </p:txBody>
      </p:sp>
      <p:sp>
        <p:nvSpPr>
          <p:cNvPr id="3" name="Slide Number Placeholder 2">
            <a:extLst>
              <a:ext uri="{FF2B5EF4-FFF2-40B4-BE49-F238E27FC236}">
                <a16:creationId xmlns:a16="http://schemas.microsoft.com/office/drawing/2014/main" id="{85073351-0780-4221-B11B-61190502DD24}"/>
              </a:ext>
            </a:extLst>
          </p:cNvPr>
          <p:cNvSpPr>
            <a:spLocks noGrp="1"/>
          </p:cNvSpPr>
          <p:nvPr>
            <p:ph type="sldNum" sz="quarter" idx="12"/>
          </p:nvPr>
        </p:nvSpPr>
        <p:spPr/>
        <p:txBody>
          <a:bodyPr/>
          <a:lstStyle/>
          <a:p>
            <a:pPr>
              <a:defRPr/>
            </a:pPr>
            <a:fld id="{A7864943-F012-4347-A40E-DC4F395E4FA1}"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Calibri" pitchFamily="34" charset="0"/>
              </a:rPr>
              <a:t>Personal Fall Arrest System-</a:t>
            </a:r>
            <a:br>
              <a:rPr lang="en-US" sz="4000" b="1" dirty="0">
                <a:latin typeface="Calibri" pitchFamily="34" charset="0"/>
              </a:rPr>
            </a:br>
            <a:r>
              <a:rPr lang="en-US" sz="4000" b="1" dirty="0">
                <a:latin typeface="Calibri" pitchFamily="34" charset="0"/>
              </a:rPr>
              <a:t>Connector, Lanyard &amp; Anchors</a:t>
            </a:r>
            <a:br>
              <a:rPr lang="en-US" sz="4000" b="1" dirty="0">
                <a:latin typeface="Calibri" pitchFamily="34" charset="0"/>
              </a:rPr>
            </a:br>
            <a:endParaRPr lang="en-US" dirty="0"/>
          </a:p>
        </p:txBody>
      </p:sp>
      <p:sp>
        <p:nvSpPr>
          <p:cNvPr id="4" name="Slide Number Placeholder 3">
            <a:extLst>
              <a:ext uri="{FF2B5EF4-FFF2-40B4-BE49-F238E27FC236}">
                <a16:creationId xmlns:a16="http://schemas.microsoft.com/office/drawing/2014/main" id="{AE70C0D7-2F81-47AA-A857-DA0A8C8AB2BB}"/>
              </a:ext>
            </a:extLst>
          </p:cNvPr>
          <p:cNvSpPr>
            <a:spLocks noGrp="1"/>
          </p:cNvSpPr>
          <p:nvPr>
            <p:ph type="sldNum" sz="quarter" idx="12"/>
          </p:nvPr>
        </p:nvSpPr>
        <p:spPr/>
        <p:txBody>
          <a:bodyPr/>
          <a:lstStyle/>
          <a:p>
            <a:pPr>
              <a:defRPr/>
            </a:pPr>
            <a:fld id="{A7864943-F012-4347-A40E-DC4F395E4FA1}" type="slidenum">
              <a:rPr lang="en-US" smtClean="0"/>
              <a:pPr>
                <a:defRPr/>
              </a:pPr>
              <a:t>30</a:t>
            </a:fld>
            <a:endParaRPr lang="en-US" dirty="0"/>
          </a:p>
        </p:txBody>
      </p:sp>
      <p:pic>
        <p:nvPicPr>
          <p:cNvPr id="6" name="Picture 13" title="PFAS, Connectors,lanyards, &amp; anchors"/>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974506" y="2667000"/>
            <a:ext cx="5720451" cy="33321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2"/>
            <a:ext cx="7704667" cy="892780"/>
          </a:xfrm>
        </p:spPr>
        <p:txBody>
          <a:bodyPr>
            <a:noAutofit/>
          </a:bodyPr>
          <a:lstStyle/>
          <a:p>
            <a:r>
              <a:rPr lang="en-US" sz="3200" b="1" dirty="0">
                <a:latin typeface="Calibri" pitchFamily="34" charset="0"/>
              </a:rPr>
              <a:t>Personal Fall Arrest System-</a:t>
            </a:r>
            <a:br>
              <a:rPr lang="en-US" sz="3200" b="1" dirty="0">
                <a:latin typeface="Calibri" pitchFamily="34" charset="0"/>
              </a:rPr>
            </a:br>
            <a:r>
              <a:rPr lang="en-US" sz="3200" b="1" dirty="0">
                <a:latin typeface="Calibri" pitchFamily="34" charset="0"/>
              </a:rPr>
              <a:t>Connector &amp; Lanyards</a:t>
            </a:r>
            <a:endParaRPr lang="en-US" sz="3200" dirty="0"/>
          </a:p>
        </p:txBody>
      </p:sp>
      <p:sp>
        <p:nvSpPr>
          <p:cNvPr id="4" name="Content Placeholder 3"/>
          <p:cNvSpPr>
            <a:spLocks noGrp="1"/>
          </p:cNvSpPr>
          <p:nvPr>
            <p:ph sz="half" idx="1"/>
          </p:nvPr>
        </p:nvSpPr>
        <p:spPr>
          <a:xfrm>
            <a:off x="982133" y="1905000"/>
            <a:ext cx="3739896" cy="4130674"/>
          </a:xfrm>
        </p:spPr>
        <p:txBody>
          <a:bodyPr>
            <a:normAutofit/>
          </a:bodyPr>
          <a:lstStyle/>
          <a:p>
            <a:pPr>
              <a:lnSpc>
                <a:spcPct val="90000"/>
              </a:lnSpc>
            </a:pPr>
            <a:r>
              <a:rPr lang="en-US" sz="2400" dirty="0">
                <a:latin typeface="Calibri" pitchFamily="34" charset="0"/>
              </a:rPr>
              <a:t>Inspect it every time you use it !</a:t>
            </a:r>
          </a:p>
          <a:p>
            <a:pPr>
              <a:lnSpc>
                <a:spcPct val="90000"/>
              </a:lnSpc>
            </a:pPr>
            <a:r>
              <a:rPr lang="en-US" sz="2400" dirty="0">
                <a:latin typeface="Calibri" pitchFamily="34" charset="0"/>
              </a:rPr>
              <a:t>There shouldn’t be:</a:t>
            </a:r>
          </a:p>
          <a:p>
            <a:pPr marL="457200" indent="-457200">
              <a:lnSpc>
                <a:spcPct val="90000"/>
              </a:lnSpc>
              <a:buFont typeface="Arial" panose="020B0604020202020204" pitchFamily="34" charset="0"/>
              <a:buChar char="•"/>
            </a:pPr>
            <a:r>
              <a:rPr lang="en-US" sz="2400" dirty="0">
                <a:latin typeface="Calibri" pitchFamily="34" charset="0"/>
              </a:rPr>
              <a:t>Cracks or tears in the lines</a:t>
            </a:r>
          </a:p>
          <a:p>
            <a:pPr marL="457200" indent="-457200">
              <a:lnSpc>
                <a:spcPct val="90000"/>
              </a:lnSpc>
              <a:buFont typeface="Arial" panose="020B0604020202020204" pitchFamily="34" charset="0"/>
              <a:buChar char="•"/>
            </a:pPr>
            <a:r>
              <a:rPr lang="en-US" sz="2400" dirty="0">
                <a:latin typeface="Calibri" pitchFamily="34" charset="0"/>
              </a:rPr>
              <a:t>Ripped stitches</a:t>
            </a:r>
          </a:p>
          <a:p>
            <a:pPr marL="457200" indent="-457200">
              <a:lnSpc>
                <a:spcPct val="90000"/>
              </a:lnSpc>
              <a:buFont typeface="Arial" panose="020B0604020202020204" pitchFamily="34" charset="0"/>
              <a:buChar char="•"/>
            </a:pPr>
            <a:r>
              <a:rPr lang="en-US" sz="2400" dirty="0">
                <a:latin typeface="Calibri" pitchFamily="34" charset="0"/>
              </a:rPr>
              <a:t>Alteration of the equipment</a:t>
            </a:r>
          </a:p>
          <a:p>
            <a:pPr marL="457200" indent="-457200">
              <a:lnSpc>
                <a:spcPct val="90000"/>
              </a:lnSpc>
              <a:buFont typeface="Arial" panose="020B0604020202020204" pitchFamily="34" charset="0"/>
              <a:buChar char="•"/>
            </a:pPr>
            <a:r>
              <a:rPr lang="en-US" sz="2400" dirty="0">
                <a:latin typeface="Calibri" pitchFamily="34" charset="0"/>
              </a:rPr>
              <a:t>Burrs on the metal</a:t>
            </a:r>
          </a:p>
          <a:p>
            <a:endParaRPr lang="en-US" dirty="0"/>
          </a:p>
        </p:txBody>
      </p:sp>
      <p:pic>
        <p:nvPicPr>
          <p:cNvPr id="9" name="Picture 6" descr="lanyard hook with hand depressing safety mechanism" title="lanyard hook"/>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4953000" y="2209800"/>
            <a:ext cx="3432175" cy="3061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118D0FC1-DC40-4869-B8B1-3E59826E70D9}"/>
              </a:ext>
            </a:extLst>
          </p:cNvPr>
          <p:cNvSpPr>
            <a:spLocks noGrp="1"/>
          </p:cNvSpPr>
          <p:nvPr>
            <p:ph type="sldNum" sz="quarter" idx="12"/>
          </p:nvPr>
        </p:nvSpPr>
        <p:spPr/>
        <p:txBody>
          <a:bodyPr/>
          <a:lstStyle/>
          <a:p>
            <a:pPr>
              <a:defRPr/>
            </a:pPr>
            <a:fld id="{E66C0451-75BC-4832-9C9E-D63BEAB9FE58}"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Calibri" pitchFamily="34" charset="0"/>
              </a:rPr>
              <a:t>Personal Fall Arrest System-</a:t>
            </a:r>
            <a:br>
              <a:rPr lang="en-US" b="1" dirty="0">
                <a:latin typeface="Calibri" pitchFamily="34" charset="0"/>
              </a:rPr>
            </a:br>
            <a:r>
              <a:rPr lang="en-US" b="1" dirty="0">
                <a:latin typeface="Calibri" pitchFamily="34" charset="0"/>
              </a:rPr>
              <a:t>Vertical Lifelines &amp; Lanyards</a:t>
            </a:r>
            <a:endParaRPr lang="en-US" dirty="0"/>
          </a:p>
        </p:txBody>
      </p:sp>
      <p:pic>
        <p:nvPicPr>
          <p:cNvPr id="10" name="Picture 2" descr="two men in a window washing scaffold&#10;" title="Window washer scaffold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72692" y="2514600"/>
            <a:ext cx="3564610" cy="29035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4946904" y="2514600"/>
            <a:ext cx="3739896" cy="3346824"/>
          </a:xfrm>
        </p:spPr>
        <p:txBody>
          <a:bodyPr/>
          <a:lstStyle/>
          <a:p>
            <a:r>
              <a:rPr lang="en-US" sz="2400" dirty="0">
                <a:cs typeface="Times New Roman" pitchFamily="18" charset="0"/>
              </a:rPr>
              <a:t>Each worker must be attached to a separate vertical lifeline, except during the construction of an elevator shaft</a:t>
            </a:r>
          </a:p>
          <a:p>
            <a:endParaRPr lang="en-US" dirty="0"/>
          </a:p>
        </p:txBody>
      </p:sp>
      <p:sp>
        <p:nvSpPr>
          <p:cNvPr id="2" name="Slide Number Placeholder 1">
            <a:extLst>
              <a:ext uri="{FF2B5EF4-FFF2-40B4-BE49-F238E27FC236}">
                <a16:creationId xmlns:a16="http://schemas.microsoft.com/office/drawing/2014/main" id="{CFFF19C9-744B-4A88-B6F7-EF41BC404FF8}"/>
              </a:ext>
            </a:extLst>
          </p:cNvPr>
          <p:cNvSpPr>
            <a:spLocks noGrp="1"/>
          </p:cNvSpPr>
          <p:nvPr>
            <p:ph type="sldNum" sz="quarter" idx="12"/>
          </p:nvPr>
        </p:nvSpPr>
        <p:spPr/>
        <p:txBody>
          <a:bodyPr/>
          <a:lstStyle/>
          <a:p>
            <a:pPr>
              <a:defRPr/>
            </a:pPr>
            <a:fld id="{76E41743-6CA1-47F3-BFE9-72EC095CC43C}"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381000"/>
            <a:ext cx="7704667" cy="1981200"/>
          </a:xfrm>
        </p:spPr>
        <p:txBody>
          <a:bodyPr/>
          <a:lstStyle/>
          <a:p>
            <a:r>
              <a:rPr lang="en-US" b="1" dirty="0">
                <a:latin typeface="Calibri" pitchFamily="34" charset="0"/>
              </a:rPr>
              <a:t>Personal Fall Arrest System-</a:t>
            </a:r>
            <a:br>
              <a:rPr lang="en-US" b="1" dirty="0">
                <a:latin typeface="Calibri" pitchFamily="34" charset="0"/>
              </a:rPr>
            </a:br>
            <a:r>
              <a:rPr lang="en-US" b="1" dirty="0">
                <a:latin typeface="Calibri" pitchFamily="34" charset="0"/>
              </a:rPr>
              <a:t>Vertical Lifelines &amp; Rope Grabs</a:t>
            </a:r>
            <a:br>
              <a:rPr lang="en-US" b="1" dirty="0">
                <a:latin typeface="Calibri" pitchFamily="34" charset="0"/>
              </a:rPr>
            </a:br>
            <a:endParaRPr lang="en-US" dirty="0"/>
          </a:p>
        </p:txBody>
      </p:sp>
      <p:sp>
        <p:nvSpPr>
          <p:cNvPr id="3" name="Slide Number Placeholder 2">
            <a:extLst>
              <a:ext uri="{FF2B5EF4-FFF2-40B4-BE49-F238E27FC236}">
                <a16:creationId xmlns:a16="http://schemas.microsoft.com/office/drawing/2014/main" id="{316FCCAC-16BB-49B3-8470-0CFE1DF00D1E}"/>
              </a:ext>
            </a:extLst>
          </p:cNvPr>
          <p:cNvSpPr>
            <a:spLocks noGrp="1"/>
          </p:cNvSpPr>
          <p:nvPr>
            <p:ph type="sldNum" sz="quarter" idx="12"/>
          </p:nvPr>
        </p:nvSpPr>
        <p:spPr/>
        <p:txBody>
          <a:bodyPr/>
          <a:lstStyle/>
          <a:p>
            <a:pPr>
              <a:defRPr/>
            </a:pPr>
            <a:fld id="{8E60CC59-082E-48ED-9CC3-0BA5F4ADA93E}" type="slidenum">
              <a:rPr lang="en-US" smtClean="0"/>
              <a:pPr>
                <a:defRPr/>
              </a:pPr>
              <a:t>33</a:t>
            </a:fld>
            <a:endParaRPr lang="en-US" dirty="0"/>
          </a:p>
        </p:txBody>
      </p:sp>
      <p:pic>
        <p:nvPicPr>
          <p:cNvPr id="7" name="Picture 4" descr="Image result for trailing rope gra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0191" y="1981199"/>
            <a:ext cx="4908550" cy="4527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70356"/>
          </a:xfrm>
        </p:spPr>
        <p:txBody>
          <a:bodyPr>
            <a:noAutofit/>
          </a:bodyPr>
          <a:lstStyle/>
          <a:p>
            <a:r>
              <a:rPr lang="en-US" sz="3200" b="1" dirty="0">
                <a:latin typeface="Calibri" pitchFamily="34" charset="0"/>
              </a:rPr>
              <a:t>Personal Fall Arrest System –</a:t>
            </a:r>
            <a:br>
              <a:rPr lang="en-US" sz="3200" b="1" dirty="0">
                <a:latin typeface="Calibri" pitchFamily="34" charset="0"/>
              </a:rPr>
            </a:br>
            <a:r>
              <a:rPr lang="en-US" sz="3200" b="1" dirty="0">
                <a:latin typeface="Calibri" pitchFamily="34" charset="0"/>
              </a:rPr>
              <a:t> Horizontal lifeline</a:t>
            </a:r>
            <a:endParaRPr lang="en-US" sz="3200" dirty="0"/>
          </a:p>
        </p:txBody>
      </p:sp>
      <p:pic>
        <p:nvPicPr>
          <p:cNvPr id="7" name="Picture 2" descr="Image of sag tolerance of lifelines" title="Image of sag tolerance of lifelines"/>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481871" y="2225287"/>
            <a:ext cx="6705189" cy="4023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6F55EE3D-11C9-402A-AB62-CBA778AABBCD}"/>
              </a:ext>
            </a:extLst>
          </p:cNvPr>
          <p:cNvSpPr>
            <a:spLocks noGrp="1"/>
          </p:cNvSpPr>
          <p:nvPr>
            <p:ph type="sldNum" sz="quarter" idx="12"/>
          </p:nvPr>
        </p:nvSpPr>
        <p:spPr/>
        <p:txBody>
          <a:bodyPr/>
          <a:lstStyle/>
          <a:p>
            <a:pPr>
              <a:defRPr/>
            </a:pPr>
            <a:fld id="{76E41743-6CA1-47F3-BFE9-72EC095CC43C}"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44101"/>
            <a:ext cx="7704667" cy="1073149"/>
          </a:xfrm>
        </p:spPr>
        <p:txBody>
          <a:bodyPr>
            <a:noAutofit/>
          </a:bodyPr>
          <a:lstStyle/>
          <a:p>
            <a:r>
              <a:rPr lang="en-US" sz="3200" b="1" dirty="0">
                <a:latin typeface="Calibri" pitchFamily="34" charset="0"/>
              </a:rPr>
              <a:t>Personal Fall Arrest System -</a:t>
            </a:r>
            <a:br>
              <a:rPr lang="en-US" sz="3200" b="1" dirty="0">
                <a:latin typeface="Calibri" pitchFamily="34" charset="0"/>
              </a:rPr>
            </a:br>
            <a:r>
              <a:rPr lang="en-US" sz="3200" b="1" dirty="0">
                <a:latin typeface="Calibri" pitchFamily="34" charset="0"/>
              </a:rPr>
              <a:t>Horizontal Lifeline</a:t>
            </a:r>
            <a:endParaRPr lang="en-US" sz="3200" dirty="0"/>
          </a:p>
        </p:txBody>
      </p:sp>
      <p:sp>
        <p:nvSpPr>
          <p:cNvPr id="4" name="Content Placeholder 3"/>
          <p:cNvSpPr>
            <a:spLocks noGrp="1"/>
          </p:cNvSpPr>
          <p:nvPr>
            <p:ph sz="half" idx="1"/>
          </p:nvPr>
        </p:nvSpPr>
        <p:spPr>
          <a:xfrm>
            <a:off x="982133" y="1524000"/>
            <a:ext cx="3739896" cy="4511674"/>
          </a:xfrm>
        </p:spPr>
        <p:txBody>
          <a:bodyPr>
            <a:normAutofit/>
          </a:bodyPr>
          <a:lstStyle/>
          <a:p>
            <a:r>
              <a:rPr lang="en-US" sz="2400" dirty="0">
                <a:cs typeface="Times New Roman" pitchFamily="18" charset="0"/>
              </a:rPr>
              <a:t>On work platforms, the devices used to connect to a horizontal lifeline must be able to lock in both directions on the lifeline</a:t>
            </a:r>
            <a:endParaRPr lang="en-US" sz="2400" dirty="0"/>
          </a:p>
        </p:txBody>
      </p:sp>
      <p:pic>
        <p:nvPicPr>
          <p:cNvPr id="9" name="Picture 2" descr="person using a horizontal lifeline on roof top" title="person using a horizontal lifeline on roof top"/>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4848084" y="2286001"/>
            <a:ext cx="3419691" cy="2716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B69469FB-8FCE-4A49-8878-BE64E76EB20E}"/>
              </a:ext>
            </a:extLst>
          </p:cNvPr>
          <p:cNvSpPr>
            <a:spLocks noGrp="1"/>
          </p:cNvSpPr>
          <p:nvPr>
            <p:ph type="sldNum" sz="quarter" idx="12"/>
          </p:nvPr>
        </p:nvSpPr>
        <p:spPr/>
        <p:txBody>
          <a:bodyPr/>
          <a:lstStyle/>
          <a:p>
            <a:pPr>
              <a:defRPr/>
            </a:pPr>
            <a:fld id="{76E41743-6CA1-47F3-BFE9-72EC095CC43C}"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fall restraint" title="fall restraint"/>
          <p:cNvSpPr>
            <a:spLocks noGrp="1"/>
          </p:cNvSpPr>
          <p:nvPr>
            <p:ph type="title"/>
          </p:nvPr>
        </p:nvSpPr>
        <p:spPr/>
        <p:txBody>
          <a:bodyPr rtlCol="0">
            <a:noAutofit/>
          </a:bodyPr>
          <a:lstStyle/>
          <a:p>
            <a:pPr eaLnBrk="1" fontAlgn="auto" hangingPunct="1">
              <a:spcAft>
                <a:spcPts val="0"/>
              </a:spcAft>
              <a:defRPr/>
            </a:pPr>
            <a:r>
              <a:rPr lang="en-US" sz="4000" b="1" dirty="0"/>
              <a:t>Restraining &amp; Positioning Devices: Mitigating the Hazard!</a:t>
            </a:r>
          </a:p>
        </p:txBody>
      </p:sp>
      <p:sp>
        <p:nvSpPr>
          <p:cNvPr id="3" name="Content Placeholder 2"/>
          <p:cNvSpPr>
            <a:spLocks noGrp="1"/>
          </p:cNvSpPr>
          <p:nvPr>
            <p:ph sz="half" idx="1"/>
          </p:nvPr>
        </p:nvSpPr>
        <p:spPr>
          <a:xfrm>
            <a:off x="609600" y="2209800"/>
            <a:ext cx="3739896" cy="3368674"/>
          </a:xfrm>
        </p:spPr>
        <p:txBody>
          <a:bodyPr/>
          <a:lstStyle/>
          <a:p>
            <a:r>
              <a:rPr lang="en-US" sz="2400" dirty="0"/>
              <a:t>A fall restraint system consists of equipment/systems used to keep an employee from </a:t>
            </a:r>
            <a:r>
              <a:rPr lang="en-US" sz="2400" i="1" u="sng" dirty="0"/>
              <a:t>reaching a fall</a:t>
            </a:r>
            <a:r>
              <a:rPr lang="en-US" sz="2400" u="sng" dirty="0"/>
              <a:t> </a:t>
            </a:r>
            <a:r>
              <a:rPr lang="en-US" sz="2400" i="1" u="sng" dirty="0"/>
              <a:t>point</a:t>
            </a:r>
            <a:r>
              <a:rPr lang="en-US" sz="2400" i="1" dirty="0"/>
              <a:t>,</a:t>
            </a:r>
            <a:r>
              <a:rPr lang="en-US" sz="2400" dirty="0"/>
              <a:t> such as the edge of a roof or the edge of an elevated working surface. </a:t>
            </a:r>
          </a:p>
          <a:p>
            <a:endParaRPr lang="en-US" dirty="0"/>
          </a:p>
        </p:txBody>
      </p:sp>
      <p:pic>
        <p:nvPicPr>
          <p:cNvPr id="10" name="Picture 2" descr="Image result for fall restraint system" title="Fall Restraint system"/>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718498" y="2209800"/>
            <a:ext cx="4059767" cy="30448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E27A504-FF84-4AA8-A1A6-3ED6CE4E6C9F}"/>
              </a:ext>
            </a:extLst>
          </p:cNvPr>
          <p:cNvSpPr>
            <a:spLocks noGrp="1"/>
          </p:cNvSpPr>
          <p:nvPr>
            <p:ph type="sldNum" sz="quarter" idx="12"/>
          </p:nvPr>
        </p:nvSpPr>
        <p:spPr/>
        <p:txBody>
          <a:bodyPr/>
          <a:lstStyle/>
          <a:p>
            <a:pPr>
              <a:defRPr/>
            </a:pPr>
            <a:fld id="{E66C0451-75BC-4832-9C9E-D63BEAB9FE5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54893"/>
          </a:xfrm>
        </p:spPr>
        <p:txBody>
          <a:bodyPr>
            <a:normAutofit fontScale="90000"/>
          </a:bodyPr>
          <a:lstStyle/>
          <a:p>
            <a:r>
              <a:rPr lang="en-US" b="1" dirty="0">
                <a:latin typeface="Calibri" pitchFamily="34" charset="0"/>
              </a:rPr>
              <a:t>Personal Fall Arrest System-</a:t>
            </a:r>
            <a:br>
              <a:rPr lang="en-US" b="1" dirty="0">
                <a:latin typeface="Calibri" pitchFamily="34" charset="0"/>
              </a:rPr>
            </a:br>
            <a:r>
              <a:rPr lang="en-US" b="1" dirty="0">
                <a:latin typeface="Calibri" pitchFamily="34" charset="0"/>
              </a:rPr>
              <a:t>Calculating Fall Clearance with a Retractable</a:t>
            </a:r>
            <a:endParaRPr lang="en-US" dirty="0"/>
          </a:p>
        </p:txBody>
      </p:sp>
      <p:pic>
        <p:nvPicPr>
          <p:cNvPr id="7" name="Picture 2" descr="Retractable Lanyard vs Shock absorbing Lanyard&#10;" title="PFAS  - Your Not as Safe As You Think !"/>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200400" y="1905000"/>
            <a:ext cx="2994657" cy="443975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C22E22B-6059-4AFA-9CE2-E2A8EBC29C89}"/>
              </a:ext>
            </a:extLst>
          </p:cNvPr>
          <p:cNvSpPr>
            <a:spLocks noGrp="1"/>
          </p:cNvSpPr>
          <p:nvPr>
            <p:ph type="sldNum" sz="quarter" idx="12"/>
          </p:nvPr>
        </p:nvSpPr>
        <p:spPr/>
        <p:txBody>
          <a:bodyPr/>
          <a:lstStyle/>
          <a:p>
            <a:pPr>
              <a:defRPr/>
            </a:pPr>
            <a:fld id="{8A97B467-CA95-4AB8-8BDE-AF7DFE478845}" type="slidenum">
              <a:rPr lang="en-US" smtClean="0"/>
              <a:pPr>
                <a:defRPr/>
              </a:pPr>
              <a:t>37</a:t>
            </a:fld>
            <a:endParaRPr lang="en-US" dirty="0"/>
          </a:p>
        </p:txBody>
      </p:sp>
    </p:spTree>
    <p:extLst>
      <p:ext uri="{BB962C8B-B14F-4D97-AF65-F5344CB8AC3E}">
        <p14:creationId xmlns:p14="http://schemas.microsoft.com/office/powerpoint/2010/main" val="2034492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304800"/>
            <a:ext cx="7704667" cy="1006250"/>
          </a:xfrm>
        </p:spPr>
        <p:txBody>
          <a:bodyPr>
            <a:noAutofit/>
          </a:bodyPr>
          <a:lstStyle/>
          <a:p>
            <a:r>
              <a:rPr lang="en-US" sz="2800" b="1" dirty="0">
                <a:latin typeface="Calibri" pitchFamily="34" charset="0"/>
              </a:rPr>
              <a:t>Personal Fall Arrest System-</a:t>
            </a:r>
            <a:br>
              <a:rPr lang="en-US" sz="2800" b="1" dirty="0">
                <a:latin typeface="Calibri" pitchFamily="34" charset="0"/>
              </a:rPr>
            </a:br>
            <a:r>
              <a:rPr lang="en-US" sz="2800" b="1" dirty="0">
                <a:latin typeface="Calibri" pitchFamily="34" charset="0"/>
              </a:rPr>
              <a:t>Swing Calculation</a:t>
            </a:r>
            <a:endParaRPr lang="en-US" sz="2800" dirty="0"/>
          </a:p>
        </p:txBody>
      </p:sp>
      <p:pic>
        <p:nvPicPr>
          <p:cNvPr id="9" name="Picture 4" descr="swing calculation cartoon" title="swing calculation cartoon"/>
          <p:cNvPicPr>
            <a:picLocks noGrp="1" noChangeAspect="1" noChangeArrowheads="1"/>
          </p:cNvPicPr>
          <p:nvPr>
            <p:ph sz="half" idx="1"/>
          </p:nvPr>
        </p:nvPicPr>
        <p:blipFill>
          <a:blip r:embed="rId4" cstate="print">
            <a:extLst>
              <a:ext uri="{28A0092B-C50C-407E-A947-70E740481C1C}">
                <a14:useLocalDpi xmlns:a14="http://schemas.microsoft.com/office/drawing/2010/main"/>
              </a:ext>
            </a:extLst>
          </a:blip>
          <a:srcRect/>
          <a:stretch>
            <a:fillRect/>
          </a:stretch>
        </p:blipFill>
        <p:spPr bwMode="auto">
          <a:xfrm>
            <a:off x="982133" y="1676400"/>
            <a:ext cx="3411533" cy="3368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5" descr="swing calculation depiction  " title="swing calculation depiction"/>
          <p:cNvPicPr>
            <a:picLocks noGrp="1" noChangeAspect="1" noChangeArrowheads="1"/>
          </p:cNvPicPr>
          <p:nvPr>
            <p:ph sz="half" idx="2"/>
          </p:nvPr>
        </p:nvPicPr>
        <p:blipFill>
          <a:blip r:embed="rId5" cstate="print">
            <a:extLst>
              <a:ext uri="{28A0092B-C50C-407E-A947-70E740481C1C}">
                <a14:useLocalDpi xmlns:a14="http://schemas.microsoft.com/office/drawing/2010/main"/>
              </a:ext>
            </a:extLst>
          </a:blip>
          <a:srcRect/>
          <a:stretch>
            <a:fillRect/>
          </a:stretch>
        </p:blipFill>
        <p:spPr bwMode="auto">
          <a:xfrm>
            <a:off x="5082955" y="1676400"/>
            <a:ext cx="3137863" cy="3346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C13750AE-C51F-4A34-A5A6-9FBD26D062CC}"/>
              </a:ext>
            </a:extLst>
          </p:cNvPr>
          <p:cNvSpPr>
            <a:spLocks noGrp="1"/>
          </p:cNvSpPr>
          <p:nvPr>
            <p:ph type="sldNum" sz="quarter" idx="12"/>
          </p:nvPr>
        </p:nvSpPr>
        <p:spPr/>
        <p:txBody>
          <a:bodyPr/>
          <a:lstStyle/>
          <a:p>
            <a:pPr>
              <a:defRPr/>
            </a:pPr>
            <a:fld id="{E66C0451-75BC-4832-9C9E-D63BEAB9FE58}" type="slidenum">
              <a:rPr lang="en-US" smtClean="0"/>
              <a:pPr>
                <a:defRPr/>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761999"/>
          </a:xfrm>
        </p:spPr>
        <p:txBody>
          <a:bodyPr>
            <a:normAutofit/>
          </a:bodyPr>
          <a:lstStyle/>
          <a:p>
            <a:r>
              <a:rPr lang="en-US" b="1" dirty="0"/>
              <a:t>Safety Nets</a:t>
            </a:r>
            <a:endParaRPr lang="en-US" dirty="0"/>
          </a:p>
        </p:txBody>
      </p:sp>
      <p:sp>
        <p:nvSpPr>
          <p:cNvPr id="2" name="Text Placeholder 1"/>
          <p:cNvSpPr>
            <a:spLocks noGrp="1"/>
          </p:cNvSpPr>
          <p:nvPr>
            <p:ph type="body" idx="1"/>
          </p:nvPr>
        </p:nvSpPr>
        <p:spPr>
          <a:xfrm>
            <a:off x="1295400" y="1219200"/>
            <a:ext cx="6595319" cy="576262"/>
          </a:xfrm>
        </p:spPr>
        <p:txBody>
          <a:bodyPr/>
          <a:lstStyle/>
          <a:p>
            <a:pPr algn="ctr"/>
            <a:r>
              <a:rPr lang="en-US" dirty="0"/>
              <a:t>Assume the fall will occur</a:t>
            </a:r>
          </a:p>
        </p:txBody>
      </p:sp>
      <p:pic>
        <p:nvPicPr>
          <p:cNvPr id="11" name="Picture 4" descr="safety nets 4" title="safety nets over metal trusse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979001" y="2438401"/>
            <a:ext cx="3561412" cy="26654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Content Placeholder 12" descr="safety net attached to I-beam construction " title="safety net attached to I-beam construction "/>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tretch>
            <a:fillRect/>
          </a:stretch>
        </p:blipFill>
        <p:spPr bwMode="auto">
          <a:xfrm>
            <a:off x="4826897" y="2438401"/>
            <a:ext cx="3553882" cy="26654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982133" y="685801"/>
            <a:ext cx="7704667" cy="990599"/>
          </a:xfrm>
        </p:spPr>
        <p:txBody>
          <a:bodyPr/>
          <a:lstStyle/>
          <a:p>
            <a:pPr eaLnBrk="1" hangingPunct="1"/>
            <a:r>
              <a:rPr lang="en-US" b="1" u="sng" dirty="0"/>
              <a:t>Objectives:</a:t>
            </a:r>
          </a:p>
        </p:txBody>
      </p:sp>
      <p:sp>
        <p:nvSpPr>
          <p:cNvPr id="12" name="Content Placeholder 2"/>
          <p:cNvSpPr>
            <a:spLocks noGrp="1"/>
          </p:cNvSpPr>
          <p:nvPr>
            <p:ph sz="half" idx="1"/>
          </p:nvPr>
        </p:nvSpPr>
        <p:spPr>
          <a:xfrm>
            <a:off x="533400" y="1447800"/>
            <a:ext cx="3739896" cy="3597274"/>
          </a:xfrm>
        </p:spPr>
        <p:txBody>
          <a:bodyPr>
            <a:noAutofit/>
          </a:bodyPr>
          <a:lstStyle/>
          <a:p>
            <a:pPr eaLnBrk="1" hangingPunct="1"/>
            <a:r>
              <a:rPr lang="en-US" sz="2000" dirty="0"/>
              <a:t>Identify the OSHA Fall Protection Standard for Construction Industry (29 CFR 1926, Subpart M).</a:t>
            </a:r>
          </a:p>
          <a:p>
            <a:pPr eaLnBrk="1" hangingPunct="1"/>
            <a:r>
              <a:rPr lang="en-US" sz="2000" dirty="0"/>
              <a:t>Recognize Fall Hazards in order to avoid, abate, and prevent falls from ladders, roofs, scaffolds, and other potential situations.</a:t>
            </a:r>
          </a:p>
        </p:txBody>
      </p:sp>
      <p:sp>
        <p:nvSpPr>
          <p:cNvPr id="8" name="Content Placeholder 7"/>
          <p:cNvSpPr>
            <a:spLocks noGrp="1"/>
          </p:cNvSpPr>
          <p:nvPr>
            <p:ph sz="half" idx="2"/>
          </p:nvPr>
        </p:nvSpPr>
        <p:spPr>
          <a:xfrm>
            <a:off x="4925133" y="1676400"/>
            <a:ext cx="3739896" cy="3962400"/>
          </a:xfrm>
        </p:spPr>
        <p:txBody>
          <a:bodyPr>
            <a:normAutofit fontScale="70000" lnSpcReduction="20000"/>
          </a:bodyPr>
          <a:lstStyle/>
          <a:p>
            <a:r>
              <a:rPr lang="en-US" sz="2900" dirty="0"/>
              <a:t>Recognize and Prevent Fall Protection Issues during Residential Construction.</a:t>
            </a:r>
          </a:p>
          <a:p>
            <a:r>
              <a:rPr lang="en-US" sz="2900" dirty="0"/>
              <a:t>Discuss the Residential  &amp; Commercial Fall Protection Guidelines</a:t>
            </a:r>
          </a:p>
          <a:p>
            <a:r>
              <a:rPr lang="en-US" sz="2900" dirty="0"/>
              <a:t>Understand some of the different types of fall protection systems available to contractors.</a:t>
            </a:r>
          </a:p>
          <a:p>
            <a:r>
              <a:rPr lang="en-US" sz="2900" dirty="0"/>
              <a:t>Understand the basics of a Fall Protection and a Fall Protection  Plan.</a:t>
            </a:r>
          </a:p>
          <a:p>
            <a:endParaRPr lang="en-US" dirty="0"/>
          </a:p>
        </p:txBody>
      </p:sp>
      <p:sp>
        <p:nvSpPr>
          <p:cNvPr id="2" name="Slide Number Placeholder 1">
            <a:extLst>
              <a:ext uri="{FF2B5EF4-FFF2-40B4-BE49-F238E27FC236}">
                <a16:creationId xmlns:a16="http://schemas.microsoft.com/office/drawing/2014/main" id="{001FDF43-E2B4-4FBD-B1DF-4EA7665656EA}"/>
              </a:ext>
            </a:extLst>
          </p:cNvPr>
          <p:cNvSpPr>
            <a:spLocks noGrp="1"/>
          </p:cNvSpPr>
          <p:nvPr>
            <p:ph type="sldNum" sz="quarter" idx="12"/>
          </p:nvPr>
        </p:nvSpPr>
        <p:spPr/>
        <p:txBody>
          <a:bodyPr/>
          <a:lstStyle/>
          <a:p>
            <a:pPr>
              <a:defRPr/>
            </a:pPr>
            <a:fld id="{8E60CC59-082E-48ED-9CC3-0BA5F4ADA93E}"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2"/>
            <a:ext cx="7704667" cy="947056"/>
          </a:xfrm>
        </p:spPr>
        <p:txBody>
          <a:bodyPr>
            <a:normAutofit/>
          </a:bodyPr>
          <a:lstStyle/>
          <a:p>
            <a:r>
              <a:rPr lang="en-US" sz="3200" dirty="0">
                <a:latin typeface="Arial Rounded MT Bold" panose="020F0704030504030204" pitchFamily="34" charset="0"/>
              </a:rPr>
              <a:t>SAFETY NETS -  Check List</a:t>
            </a:r>
          </a:p>
        </p:txBody>
      </p:sp>
      <p:sp>
        <p:nvSpPr>
          <p:cNvPr id="9" name="Rectangle 6"/>
          <p:cNvSpPr>
            <a:spLocks noGrp="1" noChangeArrowheads="1"/>
          </p:cNvSpPr>
          <p:nvPr>
            <p:ph sz="half" idx="1"/>
          </p:nvPr>
        </p:nvSpPr>
        <p:spPr bwMode="auto">
          <a:xfrm>
            <a:off x="982133" y="2601627"/>
            <a:ext cx="3739896" cy="349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chemeClr val="tx1"/>
              </a:buClr>
              <a:buFont typeface="Wingdings" panose="05000000000000000000" pitchFamily="2" charset="2"/>
              <a:buChar char="ü"/>
            </a:pPr>
            <a:r>
              <a:rPr lang="en-US" sz="2400" dirty="0">
                <a:latin typeface="Calibri" pitchFamily="34" charset="0"/>
                <a:cs typeface="Times New Roman" pitchFamily="18" charset="0"/>
              </a:rPr>
              <a:t>Test the net</a:t>
            </a:r>
          </a:p>
          <a:p>
            <a:pPr>
              <a:buClr>
                <a:schemeClr val="tx1"/>
              </a:buClr>
              <a:buFont typeface="Wingdings" panose="05000000000000000000" pitchFamily="2" charset="2"/>
              <a:buChar char="ü"/>
            </a:pPr>
            <a:r>
              <a:rPr lang="en-US" sz="2400" dirty="0">
                <a:latin typeface="Calibri" pitchFamily="34" charset="0"/>
                <a:cs typeface="Times New Roman" pitchFamily="18" charset="0"/>
              </a:rPr>
              <a:t>Remove objects fallen into the safety net</a:t>
            </a:r>
          </a:p>
          <a:p>
            <a:pPr>
              <a:buClr>
                <a:schemeClr val="tx1"/>
              </a:buClr>
              <a:buFont typeface="Wingdings" panose="05000000000000000000" pitchFamily="2" charset="2"/>
              <a:buChar char="ü"/>
            </a:pPr>
            <a:r>
              <a:rPr lang="en-US" sz="2400" dirty="0">
                <a:latin typeface="Calibri" pitchFamily="34" charset="0"/>
                <a:cs typeface="Times New Roman" pitchFamily="18" charset="0"/>
              </a:rPr>
              <a:t>Inspect at least once a week</a:t>
            </a:r>
          </a:p>
          <a:p>
            <a:pPr>
              <a:buClr>
                <a:schemeClr val="tx1"/>
              </a:buClr>
              <a:buFont typeface="Wingdings" panose="05000000000000000000" pitchFamily="2" charset="2"/>
              <a:buChar char="ü"/>
            </a:pPr>
            <a:r>
              <a:rPr lang="en-US" sz="2400" dirty="0">
                <a:latin typeface="Calibri" pitchFamily="34" charset="0"/>
                <a:cs typeface="Times New Roman" pitchFamily="18" charset="0"/>
              </a:rPr>
              <a:t>There should be a recent certification record for each net installation</a:t>
            </a:r>
          </a:p>
        </p:txBody>
      </p:sp>
      <p:sp>
        <p:nvSpPr>
          <p:cNvPr id="4" name="Content Placeholder 3"/>
          <p:cNvSpPr>
            <a:spLocks noGrp="1"/>
          </p:cNvSpPr>
          <p:nvPr>
            <p:ph sz="half" idx="2"/>
          </p:nvPr>
        </p:nvSpPr>
        <p:spPr/>
        <p:txBody>
          <a:bodyPr>
            <a:normAutofit fontScale="92500"/>
          </a:bodyPr>
          <a:lstStyle/>
          <a:p>
            <a:pPr>
              <a:buClrTx/>
              <a:buFont typeface="Wingdings" panose="05000000000000000000" pitchFamily="2" charset="2"/>
              <a:buChar char="ü"/>
            </a:pPr>
            <a:r>
              <a:rPr lang="en-US" sz="2400" dirty="0">
                <a:latin typeface="Calibri" panose="020F0502020204030204" pitchFamily="34" charset="0"/>
              </a:rPr>
              <a:t>If more than 25’ above ground or water and other methods not practical to use</a:t>
            </a:r>
          </a:p>
          <a:p>
            <a:pPr>
              <a:buClrTx/>
              <a:buFont typeface="Wingdings" panose="05000000000000000000" pitchFamily="2" charset="2"/>
              <a:buChar char="ü"/>
            </a:pPr>
            <a:r>
              <a:rPr lang="en-US" sz="2400" dirty="0">
                <a:latin typeface="Calibri" panose="020F0502020204030204" pitchFamily="34" charset="0"/>
              </a:rPr>
              <a:t>Must extend 8’ beyond surface</a:t>
            </a:r>
          </a:p>
          <a:p>
            <a:pPr>
              <a:buClrTx/>
              <a:buFont typeface="Wingdings" panose="05000000000000000000" pitchFamily="2" charset="2"/>
              <a:buChar char="ü"/>
            </a:pPr>
            <a:r>
              <a:rPr lang="en-US" sz="2400" dirty="0">
                <a:latin typeface="Calibri" panose="020F0502020204030204" pitchFamily="34" charset="0"/>
              </a:rPr>
              <a:t>Mesh size not exceed 6”x6”</a:t>
            </a:r>
          </a:p>
          <a:p>
            <a:pPr>
              <a:buClrTx/>
              <a:buFont typeface="Wingdings" panose="05000000000000000000" pitchFamily="2" charset="2"/>
              <a:buChar char="ü"/>
            </a:pPr>
            <a:r>
              <a:rPr lang="en-US" sz="2400" dirty="0">
                <a:latin typeface="Calibri" panose="020F0502020204030204" pitchFamily="34" charset="0"/>
              </a:rPr>
              <a:t>17,500 foot lb. impact resistance</a:t>
            </a:r>
          </a:p>
        </p:txBody>
      </p:sp>
      <p:sp>
        <p:nvSpPr>
          <p:cNvPr id="3" name="Slide Number Placeholder 2">
            <a:extLst>
              <a:ext uri="{FF2B5EF4-FFF2-40B4-BE49-F238E27FC236}">
                <a16:creationId xmlns:a16="http://schemas.microsoft.com/office/drawing/2014/main" id="{2E78E21E-437F-460F-AAA3-4DA479D4744C}"/>
              </a:ext>
            </a:extLst>
          </p:cNvPr>
          <p:cNvSpPr>
            <a:spLocks noGrp="1"/>
          </p:cNvSpPr>
          <p:nvPr>
            <p:ph type="sldNum" sz="quarter" idx="12"/>
          </p:nvPr>
        </p:nvSpPr>
        <p:spPr/>
        <p:txBody>
          <a:bodyPr/>
          <a:lstStyle/>
          <a:p>
            <a:pPr>
              <a:defRPr/>
            </a:pPr>
            <a:fld id="{8E60CC59-082E-48ED-9CC3-0BA5F4ADA93E}"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1"/>
            <a:ext cx="8229600" cy="1142999"/>
          </a:xfrm>
        </p:spPr>
        <p:txBody>
          <a:bodyPr rtlCol="0">
            <a:normAutofit/>
          </a:bodyPr>
          <a:lstStyle/>
          <a:p>
            <a:pPr eaLnBrk="1" fontAlgn="auto" hangingPunct="1">
              <a:spcAft>
                <a:spcPts val="0"/>
              </a:spcAft>
              <a:defRPr/>
            </a:pPr>
            <a:r>
              <a:rPr lang="en-US" sz="2800" b="1" dirty="0"/>
              <a:t>Controlled Access Zones/Controlled Decking Zones (Steel Erection)</a:t>
            </a:r>
          </a:p>
        </p:txBody>
      </p:sp>
      <p:sp>
        <p:nvSpPr>
          <p:cNvPr id="58371" name="Text Placeholder 3"/>
          <p:cNvSpPr>
            <a:spLocks noGrp="1"/>
          </p:cNvSpPr>
          <p:nvPr>
            <p:ph type="body" idx="1"/>
          </p:nvPr>
        </p:nvSpPr>
        <p:spPr>
          <a:xfrm>
            <a:off x="838200" y="1845469"/>
            <a:ext cx="3456291" cy="576262"/>
          </a:xfrm>
        </p:spPr>
        <p:txBody>
          <a:bodyPr>
            <a:normAutofit fontScale="70000" lnSpcReduction="20000"/>
          </a:bodyPr>
          <a:lstStyle/>
          <a:p>
            <a:pPr eaLnBrk="1" hangingPunct="1"/>
            <a:r>
              <a:rPr lang="en-US" dirty="0"/>
              <a:t>Controlled Access Zone (CAZ)</a:t>
            </a:r>
          </a:p>
        </p:txBody>
      </p:sp>
      <p:pic>
        <p:nvPicPr>
          <p:cNvPr id="11" name="Picture 2" descr="Controlled Decking Zone (CDZ)-roof top with red barricading to alert of fall hazards" title="top with red barricadin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18572" y="2971800"/>
            <a:ext cx="4467741" cy="2880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8372" name="Text Placeholder 5"/>
          <p:cNvSpPr>
            <a:spLocks noGrp="1"/>
          </p:cNvSpPr>
          <p:nvPr>
            <p:ph type="body" sz="quarter" idx="3"/>
          </p:nvPr>
        </p:nvSpPr>
        <p:spPr>
          <a:xfrm>
            <a:off x="5161710" y="1845469"/>
            <a:ext cx="3467806" cy="576262"/>
          </a:xfrm>
        </p:spPr>
        <p:txBody>
          <a:bodyPr>
            <a:normAutofit fontScale="70000" lnSpcReduction="20000"/>
          </a:bodyPr>
          <a:lstStyle/>
          <a:p>
            <a:pPr eaLnBrk="1" hangingPunct="1"/>
            <a:r>
              <a:rPr lang="en-US" dirty="0"/>
              <a:t>Controlled Decking Zone (CDZ)</a:t>
            </a:r>
          </a:p>
        </p:txBody>
      </p:sp>
      <p:pic>
        <p:nvPicPr>
          <p:cNvPr id="12" name="Picture 4" descr="Leading Edge hazard - men working on metal roof installation, no fall protection" title="men working on metal roof installation"/>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5154625" y="2667000"/>
            <a:ext cx="3532175"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D9B40B66-C5F4-46CE-B38C-21BF7FC4BD63}"/>
              </a:ext>
            </a:extLst>
          </p:cNvPr>
          <p:cNvSpPr>
            <a:spLocks noGrp="1"/>
          </p:cNvSpPr>
          <p:nvPr>
            <p:ph type="sldNum" sz="quarter" idx="12"/>
          </p:nvPr>
        </p:nvSpPr>
        <p:spPr/>
        <p:txBody>
          <a:bodyPr/>
          <a:lstStyle/>
          <a:p>
            <a:pPr>
              <a:defRPr/>
            </a:pPr>
            <a:fld id="{748DA708-CCCD-4B3E-975C-8CE36AFA42CD}"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pPr eaLnBrk="1" hangingPunct="1"/>
            <a:r>
              <a:rPr lang="en-US" b="1" dirty="0"/>
              <a:t>Control Versus Warning Lines</a:t>
            </a:r>
          </a:p>
        </p:txBody>
      </p:sp>
      <p:pic>
        <p:nvPicPr>
          <p:cNvPr id="8" name="Picture 4" descr="roof top with red barricading to alert of fall hazards" title="roof top with red barricading -2"/>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219194"/>
            <a:ext cx="3740150" cy="3347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oof top with yellow barricading used as warning lines" title="roof top with yellow barricading"/>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bwMode="auto">
          <a:xfrm>
            <a:off x="4722283" y="2209799"/>
            <a:ext cx="3740150" cy="33475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8E140B8-642E-4E33-84CD-07BEF45176B4}"/>
              </a:ext>
            </a:extLst>
          </p:cNvPr>
          <p:cNvSpPr>
            <a:spLocks noGrp="1"/>
          </p:cNvSpPr>
          <p:nvPr>
            <p:ph type="sldNum" sz="quarter" idx="12"/>
          </p:nvPr>
        </p:nvSpPr>
        <p:spPr/>
        <p:txBody>
          <a:bodyPr/>
          <a:lstStyle/>
          <a:p>
            <a:pPr>
              <a:defRPr/>
            </a:pPr>
            <a:fld id="{E66C0451-75BC-4832-9C9E-D63BEAB9FE58}"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944272" y="228600"/>
            <a:ext cx="7704667" cy="457199"/>
          </a:xfrm>
        </p:spPr>
        <p:txBody>
          <a:bodyPr>
            <a:normAutofit fontScale="90000"/>
          </a:bodyPr>
          <a:lstStyle/>
          <a:p>
            <a:pPr eaLnBrk="1" hangingPunct="1"/>
            <a:r>
              <a:rPr lang="en-US" b="1" dirty="0"/>
              <a:t>Safety Monitor</a:t>
            </a:r>
          </a:p>
        </p:txBody>
      </p:sp>
      <p:sp>
        <p:nvSpPr>
          <p:cNvPr id="3" name="Content Placeholder 2"/>
          <p:cNvSpPr>
            <a:spLocks noGrp="1"/>
          </p:cNvSpPr>
          <p:nvPr>
            <p:ph sz="half" idx="1"/>
          </p:nvPr>
        </p:nvSpPr>
        <p:spPr>
          <a:xfrm>
            <a:off x="982133" y="1066800"/>
            <a:ext cx="3739896" cy="4968874"/>
          </a:xfrm>
        </p:spPr>
        <p:txBody>
          <a:bodyPr rtlCol="0">
            <a:noAutofit/>
          </a:bodyPr>
          <a:lstStyle/>
          <a:p>
            <a:pPr marL="0" indent="0" eaLnBrk="1" fontAlgn="auto" hangingPunct="1">
              <a:spcAft>
                <a:spcPts val="0"/>
              </a:spcAft>
              <a:buNone/>
              <a:defRPr/>
            </a:pPr>
            <a:r>
              <a:rPr lang="en-US" dirty="0"/>
              <a:t>Designated by the employer to monitor other employees; and </a:t>
            </a:r>
            <a:r>
              <a:rPr lang="en-US" b="1" dirty="0">
                <a:solidFill>
                  <a:srgbClr val="FF0000"/>
                </a:solidFill>
              </a:rPr>
              <a:t>SHALL</a:t>
            </a:r>
            <a:r>
              <a:rPr lang="en-US" dirty="0"/>
              <a:t>:</a:t>
            </a:r>
          </a:p>
          <a:p>
            <a:pPr eaLnBrk="1" fontAlgn="auto" hangingPunct="1">
              <a:spcAft>
                <a:spcPts val="0"/>
              </a:spcAft>
              <a:defRPr/>
            </a:pPr>
            <a:r>
              <a:rPr lang="en-US" dirty="0"/>
              <a:t>Be a Competent Person</a:t>
            </a:r>
          </a:p>
          <a:p>
            <a:pPr eaLnBrk="1" fontAlgn="auto" hangingPunct="1">
              <a:spcAft>
                <a:spcPts val="0"/>
              </a:spcAft>
              <a:defRPr/>
            </a:pPr>
            <a:r>
              <a:rPr lang="en-US" u="sng" dirty="0"/>
              <a:t>Warn the employee </a:t>
            </a:r>
            <a:r>
              <a:rPr lang="en-US" dirty="0"/>
              <a:t>when it appears that the employee is unaware of a fall hazard or is acting in an unsafe manner</a:t>
            </a:r>
          </a:p>
          <a:p>
            <a:pPr eaLnBrk="1" fontAlgn="auto" hangingPunct="1">
              <a:spcAft>
                <a:spcPts val="0"/>
              </a:spcAft>
              <a:defRPr/>
            </a:pPr>
            <a:r>
              <a:rPr lang="en-US" u="sng" dirty="0"/>
              <a:t>Be on the same walking/working surface </a:t>
            </a:r>
            <a:r>
              <a:rPr lang="en-US" dirty="0"/>
              <a:t>and within visual sighting distance of the employee being monitored</a:t>
            </a:r>
          </a:p>
          <a:p>
            <a:pPr eaLnBrk="1" fontAlgn="auto" hangingPunct="1">
              <a:spcAft>
                <a:spcPts val="0"/>
              </a:spcAft>
              <a:defRPr/>
            </a:pPr>
            <a:r>
              <a:rPr lang="en-US" u="sng" dirty="0"/>
              <a:t>Be close enough to communicate orally with the employee</a:t>
            </a:r>
          </a:p>
          <a:p>
            <a:pPr eaLnBrk="1" fontAlgn="auto" hangingPunct="1">
              <a:spcAft>
                <a:spcPts val="0"/>
              </a:spcAft>
              <a:defRPr/>
            </a:pPr>
            <a:r>
              <a:rPr lang="en-US" dirty="0"/>
              <a:t>Not have other responsibilities which could take the monitor's attention from the monitoring function</a:t>
            </a:r>
          </a:p>
        </p:txBody>
      </p:sp>
      <p:sp>
        <p:nvSpPr>
          <p:cNvPr id="4" name="Slide Number Placeholder 3">
            <a:extLst>
              <a:ext uri="{FF2B5EF4-FFF2-40B4-BE49-F238E27FC236}">
                <a16:creationId xmlns:a16="http://schemas.microsoft.com/office/drawing/2014/main" id="{FCDC743A-4C56-4190-9859-15E8333463F4}"/>
              </a:ext>
            </a:extLst>
          </p:cNvPr>
          <p:cNvSpPr>
            <a:spLocks noGrp="1"/>
          </p:cNvSpPr>
          <p:nvPr>
            <p:ph type="sldNum" sz="quarter" idx="12"/>
          </p:nvPr>
        </p:nvSpPr>
        <p:spPr/>
        <p:txBody>
          <a:bodyPr/>
          <a:lstStyle/>
          <a:p>
            <a:pPr>
              <a:defRPr/>
            </a:pPr>
            <a:fld id="{E66C0451-75BC-4832-9C9E-D63BEAB9FE58}" type="slidenum">
              <a:rPr lang="en-US" smtClean="0"/>
              <a:pPr>
                <a:defRPr/>
              </a:pPr>
              <a:t>43</a:t>
            </a:fld>
            <a:endParaRPr lang="en-US" dirty="0"/>
          </a:p>
        </p:txBody>
      </p:sp>
      <p:pic>
        <p:nvPicPr>
          <p:cNvPr id="7" name="Picture 2" descr="Using a person as a safety monitor ,there are two men on this roof" title="two men working on a roof top with a warning line in place"/>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796605" y="1998378"/>
            <a:ext cx="3740150" cy="280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38100"/>
            <a:ext cx="6975475" cy="609600"/>
          </a:xfrm>
        </p:spPr>
        <p:txBody>
          <a:bodyPr rtlCol="0">
            <a:noAutofit/>
          </a:bodyPr>
          <a:lstStyle/>
          <a:p>
            <a:pPr eaLnBrk="1" fontAlgn="auto" hangingPunct="1">
              <a:spcAft>
                <a:spcPts val="0"/>
              </a:spcAft>
              <a:defRPr/>
            </a:pPr>
            <a:r>
              <a:rPr lang="en-US" b="1" dirty="0"/>
              <a:t>What Is A Scaffold?</a:t>
            </a:r>
          </a:p>
        </p:txBody>
      </p:sp>
      <p:sp>
        <p:nvSpPr>
          <p:cNvPr id="66564" name="Rectangle 3"/>
          <p:cNvSpPr>
            <a:spLocks noGrp="1" noChangeArrowheads="1"/>
          </p:cNvSpPr>
          <p:nvPr>
            <p:ph type="body" sz="half" idx="1"/>
          </p:nvPr>
        </p:nvSpPr>
        <p:spPr>
          <a:xfrm>
            <a:off x="228600" y="1066800"/>
            <a:ext cx="5257800" cy="4953000"/>
          </a:xfrm>
        </p:spPr>
        <p:txBody>
          <a:bodyPr>
            <a:normAutofit lnSpcReduction="10000"/>
          </a:bodyPr>
          <a:lstStyle/>
          <a:p>
            <a:pPr marL="0" indent="0" eaLnBrk="1" hangingPunct="1">
              <a:buFontTx/>
              <a:buNone/>
            </a:pPr>
            <a:r>
              <a:rPr lang="en-US" sz="2800" dirty="0"/>
              <a:t>An elevated, temporary work platform</a:t>
            </a:r>
          </a:p>
          <a:p>
            <a:pPr marL="346075" indent="-346075" eaLnBrk="1" hangingPunct="1">
              <a:buFontTx/>
              <a:buNone/>
            </a:pPr>
            <a:r>
              <a:rPr lang="en-US" sz="2400" dirty="0"/>
              <a:t>Three basic types:</a:t>
            </a:r>
          </a:p>
          <a:p>
            <a:pPr eaLnBrk="1" hangingPunct="1"/>
            <a:r>
              <a:rPr lang="en-US" sz="2400" dirty="0"/>
              <a:t>Supported scaffolds -- platforms supported by rigid, load bearing members, such as poles, legs, frames, &amp; outriggers</a:t>
            </a:r>
          </a:p>
          <a:p>
            <a:pPr eaLnBrk="1" hangingPunct="1"/>
            <a:r>
              <a:rPr lang="en-US" sz="2400" dirty="0"/>
              <a:t>Suspended scaffolds -- platforms suspended by ropes or other non-rigid, overhead support</a:t>
            </a:r>
          </a:p>
          <a:p>
            <a:pPr eaLnBrk="1" hangingPunct="1"/>
            <a:r>
              <a:rPr lang="en-US" sz="2400" dirty="0"/>
              <a:t>Aerial Lifts -- such as “man lifts” or “personnel hoists”</a:t>
            </a:r>
          </a:p>
        </p:txBody>
      </p:sp>
      <p:pic>
        <p:nvPicPr>
          <p:cNvPr id="78853" name="Picture 7" descr="man on scaffold ,two bucks high" title="man on scaffold"/>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638800" y="1123950"/>
            <a:ext cx="3236913" cy="46482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07E5205E-99D5-4080-9D8B-C8393EFC585D}"/>
              </a:ext>
            </a:extLst>
          </p:cNvPr>
          <p:cNvSpPr>
            <a:spLocks noGrp="1"/>
          </p:cNvSpPr>
          <p:nvPr>
            <p:ph type="sldNum" sz="quarter" idx="11"/>
          </p:nvPr>
        </p:nvSpPr>
        <p:spPr/>
        <p:txBody>
          <a:bodyPr/>
          <a:lstStyle/>
          <a:p>
            <a:pPr>
              <a:defRPr/>
            </a:pPr>
            <a:fld id="{708FEA94-CAD2-48B2-BB9A-E48FEF24FE68}"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982133" y="457201"/>
            <a:ext cx="7704667" cy="914399"/>
          </a:xfrm>
        </p:spPr>
        <p:txBody>
          <a:bodyPr/>
          <a:lstStyle/>
          <a:p>
            <a:pPr eaLnBrk="1" hangingPunct="1"/>
            <a:r>
              <a:rPr lang="en-US" b="1" dirty="0">
                <a:cs typeface="Times New Roman" pitchFamily="18" charset="0"/>
              </a:rPr>
              <a:t>Supported Scaffolds</a:t>
            </a:r>
          </a:p>
        </p:txBody>
      </p:sp>
      <p:pic>
        <p:nvPicPr>
          <p:cNvPr id="4" name="Content Placeholder 3" descr="Fabricated frame scaffold; ladder jack scaffold; mobile scaffold; supported scaffolds are those that are in contact with the ground, rather than being suspended by cab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3724" y="1762103"/>
            <a:ext cx="6381483" cy="4492098"/>
          </a:xfrm>
        </p:spPr>
      </p:pic>
      <p:sp>
        <p:nvSpPr>
          <p:cNvPr id="3" name="Slide Number Placeholder 2">
            <a:extLst>
              <a:ext uri="{FF2B5EF4-FFF2-40B4-BE49-F238E27FC236}">
                <a16:creationId xmlns:a16="http://schemas.microsoft.com/office/drawing/2014/main" id="{D7D94880-2189-4539-87BF-4A177A52A24B}"/>
              </a:ext>
            </a:extLst>
          </p:cNvPr>
          <p:cNvSpPr>
            <a:spLocks noGrp="1"/>
          </p:cNvSpPr>
          <p:nvPr>
            <p:ph type="sldNum" sz="quarter" idx="12"/>
          </p:nvPr>
        </p:nvSpPr>
        <p:spPr/>
        <p:txBody>
          <a:bodyPr/>
          <a:lstStyle/>
          <a:p>
            <a:pPr>
              <a:defRPr/>
            </a:pPr>
            <a:fld id="{E66C0451-75BC-4832-9C9E-D63BEAB9FE58}"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a:xfrm>
            <a:off x="982133" y="457201"/>
            <a:ext cx="7704667" cy="685799"/>
          </a:xfrm>
        </p:spPr>
        <p:txBody>
          <a:bodyPr>
            <a:normAutofit fontScale="90000"/>
          </a:bodyPr>
          <a:lstStyle/>
          <a:p>
            <a:pPr eaLnBrk="1" hangingPunct="1"/>
            <a:r>
              <a:rPr lang="en-US" b="1" dirty="0">
                <a:cs typeface="Times New Roman" pitchFamily="18" charset="0"/>
              </a:rPr>
              <a:t>Suspended Scaffolds</a:t>
            </a:r>
            <a:endParaRPr lang="en-US" dirty="0"/>
          </a:p>
        </p:txBody>
      </p:sp>
      <p:pic>
        <p:nvPicPr>
          <p:cNvPr id="6" name="Picture 4" descr="pictures of the different types of suspended scaffolding&#10;" title="various types of suspended scaffold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1220" y="1752600"/>
            <a:ext cx="7106492" cy="42465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98A6A7C-400D-47A7-B5D0-3EF5E0F31D92}"/>
              </a:ext>
            </a:extLst>
          </p:cNvPr>
          <p:cNvSpPr>
            <a:spLocks noGrp="1"/>
          </p:cNvSpPr>
          <p:nvPr>
            <p:ph type="sldNum" sz="quarter" idx="12"/>
          </p:nvPr>
        </p:nvSpPr>
        <p:spPr/>
        <p:txBody>
          <a:bodyPr/>
          <a:lstStyle/>
          <a:p>
            <a:pPr>
              <a:defRPr/>
            </a:pPr>
            <a:fld id="{E66C0451-75BC-4832-9C9E-D63BEAB9FE58}"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a:spLocks noGrp="1"/>
          </p:cNvSpPr>
          <p:nvPr>
            <p:ph type="title"/>
          </p:nvPr>
        </p:nvSpPr>
        <p:spPr>
          <a:xfrm>
            <a:off x="982133" y="685801"/>
            <a:ext cx="7704667" cy="609599"/>
          </a:xfrm>
        </p:spPr>
        <p:txBody>
          <a:bodyPr>
            <a:normAutofit fontScale="90000"/>
          </a:bodyPr>
          <a:lstStyle/>
          <a:p>
            <a:r>
              <a:rPr lang="en-US" b="1" dirty="0">
                <a:cs typeface="Times New Roman" pitchFamily="18" charset="0"/>
              </a:rPr>
              <a:t>Aerial Lifts Scaffold</a:t>
            </a:r>
          </a:p>
        </p:txBody>
      </p:sp>
      <p:pic>
        <p:nvPicPr>
          <p:cNvPr id="8" name="Picture 2" descr=" aerial lift scissor scaffolding" title=" aerial lift scissor scaffolding"/>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601987"/>
            <a:ext cx="2578881" cy="44114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 aerial lift scaffolding" title=" aerial lift scaffoldi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05598" y="1601987"/>
            <a:ext cx="3562256" cy="44114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E337CE5-B15F-4B21-BFE4-DE7B702FEC7D}"/>
              </a:ext>
            </a:extLst>
          </p:cNvPr>
          <p:cNvSpPr>
            <a:spLocks noGrp="1"/>
          </p:cNvSpPr>
          <p:nvPr>
            <p:ph type="sldNum" sz="quarter" idx="12"/>
          </p:nvPr>
        </p:nvSpPr>
        <p:spPr/>
        <p:txBody>
          <a:bodyPr/>
          <a:lstStyle/>
          <a:p>
            <a:pPr>
              <a:defRPr/>
            </a:pPr>
            <a:fld id="{E66C0451-75BC-4832-9C9E-D63BEAB9FE58}"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82133" y="609601"/>
            <a:ext cx="7704667" cy="457200"/>
          </a:xfrm>
        </p:spPr>
        <p:txBody>
          <a:bodyPr>
            <a:normAutofit fontScale="90000"/>
          </a:bodyPr>
          <a:lstStyle/>
          <a:p>
            <a:r>
              <a:rPr lang="en-US" b="1" dirty="0"/>
              <a:t>Scaffold - Fall Hazards</a:t>
            </a:r>
            <a:endParaRPr lang="en-US" dirty="0"/>
          </a:p>
        </p:txBody>
      </p:sp>
      <p:sp>
        <p:nvSpPr>
          <p:cNvPr id="4" name="Content Placeholder 3"/>
          <p:cNvSpPr>
            <a:spLocks noGrp="1"/>
          </p:cNvSpPr>
          <p:nvPr>
            <p:ph sz="half" idx="1"/>
          </p:nvPr>
        </p:nvSpPr>
        <p:spPr>
          <a:xfrm>
            <a:off x="982133" y="1676400"/>
            <a:ext cx="3739896" cy="4359274"/>
          </a:xfrm>
        </p:spPr>
        <p:txBody>
          <a:bodyPr/>
          <a:lstStyle/>
          <a:p>
            <a:pPr marL="0" indent="0">
              <a:lnSpc>
                <a:spcPct val="90000"/>
              </a:lnSpc>
              <a:spcBef>
                <a:spcPct val="40000"/>
              </a:spcBef>
              <a:buClr>
                <a:srgbClr val="F2FE04"/>
              </a:buClr>
              <a:buSzPct val="115000"/>
              <a:buNone/>
            </a:pPr>
            <a:r>
              <a:rPr lang="en-US" dirty="0"/>
              <a:t>Fall may occur:</a:t>
            </a:r>
          </a:p>
          <a:p>
            <a:pPr>
              <a:lnSpc>
                <a:spcPct val="90000"/>
              </a:lnSpc>
              <a:spcBef>
                <a:spcPct val="40000"/>
              </a:spcBef>
              <a:buClr>
                <a:schemeClr val="tx1"/>
              </a:buClr>
              <a:buSzPct val="115000"/>
            </a:pPr>
            <a:r>
              <a:rPr lang="en-US" dirty="0"/>
              <a:t>While climbing on or off the scaffold</a:t>
            </a:r>
          </a:p>
          <a:p>
            <a:pPr>
              <a:lnSpc>
                <a:spcPct val="90000"/>
              </a:lnSpc>
              <a:spcBef>
                <a:spcPct val="40000"/>
              </a:spcBef>
              <a:buClr>
                <a:schemeClr val="tx1"/>
              </a:buClr>
              <a:buSzPct val="115000"/>
            </a:pPr>
            <a:r>
              <a:rPr lang="en-US" dirty="0"/>
              <a:t>Working on unguarded scaffold platforms</a:t>
            </a:r>
          </a:p>
          <a:p>
            <a:pPr>
              <a:lnSpc>
                <a:spcPct val="90000"/>
              </a:lnSpc>
              <a:spcBef>
                <a:spcPct val="40000"/>
              </a:spcBef>
              <a:buClr>
                <a:schemeClr val="tx1"/>
              </a:buClr>
              <a:buSzPct val="115000"/>
            </a:pPr>
            <a:r>
              <a:rPr lang="en-US" dirty="0"/>
              <a:t>When scaffold platforms or planks fail</a:t>
            </a:r>
          </a:p>
          <a:p>
            <a:endParaRPr lang="en-US" dirty="0"/>
          </a:p>
        </p:txBody>
      </p:sp>
      <p:pic>
        <p:nvPicPr>
          <p:cNvPr id="9" name="Picture 2" descr="two men installing scaffolding - during this phase there are no guard rails&#10;" title="two men installing scaffold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86312" y="1524000"/>
            <a:ext cx="3813014" cy="40163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AE852F8-EA83-4432-BF38-031D7BA23855}"/>
              </a:ext>
            </a:extLst>
          </p:cNvPr>
          <p:cNvSpPr>
            <a:spLocks noGrp="1"/>
          </p:cNvSpPr>
          <p:nvPr>
            <p:ph type="sldNum" sz="quarter" idx="12"/>
          </p:nvPr>
        </p:nvSpPr>
        <p:spPr/>
        <p:txBody>
          <a:bodyPr/>
          <a:lstStyle/>
          <a:p>
            <a:pPr>
              <a:defRPr/>
            </a:pPr>
            <a:fld id="{E66C0451-75BC-4832-9C9E-D63BEAB9FE58}"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1" name="Title 1"/>
          <p:cNvSpPr>
            <a:spLocks noGrp="1"/>
          </p:cNvSpPr>
          <p:nvPr>
            <p:ph type="title"/>
          </p:nvPr>
        </p:nvSpPr>
        <p:spPr>
          <a:xfrm>
            <a:off x="457200" y="18905"/>
            <a:ext cx="8229600" cy="884238"/>
          </a:xfrm>
        </p:spPr>
        <p:txBody>
          <a:bodyPr>
            <a:normAutofit/>
          </a:bodyPr>
          <a:lstStyle/>
          <a:p>
            <a:pPr eaLnBrk="1" hangingPunct="1"/>
            <a:r>
              <a:rPr lang="en-US" b="1" dirty="0">
                <a:cs typeface="Times New Roman" pitchFamily="18" charset="0"/>
              </a:rPr>
              <a:t>Scaffolds – Materials </a:t>
            </a:r>
          </a:p>
        </p:txBody>
      </p:sp>
      <p:sp>
        <p:nvSpPr>
          <p:cNvPr id="75778" name="Content Placeholder 2"/>
          <p:cNvSpPr>
            <a:spLocks noGrp="1"/>
          </p:cNvSpPr>
          <p:nvPr>
            <p:ph idx="1"/>
          </p:nvPr>
        </p:nvSpPr>
        <p:spPr>
          <a:xfrm>
            <a:off x="228600" y="903143"/>
            <a:ext cx="8001000" cy="5181600"/>
          </a:xfrm>
        </p:spPr>
        <p:txBody>
          <a:bodyPr>
            <a:normAutofit/>
          </a:bodyPr>
          <a:lstStyle/>
          <a:p>
            <a:pPr lvl="1" eaLnBrk="1" hangingPunct="1"/>
            <a:r>
              <a:rPr lang="en-US" sz="2200" dirty="0">
                <a:cs typeface="Times New Roman" pitchFamily="18" charset="0"/>
              </a:rPr>
              <a:t>Planks must be at least 18 inches wide. </a:t>
            </a:r>
          </a:p>
          <a:p>
            <a:pPr lvl="1" eaLnBrk="1" hangingPunct="1"/>
            <a:r>
              <a:rPr lang="en-US" sz="2200" dirty="0">
                <a:cs typeface="Times New Roman" pitchFamily="18" charset="0"/>
              </a:rPr>
              <a:t>Each plank end that abuts another must rest on a separate support surface</a:t>
            </a:r>
          </a:p>
          <a:p>
            <a:pPr lvl="1" eaLnBrk="1" hangingPunct="1"/>
            <a:r>
              <a:rPr lang="en-US" sz="2200" dirty="0">
                <a:cs typeface="Times New Roman" pitchFamily="18" charset="0"/>
              </a:rPr>
              <a:t>Planks must be made of scaffold grade wood, </a:t>
            </a:r>
            <a:r>
              <a:rPr lang="en-US" sz="2200" i="1" dirty="0">
                <a:cs typeface="Times New Roman" pitchFamily="18" charset="0"/>
              </a:rPr>
              <a:t>not wood purchased at Home Depot or Lowes</a:t>
            </a:r>
          </a:p>
          <a:p>
            <a:pPr marL="400050" indent="-400050" eaLnBrk="1" hangingPunct="1">
              <a:buFont typeface="Calibri" pitchFamily="34" charset="0"/>
              <a:buAutoNum type="romanUcPeriod"/>
            </a:pPr>
            <a:endParaRPr lang="en-US" sz="1800" dirty="0"/>
          </a:p>
        </p:txBody>
      </p:sp>
      <p:sp>
        <p:nvSpPr>
          <p:cNvPr id="2" name="Slide Number Placeholder 1">
            <a:extLst>
              <a:ext uri="{FF2B5EF4-FFF2-40B4-BE49-F238E27FC236}">
                <a16:creationId xmlns:a16="http://schemas.microsoft.com/office/drawing/2014/main" id="{9C8BA8FB-9C35-4917-8147-F9FAA3F3EE16}"/>
              </a:ext>
            </a:extLst>
          </p:cNvPr>
          <p:cNvSpPr>
            <a:spLocks noGrp="1"/>
          </p:cNvSpPr>
          <p:nvPr>
            <p:ph type="sldNum" sz="quarter" idx="12"/>
          </p:nvPr>
        </p:nvSpPr>
        <p:spPr/>
        <p:txBody>
          <a:bodyPr/>
          <a:lstStyle/>
          <a:p>
            <a:pPr>
              <a:defRPr/>
            </a:pPr>
            <a:fld id="{E66C0451-75BC-4832-9C9E-D63BEAB9FE58}"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884238"/>
          </a:xfrm>
        </p:spPr>
        <p:txBody>
          <a:bodyPr/>
          <a:lstStyle/>
          <a:p>
            <a:pPr eaLnBrk="1" hangingPunct="1"/>
            <a:r>
              <a:rPr lang="en-US" b="1" dirty="0"/>
              <a:t>Training Content</a:t>
            </a:r>
          </a:p>
        </p:txBody>
      </p:sp>
      <p:sp>
        <p:nvSpPr>
          <p:cNvPr id="3" name="Content Placeholder 2"/>
          <p:cNvSpPr>
            <a:spLocks noGrp="1"/>
          </p:cNvSpPr>
          <p:nvPr>
            <p:ph idx="1"/>
          </p:nvPr>
        </p:nvSpPr>
        <p:spPr>
          <a:xfrm>
            <a:off x="685800" y="1358690"/>
            <a:ext cx="8229600" cy="4525962"/>
          </a:xfrm>
        </p:spPr>
        <p:txBody>
          <a:bodyPr/>
          <a:lstStyle/>
          <a:p>
            <a:pPr marL="514350" indent="-514350" eaLnBrk="1" hangingPunct="1">
              <a:buFont typeface="+mj-lt"/>
              <a:buAutoNum type="arabicPeriod"/>
              <a:defRPr/>
            </a:pPr>
            <a:r>
              <a:rPr lang="en-US" dirty="0"/>
              <a:t>Rights and Responsibilities</a:t>
            </a:r>
          </a:p>
          <a:p>
            <a:pPr marL="514350" indent="-514350" eaLnBrk="1" hangingPunct="1">
              <a:buFont typeface="+mj-lt"/>
              <a:buAutoNum type="arabicPeriod"/>
              <a:defRPr/>
            </a:pPr>
            <a:r>
              <a:rPr lang="en-US" dirty="0"/>
              <a:t>Compliance Standards for Fall Protection</a:t>
            </a:r>
          </a:p>
          <a:p>
            <a:pPr marL="514350" indent="-514350" eaLnBrk="1" hangingPunct="1">
              <a:buFont typeface="+mj-lt"/>
              <a:buAutoNum type="arabicPeriod"/>
              <a:defRPr/>
            </a:pPr>
            <a:r>
              <a:rPr lang="en-US" dirty="0"/>
              <a:t>Types of Fall Protection</a:t>
            </a:r>
          </a:p>
          <a:p>
            <a:pPr marL="514350" indent="-514350" eaLnBrk="1" hangingPunct="1">
              <a:buFont typeface="+mj-lt"/>
              <a:buAutoNum type="arabicPeriod"/>
              <a:defRPr/>
            </a:pPr>
            <a:r>
              <a:rPr lang="en-US" dirty="0"/>
              <a:t>Recognition and Prevention of Falls from Scaffolds, Ladders and Roofs</a:t>
            </a:r>
          </a:p>
          <a:p>
            <a:pPr marL="514350" indent="-514350" eaLnBrk="1" hangingPunct="1">
              <a:buFont typeface="+mj-lt"/>
              <a:buAutoNum type="arabicPeriod"/>
              <a:defRPr/>
            </a:pPr>
            <a:r>
              <a:rPr lang="en-US" dirty="0"/>
              <a:t>Fall Protection in Residential &amp; Commercial Construction</a:t>
            </a:r>
          </a:p>
          <a:p>
            <a:pPr marL="514350" indent="-514350" eaLnBrk="1" hangingPunct="1">
              <a:buFont typeface="+mj-lt"/>
              <a:buAutoNum type="arabicPeriod"/>
              <a:defRPr/>
            </a:pPr>
            <a:r>
              <a:rPr lang="en-US" dirty="0"/>
              <a:t>Prevent Falls When Handling Trusses</a:t>
            </a:r>
          </a:p>
          <a:p>
            <a:pPr marL="514350" indent="-514350" eaLnBrk="1" hangingPunct="1">
              <a:buFont typeface="+mj-lt"/>
              <a:buAutoNum type="arabicPeriod"/>
              <a:defRPr/>
            </a:pPr>
            <a:r>
              <a:rPr lang="en-US" dirty="0"/>
              <a:t>Development of Fall Protection Plans</a:t>
            </a:r>
          </a:p>
          <a:p>
            <a:pPr eaLnBrk="1" hangingPunct="1">
              <a:defRPr/>
            </a:pPr>
            <a:endParaRPr lang="en-US" dirty="0"/>
          </a:p>
          <a:p>
            <a:pPr eaLnBrk="1" hangingPunct="1">
              <a:defRPr/>
            </a:pPr>
            <a:endParaRPr lang="en-US" dirty="0"/>
          </a:p>
        </p:txBody>
      </p:sp>
      <p:sp>
        <p:nvSpPr>
          <p:cNvPr id="4" name="Slide Number Placeholder 3">
            <a:extLst>
              <a:ext uri="{FF2B5EF4-FFF2-40B4-BE49-F238E27FC236}">
                <a16:creationId xmlns:a16="http://schemas.microsoft.com/office/drawing/2014/main" id="{55EAC9BF-A92B-49B1-A3D8-E7B3FAADFDBB}"/>
              </a:ext>
            </a:extLst>
          </p:cNvPr>
          <p:cNvSpPr>
            <a:spLocks noGrp="1"/>
          </p:cNvSpPr>
          <p:nvPr>
            <p:ph type="sldNum" sz="quarter" idx="12"/>
          </p:nvPr>
        </p:nvSpPr>
        <p:spPr/>
        <p:txBody>
          <a:bodyPr/>
          <a:lstStyle/>
          <a:p>
            <a:pPr>
              <a:defRPr/>
            </a:pPr>
            <a:fld id="{E66C0451-75BC-4832-9C9E-D63BEAB9FE58}"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982133" y="381000"/>
            <a:ext cx="7704667" cy="914400"/>
          </a:xfrm>
        </p:spPr>
        <p:txBody>
          <a:bodyPr/>
          <a:lstStyle/>
          <a:p>
            <a:pPr eaLnBrk="1" hangingPunct="1"/>
            <a:r>
              <a:rPr lang="en-US" b="1" dirty="0">
                <a:cs typeface="Times New Roman" pitchFamily="18" charset="0"/>
              </a:rPr>
              <a:t>Scaffolds - Avoiding Falls </a:t>
            </a:r>
          </a:p>
        </p:txBody>
      </p:sp>
      <p:sp>
        <p:nvSpPr>
          <p:cNvPr id="72707" name="Content Placeholder 2"/>
          <p:cNvSpPr>
            <a:spLocks noGrp="1"/>
          </p:cNvSpPr>
          <p:nvPr>
            <p:ph sz="half" idx="1"/>
          </p:nvPr>
        </p:nvSpPr>
        <p:spPr>
          <a:xfrm>
            <a:off x="671236" y="1397646"/>
            <a:ext cx="4275668" cy="4191000"/>
          </a:xfrm>
        </p:spPr>
        <p:txBody>
          <a:bodyPr>
            <a:noAutofit/>
          </a:bodyPr>
          <a:lstStyle/>
          <a:p>
            <a:pPr lvl="1" eaLnBrk="1" hangingPunct="1">
              <a:buFont typeface="Arial" panose="020B0604020202020204" pitchFamily="34" charset="0"/>
              <a:buChar char="•"/>
            </a:pPr>
            <a:r>
              <a:rPr lang="en-US" sz="2800" dirty="0">
                <a:cs typeface="Times New Roman" pitchFamily="18" charset="0"/>
              </a:rPr>
              <a:t>Follow manufacturer's instructions.</a:t>
            </a:r>
          </a:p>
          <a:p>
            <a:pPr lvl="1" eaLnBrk="1" hangingPunct="1">
              <a:buFont typeface="Arial" panose="020B0604020202020204" pitchFamily="34" charset="0"/>
              <a:buChar char="•"/>
            </a:pPr>
            <a:r>
              <a:rPr lang="en-US" sz="2800" dirty="0">
                <a:cs typeface="Times New Roman" pitchFamily="18" charset="0"/>
              </a:rPr>
              <a:t>Install guardrail systems along all open sides and ends.</a:t>
            </a:r>
          </a:p>
          <a:p>
            <a:pPr lvl="1" eaLnBrk="1" hangingPunct="1">
              <a:buFont typeface="Arial" panose="020B0604020202020204" pitchFamily="34" charset="0"/>
              <a:buChar char="•"/>
            </a:pPr>
            <a:r>
              <a:rPr lang="en-US" sz="2800" dirty="0">
                <a:cs typeface="Times New Roman" pitchFamily="18" charset="0"/>
              </a:rPr>
              <a:t>Personal fall arrest system are required when on scaffolds higher than 10 feet.</a:t>
            </a:r>
          </a:p>
        </p:txBody>
      </p:sp>
      <p:sp>
        <p:nvSpPr>
          <p:cNvPr id="2" name="Content Placeholder 1"/>
          <p:cNvSpPr>
            <a:spLocks noGrp="1"/>
          </p:cNvSpPr>
          <p:nvPr>
            <p:ph sz="half" idx="2"/>
          </p:nvPr>
        </p:nvSpPr>
        <p:spPr>
          <a:xfrm>
            <a:off x="4968675" y="1553034"/>
            <a:ext cx="3739896" cy="3880224"/>
          </a:xfrm>
        </p:spPr>
        <p:txBody>
          <a:bodyPr>
            <a:normAutofit fontScale="92500" lnSpcReduction="20000"/>
          </a:bodyPr>
          <a:lstStyle/>
          <a:p>
            <a:pPr lvl="1">
              <a:spcAft>
                <a:spcPts val="0"/>
              </a:spcAft>
              <a:buFont typeface="Arial" panose="020B0604020202020204" pitchFamily="34" charset="0"/>
              <a:buChar char="•"/>
              <a:defRPr/>
            </a:pPr>
            <a:r>
              <a:rPr lang="en-US" sz="3000" dirty="0">
                <a:cs typeface="Times New Roman" pitchFamily="18" charset="0"/>
              </a:rPr>
              <a:t>Height can’t be more than 4 times the base width unless guys, ties, or braces are used</a:t>
            </a:r>
          </a:p>
          <a:p>
            <a:pPr lvl="1">
              <a:spcAft>
                <a:spcPts val="0"/>
              </a:spcAft>
              <a:buFont typeface="Arial" panose="020B0604020202020204" pitchFamily="34" charset="0"/>
              <a:buChar char="•"/>
              <a:defRPr/>
            </a:pPr>
            <a:r>
              <a:rPr lang="en-US" sz="3000" dirty="0">
                <a:cs typeface="Times New Roman" pitchFamily="18" charset="0"/>
              </a:rPr>
              <a:t>Do not work on snow or ice covered platforms during storms or high winds</a:t>
            </a:r>
          </a:p>
          <a:p>
            <a:endParaRPr lang="en-US" dirty="0"/>
          </a:p>
        </p:txBody>
      </p:sp>
      <p:sp>
        <p:nvSpPr>
          <p:cNvPr id="4" name="Slide Number Placeholder 3">
            <a:extLst>
              <a:ext uri="{FF2B5EF4-FFF2-40B4-BE49-F238E27FC236}">
                <a16:creationId xmlns:a16="http://schemas.microsoft.com/office/drawing/2014/main" id="{37AAC438-EF7F-484D-A9B4-602C9EE2CD1B}"/>
              </a:ext>
            </a:extLst>
          </p:cNvPr>
          <p:cNvSpPr>
            <a:spLocks noGrp="1"/>
          </p:cNvSpPr>
          <p:nvPr>
            <p:ph type="sldNum" sz="quarter" idx="12"/>
          </p:nvPr>
        </p:nvSpPr>
        <p:spPr/>
        <p:txBody>
          <a:bodyPr/>
          <a:lstStyle/>
          <a:p>
            <a:pPr>
              <a:defRPr/>
            </a:pPr>
            <a:fld id="{8E60CC59-082E-48ED-9CC3-0BA5F4ADA93E}"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90501"/>
            <a:ext cx="7704667" cy="882870"/>
          </a:xfrm>
        </p:spPr>
        <p:txBody>
          <a:bodyPr/>
          <a:lstStyle/>
          <a:p>
            <a:r>
              <a:rPr lang="en-US" b="1" dirty="0">
                <a:latin typeface="Calibri" pitchFamily="34" charset="0"/>
              </a:rPr>
              <a:t>Scaffolds - Guardrails</a:t>
            </a:r>
            <a:endParaRPr lang="en-US" dirty="0"/>
          </a:p>
        </p:txBody>
      </p:sp>
      <p:sp>
        <p:nvSpPr>
          <p:cNvPr id="4" name="Content Placeholder 3"/>
          <p:cNvSpPr>
            <a:spLocks noGrp="1"/>
          </p:cNvSpPr>
          <p:nvPr>
            <p:ph sz="half" idx="1"/>
          </p:nvPr>
        </p:nvSpPr>
        <p:spPr>
          <a:xfrm>
            <a:off x="982133" y="1219200"/>
            <a:ext cx="3739896" cy="4816474"/>
          </a:xfrm>
        </p:spPr>
        <p:txBody>
          <a:bodyPr>
            <a:normAutofit/>
          </a:bodyPr>
          <a:lstStyle/>
          <a:p>
            <a:pPr>
              <a:lnSpc>
                <a:spcPct val="85000"/>
              </a:lnSpc>
              <a:spcBef>
                <a:spcPct val="55000"/>
              </a:spcBef>
              <a:buClr>
                <a:srgbClr val="F7FE62"/>
              </a:buClr>
            </a:pPr>
            <a:r>
              <a:rPr lang="en-US" dirty="0">
                <a:latin typeface="Calibri" pitchFamily="34" charset="0"/>
              </a:rPr>
              <a:t>Install along open sides &amp; ends </a:t>
            </a:r>
          </a:p>
          <a:p>
            <a:pPr>
              <a:lnSpc>
                <a:spcPct val="85000"/>
              </a:lnSpc>
              <a:spcBef>
                <a:spcPct val="55000"/>
              </a:spcBef>
              <a:buClr>
                <a:srgbClr val="F7FE62"/>
              </a:buClr>
            </a:pPr>
            <a:r>
              <a:rPr lang="en-US" dirty="0">
                <a:latin typeface="Calibri" pitchFamily="34" charset="0"/>
              </a:rPr>
              <a:t>Front edge of platforms not more than 14 inches from the work, unless using guardrails and/or PFAS</a:t>
            </a:r>
          </a:p>
          <a:p>
            <a:pPr>
              <a:lnSpc>
                <a:spcPct val="85000"/>
              </a:lnSpc>
              <a:spcBef>
                <a:spcPct val="55000"/>
              </a:spcBef>
              <a:buClr>
                <a:srgbClr val="F7FE62"/>
              </a:buClr>
            </a:pPr>
            <a:r>
              <a:rPr lang="en-US" dirty="0">
                <a:latin typeface="Calibri" pitchFamily="34" charset="0"/>
              </a:rPr>
              <a:t>Top rails – 42 +/- 3 inches tall </a:t>
            </a:r>
          </a:p>
          <a:p>
            <a:pPr>
              <a:lnSpc>
                <a:spcPct val="85000"/>
              </a:lnSpc>
              <a:spcBef>
                <a:spcPct val="55000"/>
              </a:spcBef>
              <a:buClr>
                <a:srgbClr val="F7FE62"/>
              </a:buClr>
            </a:pPr>
            <a:r>
              <a:rPr lang="en-US" dirty="0" err="1">
                <a:latin typeface="Calibri" pitchFamily="34" charset="0"/>
              </a:rPr>
              <a:t>Midrails</a:t>
            </a:r>
            <a:r>
              <a:rPr lang="en-US" dirty="0">
                <a:latin typeface="Calibri" pitchFamily="34" charset="0"/>
              </a:rPr>
              <a:t> halfway between  </a:t>
            </a:r>
            <a:r>
              <a:rPr lang="en-US" dirty="0" err="1">
                <a:latin typeface="Calibri" pitchFamily="34" charset="0"/>
              </a:rPr>
              <a:t>toprail</a:t>
            </a:r>
            <a:r>
              <a:rPr lang="en-US" dirty="0">
                <a:latin typeface="Calibri" pitchFamily="34" charset="0"/>
              </a:rPr>
              <a:t> and platform</a:t>
            </a:r>
          </a:p>
          <a:p>
            <a:pPr>
              <a:lnSpc>
                <a:spcPct val="85000"/>
              </a:lnSpc>
              <a:spcBef>
                <a:spcPct val="55000"/>
              </a:spcBef>
              <a:buClr>
                <a:srgbClr val="F7FE62"/>
              </a:buClr>
            </a:pPr>
            <a:r>
              <a:rPr lang="en-US" dirty="0" err="1">
                <a:latin typeface="Calibri" pitchFamily="34" charset="0"/>
              </a:rPr>
              <a:t>Toeboards</a:t>
            </a:r>
            <a:r>
              <a:rPr lang="en-US" dirty="0">
                <a:latin typeface="Calibri" pitchFamily="34" charset="0"/>
              </a:rPr>
              <a:t> at least 3-1/2 inches high – [2x4 turned on edge]</a:t>
            </a:r>
          </a:p>
          <a:p>
            <a:endParaRPr lang="en-US" dirty="0"/>
          </a:p>
        </p:txBody>
      </p:sp>
      <p:pic>
        <p:nvPicPr>
          <p:cNvPr id="9" name="Picture 9" descr="type of masons scaffoldng with man working on it&#10;" title="type of masons scaffoldng"/>
          <p:cNvPicPr>
            <a:picLocks noGrp="1" noChangeAspect="1" noChangeArrowheads="1"/>
          </p:cNvPicPr>
          <p:nvPr>
            <p:ph sz="half" idx="2"/>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4946650" y="1524000"/>
            <a:ext cx="3740150" cy="4347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6DBD78CF-CA63-4552-9135-E07FEE6664FA}"/>
              </a:ext>
            </a:extLst>
          </p:cNvPr>
          <p:cNvSpPr>
            <a:spLocks noGrp="1"/>
          </p:cNvSpPr>
          <p:nvPr>
            <p:ph type="sldNum" sz="quarter" idx="12"/>
          </p:nvPr>
        </p:nvSpPr>
        <p:spPr/>
        <p:txBody>
          <a:bodyPr/>
          <a:lstStyle/>
          <a:p>
            <a:pPr>
              <a:defRPr/>
            </a:pPr>
            <a:fld id="{76E41743-6CA1-47F3-BFE9-72EC095CC43C}"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327593"/>
            <a:ext cx="7704667" cy="658811"/>
          </a:xfrm>
        </p:spPr>
        <p:txBody>
          <a:bodyPr>
            <a:normAutofit fontScale="90000"/>
          </a:bodyPr>
          <a:lstStyle/>
          <a:p>
            <a:r>
              <a:rPr lang="en-US" dirty="0"/>
              <a:t>Scaffolds--PFAs</a:t>
            </a:r>
          </a:p>
        </p:txBody>
      </p:sp>
      <p:sp>
        <p:nvSpPr>
          <p:cNvPr id="40962" name="Rectangle 2"/>
          <p:cNvSpPr>
            <a:spLocks noGrp="1" noChangeArrowheads="1"/>
          </p:cNvSpPr>
          <p:nvPr>
            <p:ph sz="half" idx="1"/>
          </p:nvPr>
        </p:nvSpPr>
        <p:spPr>
          <a:xfrm>
            <a:off x="982133" y="1828800"/>
            <a:ext cx="3739896" cy="4206874"/>
          </a:xfrm>
        </p:spPr>
        <p:txBody>
          <a:bodyPr rtlCol="0">
            <a:noAutofit/>
          </a:bodyPr>
          <a:lstStyle/>
          <a:p>
            <a:pPr lvl="1">
              <a:spcBef>
                <a:spcPct val="50000"/>
              </a:spcBef>
              <a:spcAft>
                <a:spcPts val="0"/>
              </a:spcAft>
              <a:buClr>
                <a:schemeClr val="tx1"/>
              </a:buClr>
              <a:buSzPct val="50000"/>
              <a:buFont typeface="Monotype Sorts" pitchFamily="2" charset="2"/>
              <a:buChar char="l"/>
              <a:defRPr/>
            </a:pPr>
            <a:r>
              <a:rPr lang="en-US" sz="2400" dirty="0"/>
              <a:t>Can use PFAS instead of guardrails on some scaffolds</a:t>
            </a:r>
          </a:p>
          <a:p>
            <a:pPr lvl="1">
              <a:spcBef>
                <a:spcPct val="50000"/>
              </a:spcBef>
              <a:spcAft>
                <a:spcPts val="0"/>
              </a:spcAft>
              <a:buClr>
                <a:schemeClr val="tx1"/>
              </a:buClr>
              <a:buSzPct val="50000"/>
              <a:buFont typeface="Monotype Sorts" pitchFamily="2" charset="2"/>
              <a:buChar char="l"/>
              <a:defRPr/>
            </a:pPr>
            <a:r>
              <a:rPr lang="en-US" sz="2400" dirty="0"/>
              <a:t>Use PFAS &amp; guardrails on suspension scaffolds</a:t>
            </a:r>
          </a:p>
          <a:p>
            <a:pPr lvl="1">
              <a:spcBef>
                <a:spcPct val="50000"/>
              </a:spcBef>
              <a:spcAft>
                <a:spcPts val="0"/>
              </a:spcAft>
              <a:buClr>
                <a:schemeClr val="tx1"/>
              </a:buClr>
              <a:buSzPct val="50000"/>
              <a:buFont typeface="Monotype Sorts" pitchFamily="2" charset="2"/>
              <a:buChar char="l"/>
              <a:defRPr/>
            </a:pPr>
            <a:r>
              <a:rPr lang="en-US" sz="2400" dirty="0"/>
              <a:t>Use PFAS on erectors and dismantlers where feasible </a:t>
            </a:r>
          </a:p>
          <a:p>
            <a:pPr lvl="1" eaLnBrk="1" fontAlgn="auto" hangingPunct="1">
              <a:spcBef>
                <a:spcPct val="50000"/>
              </a:spcBef>
              <a:spcAft>
                <a:spcPts val="0"/>
              </a:spcAft>
              <a:buClr>
                <a:schemeClr val="tx1"/>
              </a:buClr>
              <a:buSzPct val="50000"/>
              <a:buFont typeface="Monotype Sorts" pitchFamily="2" charset="2"/>
              <a:buChar char="l"/>
              <a:defRPr/>
            </a:pPr>
            <a:endParaRPr lang="en-US" sz="2400" dirty="0"/>
          </a:p>
        </p:txBody>
      </p:sp>
      <p:pic>
        <p:nvPicPr>
          <p:cNvPr id="13" name="Picture 2" descr="Image result for bad scaffold plankin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1337827"/>
            <a:ext cx="2998777" cy="4489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9240CB8-7AF4-41EE-B08C-5D7B9980EA8D}"/>
              </a:ext>
            </a:extLst>
          </p:cNvPr>
          <p:cNvSpPr>
            <a:spLocks noGrp="1"/>
          </p:cNvSpPr>
          <p:nvPr>
            <p:ph type="sldNum" sz="quarter" idx="12"/>
          </p:nvPr>
        </p:nvSpPr>
        <p:spPr/>
        <p:txBody>
          <a:bodyPr/>
          <a:lstStyle/>
          <a:p>
            <a:pPr>
              <a:defRPr/>
            </a:pPr>
            <a:fld id="{E66C0451-75BC-4832-9C9E-D63BEAB9FE58}" type="slidenum">
              <a:rPr lang="en-US" smtClean="0"/>
              <a:pPr>
                <a:defRPr/>
              </a:pPr>
              <a:t>52</a:t>
            </a:fld>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itle 1"/>
          <p:cNvSpPr>
            <a:spLocks noGrp="1"/>
          </p:cNvSpPr>
          <p:nvPr>
            <p:ph type="title"/>
          </p:nvPr>
        </p:nvSpPr>
        <p:spPr>
          <a:xfrm>
            <a:off x="982133" y="152401"/>
            <a:ext cx="7704667" cy="1085960"/>
          </a:xfrm>
        </p:spPr>
        <p:txBody>
          <a:bodyPr>
            <a:normAutofit fontScale="90000"/>
          </a:bodyPr>
          <a:lstStyle/>
          <a:p>
            <a:pPr eaLnBrk="1" hangingPunct="1"/>
            <a:r>
              <a:rPr lang="en-US" b="1" dirty="0">
                <a:cs typeface="Times New Roman" pitchFamily="18" charset="0"/>
              </a:rPr>
              <a:t>Scaffolds – Do you see the Hazards?</a:t>
            </a:r>
          </a:p>
        </p:txBody>
      </p:sp>
      <p:pic>
        <p:nvPicPr>
          <p:cNvPr id="9" name="Picture 2" descr="tilted scaffolding on construction site" title="tilted scaffold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98676" y="1238361"/>
            <a:ext cx="4235790" cy="3825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solid scaffold foot installed correctly&#10;" title="scaffold foot"/>
          <p:cNvPicPr>
            <a:picLocks noGrp="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5181600" y="2209801"/>
            <a:ext cx="2965449" cy="4260848"/>
          </a:xfrm>
          <a:prstGeom prst="rect">
            <a:avLst/>
          </a:prstGeom>
          <a:ln w="127000" cap="sq">
            <a:no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22280556-DCE4-4293-A5E6-F25F06A0A94D}"/>
              </a:ext>
            </a:extLst>
          </p:cNvPr>
          <p:cNvSpPr>
            <a:spLocks noGrp="1"/>
          </p:cNvSpPr>
          <p:nvPr>
            <p:ph type="sldNum" sz="quarter" idx="12"/>
          </p:nvPr>
        </p:nvSpPr>
        <p:spPr/>
        <p:txBody>
          <a:bodyPr/>
          <a:lstStyle/>
          <a:p>
            <a:pPr>
              <a:defRPr/>
            </a:pPr>
            <a:fld id="{E66C0451-75BC-4832-9C9E-D63BEAB9FE58}"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01487" y="266379"/>
            <a:ext cx="7704667" cy="825176"/>
          </a:xfrm>
        </p:spPr>
        <p:txBody>
          <a:bodyPr/>
          <a:lstStyle/>
          <a:p>
            <a:r>
              <a:rPr lang="en-US" dirty="0"/>
              <a:t>Scaffolds</a:t>
            </a:r>
          </a:p>
        </p:txBody>
      </p:sp>
      <p:pic>
        <p:nvPicPr>
          <p:cNvPr id="11" name="Picture 8" descr="temporary wooden steps" title="temporary wooden steps"/>
          <p:cNvPicPr>
            <a:picLocks noGrp="1" noChangeAspect="1" noChangeArrowheads="1"/>
          </p:cNvPicPr>
          <p:nvPr>
            <p:ph sz="half" idx="1"/>
          </p:nvPr>
        </p:nvPicPr>
        <p:blipFill>
          <a:blip r:embed="rId3" cstate="email">
            <a:lum bright="10000" contrast="20000"/>
            <a:extLst>
              <a:ext uri="{28A0092B-C50C-407E-A947-70E740481C1C}">
                <a14:useLocalDpi xmlns:a14="http://schemas.microsoft.com/office/drawing/2010/main"/>
              </a:ext>
            </a:extLst>
          </a:blip>
          <a:srcRect/>
          <a:stretch>
            <a:fillRect/>
          </a:stretch>
        </p:blipFill>
        <p:spPr bwMode="auto">
          <a:xfrm>
            <a:off x="806706" y="1453604"/>
            <a:ext cx="3441554" cy="4582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4" descr="men laying cinder blockon scaffolding" title="men on masonary scaffolding"/>
          <p:cNvPicPr>
            <a:picLocks noGrp="1" noChangeAspect="1" noChangeArrowheads="1"/>
          </p:cNvPicPr>
          <p:nvPr>
            <p:ph sz="half" idx="2"/>
          </p:nvPr>
        </p:nvPicPr>
        <p:blipFill>
          <a:blip r:embed="rId4" cstate="email">
            <a:lum bright="20000" contrast="30000"/>
            <a:extLst>
              <a:ext uri="{28A0092B-C50C-407E-A947-70E740481C1C}">
                <a14:useLocalDpi xmlns:a14="http://schemas.microsoft.com/office/drawing/2010/main"/>
              </a:ext>
            </a:extLst>
          </a:blip>
          <a:srcRect/>
          <a:stretch>
            <a:fillRect/>
          </a:stretch>
        </p:blipFill>
        <p:spPr bwMode="auto">
          <a:xfrm>
            <a:off x="5075461" y="1442468"/>
            <a:ext cx="3430693" cy="4570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496BCF87-CA40-4602-B809-D7D6452DAD12}"/>
              </a:ext>
            </a:extLst>
          </p:cNvPr>
          <p:cNvSpPr>
            <a:spLocks noGrp="1"/>
          </p:cNvSpPr>
          <p:nvPr>
            <p:ph type="sldNum" sz="quarter" idx="12"/>
          </p:nvPr>
        </p:nvSpPr>
        <p:spPr/>
        <p:txBody>
          <a:bodyPr/>
          <a:lstStyle/>
          <a:p>
            <a:pPr>
              <a:defRPr/>
            </a:pPr>
            <a:fld id="{E66C0451-75BC-4832-9C9E-D63BEAB9FE58}" type="slidenum">
              <a:rPr lang="en-US" smtClean="0"/>
              <a:pPr>
                <a:defRPr/>
              </a:pPr>
              <a:t>54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685801"/>
            <a:ext cx="7704667" cy="990599"/>
          </a:xfrm>
        </p:spPr>
        <p:txBody>
          <a:bodyPr/>
          <a:lstStyle/>
          <a:p>
            <a:r>
              <a:rPr lang="en-US" b="1" dirty="0"/>
              <a:t>Scaffolds - Baker-type</a:t>
            </a:r>
            <a:endParaRPr lang="en-US" dirty="0"/>
          </a:p>
        </p:txBody>
      </p:sp>
      <p:sp>
        <p:nvSpPr>
          <p:cNvPr id="83971" name="Rectangle 7"/>
          <p:cNvSpPr>
            <a:spLocks noGrp="1" noChangeArrowheads="1"/>
          </p:cNvSpPr>
          <p:nvPr>
            <p:ph sz="half" idx="1"/>
          </p:nvPr>
        </p:nvSpPr>
        <p:spPr>
          <a:xfrm>
            <a:off x="982133" y="2133600"/>
            <a:ext cx="3739896" cy="3902074"/>
          </a:xfrm>
        </p:spPr>
        <p:txBody>
          <a:bodyPr>
            <a:normAutofit/>
          </a:bodyPr>
          <a:lstStyle/>
          <a:p>
            <a:r>
              <a:rPr lang="en-US" sz="3600" dirty="0"/>
              <a:t>Baker scaffolds can be unstable</a:t>
            </a:r>
          </a:p>
          <a:p>
            <a:r>
              <a:rPr lang="en-US" sz="3600" dirty="0"/>
              <a:t>Never use a double stack without outriggers</a:t>
            </a:r>
          </a:p>
          <a:p>
            <a:pPr marL="0" indent="0" eaLnBrk="1" hangingPunct="1">
              <a:buNone/>
            </a:pPr>
            <a:endParaRPr lang="en-US" sz="3600" dirty="0"/>
          </a:p>
        </p:txBody>
      </p:sp>
      <p:pic>
        <p:nvPicPr>
          <p:cNvPr id="7" name="Picture 4" descr="baker scaffold"/>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824305" y="1981200"/>
            <a:ext cx="3183045" cy="3768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92440EF8-0233-47C9-9264-82E88C2EEBFE}"/>
              </a:ext>
            </a:extLst>
          </p:cNvPr>
          <p:cNvSpPr>
            <a:spLocks noGrp="1"/>
          </p:cNvSpPr>
          <p:nvPr>
            <p:ph type="sldNum" sz="quarter" idx="12"/>
          </p:nvPr>
        </p:nvSpPr>
        <p:spPr/>
        <p:txBody>
          <a:bodyPr/>
          <a:lstStyle/>
          <a:p>
            <a:pPr>
              <a:defRPr/>
            </a:pPr>
            <a:fld id="{E66C0451-75BC-4832-9C9E-D63BEAB9FE58}"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noAutofit/>
          </a:bodyPr>
          <a:lstStyle/>
          <a:p>
            <a:r>
              <a:rPr lang="en-US" b="1" dirty="0">
                <a:latin typeface="Calibri" panose="020F0502020204030204" pitchFamily="34" charset="0"/>
              </a:rPr>
              <a:t>Seriously?</a:t>
            </a:r>
            <a:endParaRPr lang="en-US" dirty="0"/>
          </a:p>
        </p:txBody>
      </p:sp>
      <p:sp>
        <p:nvSpPr>
          <p:cNvPr id="4" name="Text Placeholder 3"/>
          <p:cNvSpPr>
            <a:spLocks noGrp="1"/>
          </p:cNvSpPr>
          <p:nvPr>
            <p:ph type="body" idx="1"/>
          </p:nvPr>
        </p:nvSpPr>
        <p:spPr>
          <a:xfrm>
            <a:off x="1378175" y="1513084"/>
            <a:ext cx="6895142" cy="1153916"/>
          </a:xfrm>
        </p:spPr>
        <p:txBody>
          <a:bodyPr>
            <a:normAutofit/>
          </a:bodyPr>
          <a:lstStyle/>
          <a:p>
            <a:r>
              <a:rPr lang="en-US" sz="1800" dirty="0">
                <a:latin typeface="Calibri" pitchFamily="34" charset="0"/>
              </a:rPr>
              <a:t>REMEMBER: SCAFFOLDS NEED TO BE ERECTED, MAINTAINED, DISMANTLED BY TRAINED WORKERS  AND INSPECTED BY A </a:t>
            </a:r>
            <a:r>
              <a:rPr lang="en-US" sz="1800" u="sng" dirty="0">
                <a:latin typeface="Calibri" pitchFamily="34" charset="0"/>
              </a:rPr>
              <a:t>COMPETENT PERSON</a:t>
            </a:r>
            <a:r>
              <a:rPr lang="en-US" sz="1800" dirty="0">
                <a:latin typeface="Calibri" pitchFamily="34" charset="0"/>
              </a:rPr>
              <a:t>!</a:t>
            </a:r>
          </a:p>
        </p:txBody>
      </p:sp>
      <p:pic>
        <p:nvPicPr>
          <p:cNvPr id="10" name="Picture 4" descr="scaffolding incorrectly being erected" title="man erecting scaffolding unsafely"/>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tretch>
            <a:fillRect/>
          </a:stretch>
        </p:blipFill>
        <p:spPr bwMode="auto">
          <a:xfrm>
            <a:off x="1816074" y="2667000"/>
            <a:ext cx="2835442"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man climbed off top of ladder hanging on side of building" title="cat squirrel"/>
          <p:cNvPicPr>
            <a:picLocks noGrp="1" noChangeAspect="1" noChangeArrowheads="1"/>
          </p:cNvPicPr>
          <p:nvPr>
            <p:ph sz="quarter" idx="4"/>
          </p:nvPr>
        </p:nvPicPr>
        <p:blipFill>
          <a:blip r:embed="rId4" cstate="print">
            <a:extLst>
              <a:ext uri="{28A0092B-C50C-407E-A947-70E740481C1C}">
                <a14:useLocalDpi xmlns:a14="http://schemas.microsoft.com/office/drawing/2010/main"/>
              </a:ext>
            </a:extLst>
          </a:blip>
          <a:stretch>
            <a:fillRect/>
          </a:stretch>
        </p:blipFill>
        <p:spPr bwMode="auto">
          <a:xfrm>
            <a:off x="5515931" y="2667000"/>
            <a:ext cx="212878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0441D8D2-FB14-47D4-8666-BF5DD7668D7B}"/>
              </a:ext>
            </a:extLst>
          </p:cNvPr>
          <p:cNvSpPr>
            <a:spLocks noGrp="1"/>
          </p:cNvSpPr>
          <p:nvPr>
            <p:ph type="sldNum" sz="quarter" idx="12"/>
          </p:nvPr>
        </p:nvSpPr>
        <p:spPr/>
        <p:txBody>
          <a:bodyPr/>
          <a:lstStyle/>
          <a:p>
            <a:pPr>
              <a:defRPr/>
            </a:pPr>
            <a:fld id="{E66C0451-75BC-4832-9C9E-D63BEAB9FE58}"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685801"/>
            <a:ext cx="7704667" cy="838199"/>
          </a:xfrm>
        </p:spPr>
        <p:txBody>
          <a:bodyPr>
            <a:noAutofit/>
          </a:bodyPr>
          <a:lstStyle/>
          <a:p>
            <a:r>
              <a:rPr lang="en-US" b="1" dirty="0">
                <a:cs typeface="Times New Roman" pitchFamily="18" charset="0"/>
              </a:rPr>
              <a:t>Stairways &amp; Ladders</a:t>
            </a:r>
            <a:endParaRPr lang="en-US" dirty="0"/>
          </a:p>
        </p:txBody>
      </p:sp>
      <p:pic>
        <p:nvPicPr>
          <p:cNvPr id="12" name="Content Placeholder 11" descr="Stairways and ladder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2663" y="2950716"/>
            <a:ext cx="3740150" cy="2801243"/>
          </a:xfrm>
        </p:spPr>
      </p:pic>
      <p:sp>
        <p:nvSpPr>
          <p:cNvPr id="14" name="Content Placeholder 13"/>
          <p:cNvSpPr>
            <a:spLocks noGrp="1"/>
          </p:cNvSpPr>
          <p:nvPr>
            <p:ph sz="half" idx="2"/>
          </p:nvPr>
        </p:nvSpPr>
        <p:spPr/>
        <p:txBody>
          <a:bodyPr/>
          <a:lstStyle/>
          <a:p>
            <a:r>
              <a:rPr lang="en-US" dirty="0"/>
              <a:t>A ladder is a structure which is usually portable and has gaps between each step. It is usually strictly vertical and at an angle at which it is used. Stairs refers to a set of multiple steps which is a permanent structure.</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457201"/>
            <a:ext cx="7704667" cy="914399"/>
          </a:xfrm>
        </p:spPr>
        <p:txBody>
          <a:bodyPr/>
          <a:lstStyle/>
          <a:p>
            <a:r>
              <a:rPr lang="en-US" dirty="0"/>
              <a:t>Ladders</a:t>
            </a:r>
          </a:p>
        </p:txBody>
      </p:sp>
      <p:sp>
        <p:nvSpPr>
          <p:cNvPr id="6" name="Content Placeholder 5"/>
          <p:cNvSpPr>
            <a:spLocks noGrp="1"/>
          </p:cNvSpPr>
          <p:nvPr>
            <p:ph idx="1"/>
          </p:nvPr>
        </p:nvSpPr>
        <p:spPr>
          <a:xfrm>
            <a:off x="982133" y="1371600"/>
            <a:ext cx="7704667" cy="4628216"/>
          </a:xfrm>
        </p:spPr>
        <p:txBody>
          <a:bodyPr>
            <a:normAutofit fontScale="47500" lnSpcReduction="20000"/>
          </a:bodyPr>
          <a:lstStyle/>
          <a:p>
            <a:pPr eaLnBrk="0" hangingPunct="0">
              <a:defRPr/>
            </a:pPr>
            <a:r>
              <a:rPr lang="en-US" sz="6000" dirty="0"/>
              <a:t>According to the CDC (Centers for Disease Control):</a:t>
            </a:r>
          </a:p>
          <a:p>
            <a:pPr marL="571500" indent="-571500" eaLnBrk="0" hangingPunct="0">
              <a:buFont typeface="Arial" panose="020B0604020202020204" pitchFamily="34" charset="0"/>
              <a:buChar char="•"/>
              <a:defRPr/>
            </a:pPr>
            <a:r>
              <a:rPr lang="en-US" sz="6000" dirty="0"/>
              <a:t>500,000+ people are treated each year for ladder related falls¹</a:t>
            </a:r>
          </a:p>
          <a:p>
            <a:pPr marL="571500" indent="-571500" eaLnBrk="0" hangingPunct="0">
              <a:buFont typeface="Arial" panose="020B0604020202020204" pitchFamily="34" charset="0"/>
              <a:buChar char="•"/>
              <a:defRPr/>
            </a:pPr>
            <a:r>
              <a:rPr lang="en-US" sz="6000" dirty="0"/>
              <a:t>300+ people die from ladder falls each year² </a:t>
            </a:r>
          </a:p>
          <a:p>
            <a:pPr marL="571500" indent="-571500" eaLnBrk="0" hangingPunct="0">
              <a:buFont typeface="Arial" panose="020B0604020202020204" pitchFamily="34" charset="0"/>
              <a:buChar char="•"/>
              <a:defRPr/>
            </a:pPr>
            <a:r>
              <a:rPr lang="en-US" sz="6000" dirty="0"/>
              <a:t>$24 billion is the annual cost to the U.S. for work loss, medical, legal, liability, and pain and suffering expenses from falls¹</a:t>
            </a:r>
            <a:br>
              <a:rPr lang="en-US" sz="6000" dirty="0"/>
            </a:br>
            <a:endParaRPr lang="en-US" dirty="0"/>
          </a:p>
          <a:p>
            <a:pPr eaLnBrk="0" hangingPunct="0">
              <a:defRPr/>
            </a:pPr>
            <a:r>
              <a:rPr lang="en-US" dirty="0"/>
              <a:t>1CPSC (US Consumer Product Safety Commission) [2014]. Unpublished data from the National Injury Information Clearinghouse (CPSC) using the CPSC’s Injury Cost Model. ²CDC, National Center for Health Statistics [2017]. Multiple Cause of Death 1999-2015 on CDC WONDER Online Database. Accessed at https://wonder.cdc.gov/mcdicd10.html.</a:t>
            </a:r>
          </a:p>
          <a:p>
            <a:endParaRPr lang="en-US" dirty="0"/>
          </a:p>
        </p:txBody>
      </p:sp>
      <p:sp>
        <p:nvSpPr>
          <p:cNvPr id="3" name="Slide Number Placeholder 2">
            <a:extLst>
              <a:ext uri="{FF2B5EF4-FFF2-40B4-BE49-F238E27FC236}">
                <a16:creationId xmlns:a16="http://schemas.microsoft.com/office/drawing/2014/main" id="{24F0D044-7C27-4C88-83D8-3C6961E1C475}"/>
              </a:ext>
            </a:extLst>
          </p:cNvPr>
          <p:cNvSpPr>
            <a:spLocks noGrp="1"/>
          </p:cNvSpPr>
          <p:nvPr>
            <p:ph type="sldNum" sz="quarter" idx="12"/>
          </p:nvPr>
        </p:nvSpPr>
        <p:spPr/>
        <p:txBody>
          <a:bodyPr/>
          <a:lstStyle/>
          <a:p>
            <a:pPr>
              <a:defRPr/>
            </a:pPr>
            <a:fld id="{E66C0451-75BC-4832-9C9E-D63BEAB9FE58}" type="slidenum">
              <a:rPr lang="en-US" smtClean="0"/>
              <a:pPr>
                <a:defRPr/>
              </a:pPr>
              <a:t>58</a:t>
            </a:fld>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685801"/>
            <a:ext cx="7704667" cy="838199"/>
          </a:xfrm>
        </p:spPr>
        <p:txBody>
          <a:bodyPr anchor="t" anchorCtr="0">
            <a:noAutofit/>
          </a:bodyPr>
          <a:lstStyle/>
          <a:p>
            <a:r>
              <a:rPr lang="en-US" b="1" dirty="0">
                <a:cs typeface="Times New Roman" pitchFamily="18" charset="0"/>
              </a:rPr>
              <a:t>Stairways &amp; Ladders Fall Hazards</a:t>
            </a:r>
            <a:endParaRPr lang="en-US" dirty="0"/>
          </a:p>
        </p:txBody>
      </p:sp>
      <p:sp>
        <p:nvSpPr>
          <p:cNvPr id="5" name="Content Placeholder 4"/>
          <p:cNvSpPr>
            <a:spLocks noGrp="1"/>
          </p:cNvSpPr>
          <p:nvPr>
            <p:ph sz="half" idx="1"/>
          </p:nvPr>
        </p:nvSpPr>
        <p:spPr>
          <a:xfrm>
            <a:off x="982132" y="1524000"/>
            <a:ext cx="7780867" cy="1676400"/>
          </a:xfrm>
        </p:spPr>
        <p:txBody>
          <a:bodyPr anchor="t" anchorCtr="0">
            <a:noAutofit/>
          </a:bodyPr>
          <a:lstStyle/>
          <a:p>
            <a:pPr>
              <a:lnSpc>
                <a:spcPct val="90000"/>
              </a:lnSpc>
              <a:spcBef>
                <a:spcPct val="45000"/>
              </a:spcBef>
              <a:buFont typeface="Arial" pitchFamily="34" charset="0"/>
              <a:buChar char="•"/>
            </a:pPr>
            <a:r>
              <a:rPr lang="en-US" sz="2400" dirty="0">
                <a:latin typeface="Calibri" pitchFamily="34" charset="0"/>
              </a:rPr>
              <a:t>Stairways and ladders cause many  injuries and fatalities among construction workers </a:t>
            </a:r>
          </a:p>
          <a:p>
            <a:pPr>
              <a:lnSpc>
                <a:spcPct val="90000"/>
              </a:lnSpc>
              <a:spcBef>
                <a:spcPct val="45000"/>
              </a:spcBef>
              <a:buFont typeface="Arial" pitchFamily="34" charset="0"/>
              <a:buChar char="•"/>
            </a:pPr>
            <a:r>
              <a:rPr lang="en-US" sz="2400" dirty="0">
                <a:latin typeface="Calibri" pitchFamily="34" charset="0"/>
              </a:rPr>
              <a:t>About half the injuries caused by slips, trips and falls from ladders and stairways require time off the job</a:t>
            </a:r>
          </a:p>
          <a:p>
            <a:endParaRPr lang="en-US" dirty="0"/>
          </a:p>
        </p:txBody>
      </p:sp>
      <p:pic>
        <p:nvPicPr>
          <p:cNvPr id="11" name="Picture 2" descr="two men hanging on a ladder incorrectly set up&#10;" title="Dumb and Dumbe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bwMode="auto">
          <a:xfrm>
            <a:off x="2280562" y="3373308"/>
            <a:ext cx="5107808" cy="2983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982133" y="457201"/>
            <a:ext cx="7704667" cy="685799"/>
          </a:xfrm>
        </p:spPr>
        <p:txBody>
          <a:bodyPr>
            <a:normAutofit fontScale="90000"/>
          </a:bodyPr>
          <a:lstStyle/>
          <a:p>
            <a:pPr eaLnBrk="1" hangingPunct="1"/>
            <a:r>
              <a:rPr lang="en-US" b="1" dirty="0"/>
              <a:t>Employee Responsibilities</a:t>
            </a:r>
          </a:p>
        </p:txBody>
      </p:sp>
      <p:sp>
        <p:nvSpPr>
          <p:cNvPr id="2" name="Content Placeholder 1"/>
          <p:cNvSpPr>
            <a:spLocks noGrp="1"/>
          </p:cNvSpPr>
          <p:nvPr>
            <p:ph idx="1"/>
          </p:nvPr>
        </p:nvSpPr>
        <p:spPr>
          <a:xfrm>
            <a:off x="982133" y="1371600"/>
            <a:ext cx="7704667" cy="4628216"/>
          </a:xfrm>
        </p:spPr>
        <p:txBody>
          <a:bodyPr>
            <a:normAutofit/>
          </a:bodyPr>
          <a:lstStyle/>
          <a:p>
            <a:pPr marL="0" indent="0">
              <a:buNone/>
            </a:pPr>
            <a:r>
              <a:rPr lang="en-US" altLang="en-US" dirty="0">
                <a:latin typeface="Calibri" panose="020F0502020204030204" pitchFamily="34" charset="0"/>
              </a:rPr>
              <a:t>Each employee, </a:t>
            </a:r>
            <a:r>
              <a:rPr lang="en-US" altLang="en-US" b="1" dirty="0">
                <a:latin typeface="Calibri" panose="020F0502020204030204" pitchFamily="34" charset="0"/>
              </a:rPr>
              <a:t>that means you</a:t>
            </a:r>
            <a:r>
              <a:rPr lang="en-US" altLang="en-US" dirty="0">
                <a:latin typeface="Calibri" panose="020F0502020204030204" pitchFamily="34" charset="0"/>
              </a:rPr>
              <a:t>, shall:</a:t>
            </a:r>
          </a:p>
          <a:p>
            <a:pPr marL="457200" indent="-457200">
              <a:buFont typeface="Arial" panose="020B0604020202020204" pitchFamily="34" charset="0"/>
              <a:buChar char="•"/>
            </a:pPr>
            <a:r>
              <a:rPr lang="en-US" altLang="en-US" dirty="0">
                <a:latin typeface="Calibri" panose="020F0502020204030204" pitchFamily="34" charset="0"/>
              </a:rPr>
              <a:t>Comply with the standards, rules, regulations and orders issued by your employer</a:t>
            </a:r>
          </a:p>
          <a:p>
            <a:pPr marL="457200" indent="-457200">
              <a:buFont typeface="Arial" panose="020B0604020202020204" pitchFamily="34" charset="0"/>
              <a:buChar char="•"/>
            </a:pPr>
            <a:r>
              <a:rPr lang="en-US" altLang="en-US" b="1" u="sng" dirty="0">
                <a:latin typeface="Calibri" panose="020F0502020204030204" pitchFamily="34" charset="0"/>
              </a:rPr>
              <a:t>Compliance with company rules and policies are not optional – it is the law</a:t>
            </a:r>
          </a:p>
          <a:p>
            <a:pPr marL="457200" indent="-457200">
              <a:buFont typeface="Arial" panose="020B0604020202020204" pitchFamily="34" charset="0"/>
              <a:buChar char="•"/>
            </a:pPr>
            <a:r>
              <a:rPr lang="en-US" altLang="en-US" dirty="0">
                <a:latin typeface="Calibri" panose="020F0502020204030204" pitchFamily="34" charset="0"/>
              </a:rPr>
              <a:t>Use safety equipment, personal protective equipment, and other devices and procedures provided by your employer</a:t>
            </a:r>
          </a:p>
          <a:p>
            <a:pPr marL="457200" indent="-457200">
              <a:buFont typeface="Arial" panose="020B0604020202020204" pitchFamily="34" charset="0"/>
              <a:buChar char="•"/>
            </a:pPr>
            <a:r>
              <a:rPr lang="en-US" altLang="en-US" dirty="0">
                <a:latin typeface="Calibri" panose="020F0502020204030204" pitchFamily="34" charset="0"/>
              </a:rPr>
              <a:t>Understand my rights under the “</a:t>
            </a:r>
            <a:r>
              <a:rPr lang="en-US" altLang="en-US" i="1" dirty="0">
                <a:latin typeface="Calibri" panose="020F0502020204030204" pitchFamily="34" charset="0"/>
              </a:rPr>
              <a:t>Whistleblower Act” </a:t>
            </a:r>
          </a:p>
          <a:p>
            <a:endParaRPr lang="en-US" dirty="0"/>
          </a:p>
        </p:txBody>
      </p:sp>
      <p:sp>
        <p:nvSpPr>
          <p:cNvPr id="3" name="Slide Number Placeholder 2">
            <a:extLst>
              <a:ext uri="{FF2B5EF4-FFF2-40B4-BE49-F238E27FC236}">
                <a16:creationId xmlns:a16="http://schemas.microsoft.com/office/drawing/2014/main" id="{120ED9E9-D59D-4F91-993A-53DF8556EA64}"/>
              </a:ext>
            </a:extLst>
          </p:cNvPr>
          <p:cNvSpPr>
            <a:spLocks noGrp="1"/>
          </p:cNvSpPr>
          <p:nvPr>
            <p:ph type="sldNum" sz="quarter" idx="12"/>
          </p:nvPr>
        </p:nvSpPr>
        <p:spPr/>
        <p:txBody>
          <a:bodyPr/>
          <a:lstStyle/>
          <a:p>
            <a:pPr>
              <a:defRPr/>
            </a:pPr>
            <a:fld id="{8E60CC59-082E-48ED-9CC3-0BA5F4ADA93E}"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cs typeface="Times New Roman" pitchFamily="18" charset="0"/>
              </a:rPr>
              <a:t>Stairways - Fall Prevention</a:t>
            </a:r>
            <a:endParaRPr lang="en-US" dirty="0"/>
          </a:p>
        </p:txBody>
      </p:sp>
      <p:graphicFrame>
        <p:nvGraphicFramePr>
          <p:cNvPr id="22" name="Object 2" descr="image showing differences&#10;" title="handrail  verses stairrail"/>
          <p:cNvGraphicFramePr>
            <a:graphicFrameLocks noGrp="1" noChangeAspect="1"/>
          </p:cNvGraphicFramePr>
          <p:nvPr>
            <p:ph idx="1"/>
            <p:extLst>
              <p:ext uri="{D42A27DB-BD31-4B8C-83A1-F6EECF244321}">
                <p14:modId xmlns:p14="http://schemas.microsoft.com/office/powerpoint/2010/main" val="3048591432"/>
              </p:ext>
            </p:extLst>
          </p:nvPr>
        </p:nvGraphicFramePr>
        <p:xfrm>
          <a:off x="609600" y="1981200"/>
          <a:ext cx="8004796" cy="3885406"/>
        </p:xfrm>
        <a:graphic>
          <a:graphicData uri="http://schemas.openxmlformats.org/presentationml/2006/ole">
            <mc:AlternateContent xmlns:mc="http://schemas.openxmlformats.org/markup-compatibility/2006">
              <mc:Choice xmlns:v="urn:schemas-microsoft-com:vml" Requires="v">
                <p:oleObj spid="_x0000_s1179" name="CorelDRAW!" r:id="rId4" imgW="5919480" imgH="2873880" progId="CDraw4">
                  <p:embed/>
                </p:oleObj>
              </mc:Choice>
              <mc:Fallback>
                <p:oleObj name="CorelDRAW!" r:id="rId4" imgW="5919480" imgH="2873880" progId="CDraw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81200"/>
                        <a:ext cx="8004796" cy="3885406"/>
                      </a:xfrm>
                      <a:prstGeom prst="rect">
                        <a:avLst/>
                      </a:prstGeom>
                      <a:noFill/>
                      <a:ln>
                        <a:noFill/>
                      </a:ln>
                      <a:effectLst/>
                      <a:extLst/>
                    </p:spPr>
                  </p:pic>
                </p:oleObj>
              </mc:Fallback>
            </mc:AlternateContent>
          </a:graphicData>
        </a:graphic>
      </p:graphicFrame>
      <p:sp>
        <p:nvSpPr>
          <p:cNvPr id="3" name="Slide Number Placeholder 2">
            <a:extLst>
              <a:ext uri="{FF2B5EF4-FFF2-40B4-BE49-F238E27FC236}">
                <a16:creationId xmlns:a16="http://schemas.microsoft.com/office/drawing/2014/main" id="{AE256FC8-E2A2-4681-B1D2-016CE3AC54B7}"/>
              </a:ext>
            </a:extLst>
          </p:cNvPr>
          <p:cNvSpPr>
            <a:spLocks noGrp="1"/>
          </p:cNvSpPr>
          <p:nvPr>
            <p:ph type="sldNum" sz="quarter" idx="12"/>
          </p:nvPr>
        </p:nvSpPr>
        <p:spPr/>
        <p:txBody>
          <a:bodyPr/>
          <a:lstStyle/>
          <a:p>
            <a:pPr>
              <a:defRPr/>
            </a:pPr>
            <a:fld id="{76E41743-6CA1-47F3-BFE9-72EC095CC43C}"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183574"/>
            <a:ext cx="7704667" cy="919526"/>
          </a:xfrm>
        </p:spPr>
        <p:txBody>
          <a:bodyPr>
            <a:noAutofit/>
          </a:bodyPr>
          <a:lstStyle/>
          <a:p>
            <a:r>
              <a:rPr lang="en-US" b="1" dirty="0">
                <a:cs typeface="Times New Roman" pitchFamily="18" charset="0"/>
              </a:rPr>
              <a:t/>
            </a:r>
            <a:br>
              <a:rPr lang="en-US" b="1" dirty="0">
                <a:cs typeface="Times New Roman" pitchFamily="18" charset="0"/>
              </a:rPr>
            </a:br>
            <a:r>
              <a:rPr lang="en-US" b="1" dirty="0">
                <a:cs typeface="Times New Roman" pitchFamily="18" charset="0"/>
              </a:rPr>
              <a:t>Stairways - Fall Prevention</a:t>
            </a:r>
            <a:br>
              <a:rPr lang="en-US" b="1" dirty="0">
                <a:cs typeface="Times New Roman" pitchFamily="18" charset="0"/>
              </a:rPr>
            </a:br>
            <a:endParaRPr lang="en-US" dirty="0"/>
          </a:p>
        </p:txBody>
      </p:sp>
      <p:sp>
        <p:nvSpPr>
          <p:cNvPr id="5" name="Content Placeholder 4"/>
          <p:cNvSpPr>
            <a:spLocks noGrp="1"/>
          </p:cNvSpPr>
          <p:nvPr>
            <p:ph sz="half" idx="1"/>
          </p:nvPr>
        </p:nvSpPr>
        <p:spPr>
          <a:xfrm>
            <a:off x="982133" y="1110992"/>
            <a:ext cx="3739896" cy="4924682"/>
          </a:xfrm>
        </p:spPr>
        <p:txBody>
          <a:bodyPr>
            <a:normAutofit/>
          </a:bodyPr>
          <a:lstStyle/>
          <a:p>
            <a:pPr>
              <a:buFont typeface="Wingdings" panose="05000000000000000000" pitchFamily="2" charset="2"/>
              <a:buChar char="Ø"/>
            </a:pPr>
            <a:r>
              <a:rPr lang="en-US" b="1" dirty="0"/>
              <a:t>Handrails and the top rails of the stair rail systems must be capable of withstanding, without failure, at least 200 pounds of weight applied within 2 inches of the top edge in any downward or outward direction, at any point along the top edge</a:t>
            </a:r>
          </a:p>
          <a:p>
            <a:pPr>
              <a:buFont typeface="Wingdings" panose="05000000000000000000" pitchFamily="2" charset="2"/>
              <a:buChar char="Ø"/>
            </a:pPr>
            <a:r>
              <a:rPr lang="en-US" b="1" dirty="0">
                <a:latin typeface="Calibri" pitchFamily="34" charset="0"/>
              </a:rPr>
              <a:t>Stairways with four or more risers or more than 30 inches high must have a stair rail  along each unprotected side or edge.</a:t>
            </a:r>
            <a:r>
              <a:rPr lang="en-US" dirty="0"/>
              <a:t> </a:t>
            </a:r>
          </a:p>
          <a:p>
            <a:endParaRPr lang="en-US" dirty="0"/>
          </a:p>
        </p:txBody>
      </p:sp>
      <p:pic>
        <p:nvPicPr>
          <p:cNvPr id="10" name="Picture 3" descr="cartoon of worker pulling on guard rail" title="cartoon"/>
          <p:cNvPicPr>
            <a:picLocks noGrp="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257800" y="1097974"/>
            <a:ext cx="2901603" cy="4205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80900911-987E-444B-9E1F-25484369705A}"/>
              </a:ext>
            </a:extLst>
          </p:cNvPr>
          <p:cNvSpPr>
            <a:spLocks noGrp="1"/>
          </p:cNvSpPr>
          <p:nvPr>
            <p:ph type="sldNum" sz="quarter" idx="12"/>
          </p:nvPr>
        </p:nvSpPr>
        <p:spPr/>
        <p:txBody>
          <a:bodyPr/>
          <a:lstStyle/>
          <a:p>
            <a:pPr>
              <a:defRPr/>
            </a:pPr>
            <a:fld id="{76E41743-6CA1-47F3-BFE9-72EC095CC43C}"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982133" y="457201"/>
            <a:ext cx="7704667" cy="838199"/>
          </a:xfrm>
        </p:spPr>
        <p:txBody>
          <a:bodyPr/>
          <a:lstStyle/>
          <a:p>
            <a:r>
              <a:rPr lang="en-US" b="1" dirty="0">
                <a:cs typeface="Times New Roman" pitchFamily="18" charset="0"/>
              </a:rPr>
              <a:t>Portable Ladders</a:t>
            </a:r>
            <a:endParaRPr lang="en-US" dirty="0"/>
          </a:p>
        </p:txBody>
      </p:sp>
      <p:sp>
        <p:nvSpPr>
          <p:cNvPr id="2" name="Text Placeholder 1"/>
          <p:cNvSpPr>
            <a:spLocks noGrp="1"/>
          </p:cNvSpPr>
          <p:nvPr>
            <p:ph type="body" idx="1"/>
          </p:nvPr>
        </p:nvSpPr>
        <p:spPr>
          <a:xfrm>
            <a:off x="1378175" y="1281351"/>
            <a:ext cx="7156225" cy="942462"/>
          </a:xfrm>
        </p:spPr>
        <p:txBody>
          <a:bodyPr>
            <a:noAutofit/>
          </a:bodyPr>
          <a:lstStyle/>
          <a:p>
            <a:r>
              <a:rPr lang="en-US" sz="2400" dirty="0">
                <a:cs typeface="Times New Roman" pitchFamily="18" charset="0"/>
              </a:rPr>
              <a:t>Ladders of different types work in different ways and are designed for specific tasks.</a:t>
            </a:r>
            <a:endParaRPr lang="en-US" sz="2400" dirty="0"/>
          </a:p>
        </p:txBody>
      </p:sp>
      <p:pic>
        <p:nvPicPr>
          <p:cNvPr id="24" name="Picture 4" descr="step ladder" title="step ladder"/>
          <p:cNvPicPr>
            <a:picLocks noGrp="1" noChangeAspect="1" noChangeArrowheads="1"/>
          </p:cNvPicPr>
          <p:nvPr>
            <p:ph sz="half" idx="2"/>
          </p:nvPr>
        </p:nvPicPr>
        <p:blipFill>
          <a:blip r:embed="rId3" cstate="print">
            <a:lum bright="24000" contrast="42000"/>
            <a:extLst>
              <a:ext uri="{28A0092B-C50C-407E-A947-70E740481C1C}">
                <a14:useLocalDpi xmlns:a14="http://schemas.microsoft.com/office/drawing/2010/main"/>
              </a:ext>
            </a:extLst>
          </a:blip>
          <a:stretch>
            <a:fillRect/>
          </a:stretch>
        </p:blipFill>
        <p:spPr bwMode="auto">
          <a:xfrm>
            <a:off x="1676400" y="2555730"/>
            <a:ext cx="1901825" cy="3155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5" descr="extension ladder" title="extension ladder"/>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tretch>
            <a:fillRect/>
          </a:stretch>
        </p:blipFill>
        <p:spPr bwMode="auto">
          <a:xfrm>
            <a:off x="5943600" y="2108065"/>
            <a:ext cx="1269206" cy="3822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4BDCDB6B-C156-40AE-8689-94D33BBF96FD}"/>
              </a:ext>
            </a:extLst>
          </p:cNvPr>
          <p:cNvSpPr>
            <a:spLocks noGrp="1"/>
          </p:cNvSpPr>
          <p:nvPr>
            <p:ph type="sldNum" sz="quarter" idx="12"/>
          </p:nvPr>
        </p:nvSpPr>
        <p:spPr/>
        <p:txBody>
          <a:bodyPr/>
          <a:lstStyle/>
          <a:p>
            <a:pPr>
              <a:defRPr/>
            </a:pPr>
            <a:fld id="{E66C0451-75BC-4832-9C9E-D63BEAB9FE58}" type="slidenum">
              <a:rPr lang="en-US" smtClean="0"/>
              <a:pPr>
                <a:defRPr/>
              </a:pPr>
              <a:t>62</a:t>
            </a:fld>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a:xfrm>
            <a:off x="457200" y="0"/>
            <a:ext cx="8229600" cy="914400"/>
          </a:xfrm>
        </p:spPr>
        <p:txBody>
          <a:bodyPr/>
          <a:lstStyle/>
          <a:p>
            <a:pPr eaLnBrk="1" hangingPunct="1"/>
            <a:r>
              <a:rPr lang="en-US" b="1" dirty="0"/>
              <a:t>Ladder Types</a:t>
            </a:r>
          </a:p>
        </p:txBody>
      </p:sp>
      <p:sp>
        <p:nvSpPr>
          <p:cNvPr id="94211" name="Rectangle 6"/>
          <p:cNvSpPr>
            <a:spLocks noGrp="1" noChangeArrowheads="1"/>
          </p:cNvSpPr>
          <p:nvPr>
            <p:ph idx="1"/>
          </p:nvPr>
        </p:nvSpPr>
        <p:spPr>
          <a:xfrm>
            <a:off x="457198" y="1028700"/>
            <a:ext cx="7772401" cy="4953000"/>
          </a:xfrm>
        </p:spPr>
        <p:txBody>
          <a:bodyPr>
            <a:normAutofit/>
          </a:bodyPr>
          <a:lstStyle/>
          <a:p>
            <a:pPr>
              <a:lnSpc>
                <a:spcPct val="200000"/>
              </a:lnSpc>
            </a:pPr>
            <a:r>
              <a:rPr lang="en-US" b="1" dirty="0"/>
              <a:t>Type IAA ladders have a load capacity of 375 lbs.</a:t>
            </a:r>
          </a:p>
          <a:p>
            <a:pPr>
              <a:lnSpc>
                <a:spcPct val="200000"/>
              </a:lnSpc>
            </a:pPr>
            <a:r>
              <a:rPr lang="en-US" b="1" dirty="0"/>
              <a:t>Type IA ladders have a load capacity of 300 lbs.</a:t>
            </a:r>
          </a:p>
          <a:p>
            <a:pPr>
              <a:lnSpc>
                <a:spcPct val="200000"/>
              </a:lnSpc>
            </a:pPr>
            <a:r>
              <a:rPr lang="en-US" b="1" dirty="0"/>
              <a:t>Type I ladders have a load capacity of 250 lbs.</a:t>
            </a:r>
          </a:p>
          <a:p>
            <a:pPr>
              <a:lnSpc>
                <a:spcPct val="200000"/>
              </a:lnSpc>
            </a:pPr>
            <a:r>
              <a:rPr lang="en-US" b="1" dirty="0"/>
              <a:t>Type II ladders have a load capacity of 225 lbs.</a:t>
            </a:r>
          </a:p>
          <a:p>
            <a:pPr>
              <a:lnSpc>
                <a:spcPct val="200000"/>
              </a:lnSpc>
            </a:pPr>
            <a:r>
              <a:rPr lang="en-US" b="1" dirty="0"/>
              <a:t>Type III ladders have a load capacity of 200 lbs.</a:t>
            </a:r>
          </a:p>
        </p:txBody>
      </p:sp>
      <p:sp>
        <p:nvSpPr>
          <p:cNvPr id="3" name="Slide Number Placeholder 2">
            <a:extLst>
              <a:ext uri="{FF2B5EF4-FFF2-40B4-BE49-F238E27FC236}">
                <a16:creationId xmlns:a16="http://schemas.microsoft.com/office/drawing/2014/main" id="{29702FEF-7573-498A-8B22-589DE30849E2}"/>
              </a:ext>
            </a:extLst>
          </p:cNvPr>
          <p:cNvSpPr>
            <a:spLocks noGrp="1"/>
          </p:cNvSpPr>
          <p:nvPr>
            <p:ph type="sldNum" sz="quarter" idx="12"/>
          </p:nvPr>
        </p:nvSpPr>
        <p:spPr/>
        <p:txBody>
          <a:bodyPr/>
          <a:lstStyle/>
          <a:p>
            <a:pPr>
              <a:defRPr/>
            </a:pPr>
            <a:fld id="{E66C0451-75BC-4832-9C9E-D63BEAB9FE58}"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982133" y="685801"/>
            <a:ext cx="7704667" cy="685799"/>
          </a:xfrm>
        </p:spPr>
        <p:txBody>
          <a:bodyPr>
            <a:normAutofit fontScale="90000"/>
          </a:bodyPr>
          <a:lstStyle/>
          <a:p>
            <a:r>
              <a:rPr lang="en-US" b="1" dirty="0"/>
              <a:t>Ladder - Climbing &amp; Use</a:t>
            </a:r>
            <a:endParaRPr lang="en-US" dirty="0"/>
          </a:p>
        </p:txBody>
      </p:sp>
      <p:pic>
        <p:nvPicPr>
          <p:cNvPr id="9" name="Picture 6" descr="2 men ,one on each side of a fence, working on top, using a portable ladder like an extension ladder" title="incorrectly using a ladde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381000" y="1600200"/>
            <a:ext cx="5030258" cy="3772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p:cNvSpPr>
            <a:spLocks noGrp="1"/>
          </p:cNvSpPr>
          <p:nvPr>
            <p:ph sz="half" idx="2"/>
          </p:nvPr>
        </p:nvSpPr>
        <p:spPr>
          <a:xfrm>
            <a:off x="5889258" y="1813134"/>
            <a:ext cx="2590800" cy="3346824"/>
          </a:xfrm>
        </p:spPr>
        <p:txBody>
          <a:bodyPr/>
          <a:lstStyle/>
          <a:p>
            <a:pPr marL="0" indent="0">
              <a:buNone/>
            </a:pPr>
            <a:r>
              <a:rPr lang="en-US" b="1" dirty="0">
                <a:solidFill>
                  <a:srgbClr val="FF0000"/>
                </a:solidFill>
              </a:rPr>
              <a:t>IT IS NOT SAFE TO USE A LADDER THIS WAY!</a:t>
            </a:r>
          </a:p>
        </p:txBody>
      </p:sp>
      <p:sp>
        <p:nvSpPr>
          <p:cNvPr id="3" name="Slide Number Placeholder 2">
            <a:extLst>
              <a:ext uri="{FF2B5EF4-FFF2-40B4-BE49-F238E27FC236}">
                <a16:creationId xmlns:a16="http://schemas.microsoft.com/office/drawing/2014/main" id="{A2B483C0-8478-421F-ADFA-2A5E1795FB32}"/>
              </a:ext>
            </a:extLst>
          </p:cNvPr>
          <p:cNvSpPr>
            <a:spLocks noGrp="1"/>
          </p:cNvSpPr>
          <p:nvPr>
            <p:ph type="sldNum" sz="quarter" idx="12"/>
          </p:nvPr>
        </p:nvSpPr>
        <p:spPr/>
        <p:txBody>
          <a:bodyPr/>
          <a:lstStyle/>
          <a:p>
            <a:pPr>
              <a:defRPr/>
            </a:pPr>
            <a:fld id="{E66C0451-75BC-4832-9C9E-D63BEAB9FE58}"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982133" y="685801"/>
            <a:ext cx="7704667" cy="685799"/>
          </a:xfrm>
        </p:spPr>
        <p:txBody>
          <a:bodyPr>
            <a:normAutofit fontScale="90000"/>
          </a:bodyPr>
          <a:lstStyle/>
          <a:p>
            <a:r>
              <a:rPr lang="en-US" b="1" dirty="0"/>
              <a:t>Ladder Climbing and Use 1</a:t>
            </a:r>
            <a:endParaRPr lang="en-US" dirty="0"/>
          </a:p>
        </p:txBody>
      </p:sp>
      <p:pic>
        <p:nvPicPr>
          <p:cNvPr id="12" name="Picture 4" descr="Image result for secure a construction ladde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tretch>
            <a:fillRect/>
          </a:stretch>
        </p:blipFill>
        <p:spPr bwMode="auto">
          <a:xfrm>
            <a:off x="5781675" y="2127250"/>
            <a:ext cx="290512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ladder footing in soil safety"/>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tretch>
            <a:fillRect/>
          </a:stretch>
        </p:blipFill>
        <p:spPr bwMode="auto">
          <a:xfrm>
            <a:off x="3810000" y="3313113"/>
            <a:ext cx="2771775"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4294967295"/>
          </p:nvPr>
        </p:nvSpPr>
        <p:spPr>
          <a:xfrm>
            <a:off x="0" y="2390775"/>
            <a:ext cx="3929063" cy="3589338"/>
          </a:xfrm>
        </p:spPr>
        <p:txBody>
          <a:bodyPr>
            <a:normAutofit lnSpcReduction="10000"/>
          </a:bodyPr>
          <a:lstStyle/>
          <a:p>
            <a:pPr marL="457200" indent="-457200">
              <a:lnSpc>
                <a:spcPct val="90000"/>
              </a:lnSpc>
              <a:spcBef>
                <a:spcPct val="10000"/>
              </a:spcBef>
              <a:buFont typeface="Arial" panose="020B0604020202020204" pitchFamily="34" charset="0"/>
              <a:buChar char="•"/>
            </a:pPr>
            <a:r>
              <a:rPr lang="en-US" dirty="0"/>
              <a:t>Secure ladders to prevent accidental movement due to workplace activity</a:t>
            </a:r>
          </a:p>
          <a:p>
            <a:pPr marL="457200" indent="-457200">
              <a:lnSpc>
                <a:spcPct val="90000"/>
              </a:lnSpc>
              <a:spcBef>
                <a:spcPct val="10000"/>
              </a:spcBef>
              <a:buFont typeface="Arial" panose="020B0604020202020204" pitchFamily="34" charset="0"/>
              <a:buChar char="•"/>
            </a:pPr>
            <a:r>
              <a:rPr lang="en-US" dirty="0"/>
              <a:t>Only use ladders on stable and level surfaces, unless secured</a:t>
            </a:r>
          </a:p>
          <a:p>
            <a:pPr marL="457200" indent="-457200">
              <a:lnSpc>
                <a:spcPct val="90000"/>
              </a:lnSpc>
              <a:spcBef>
                <a:spcPct val="10000"/>
              </a:spcBef>
              <a:buFont typeface="Arial" panose="020B0604020202020204" pitchFamily="34" charset="0"/>
              <a:buChar char="•"/>
            </a:pPr>
            <a:r>
              <a:rPr lang="en-US" dirty="0"/>
              <a:t>Do not use ladders on slippery surfaces unless secured or provided with slip-resistant feet</a:t>
            </a:r>
          </a:p>
          <a:p>
            <a:endParaRPr lang="en-US" dirty="0"/>
          </a:p>
        </p:txBody>
      </p:sp>
      <p:sp>
        <p:nvSpPr>
          <p:cNvPr id="3" name="Slide Number Placeholder 2">
            <a:extLst>
              <a:ext uri="{FF2B5EF4-FFF2-40B4-BE49-F238E27FC236}">
                <a16:creationId xmlns:a16="http://schemas.microsoft.com/office/drawing/2014/main" id="{BADE15E6-C155-45E3-83C4-A59A9647243D}"/>
              </a:ext>
            </a:extLst>
          </p:cNvPr>
          <p:cNvSpPr>
            <a:spLocks noGrp="1"/>
          </p:cNvSpPr>
          <p:nvPr>
            <p:ph type="sldNum" sz="quarter" idx="12"/>
          </p:nvPr>
        </p:nvSpPr>
        <p:spPr/>
        <p:txBody>
          <a:bodyPr/>
          <a:lstStyle/>
          <a:p>
            <a:pPr>
              <a:defRPr/>
            </a:pPr>
            <a:fld id="{E66C0451-75BC-4832-9C9E-D63BEAB9FE58}"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685801"/>
            <a:ext cx="7704667" cy="609599"/>
          </a:xfrm>
        </p:spPr>
        <p:txBody>
          <a:bodyPr>
            <a:noAutofit/>
          </a:bodyPr>
          <a:lstStyle/>
          <a:p>
            <a:r>
              <a:rPr lang="en-US" b="1" dirty="0"/>
              <a:t>Ladder - Climbing &amp; Use  - 2</a:t>
            </a:r>
            <a:endParaRPr lang="en-US" dirty="0"/>
          </a:p>
        </p:txBody>
      </p:sp>
      <p:pic>
        <p:nvPicPr>
          <p:cNvPr id="15" name="Content Placeholder 14" descr="For your safety, always have two hands and one foot on the ladder, or two feet and one h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2256602"/>
            <a:ext cx="3225800" cy="3464748"/>
          </a:xfrm>
        </p:spPr>
      </p:pic>
      <p:sp>
        <p:nvSpPr>
          <p:cNvPr id="6" name="Text Placeholder 5" descr="For your safety, always have two hands and one foot on the ladder, or one hand and two feet."/>
          <p:cNvSpPr>
            <a:spLocks noGrp="1"/>
          </p:cNvSpPr>
          <p:nvPr>
            <p:ph sz="half" idx="1"/>
          </p:nvPr>
        </p:nvSpPr>
        <p:spPr/>
        <p:txBody>
          <a:bodyPr>
            <a:normAutofit/>
          </a:bodyPr>
          <a:lstStyle/>
          <a:p>
            <a:pPr marL="0" indent="0" algn="ctr">
              <a:buNone/>
            </a:pPr>
            <a:r>
              <a:rPr lang="en-US" sz="2800" b="1" u="sng" dirty="0">
                <a:cs typeface="Aharoni" panose="02010803020104030203" pitchFamily="2" charset="-79"/>
              </a:rPr>
              <a:t>3 POINT RULE </a:t>
            </a:r>
          </a:p>
          <a:p>
            <a:pPr marL="0" indent="0" algn="ctr">
              <a:buNone/>
            </a:pPr>
            <a:endParaRPr lang="en-US" sz="2800" b="1" u="sng" dirty="0">
              <a:cs typeface="Aharoni" panose="02010803020104030203" pitchFamily="2" charset="-79"/>
            </a:endParaRPr>
          </a:p>
          <a:p>
            <a:pPr marL="0" indent="0">
              <a:buNone/>
            </a:pPr>
            <a:r>
              <a:rPr lang="en-US" sz="2800" dirty="0">
                <a:cs typeface="Aharoni" panose="02010803020104030203" pitchFamily="2" charset="-79"/>
              </a:rPr>
              <a:t>2 HANDS AND 1 FOOT</a:t>
            </a:r>
          </a:p>
          <a:p>
            <a:pPr marL="0" indent="0" algn="ctr">
              <a:buNone/>
            </a:pPr>
            <a:r>
              <a:rPr lang="en-US" sz="2800" dirty="0">
                <a:cs typeface="Aharoni" panose="02010803020104030203" pitchFamily="2" charset="-79"/>
              </a:rPr>
              <a:t>OR</a:t>
            </a:r>
          </a:p>
          <a:p>
            <a:pPr marL="0" indent="0" algn="ctr">
              <a:buNone/>
            </a:pPr>
            <a:r>
              <a:rPr lang="en-US" sz="2800" dirty="0">
                <a:cs typeface="Aharoni" panose="02010803020104030203" pitchFamily="2" charset="-79"/>
              </a:rPr>
              <a:t>1 HAND AND 2 FEET</a:t>
            </a:r>
          </a:p>
          <a:p>
            <a:pPr marL="0" indent="0" algn="ctr">
              <a:buNone/>
            </a:pPr>
            <a:endParaRPr lang="en-US" sz="2800" dirty="0">
              <a:cs typeface="Aharoni" panose="02010803020104030203" pitchFamily="2" charset="-79"/>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685801"/>
            <a:ext cx="7704667" cy="761999"/>
          </a:xfrm>
        </p:spPr>
        <p:txBody>
          <a:bodyPr/>
          <a:lstStyle/>
          <a:p>
            <a:pPr fontAlgn="auto">
              <a:spcAft>
                <a:spcPts val="0"/>
              </a:spcAft>
              <a:defRPr/>
            </a:pPr>
            <a:r>
              <a:rPr lang="en-US" b="1" dirty="0"/>
              <a:t>Ladder - Inspections</a:t>
            </a:r>
          </a:p>
        </p:txBody>
      </p:sp>
      <p:sp>
        <p:nvSpPr>
          <p:cNvPr id="5" name="Content Placeholder 4"/>
          <p:cNvSpPr>
            <a:spLocks noGrp="1"/>
          </p:cNvSpPr>
          <p:nvPr>
            <p:ph sz="half" idx="1"/>
          </p:nvPr>
        </p:nvSpPr>
        <p:spPr>
          <a:xfrm>
            <a:off x="982133" y="1905000"/>
            <a:ext cx="3739896" cy="4130674"/>
          </a:xfrm>
        </p:spPr>
        <p:txBody>
          <a:bodyPr>
            <a:normAutofit/>
          </a:bodyPr>
          <a:lstStyle/>
          <a:p>
            <a:pPr lvl="0" defTabSz="914400" eaLnBrk="0" fontAlgn="base" hangingPunct="0">
              <a:spcBef>
                <a:spcPct val="0"/>
              </a:spcBef>
              <a:spcAft>
                <a:spcPct val="0"/>
              </a:spcAft>
              <a:buClrTx/>
              <a:buSzTx/>
              <a:buFont typeface="Arial" panose="020B0604020202020204" pitchFamily="34" charset="0"/>
              <a:buChar char="•"/>
            </a:pPr>
            <a:r>
              <a:rPr lang="en-US" altLang="en-US" dirty="0">
                <a:solidFill>
                  <a:srgbClr val="000000"/>
                </a:solidFill>
              </a:rPr>
              <a:t>Ladders are inspected before initial use in each work shift, and more frequently as necessary, to identify any visible defects that could cause employee injury;</a:t>
            </a:r>
          </a:p>
          <a:p>
            <a:pPr lvl="0" defTabSz="914400" eaLnBrk="0" fontAlgn="base" hangingPunct="0">
              <a:spcBef>
                <a:spcPct val="0"/>
              </a:spcBef>
              <a:spcAft>
                <a:spcPct val="0"/>
              </a:spcAft>
              <a:buClrTx/>
              <a:buSzTx/>
              <a:buFont typeface="Arial" panose="020B0604020202020204" pitchFamily="34" charset="0"/>
              <a:buChar char="•"/>
            </a:pPr>
            <a:r>
              <a:rPr lang="en-US" altLang="en-US" dirty="0">
                <a:solidFill>
                  <a:srgbClr val="000000"/>
                </a:solidFill>
              </a:rPr>
              <a:t>Any ladder with structural or other defects is immediately tagged "Dangerous: Do Not Use" or with similar language in accordance with § 1910.145 and removed from service until repaired in accordance with § 1910.22(d), or replaced;</a:t>
            </a:r>
            <a:endParaRPr lang="en-US" altLang="en-US" sz="4000" dirty="0"/>
          </a:p>
          <a:p>
            <a:endParaRPr lang="en-US" dirty="0"/>
          </a:p>
        </p:txBody>
      </p:sp>
      <p:pic>
        <p:nvPicPr>
          <p:cNvPr id="10" name="Picture 2" descr="Image result for ladder inspections checkl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43500" y="1905000"/>
            <a:ext cx="3346450" cy="41084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85FDB6F-A19D-4211-9C30-44ACE83B97E3}"/>
              </a:ext>
            </a:extLst>
          </p:cNvPr>
          <p:cNvSpPr>
            <a:spLocks noGrp="1"/>
          </p:cNvSpPr>
          <p:nvPr>
            <p:ph type="sldNum" sz="quarter" idx="12"/>
          </p:nvPr>
        </p:nvSpPr>
        <p:spPr/>
        <p:txBody>
          <a:bodyPr/>
          <a:lstStyle/>
          <a:p>
            <a:pPr>
              <a:defRPr/>
            </a:pPr>
            <a:fld id="{8A97B467-CA95-4AB8-8BDE-AF7DFE478845}" type="slidenum">
              <a:rPr lang="en-US" smtClean="0"/>
              <a:pPr>
                <a:defRPr/>
              </a:pPr>
              <a:t>67</a:t>
            </a:fld>
            <a:endParaRPr lang="en-US" dirty="0"/>
          </a:p>
        </p:txBody>
      </p:sp>
    </p:spTree>
    <p:extLst>
      <p:ext uri="{BB962C8B-B14F-4D97-AF65-F5344CB8AC3E}">
        <p14:creationId xmlns:p14="http://schemas.microsoft.com/office/powerpoint/2010/main" val="3616921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457201"/>
            <a:ext cx="7704667" cy="838199"/>
          </a:xfrm>
        </p:spPr>
        <p:txBody>
          <a:bodyPr/>
          <a:lstStyle/>
          <a:p>
            <a:r>
              <a:rPr lang="en-US" dirty="0"/>
              <a:t>Outdoor Warning Lines</a:t>
            </a:r>
          </a:p>
        </p:txBody>
      </p:sp>
      <p:sp>
        <p:nvSpPr>
          <p:cNvPr id="9" name="Text Placeholder 8"/>
          <p:cNvSpPr>
            <a:spLocks noGrp="1"/>
          </p:cNvSpPr>
          <p:nvPr>
            <p:ph type="body" idx="1"/>
          </p:nvPr>
        </p:nvSpPr>
        <p:spPr>
          <a:xfrm>
            <a:off x="762000" y="1674314"/>
            <a:ext cx="3456291" cy="1558395"/>
          </a:xfrm>
        </p:spPr>
        <p:txBody>
          <a:bodyPr>
            <a:normAutofit fontScale="92500" lnSpcReduction="10000"/>
          </a:bodyPr>
          <a:lstStyle/>
          <a:p>
            <a:pPr marL="457200" indent="-457200">
              <a:spcBef>
                <a:spcPts val="0"/>
              </a:spcBef>
              <a:spcAft>
                <a:spcPts val="0"/>
              </a:spcAft>
              <a:buFont typeface="Arial" panose="020B0604020202020204" pitchFamily="34" charset="0"/>
              <a:buChar char="•"/>
            </a:pPr>
            <a:r>
              <a:rPr lang="en-US" dirty="0">
                <a:latin typeface="Aharoni" panose="02010803020104030203" pitchFamily="2" charset="-79"/>
                <a:cs typeface="Aharoni" panose="02010803020104030203" pitchFamily="2" charset="-79"/>
              </a:rPr>
              <a:t>Parapet up to at least 39"</a:t>
            </a:r>
          </a:p>
          <a:p>
            <a:pPr marL="457200" indent="-457200">
              <a:spcBef>
                <a:spcPts val="0"/>
              </a:spcBef>
              <a:spcAft>
                <a:spcPts val="0"/>
              </a:spcAft>
              <a:buFont typeface="Arial" panose="020B0604020202020204" pitchFamily="34" charset="0"/>
              <a:buChar char="•"/>
            </a:pPr>
            <a:r>
              <a:rPr lang="en-US" dirty="0">
                <a:latin typeface="Aharoni" panose="02010803020104030203" pitchFamily="2" charset="-79"/>
                <a:cs typeface="Aharoni" panose="02010803020104030203" pitchFamily="2" charset="-79"/>
              </a:rPr>
              <a:t>Fall Restraint</a:t>
            </a:r>
          </a:p>
          <a:p>
            <a:pPr marL="457200" indent="-457200">
              <a:spcBef>
                <a:spcPts val="0"/>
              </a:spcBef>
              <a:spcAft>
                <a:spcPts val="0"/>
              </a:spcAft>
              <a:buFont typeface="Arial" panose="020B0604020202020204" pitchFamily="34" charset="0"/>
              <a:buChar char="•"/>
            </a:pPr>
            <a:r>
              <a:rPr lang="en-US" dirty="0">
                <a:latin typeface="Aharoni" panose="02010803020104030203" pitchFamily="2" charset="-79"/>
                <a:cs typeface="Aharoni" panose="02010803020104030203" pitchFamily="2" charset="-79"/>
              </a:rPr>
              <a:t>Safety Monitors</a:t>
            </a:r>
          </a:p>
          <a:p>
            <a:endParaRPr lang="en-US" dirty="0"/>
          </a:p>
        </p:txBody>
      </p:sp>
      <p:pic>
        <p:nvPicPr>
          <p:cNvPr id="13" name="Picture 3" descr="roof outside warnin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2491" y="2910712"/>
            <a:ext cx="4241799" cy="31813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7" descr="guard rail on parapet flagged for safety" title="flagged parapet"/>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tretch>
            <a:fillRect/>
          </a:stretch>
        </p:blipFill>
        <p:spPr bwMode="auto">
          <a:xfrm>
            <a:off x="4114800" y="1752600"/>
            <a:ext cx="4742685" cy="3161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BEAFE6B6-EA0C-49FE-9E44-B8EDE5D688DF}"/>
              </a:ext>
            </a:extLst>
          </p:cNvPr>
          <p:cNvSpPr>
            <a:spLocks noGrp="1"/>
          </p:cNvSpPr>
          <p:nvPr>
            <p:ph type="sldNum" sz="quarter" idx="12"/>
          </p:nvPr>
        </p:nvSpPr>
        <p:spPr/>
        <p:txBody>
          <a:bodyPr/>
          <a:lstStyle/>
          <a:p>
            <a:pPr>
              <a:defRPr/>
            </a:pPr>
            <a:fld id="{E66C0451-75BC-4832-9C9E-D63BEAB9FE58}"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pPr>
            <a:r>
              <a:rPr lang="en-US" b="1" dirty="0"/>
              <a:t>Fall Hazard:</a:t>
            </a:r>
            <a:br>
              <a:rPr lang="en-US" b="1" dirty="0"/>
            </a:br>
            <a:r>
              <a:rPr lang="en-US" b="1" dirty="0"/>
              <a:t>Roofs</a:t>
            </a:r>
            <a:endParaRPr lang="en-US" dirty="0"/>
          </a:p>
        </p:txBody>
      </p:sp>
      <p:pic>
        <p:nvPicPr>
          <p:cNvPr id="10" name="Content Placeholder 7" descr="workers on roof working. on one side workers over garage area no fall protection at all. in different places on roof ladders placed in a completely unsafe manner. roofers on very top also working with no fall protection" title="Residential split-level roofing that is unsafe"/>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tretch>
            <a:fillRect/>
          </a:stretch>
        </p:blipFill>
        <p:spPr bwMode="auto">
          <a:xfrm>
            <a:off x="982663" y="2392448"/>
            <a:ext cx="5380606" cy="3515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 Placeholder 3"/>
          <p:cNvSpPr>
            <a:spLocks noGrp="1"/>
          </p:cNvSpPr>
          <p:nvPr>
            <p:ph sz="half" idx="2"/>
          </p:nvPr>
        </p:nvSpPr>
        <p:spPr>
          <a:xfrm>
            <a:off x="6705600" y="2438400"/>
            <a:ext cx="1981200" cy="3346824"/>
          </a:xfrm>
        </p:spPr>
        <p:txBody>
          <a:bodyPr>
            <a:normAutofit/>
          </a:bodyPr>
          <a:lstStyle/>
          <a:p>
            <a:pPr marL="0" indent="0">
              <a:buNone/>
            </a:pPr>
            <a:r>
              <a:rPr lang="en-US" sz="2800" dirty="0">
                <a:solidFill>
                  <a:srgbClr val="FF0000"/>
                </a:solidFill>
              </a:rPr>
              <a:t>Not Safe!</a:t>
            </a:r>
          </a:p>
        </p:txBody>
      </p:sp>
      <p:sp>
        <p:nvSpPr>
          <p:cNvPr id="3" name="Slide Number Placeholder 2">
            <a:extLst>
              <a:ext uri="{FF2B5EF4-FFF2-40B4-BE49-F238E27FC236}">
                <a16:creationId xmlns:a16="http://schemas.microsoft.com/office/drawing/2014/main" id="{84E289C5-7814-4106-A9F3-3F530D8EDD1C}"/>
              </a:ext>
            </a:extLst>
          </p:cNvPr>
          <p:cNvSpPr>
            <a:spLocks noGrp="1"/>
          </p:cNvSpPr>
          <p:nvPr>
            <p:ph type="sldNum" sz="quarter" idx="12"/>
          </p:nvPr>
        </p:nvSpPr>
        <p:spPr/>
        <p:txBody>
          <a:bodyPr/>
          <a:lstStyle/>
          <a:p>
            <a:pPr>
              <a:defRPr/>
            </a:pPr>
            <a:fld id="{76E41743-6CA1-47F3-BFE9-72EC095CC43C}"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457201"/>
            <a:ext cx="7704667" cy="838199"/>
          </a:xfrm>
        </p:spPr>
        <p:txBody>
          <a:bodyPr/>
          <a:lstStyle/>
          <a:p>
            <a:r>
              <a:rPr lang="en-US" u="sng" dirty="0"/>
              <a:t>“Whistleblower Act”</a:t>
            </a:r>
          </a:p>
        </p:txBody>
      </p:sp>
      <p:sp>
        <p:nvSpPr>
          <p:cNvPr id="5" name="Content Placeholder 4"/>
          <p:cNvSpPr>
            <a:spLocks noGrp="1"/>
          </p:cNvSpPr>
          <p:nvPr>
            <p:ph idx="1"/>
          </p:nvPr>
        </p:nvSpPr>
        <p:spPr>
          <a:xfrm>
            <a:off x="982132" y="2133600"/>
            <a:ext cx="7704667" cy="3733800"/>
          </a:xfrm>
        </p:spPr>
        <p:txBody>
          <a:bodyPr>
            <a:normAutofit fontScale="77500" lnSpcReduction="20000"/>
          </a:bodyPr>
          <a:lstStyle/>
          <a:p>
            <a:pPr marL="285750" lvl="1"/>
            <a:r>
              <a:rPr lang="en-US" sz="2400" dirty="0">
                <a:latin typeface="Arial Rounded MT Bold" panose="020F0704030504030204" pitchFamily="34" charset="0"/>
              </a:rPr>
              <a:t>Be free from retaliation for exercising safety and health rights!</a:t>
            </a:r>
          </a:p>
          <a:p>
            <a:pPr marL="742950" lvl="2"/>
            <a:r>
              <a:rPr lang="en-US" sz="2400" dirty="0">
                <a:latin typeface="Arial Rounded MT Bold" panose="020F0704030504030204" pitchFamily="34" charset="0"/>
              </a:rPr>
              <a:t>If you ask for a hazard correction, and you get it corrected, that’s great.</a:t>
            </a:r>
          </a:p>
          <a:p>
            <a:pPr marL="742950" lvl="2">
              <a:lnSpc>
                <a:spcPct val="170000"/>
              </a:lnSpc>
            </a:pPr>
            <a:r>
              <a:rPr lang="en-US" sz="2400" dirty="0">
                <a:latin typeface="Arial Rounded MT Bold" panose="020F0704030504030204" pitchFamily="34" charset="0"/>
              </a:rPr>
              <a:t>BUT, If you suffer retaliation from a superior (Lead-man, Supervisor or Foreman, etc.) immediately or weeks, even months later – and it is obvious it is retaliation for a safety correction--you have 30 days from the date of retaliation to contact OSHA and file a complaint.</a:t>
            </a:r>
          </a:p>
          <a:p>
            <a:endParaRPr lang="en-US" dirty="0"/>
          </a:p>
        </p:txBody>
      </p:sp>
      <p:sp>
        <p:nvSpPr>
          <p:cNvPr id="2" name="Slide Number Placeholder 1">
            <a:extLst>
              <a:ext uri="{FF2B5EF4-FFF2-40B4-BE49-F238E27FC236}">
                <a16:creationId xmlns:a16="http://schemas.microsoft.com/office/drawing/2014/main" id="{B65440A8-E176-4DA1-9922-B5238BFD0DF7}"/>
              </a:ext>
            </a:extLst>
          </p:cNvPr>
          <p:cNvSpPr>
            <a:spLocks noGrp="1"/>
          </p:cNvSpPr>
          <p:nvPr>
            <p:ph type="sldNum" sz="quarter" idx="12"/>
          </p:nvPr>
        </p:nvSpPr>
        <p:spPr/>
        <p:txBody>
          <a:bodyPr/>
          <a:lstStyle/>
          <a:p>
            <a:pPr>
              <a:defRPr/>
            </a:pPr>
            <a:fld id="{E66C0451-75BC-4832-9C9E-D63BEAB9FE58}" type="slidenum">
              <a:rPr lang="en-US" smtClean="0"/>
              <a:pPr>
                <a:defRPr/>
              </a:pPr>
              <a:t>7</a:t>
            </a:fld>
            <a:endParaRPr lang="en-US" dirty="0"/>
          </a:p>
        </p:txBody>
      </p:sp>
    </p:spTree>
    <p:extLst>
      <p:ext uri="{BB962C8B-B14F-4D97-AF65-F5344CB8AC3E}">
        <p14:creationId xmlns:p14="http://schemas.microsoft.com/office/powerpoint/2010/main" val="2527824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82133" y="685802"/>
            <a:ext cx="7704667" cy="904874"/>
          </a:xfrm>
        </p:spPr>
        <p:txBody>
          <a:bodyPr/>
          <a:lstStyle/>
          <a:p>
            <a:r>
              <a:rPr lang="en-US" b="1" dirty="0">
                <a:cs typeface="Times New Roman" pitchFamily="18" charset="0"/>
              </a:rPr>
              <a:t>Methods of Roof Fall Prevention</a:t>
            </a:r>
            <a:endParaRPr lang="en-US" dirty="0"/>
          </a:p>
        </p:txBody>
      </p:sp>
      <p:sp>
        <p:nvSpPr>
          <p:cNvPr id="4" name="Text Placeholder 3"/>
          <p:cNvSpPr>
            <a:spLocks noGrp="1"/>
          </p:cNvSpPr>
          <p:nvPr>
            <p:ph sz="half" idx="2"/>
          </p:nvPr>
        </p:nvSpPr>
        <p:spPr/>
        <p:txBody>
          <a:bodyPr/>
          <a:lstStyle/>
          <a:p>
            <a:pPr marL="0" indent="0">
              <a:buNone/>
            </a:pPr>
            <a:r>
              <a:rPr lang="en-US" sz="2400" dirty="0"/>
              <a:t>Safety monitors, as well as guardrails and warning lines are methods of fall prevention when working on roofs.</a:t>
            </a:r>
          </a:p>
          <a:p>
            <a:pPr marL="0" indent="0">
              <a:buNone/>
            </a:pPr>
            <a:endParaRPr lang="en-US" dirty="0"/>
          </a:p>
        </p:txBody>
      </p:sp>
      <p:pic>
        <p:nvPicPr>
          <p:cNvPr id="14" name="Picture 3" descr="safety monitors, guardrails, and warning lines help prevent falls from roofs."/>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bwMode="auto">
          <a:xfrm>
            <a:off x="1115647" y="2667000"/>
            <a:ext cx="3474181" cy="33686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Slide Number Placeholder 1">
            <a:extLst>
              <a:ext uri="{FF2B5EF4-FFF2-40B4-BE49-F238E27FC236}">
                <a16:creationId xmlns:a16="http://schemas.microsoft.com/office/drawing/2014/main" id="{EE8A0228-0FA7-4B05-9160-2D37EC85A698}"/>
              </a:ext>
            </a:extLst>
          </p:cNvPr>
          <p:cNvSpPr>
            <a:spLocks noGrp="1"/>
          </p:cNvSpPr>
          <p:nvPr>
            <p:ph type="sldNum" sz="quarter" idx="12"/>
          </p:nvPr>
        </p:nvSpPr>
        <p:spPr/>
        <p:txBody>
          <a:bodyPr/>
          <a:lstStyle/>
          <a:p>
            <a:pPr>
              <a:defRPr/>
            </a:pPr>
            <a:fld id="{A7864943-F012-4347-A40E-DC4F395E4FA1}"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Stay Back from Edges</a:t>
            </a:r>
            <a:endParaRPr lang="en-US" dirty="0"/>
          </a:p>
        </p:txBody>
      </p:sp>
      <p:pic>
        <p:nvPicPr>
          <p:cNvPr id="9" name="Picture 4" descr="unsafe position of precast worker near edge"/>
          <p:cNvPicPr>
            <a:picLocks noGrp="1" noChangeAspect="1" noChangeArrowheads="1"/>
          </p:cNvPicPr>
          <p:nvPr>
            <p:ph sz="half" idx="1"/>
          </p:nvPr>
        </p:nvPicPr>
        <p:blipFill>
          <a:blip r:embed="rId3" cstate="print">
            <a:lum bright="20000"/>
            <a:extLst>
              <a:ext uri="{28A0092B-C50C-407E-A947-70E740481C1C}">
                <a14:useLocalDpi xmlns:a14="http://schemas.microsoft.com/office/drawing/2010/main"/>
              </a:ext>
            </a:extLst>
          </a:blip>
          <a:stretch>
            <a:fillRect/>
          </a:stretch>
        </p:blipFill>
        <p:spPr>
          <a:xfrm>
            <a:off x="982133" y="2095874"/>
            <a:ext cx="3338037" cy="39179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4"/>
          <p:cNvSpPr>
            <a:spLocks noGrp="1"/>
          </p:cNvSpPr>
          <p:nvPr>
            <p:ph sz="half" idx="2"/>
          </p:nvPr>
        </p:nvSpPr>
        <p:spPr/>
        <p:txBody>
          <a:bodyPr/>
          <a:lstStyle/>
          <a:p>
            <a:r>
              <a:rPr lang="en-US" sz="2600" dirty="0"/>
              <a:t>Stay away from edges unless work requires it</a:t>
            </a:r>
          </a:p>
          <a:p>
            <a:r>
              <a:rPr lang="en-US" sz="2600" dirty="0"/>
              <a:t>Always face the edge</a:t>
            </a:r>
          </a:p>
          <a:p>
            <a:r>
              <a:rPr lang="en-US" sz="2600" dirty="0"/>
              <a:t>Work from your knees</a:t>
            </a:r>
          </a:p>
          <a:p>
            <a:endParaRPr lang="en-US" dirty="0"/>
          </a:p>
        </p:txBody>
      </p:sp>
      <p:sp>
        <p:nvSpPr>
          <p:cNvPr id="3" name="Slide Number Placeholder 2">
            <a:extLst>
              <a:ext uri="{FF2B5EF4-FFF2-40B4-BE49-F238E27FC236}">
                <a16:creationId xmlns:a16="http://schemas.microsoft.com/office/drawing/2014/main" id="{85BC0CEE-DF1B-48C7-804E-29833917FC37}"/>
              </a:ext>
            </a:extLst>
          </p:cNvPr>
          <p:cNvSpPr>
            <a:spLocks noGrp="1"/>
          </p:cNvSpPr>
          <p:nvPr>
            <p:ph type="sldNum" sz="quarter" idx="12"/>
          </p:nvPr>
        </p:nvSpPr>
        <p:spPr/>
        <p:txBody>
          <a:bodyPr/>
          <a:lstStyle/>
          <a:p>
            <a:pPr>
              <a:defRPr/>
            </a:pPr>
            <a:fld id="{E66C0451-75BC-4832-9C9E-D63BEAB9FE58}"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cs typeface="Times New Roman" pitchFamily="18" charset="0"/>
              </a:rPr>
              <a:t>Roof Guardrails</a:t>
            </a:r>
            <a:endParaRPr lang="en-US" dirty="0"/>
          </a:p>
        </p:txBody>
      </p:sp>
      <p:pic>
        <p:nvPicPr>
          <p:cNvPr id="10" name="Picture 3" descr="guardrails roof wood frame" title="resedential roofing example 1 guardrail"/>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tretch>
            <a:fillRect/>
          </a:stretch>
        </p:blipFill>
        <p:spPr bwMode="auto">
          <a:xfrm>
            <a:off x="1143000" y="2005418"/>
            <a:ext cx="2937306" cy="4030257"/>
          </a:xfrm>
          <a:prstGeom prst="roundRect">
            <a:avLst>
              <a:gd name="adj" fmla="val 16667"/>
            </a:avLst>
          </a:prstGeom>
          <a:noFill/>
          <a:ln w="952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5" descr="guard rails on roofing slope" title="resedential roofing example 2 guardrail"/>
          <p:cNvPicPr>
            <a:picLocks noGrp="1" noChangeAspect="1" noChangeArrowheads="1"/>
          </p:cNvPicPr>
          <p:nvPr>
            <p:ph sz="half" idx="2"/>
          </p:nvPr>
        </p:nvPicPr>
        <p:blipFill>
          <a:blip r:embed="rId4" cstate="print">
            <a:extLst>
              <a:ext uri="{28A0092B-C50C-407E-A947-70E740481C1C}">
                <a14:useLocalDpi xmlns:a14="http://schemas.microsoft.com/office/drawing/2010/main"/>
              </a:ext>
            </a:extLst>
          </a:blip>
          <a:stretch>
            <a:fillRect/>
          </a:stretch>
        </p:blipFill>
        <p:spPr bwMode="auto">
          <a:xfrm>
            <a:off x="5083587" y="2133601"/>
            <a:ext cx="3064787" cy="3902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05EFF4E8-A0A9-4498-8006-FCDF4A8E960B}"/>
              </a:ext>
            </a:extLst>
          </p:cNvPr>
          <p:cNvSpPr>
            <a:spLocks noGrp="1"/>
          </p:cNvSpPr>
          <p:nvPr>
            <p:ph type="sldNum" sz="quarter" idx="12"/>
          </p:nvPr>
        </p:nvSpPr>
        <p:spPr/>
        <p:txBody>
          <a:bodyPr/>
          <a:lstStyle/>
          <a:p>
            <a:pPr>
              <a:defRPr/>
            </a:pPr>
            <a:fld id="{708FEA94-CAD2-48B2-BB9A-E48FEF24FE68}"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685801"/>
            <a:ext cx="7704667" cy="761999"/>
          </a:xfrm>
        </p:spPr>
        <p:txBody>
          <a:bodyPr/>
          <a:lstStyle/>
          <a:p>
            <a:r>
              <a:rPr lang="en-US" b="1" dirty="0"/>
              <a:t>Access Ways</a:t>
            </a:r>
            <a:endParaRPr lang="en-US" dirty="0"/>
          </a:p>
        </p:txBody>
      </p:sp>
      <p:pic>
        <p:nvPicPr>
          <p:cNvPr id="8" name="Picture 4" descr="Ladder offset guard rail -inadequate guard rails set up for building " title="ATEMPTED GUARD RAIL - fail"/>
          <p:cNvPicPr>
            <a:picLocks noGrp="1" noChangeAspect="1" noChangeArrowheads="1"/>
          </p:cNvPicPr>
          <p:nvPr>
            <p:ph sz="half" idx="1"/>
          </p:nvPr>
        </p:nvPicPr>
        <p:blipFill>
          <a:blip r:embed="rId3" cstate="email">
            <a:lum bright="10000" contrast="10000"/>
            <a:extLst>
              <a:ext uri="{28A0092B-C50C-407E-A947-70E740481C1C}">
                <a14:useLocalDpi xmlns:a14="http://schemas.microsoft.com/office/drawing/2010/main"/>
              </a:ext>
            </a:extLst>
          </a:blip>
          <a:stretch>
            <a:fillRect/>
          </a:stretch>
        </p:blipFill>
        <p:spPr>
          <a:xfrm>
            <a:off x="838200" y="1441537"/>
            <a:ext cx="4676899" cy="369532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Content Placeholder 8" descr="compliant guard rail sysytem set up  with a man usesing it&#10;&#10;" title="compliant guard rail sysytem set up "/>
          <p:cNvPicPr>
            <a:picLocks noGrp="1" noChangeAspect="1" noChangeArrowheads="1"/>
          </p:cNvPicPr>
          <p:nvPr>
            <p:ph sz="half" idx="2"/>
          </p:nvPr>
        </p:nvPicPr>
        <p:blipFill>
          <a:blip r:embed="rId4" cstate="email">
            <a:lum bright="20000" contrast="20000"/>
            <a:extLst>
              <a:ext uri="{28A0092B-C50C-407E-A947-70E740481C1C}">
                <a14:useLocalDpi xmlns:a14="http://schemas.microsoft.com/office/drawing/2010/main"/>
              </a:ext>
            </a:extLst>
          </a:blip>
          <a:stretch>
            <a:fillRect/>
          </a:stretch>
        </p:blipFill>
        <p:spPr bwMode="auto">
          <a:xfrm>
            <a:off x="4946650" y="2862989"/>
            <a:ext cx="3740150" cy="2954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B5B96E3C-1323-46D5-9272-187CA22DDAA7}"/>
              </a:ext>
            </a:extLst>
          </p:cNvPr>
          <p:cNvSpPr>
            <a:spLocks noGrp="1"/>
          </p:cNvSpPr>
          <p:nvPr>
            <p:ph type="sldNum" sz="quarter" idx="12"/>
          </p:nvPr>
        </p:nvSpPr>
        <p:spPr/>
        <p:txBody>
          <a:bodyPr/>
          <a:lstStyle/>
          <a:p>
            <a:pPr>
              <a:defRPr/>
            </a:pPr>
            <a:fld id="{E66C0451-75BC-4832-9C9E-D63BEAB9FE58}"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982133" y="457201"/>
            <a:ext cx="7704667" cy="761999"/>
          </a:xfrm>
        </p:spPr>
        <p:txBody>
          <a:bodyPr/>
          <a:lstStyle/>
          <a:p>
            <a:r>
              <a:rPr lang="en-US" b="1" u="sng" dirty="0"/>
              <a:t>Holes</a:t>
            </a:r>
            <a:endParaRPr lang="en-US" dirty="0"/>
          </a:p>
        </p:txBody>
      </p:sp>
      <p:sp>
        <p:nvSpPr>
          <p:cNvPr id="2" name="Text Placeholder 1"/>
          <p:cNvSpPr>
            <a:spLocks noGrp="1"/>
          </p:cNvSpPr>
          <p:nvPr>
            <p:ph type="body" idx="1"/>
          </p:nvPr>
        </p:nvSpPr>
        <p:spPr>
          <a:xfrm>
            <a:off x="1172635" y="1371601"/>
            <a:ext cx="7303714" cy="1371600"/>
          </a:xfrm>
        </p:spPr>
        <p:txBody>
          <a:bodyPr anchor="t" anchorCtr="0">
            <a:normAutofit/>
          </a:bodyPr>
          <a:lstStyle/>
          <a:p>
            <a:pPr marL="457200" indent="-457200">
              <a:buFont typeface="Arial" panose="020B0604020202020204" pitchFamily="34" charset="0"/>
              <a:buChar char="•"/>
            </a:pPr>
            <a:r>
              <a:rPr lang="en-US" dirty="0">
                <a:latin typeface="Aharoni" panose="02010803020104030203" pitchFamily="2" charset="-79"/>
                <a:cs typeface="Aharoni" panose="02010803020104030203" pitchFamily="2" charset="-79"/>
              </a:rPr>
              <a:t>Covers – any hole larger than 2”</a:t>
            </a:r>
          </a:p>
          <a:p>
            <a:pPr marL="457200" indent="-457200">
              <a:buFont typeface="Arial" panose="020B0604020202020204" pitchFamily="34" charset="0"/>
              <a:buChar char="•"/>
            </a:pPr>
            <a:r>
              <a:rPr lang="en-US" dirty="0">
                <a:latin typeface="Aharoni" panose="02010803020104030203" pitchFamily="2" charset="-79"/>
                <a:cs typeface="Aharoni" panose="02010803020104030203" pitchFamily="2" charset="-79"/>
              </a:rPr>
              <a:t>Guardrails</a:t>
            </a:r>
            <a:endParaRPr lang="en-US" dirty="0"/>
          </a:p>
        </p:txBody>
      </p:sp>
      <p:pic>
        <p:nvPicPr>
          <p:cNvPr id="113669" name="Picture 5" descr="compiant guard rail around a floor opening" title="compiant guard rail around a floor opening"/>
          <p:cNvPicPr>
            <a:picLocks noGrp="1" noChangeAspect="1" noChangeArrowheads="1"/>
          </p:cNvPicPr>
          <p:nvPr>
            <p:ph sz="half" idx="2"/>
          </p:nvPr>
        </p:nvPicPr>
        <p:blipFill>
          <a:blip r:embed="rId3" cstate="email">
            <a:lum bright="24000"/>
            <a:extLst>
              <a:ext uri="{28A0092B-C50C-407E-A947-70E740481C1C}">
                <a14:useLocalDpi xmlns:a14="http://schemas.microsoft.com/office/drawing/2010/main"/>
              </a:ext>
            </a:extLst>
          </a:blip>
          <a:stretch>
            <a:fillRect/>
          </a:stretch>
        </p:blipFill>
        <p:spPr>
          <a:xfrm>
            <a:off x="636561" y="3041083"/>
            <a:ext cx="4343398" cy="3257549"/>
          </a:xfrm>
          <a:noFill/>
        </p:spPr>
      </p:pic>
      <p:pic>
        <p:nvPicPr>
          <p:cNvPr id="9" name="Content Placeholder 8" descr="Cover over a hole, with the word hole on it. "/>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443885" y="2072699"/>
            <a:ext cx="4242915" cy="3189872"/>
          </a:xfrm>
        </p:spPr>
      </p:pic>
      <p:sp>
        <p:nvSpPr>
          <p:cNvPr id="3" name="Slide Number Placeholder 2">
            <a:extLst>
              <a:ext uri="{FF2B5EF4-FFF2-40B4-BE49-F238E27FC236}">
                <a16:creationId xmlns:a16="http://schemas.microsoft.com/office/drawing/2014/main" id="{6FDD1C2F-F3E1-4AA4-9A85-975F5F245B3C}"/>
              </a:ext>
            </a:extLst>
          </p:cNvPr>
          <p:cNvSpPr>
            <a:spLocks noGrp="1"/>
          </p:cNvSpPr>
          <p:nvPr>
            <p:ph type="sldNum" sz="quarter" idx="12"/>
          </p:nvPr>
        </p:nvSpPr>
        <p:spPr/>
        <p:txBody>
          <a:bodyPr/>
          <a:lstStyle/>
          <a:p>
            <a:pPr>
              <a:defRPr/>
            </a:pPr>
            <a:fld id="{E66C0451-75BC-4832-9C9E-D63BEAB9FE58}"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Residential Construction</a:t>
            </a:r>
            <a:endParaRPr lang="en-US" dirty="0"/>
          </a:p>
        </p:txBody>
      </p:sp>
      <p:pic>
        <p:nvPicPr>
          <p:cNvPr id="8" name="Picture 2" descr="workers installing sheeting without fall protection" title="Installing sheeting"/>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tretch>
            <a:fillRect/>
          </a:stretch>
        </p:blipFill>
        <p:spPr bwMode="auto">
          <a:xfrm>
            <a:off x="982663" y="2948781"/>
            <a:ext cx="3740150" cy="2805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p:txBody>
          <a:bodyPr>
            <a:normAutofit/>
          </a:bodyPr>
          <a:lstStyle/>
          <a:p>
            <a:pPr marL="0" indent="0">
              <a:buNone/>
            </a:pPr>
            <a:r>
              <a:rPr lang="en-US" sz="2800" b="1" dirty="0">
                <a:solidFill>
                  <a:srgbClr val="FF0000"/>
                </a:solidFill>
              </a:rPr>
              <a:t>Working on a roof with no fall prevention methods used is not safe!</a:t>
            </a:r>
          </a:p>
        </p:txBody>
      </p:sp>
      <p:sp>
        <p:nvSpPr>
          <p:cNvPr id="5" name="Slide Number Placeholder 4">
            <a:extLst>
              <a:ext uri="{FF2B5EF4-FFF2-40B4-BE49-F238E27FC236}">
                <a16:creationId xmlns:a16="http://schemas.microsoft.com/office/drawing/2014/main" id="{F2A41BB1-7B65-4C61-8C5A-FC14A8EA78A8}"/>
              </a:ext>
            </a:extLst>
          </p:cNvPr>
          <p:cNvSpPr>
            <a:spLocks noGrp="1"/>
          </p:cNvSpPr>
          <p:nvPr>
            <p:ph type="sldNum" sz="quarter" idx="12"/>
          </p:nvPr>
        </p:nvSpPr>
        <p:spPr/>
        <p:txBody>
          <a:bodyPr/>
          <a:lstStyle/>
          <a:p>
            <a:pPr>
              <a:defRPr/>
            </a:pPr>
            <a:fld id="{8A97B467-CA95-4AB8-8BDE-AF7DFE478845}"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Residential Fall Protection Program Update</a:t>
            </a:r>
            <a:br>
              <a:rPr lang="en-US" b="1" dirty="0"/>
            </a:br>
            <a:endParaRPr lang="en-US" dirty="0"/>
          </a:p>
        </p:txBody>
      </p:sp>
      <p:sp>
        <p:nvSpPr>
          <p:cNvPr id="5123" name="Rectangle 2"/>
          <p:cNvSpPr>
            <a:spLocks noGrp="1" noChangeArrowheads="1"/>
          </p:cNvSpPr>
          <p:nvPr>
            <p:ph idx="1"/>
          </p:nvPr>
        </p:nvSpPr>
        <p:spPr/>
        <p:txBody>
          <a:bodyPr rtlCol="0">
            <a:normAutofit/>
          </a:bodyPr>
          <a:lstStyle/>
          <a:p>
            <a:pPr eaLnBrk="1" fontAlgn="auto" hangingPunct="1">
              <a:lnSpc>
                <a:spcPct val="80000"/>
              </a:lnSpc>
              <a:spcAft>
                <a:spcPts val="0"/>
              </a:spcAft>
              <a:defRPr/>
            </a:pPr>
            <a:r>
              <a:rPr lang="en-US" dirty="0"/>
              <a:t>STD 03-11-002, Compliance Guidance for Residential Construction was effective June 16, 2011.</a:t>
            </a:r>
          </a:p>
          <a:p>
            <a:pPr eaLnBrk="1" fontAlgn="auto" hangingPunct="1">
              <a:lnSpc>
                <a:spcPct val="80000"/>
              </a:lnSpc>
              <a:spcAft>
                <a:spcPts val="0"/>
              </a:spcAft>
              <a:defRPr/>
            </a:pPr>
            <a:r>
              <a:rPr lang="en-US" dirty="0"/>
              <a:t>This Instruction cancels OSHA Instruction STD 03-00-001, the Agency's interim enforcement policy on fall protection for certain residential construction activities, and replaces it with new compliance guidance.</a:t>
            </a:r>
            <a:r>
              <a:rPr lang="en-US" sz="2800" dirty="0"/>
              <a:t/>
            </a:r>
            <a:br>
              <a:rPr lang="en-US" sz="2800" dirty="0"/>
            </a:br>
            <a:endParaRPr lang="en-US" sz="2800" dirty="0"/>
          </a:p>
        </p:txBody>
      </p:sp>
      <p:sp>
        <p:nvSpPr>
          <p:cNvPr id="3" name="Slide Number Placeholder 2">
            <a:extLst>
              <a:ext uri="{FF2B5EF4-FFF2-40B4-BE49-F238E27FC236}">
                <a16:creationId xmlns:a16="http://schemas.microsoft.com/office/drawing/2014/main" id="{9BB17E29-ED47-4347-BE89-B54DEEA103D8}"/>
              </a:ext>
            </a:extLst>
          </p:cNvPr>
          <p:cNvSpPr>
            <a:spLocks noGrp="1"/>
          </p:cNvSpPr>
          <p:nvPr>
            <p:ph type="sldNum" sz="quarter" idx="12"/>
          </p:nvPr>
        </p:nvSpPr>
        <p:spPr/>
        <p:txBody>
          <a:bodyPr/>
          <a:lstStyle/>
          <a:p>
            <a:pPr>
              <a:defRPr/>
            </a:pPr>
            <a:fld id="{E66C0451-75BC-4832-9C9E-D63BEAB9FE58}"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p:cNvSpPr>
            <a:spLocks noGrp="1"/>
          </p:cNvSpPr>
          <p:nvPr>
            <p:ph type="title"/>
          </p:nvPr>
        </p:nvSpPr>
        <p:spPr>
          <a:xfrm>
            <a:off x="982133" y="457201"/>
            <a:ext cx="7704667" cy="1295399"/>
          </a:xfrm>
        </p:spPr>
        <p:txBody>
          <a:bodyPr/>
          <a:lstStyle/>
          <a:p>
            <a:r>
              <a:rPr lang="en-US" b="1" dirty="0"/>
              <a:t>Standard 1926.501(b)(13)</a:t>
            </a:r>
          </a:p>
        </p:txBody>
      </p:sp>
      <p:sp>
        <p:nvSpPr>
          <p:cNvPr id="2" name="Content Placeholder 1"/>
          <p:cNvSpPr>
            <a:spLocks noGrp="1"/>
          </p:cNvSpPr>
          <p:nvPr>
            <p:ph idx="1"/>
          </p:nvPr>
        </p:nvSpPr>
        <p:spPr>
          <a:xfrm>
            <a:off x="982133" y="1981200"/>
            <a:ext cx="7704667" cy="4018616"/>
          </a:xfrm>
        </p:spPr>
        <p:txBody>
          <a:bodyPr>
            <a:normAutofit fontScale="70000" lnSpcReduction="20000"/>
          </a:bodyPr>
          <a:lstStyle/>
          <a:p>
            <a:pPr marL="0" indent="0" algn="just">
              <a:lnSpc>
                <a:spcPct val="150000"/>
              </a:lnSpc>
              <a:buNone/>
              <a:defRPr/>
            </a:pPr>
            <a:r>
              <a:rPr lang="en-US" dirty="0"/>
              <a:t>"Residential construction." Each employee engaged in residential construction activities 6 feet (1.8 m) or more above lower levels shall be protected by guardrail systems, safety net system, or personal fall arrest system unless another provision in paragraph (b) of this section provides for an alternative fall protection measure. </a:t>
            </a:r>
          </a:p>
          <a:p>
            <a:pPr marL="0" indent="0" algn="just">
              <a:lnSpc>
                <a:spcPct val="150000"/>
              </a:lnSpc>
              <a:buNone/>
              <a:defRPr/>
            </a:pPr>
            <a:r>
              <a:rPr lang="en-US" dirty="0"/>
              <a:t>	</a:t>
            </a:r>
          </a:p>
          <a:p>
            <a:pPr marL="0" indent="0" algn="just">
              <a:lnSpc>
                <a:spcPct val="150000"/>
              </a:lnSpc>
              <a:buNone/>
              <a:defRPr/>
            </a:pPr>
            <a:r>
              <a:rPr lang="en-US" dirty="0"/>
              <a:t>Exception: When the employer can demonstrate that it is infeasible or creates a greater hazard to use these systems, the employer shall develop and implement a fall protection plan which meets the requirements of paragraph (k) of 1926.502.</a:t>
            </a:r>
          </a:p>
          <a:p>
            <a:pPr marL="0" indent="0">
              <a:buNone/>
            </a:pPr>
            <a:endParaRPr lang="en-US" dirty="0"/>
          </a:p>
        </p:txBody>
      </p:sp>
      <p:sp>
        <p:nvSpPr>
          <p:cNvPr id="3" name="Slide Number Placeholder 2">
            <a:extLst>
              <a:ext uri="{FF2B5EF4-FFF2-40B4-BE49-F238E27FC236}">
                <a16:creationId xmlns:a16="http://schemas.microsoft.com/office/drawing/2014/main" id="{F9DD0953-FAE2-47A2-8D0D-3A57442E42A9}"/>
              </a:ext>
            </a:extLst>
          </p:cNvPr>
          <p:cNvSpPr>
            <a:spLocks noGrp="1"/>
          </p:cNvSpPr>
          <p:nvPr>
            <p:ph type="sldNum" sz="quarter" idx="12"/>
          </p:nvPr>
        </p:nvSpPr>
        <p:spPr/>
        <p:txBody>
          <a:bodyPr/>
          <a:lstStyle/>
          <a:p>
            <a:pPr>
              <a:defRPr/>
            </a:pPr>
            <a:fld id="{A7864943-F012-4347-A40E-DC4F395E4FA1}"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itchFamily="34" charset="0"/>
              </a:rPr>
              <a:t>Definitions</a:t>
            </a:r>
            <a:br>
              <a:rPr lang="en-US" b="1" dirty="0">
                <a:latin typeface="Calibri" pitchFamily="34" charset="0"/>
              </a:rPr>
            </a:br>
            <a:endParaRPr lang="en-US" dirty="0"/>
          </a:p>
        </p:txBody>
      </p:sp>
      <p:sp>
        <p:nvSpPr>
          <p:cNvPr id="4" name="Content Placeholder 3"/>
          <p:cNvSpPr>
            <a:spLocks noGrp="1"/>
          </p:cNvSpPr>
          <p:nvPr>
            <p:ph idx="1"/>
          </p:nvPr>
        </p:nvSpPr>
        <p:spPr/>
        <p:txBody>
          <a:bodyPr/>
          <a:lstStyle/>
          <a:p>
            <a:pPr lvl="1">
              <a:lnSpc>
                <a:spcPct val="90000"/>
              </a:lnSpc>
            </a:pPr>
            <a:r>
              <a:rPr lang="en-US" dirty="0"/>
              <a:t>Residence Requirement. To fall within the definition of "residential construction," the end-use of the building in question must be as a home or dwelling. The structure being built must be constructed using traditional wood frame construction materials and methods.</a:t>
            </a:r>
          </a:p>
          <a:p>
            <a:pPr marL="739775" lvl="1" indent="-457200">
              <a:spcBef>
                <a:spcPct val="0"/>
              </a:spcBef>
            </a:pPr>
            <a:r>
              <a:rPr lang="en-US" dirty="0"/>
              <a:t>Wood Frame Construction Requirement. To fall within the definition of "residential construction," the building in question must be constructed using traditional wood frame construction materials and methods.</a:t>
            </a:r>
          </a:p>
          <a:p>
            <a:endParaRPr lang="en-US" dirty="0"/>
          </a:p>
        </p:txBody>
      </p:sp>
      <p:sp>
        <p:nvSpPr>
          <p:cNvPr id="3" name="Slide Number Placeholder 2">
            <a:extLst>
              <a:ext uri="{FF2B5EF4-FFF2-40B4-BE49-F238E27FC236}">
                <a16:creationId xmlns:a16="http://schemas.microsoft.com/office/drawing/2014/main" id="{DA7E4C26-A2B0-43C4-87EA-EFA474711891}"/>
              </a:ext>
            </a:extLst>
          </p:cNvPr>
          <p:cNvSpPr>
            <a:spLocks noGrp="1"/>
          </p:cNvSpPr>
          <p:nvPr>
            <p:ph type="sldNum" sz="quarter" idx="12"/>
          </p:nvPr>
        </p:nvSpPr>
        <p:spPr/>
        <p:txBody>
          <a:bodyPr/>
          <a:lstStyle/>
          <a:p>
            <a:pPr>
              <a:defRPr/>
            </a:pPr>
            <a:fld id="{E66C0451-75BC-4832-9C9E-D63BEAB9FE58}"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533400" y="228600"/>
            <a:ext cx="7772400" cy="1143000"/>
          </a:xfrm>
        </p:spPr>
        <p:txBody>
          <a:bodyPr rtlCol="0">
            <a:normAutofit fontScale="90000"/>
          </a:bodyPr>
          <a:lstStyle/>
          <a:p>
            <a:pPr eaLnBrk="1" fontAlgn="auto" hangingPunct="1">
              <a:spcAft>
                <a:spcPts val="0"/>
              </a:spcAft>
              <a:defRPr/>
            </a:pPr>
            <a:r>
              <a:rPr lang="en-US" sz="4900" b="1" dirty="0">
                <a:cs typeface="Times New Roman" pitchFamily="18" charset="0"/>
              </a:rPr>
              <a:t>Roof Fall Protection </a:t>
            </a:r>
            <a:br>
              <a:rPr lang="en-US" sz="4900" b="1" dirty="0">
                <a:cs typeface="Times New Roman" pitchFamily="18" charset="0"/>
              </a:rPr>
            </a:br>
            <a:endParaRPr lang="en-US" dirty="0">
              <a:cs typeface="Times New Roman" pitchFamily="18" charset="0"/>
            </a:endParaRPr>
          </a:p>
        </p:txBody>
      </p:sp>
      <p:sp>
        <p:nvSpPr>
          <p:cNvPr id="245763" name="Rectangle 3"/>
          <p:cNvSpPr>
            <a:spLocks noGrp="1" noChangeArrowheads="1"/>
          </p:cNvSpPr>
          <p:nvPr>
            <p:ph type="body" sz="half" idx="1"/>
          </p:nvPr>
        </p:nvSpPr>
        <p:spPr>
          <a:xfrm>
            <a:off x="521368" y="1143000"/>
            <a:ext cx="8458200" cy="5213350"/>
          </a:xfrm>
        </p:spPr>
        <p:txBody>
          <a:bodyPr rtlCol="0">
            <a:normAutofit lnSpcReduction="10000"/>
          </a:bodyPr>
          <a:lstStyle/>
          <a:p>
            <a:pPr eaLnBrk="1" fontAlgn="auto" hangingPunct="1">
              <a:spcBef>
                <a:spcPts val="500"/>
              </a:spcBef>
              <a:spcAft>
                <a:spcPts val="500"/>
              </a:spcAft>
              <a:buFont typeface="Symbol" pitchFamily="18" charset="2"/>
              <a:buChar char="·"/>
              <a:defRPr/>
            </a:pPr>
            <a:r>
              <a:rPr lang="en-US" sz="3600" dirty="0">
                <a:cs typeface="Times New Roman" pitchFamily="18" charset="0"/>
              </a:rPr>
              <a:t>Low-slope roofs: </a:t>
            </a:r>
          </a:p>
          <a:p>
            <a:pPr lvl="1" eaLnBrk="1" fontAlgn="auto" hangingPunct="1">
              <a:spcBef>
                <a:spcPts val="500"/>
              </a:spcBef>
              <a:spcAft>
                <a:spcPts val="500"/>
              </a:spcAft>
              <a:buFont typeface="Arial" pitchFamily="34" charset="0"/>
              <a:buNone/>
              <a:defRPr/>
            </a:pPr>
            <a:r>
              <a:rPr lang="en-US" dirty="0"/>
              <a:t>“A roof having a slope less than or equal to 4 in 12 ft. (vertical to horizontal).”</a:t>
            </a:r>
          </a:p>
          <a:p>
            <a:pPr lvl="1" eaLnBrk="1" fontAlgn="auto" hangingPunct="1">
              <a:spcBef>
                <a:spcPts val="500"/>
              </a:spcBef>
              <a:spcAft>
                <a:spcPts val="500"/>
              </a:spcAft>
              <a:buFont typeface="Arial" pitchFamily="34" charset="0"/>
              <a:buNone/>
              <a:defRPr/>
            </a:pPr>
            <a:r>
              <a:rPr lang="en-US" dirty="0"/>
              <a:t>Use conventional Fall Protection Methods:</a:t>
            </a:r>
          </a:p>
          <a:p>
            <a:pPr lvl="1" eaLnBrk="1" fontAlgn="auto" hangingPunct="1">
              <a:spcBef>
                <a:spcPts val="500"/>
              </a:spcBef>
              <a:spcAft>
                <a:spcPts val="500"/>
              </a:spcAft>
              <a:buFont typeface="Arial" panose="020B0604020202020204" pitchFamily="34" charset="0"/>
              <a:buChar char="•"/>
              <a:defRPr/>
            </a:pPr>
            <a:r>
              <a:rPr lang="en-US" dirty="0"/>
              <a:t>Guardrails</a:t>
            </a:r>
          </a:p>
          <a:p>
            <a:pPr lvl="1" eaLnBrk="1" fontAlgn="auto" hangingPunct="1">
              <a:spcBef>
                <a:spcPts val="500"/>
              </a:spcBef>
              <a:spcAft>
                <a:spcPts val="500"/>
              </a:spcAft>
              <a:buFont typeface="Arial" panose="020B0604020202020204" pitchFamily="34" charset="0"/>
              <a:buChar char="•"/>
              <a:defRPr/>
            </a:pPr>
            <a:r>
              <a:rPr lang="en-US" dirty="0"/>
              <a:t>Personal Fall Arrest Systems (PFAS)</a:t>
            </a:r>
          </a:p>
          <a:p>
            <a:pPr lvl="1" eaLnBrk="1" fontAlgn="auto" hangingPunct="1">
              <a:spcBef>
                <a:spcPts val="500"/>
              </a:spcBef>
              <a:spcAft>
                <a:spcPts val="500"/>
              </a:spcAft>
              <a:buFont typeface="Arial" panose="020B0604020202020204" pitchFamily="34" charset="0"/>
              <a:buChar char="•"/>
              <a:defRPr/>
            </a:pPr>
            <a:r>
              <a:rPr lang="en-US" dirty="0"/>
              <a:t>Safety Nets					</a:t>
            </a:r>
            <a:br>
              <a:rPr lang="en-US" dirty="0"/>
            </a:br>
            <a:endParaRPr lang="en-US" dirty="0">
              <a:cs typeface="Times New Roman" pitchFamily="18" charset="0"/>
            </a:endParaRPr>
          </a:p>
          <a:p>
            <a:pPr eaLnBrk="1" fontAlgn="auto" hangingPunct="1">
              <a:spcBef>
                <a:spcPts val="500"/>
              </a:spcBef>
              <a:spcAft>
                <a:spcPts val="500"/>
              </a:spcAft>
              <a:buFont typeface="Symbol" pitchFamily="18" charset="2"/>
              <a:buChar char="·"/>
              <a:defRPr/>
            </a:pPr>
            <a:r>
              <a:rPr lang="en-US" sz="2800" dirty="0">
                <a:cs typeface="Times New Roman" pitchFamily="18" charset="0"/>
              </a:rPr>
              <a:t>“On roofs 50-feet or less in width: the use of a safety monitoring system alone </a:t>
            </a:r>
            <a:r>
              <a:rPr lang="en-US" sz="2800" b="1" dirty="0">
                <a:cs typeface="Times New Roman" pitchFamily="18" charset="0"/>
              </a:rPr>
              <a:t>[i.e. without the warning line system] i</a:t>
            </a:r>
            <a:r>
              <a:rPr lang="en-US" sz="2800" dirty="0">
                <a:cs typeface="Times New Roman" pitchFamily="18" charset="0"/>
              </a:rPr>
              <a:t>s permitted.”</a:t>
            </a:r>
          </a:p>
          <a:p>
            <a:pPr lvl="1" eaLnBrk="1" fontAlgn="auto" hangingPunct="1">
              <a:spcBef>
                <a:spcPts val="500"/>
              </a:spcBef>
              <a:spcAft>
                <a:spcPts val="500"/>
              </a:spcAft>
              <a:buFont typeface="Arial" pitchFamily="34" charset="0"/>
              <a:buNone/>
              <a:defRPr/>
            </a:pPr>
            <a:r>
              <a:rPr lang="en-US" dirty="0">
                <a:cs typeface="Times New Roman" pitchFamily="18" charset="0"/>
              </a:rPr>
              <a:t>1926.501(b)(10)</a:t>
            </a:r>
          </a:p>
          <a:p>
            <a:pPr eaLnBrk="1" fontAlgn="auto" hangingPunct="1">
              <a:spcBef>
                <a:spcPts val="500"/>
              </a:spcBef>
              <a:spcAft>
                <a:spcPts val="500"/>
              </a:spcAft>
              <a:buFont typeface="Symbol" pitchFamily="18" charset="2"/>
              <a:buChar char="·"/>
              <a:defRPr/>
            </a:pPr>
            <a:endParaRPr lang="en-US" sz="2800" dirty="0">
              <a:cs typeface="Times New Roman" pitchFamily="18" charset="0"/>
            </a:endParaRPr>
          </a:p>
        </p:txBody>
      </p:sp>
      <p:sp>
        <p:nvSpPr>
          <p:cNvPr id="4" name="Slide Number Placeholder 3">
            <a:extLst>
              <a:ext uri="{FF2B5EF4-FFF2-40B4-BE49-F238E27FC236}">
                <a16:creationId xmlns:a16="http://schemas.microsoft.com/office/drawing/2014/main" id="{CA340164-8A7D-4869-9282-C971ADB4927C}"/>
              </a:ext>
            </a:extLst>
          </p:cNvPr>
          <p:cNvSpPr>
            <a:spLocks noGrp="1"/>
          </p:cNvSpPr>
          <p:nvPr>
            <p:ph type="sldNum" sz="quarter" idx="11"/>
          </p:nvPr>
        </p:nvSpPr>
        <p:spPr/>
        <p:txBody>
          <a:bodyPr/>
          <a:lstStyle/>
          <a:p>
            <a:pPr>
              <a:defRPr/>
            </a:pPr>
            <a:fld id="{708FEA94-CAD2-48B2-BB9A-E48FEF24FE68}"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982133" y="457201"/>
            <a:ext cx="7704667" cy="761999"/>
          </a:xfrm>
        </p:spPr>
        <p:txBody>
          <a:bodyPr/>
          <a:lstStyle/>
          <a:p>
            <a:pPr eaLnBrk="1" hangingPunct="1"/>
            <a:r>
              <a:rPr lang="en-US" b="1" dirty="0"/>
              <a:t>Employer Responsibilities</a:t>
            </a:r>
          </a:p>
        </p:txBody>
      </p:sp>
      <p:sp>
        <p:nvSpPr>
          <p:cNvPr id="2" name="Content Placeholder 1"/>
          <p:cNvSpPr>
            <a:spLocks noGrp="1"/>
          </p:cNvSpPr>
          <p:nvPr>
            <p:ph idx="1"/>
          </p:nvPr>
        </p:nvSpPr>
        <p:spPr>
          <a:xfrm>
            <a:off x="982133" y="1219200"/>
            <a:ext cx="7704667" cy="4780616"/>
          </a:xfrm>
        </p:spPr>
        <p:txBody>
          <a:bodyPr>
            <a:normAutofit fontScale="92500"/>
          </a:bodyPr>
          <a:lstStyle/>
          <a:p>
            <a:r>
              <a:rPr lang="en-US" sz="2600" dirty="0"/>
              <a:t>Under the OSH law, </a:t>
            </a:r>
            <a:r>
              <a:rPr lang="en-US" sz="2600" b="1" dirty="0"/>
              <a:t>employers</a:t>
            </a:r>
            <a:r>
              <a:rPr lang="en-US" sz="2600" dirty="0"/>
              <a:t> have a </a:t>
            </a:r>
            <a:r>
              <a:rPr lang="en-US" sz="2600" b="1" dirty="0"/>
              <a:t>responsibility</a:t>
            </a:r>
            <a:r>
              <a:rPr lang="en-US" sz="2600" dirty="0"/>
              <a:t> to: </a:t>
            </a:r>
          </a:p>
          <a:p>
            <a:pPr marL="457200" indent="-457200">
              <a:buFont typeface="Arial" panose="020B0604020202020204" pitchFamily="34" charset="0"/>
              <a:buChar char="•"/>
            </a:pPr>
            <a:r>
              <a:rPr lang="en-US" sz="2600" dirty="0"/>
              <a:t>Provide a workplace free from serious recognized hazards and comply with standards, rules and regulations issued under the OSH Act. </a:t>
            </a:r>
          </a:p>
          <a:p>
            <a:pPr marL="457200" indent="-457200">
              <a:buFont typeface="Arial" panose="020B0604020202020204" pitchFamily="34" charset="0"/>
              <a:buChar char="•"/>
            </a:pPr>
            <a:r>
              <a:rPr lang="en-US" sz="2600" dirty="0"/>
              <a:t>Examine workplace conditions to make sure they conform to applicable </a:t>
            </a:r>
            <a:r>
              <a:rPr lang="en-US" sz="2600" b="1" dirty="0"/>
              <a:t>OSHA</a:t>
            </a:r>
            <a:r>
              <a:rPr lang="en-US" sz="2600" dirty="0"/>
              <a:t> standards.</a:t>
            </a:r>
          </a:p>
          <a:p>
            <a:pPr marL="457200" indent="-457200">
              <a:buFont typeface="Arial" panose="020B0604020202020204" pitchFamily="34" charset="0"/>
              <a:buChar char="•"/>
            </a:pPr>
            <a:r>
              <a:rPr lang="en-US" altLang="en-US" sz="2600" dirty="0"/>
              <a:t>To provide training :</a:t>
            </a:r>
          </a:p>
          <a:p>
            <a:pPr marL="914400" lvl="1" indent="-457200">
              <a:buFont typeface="Arial" panose="020B0604020202020204" pitchFamily="34" charset="0"/>
              <a:buChar char="•"/>
            </a:pPr>
            <a:r>
              <a:rPr lang="en-US" altLang="en-US" sz="2600" dirty="0"/>
              <a:t> How to safely perform your job</a:t>
            </a:r>
          </a:p>
          <a:p>
            <a:pPr marL="914400" lvl="1" indent="-457200">
              <a:buFont typeface="Arial" panose="020B0604020202020204" pitchFamily="34" charset="0"/>
              <a:buChar char="•"/>
            </a:pPr>
            <a:r>
              <a:rPr lang="en-US" altLang="en-US" sz="2600" dirty="0"/>
              <a:t>How to use, maintain and inspect your safety equipment</a:t>
            </a:r>
          </a:p>
          <a:p>
            <a:endParaRPr lang="en-US" dirty="0"/>
          </a:p>
        </p:txBody>
      </p:sp>
      <p:sp>
        <p:nvSpPr>
          <p:cNvPr id="3" name="Slide Number Placeholder 2">
            <a:extLst>
              <a:ext uri="{FF2B5EF4-FFF2-40B4-BE49-F238E27FC236}">
                <a16:creationId xmlns:a16="http://schemas.microsoft.com/office/drawing/2014/main" id="{3803602E-6D37-45D0-933E-BFF24B6AECA7}"/>
              </a:ext>
            </a:extLst>
          </p:cNvPr>
          <p:cNvSpPr>
            <a:spLocks noGrp="1"/>
          </p:cNvSpPr>
          <p:nvPr>
            <p:ph type="sldNum" sz="quarter" idx="12"/>
          </p:nvPr>
        </p:nvSpPr>
        <p:spPr/>
        <p:txBody>
          <a:bodyPr/>
          <a:lstStyle/>
          <a:p>
            <a:pPr>
              <a:defRPr/>
            </a:pPr>
            <a:fld id="{8E60CC59-082E-48ED-9CC3-0BA5F4ADA93E}" type="slidenum">
              <a:rPr lang="en-US" smtClean="0"/>
              <a:pPr>
                <a:defRPr/>
              </a:pPr>
              <a:t>8</a:t>
            </a:fld>
            <a:endParaRPr lang="en-US" dirty="0"/>
          </a:p>
        </p:txBody>
      </p:sp>
    </p:spTree>
    <p:extLst>
      <p:ext uri="{BB962C8B-B14F-4D97-AF65-F5344CB8AC3E}">
        <p14:creationId xmlns:p14="http://schemas.microsoft.com/office/powerpoint/2010/main" val="234304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a:xfrm>
            <a:off x="982133" y="457201"/>
            <a:ext cx="7704667" cy="915591"/>
          </a:xfrm>
        </p:spPr>
        <p:txBody>
          <a:bodyPr/>
          <a:lstStyle/>
          <a:p>
            <a:r>
              <a:rPr lang="en-US" dirty="0"/>
              <a:t>Roof Fall Protection</a:t>
            </a:r>
          </a:p>
        </p:txBody>
      </p:sp>
      <p:sp>
        <p:nvSpPr>
          <p:cNvPr id="3" name="Text Placeholder 2"/>
          <p:cNvSpPr>
            <a:spLocks noGrp="1"/>
          </p:cNvSpPr>
          <p:nvPr>
            <p:ph type="body" idx="1"/>
          </p:nvPr>
        </p:nvSpPr>
        <p:spPr>
          <a:xfrm>
            <a:off x="381000" y="1235520"/>
            <a:ext cx="4296792" cy="1240980"/>
          </a:xfrm>
        </p:spPr>
        <p:txBody>
          <a:bodyPr>
            <a:normAutofit fontScale="92500" lnSpcReduction="10000"/>
          </a:bodyPr>
          <a:lstStyle/>
          <a:p>
            <a:r>
              <a:rPr lang="en-US" dirty="0"/>
              <a:t>Steep roofs are roofs having a slope greater than 4:12 (vertical to horizontal).</a:t>
            </a:r>
          </a:p>
        </p:txBody>
      </p:sp>
      <p:sp>
        <p:nvSpPr>
          <p:cNvPr id="8" name="Content Placeholder 7"/>
          <p:cNvSpPr>
            <a:spLocks noGrp="1"/>
          </p:cNvSpPr>
          <p:nvPr>
            <p:ph sz="half" idx="2"/>
          </p:nvPr>
        </p:nvSpPr>
        <p:spPr>
          <a:xfrm>
            <a:off x="381000" y="2667000"/>
            <a:ext cx="3672248" cy="4019395"/>
          </a:xfrm>
        </p:spPr>
        <p:txBody>
          <a:bodyPr>
            <a:normAutofit/>
          </a:bodyPr>
          <a:lstStyle/>
          <a:p>
            <a:pPr marL="0" lvl="1" indent="0">
              <a:buNone/>
            </a:pPr>
            <a:r>
              <a:rPr lang="en-US" sz="2400" dirty="0"/>
              <a:t>“Each employee on a steep roof with unprotected sides and edges 6 feet (1.8 m from falling by guardrail systems with toe-boards, safety net systems, or personal fall arrest systems.” 1926.501(b) or more above lower levels shall be protected)(11)</a:t>
            </a:r>
          </a:p>
          <a:p>
            <a:endParaRPr lang="en-US" dirty="0"/>
          </a:p>
        </p:txBody>
      </p:sp>
      <p:pic>
        <p:nvPicPr>
          <p:cNvPr id="11" name="Content Placeholder 10" descr="example of how to determine roofing guage" title="4 n 12 roof example"/>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271429" y="1753792"/>
            <a:ext cx="4554112" cy="2513408"/>
          </a:xfrm>
          <a:prstGeom prst="rect">
            <a:avLst/>
          </a:prstGeom>
        </p:spPr>
      </p:pic>
      <p:sp>
        <p:nvSpPr>
          <p:cNvPr id="6" name="Slide Number Placeholder 5">
            <a:extLst>
              <a:ext uri="{FF2B5EF4-FFF2-40B4-BE49-F238E27FC236}">
                <a16:creationId xmlns:a16="http://schemas.microsoft.com/office/drawing/2014/main" id="{F549EA04-1D20-467C-AD5F-D043979544FF}"/>
              </a:ext>
            </a:extLst>
          </p:cNvPr>
          <p:cNvSpPr>
            <a:spLocks noGrp="1"/>
          </p:cNvSpPr>
          <p:nvPr>
            <p:ph type="sldNum" sz="quarter" idx="12"/>
          </p:nvPr>
        </p:nvSpPr>
        <p:spPr/>
        <p:txBody>
          <a:bodyPr/>
          <a:lstStyle/>
          <a:p>
            <a:pPr>
              <a:defRPr/>
            </a:pPr>
            <a:fld id="{A7864943-F012-4347-A40E-DC4F395E4FA1}"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685801"/>
            <a:ext cx="7704667" cy="685799"/>
          </a:xfrm>
        </p:spPr>
        <p:txBody>
          <a:bodyPr>
            <a:normAutofit fontScale="90000"/>
          </a:bodyPr>
          <a:lstStyle/>
          <a:p>
            <a:r>
              <a:rPr lang="en-US" dirty="0"/>
              <a:t>Residential-type roof repairs</a:t>
            </a:r>
          </a:p>
        </p:txBody>
      </p:sp>
      <p:pic>
        <p:nvPicPr>
          <p:cNvPr id="11" name="Picture 2" descr="man connected to roof strider system protection" title="achoring on a shingle roof"/>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329339" y="1365337"/>
            <a:ext cx="4648626" cy="3965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3" descr="man using a lifeline to connect his PFAS" title="life line safety on tile roof"/>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325311" y="2209800"/>
            <a:ext cx="4361489" cy="3729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DA093DBE-493F-41B0-8B3F-375454CA6FD4}"/>
              </a:ext>
            </a:extLst>
          </p:cNvPr>
          <p:cNvSpPr>
            <a:spLocks noGrp="1"/>
          </p:cNvSpPr>
          <p:nvPr>
            <p:ph type="sldNum" sz="quarter" idx="12"/>
          </p:nvPr>
        </p:nvSpPr>
        <p:spPr/>
        <p:txBody>
          <a:bodyPr/>
          <a:lstStyle/>
          <a:p>
            <a:pPr>
              <a:defRPr/>
            </a:pPr>
            <a:fld id="{708FEA94-CAD2-48B2-BB9A-E48FEF24FE68}"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Title 1"/>
          <p:cNvSpPr>
            <a:spLocks noGrp="1"/>
          </p:cNvSpPr>
          <p:nvPr>
            <p:ph type="title"/>
          </p:nvPr>
        </p:nvSpPr>
        <p:spPr>
          <a:xfrm>
            <a:off x="982133" y="685801"/>
            <a:ext cx="7704667" cy="802205"/>
          </a:xfrm>
        </p:spPr>
        <p:txBody>
          <a:bodyPr>
            <a:normAutofit fontScale="90000"/>
          </a:bodyPr>
          <a:lstStyle/>
          <a:p>
            <a:r>
              <a:rPr lang="en-US" b="1" dirty="0"/>
              <a:t>Roof Trusses</a:t>
            </a:r>
            <a:br>
              <a:rPr lang="en-US" b="1" dirty="0"/>
            </a:br>
            <a:r>
              <a:rPr lang="en-US" b="1" dirty="0"/>
              <a:t>Handling, Installing and Bracing</a:t>
            </a:r>
          </a:p>
        </p:txBody>
      </p:sp>
      <p:sp>
        <p:nvSpPr>
          <p:cNvPr id="2" name="Content Placeholder 1"/>
          <p:cNvSpPr>
            <a:spLocks noGrp="1"/>
          </p:cNvSpPr>
          <p:nvPr>
            <p:ph sz="half" idx="1"/>
          </p:nvPr>
        </p:nvSpPr>
        <p:spPr>
          <a:xfrm>
            <a:off x="982133" y="1828800"/>
            <a:ext cx="3739896" cy="4206874"/>
          </a:xfrm>
        </p:spPr>
        <p:txBody>
          <a:bodyPr/>
          <a:lstStyle/>
          <a:p>
            <a:pPr fontAlgn="auto">
              <a:spcBef>
                <a:spcPts val="0"/>
              </a:spcBef>
              <a:spcAft>
                <a:spcPts val="0"/>
              </a:spcAft>
              <a:defRPr/>
            </a:pPr>
            <a:r>
              <a:rPr lang="en-US" sz="2400" dirty="0"/>
              <a:t>Handling of roof trusses can be VERY DANGEROUS because:</a:t>
            </a:r>
          </a:p>
          <a:p>
            <a:pPr>
              <a:spcBef>
                <a:spcPts val="0"/>
              </a:spcBef>
              <a:spcAft>
                <a:spcPts val="0"/>
              </a:spcAft>
              <a:defRPr/>
            </a:pPr>
            <a:r>
              <a:rPr lang="en-US" sz="2400" dirty="0"/>
              <a:t>Truss construction occurs high above the ground</a:t>
            </a:r>
          </a:p>
          <a:p>
            <a:pPr>
              <a:spcBef>
                <a:spcPts val="0"/>
              </a:spcBef>
              <a:spcAft>
                <a:spcPts val="0"/>
              </a:spcAft>
              <a:defRPr/>
            </a:pPr>
            <a:r>
              <a:rPr lang="en-US" sz="2400" dirty="0"/>
              <a:t>Trusses are not stable until they are properly restrained &amp; braced</a:t>
            </a:r>
          </a:p>
          <a:p>
            <a:endParaRPr lang="en-US" dirty="0"/>
          </a:p>
        </p:txBody>
      </p:sp>
      <p:pic>
        <p:nvPicPr>
          <p:cNvPr id="8" name="Picture 2" descr="Figure 3 - Platform ladders can be set up inside a structure and used to install roof trusses."/>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5029200" y="1823098"/>
            <a:ext cx="2954337" cy="4160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428379F4-316D-451C-A40A-938ECBDB710D}"/>
              </a:ext>
            </a:extLst>
          </p:cNvPr>
          <p:cNvSpPr>
            <a:spLocks noGrp="1"/>
          </p:cNvSpPr>
          <p:nvPr>
            <p:ph type="sldNum" sz="quarter" idx="12"/>
          </p:nvPr>
        </p:nvSpPr>
        <p:spPr/>
        <p:txBody>
          <a:bodyPr/>
          <a:lstStyle/>
          <a:p>
            <a:pPr>
              <a:defRPr/>
            </a:pPr>
            <a:fld id="{E66C0451-75BC-4832-9C9E-D63BEAB9FE58}"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
          <p:cNvSpPr>
            <a:spLocks noGrp="1"/>
          </p:cNvSpPr>
          <p:nvPr>
            <p:ph type="title"/>
          </p:nvPr>
        </p:nvSpPr>
        <p:spPr>
          <a:xfrm>
            <a:off x="569303" y="240894"/>
            <a:ext cx="7704667" cy="867711"/>
          </a:xfrm>
        </p:spPr>
        <p:txBody>
          <a:bodyPr/>
          <a:lstStyle/>
          <a:p>
            <a:r>
              <a:rPr lang="en-US" b="1" dirty="0"/>
              <a:t>Trusses - Reducing the Risk - 1</a:t>
            </a:r>
          </a:p>
        </p:txBody>
      </p:sp>
      <p:pic>
        <p:nvPicPr>
          <p:cNvPr id="14" name="Picture 3" descr="Figure 4 - An example of a spreader attached to roof trusses." title="truss spreade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569303" y="1867008"/>
            <a:ext cx="3740150" cy="22218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Picture 4" descr="man in lift truck and workers on a roof" title="man in an aerial lift basket"/>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946650" y="3164106"/>
            <a:ext cx="3740150" cy="23522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lide Number Placeholder 2">
            <a:extLst>
              <a:ext uri="{FF2B5EF4-FFF2-40B4-BE49-F238E27FC236}">
                <a16:creationId xmlns:a16="http://schemas.microsoft.com/office/drawing/2014/main" id="{5283F6EE-A189-4A4C-AF8D-E40D1E6B3D9E}"/>
              </a:ext>
            </a:extLst>
          </p:cNvPr>
          <p:cNvSpPr>
            <a:spLocks noGrp="1"/>
          </p:cNvSpPr>
          <p:nvPr>
            <p:ph type="sldNum" sz="quarter" idx="12"/>
          </p:nvPr>
        </p:nvSpPr>
        <p:spPr/>
        <p:txBody>
          <a:bodyPr/>
          <a:lstStyle/>
          <a:p>
            <a:pPr>
              <a:defRPr/>
            </a:pPr>
            <a:fld id="{E66C0451-75BC-4832-9C9E-D63BEAB9FE58}" type="slidenum">
              <a:rPr lang="en-US" smtClean="0"/>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82133" y="457201"/>
            <a:ext cx="7704667" cy="668071"/>
          </a:xfrm>
        </p:spPr>
        <p:txBody>
          <a:bodyPr>
            <a:normAutofit fontScale="90000"/>
          </a:bodyPr>
          <a:lstStyle/>
          <a:p>
            <a:r>
              <a:rPr lang="en-US" b="1" dirty="0"/>
              <a:t>Trusses - Reducing the Risk - 2</a:t>
            </a:r>
            <a:endParaRPr lang="en-US" dirty="0"/>
          </a:p>
        </p:txBody>
      </p:sp>
      <p:sp>
        <p:nvSpPr>
          <p:cNvPr id="7" name="Text Placeholder 6"/>
          <p:cNvSpPr>
            <a:spLocks noGrp="1"/>
          </p:cNvSpPr>
          <p:nvPr>
            <p:ph type="body" idx="1"/>
          </p:nvPr>
        </p:nvSpPr>
        <p:spPr>
          <a:xfrm>
            <a:off x="423638" y="2019298"/>
            <a:ext cx="3456291" cy="2209799"/>
          </a:xfrm>
        </p:spPr>
        <p:txBody>
          <a:bodyPr>
            <a:normAutofit fontScale="77500" lnSpcReduction="20000"/>
          </a:bodyPr>
          <a:lstStyle/>
          <a:p>
            <a:r>
              <a:rPr lang="en-US" dirty="0"/>
              <a:t>PFAS- can be used after a truss section (typically 4 trusses) has been restrained, braced &amp; sheathed</a:t>
            </a:r>
          </a:p>
          <a:p>
            <a:r>
              <a:rPr lang="en-US" dirty="0"/>
              <a:t>Anchors can be fixed to the finished truss section </a:t>
            </a:r>
          </a:p>
        </p:txBody>
      </p:sp>
      <p:pic>
        <p:nvPicPr>
          <p:cNvPr id="15" name="Picture 3" descr="Image result for truss fall protection"/>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333117" y="1792284"/>
            <a:ext cx="2663825" cy="266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truss fall protection"/>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3200400" y="4004418"/>
            <a:ext cx="2506261" cy="24767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F70A4BA-0C42-46B5-8FEF-FDFA0DECC0A4}"/>
              </a:ext>
            </a:extLst>
          </p:cNvPr>
          <p:cNvSpPr>
            <a:spLocks noGrp="1"/>
          </p:cNvSpPr>
          <p:nvPr>
            <p:ph type="sldNum" sz="quarter" idx="12"/>
          </p:nvPr>
        </p:nvSpPr>
        <p:spPr/>
        <p:txBody>
          <a:bodyPr/>
          <a:lstStyle/>
          <a:p>
            <a:pPr>
              <a:defRPr/>
            </a:pPr>
            <a:fld id="{E66C0451-75BC-4832-9C9E-D63BEAB9FE58}" type="slidenum">
              <a:rPr lang="en-US" smtClean="0"/>
              <a:pPr>
                <a:defRPr/>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2" name="Title 1"/>
          <p:cNvSpPr>
            <a:spLocks noGrp="1"/>
          </p:cNvSpPr>
          <p:nvPr>
            <p:ph type="title"/>
          </p:nvPr>
        </p:nvSpPr>
        <p:spPr>
          <a:xfrm>
            <a:off x="982133" y="685801"/>
            <a:ext cx="7704667" cy="539375"/>
          </a:xfrm>
        </p:spPr>
        <p:txBody>
          <a:bodyPr>
            <a:normAutofit fontScale="90000"/>
          </a:bodyPr>
          <a:lstStyle/>
          <a:p>
            <a:pPr eaLnBrk="1" hangingPunct="1"/>
            <a:r>
              <a:rPr lang="en-US" b="1" dirty="0"/>
              <a:t>Falls - Reducing the Risk </a:t>
            </a:r>
          </a:p>
        </p:txBody>
      </p:sp>
      <p:pic>
        <p:nvPicPr>
          <p:cNvPr id="8" name="Picture 2" descr="Installed roof anchor" title="Roof ancho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62000" y="1752600"/>
            <a:ext cx="3470977" cy="362354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descr="Figuras 11 &amp; 12 - Anclajes permanentes en los techos terminados."/>
          <p:cNvPicPr>
            <a:picLocks noGrp="1" noChangeAspect="1" noChangeArrowheads="1"/>
          </p:cNvPicPr>
          <p:nvPr>
            <p:ph sz="half" idx="2"/>
          </p:nvPr>
        </p:nvPicPr>
        <p:blipFill>
          <a:blip r:embed="rId4" cstate="print">
            <a:extLst>
              <a:ext uri="{28A0092B-C50C-407E-A947-70E740481C1C}">
                <a14:useLocalDpi xmlns:a14="http://schemas.microsoft.com/office/drawing/2010/main"/>
              </a:ext>
            </a:extLst>
          </a:blip>
          <a:srcRect/>
          <a:stretch>
            <a:fillRect/>
          </a:stretch>
        </p:blipFill>
        <p:spPr bwMode="auto">
          <a:xfrm>
            <a:off x="4989939" y="2438400"/>
            <a:ext cx="3490119" cy="3490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3433D703-01BE-48FF-9528-D90A335D9EEA}"/>
              </a:ext>
            </a:extLst>
          </p:cNvPr>
          <p:cNvSpPr>
            <a:spLocks noGrp="1"/>
          </p:cNvSpPr>
          <p:nvPr>
            <p:ph type="sldNum" sz="quarter" idx="12"/>
          </p:nvPr>
        </p:nvSpPr>
        <p:spPr/>
        <p:txBody>
          <a:bodyPr/>
          <a:lstStyle/>
          <a:p>
            <a:pPr>
              <a:defRPr/>
            </a:pPr>
            <a:fld id="{E66C0451-75BC-4832-9C9E-D63BEAB9FE58}" type="slidenum">
              <a:rPr lang="en-US" smtClean="0"/>
              <a:pPr>
                <a:defRPr/>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itchFamily="34" charset="0"/>
              </a:rPr>
              <a:t>Fall </a:t>
            </a:r>
            <a:r>
              <a:rPr lang="en-US" sz="4400" b="1" dirty="0">
                <a:latin typeface="Calibri" pitchFamily="34" charset="0"/>
              </a:rPr>
              <a:t>Protection</a:t>
            </a:r>
            <a:r>
              <a:rPr lang="en-US" b="1" dirty="0">
                <a:latin typeface="Calibri" pitchFamily="34" charset="0"/>
              </a:rPr>
              <a:t> Plan</a:t>
            </a:r>
            <a:br>
              <a:rPr lang="en-US" b="1" dirty="0">
                <a:latin typeface="Calibri" pitchFamily="34" charset="0"/>
              </a:rPr>
            </a:br>
            <a:r>
              <a:rPr lang="en-US" b="1" dirty="0">
                <a:latin typeface="Calibri" pitchFamily="34" charset="0"/>
              </a:rPr>
              <a:t>1926.502(k)</a:t>
            </a:r>
            <a:br>
              <a:rPr lang="en-US" b="1" dirty="0">
                <a:latin typeface="Calibri" pitchFamily="34" charset="0"/>
              </a:rPr>
            </a:br>
            <a:endParaRPr lang="en-US" dirty="0"/>
          </a:p>
        </p:txBody>
      </p:sp>
      <p:sp>
        <p:nvSpPr>
          <p:cNvPr id="131074" name="Rectangle 2"/>
          <p:cNvSpPr>
            <a:spLocks noGrp="1" noChangeArrowheads="1"/>
          </p:cNvSpPr>
          <p:nvPr>
            <p:ph idx="1"/>
          </p:nvPr>
        </p:nvSpPr>
        <p:spPr>
          <a:xfrm>
            <a:off x="982133" y="2057400"/>
            <a:ext cx="7704667" cy="3942416"/>
          </a:xfrm>
        </p:spPr>
        <p:txBody>
          <a:bodyPr>
            <a:normAutofit fontScale="92500" lnSpcReduction="20000"/>
          </a:bodyPr>
          <a:lstStyle/>
          <a:p>
            <a:pPr>
              <a:lnSpc>
                <a:spcPct val="90000"/>
              </a:lnSpc>
            </a:pPr>
            <a:r>
              <a:rPr lang="en-US" sz="2800" dirty="0"/>
              <a:t>If an employer can demonstrate that conventional fall protection is infeasible or presents a greater hazard, the employer shall develop and implement a fall protection plan that complies with 1926.502(k).</a:t>
            </a:r>
          </a:p>
          <a:p>
            <a:pPr>
              <a:lnSpc>
                <a:spcPct val="90000"/>
              </a:lnSpc>
            </a:pPr>
            <a:r>
              <a:rPr lang="en-US" sz="2800" dirty="0"/>
              <a:t>Only for leading edge work, pre-cast concrete erection and residential construction.</a:t>
            </a:r>
          </a:p>
          <a:p>
            <a:pPr>
              <a:lnSpc>
                <a:spcPct val="90000"/>
              </a:lnSpc>
            </a:pPr>
            <a:r>
              <a:rPr lang="en-US" sz="2800" dirty="0"/>
              <a:t>The employer bears the burden of establishing that it is appropriate to implement a fall protection plan for a particular workplace situation.</a:t>
            </a:r>
          </a:p>
          <a:p>
            <a:pPr>
              <a:lnSpc>
                <a:spcPct val="90000"/>
              </a:lnSpc>
            </a:pPr>
            <a:r>
              <a:rPr lang="en-US" sz="2800" b="1" dirty="0"/>
              <a:t>THE PLAN MUST BE WRITTEN AND BE SITE-SPECIFIC</a:t>
            </a:r>
          </a:p>
          <a:p>
            <a:pPr eaLnBrk="1" hangingPunct="1">
              <a:lnSpc>
                <a:spcPct val="90000"/>
              </a:lnSpc>
            </a:pPr>
            <a:endParaRPr lang="en-US" sz="2800" b="1" dirty="0"/>
          </a:p>
        </p:txBody>
      </p:sp>
      <p:sp>
        <p:nvSpPr>
          <p:cNvPr id="3" name="Slide Number Placeholder 2">
            <a:extLst>
              <a:ext uri="{FF2B5EF4-FFF2-40B4-BE49-F238E27FC236}">
                <a16:creationId xmlns:a16="http://schemas.microsoft.com/office/drawing/2014/main" id="{15521FC8-BC6D-4F96-AB14-008E49E4451E}"/>
              </a:ext>
            </a:extLst>
          </p:cNvPr>
          <p:cNvSpPr>
            <a:spLocks noGrp="1"/>
          </p:cNvSpPr>
          <p:nvPr>
            <p:ph type="sldNum" sz="quarter" idx="12"/>
          </p:nvPr>
        </p:nvSpPr>
        <p:spPr/>
        <p:txBody>
          <a:bodyPr/>
          <a:lstStyle/>
          <a:p>
            <a:pPr>
              <a:defRPr/>
            </a:pPr>
            <a:fld id="{E66C0451-75BC-4832-9C9E-D63BEAB9FE58}" type="slidenum">
              <a:rPr lang="en-US" smtClean="0"/>
              <a:pPr>
                <a:defRPr/>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0"/>
            <a:ext cx="8229600" cy="1143000"/>
          </a:xfrm>
        </p:spPr>
        <p:txBody>
          <a:bodyPr/>
          <a:lstStyle/>
          <a:p>
            <a:pPr eaLnBrk="1" hangingPunct="1"/>
            <a:r>
              <a:rPr lang="es-ES" b="1" dirty="0">
                <a:cs typeface="Times New Roman" pitchFamily="18" charset="0"/>
              </a:rPr>
              <a:t>Fall Prevention Planning</a:t>
            </a:r>
          </a:p>
        </p:txBody>
      </p:sp>
      <p:sp>
        <p:nvSpPr>
          <p:cNvPr id="3" name="Content Placeholder 2"/>
          <p:cNvSpPr>
            <a:spLocks noGrp="1"/>
          </p:cNvSpPr>
          <p:nvPr>
            <p:ph idx="1"/>
          </p:nvPr>
        </p:nvSpPr>
        <p:spPr>
          <a:xfrm>
            <a:off x="533400" y="1600200"/>
            <a:ext cx="7924800" cy="4525963"/>
          </a:xfrm>
        </p:spPr>
        <p:txBody>
          <a:bodyPr rtlCol="0">
            <a:normAutofit/>
          </a:bodyPr>
          <a:lstStyle/>
          <a:p>
            <a:pPr eaLnBrk="1" fontAlgn="auto" hangingPunct="1">
              <a:lnSpc>
                <a:spcPct val="90000"/>
              </a:lnSpc>
              <a:spcAft>
                <a:spcPts val="0"/>
              </a:spcAft>
              <a:defRPr/>
            </a:pPr>
            <a:r>
              <a:rPr lang="en-US" sz="3600" dirty="0">
                <a:latin typeface="+mj-lt"/>
                <a:cs typeface="Times New Roman" pitchFamily="18" charset="0"/>
              </a:rPr>
              <a:t>Fall prevention systems and work practices must be in place before you start work.</a:t>
            </a:r>
          </a:p>
          <a:p>
            <a:pPr eaLnBrk="1" fontAlgn="auto" hangingPunct="1">
              <a:lnSpc>
                <a:spcPct val="90000"/>
              </a:lnSpc>
              <a:spcAft>
                <a:spcPts val="0"/>
              </a:spcAft>
              <a:defRPr/>
            </a:pPr>
            <a:r>
              <a:rPr lang="en-US" sz="3600" dirty="0">
                <a:latin typeface="+mj-lt"/>
                <a:cs typeface="Times New Roman" pitchFamily="18" charset="0"/>
              </a:rPr>
              <a:t>These must be prepared by a qualified person.</a:t>
            </a:r>
          </a:p>
          <a:p>
            <a:pPr eaLnBrk="1" fontAlgn="auto" hangingPunct="1">
              <a:lnSpc>
                <a:spcPct val="90000"/>
              </a:lnSpc>
              <a:spcAft>
                <a:spcPts val="0"/>
              </a:spcAft>
              <a:defRPr/>
            </a:pPr>
            <a:r>
              <a:rPr lang="en-US" sz="3600" dirty="0">
                <a:latin typeface="+mj-lt"/>
                <a:cs typeface="Times New Roman" pitchFamily="18" charset="0"/>
              </a:rPr>
              <a:t>Plan shall be maintained at the job site</a:t>
            </a:r>
          </a:p>
          <a:p>
            <a:pPr eaLnBrk="1" fontAlgn="auto" hangingPunct="1">
              <a:lnSpc>
                <a:spcPct val="90000"/>
              </a:lnSpc>
              <a:spcAft>
                <a:spcPts val="0"/>
              </a:spcAft>
              <a:defRPr/>
            </a:pPr>
            <a:r>
              <a:rPr lang="en-US" sz="3600" dirty="0">
                <a:latin typeface="+mj-lt"/>
                <a:cs typeface="Times New Roman" pitchFamily="18" charset="0"/>
              </a:rPr>
              <a:t>A</a:t>
            </a:r>
            <a:r>
              <a:rPr lang="en-US" sz="3600" b="1" i="1" dirty="0">
                <a:latin typeface="+mj-lt"/>
                <a:cs typeface="Times New Roman" pitchFamily="18" charset="0"/>
              </a:rPr>
              <a:t> Qualified</a:t>
            </a:r>
            <a:r>
              <a:rPr lang="en-US" sz="3600" dirty="0">
                <a:latin typeface="+mj-lt"/>
                <a:cs typeface="Times New Roman" pitchFamily="18" charset="0"/>
              </a:rPr>
              <a:t> person should supervise the plan</a:t>
            </a:r>
          </a:p>
          <a:p>
            <a:pPr marL="400050" indent="-400050" eaLnBrk="1" fontAlgn="auto" hangingPunct="1">
              <a:spcAft>
                <a:spcPts val="0"/>
              </a:spcAft>
              <a:buFont typeface="+mj-lt"/>
              <a:buAutoNum type="romanUcPeriod"/>
              <a:defRPr/>
            </a:pPr>
            <a:endParaRPr lang="en-US" sz="1800" dirty="0">
              <a:latin typeface="+mj-lt"/>
            </a:endParaRPr>
          </a:p>
          <a:p>
            <a:pPr marL="400050" indent="-400050" eaLnBrk="1" fontAlgn="auto" hangingPunct="1">
              <a:spcAft>
                <a:spcPts val="0"/>
              </a:spcAft>
              <a:buFont typeface="+mj-lt"/>
              <a:buAutoNum type="romanUcPeriod"/>
              <a:defRPr/>
            </a:pPr>
            <a:endParaRPr lang="en-US" sz="1800" dirty="0">
              <a:latin typeface="+mj-lt"/>
            </a:endParaRPr>
          </a:p>
        </p:txBody>
      </p:sp>
      <p:sp>
        <p:nvSpPr>
          <p:cNvPr id="4" name="Slide Number Placeholder 3">
            <a:extLst>
              <a:ext uri="{FF2B5EF4-FFF2-40B4-BE49-F238E27FC236}">
                <a16:creationId xmlns:a16="http://schemas.microsoft.com/office/drawing/2014/main" id="{843EAF41-BFB2-4D3C-A048-47A1CB5C706A}"/>
              </a:ext>
            </a:extLst>
          </p:cNvPr>
          <p:cNvSpPr>
            <a:spLocks noGrp="1"/>
          </p:cNvSpPr>
          <p:nvPr>
            <p:ph type="sldNum" sz="quarter" idx="12"/>
          </p:nvPr>
        </p:nvSpPr>
        <p:spPr/>
        <p:txBody>
          <a:bodyPr/>
          <a:lstStyle/>
          <a:p>
            <a:pPr>
              <a:defRPr/>
            </a:pPr>
            <a:fld id="{E66C0451-75BC-4832-9C9E-D63BEAB9FE58}" type="slidenum">
              <a:rPr lang="en-US" smtClean="0"/>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itle 1"/>
          <p:cNvSpPr>
            <a:spLocks noGrp="1"/>
          </p:cNvSpPr>
          <p:nvPr>
            <p:ph type="title"/>
          </p:nvPr>
        </p:nvSpPr>
        <p:spPr>
          <a:xfrm>
            <a:off x="777571" y="762000"/>
            <a:ext cx="7704667" cy="1371601"/>
          </a:xfrm>
        </p:spPr>
        <p:txBody>
          <a:bodyPr>
            <a:normAutofit/>
          </a:bodyPr>
          <a:lstStyle/>
          <a:p>
            <a:pPr eaLnBrk="1" hangingPunct="1"/>
            <a:r>
              <a:rPr lang="en-US" sz="3200" b="1" dirty="0">
                <a:latin typeface="Arial Rounded MT Bold" panose="020F0704030504030204" pitchFamily="34" charset="0"/>
                <a:cs typeface="Times New Roman" pitchFamily="18" charset="0"/>
              </a:rPr>
              <a:t>Fall Prevention Plan Details</a:t>
            </a:r>
            <a:endParaRPr lang="es-ES" sz="3200" b="1" dirty="0">
              <a:latin typeface="Arial Rounded MT Bold" panose="020F0704030504030204" pitchFamily="34" charset="0"/>
              <a:cs typeface="Times New Roman" pitchFamily="18" charset="0"/>
            </a:endParaRPr>
          </a:p>
        </p:txBody>
      </p:sp>
      <p:sp>
        <p:nvSpPr>
          <p:cNvPr id="3" name="Content Placeholder 2"/>
          <p:cNvSpPr>
            <a:spLocks noGrp="1"/>
          </p:cNvSpPr>
          <p:nvPr>
            <p:ph idx="1"/>
          </p:nvPr>
        </p:nvSpPr>
        <p:spPr/>
        <p:txBody>
          <a:bodyPr rtlCol="0">
            <a:normAutofit fontScale="92500"/>
          </a:bodyPr>
          <a:lstStyle/>
          <a:p>
            <a:pPr eaLnBrk="1" fontAlgn="auto" hangingPunct="1">
              <a:lnSpc>
                <a:spcPct val="90000"/>
              </a:lnSpc>
              <a:spcAft>
                <a:spcPts val="0"/>
              </a:spcAft>
              <a:defRPr/>
            </a:pPr>
            <a:r>
              <a:rPr lang="en-US" sz="3600" dirty="0">
                <a:latin typeface="+mj-lt"/>
                <a:cs typeface="Times New Roman" pitchFamily="18" charset="0"/>
              </a:rPr>
              <a:t>A fall prevention plan identifies places where regular fall prevention methods, such as guardrails, cannot be used. </a:t>
            </a:r>
          </a:p>
          <a:p>
            <a:pPr eaLnBrk="1" fontAlgn="auto" hangingPunct="1">
              <a:lnSpc>
                <a:spcPct val="90000"/>
              </a:lnSpc>
              <a:spcAft>
                <a:spcPts val="0"/>
              </a:spcAft>
              <a:defRPr/>
            </a:pPr>
            <a:r>
              <a:rPr lang="en-US" sz="3600" dirty="0">
                <a:latin typeface="+mj-lt"/>
                <a:cs typeface="Times New Roman" pitchFamily="18" charset="0"/>
              </a:rPr>
              <a:t>These are called Controlled Access Zones.</a:t>
            </a:r>
          </a:p>
          <a:p>
            <a:pPr eaLnBrk="1" fontAlgn="auto" hangingPunct="1">
              <a:lnSpc>
                <a:spcPct val="90000"/>
              </a:lnSpc>
              <a:spcAft>
                <a:spcPts val="0"/>
              </a:spcAft>
              <a:defRPr/>
            </a:pPr>
            <a:r>
              <a:rPr lang="en-US" sz="3600" dirty="0">
                <a:latin typeface="+mj-lt"/>
                <a:cs typeface="Times New Roman" pitchFamily="18" charset="0"/>
              </a:rPr>
              <a:t>Safety monitoring system should be installed in Controlled Access Zones</a:t>
            </a:r>
            <a:endParaRPr lang="en-US" sz="2400" dirty="0">
              <a:latin typeface="+mj-lt"/>
            </a:endParaRPr>
          </a:p>
          <a:p>
            <a:pPr marL="400050" indent="-400050" eaLnBrk="1" fontAlgn="auto" hangingPunct="1">
              <a:spcAft>
                <a:spcPts val="0"/>
              </a:spcAft>
              <a:buFont typeface="+mj-lt"/>
              <a:buAutoNum type="romanUcPeriod"/>
              <a:defRPr/>
            </a:pPr>
            <a:endParaRPr lang="en-US" sz="1800" dirty="0">
              <a:latin typeface="+mj-lt"/>
            </a:endParaRPr>
          </a:p>
        </p:txBody>
      </p:sp>
      <p:sp>
        <p:nvSpPr>
          <p:cNvPr id="4" name="Slide Number Placeholder 3">
            <a:extLst>
              <a:ext uri="{FF2B5EF4-FFF2-40B4-BE49-F238E27FC236}">
                <a16:creationId xmlns:a16="http://schemas.microsoft.com/office/drawing/2014/main" id="{95161B6E-7B44-447D-ACB8-3421BC09C30B}"/>
              </a:ext>
            </a:extLst>
          </p:cNvPr>
          <p:cNvSpPr>
            <a:spLocks noGrp="1"/>
          </p:cNvSpPr>
          <p:nvPr>
            <p:ph type="sldNum" sz="quarter" idx="12"/>
          </p:nvPr>
        </p:nvSpPr>
        <p:spPr/>
        <p:txBody>
          <a:bodyPr/>
          <a:lstStyle/>
          <a:p>
            <a:pPr>
              <a:defRPr/>
            </a:pPr>
            <a:fld id="{E66C0451-75BC-4832-9C9E-D63BEAB9FE58}" type="slidenum">
              <a:rPr lang="en-US" smtClean="0"/>
              <a:pPr>
                <a:defRPr/>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Fall Prevention Plan</a:t>
            </a:r>
          </a:p>
        </p:txBody>
      </p:sp>
      <p:sp>
        <p:nvSpPr>
          <p:cNvPr id="3" name="Content Placeholder 2"/>
          <p:cNvSpPr>
            <a:spLocks noGrp="1"/>
          </p:cNvSpPr>
          <p:nvPr>
            <p:ph sz="half" idx="1"/>
          </p:nvPr>
        </p:nvSpPr>
        <p:spPr>
          <a:xfrm>
            <a:off x="982133" y="2057400"/>
            <a:ext cx="3739896" cy="3978274"/>
          </a:xfrm>
        </p:spPr>
        <p:txBody>
          <a:bodyPr>
            <a:normAutofit lnSpcReduction="10000"/>
          </a:bodyPr>
          <a:lstStyle/>
          <a:p>
            <a:pPr>
              <a:lnSpc>
                <a:spcPct val="90000"/>
              </a:lnSpc>
              <a:spcAft>
                <a:spcPts val="0"/>
              </a:spcAft>
              <a:buClrTx/>
              <a:buFont typeface="Arial" panose="020B0604020202020204" pitchFamily="34" charset="0"/>
              <a:buChar char="•"/>
              <a:defRPr/>
            </a:pPr>
            <a:r>
              <a:rPr lang="en-US" sz="2400" dirty="0">
                <a:latin typeface="Arial Rounded MT Bold" panose="020F0704030504030204" pitchFamily="34" charset="0"/>
                <a:cs typeface="Times New Roman" pitchFamily="18" charset="0"/>
              </a:rPr>
              <a:t>If a fall occurs, the employer must investigate (look into the event and determine the root cause).</a:t>
            </a:r>
          </a:p>
          <a:p>
            <a:pPr>
              <a:lnSpc>
                <a:spcPct val="90000"/>
              </a:lnSpc>
              <a:spcAft>
                <a:spcPts val="0"/>
              </a:spcAft>
              <a:buClrTx/>
              <a:buFont typeface="Arial" panose="020B0604020202020204" pitchFamily="34" charset="0"/>
              <a:buChar char="•"/>
              <a:defRPr/>
            </a:pPr>
            <a:r>
              <a:rPr lang="en-US" sz="2400" dirty="0">
                <a:latin typeface="Arial Rounded MT Bold" panose="020F0704030504030204" pitchFamily="34" charset="0"/>
                <a:cs typeface="Times New Roman" pitchFamily="18" charset="0"/>
              </a:rPr>
              <a:t>Investigation will show whether the fall prevention plan needs to be changed, employee retrained or other opportunity.</a:t>
            </a:r>
          </a:p>
          <a:p>
            <a:endParaRPr lang="en-US" dirty="0"/>
          </a:p>
        </p:txBody>
      </p:sp>
      <p:sp>
        <p:nvSpPr>
          <p:cNvPr id="4" name="Content Placeholder 3"/>
          <p:cNvSpPr>
            <a:spLocks noGrp="1"/>
          </p:cNvSpPr>
          <p:nvPr>
            <p:ph sz="half" idx="2"/>
          </p:nvPr>
        </p:nvSpPr>
        <p:spPr>
          <a:xfrm>
            <a:off x="4834466" y="2182625"/>
            <a:ext cx="4004734" cy="3727824"/>
          </a:xfrm>
        </p:spPr>
        <p:txBody>
          <a:bodyPr>
            <a:noAutofit/>
          </a:bodyPr>
          <a:lstStyle/>
          <a:p>
            <a:pPr>
              <a:lnSpc>
                <a:spcPct val="80000"/>
              </a:lnSpc>
              <a:spcBef>
                <a:spcPct val="40000"/>
              </a:spcBef>
              <a:buClrTx/>
              <a:buFont typeface="Arial" panose="020B0604020202020204" pitchFamily="34" charset="0"/>
              <a:buChar char="•"/>
              <a:defRPr/>
            </a:pPr>
            <a:r>
              <a:rPr lang="en-US" sz="2400" dirty="0">
                <a:latin typeface="Arial Rounded MT Bold" panose="020F0704030504030204" pitchFamily="34" charset="0"/>
                <a:cs typeface="Times New Roman" pitchFamily="18" charset="0"/>
              </a:rPr>
              <a:t>How long can a worker remain hanging from a harness and lanyard after falling or being ejected from a work platform?</a:t>
            </a:r>
          </a:p>
          <a:p>
            <a:pPr>
              <a:lnSpc>
                <a:spcPct val="80000"/>
              </a:lnSpc>
              <a:spcBef>
                <a:spcPct val="40000"/>
              </a:spcBef>
              <a:buClrTx/>
              <a:buFont typeface="Arial" panose="020B0604020202020204" pitchFamily="34" charset="0"/>
              <a:buChar char="•"/>
              <a:defRPr/>
            </a:pPr>
            <a:r>
              <a:rPr lang="en-US" sz="2400" dirty="0">
                <a:latin typeface="Arial Rounded MT Bold" panose="020F0704030504030204" pitchFamily="34" charset="0"/>
              </a:rPr>
              <a:t>All personnel should be trained that suspension in an upright condition for longer than five minutes can be fatal</a:t>
            </a:r>
          </a:p>
        </p:txBody>
      </p:sp>
      <p:sp>
        <p:nvSpPr>
          <p:cNvPr id="5" name="Slide Number Placeholder 4">
            <a:extLst>
              <a:ext uri="{FF2B5EF4-FFF2-40B4-BE49-F238E27FC236}">
                <a16:creationId xmlns:a16="http://schemas.microsoft.com/office/drawing/2014/main" id="{321F75FC-8620-4982-9419-70B7575A3CD8}"/>
              </a:ext>
            </a:extLst>
          </p:cNvPr>
          <p:cNvSpPr>
            <a:spLocks noGrp="1"/>
          </p:cNvSpPr>
          <p:nvPr>
            <p:ph type="sldNum" sz="quarter" idx="12"/>
          </p:nvPr>
        </p:nvSpPr>
        <p:spPr/>
        <p:txBody>
          <a:bodyPr/>
          <a:lstStyle/>
          <a:p>
            <a:pPr>
              <a:defRPr/>
            </a:pPr>
            <a:fld id="{8E60CC59-082E-48ED-9CC3-0BA5F4ADA93E}" type="slidenum">
              <a:rPr lang="en-US" smtClean="0"/>
              <a:pPr>
                <a:defRPr/>
              </a:pPr>
              <a:t>89</a:t>
            </a:fld>
            <a:endParaRPr lang="en-US" dirty="0"/>
          </a:p>
        </p:txBody>
      </p:sp>
    </p:spTree>
    <p:extLst>
      <p:ext uri="{BB962C8B-B14F-4D97-AF65-F5344CB8AC3E}">
        <p14:creationId xmlns:p14="http://schemas.microsoft.com/office/powerpoint/2010/main" val="54745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9861"/>
            <a:ext cx="8229600" cy="854075"/>
          </a:xfrm>
        </p:spPr>
        <p:txBody>
          <a:bodyPr/>
          <a:lstStyle/>
          <a:p>
            <a:pPr eaLnBrk="1" hangingPunct="1"/>
            <a:r>
              <a:rPr lang="en-US" b="1" dirty="0"/>
              <a:t>Laws &amp; Regulations</a:t>
            </a:r>
          </a:p>
        </p:txBody>
      </p:sp>
      <p:sp>
        <p:nvSpPr>
          <p:cNvPr id="3" name="Content Placeholder 2"/>
          <p:cNvSpPr>
            <a:spLocks noGrp="1"/>
          </p:cNvSpPr>
          <p:nvPr>
            <p:ph idx="1"/>
          </p:nvPr>
        </p:nvSpPr>
        <p:spPr>
          <a:xfrm>
            <a:off x="457200" y="1066800"/>
            <a:ext cx="7391400" cy="4800600"/>
          </a:xfrm>
        </p:spPr>
        <p:txBody>
          <a:bodyPr rtlCol="0">
            <a:noAutofit/>
          </a:bodyPr>
          <a:lstStyle/>
          <a:p>
            <a:pPr eaLnBrk="1" fontAlgn="auto" hangingPunct="1">
              <a:spcAft>
                <a:spcPts val="0"/>
              </a:spcAft>
              <a:defRPr/>
            </a:pPr>
            <a:r>
              <a:rPr lang="en-US" sz="2800" b="1" dirty="0"/>
              <a:t>29 CFR 1926, Subpart M- Fall Protection Standard for Construction.</a:t>
            </a:r>
          </a:p>
          <a:p>
            <a:pPr eaLnBrk="1" fontAlgn="auto" hangingPunct="1">
              <a:spcAft>
                <a:spcPts val="0"/>
              </a:spcAft>
              <a:defRPr/>
            </a:pPr>
            <a:r>
              <a:rPr lang="en-US" sz="2800" b="1" dirty="0"/>
              <a:t>29 CFR 1926.501 – Duty to have Fall Protection</a:t>
            </a:r>
          </a:p>
          <a:p>
            <a:pPr eaLnBrk="1" fontAlgn="auto" hangingPunct="1">
              <a:spcAft>
                <a:spcPts val="0"/>
              </a:spcAft>
              <a:defRPr/>
            </a:pPr>
            <a:r>
              <a:rPr lang="en-US" sz="2800" b="1" dirty="0"/>
              <a:t>STD 03-11-002, Compliance Guidance for Residential Construction issued December 16, 2010.</a:t>
            </a:r>
          </a:p>
        </p:txBody>
      </p:sp>
      <p:sp>
        <p:nvSpPr>
          <p:cNvPr id="4" name="Slide Number Placeholder 3">
            <a:extLst>
              <a:ext uri="{FF2B5EF4-FFF2-40B4-BE49-F238E27FC236}">
                <a16:creationId xmlns:a16="http://schemas.microsoft.com/office/drawing/2014/main" id="{DE328478-655F-4DD7-A244-AD886AD820AD}"/>
              </a:ext>
            </a:extLst>
          </p:cNvPr>
          <p:cNvSpPr>
            <a:spLocks noGrp="1"/>
          </p:cNvSpPr>
          <p:nvPr>
            <p:ph type="sldNum" sz="quarter" idx="12"/>
          </p:nvPr>
        </p:nvSpPr>
        <p:spPr/>
        <p:txBody>
          <a:bodyPr/>
          <a:lstStyle/>
          <a:p>
            <a:pPr>
              <a:defRPr/>
            </a:pPr>
            <a:fld id="{E66C0451-75BC-4832-9C9E-D63BEAB9FE58}" type="slidenum">
              <a:rPr lang="en-US" smtClean="0"/>
              <a:pPr>
                <a:defRPr/>
              </a:pPr>
              <a:t>9</a:t>
            </a:fld>
            <a:endParaRPr lang="en-US" dirty="0"/>
          </a:p>
        </p:txBody>
      </p:sp>
    </p:spTree>
    <p:extLst>
      <p:ext uri="{BB962C8B-B14F-4D97-AF65-F5344CB8AC3E}">
        <p14:creationId xmlns:p14="http://schemas.microsoft.com/office/powerpoint/2010/main" val="16723512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cs typeface="Times New Roman" pitchFamily="18" charset="0"/>
              </a:rPr>
              <a:t>Fall Rescue Procedures - 1</a:t>
            </a:r>
            <a:endParaRPr lang="en-US" dirty="0"/>
          </a:p>
        </p:txBody>
      </p:sp>
      <p:sp>
        <p:nvSpPr>
          <p:cNvPr id="5" name="Content Placeholder 4"/>
          <p:cNvSpPr>
            <a:spLocks noGrp="1"/>
          </p:cNvSpPr>
          <p:nvPr>
            <p:ph sz="half" idx="1"/>
          </p:nvPr>
        </p:nvSpPr>
        <p:spPr/>
        <p:txBody>
          <a:bodyPr>
            <a:normAutofit/>
          </a:bodyPr>
          <a:lstStyle/>
          <a:p>
            <a:pPr marL="0" indent="0">
              <a:lnSpc>
                <a:spcPct val="80000"/>
              </a:lnSpc>
              <a:spcBef>
                <a:spcPct val="40000"/>
              </a:spcBef>
              <a:buNone/>
              <a:defRPr/>
            </a:pPr>
            <a:r>
              <a:rPr lang="en-US" sz="2400" dirty="0">
                <a:cs typeface="Times New Roman" pitchFamily="18" charset="0"/>
              </a:rPr>
              <a:t>How long can a worker remain hanging from a harness and lanyard after falling or being ejected from a work platform?</a:t>
            </a:r>
          </a:p>
          <a:p>
            <a:pPr marL="0" indent="0">
              <a:lnSpc>
                <a:spcPct val="80000"/>
              </a:lnSpc>
              <a:spcBef>
                <a:spcPct val="40000"/>
              </a:spcBef>
              <a:buNone/>
              <a:defRPr/>
            </a:pPr>
            <a:r>
              <a:rPr lang="en-US" sz="2400" dirty="0"/>
              <a:t>All personnel should be trained that suspension in an upright condition for longer than five minutes can be fatal. </a:t>
            </a:r>
            <a:endParaRPr lang="en-US" sz="2400" dirty="0">
              <a:cs typeface="Times New Roman" pitchFamily="18" charset="0"/>
            </a:endParaRPr>
          </a:p>
          <a:p>
            <a:endParaRPr lang="en-US" dirty="0"/>
          </a:p>
        </p:txBody>
      </p:sp>
      <p:pic>
        <p:nvPicPr>
          <p:cNvPr id="10" name="Picture 2" descr="Related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0200" y="2230437"/>
            <a:ext cx="1945005" cy="29175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69B5DB5-20EA-4799-BE74-EC944A1E2042}"/>
              </a:ext>
            </a:extLst>
          </p:cNvPr>
          <p:cNvSpPr>
            <a:spLocks noGrp="1"/>
          </p:cNvSpPr>
          <p:nvPr>
            <p:ph type="sldNum" sz="quarter" idx="12"/>
          </p:nvPr>
        </p:nvSpPr>
        <p:spPr/>
        <p:txBody>
          <a:bodyPr/>
          <a:lstStyle/>
          <a:p>
            <a:pPr>
              <a:defRPr/>
            </a:pPr>
            <a:fld id="{E66C0451-75BC-4832-9C9E-D63BEAB9FE58}" type="slidenum">
              <a:rPr lang="en-US" smtClean="0"/>
              <a:pPr>
                <a:defRPr/>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latin typeface="Arial Rounded MT Bold" panose="020F0704030504030204" pitchFamily="34" charset="0"/>
              </a:rPr>
              <a:t>PROCEEDURE:</a:t>
            </a:r>
            <a:br>
              <a:rPr lang="en-US" sz="3200" u="sng" dirty="0">
                <a:latin typeface="Arial Rounded MT Bold" panose="020F0704030504030204" pitchFamily="34" charset="0"/>
              </a:rPr>
            </a:br>
            <a:r>
              <a:rPr lang="en-US" sz="3200" u="sng" dirty="0">
                <a:latin typeface="Arial Rounded MT Bold" panose="020F0704030504030204" pitchFamily="34" charset="0"/>
              </a:rPr>
              <a:t>Rescue your Fallen Worker</a:t>
            </a:r>
          </a:p>
        </p:txBody>
      </p:sp>
      <p:sp>
        <p:nvSpPr>
          <p:cNvPr id="3" name="Content Placeholder 2"/>
          <p:cNvSpPr>
            <a:spLocks noGrp="1"/>
          </p:cNvSpPr>
          <p:nvPr>
            <p:ph sz="half" idx="1"/>
          </p:nvPr>
        </p:nvSpPr>
        <p:spPr/>
        <p:txBody>
          <a:bodyPr/>
          <a:lstStyle/>
          <a:p>
            <a:pPr>
              <a:lnSpc>
                <a:spcPct val="80000"/>
              </a:lnSpc>
              <a:spcBef>
                <a:spcPct val="40000"/>
              </a:spcBef>
              <a:buClr>
                <a:schemeClr val="tx1"/>
              </a:buClr>
              <a:buFont typeface="Arial" panose="020B0604020202020204" pitchFamily="34" charset="0"/>
              <a:buChar char="•"/>
              <a:defRPr/>
            </a:pPr>
            <a:r>
              <a:rPr lang="en-US" dirty="0">
                <a:cs typeface="Times New Roman" pitchFamily="18" charset="0"/>
              </a:rPr>
              <a:t>If the worker may be hurt, </a:t>
            </a:r>
            <a:r>
              <a:rPr lang="en-US" b="1" u="sng" dirty="0">
                <a:cs typeface="Times New Roman" pitchFamily="18" charset="0"/>
              </a:rPr>
              <a:t>call 911.</a:t>
            </a:r>
          </a:p>
          <a:p>
            <a:pPr>
              <a:lnSpc>
                <a:spcPct val="80000"/>
              </a:lnSpc>
              <a:spcBef>
                <a:spcPct val="40000"/>
              </a:spcBef>
              <a:buClr>
                <a:schemeClr val="tx1"/>
              </a:buClr>
              <a:buFont typeface="Arial" panose="020B0604020202020204" pitchFamily="34" charset="0"/>
              <a:buChar char="•"/>
              <a:defRPr/>
            </a:pPr>
            <a:r>
              <a:rPr lang="en-US" dirty="0">
                <a:cs typeface="Times New Roman" pitchFamily="18" charset="0"/>
              </a:rPr>
              <a:t>Figure out the best way to rescue the fallen worker.</a:t>
            </a:r>
          </a:p>
          <a:p>
            <a:pPr>
              <a:lnSpc>
                <a:spcPct val="80000"/>
              </a:lnSpc>
              <a:spcBef>
                <a:spcPct val="40000"/>
              </a:spcBef>
              <a:buClr>
                <a:schemeClr val="tx1"/>
              </a:buClr>
              <a:buFont typeface="Arial" panose="020B0604020202020204" pitchFamily="34" charset="0"/>
              <a:buChar char="•"/>
              <a:defRPr/>
            </a:pPr>
            <a:r>
              <a:rPr lang="en-US" dirty="0">
                <a:cs typeface="Times New Roman" pitchFamily="18" charset="0"/>
              </a:rPr>
              <a:t>Locate the nearest rescue anchor, many different types</a:t>
            </a:r>
          </a:p>
          <a:p>
            <a:pPr>
              <a:lnSpc>
                <a:spcPct val="80000"/>
              </a:lnSpc>
              <a:spcBef>
                <a:spcPct val="40000"/>
              </a:spcBef>
              <a:buClr>
                <a:schemeClr val="tx1"/>
              </a:buClr>
              <a:buFont typeface="Arial" panose="020B0604020202020204" pitchFamily="34" charset="0"/>
              <a:buChar char="•"/>
              <a:defRPr/>
            </a:pPr>
            <a:r>
              <a:rPr lang="en-US" dirty="0">
                <a:cs typeface="Times New Roman" pitchFamily="18" charset="0"/>
              </a:rPr>
              <a:t>Look for the nearest safe working level for the fallen worker</a:t>
            </a:r>
          </a:p>
          <a:p>
            <a:pPr>
              <a:lnSpc>
                <a:spcPct val="80000"/>
              </a:lnSpc>
              <a:spcBef>
                <a:spcPct val="40000"/>
              </a:spcBef>
              <a:buClr>
                <a:schemeClr val="tx1"/>
              </a:buClr>
              <a:buFont typeface="Arial" panose="020B0604020202020204" pitchFamily="34" charset="0"/>
              <a:buChar char="•"/>
              <a:defRPr/>
            </a:pPr>
            <a:r>
              <a:rPr lang="en-US" dirty="0">
                <a:cs typeface="Times New Roman" pitchFamily="18" charset="0"/>
              </a:rPr>
              <a:t>Identify equipment needed to get the fallen worker to a safe working level</a:t>
            </a:r>
            <a:endParaRPr lang="en-US" sz="2000" dirty="0">
              <a:cs typeface="Times New Roman" pitchFamily="18" charset="0"/>
            </a:endParaRPr>
          </a:p>
          <a:p>
            <a:pPr>
              <a:buFont typeface="Arial" panose="020B0604020202020204" pitchFamily="34" charset="0"/>
              <a:buChar char="•"/>
            </a:pPr>
            <a:endParaRPr lang="en-US" dirty="0"/>
          </a:p>
        </p:txBody>
      </p:sp>
      <p:sp>
        <p:nvSpPr>
          <p:cNvPr id="4" name="Content Placeholder 3"/>
          <p:cNvSpPr>
            <a:spLocks noGrp="1"/>
          </p:cNvSpPr>
          <p:nvPr>
            <p:ph sz="half" idx="2"/>
          </p:nvPr>
        </p:nvSpPr>
        <p:spPr/>
        <p:txBody>
          <a:bodyPr/>
          <a:lstStyle/>
          <a:p>
            <a:pPr>
              <a:lnSpc>
                <a:spcPct val="80000"/>
              </a:lnSpc>
              <a:spcBef>
                <a:spcPct val="40000"/>
              </a:spcBef>
              <a:buClrTx/>
              <a:defRPr/>
            </a:pPr>
            <a:r>
              <a:rPr lang="en-US" dirty="0">
                <a:cs typeface="Times New Roman" pitchFamily="18" charset="0"/>
              </a:rPr>
              <a:t>Manage the people needed to operate the rescue equipment</a:t>
            </a:r>
          </a:p>
          <a:p>
            <a:pPr>
              <a:lnSpc>
                <a:spcPct val="80000"/>
              </a:lnSpc>
              <a:spcBef>
                <a:spcPct val="40000"/>
              </a:spcBef>
              <a:buClrTx/>
              <a:defRPr/>
            </a:pPr>
            <a:r>
              <a:rPr lang="en-US" dirty="0">
                <a:cs typeface="Times New Roman" pitchFamily="18" charset="0"/>
              </a:rPr>
              <a:t>Protect rescue personnel during rescue operations</a:t>
            </a:r>
          </a:p>
          <a:p>
            <a:pPr>
              <a:lnSpc>
                <a:spcPct val="80000"/>
              </a:lnSpc>
              <a:spcBef>
                <a:spcPct val="40000"/>
              </a:spcBef>
              <a:buClrTx/>
              <a:defRPr/>
            </a:pPr>
            <a:r>
              <a:rPr lang="en-US" dirty="0">
                <a:cs typeface="Times New Roman" pitchFamily="18" charset="0"/>
              </a:rPr>
              <a:t>Emergency medical technicians should give first aid if needed.</a:t>
            </a:r>
          </a:p>
          <a:p>
            <a:pPr>
              <a:lnSpc>
                <a:spcPct val="80000"/>
              </a:lnSpc>
              <a:spcBef>
                <a:spcPct val="40000"/>
              </a:spcBef>
              <a:buClrTx/>
              <a:defRPr/>
            </a:pPr>
            <a:r>
              <a:rPr lang="en-US" dirty="0">
                <a:cs typeface="Times New Roman" pitchFamily="18" charset="0"/>
              </a:rPr>
              <a:t>The fall prevention plan must include provisions for quick rescue</a:t>
            </a:r>
            <a:endParaRPr lang="en-US" dirty="0"/>
          </a:p>
        </p:txBody>
      </p:sp>
      <p:sp>
        <p:nvSpPr>
          <p:cNvPr id="5" name="Slide Number Placeholder 4">
            <a:extLst>
              <a:ext uri="{FF2B5EF4-FFF2-40B4-BE49-F238E27FC236}">
                <a16:creationId xmlns:a16="http://schemas.microsoft.com/office/drawing/2014/main" id="{AEDD544A-E40D-4894-A03B-2366036BE9F0}"/>
              </a:ext>
            </a:extLst>
          </p:cNvPr>
          <p:cNvSpPr>
            <a:spLocks noGrp="1"/>
          </p:cNvSpPr>
          <p:nvPr>
            <p:ph type="sldNum" sz="quarter" idx="12"/>
          </p:nvPr>
        </p:nvSpPr>
        <p:spPr/>
        <p:txBody>
          <a:bodyPr/>
          <a:lstStyle/>
          <a:p>
            <a:pPr>
              <a:defRPr/>
            </a:pPr>
            <a:fld id="{8E60CC59-082E-48ED-9CC3-0BA5F4ADA93E}" type="slidenum">
              <a:rPr lang="en-US" smtClean="0"/>
              <a:pPr>
                <a:defRPr/>
              </a:pPr>
              <a:t>91</a:t>
            </a:fld>
            <a:endParaRPr lang="en-US" dirty="0"/>
          </a:p>
        </p:txBody>
      </p:sp>
    </p:spTree>
    <p:extLst>
      <p:ext uri="{BB962C8B-B14F-4D97-AF65-F5344CB8AC3E}">
        <p14:creationId xmlns:p14="http://schemas.microsoft.com/office/powerpoint/2010/main" val="12304768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869695" y="318867"/>
            <a:ext cx="7704667" cy="564375"/>
          </a:xfrm>
        </p:spPr>
        <p:txBody>
          <a:bodyPr>
            <a:normAutofit fontScale="90000"/>
          </a:bodyPr>
          <a:lstStyle/>
          <a:p>
            <a:r>
              <a:rPr lang="en-US" b="1" dirty="0">
                <a:cs typeface="Times New Roman" pitchFamily="18" charset="0"/>
              </a:rPr>
              <a:t>When Everything Works Right!</a:t>
            </a:r>
            <a:endParaRPr lang="en-US" dirty="0"/>
          </a:p>
        </p:txBody>
      </p:sp>
      <p:pic>
        <p:nvPicPr>
          <p:cNvPr id="16" name="Picture 4" descr="LambeauFall_2-9"/>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980555" y="1420654"/>
            <a:ext cx="3286645" cy="21498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 name="Picture 3" descr="LambeauFall_3-9"/>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927600" y="1420654"/>
            <a:ext cx="3225800" cy="21492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lide Number Placeholder 2">
            <a:extLst>
              <a:ext uri="{FF2B5EF4-FFF2-40B4-BE49-F238E27FC236}">
                <a16:creationId xmlns:a16="http://schemas.microsoft.com/office/drawing/2014/main" id="{3B929C49-23EF-4625-B9DD-C8BEFDFD041D}"/>
              </a:ext>
            </a:extLst>
          </p:cNvPr>
          <p:cNvSpPr>
            <a:spLocks noGrp="1"/>
          </p:cNvSpPr>
          <p:nvPr>
            <p:ph type="sldNum" sz="quarter" idx="12"/>
          </p:nvPr>
        </p:nvSpPr>
        <p:spPr/>
        <p:txBody>
          <a:bodyPr/>
          <a:lstStyle/>
          <a:p>
            <a:pPr>
              <a:defRPr/>
            </a:pPr>
            <a:fld id="{A7864943-F012-4347-A40E-DC4F395E4FA1}" type="slidenum">
              <a:rPr lang="en-US" smtClean="0"/>
              <a:pPr>
                <a:defRPr/>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52400"/>
            <a:ext cx="7704667" cy="919163"/>
          </a:xfrm>
        </p:spPr>
        <p:txBody>
          <a:bodyPr/>
          <a:lstStyle/>
          <a:p>
            <a:r>
              <a:rPr lang="en-US" dirty="0"/>
              <a:t>Training</a:t>
            </a:r>
          </a:p>
        </p:txBody>
      </p:sp>
      <p:sp>
        <p:nvSpPr>
          <p:cNvPr id="4" name="Content Placeholder 3"/>
          <p:cNvSpPr>
            <a:spLocks noGrp="1"/>
          </p:cNvSpPr>
          <p:nvPr>
            <p:ph sz="half" idx="1"/>
          </p:nvPr>
        </p:nvSpPr>
        <p:spPr>
          <a:xfrm>
            <a:off x="982133" y="914400"/>
            <a:ext cx="3739896" cy="5121274"/>
          </a:xfrm>
        </p:spPr>
        <p:txBody>
          <a:bodyPr>
            <a:normAutofit fontScale="70000" lnSpcReduction="20000"/>
          </a:bodyPr>
          <a:lstStyle/>
          <a:p>
            <a:r>
              <a:rPr lang="en-US" sz="2600" dirty="0">
                <a:latin typeface="Arial Rounded MT Bold" panose="020F0704030504030204" pitchFamily="34" charset="0"/>
              </a:rPr>
              <a:t>Employers must provide fall protection training and the training is to teach you:</a:t>
            </a:r>
          </a:p>
          <a:p>
            <a:pPr marL="457200" indent="-457200">
              <a:buClr>
                <a:schemeClr val="tx1"/>
              </a:buClr>
              <a:buFont typeface="Arial" panose="020B0604020202020204" pitchFamily="34" charset="0"/>
              <a:buChar char="•"/>
            </a:pPr>
            <a:r>
              <a:rPr lang="en-US" sz="2600" dirty="0">
                <a:latin typeface="Arial Rounded MT Bold" panose="020F0704030504030204" pitchFamily="34" charset="0"/>
              </a:rPr>
              <a:t> How to recognize hazards</a:t>
            </a:r>
          </a:p>
          <a:p>
            <a:pPr marL="457200" indent="-457200" algn="just">
              <a:buClr>
                <a:schemeClr val="tx1"/>
              </a:buClr>
              <a:buFont typeface="Arial" panose="020B0604020202020204" pitchFamily="34" charset="0"/>
              <a:buChar char="•"/>
            </a:pPr>
            <a:r>
              <a:rPr lang="en-US" sz="2600" dirty="0">
                <a:latin typeface="Arial Rounded MT Bold" panose="020F0704030504030204" pitchFamily="34" charset="0"/>
              </a:rPr>
              <a:t> How to minimize hazards</a:t>
            </a:r>
          </a:p>
          <a:p>
            <a:pPr marL="457200" indent="-457200" algn="just">
              <a:buClr>
                <a:schemeClr val="tx1"/>
              </a:buClr>
              <a:buFont typeface="Arial" panose="020B0604020202020204" pitchFamily="34" charset="0"/>
              <a:buChar char="•"/>
            </a:pPr>
            <a:r>
              <a:rPr lang="en-US" sz="2600" dirty="0">
                <a:latin typeface="Arial Rounded MT Bold" panose="020F0704030504030204" pitchFamily="34" charset="0"/>
              </a:rPr>
              <a:t>Must Be Ongoing – Tool-Box Talks</a:t>
            </a:r>
          </a:p>
          <a:p>
            <a:pPr lvl="1">
              <a:buClr>
                <a:schemeClr val="tx1"/>
              </a:buClr>
              <a:buFont typeface="Wingdings" pitchFamily="2" charset="2"/>
              <a:buChar char="Ø"/>
            </a:pPr>
            <a:endParaRPr lang="en-US" sz="2600" dirty="0">
              <a:latin typeface="Arial Rounded MT Bold" panose="020F0704030504030204" pitchFamily="34" charset="0"/>
            </a:endParaRPr>
          </a:p>
          <a:p>
            <a:pPr>
              <a:buClr>
                <a:schemeClr val="tx1"/>
              </a:buClr>
              <a:buFont typeface="Wingdings" pitchFamily="2" charset="2"/>
              <a:buNone/>
            </a:pPr>
            <a:r>
              <a:rPr lang="en-US" sz="2600" dirty="0">
                <a:latin typeface="Arial Rounded MT Bold" panose="020F0704030504030204" pitchFamily="34" charset="0"/>
              </a:rPr>
              <a:t>The training must cover:</a:t>
            </a:r>
          </a:p>
          <a:p>
            <a:pPr marL="457200" indent="-457200">
              <a:buClr>
                <a:schemeClr val="tx1"/>
              </a:buClr>
              <a:buFont typeface="Arial" panose="020B0604020202020204" pitchFamily="34" charset="0"/>
              <a:buChar char="•"/>
            </a:pPr>
            <a:r>
              <a:rPr lang="en-US" sz="2600" dirty="0">
                <a:latin typeface="Arial Rounded MT Bold" panose="020F0704030504030204" pitchFamily="34" charset="0"/>
              </a:rPr>
              <a:t> Fall hazards</a:t>
            </a:r>
          </a:p>
          <a:p>
            <a:pPr marL="457200" indent="-457200">
              <a:buClr>
                <a:schemeClr val="tx1"/>
              </a:buClr>
              <a:buFont typeface="Arial" panose="020B0604020202020204" pitchFamily="34" charset="0"/>
              <a:buChar char="•"/>
            </a:pPr>
            <a:r>
              <a:rPr lang="en-US" sz="2600" dirty="0">
                <a:latin typeface="Arial Rounded MT Bold" panose="020F0704030504030204" pitchFamily="34" charset="0"/>
              </a:rPr>
              <a:t> Fall protection systems</a:t>
            </a:r>
          </a:p>
          <a:p>
            <a:pPr marL="457200" indent="-457200">
              <a:buClr>
                <a:schemeClr val="tx1"/>
              </a:buClr>
              <a:buFont typeface="Arial" panose="020B0604020202020204" pitchFamily="34" charset="0"/>
              <a:buChar char="•"/>
            </a:pPr>
            <a:r>
              <a:rPr lang="en-US" sz="2600" dirty="0">
                <a:latin typeface="Arial Rounded MT Bold" panose="020F0704030504030204" pitchFamily="34" charset="0"/>
              </a:rPr>
              <a:t> Use of fall protection devices</a:t>
            </a:r>
          </a:p>
          <a:p>
            <a:pPr marL="457200" indent="-457200">
              <a:buClr>
                <a:schemeClr val="tx1"/>
              </a:buClr>
              <a:buFont typeface="Arial" panose="020B0604020202020204" pitchFamily="34" charset="0"/>
              <a:buChar char="•"/>
            </a:pPr>
            <a:r>
              <a:rPr lang="en-US" sz="2600" dirty="0">
                <a:latin typeface="Arial Rounded MT Bold" panose="020F0704030504030204" pitchFamily="34" charset="0"/>
              </a:rPr>
              <a:t> Rescue training</a:t>
            </a:r>
          </a:p>
          <a:p>
            <a:endParaRPr lang="en-US" dirty="0"/>
          </a:p>
        </p:txBody>
      </p:sp>
      <p:pic>
        <p:nvPicPr>
          <p:cNvPr id="9" name="Picture 10" descr="Daily/ weekly safety meeting  for training" title="Tool box talks"/>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4800600" y="1828800"/>
            <a:ext cx="3699119" cy="2916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D71F779B-1FB3-447E-99CE-DBE8C84C58A3}"/>
              </a:ext>
            </a:extLst>
          </p:cNvPr>
          <p:cNvSpPr>
            <a:spLocks noGrp="1"/>
          </p:cNvSpPr>
          <p:nvPr>
            <p:ph type="sldNum" sz="quarter" idx="12"/>
          </p:nvPr>
        </p:nvSpPr>
        <p:spPr/>
        <p:txBody>
          <a:bodyPr/>
          <a:lstStyle/>
          <a:p>
            <a:pPr>
              <a:defRPr/>
            </a:pPr>
            <a:fld id="{76E41743-6CA1-47F3-BFE9-72EC095CC43C}" type="slidenum">
              <a:rPr lang="en-US" smtClean="0"/>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13855"/>
            <a:ext cx="7772400" cy="1143000"/>
          </a:xfrm>
        </p:spPr>
        <p:txBody>
          <a:bodyPr/>
          <a:lstStyle/>
          <a:p>
            <a:pPr algn="ctr" eaLnBrk="1" hangingPunct="1"/>
            <a:r>
              <a:rPr lang="en-US" b="1" dirty="0"/>
              <a:t>Summary</a:t>
            </a:r>
            <a:endParaRPr lang="en-US" dirty="0"/>
          </a:p>
        </p:txBody>
      </p:sp>
      <p:sp>
        <p:nvSpPr>
          <p:cNvPr id="155651" name="Rectangle 3"/>
          <p:cNvSpPr>
            <a:spLocks noGrp="1" noChangeArrowheads="1"/>
          </p:cNvSpPr>
          <p:nvPr>
            <p:ph idx="1"/>
          </p:nvPr>
        </p:nvSpPr>
        <p:spPr>
          <a:xfrm>
            <a:off x="685800" y="1156855"/>
            <a:ext cx="7772400" cy="4481945"/>
          </a:xfrm>
        </p:spPr>
        <p:txBody>
          <a:bodyPr numCol="2">
            <a:normAutofit/>
          </a:bodyPr>
          <a:lstStyle/>
          <a:p>
            <a:pPr algn="just" eaLnBrk="1" hangingPunct="1">
              <a:lnSpc>
                <a:spcPct val="90000"/>
              </a:lnSpc>
              <a:spcBef>
                <a:spcPct val="30000"/>
              </a:spcBef>
              <a:buClr>
                <a:schemeClr val="tx1"/>
              </a:buClr>
              <a:defRPr/>
            </a:pPr>
            <a:r>
              <a:rPr lang="en-US" sz="2400" dirty="0">
                <a:latin typeface="+mj-lt"/>
                <a:cs typeface="Times New Roman" pitchFamily="18" charset="0"/>
              </a:rPr>
              <a:t>If you can fall more than 6 feet, you must be protected. </a:t>
            </a:r>
          </a:p>
          <a:p>
            <a:pPr algn="just" eaLnBrk="1" hangingPunct="1">
              <a:lnSpc>
                <a:spcPct val="90000"/>
              </a:lnSpc>
              <a:spcBef>
                <a:spcPct val="30000"/>
              </a:spcBef>
              <a:buClr>
                <a:schemeClr val="tx1"/>
              </a:buClr>
              <a:defRPr/>
            </a:pPr>
            <a:r>
              <a:rPr lang="en-US" sz="2400" dirty="0">
                <a:latin typeface="+mj-lt"/>
                <a:cs typeface="Times New Roman" pitchFamily="18" charset="0"/>
              </a:rPr>
              <a:t>Use fall prevention on:</a:t>
            </a:r>
          </a:p>
          <a:p>
            <a:pPr lvl="1" algn="just" eaLnBrk="1" hangingPunct="1">
              <a:lnSpc>
                <a:spcPct val="90000"/>
              </a:lnSpc>
              <a:spcBef>
                <a:spcPct val="30000"/>
              </a:spcBef>
              <a:buClr>
                <a:schemeClr val="tx1"/>
              </a:buClr>
              <a:defRPr/>
            </a:pPr>
            <a:r>
              <a:rPr lang="en-US" dirty="0">
                <a:latin typeface="+mj-lt"/>
                <a:cs typeface="Times New Roman" pitchFamily="18" charset="0"/>
              </a:rPr>
              <a:t>O</a:t>
            </a:r>
            <a:r>
              <a:rPr lang="en-US" sz="2000" dirty="0">
                <a:latin typeface="+mj-lt"/>
                <a:cs typeface="Times New Roman" pitchFamily="18" charset="0"/>
              </a:rPr>
              <a:t>pen sides &amp; edges, </a:t>
            </a:r>
          </a:p>
          <a:p>
            <a:pPr lvl="1" algn="just" eaLnBrk="1" hangingPunct="1">
              <a:lnSpc>
                <a:spcPct val="90000"/>
              </a:lnSpc>
              <a:spcBef>
                <a:spcPct val="30000"/>
              </a:spcBef>
              <a:buClr>
                <a:schemeClr val="tx1"/>
              </a:buClr>
              <a:defRPr/>
            </a:pPr>
            <a:r>
              <a:rPr lang="en-US" dirty="0">
                <a:latin typeface="+mj-lt"/>
                <a:cs typeface="Times New Roman" pitchFamily="18" charset="0"/>
              </a:rPr>
              <a:t>H</a:t>
            </a:r>
            <a:r>
              <a:rPr lang="en-US" sz="2000" dirty="0">
                <a:latin typeface="+mj-lt"/>
                <a:cs typeface="Times New Roman" pitchFamily="18" charset="0"/>
              </a:rPr>
              <a:t>oles, </a:t>
            </a:r>
          </a:p>
          <a:p>
            <a:pPr lvl="1" algn="just" eaLnBrk="1" hangingPunct="1">
              <a:lnSpc>
                <a:spcPct val="90000"/>
              </a:lnSpc>
              <a:spcBef>
                <a:spcPct val="30000"/>
              </a:spcBef>
              <a:buClr>
                <a:schemeClr val="tx1"/>
              </a:buClr>
              <a:defRPr/>
            </a:pPr>
            <a:r>
              <a:rPr lang="en-US" dirty="0">
                <a:latin typeface="+mj-lt"/>
                <a:cs typeface="Times New Roman" pitchFamily="18" charset="0"/>
              </a:rPr>
              <a:t>C</a:t>
            </a:r>
            <a:r>
              <a:rPr lang="en-US" sz="2000" dirty="0">
                <a:latin typeface="+mj-lt"/>
                <a:cs typeface="Times New Roman" pitchFamily="18" charset="0"/>
              </a:rPr>
              <a:t>oncrete forms &amp; rebar, </a:t>
            </a:r>
          </a:p>
          <a:p>
            <a:pPr lvl="1" algn="just" eaLnBrk="1" hangingPunct="1">
              <a:lnSpc>
                <a:spcPct val="90000"/>
              </a:lnSpc>
              <a:spcBef>
                <a:spcPct val="30000"/>
              </a:spcBef>
              <a:buClr>
                <a:schemeClr val="tx1"/>
              </a:buClr>
              <a:defRPr/>
            </a:pPr>
            <a:r>
              <a:rPr lang="en-US" dirty="0">
                <a:latin typeface="+mj-lt"/>
                <a:cs typeface="Times New Roman" pitchFamily="18" charset="0"/>
              </a:rPr>
              <a:t>E</a:t>
            </a:r>
            <a:r>
              <a:rPr lang="en-US" sz="2000" dirty="0">
                <a:latin typeface="+mj-lt"/>
                <a:cs typeface="Times New Roman" pitchFamily="18" charset="0"/>
              </a:rPr>
              <a:t>xcavations, </a:t>
            </a:r>
          </a:p>
          <a:p>
            <a:pPr lvl="1" algn="just" eaLnBrk="1" hangingPunct="1">
              <a:lnSpc>
                <a:spcPct val="90000"/>
              </a:lnSpc>
              <a:spcBef>
                <a:spcPct val="30000"/>
              </a:spcBef>
              <a:buClr>
                <a:schemeClr val="tx1"/>
              </a:buClr>
              <a:defRPr/>
            </a:pPr>
            <a:r>
              <a:rPr lang="en-US" dirty="0">
                <a:latin typeface="+mj-lt"/>
                <a:cs typeface="Times New Roman" pitchFamily="18" charset="0"/>
              </a:rPr>
              <a:t>R</a:t>
            </a:r>
            <a:r>
              <a:rPr lang="en-US" sz="2000" dirty="0">
                <a:latin typeface="+mj-lt"/>
                <a:cs typeface="Times New Roman" pitchFamily="18" charset="0"/>
              </a:rPr>
              <a:t>oofs, </a:t>
            </a:r>
          </a:p>
          <a:p>
            <a:pPr lvl="1" algn="just" eaLnBrk="1" hangingPunct="1">
              <a:lnSpc>
                <a:spcPct val="90000"/>
              </a:lnSpc>
              <a:spcBef>
                <a:spcPct val="30000"/>
              </a:spcBef>
              <a:buClr>
                <a:schemeClr val="tx1"/>
              </a:buClr>
              <a:defRPr/>
            </a:pPr>
            <a:r>
              <a:rPr lang="en-US" dirty="0">
                <a:latin typeface="+mj-lt"/>
                <a:cs typeface="Times New Roman" pitchFamily="18" charset="0"/>
              </a:rPr>
              <a:t>W</a:t>
            </a:r>
            <a:r>
              <a:rPr lang="en-US" sz="2000" dirty="0">
                <a:latin typeface="+mj-lt"/>
                <a:cs typeface="Times New Roman" pitchFamily="18" charset="0"/>
              </a:rPr>
              <a:t>all openings, </a:t>
            </a:r>
          </a:p>
          <a:p>
            <a:pPr lvl="1" algn="just" eaLnBrk="1" hangingPunct="1">
              <a:lnSpc>
                <a:spcPct val="90000"/>
              </a:lnSpc>
              <a:spcBef>
                <a:spcPct val="30000"/>
              </a:spcBef>
              <a:buClr>
                <a:schemeClr val="tx1"/>
              </a:buClr>
              <a:defRPr/>
            </a:pPr>
            <a:r>
              <a:rPr lang="en-US" dirty="0">
                <a:latin typeface="+mj-lt"/>
                <a:cs typeface="Times New Roman" pitchFamily="18" charset="0"/>
              </a:rPr>
              <a:t>W</a:t>
            </a:r>
            <a:r>
              <a:rPr lang="en-US" sz="2000" dirty="0">
                <a:latin typeface="+mj-lt"/>
                <a:cs typeface="Times New Roman" pitchFamily="18" charset="0"/>
              </a:rPr>
              <a:t>alkways &amp; ramps, </a:t>
            </a:r>
          </a:p>
          <a:p>
            <a:pPr lvl="1" algn="just" eaLnBrk="1" hangingPunct="1">
              <a:lnSpc>
                <a:spcPct val="90000"/>
              </a:lnSpc>
              <a:spcBef>
                <a:spcPct val="30000"/>
              </a:spcBef>
              <a:buClr>
                <a:schemeClr val="tx1"/>
              </a:buClr>
              <a:defRPr/>
            </a:pPr>
            <a:r>
              <a:rPr lang="en-US" dirty="0">
                <a:latin typeface="+mj-lt"/>
                <a:cs typeface="Times New Roman" pitchFamily="18" charset="0"/>
              </a:rPr>
              <a:t>B</a:t>
            </a:r>
            <a:r>
              <a:rPr lang="en-US" sz="2000" dirty="0">
                <a:latin typeface="+mj-lt"/>
                <a:cs typeface="Times New Roman" pitchFamily="18" charset="0"/>
              </a:rPr>
              <a:t>ricklaying, </a:t>
            </a:r>
          </a:p>
          <a:p>
            <a:pPr lvl="1" algn="just" eaLnBrk="1" hangingPunct="1">
              <a:lnSpc>
                <a:spcPct val="90000"/>
              </a:lnSpc>
              <a:spcBef>
                <a:spcPct val="30000"/>
              </a:spcBef>
              <a:buClr>
                <a:schemeClr val="tx1"/>
              </a:buClr>
              <a:defRPr/>
            </a:pPr>
            <a:r>
              <a:rPr lang="en-US" u="sng" dirty="0">
                <a:latin typeface="+mj-lt"/>
                <a:cs typeface="Times New Roman" pitchFamily="18" charset="0"/>
              </a:rPr>
              <a:t>ALL</a:t>
            </a:r>
            <a:r>
              <a:rPr lang="en-US" sz="2000" dirty="0">
                <a:latin typeface="+mj-lt"/>
                <a:cs typeface="Times New Roman" pitchFamily="18" charset="0"/>
              </a:rPr>
              <a:t> </a:t>
            </a:r>
            <a:r>
              <a:rPr lang="en-US" dirty="0">
                <a:latin typeface="+mj-lt"/>
                <a:cs typeface="Times New Roman" pitchFamily="18" charset="0"/>
              </a:rPr>
              <a:t>C</a:t>
            </a:r>
            <a:r>
              <a:rPr lang="en-US" sz="2000" dirty="0">
                <a:latin typeface="+mj-lt"/>
                <a:cs typeface="Times New Roman" pitchFamily="18" charset="0"/>
              </a:rPr>
              <a:t>onstruction</a:t>
            </a:r>
          </a:p>
          <a:p>
            <a:pPr algn="just" eaLnBrk="1" hangingPunct="1">
              <a:lnSpc>
                <a:spcPct val="90000"/>
              </a:lnSpc>
              <a:spcBef>
                <a:spcPct val="30000"/>
              </a:spcBef>
              <a:buClr>
                <a:schemeClr val="tx1"/>
              </a:buClr>
              <a:defRPr/>
            </a:pPr>
            <a:r>
              <a:rPr lang="en-US" sz="2400" dirty="0">
                <a:latin typeface="+mj-lt"/>
                <a:cs typeface="Times New Roman" pitchFamily="18" charset="0"/>
              </a:rPr>
              <a:t>Protective Measures :</a:t>
            </a:r>
          </a:p>
          <a:p>
            <a:pPr lvl="1" algn="just">
              <a:lnSpc>
                <a:spcPct val="90000"/>
              </a:lnSpc>
              <a:spcBef>
                <a:spcPct val="30000"/>
              </a:spcBef>
              <a:buClr>
                <a:schemeClr val="tx1"/>
              </a:buClr>
              <a:defRPr/>
            </a:pPr>
            <a:r>
              <a:rPr lang="en-US" dirty="0">
                <a:latin typeface="+mj-lt"/>
                <a:cs typeface="Times New Roman" pitchFamily="18" charset="0"/>
              </a:rPr>
              <a:t> guardrails</a:t>
            </a:r>
          </a:p>
          <a:p>
            <a:pPr lvl="1" algn="just">
              <a:lnSpc>
                <a:spcPct val="90000"/>
              </a:lnSpc>
              <a:spcBef>
                <a:spcPct val="30000"/>
              </a:spcBef>
              <a:buClr>
                <a:schemeClr val="tx1"/>
              </a:buClr>
              <a:defRPr/>
            </a:pPr>
            <a:r>
              <a:rPr lang="en-US" dirty="0">
                <a:latin typeface="+mj-lt"/>
                <a:cs typeface="Times New Roman" pitchFamily="18" charset="0"/>
              </a:rPr>
              <a:t> covers</a:t>
            </a:r>
          </a:p>
          <a:p>
            <a:pPr lvl="1" algn="just">
              <a:lnSpc>
                <a:spcPct val="90000"/>
              </a:lnSpc>
              <a:spcBef>
                <a:spcPct val="30000"/>
              </a:spcBef>
              <a:buClr>
                <a:schemeClr val="tx1"/>
              </a:buClr>
              <a:defRPr/>
            </a:pPr>
            <a:r>
              <a:rPr lang="en-US" dirty="0">
                <a:latin typeface="+mj-lt"/>
                <a:cs typeface="Times New Roman" pitchFamily="18" charset="0"/>
              </a:rPr>
              <a:t>safety-nets</a:t>
            </a:r>
          </a:p>
          <a:p>
            <a:pPr lvl="1" algn="just">
              <a:lnSpc>
                <a:spcPct val="90000"/>
              </a:lnSpc>
              <a:spcBef>
                <a:spcPct val="30000"/>
              </a:spcBef>
              <a:buClr>
                <a:schemeClr val="tx1"/>
              </a:buClr>
              <a:defRPr/>
            </a:pPr>
            <a:r>
              <a:rPr lang="en-US" dirty="0">
                <a:latin typeface="+mj-lt"/>
                <a:cs typeface="Times New Roman" pitchFamily="18" charset="0"/>
              </a:rPr>
              <a:t>Personal Fall Arrest Systems</a:t>
            </a:r>
          </a:p>
        </p:txBody>
      </p:sp>
      <p:sp>
        <p:nvSpPr>
          <p:cNvPr id="3" name="Slide Number Placeholder 2">
            <a:extLst>
              <a:ext uri="{FF2B5EF4-FFF2-40B4-BE49-F238E27FC236}">
                <a16:creationId xmlns:a16="http://schemas.microsoft.com/office/drawing/2014/main" id="{4EE8FEB3-B6BA-466D-98BE-B21394C8CB0E}"/>
              </a:ext>
            </a:extLst>
          </p:cNvPr>
          <p:cNvSpPr>
            <a:spLocks noGrp="1"/>
          </p:cNvSpPr>
          <p:nvPr>
            <p:ph type="sldNum" sz="quarter" idx="12"/>
          </p:nvPr>
        </p:nvSpPr>
        <p:spPr/>
        <p:txBody>
          <a:bodyPr/>
          <a:lstStyle/>
          <a:p>
            <a:pPr>
              <a:defRPr/>
            </a:pPr>
            <a:fld id="{E66C0451-75BC-4832-9C9E-D63BEAB9FE58}" type="slidenum">
              <a:rPr lang="en-US" smtClean="0"/>
              <a:pPr>
                <a:defRPr/>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title="It’s Your Life, Stay Safe"/>
          <p:cNvSpPr>
            <a:spLocks noGrp="1" noChangeArrowheads="1"/>
          </p:cNvSpPr>
          <p:nvPr>
            <p:ph type="title"/>
          </p:nvPr>
        </p:nvSpPr>
        <p:spPr>
          <a:xfrm>
            <a:off x="381000" y="0"/>
            <a:ext cx="7772400" cy="1143000"/>
          </a:xfrm>
        </p:spPr>
        <p:txBody>
          <a:bodyPr/>
          <a:lstStyle/>
          <a:p>
            <a:pPr eaLnBrk="1" hangingPunct="1"/>
            <a:r>
              <a:rPr lang="en-US" b="1" dirty="0"/>
              <a:t>It’s Your Life, Stay Safe</a:t>
            </a:r>
          </a:p>
        </p:txBody>
      </p:sp>
      <p:sp>
        <p:nvSpPr>
          <p:cNvPr id="146435" name="Rectangle 3" descr="Know your work area&#10;Utilize your fall arrest equipment when necessary&#10;Use the protection you need&#10;Inspect fall protection equipment prior to each use&#10;Report problems and replace defective equipment&#10;Listen for, watch for, and recognize hazards&#10;Stop and ask questions if there’s any doubt!&#10;" title="It’s Your Life, Stay Safe"/>
          <p:cNvSpPr>
            <a:spLocks noGrp="1" noChangeArrowheads="1"/>
          </p:cNvSpPr>
          <p:nvPr>
            <p:ph idx="1"/>
          </p:nvPr>
        </p:nvSpPr>
        <p:spPr>
          <a:xfrm>
            <a:off x="685800" y="1143000"/>
            <a:ext cx="8001000" cy="5105400"/>
          </a:xfrm>
        </p:spPr>
        <p:txBody>
          <a:bodyPr/>
          <a:lstStyle/>
          <a:p>
            <a:pPr eaLnBrk="1" hangingPunct="1">
              <a:lnSpc>
                <a:spcPct val="90000"/>
              </a:lnSpc>
            </a:pPr>
            <a:r>
              <a:rPr lang="en-US" dirty="0"/>
              <a:t>Know your work area</a:t>
            </a:r>
          </a:p>
          <a:p>
            <a:pPr eaLnBrk="1" hangingPunct="1">
              <a:lnSpc>
                <a:spcPct val="90000"/>
              </a:lnSpc>
            </a:pPr>
            <a:r>
              <a:rPr lang="en-US" dirty="0"/>
              <a:t>Utilize your fall arrest equipment when necessary</a:t>
            </a:r>
          </a:p>
          <a:p>
            <a:pPr eaLnBrk="1" hangingPunct="1">
              <a:lnSpc>
                <a:spcPct val="90000"/>
              </a:lnSpc>
            </a:pPr>
            <a:r>
              <a:rPr lang="en-US" dirty="0"/>
              <a:t>Use the protection you need</a:t>
            </a:r>
          </a:p>
          <a:p>
            <a:pPr eaLnBrk="1" hangingPunct="1">
              <a:lnSpc>
                <a:spcPct val="90000"/>
              </a:lnSpc>
            </a:pPr>
            <a:r>
              <a:rPr lang="en-US" dirty="0"/>
              <a:t>Inspect fall protection equipment prior to each use</a:t>
            </a:r>
          </a:p>
          <a:p>
            <a:pPr eaLnBrk="1" hangingPunct="1">
              <a:lnSpc>
                <a:spcPct val="90000"/>
              </a:lnSpc>
            </a:pPr>
            <a:r>
              <a:rPr lang="en-US" dirty="0"/>
              <a:t>Report problems and replace defective equipment</a:t>
            </a:r>
          </a:p>
          <a:p>
            <a:pPr eaLnBrk="1" hangingPunct="1">
              <a:lnSpc>
                <a:spcPct val="90000"/>
              </a:lnSpc>
            </a:pPr>
            <a:r>
              <a:rPr lang="en-US" dirty="0"/>
              <a:t>Listen for, watch for, and recognize hazards</a:t>
            </a:r>
          </a:p>
          <a:p>
            <a:pPr eaLnBrk="1" hangingPunct="1">
              <a:lnSpc>
                <a:spcPct val="90000"/>
              </a:lnSpc>
            </a:pPr>
            <a:r>
              <a:rPr lang="en-US" dirty="0"/>
              <a:t>Stop and ask questions if there’s any doubt!</a:t>
            </a:r>
          </a:p>
        </p:txBody>
      </p:sp>
      <p:sp>
        <p:nvSpPr>
          <p:cNvPr id="3" name="Slide Number Placeholder 2">
            <a:extLst>
              <a:ext uri="{FF2B5EF4-FFF2-40B4-BE49-F238E27FC236}">
                <a16:creationId xmlns:a16="http://schemas.microsoft.com/office/drawing/2014/main" id="{D3E6F5B8-D3E1-4F7A-AA09-58116B449FD2}"/>
              </a:ext>
            </a:extLst>
          </p:cNvPr>
          <p:cNvSpPr>
            <a:spLocks noGrp="1"/>
          </p:cNvSpPr>
          <p:nvPr>
            <p:ph type="sldNum" sz="quarter" idx="12"/>
          </p:nvPr>
        </p:nvSpPr>
        <p:spPr/>
        <p:txBody>
          <a:bodyPr/>
          <a:lstStyle/>
          <a:p>
            <a:pPr>
              <a:defRPr/>
            </a:pPr>
            <a:fld id="{E66C0451-75BC-4832-9C9E-D63BEAB9FE58}" type="slidenum">
              <a:rPr lang="en-US" smtClean="0"/>
              <a:pPr>
                <a:defRPr/>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57200" y="609600"/>
            <a:ext cx="8229600" cy="1143000"/>
          </a:xfrm>
        </p:spPr>
        <p:txBody>
          <a:bodyPr/>
          <a:lstStyle/>
          <a:p>
            <a:pPr algn="ctr" eaLnBrk="1" hangingPunct="1"/>
            <a:r>
              <a:rPr lang="en-US" b="1" dirty="0">
                <a:cs typeface="Times New Roman" pitchFamily="18" charset="0"/>
              </a:rPr>
              <a:t>Attribution and Disclaimer</a:t>
            </a:r>
          </a:p>
        </p:txBody>
      </p:sp>
      <p:sp>
        <p:nvSpPr>
          <p:cNvPr id="148483" name="Content Placeholder 3"/>
          <p:cNvSpPr>
            <a:spLocks noGrp="1"/>
          </p:cNvSpPr>
          <p:nvPr>
            <p:ph idx="1"/>
          </p:nvPr>
        </p:nvSpPr>
        <p:spPr>
          <a:xfrm>
            <a:off x="949774" y="1981200"/>
            <a:ext cx="7704667" cy="3332816"/>
          </a:xfrm>
        </p:spPr>
        <p:txBody>
          <a:bodyPr>
            <a:noAutofit/>
          </a:bodyPr>
          <a:lstStyle/>
          <a:p>
            <a:pPr eaLnBrk="1" hangingPunct="1"/>
            <a:endParaRPr lang="en-US" dirty="0"/>
          </a:p>
          <a:p>
            <a:pPr eaLnBrk="1" hangingPunct="1"/>
            <a:endParaRPr lang="en-US" dirty="0"/>
          </a:p>
          <a:p>
            <a:r>
              <a:rPr lang="en-US" dirty="0"/>
              <a:t>This material was produced under </a:t>
            </a:r>
            <a:r>
              <a:rPr lang="en-US"/>
              <a:t>grant SH-22298-SH1 </a:t>
            </a:r>
            <a:r>
              <a:rPr lang="en-US" dirty="0"/>
              <a:t>from the Occupational Safety and Health Administration, U.S. Department of Labor. It does not necessarily reflect the views or policies of the U.S. Department of Labor, nor does the mention of trade names, commercial products, or organizations imply endorsement by the U.S. Government.</a:t>
            </a:r>
          </a:p>
          <a:p>
            <a:pPr eaLnBrk="1" hangingPunct="1"/>
            <a:r>
              <a:rPr lang="en-US" dirty="0"/>
              <a:t>Revisions were made to this material under grant number SH-31226-SH7 from the Occupational Safety and Health Administration, U.S. Department of Labor in 2017.</a:t>
            </a:r>
          </a:p>
          <a:p>
            <a:pPr eaLnBrk="1" hangingPunct="1"/>
            <a:endParaRPr lang="en-US" dirty="0"/>
          </a:p>
          <a:p>
            <a:pPr eaLnBrk="1" hangingPunct="1">
              <a:buFont typeface="Arial" pitchFamily="34" charset="0"/>
              <a:buNone/>
            </a:pPr>
            <a:endParaRPr lang="en-US" dirty="0"/>
          </a:p>
        </p:txBody>
      </p:sp>
      <p:sp>
        <p:nvSpPr>
          <p:cNvPr id="3" name="Slide Number Placeholder 2">
            <a:extLst>
              <a:ext uri="{FF2B5EF4-FFF2-40B4-BE49-F238E27FC236}">
                <a16:creationId xmlns:a16="http://schemas.microsoft.com/office/drawing/2014/main" id="{AF9C8563-8AA8-4D45-89CA-1781E6A69638}"/>
              </a:ext>
            </a:extLst>
          </p:cNvPr>
          <p:cNvSpPr>
            <a:spLocks noGrp="1"/>
          </p:cNvSpPr>
          <p:nvPr>
            <p:ph type="sldNum" sz="quarter" idx="12"/>
          </p:nvPr>
        </p:nvSpPr>
        <p:spPr/>
        <p:txBody>
          <a:bodyPr/>
          <a:lstStyle/>
          <a:p>
            <a:pPr>
              <a:defRPr/>
            </a:pPr>
            <a:fld id="{E66C0451-75BC-4832-9C9E-D63BEAB9FE58}" type="slidenum">
              <a:rPr lang="en-US" smtClean="0"/>
              <a:pPr>
                <a:defRPr/>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28513" y="35859"/>
            <a:ext cx="8229600" cy="792162"/>
          </a:xfrm>
        </p:spPr>
        <p:txBody>
          <a:bodyPr/>
          <a:lstStyle/>
          <a:p>
            <a:pPr eaLnBrk="1" hangingPunct="1"/>
            <a:r>
              <a:rPr lang="en-US" b="1" dirty="0">
                <a:cs typeface="Times New Roman" pitchFamily="18" charset="0"/>
              </a:rPr>
              <a:t>Disclaimer</a:t>
            </a:r>
          </a:p>
        </p:txBody>
      </p:sp>
      <p:sp>
        <p:nvSpPr>
          <p:cNvPr id="7171" name="Content Placeholder 3"/>
          <p:cNvSpPr>
            <a:spLocks noGrp="1"/>
          </p:cNvSpPr>
          <p:nvPr>
            <p:ph idx="1"/>
          </p:nvPr>
        </p:nvSpPr>
        <p:spPr>
          <a:xfrm>
            <a:off x="982133" y="1295400"/>
            <a:ext cx="7704667" cy="3332816"/>
          </a:xfrm>
        </p:spPr>
        <p:txBody>
          <a:bodyPr/>
          <a:lstStyle/>
          <a:p>
            <a:r>
              <a:rPr lang="en-US" altLang="en-US" dirty="0">
                <a:cs typeface="Times New Roman" panose="02020603050405020304" pitchFamily="18" charset="0"/>
              </a:rPr>
              <a:t>This material provides the p</a:t>
            </a:r>
            <a:r>
              <a:rPr lang="en-US" dirty="0"/>
              <a:t>articipant with an overview of the construction fall protection standards. </a:t>
            </a:r>
          </a:p>
          <a:p>
            <a:r>
              <a:rPr lang="en-US" dirty="0"/>
              <a:t>This presentation cannot cover all the applicable material within 1-1/2 hours and it is  the participant’s responsibility to attend additional training as required.  </a:t>
            </a:r>
          </a:p>
          <a:p>
            <a:endParaRPr lang="en-US" dirty="0"/>
          </a:p>
        </p:txBody>
      </p:sp>
      <p:sp>
        <p:nvSpPr>
          <p:cNvPr id="2" name="Slide Number Placeholder 1">
            <a:extLst>
              <a:ext uri="{FF2B5EF4-FFF2-40B4-BE49-F238E27FC236}">
                <a16:creationId xmlns:a16="http://schemas.microsoft.com/office/drawing/2014/main" id="{2CC7597F-1C02-41C8-88B2-EB9DA87078E6}"/>
              </a:ext>
            </a:extLst>
          </p:cNvPr>
          <p:cNvSpPr>
            <a:spLocks noGrp="1"/>
          </p:cNvSpPr>
          <p:nvPr>
            <p:ph type="sldNum" sz="quarter" idx="12"/>
          </p:nvPr>
        </p:nvSpPr>
        <p:spPr/>
        <p:txBody>
          <a:bodyPr/>
          <a:lstStyle/>
          <a:p>
            <a:pPr>
              <a:defRPr/>
            </a:pPr>
            <a:fld id="{E66C0451-75BC-4832-9C9E-D63BEAB9FE58}" type="slidenum">
              <a:rPr lang="en-US" smtClean="0"/>
              <a:pPr>
                <a:defRPr/>
              </a:pPr>
              <a:t>97</a:t>
            </a:fld>
            <a:endParaRPr lang="en-US" dirty="0"/>
          </a:p>
        </p:txBody>
      </p:sp>
    </p:spTree>
    <p:extLst>
      <p:ext uri="{BB962C8B-B14F-4D97-AF65-F5344CB8AC3E}">
        <p14:creationId xmlns:p14="http://schemas.microsoft.com/office/powerpoint/2010/main" val="11393107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2" descr="people covering their faces with cards that have question marks&#10;" title="Image result for person asking questi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5800" y="1960562"/>
            <a:ext cx="4479778" cy="29368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4E80B84-A25E-4F24-A713-5E07903CBAE6}"/>
              </a:ext>
            </a:extLst>
          </p:cNvPr>
          <p:cNvSpPr>
            <a:spLocks noGrp="1"/>
          </p:cNvSpPr>
          <p:nvPr>
            <p:ph type="sldNum" sz="quarter" idx="12"/>
          </p:nvPr>
        </p:nvSpPr>
        <p:spPr/>
        <p:txBody>
          <a:bodyPr/>
          <a:lstStyle/>
          <a:p>
            <a:pPr>
              <a:defRPr/>
            </a:pPr>
            <a:fld id="{8A97B467-CA95-4AB8-8BDE-AF7DFE478845}" type="slidenum">
              <a:rPr lang="en-US" smtClean="0"/>
              <a:pPr>
                <a:defRPr/>
              </a:pPr>
              <a:t>98</a:t>
            </a:fld>
            <a:endParaRPr lang="en-US" dirty="0"/>
          </a:p>
        </p:txBody>
      </p:sp>
      <p:pic>
        <p:nvPicPr>
          <p:cNvPr id="6" name="Picture 2" descr="Creative Commons License">
            <a:extLst>
              <a:ext uri="{FF2B5EF4-FFF2-40B4-BE49-F238E27FC236}">
                <a16:creationId xmlns:a16="http://schemas.microsoft.com/office/drawing/2014/main" id="{1345C1D4-D7C3-4746-AFB7-774FF476DBA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972300" y="4573587"/>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0</TotalTime>
  <Words>9334</Words>
  <Application>Microsoft Office PowerPoint</Application>
  <PresentationFormat>On-screen Show (4:3)</PresentationFormat>
  <Paragraphs>1162</Paragraphs>
  <Slides>98</Slides>
  <Notes>96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9" baseType="lpstr">
      <vt:lpstr>Aharoni</vt:lpstr>
      <vt:lpstr>Arial</vt:lpstr>
      <vt:lpstr>Arial Rounded MT Bold</vt:lpstr>
      <vt:lpstr>Calibri</vt:lpstr>
      <vt:lpstr>Corbel</vt:lpstr>
      <vt:lpstr>Monotype Sorts</vt:lpstr>
      <vt:lpstr>Symbol</vt:lpstr>
      <vt:lpstr>Times New Roman</vt:lpstr>
      <vt:lpstr>Wingdings</vt:lpstr>
      <vt:lpstr>Parallax</vt:lpstr>
      <vt:lpstr>CorelDRAW!</vt:lpstr>
      <vt:lpstr>Building Safe Working Environments in Rural Communities  </vt:lpstr>
      <vt:lpstr>The Need for Training:</vt:lpstr>
      <vt:lpstr>The Fatal Four</vt:lpstr>
      <vt:lpstr>Objectives:</vt:lpstr>
      <vt:lpstr>Training Content</vt:lpstr>
      <vt:lpstr>Employee Responsibilities</vt:lpstr>
      <vt:lpstr>“Whistleblower Act”</vt:lpstr>
      <vt:lpstr>Employer Responsibilities</vt:lpstr>
      <vt:lpstr>Laws &amp; Regulations</vt:lpstr>
      <vt:lpstr>Recognizing General Fall Hazards</vt:lpstr>
      <vt:lpstr>General Fall Hazard Recognition</vt:lpstr>
      <vt:lpstr>Fall Hazards Include:</vt:lpstr>
      <vt:lpstr>Fall Hazard - Walkways and Ramps </vt:lpstr>
      <vt:lpstr>Fall Hazard - Floor Holes </vt:lpstr>
      <vt:lpstr>Fall Hazard - Wall Openings</vt:lpstr>
      <vt:lpstr>Fall Hazard:   Sides &amp; Edges</vt:lpstr>
      <vt:lpstr>Fall Hazard: Concrete Forms and Rebar</vt:lpstr>
      <vt:lpstr>Fall Hazard: Excavations</vt:lpstr>
      <vt:lpstr>How to prevent falls?</vt:lpstr>
      <vt:lpstr>Types of Fall Protection</vt:lpstr>
      <vt:lpstr>Guardrails</vt:lpstr>
      <vt:lpstr>Examples of Improper Installation of Temporary Guard Rails</vt:lpstr>
      <vt:lpstr>Personal Fall Arrest Systems</vt:lpstr>
      <vt:lpstr>Personal Fall Arrest System- Anchor Points</vt:lpstr>
      <vt:lpstr>Personal Fall Arrest System- Full Body Harness</vt:lpstr>
      <vt:lpstr>Full Body Harness</vt:lpstr>
      <vt:lpstr>Personal Fall Arrest System- Full Body Harness 2</vt:lpstr>
      <vt:lpstr>What is OSHA’s Definition of Snug?</vt:lpstr>
      <vt:lpstr>Harness Inspections</vt:lpstr>
      <vt:lpstr>Personal Fall Arrest System- Connector, Lanyard &amp; Anchors </vt:lpstr>
      <vt:lpstr>Personal Fall Arrest System- Connector &amp; Lanyards</vt:lpstr>
      <vt:lpstr>Personal Fall Arrest System- Vertical Lifelines &amp; Lanyards</vt:lpstr>
      <vt:lpstr>Personal Fall Arrest System- Vertical Lifelines &amp; Rope Grabs </vt:lpstr>
      <vt:lpstr>Personal Fall Arrest System –  Horizontal lifeline</vt:lpstr>
      <vt:lpstr>Personal Fall Arrest System - Horizontal Lifeline</vt:lpstr>
      <vt:lpstr>Restraining &amp; Positioning Devices: Mitigating the Hazard!</vt:lpstr>
      <vt:lpstr>Personal Fall Arrest System- Calculating Fall Clearance with a Retractable</vt:lpstr>
      <vt:lpstr>Personal Fall Arrest System- Swing Calculation</vt:lpstr>
      <vt:lpstr>Safety Nets</vt:lpstr>
      <vt:lpstr>SAFETY NETS -  Check List</vt:lpstr>
      <vt:lpstr>Controlled Access Zones/Controlled Decking Zones (Steel Erection)</vt:lpstr>
      <vt:lpstr>Control Versus Warning Lines</vt:lpstr>
      <vt:lpstr>Safety Monitor</vt:lpstr>
      <vt:lpstr>What Is A Scaffold?</vt:lpstr>
      <vt:lpstr>Supported Scaffolds</vt:lpstr>
      <vt:lpstr>Suspended Scaffolds</vt:lpstr>
      <vt:lpstr>Aerial Lifts Scaffold</vt:lpstr>
      <vt:lpstr>Scaffold - Fall Hazards</vt:lpstr>
      <vt:lpstr>Scaffolds – Materials </vt:lpstr>
      <vt:lpstr>Scaffolds - Avoiding Falls </vt:lpstr>
      <vt:lpstr>Scaffolds - Guardrails</vt:lpstr>
      <vt:lpstr>Scaffolds--PFAs</vt:lpstr>
      <vt:lpstr>Scaffolds – Do you see the Hazards?</vt:lpstr>
      <vt:lpstr>Scaffolds</vt:lpstr>
      <vt:lpstr>Scaffolds - Baker-type</vt:lpstr>
      <vt:lpstr>Seriously?</vt:lpstr>
      <vt:lpstr>Stairways &amp; Ladders</vt:lpstr>
      <vt:lpstr>Ladders</vt:lpstr>
      <vt:lpstr>Stairways &amp; Ladders Fall Hazards</vt:lpstr>
      <vt:lpstr>Stairways - Fall Prevention</vt:lpstr>
      <vt:lpstr> Stairways - Fall Prevention </vt:lpstr>
      <vt:lpstr>Portable Ladders</vt:lpstr>
      <vt:lpstr>Ladder Types</vt:lpstr>
      <vt:lpstr>Ladder - Climbing &amp; Use</vt:lpstr>
      <vt:lpstr>Ladder Climbing and Use 1</vt:lpstr>
      <vt:lpstr>Ladder - Climbing &amp; Use  - 2</vt:lpstr>
      <vt:lpstr>Ladder - Inspections</vt:lpstr>
      <vt:lpstr>Outdoor Warning Lines</vt:lpstr>
      <vt:lpstr>Fall Hazard: Roofs</vt:lpstr>
      <vt:lpstr>Methods of Roof Fall Prevention</vt:lpstr>
      <vt:lpstr>Stay Back from Edges</vt:lpstr>
      <vt:lpstr>Roof Guardrails</vt:lpstr>
      <vt:lpstr>Access Ways</vt:lpstr>
      <vt:lpstr>Holes</vt:lpstr>
      <vt:lpstr>Residential Construction</vt:lpstr>
      <vt:lpstr>Residential Fall Protection Program Update </vt:lpstr>
      <vt:lpstr>Standard 1926.501(b)(13)</vt:lpstr>
      <vt:lpstr>Definitions </vt:lpstr>
      <vt:lpstr>Roof Fall Protection  </vt:lpstr>
      <vt:lpstr>Roof Fall Protection</vt:lpstr>
      <vt:lpstr>Residential-type roof repairs</vt:lpstr>
      <vt:lpstr>Roof Trusses Handling, Installing and Bracing</vt:lpstr>
      <vt:lpstr>Trusses - Reducing the Risk - 1</vt:lpstr>
      <vt:lpstr>Trusses - Reducing the Risk - 2</vt:lpstr>
      <vt:lpstr>Falls - Reducing the Risk </vt:lpstr>
      <vt:lpstr>Fall Protection Plan 1926.502(k) </vt:lpstr>
      <vt:lpstr>Fall Prevention Planning</vt:lpstr>
      <vt:lpstr>Fall Prevention Plan Details</vt:lpstr>
      <vt:lpstr>Fall Prevention Plan</vt:lpstr>
      <vt:lpstr>Fall Rescue Procedures - 1</vt:lpstr>
      <vt:lpstr>PROCEEDURE: Rescue your Fallen Worker</vt:lpstr>
      <vt:lpstr>When Everything Works Right!</vt:lpstr>
      <vt:lpstr>Training</vt:lpstr>
      <vt:lpstr>Summary</vt:lpstr>
      <vt:lpstr>It’s Your Life, Stay Safe</vt:lpstr>
      <vt:lpstr>Attribution and Disclaimer</vt:lpstr>
      <vt:lpstr>Disclaimer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2018-12-21T14:39:10Z</dcterms:created>
  <dcterms:modified xsi:type="dcterms:W3CDTF">2019-12-17T18:57:49Z</dcterms:modified>
</cp:coreProperties>
</file>