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2"/>
  </p:notesMasterIdLst>
  <p:handoutMasterIdLst>
    <p:handoutMasterId r:id="rId13"/>
  </p:handoutMasterIdLst>
  <p:sldIdLst>
    <p:sldId id="366" r:id="rId2"/>
    <p:sldId id="375" r:id="rId3"/>
    <p:sldId id="367" r:id="rId4"/>
    <p:sldId id="368" r:id="rId5"/>
    <p:sldId id="369" r:id="rId6"/>
    <p:sldId id="370" r:id="rId7"/>
    <p:sldId id="371" r:id="rId8"/>
    <p:sldId id="372" r:id="rId9"/>
    <p:sldId id="373" r:id="rId10"/>
    <p:sldId id="374" r:id="rId1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74413" autoAdjust="0"/>
  </p:normalViewPr>
  <p:slideViewPr>
    <p:cSldViewPr>
      <p:cViewPr varScale="1">
        <p:scale>
          <a:sx n="51" d="100"/>
          <a:sy n="51" d="100"/>
        </p:scale>
        <p:origin x="-1637" y="-67"/>
      </p:cViewPr>
      <p:guideLst>
        <p:guide orient="horz" pos="720"/>
        <p:guide orient="horz" pos="62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28" charset="-128"/>
              </a:defRPr>
            </a:lvl1pPr>
          </a:lstStyle>
          <a:p>
            <a:pPr>
              <a:defRPr/>
            </a:pPr>
            <a:endParaRPr 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28" charset="-128"/>
              </a:defRPr>
            </a:lvl1pPr>
          </a:lstStyle>
          <a:p>
            <a:pPr>
              <a:defRPr/>
            </a:pPr>
            <a:endParaRPr 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28" charset="-128"/>
              </a:defRPr>
            </a:lvl1pPr>
          </a:lstStyle>
          <a:p>
            <a:pPr>
              <a:defRPr/>
            </a:pPr>
            <a:endParaRPr lang="en-US"/>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89C80A68-2A38-416F-B9D4-6E21DCFEED97}" type="slidenum">
              <a:rPr lang="en-US" altLang="en-US"/>
              <a:pPr/>
              <a:t>‹#›</a:t>
            </a:fld>
            <a:endParaRPr lang="en-US" altLang="en-US"/>
          </a:p>
        </p:txBody>
      </p:sp>
    </p:spTree>
    <p:extLst>
      <p:ext uri="{BB962C8B-B14F-4D97-AF65-F5344CB8AC3E}">
        <p14:creationId xmlns:p14="http://schemas.microsoft.com/office/powerpoint/2010/main" val="7992086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28"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28"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28"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F582E10F-71A4-49EB-8E7D-D0EF100CDE79}" type="slidenum">
              <a:rPr lang="en-US" altLang="en-US"/>
              <a:pPr/>
              <a:t>‹#›</a:t>
            </a:fld>
            <a:endParaRPr lang="en-US" altLang="en-US"/>
          </a:p>
        </p:txBody>
      </p:sp>
    </p:spTree>
    <p:extLst>
      <p:ext uri="{BB962C8B-B14F-4D97-AF65-F5344CB8AC3E}">
        <p14:creationId xmlns:p14="http://schemas.microsoft.com/office/powerpoint/2010/main" val="12009094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2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2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2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2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2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a:t>This material was produced under Susan</a:t>
            </a:r>
            <a:r>
              <a:rPr lang="tr-TR" dirty="0"/>
              <a:t> </a:t>
            </a:r>
            <a:r>
              <a:rPr lang="en-US" dirty="0"/>
              <a:t>Harwood grant number </a:t>
            </a:r>
            <a:r>
              <a:rPr lang="tr-TR" i="1" dirty="0"/>
              <a:t>SH</a:t>
            </a:r>
            <a:r>
              <a:rPr lang="en-US" i="1" dirty="0"/>
              <a:t>-</a:t>
            </a:r>
            <a:r>
              <a:rPr lang="tr-TR" i="1" dirty="0"/>
              <a:t>2</a:t>
            </a:r>
            <a:r>
              <a:rPr lang="en-US" i="1" dirty="0"/>
              <a:t>6321-SH4 </a:t>
            </a:r>
            <a:r>
              <a:rPr lang="en-US" dirty="0"/>
              <a:t>Occupational Safety and Health Administration,</a:t>
            </a:r>
            <a:r>
              <a:rPr lang="tr-TR" dirty="0"/>
              <a:t> </a:t>
            </a:r>
            <a:r>
              <a:rPr lang="en-US" dirty="0"/>
              <a:t>U.S. Department of Labor, and used for training purposes under the </a:t>
            </a:r>
            <a:r>
              <a:rPr lang="en-US" kern="0" dirty="0">
                <a:latin typeface="Arial Narrow" panose="020B0606020202030204" pitchFamily="34" charset="0"/>
              </a:rPr>
              <a:t>Susan Harwood Training Follow-On Grant SH-27686-SH5</a:t>
            </a:r>
            <a:endParaRPr lang="tr-TR" dirty="0"/>
          </a:p>
          <a:p>
            <a:pPr>
              <a:defRPr/>
            </a:pPr>
            <a:endParaRPr lang="en-US" dirty="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1864A044-7220-4495-B267-3CDCC20DFA40}" type="slidenum">
              <a:rPr lang="en-US" altLang="en-US" sz="1200"/>
              <a:pPr/>
              <a:t>2</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defRPr/>
            </a:pPr>
            <a:r>
              <a:rPr lang="en-US" altLang="en-US" dirty="0">
                <a:latin typeface="Arial" panose="020B0604020202020204" pitchFamily="34" charset="0"/>
                <a:ea typeface="ＭＳ Ｐゴシック" panose="020B0600070205080204" pitchFamily="34" charset="-128"/>
              </a:rPr>
              <a:t>Device control buttons are as follows:</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Back camera</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Volume</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Mute/rotation</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Speaker</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Dock connector</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Headphone jack</a:t>
            </a:r>
          </a:p>
          <a:p>
            <a:pPr marL="171450" indent="-171450" eaLnBrk="1" hangingPunct="1">
              <a:spcBef>
                <a:spcPct val="0"/>
              </a:spcBef>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rPr>
              <a:t>And Microphone</a:t>
            </a: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42156D62-F7FD-4F63-A2AF-786D0F69F227}" type="slidenum">
              <a:rPr lang="en-US" altLang="en-US" sz="1200">
                <a:latin typeface="Calibri" pitchFamily="34" charset="0"/>
                <a:cs typeface="Arial" charset="0"/>
              </a:rPr>
              <a:pPr/>
              <a:t>3</a:t>
            </a:fld>
            <a:endParaRPr lang="en-US" altLang="en-US" sz="1200">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itchFamily="34" charset="-128"/>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1FE9CD21-01EB-4A1C-B36F-0E15B25B56B9}" type="slidenum">
              <a:rPr lang="en-US" altLang="en-US" sz="1200">
                <a:latin typeface="Calibri" pitchFamily="34" charset="0"/>
                <a:cs typeface="Arial" charset="0"/>
              </a:rPr>
              <a:pPr/>
              <a:t>4</a:t>
            </a:fld>
            <a:endParaRPr lang="en-US" altLang="en-US" sz="1200">
              <a:latin typeface="Calibri" pitchFamily="34"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itchFamily="34"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D9628F08-65EE-4F13-8597-8E69B7AB7BA3}" type="slidenum">
              <a:rPr lang="en-US" altLang="en-US" sz="1200">
                <a:latin typeface="Calibri" pitchFamily="34" charset="0"/>
                <a:cs typeface="Arial" charset="0"/>
              </a:rPr>
              <a:pPr/>
              <a:t>9</a:t>
            </a:fld>
            <a:endParaRPr lang="en-US" altLang="en-US" sz="1200">
              <a:latin typeface="Calibri" pitchFamily="34"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34E8B0F6-AB26-4320-94A3-9BC52DDA5A76}" type="datetimeFigureOut">
              <a:rPr lang="en-US"/>
              <a:pPr>
                <a:defRPr/>
              </a:pPr>
              <a:t>4/26/2017</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fld id="{C6EB5907-7029-4CDD-B7B2-E0A49EE6506E}" type="slidenum">
              <a:rPr lang="en-US" altLang="en-US"/>
              <a:pPr/>
              <a:t>‹#›</a:t>
            </a:fld>
            <a:endParaRPr lang="en-US" altLang="en-US"/>
          </a:p>
        </p:txBody>
      </p:sp>
    </p:spTree>
    <p:extLst>
      <p:ext uri="{BB962C8B-B14F-4D97-AF65-F5344CB8AC3E}">
        <p14:creationId xmlns:p14="http://schemas.microsoft.com/office/powerpoint/2010/main" val="375116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B7153A-B14A-40BC-A790-E5F42CF7C431}" type="datetimeFigureOut">
              <a:rPr lang="en-US"/>
              <a:pPr>
                <a:defRPr/>
              </a:pPr>
              <a:t>4/26/2017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9262DFD-6C17-4006-9964-892855E5A1D7}" type="slidenum">
              <a:rPr lang="en-US" altLang="en-US"/>
              <a:pPr/>
              <a:t>‹#›</a:t>
            </a:fld>
            <a:endParaRPr lang="en-US" altLang="en-US"/>
          </a:p>
        </p:txBody>
      </p:sp>
    </p:spTree>
    <p:extLst>
      <p:ext uri="{BB962C8B-B14F-4D97-AF65-F5344CB8AC3E}">
        <p14:creationId xmlns:p14="http://schemas.microsoft.com/office/powerpoint/2010/main" val="92765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2DCA9E6-E4AA-4C72-B29B-6E140FE62D2F}" type="datetimeFigureOut">
              <a:rPr lang="en-US"/>
              <a:pPr>
                <a:defRPr/>
              </a:pPr>
              <a:t>4/26/2017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0E0B46-10BB-40E9-AD2E-39CFF4ECF66D}" type="slidenum">
              <a:rPr lang="en-US" altLang="en-US"/>
              <a:pPr/>
              <a:t>‹#›</a:t>
            </a:fld>
            <a:endParaRPr lang="en-US" altLang="en-US"/>
          </a:p>
        </p:txBody>
      </p:sp>
    </p:spTree>
    <p:extLst>
      <p:ext uri="{BB962C8B-B14F-4D97-AF65-F5344CB8AC3E}">
        <p14:creationId xmlns:p14="http://schemas.microsoft.com/office/powerpoint/2010/main" val="4107246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CF79608-42C3-49AE-97E7-B3E2AC8E3640}" type="datetimeFigureOut">
              <a:rPr lang="en-US"/>
              <a:pPr>
                <a:defRPr/>
              </a:pPr>
              <a:t>4/26/2017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F0B83E3-2A4A-4FB1-88FF-30511A2AD5C0}" type="slidenum">
              <a:rPr lang="en-US" altLang="en-US"/>
              <a:pPr/>
              <a:t>‹#›</a:t>
            </a:fld>
            <a:endParaRPr lang="en-US" altLang="en-US"/>
          </a:p>
        </p:txBody>
      </p:sp>
    </p:spTree>
    <p:extLst>
      <p:ext uri="{BB962C8B-B14F-4D97-AF65-F5344CB8AC3E}">
        <p14:creationId xmlns:p14="http://schemas.microsoft.com/office/powerpoint/2010/main" val="171756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DF2FD89-A82A-4FF6-B6C1-304357F4FE5E}" type="datetimeFigureOut">
              <a:rPr lang="en-US"/>
              <a:pPr>
                <a:defRPr/>
              </a:pPr>
              <a:t>4/26/2017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D12B85-76AC-4687-A868-B375CE259AD5}" type="slidenum">
              <a:rPr lang="en-US" altLang="en-US"/>
              <a:pPr/>
              <a:t>‹#›</a:t>
            </a:fld>
            <a:endParaRPr lang="en-US" altLang="en-US"/>
          </a:p>
        </p:txBody>
      </p:sp>
    </p:spTree>
    <p:extLst>
      <p:ext uri="{BB962C8B-B14F-4D97-AF65-F5344CB8AC3E}">
        <p14:creationId xmlns:p14="http://schemas.microsoft.com/office/powerpoint/2010/main" val="281422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87C6779A-83BD-4FBC-B8F5-0E9D9A638727}" type="datetimeFigureOut">
              <a:rPr lang="en-US"/>
              <a:pPr>
                <a:defRPr/>
              </a:pPr>
              <a:t>4/26/2017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50CA556-10BF-4273-BB4E-0470BCA3F062}" type="slidenum">
              <a:rPr lang="en-US" altLang="en-US"/>
              <a:pPr/>
              <a:t>‹#›</a:t>
            </a:fld>
            <a:endParaRPr lang="en-US" altLang="en-US"/>
          </a:p>
        </p:txBody>
      </p:sp>
    </p:spTree>
    <p:extLst>
      <p:ext uri="{BB962C8B-B14F-4D97-AF65-F5344CB8AC3E}">
        <p14:creationId xmlns:p14="http://schemas.microsoft.com/office/powerpoint/2010/main" val="2424066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p:cNvSpPr>
            <a:spLocks noGrp="1"/>
          </p:cNvSpPr>
          <p:nvPr>
            <p:ph type="dt" sz="half" idx="10"/>
          </p:nvPr>
        </p:nvSpPr>
        <p:spPr/>
        <p:txBody>
          <a:bodyPr rtlCol="0"/>
          <a:lstStyle>
            <a:lvl1pPr>
              <a:defRPr/>
            </a:lvl1pPr>
          </a:lstStyle>
          <a:p>
            <a:pPr>
              <a:defRPr/>
            </a:pPr>
            <a:fld id="{A70913E0-8C73-42CA-A679-F03BD428D7C6}" type="datetimeFigureOut">
              <a:rPr lang="en-US"/>
              <a:pPr>
                <a:defRPr/>
              </a:pPr>
              <a:t>4/26/2017</a:t>
            </a:fld>
            <a:endParaRPr lang="en-US"/>
          </a:p>
        </p:txBody>
      </p:sp>
      <p:sp>
        <p:nvSpPr>
          <p:cNvPr id="8" name="Slide Number Placeholder 26"/>
          <p:cNvSpPr>
            <a:spLocks noGrp="1"/>
          </p:cNvSpPr>
          <p:nvPr>
            <p:ph type="sldNum" sz="quarter" idx="11"/>
          </p:nvPr>
        </p:nvSpPr>
        <p:spPr/>
        <p:txBody>
          <a:bodyPr/>
          <a:lstStyle>
            <a:lvl1pPr>
              <a:defRPr/>
            </a:lvl1pPr>
          </a:lstStyle>
          <a:p>
            <a:fld id="{BB31A35D-11BF-4A61-904D-767CF721F05F}" type="slidenum">
              <a:rPr lang="en-US" altLang="en-US"/>
              <a:pPr/>
              <a:t>‹#›</a:t>
            </a:fld>
            <a:endParaRPr lang="en-US" alt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71124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0E2FFD58-472A-4F30-B090-D51E27C537CE}" type="datetimeFigureOut">
              <a:rPr lang="en-US"/>
              <a:pPr>
                <a:defRPr/>
              </a:pPr>
              <a:t>4/26/2017</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C6FB22A9-A446-480C-92E3-DE15E105B613}" type="slidenum">
              <a:rPr lang="en-US" altLang="en-US"/>
              <a:pPr/>
              <a:t>‹#›</a:t>
            </a:fld>
            <a:endParaRPr lang="en-US" altLang="en-US"/>
          </a:p>
        </p:txBody>
      </p:sp>
    </p:spTree>
    <p:extLst>
      <p:ext uri="{BB962C8B-B14F-4D97-AF65-F5344CB8AC3E}">
        <p14:creationId xmlns:p14="http://schemas.microsoft.com/office/powerpoint/2010/main" val="420171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E4C285C-CDFC-4F86-B3E8-01700B81FE0F}" type="datetimeFigureOut">
              <a:rPr lang="en-US"/>
              <a:pPr>
                <a:defRPr/>
              </a:pPr>
              <a:t>4/26/2017</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862C0278-517A-49A8-B200-92B7DE6B3B0F}" type="slidenum">
              <a:rPr lang="en-US" altLang="en-US"/>
              <a:pPr/>
              <a:t>‹#›</a:t>
            </a:fld>
            <a:endParaRPr lang="en-US" altLang="en-US"/>
          </a:p>
        </p:txBody>
      </p:sp>
    </p:spTree>
    <p:extLst>
      <p:ext uri="{BB962C8B-B14F-4D97-AF65-F5344CB8AC3E}">
        <p14:creationId xmlns:p14="http://schemas.microsoft.com/office/powerpoint/2010/main" val="87692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34E3F71B-414B-4DE3-8F4B-BA06B13AE634}" type="datetimeFigureOut">
              <a:rPr lang="en-US"/>
              <a:pPr>
                <a:defRPr/>
              </a:pPr>
              <a:t>4/26/2017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10FE8F19-2893-4354-89BA-CE0573405951}" type="slidenum">
              <a:rPr lang="en-US" altLang="en-US"/>
              <a:pPr/>
              <a:t>‹#›</a:t>
            </a:fld>
            <a:endParaRPr lang="en-US" altLang="en-US"/>
          </a:p>
        </p:txBody>
      </p:sp>
    </p:spTree>
    <p:extLst>
      <p:ext uri="{BB962C8B-B14F-4D97-AF65-F5344CB8AC3E}">
        <p14:creationId xmlns:p14="http://schemas.microsoft.com/office/powerpoint/2010/main" val="1647465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60A00AAC-8DC7-4DD6-A5B2-AAFC4B86A8F1}" type="datetimeFigureOut">
              <a:rPr lang="en-US"/>
              <a:pPr>
                <a:defRPr/>
              </a:pPr>
              <a:t>4/26/2017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90818433-42E4-448B-938C-993988C45635}" type="slidenum">
              <a:rPr lang="en-US" altLang="en-US"/>
              <a:pPr/>
              <a:t>‹#›</a:t>
            </a:fld>
            <a:endParaRPr lang="en-US" altLang="en-US"/>
          </a:p>
        </p:txBody>
      </p:sp>
    </p:spTree>
    <p:extLst>
      <p:ext uri="{BB962C8B-B14F-4D97-AF65-F5344CB8AC3E}">
        <p14:creationId xmlns:p14="http://schemas.microsoft.com/office/powerpoint/2010/main" val="281576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latin typeface="Arial" charset="0"/>
              </a:defRPr>
            </a:lvl1pPr>
          </a:lstStyle>
          <a:p>
            <a:pPr>
              <a:defRPr/>
            </a:pPr>
            <a:fld id="{7D41993E-CDCD-4CB2-8BAF-7C48EE8BDBA4}" type="datetimeFigureOut">
              <a:rPr lang="en-US"/>
              <a:pPr>
                <a:defRPr/>
              </a:pPr>
              <a:t>4/26/2017</a:t>
            </a:fld>
            <a:endParaRPr lang="en-US" dirty="0"/>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latin typeface="Arial" charset="0"/>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800">
                <a:solidFill>
                  <a:srgbClr val="FFFFFF"/>
                </a:solidFill>
              </a:defRPr>
            </a:lvl1pPr>
          </a:lstStyle>
          <a:p>
            <a:fld id="{649EBD11-0132-4CD9-AEFE-6A714CF7D392}" type="slidenum">
              <a:rPr lang="en-US" altLang="en-US"/>
              <a:pPr/>
              <a:t>‹#›</a:t>
            </a:fld>
            <a:endParaRPr lang="en-US" alt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anose="020B0603020202020204" pitchFamily="34" charset="0"/>
        </a:defRPr>
      </a:lvl2pPr>
      <a:lvl3pPr algn="l" rtl="0" eaLnBrk="0" fontAlgn="base" hangingPunct="0">
        <a:spcBef>
          <a:spcPct val="0"/>
        </a:spcBef>
        <a:spcAft>
          <a:spcPct val="0"/>
        </a:spcAft>
        <a:defRPr sz="4000">
          <a:solidFill>
            <a:schemeClr val="tx2"/>
          </a:solidFill>
          <a:latin typeface="Trebuchet MS" panose="020B0603020202020204" pitchFamily="34" charset="0"/>
        </a:defRPr>
      </a:lvl3pPr>
      <a:lvl4pPr algn="l" rtl="0" eaLnBrk="0" fontAlgn="base" hangingPunct="0">
        <a:spcBef>
          <a:spcPct val="0"/>
        </a:spcBef>
        <a:spcAft>
          <a:spcPct val="0"/>
        </a:spcAft>
        <a:defRPr sz="4000">
          <a:solidFill>
            <a:schemeClr val="tx2"/>
          </a:solidFill>
          <a:latin typeface="Trebuchet MS" panose="020B0603020202020204" pitchFamily="34" charset="0"/>
        </a:defRPr>
      </a:lvl4pPr>
      <a:lvl5pPr algn="l" rtl="0" eaLnBrk="0" fontAlgn="base" hangingPunct="0">
        <a:spcBef>
          <a:spcPct val="0"/>
        </a:spcBef>
        <a:spcAft>
          <a:spcPct val="0"/>
        </a:spcAft>
        <a:defRPr sz="4000">
          <a:solidFill>
            <a:schemeClr val="tx2"/>
          </a:solidFill>
          <a:latin typeface="Trebuchet MS" panose="020B0603020202020204" pitchFamily="34" charset="0"/>
        </a:defRPr>
      </a:lvl5pPr>
      <a:lvl6pPr marL="457200" algn="l" rtl="0" fontAlgn="base">
        <a:spcBef>
          <a:spcPct val="0"/>
        </a:spcBef>
        <a:spcAft>
          <a:spcPct val="0"/>
        </a:spcAft>
        <a:defRPr sz="4000">
          <a:solidFill>
            <a:schemeClr val="tx2"/>
          </a:solidFill>
          <a:latin typeface="Trebuchet MS" panose="020B0603020202020204" pitchFamily="34" charset="0"/>
        </a:defRPr>
      </a:lvl6pPr>
      <a:lvl7pPr marL="914400" algn="l" rtl="0" fontAlgn="base">
        <a:spcBef>
          <a:spcPct val="0"/>
        </a:spcBef>
        <a:spcAft>
          <a:spcPct val="0"/>
        </a:spcAft>
        <a:defRPr sz="4000">
          <a:solidFill>
            <a:schemeClr val="tx2"/>
          </a:solidFill>
          <a:latin typeface="Trebuchet MS" panose="020B0603020202020204" pitchFamily="34" charset="0"/>
        </a:defRPr>
      </a:lvl7pPr>
      <a:lvl8pPr marL="1371600" algn="l" rtl="0" fontAlgn="base">
        <a:spcBef>
          <a:spcPct val="0"/>
        </a:spcBef>
        <a:spcAft>
          <a:spcPct val="0"/>
        </a:spcAft>
        <a:defRPr sz="4000">
          <a:solidFill>
            <a:schemeClr val="tx2"/>
          </a:solidFill>
          <a:latin typeface="Trebuchet MS" panose="020B0603020202020204" pitchFamily="34" charset="0"/>
        </a:defRPr>
      </a:lvl8pPr>
      <a:lvl9pPr marL="1828800" algn="l" rtl="0" fontAlgn="base">
        <a:spcBef>
          <a:spcPct val="0"/>
        </a:spcBef>
        <a:spcAft>
          <a:spcPct val="0"/>
        </a:spcAft>
        <a:defRPr sz="4000">
          <a:solidFill>
            <a:schemeClr val="tx2"/>
          </a:solidFill>
          <a:latin typeface="Trebuchet MS" panose="020B0603020202020204"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784225" y="474663"/>
            <a:ext cx="7772400" cy="3106737"/>
          </a:xfrm>
        </p:spPr>
        <p:txBody>
          <a:bodyPr/>
          <a:lstStyle/>
          <a:p>
            <a:pPr eaLnBrk="1" hangingPunct="1"/>
            <a:r>
              <a:rPr lang="en-US" altLang="en-US" smtClean="0"/>
              <a:t>TOUCH SCREEN DEVICE</a:t>
            </a:r>
            <a:br>
              <a:rPr lang="en-US" altLang="en-US" smtClean="0"/>
            </a:br>
            <a:r>
              <a:rPr lang="en-US" altLang="en-US" smtClean="0"/>
              <a:t>Basic Training</a:t>
            </a:r>
            <a:br>
              <a:rPr lang="en-US" altLang="en-US" smtClean="0"/>
            </a:br>
            <a:r>
              <a:rPr lang="en-US" altLang="en-US" smtClean="0"/>
              <a:t/>
            </a:r>
            <a:br>
              <a:rPr lang="en-US" altLang="en-US" smtClean="0"/>
            </a:br>
            <a:r>
              <a:rPr lang="en-US" altLang="en-US" sz="3300" smtClean="0"/>
              <a:t>Susan Harwood Grant # SH-26321-SH4</a:t>
            </a:r>
          </a:p>
        </p:txBody>
      </p:sp>
      <p:pic>
        <p:nvPicPr>
          <p:cNvPr id="15363" name="Picture 4" descr="http://ecx.images-amazon.com/images/I/61CO9pyqGsL._SL1000_.jpg" title="Picture of a tablet"/>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81000" y="3886200"/>
            <a:ext cx="2187575" cy="284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6" descr="http://images.samsung.com/is/image/samsung/latin-en_SM-T2100ZWATPA_001_Front_white_thumb?$L2-Gallery$"/>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00400" y="3911600"/>
            <a:ext cx="1636713" cy="282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813" y="500063"/>
            <a:ext cx="7496175" cy="1143000"/>
          </a:xfrm>
        </p:spPr>
        <p:txBody>
          <a:bodyPr/>
          <a:lstStyle/>
          <a:p>
            <a:pPr algn="ctr">
              <a:defRPr/>
            </a:pPr>
            <a:r>
              <a:rPr lang="tr-TR" sz="3400" b="1" spc="150" dirty="0">
                <a:solidFill>
                  <a:schemeClr val="tx1"/>
                </a:solidFill>
                <a:latin typeface="Arial" panose="020B0604020202020204" pitchFamily="34" charset="0"/>
                <a:ea typeface="Tahoma" panose="020B0604030504040204" pitchFamily="34" charset="0"/>
                <a:cs typeface="Arial" panose="020B0604020202020204" pitchFamily="34" charset="0"/>
              </a:rPr>
              <a:t>Acknowledgement</a:t>
            </a:r>
            <a:endParaRPr lang="en-US" sz="3400" b="1" spc="150" dirty="0">
              <a:solidFill>
                <a:schemeClr val="tx1"/>
              </a:solidFill>
              <a:latin typeface="Arial" panose="020B0604020202020204" pitchFamily="34" charset="0"/>
              <a:ea typeface="Tahoma" panose="020B0604030504040204" pitchFamily="34" charset="0"/>
              <a:cs typeface="Arial" panose="020B0604020202020204" pitchFamily="34" charset="0"/>
            </a:endParaRPr>
          </a:p>
        </p:txBody>
      </p:sp>
      <p:sp>
        <p:nvSpPr>
          <p:cNvPr id="3" name="Title 2"/>
          <p:cNvSpPr txBox="1">
            <a:spLocks/>
          </p:cNvSpPr>
          <p:nvPr/>
        </p:nvSpPr>
        <p:spPr>
          <a:xfrm>
            <a:off x="304800" y="1916113"/>
            <a:ext cx="8967788" cy="2157412"/>
          </a:xfrm>
          <a:prstGeom prst="rect">
            <a:avLst/>
          </a:prstGeom>
        </p:spPr>
        <p:txBody>
          <a:bodyPr>
            <a:normAutofit fontScale="97500" lnSpcReduction="10000"/>
          </a:bodyPr>
          <a:lst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pitchFamily="-112" charset="0"/>
              </a:defRPr>
            </a:lvl6pPr>
            <a:lvl7pPr marL="914400" algn="ctr" rtl="0" fontAlgn="base">
              <a:spcBef>
                <a:spcPct val="0"/>
              </a:spcBef>
              <a:spcAft>
                <a:spcPct val="0"/>
              </a:spcAft>
              <a:defRPr sz="4400">
                <a:solidFill>
                  <a:schemeClr val="tx2"/>
                </a:solidFill>
                <a:latin typeface="Times" pitchFamily="-112" charset="0"/>
              </a:defRPr>
            </a:lvl7pPr>
            <a:lvl8pPr marL="1371600" algn="ctr" rtl="0" fontAlgn="base">
              <a:spcBef>
                <a:spcPct val="0"/>
              </a:spcBef>
              <a:spcAft>
                <a:spcPct val="0"/>
              </a:spcAft>
              <a:defRPr sz="4400">
                <a:solidFill>
                  <a:schemeClr val="tx2"/>
                </a:solidFill>
                <a:latin typeface="Times" pitchFamily="-112" charset="0"/>
              </a:defRPr>
            </a:lvl8pPr>
            <a:lvl9pPr marL="1828800" algn="ctr" rtl="0" fontAlgn="base">
              <a:spcBef>
                <a:spcPct val="0"/>
              </a:spcBef>
              <a:spcAft>
                <a:spcPct val="0"/>
              </a:spcAft>
              <a:defRPr sz="4400">
                <a:solidFill>
                  <a:schemeClr val="tx2"/>
                </a:solidFill>
                <a:latin typeface="Times" pitchFamily="-112" charset="0"/>
              </a:defRPr>
            </a:lvl9pPr>
          </a:lstStyle>
          <a:p>
            <a:pPr>
              <a:defRPr/>
            </a:pPr>
            <a:r>
              <a:rPr lang="tr-TR" sz="2500" b="1" kern="0" dirty="0">
                <a:latin typeface="Arial Narrow" panose="020B0606020202030204" pitchFamily="34" charset="0"/>
              </a:rPr>
              <a:t>UNITED STATES </a:t>
            </a:r>
            <a:br>
              <a:rPr lang="tr-TR" sz="2500" b="1" kern="0" dirty="0">
                <a:latin typeface="Arial Narrow" panose="020B0606020202030204" pitchFamily="34" charset="0"/>
              </a:rPr>
            </a:br>
            <a:r>
              <a:rPr lang="tr-TR" sz="2500" b="1" kern="0" dirty="0">
                <a:latin typeface="Arial Narrow" panose="020B0606020202030204" pitchFamily="34" charset="0"/>
              </a:rPr>
              <a:t>DEPARTMENT OF LABOR</a:t>
            </a:r>
            <a:r>
              <a:rPr lang="en-US" sz="2500" b="1" kern="0" dirty="0">
                <a:latin typeface="Arial Narrow" panose="020B0606020202030204" pitchFamily="34" charset="0"/>
              </a:rPr>
              <a:t/>
            </a:r>
            <a:br>
              <a:rPr lang="en-US" sz="2500" b="1" kern="0" dirty="0">
                <a:latin typeface="Arial Narrow" panose="020B0606020202030204" pitchFamily="34" charset="0"/>
              </a:rPr>
            </a:br>
            <a:r>
              <a:rPr lang="en-US" sz="2500" b="1" kern="0" dirty="0">
                <a:latin typeface="Arial Narrow" panose="020B0606020202030204" pitchFamily="34" charset="0"/>
              </a:rPr>
              <a:t>Occupational Health and Safety Administration  (OSHA)</a:t>
            </a:r>
            <a:br>
              <a:rPr lang="en-US" sz="2500" b="1" kern="0" dirty="0">
                <a:latin typeface="Arial Narrow" panose="020B0606020202030204" pitchFamily="34" charset="0"/>
              </a:rPr>
            </a:br>
            <a:r>
              <a:rPr lang="en-US" sz="2500" b="1" kern="0" dirty="0">
                <a:latin typeface="Arial Narrow" panose="020B0606020202030204" pitchFamily="34" charset="0"/>
              </a:rPr>
              <a:t>Susan Harwood Training Follow-On Grant</a:t>
            </a:r>
          </a:p>
          <a:p>
            <a:pPr>
              <a:defRPr/>
            </a:pPr>
            <a:r>
              <a:rPr lang="en-US" sz="2500" b="1" kern="0" dirty="0">
                <a:latin typeface="Arial Narrow" panose="020B0606020202030204" pitchFamily="34" charset="0"/>
              </a:rPr>
              <a:t>SH-27686-SH5</a:t>
            </a:r>
            <a:r>
              <a:rPr lang="en-US" sz="1800" b="1" kern="0" dirty="0">
                <a:latin typeface="Times" panose="02020603050405020304" pitchFamily="18" charset="0"/>
              </a:rPr>
              <a:t/>
            </a:r>
            <a:br>
              <a:rPr lang="en-US" sz="1800" b="1" kern="0" dirty="0">
                <a:latin typeface="Times" panose="02020603050405020304" pitchFamily="18" charset="0"/>
              </a:rPr>
            </a:br>
            <a:endParaRPr lang="tr-TR" sz="1800" kern="0" dirty="0"/>
          </a:p>
        </p:txBody>
      </p:sp>
      <p:sp>
        <p:nvSpPr>
          <p:cNvPr id="16388" name="Content Placeholder 2"/>
          <p:cNvSpPr txBox="1">
            <a:spLocks/>
          </p:cNvSpPr>
          <p:nvPr/>
        </p:nvSpPr>
        <p:spPr bwMode="auto">
          <a:xfrm>
            <a:off x="0" y="5811838"/>
            <a:ext cx="9255125"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itchFamily="18" charset="0"/>
              <a:buChar char="•"/>
              <a:defRPr sz="2800">
                <a:solidFill>
                  <a:schemeClr val="tx1"/>
                </a:solidFill>
                <a:latin typeface="Georgia" pitchFamily="18" charset="0"/>
              </a:defRPr>
            </a:lvl1pPr>
            <a:lvl2pPr marL="742950" indent="-28575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algn="ctr">
              <a:spcBef>
                <a:spcPct val="20000"/>
              </a:spcBef>
              <a:buClrTx/>
              <a:buFontTx/>
              <a:buNone/>
            </a:pPr>
            <a:r>
              <a:rPr lang="en-US" altLang="en-US" sz="1600" i="1"/>
              <a:t>This material was produced under a grant (</a:t>
            </a:r>
            <a:r>
              <a:rPr lang="tr-TR" altLang="en-US" sz="1600" i="1"/>
              <a:t>SH</a:t>
            </a:r>
            <a:r>
              <a:rPr lang="en-US" altLang="en-US" sz="1600" i="1"/>
              <a:t>-</a:t>
            </a:r>
            <a:r>
              <a:rPr lang="tr-TR" altLang="en-US" sz="1600" i="1"/>
              <a:t>2</a:t>
            </a:r>
            <a:r>
              <a:rPr lang="en-US" altLang="en-US" sz="1600" i="1"/>
              <a:t>6321-SH4) from the Occupational Health Administration, U.S. Department of Labor. It does not necessarily reflect the views or policies of the U.S. Department of Labor, nor does the mention of trade names, commercial products, or organization imply endorsement by the U.S. Government.</a:t>
            </a:r>
            <a:endParaRPr lang="en-US" altLang="en-US"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36563" y="630238"/>
            <a:ext cx="8229600" cy="1066800"/>
          </a:xfrm>
        </p:spPr>
        <p:txBody>
          <a:bodyPr/>
          <a:lstStyle/>
          <a:p>
            <a:pPr eaLnBrk="1" hangingPunct="1"/>
            <a:r>
              <a:rPr lang="en-US" altLang="en-US" u="sng" smtClean="0"/>
              <a:t>Control Buttons</a:t>
            </a:r>
          </a:p>
        </p:txBody>
      </p:sp>
      <p:pic>
        <p:nvPicPr>
          <p:cNvPr id="18435" name="Content Placeholder 5" title=" place holder for tablet"/>
          <p:cNvPicPr>
            <a:picLocks noGrp="1" noChangeAspect="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3308350" y="2832100"/>
            <a:ext cx="2227263" cy="2846388"/>
          </a:xfrm>
        </p:spPr>
      </p:pic>
      <p:cxnSp>
        <p:nvCxnSpPr>
          <p:cNvPr id="26" name="Straight Arrow Connector 25" title="arrow connector"/>
          <p:cNvCxnSpPr>
            <a:stCxn id="18435" idx="0"/>
          </p:cNvCxnSpPr>
          <p:nvPr/>
        </p:nvCxnSpPr>
        <p:spPr>
          <a:xfrm flipV="1">
            <a:off x="4421188" y="2482850"/>
            <a:ext cx="0" cy="349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8437" name="Group 1" title="image of back side of tablet"/>
          <p:cNvGrpSpPr>
            <a:grpSpLocks/>
          </p:cNvGrpSpPr>
          <p:nvPr/>
        </p:nvGrpSpPr>
        <p:grpSpPr bwMode="auto">
          <a:xfrm>
            <a:off x="990600" y="1981200"/>
            <a:ext cx="6478588" cy="4406900"/>
            <a:chOff x="1141413" y="1122363"/>
            <a:chExt cx="6478587" cy="4407326"/>
          </a:xfrm>
        </p:grpSpPr>
        <p:cxnSp>
          <p:nvCxnSpPr>
            <p:cNvPr id="10" name="Straight Arrow Connector 9"/>
            <p:cNvCxnSpPr/>
            <p:nvPr/>
          </p:nvCxnSpPr>
          <p:spPr>
            <a:xfrm flipV="1">
              <a:off x="5334000" y="1676455"/>
              <a:ext cx="762000" cy="3810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2590801" y="2057491"/>
              <a:ext cx="1066800" cy="1508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702175" y="4842236"/>
              <a:ext cx="792162" cy="4302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362201" y="4800957"/>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2895601" y="1676455"/>
              <a:ext cx="762000" cy="3810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2362201" y="2667150"/>
              <a:ext cx="1066800" cy="3048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2362201" y="2438528"/>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8446" name="Picture 2" title="text box"/>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087563" y="1122363"/>
              <a:ext cx="1616075"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7" name="Picture 3" title="text box volume"/>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579563" y="2832100"/>
              <a:ext cx="13112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8" name="Picture 4" title="Text box Mute/Rotation/Freeze"/>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141413" y="2246313"/>
              <a:ext cx="1463675"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49" name="TextBox 23"/>
            <p:cNvSpPr txBox="1">
              <a:spLocks noChangeArrowheads="1"/>
            </p:cNvSpPr>
            <p:nvPr/>
          </p:nvSpPr>
          <p:spPr bwMode="auto">
            <a:xfrm>
              <a:off x="1441450" y="1866900"/>
              <a:ext cx="1449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Back Camera</a:t>
              </a:r>
            </a:p>
          </p:txBody>
        </p:sp>
        <p:sp>
          <p:nvSpPr>
            <p:cNvPr id="18450" name="TextBox 26"/>
            <p:cNvSpPr txBox="1">
              <a:spLocks noChangeArrowheads="1"/>
            </p:cNvSpPr>
            <p:nvPr/>
          </p:nvSpPr>
          <p:spPr bwMode="auto">
            <a:xfrm>
              <a:off x="3879850" y="1425575"/>
              <a:ext cx="1325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Microphone</a:t>
              </a:r>
            </a:p>
          </p:txBody>
        </p:sp>
        <p:sp>
          <p:nvSpPr>
            <p:cNvPr id="18451" name="TextBox 27"/>
            <p:cNvSpPr txBox="1">
              <a:spLocks noChangeArrowheads="1"/>
            </p:cNvSpPr>
            <p:nvPr/>
          </p:nvSpPr>
          <p:spPr bwMode="auto">
            <a:xfrm>
              <a:off x="5943600" y="1416050"/>
              <a:ext cx="1676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Headphone Jack</a:t>
              </a:r>
            </a:p>
          </p:txBody>
        </p:sp>
        <p:sp>
          <p:nvSpPr>
            <p:cNvPr id="18452" name="TextBox 28"/>
            <p:cNvSpPr txBox="1">
              <a:spLocks noChangeArrowheads="1"/>
            </p:cNvSpPr>
            <p:nvPr/>
          </p:nvSpPr>
          <p:spPr bwMode="auto">
            <a:xfrm>
              <a:off x="1358900" y="4646613"/>
              <a:ext cx="12525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Speaker</a:t>
              </a:r>
            </a:p>
          </p:txBody>
        </p:sp>
        <p:sp>
          <p:nvSpPr>
            <p:cNvPr id="18453" name="TextBox 29"/>
            <p:cNvSpPr txBox="1">
              <a:spLocks noChangeArrowheads="1"/>
            </p:cNvSpPr>
            <p:nvPr/>
          </p:nvSpPr>
          <p:spPr bwMode="auto">
            <a:xfrm>
              <a:off x="5387434" y="5221714"/>
              <a:ext cx="1905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Dock Connector</a:t>
              </a:r>
            </a:p>
          </p:txBody>
        </p:sp>
      </p:grpSp>
      <p:sp>
        <p:nvSpPr>
          <p:cNvPr id="18438"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a:t>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2438" y="547688"/>
            <a:ext cx="8229600" cy="1066800"/>
          </a:xfrm>
        </p:spPr>
        <p:txBody>
          <a:bodyPr/>
          <a:lstStyle/>
          <a:p>
            <a:pPr eaLnBrk="1" hangingPunct="1"/>
            <a:r>
              <a:rPr lang="en-US" altLang="en-US" u="sng" smtClean="0"/>
              <a:t>Basic Operations</a:t>
            </a:r>
          </a:p>
        </p:txBody>
      </p:sp>
      <p:pic>
        <p:nvPicPr>
          <p:cNvPr id="20483" name="Content Placeholder 3" title="Tablet screen with Apps"/>
          <p:cNvPicPr>
            <a:picLocks noGrp="1" noChangeAspect="1"/>
          </p:cNvPicPr>
          <p:nvPr>
            <p:ph idx="1"/>
          </p:nvPr>
        </p:nvPicPr>
        <p:blipFill>
          <a:blip r:embed="rId3">
            <a:extLst>
              <a:ext uri="{28A0092B-C50C-407E-A947-70E740481C1C}">
                <a14:useLocalDpi xmlns:a14="http://schemas.microsoft.com/office/drawing/2010/main"/>
              </a:ext>
            </a:extLst>
          </a:blip>
          <a:srcRect/>
          <a:stretch>
            <a:fillRect/>
          </a:stretch>
        </p:blipFill>
        <p:spPr>
          <a:xfrm>
            <a:off x="2921000" y="2590800"/>
            <a:ext cx="2705100" cy="3516313"/>
          </a:xfrm>
        </p:spPr>
      </p:pic>
      <p:grpSp>
        <p:nvGrpSpPr>
          <p:cNvPr id="20484" name="Group 2" title="Text box"/>
          <p:cNvGrpSpPr>
            <a:grpSpLocks/>
          </p:cNvGrpSpPr>
          <p:nvPr/>
        </p:nvGrpSpPr>
        <p:grpSpPr bwMode="auto">
          <a:xfrm>
            <a:off x="406400" y="2392363"/>
            <a:ext cx="8496300" cy="4287837"/>
            <a:chOff x="571500" y="1644650"/>
            <a:chExt cx="8496300" cy="4288304"/>
          </a:xfrm>
        </p:grpSpPr>
        <p:cxnSp>
          <p:nvCxnSpPr>
            <p:cNvPr id="13" name="Straight Arrow Connector 12"/>
            <p:cNvCxnSpPr/>
            <p:nvPr/>
          </p:nvCxnSpPr>
          <p:spPr>
            <a:xfrm>
              <a:off x="4495800" y="4953360"/>
              <a:ext cx="471488" cy="4239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2809875" y="1905028"/>
              <a:ext cx="1676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353050" y="3276778"/>
              <a:ext cx="12763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2667000" y="4038861"/>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732338" y="4300826"/>
              <a:ext cx="13811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0494" name="Group 1"/>
            <p:cNvGrpSpPr>
              <a:grpSpLocks/>
            </p:cNvGrpSpPr>
            <p:nvPr/>
          </p:nvGrpSpPr>
          <p:grpSpPr bwMode="auto">
            <a:xfrm>
              <a:off x="571500" y="1644650"/>
              <a:ext cx="8496300" cy="4288304"/>
              <a:chOff x="571500" y="1644650"/>
              <a:chExt cx="8496300" cy="4288304"/>
            </a:xfrm>
          </p:grpSpPr>
          <p:sp>
            <p:nvSpPr>
              <p:cNvPr id="20495" name="TextBox 20"/>
              <p:cNvSpPr txBox="1">
                <a:spLocks noChangeArrowheads="1"/>
              </p:cNvSpPr>
              <p:nvPr/>
            </p:nvSpPr>
            <p:spPr bwMode="auto">
              <a:xfrm>
                <a:off x="1631737" y="5409734"/>
                <a:ext cx="5943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eaLnBrk="1" hangingPunct="1"/>
                <a:r>
                  <a:rPr lang="en-US" altLang="en-US" sz="1400" b="1">
                    <a:latin typeface="Calibri" pitchFamily="34" charset="0"/>
                  </a:rPr>
                  <a:t>Home</a:t>
                </a:r>
              </a:p>
              <a:p>
                <a:pPr algn="ctr" eaLnBrk="1" hangingPunct="1"/>
                <a:r>
                  <a:rPr lang="en-US" altLang="en-US" sz="1400">
                    <a:latin typeface="Calibri" pitchFamily="34" charset="0"/>
                  </a:rPr>
                  <a:t>Once it is pressed, it takes you to your main screen and wakes up the tablet</a:t>
                </a:r>
              </a:p>
            </p:txBody>
          </p:sp>
          <p:sp>
            <p:nvSpPr>
              <p:cNvPr id="20496" name="TextBox 21"/>
              <p:cNvSpPr txBox="1">
                <a:spLocks noChangeArrowheads="1"/>
              </p:cNvSpPr>
              <p:nvPr/>
            </p:nvSpPr>
            <p:spPr bwMode="auto">
              <a:xfrm>
                <a:off x="2030413" y="1644650"/>
                <a:ext cx="838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Front Camera</a:t>
                </a:r>
              </a:p>
            </p:txBody>
          </p:sp>
          <p:sp>
            <p:nvSpPr>
              <p:cNvPr id="20497" name="TextBox 4"/>
              <p:cNvSpPr txBox="1">
                <a:spLocks noChangeArrowheads="1"/>
              </p:cNvSpPr>
              <p:nvPr/>
            </p:nvSpPr>
            <p:spPr bwMode="auto">
              <a:xfrm>
                <a:off x="571500" y="3776663"/>
                <a:ext cx="20796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eaLnBrk="1" hangingPunct="1"/>
                <a:r>
                  <a:rPr lang="en-US" altLang="en-US" sz="1400" b="1">
                    <a:latin typeface="Calibri" pitchFamily="34" charset="0"/>
                  </a:rPr>
                  <a:t>Multi-touch screen</a:t>
                </a:r>
              </a:p>
              <a:p>
                <a:pPr eaLnBrk="1" hangingPunct="1"/>
                <a:r>
                  <a:rPr lang="en-US" altLang="en-US" sz="1400">
                    <a:latin typeface="Calibri" pitchFamily="34" charset="0"/>
                  </a:rPr>
                  <a:t>Allows you to swipe right, left, up, down</a:t>
                </a:r>
              </a:p>
              <a:p>
                <a:pPr eaLnBrk="1" hangingPunct="1"/>
                <a:endParaRPr lang="en-US" altLang="en-US" sz="1400">
                  <a:latin typeface="Calibri" pitchFamily="34" charset="0"/>
                </a:endParaRPr>
              </a:p>
            </p:txBody>
          </p:sp>
          <p:sp>
            <p:nvSpPr>
              <p:cNvPr id="20498" name="TextBox 6"/>
              <p:cNvSpPr txBox="1">
                <a:spLocks noChangeArrowheads="1"/>
              </p:cNvSpPr>
              <p:nvPr/>
            </p:nvSpPr>
            <p:spPr bwMode="auto">
              <a:xfrm>
                <a:off x="6553200" y="1770857"/>
                <a:ext cx="2514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Apps </a:t>
                </a:r>
              </a:p>
              <a:p>
                <a:pPr eaLnBrk="1" hangingPunct="1"/>
                <a:r>
                  <a:rPr lang="en-US" altLang="en-US" sz="1400">
                    <a:latin typeface="Calibri" pitchFamily="34" charset="0"/>
                  </a:rPr>
                  <a:t>You can start the application by tapping on the app icon you want to start</a:t>
                </a:r>
              </a:p>
            </p:txBody>
          </p:sp>
          <p:sp>
            <p:nvSpPr>
              <p:cNvPr id="20499" name="TextBox 13"/>
              <p:cNvSpPr txBox="1">
                <a:spLocks noChangeArrowheads="1"/>
              </p:cNvSpPr>
              <p:nvPr/>
            </p:nvSpPr>
            <p:spPr bwMode="auto">
              <a:xfrm>
                <a:off x="5817124" y="4416323"/>
                <a:ext cx="18462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r>
                  <a:rPr lang="en-US" altLang="en-US" sz="1400">
                    <a:latin typeface="Calibri" pitchFamily="34" charset="0"/>
                  </a:rPr>
                  <a:t>Screen View Indicator</a:t>
                </a:r>
              </a:p>
            </p:txBody>
          </p:sp>
        </p:grpSp>
      </p:grpSp>
      <p:sp>
        <p:nvSpPr>
          <p:cNvPr id="5" name="Rectangle 4"/>
          <p:cNvSpPr/>
          <p:nvPr/>
        </p:nvSpPr>
        <p:spPr>
          <a:xfrm>
            <a:off x="6407150" y="3262313"/>
            <a:ext cx="2679700" cy="647700"/>
          </a:xfrm>
          <a:prstGeom prst="rect">
            <a:avLst/>
          </a:prstGeom>
        </p:spPr>
        <p:txBody>
          <a:bodyPr>
            <a:spAutoFit/>
          </a:bodyPr>
          <a:lstStyle/>
          <a:p>
            <a:pPr eaLnBrk="1" hangingPunct="1">
              <a:defRPr/>
            </a:pPr>
            <a:endParaRPr lang="en-US" dirty="0"/>
          </a:p>
          <a:p>
            <a:pPr eaLnBrk="1" hangingPunct="1">
              <a:defRPr/>
            </a:pPr>
            <a:r>
              <a:rPr lang="en-US" dirty="0"/>
              <a:t>Tap on Apps</a:t>
            </a:r>
            <a:r>
              <a:rPr lang="en-US" sz="1050" dirty="0"/>
              <a:t>  </a:t>
            </a:r>
            <a:r>
              <a:rPr lang="en-US" dirty="0"/>
              <a:t>to start </a:t>
            </a:r>
          </a:p>
        </p:txBody>
      </p:sp>
      <p:pic>
        <p:nvPicPr>
          <p:cNvPr id="20486" name="Picture 2" descr="https://lh6.googleusercontent.com/H72BAFNKnO8XfYCoxinbcXVHI5b93d1-b_q7P_wNlxWExKbjeeP5ICUKtZ385hm-qR2JlvY-4k7OJG_TGxPG9CiO9tzCQWfuCCRxNvbsDMPgTCAqKwY6bYD2ytP_bw"/>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747000" y="4073525"/>
            <a:ext cx="803275"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Content Placeholder 2"/>
          <p:cNvSpPr txBox="1">
            <a:spLocks/>
          </p:cNvSpPr>
          <p:nvPr/>
        </p:nvSpPr>
        <p:spPr bwMode="auto">
          <a:xfrm>
            <a:off x="228600" y="1619250"/>
            <a:ext cx="88106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spcBef>
                <a:spcPct val="20000"/>
              </a:spcBef>
              <a:buFont typeface="Arial" charset="0"/>
              <a:buChar char="•"/>
            </a:pPr>
            <a:r>
              <a:rPr lang="en-US" altLang="en-US" sz="2800">
                <a:latin typeface="Calibri" pitchFamily="34" charset="0"/>
              </a:rPr>
              <a:t>The main screen shows the time date then a set of apps.</a:t>
            </a:r>
          </a:p>
          <a:p>
            <a:pPr eaLnBrk="1" hangingPunct="1">
              <a:spcBef>
                <a:spcPct val="20000"/>
              </a:spcBef>
              <a:buFont typeface="Arial" charset="0"/>
              <a:buChar char="•"/>
            </a:pPr>
            <a:endParaRPr lang="en-US" altLang="en-US" sz="2800">
              <a:latin typeface="Calibri" pitchFamily="34" charset="0"/>
            </a:endParaRPr>
          </a:p>
        </p:txBody>
      </p:sp>
      <p:sp>
        <p:nvSpPr>
          <p:cNvPr id="20488"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a:t>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901700" y="795338"/>
            <a:ext cx="7348538" cy="804862"/>
          </a:xfrm>
        </p:spPr>
        <p:txBody>
          <a:bodyPr/>
          <a:lstStyle/>
          <a:p>
            <a:pPr eaLnBrk="1" hangingPunct="1"/>
            <a:r>
              <a:rPr lang="en-US" altLang="en-US" u="sng" smtClean="0"/>
              <a:t>Multi-finger Gestures</a:t>
            </a:r>
            <a:br>
              <a:rPr lang="en-US" altLang="en-US" u="sng" smtClean="0"/>
            </a:br>
            <a:endParaRPr lang="en-US" altLang="en-US" u="sng" smtClean="0"/>
          </a:p>
        </p:txBody>
      </p:sp>
      <p:sp>
        <p:nvSpPr>
          <p:cNvPr id="19458" name="Rectangle 2"/>
          <p:cNvSpPr>
            <a:spLocks noGrp="1" noChangeArrowheads="1"/>
          </p:cNvSpPr>
          <p:nvPr>
            <p:ph type="body" idx="1"/>
          </p:nvPr>
        </p:nvSpPr>
        <p:spPr>
          <a:xfrm>
            <a:off x="884238" y="1697038"/>
            <a:ext cx="7366000" cy="4178300"/>
          </a:xfrm>
        </p:spPr>
        <p:txBody>
          <a:bodyPr>
            <a:normAutofit/>
          </a:bodyPr>
          <a:lstStyle/>
          <a:p>
            <a:pPr marL="466560" indent="-256032" eaLnBrk="1" fontAlgn="auto" hangingPunct="1">
              <a:spcAft>
                <a:spcPts val="0"/>
              </a:spcAft>
              <a:buClr>
                <a:schemeClr val="accent3"/>
              </a:buClr>
              <a:buFont typeface="Georgia"/>
              <a:buChar char="•"/>
              <a:defRPr/>
            </a:pPr>
            <a:r>
              <a:rPr lang="en-US" altLang="en-US" dirty="0"/>
              <a:t>Pinch 4 or 5 fingers together on the screen when an application is open  to go to home screen.</a:t>
            </a:r>
          </a:p>
          <a:p>
            <a:pPr marL="466560" indent="-256032" eaLnBrk="1" fontAlgn="auto" hangingPunct="1">
              <a:spcAft>
                <a:spcPts val="0"/>
              </a:spcAft>
              <a:buClr>
                <a:schemeClr val="accent3"/>
              </a:buClr>
              <a:buFont typeface="Georgia"/>
              <a:buChar char="•"/>
              <a:defRPr/>
            </a:pPr>
            <a:r>
              <a:rPr lang="en-US" altLang="en-US" dirty="0"/>
              <a:t>Pinch 2 fingers together or apart to zoom in and zoom out</a:t>
            </a:r>
          </a:p>
          <a:p>
            <a:pPr marL="466560" indent="-256032" eaLnBrk="1" fontAlgn="auto" hangingPunct="1">
              <a:spcAft>
                <a:spcPts val="0"/>
              </a:spcAft>
              <a:buClr>
                <a:schemeClr val="accent3"/>
              </a:buClr>
              <a:buFont typeface="Georgia"/>
              <a:buChar char="•"/>
              <a:defRPr/>
            </a:pPr>
            <a:r>
              <a:rPr lang="en-US" altLang="en-US" dirty="0"/>
              <a:t>You can position pages by using the index finder </a:t>
            </a:r>
            <a:endParaRPr lang="en-US" altLang="en-US" sz="844" dirty="0">
              <a:solidFill>
                <a:srgbClr val="000000"/>
              </a:solidFill>
              <a:latin typeface="Times" panose="02020603050405020304" pitchFamily="18" charset="0"/>
              <a:sym typeface="Times" panose="02020603050405020304" pitchFamily="18" charset="0"/>
            </a:endParaRPr>
          </a:p>
        </p:txBody>
      </p:sp>
      <p:sp>
        <p:nvSpPr>
          <p:cNvPr id="22532"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a:t>4</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728663" y="455613"/>
            <a:ext cx="7358062" cy="1098550"/>
          </a:xfrm>
        </p:spPr>
        <p:txBody>
          <a:bodyPr/>
          <a:lstStyle/>
          <a:p>
            <a:pPr eaLnBrk="1" hangingPunct="1"/>
            <a:r>
              <a:rPr lang="en-US" altLang="en-US" u="sng" smtClean="0"/>
              <a:t>Brightness Settings</a:t>
            </a:r>
            <a:r>
              <a:rPr lang="en-US" altLang="en-US" smtClean="0"/>
              <a:t> </a:t>
            </a:r>
          </a:p>
        </p:txBody>
      </p:sp>
      <p:sp>
        <p:nvSpPr>
          <p:cNvPr id="17410" name="Rectangle 2"/>
          <p:cNvSpPr>
            <a:spLocks noGrp="1" noChangeArrowheads="1"/>
          </p:cNvSpPr>
          <p:nvPr>
            <p:ph type="body" idx="1"/>
          </p:nvPr>
        </p:nvSpPr>
        <p:spPr>
          <a:xfrm>
            <a:off x="169863" y="1554163"/>
            <a:ext cx="3963987" cy="4446587"/>
          </a:xfrm>
          <a:ln w="12700">
            <a:miter lim="800000"/>
            <a:headEnd/>
            <a:tailEnd/>
          </a:ln>
        </p:spPr>
        <p:txBody>
          <a:bodyPr>
            <a:normAutofit lnSpcReduction="10000"/>
          </a:bodyPr>
          <a:lstStyle/>
          <a:p>
            <a:pPr marL="466560" indent="-256032" eaLnBrk="1" fontAlgn="auto" hangingPunct="1">
              <a:spcBef>
                <a:spcPts val="844"/>
              </a:spcBef>
              <a:spcAft>
                <a:spcPts val="0"/>
              </a:spcAft>
              <a:buClr>
                <a:schemeClr val="accent3"/>
              </a:buClr>
              <a:buFont typeface="Georgia"/>
              <a:buChar char="•"/>
              <a:defRPr/>
            </a:pPr>
            <a:r>
              <a:rPr lang="en-US" altLang="en-US" sz="2109" dirty="0">
                <a:solidFill>
                  <a:srgbClr val="000000"/>
                </a:solidFill>
                <a:latin typeface="Times" panose="02020603050405020304" pitchFamily="18" charset="0"/>
                <a:cs typeface="Times" panose="02020603050405020304" pitchFamily="18" charset="0"/>
                <a:sym typeface="Times" panose="02020603050405020304" pitchFamily="18" charset="0"/>
              </a:rPr>
              <a:t>To adjust the screen’s brightness, swipe your finger up from the bottom of the screen</a:t>
            </a:r>
          </a:p>
          <a:p>
            <a:pPr marL="466560" indent="-256032" eaLnBrk="1" fontAlgn="auto" hangingPunct="1">
              <a:spcBef>
                <a:spcPts val="844"/>
              </a:spcBef>
              <a:spcAft>
                <a:spcPts val="0"/>
              </a:spcAft>
              <a:buClr>
                <a:schemeClr val="accent3"/>
              </a:buClr>
              <a:buFont typeface="Georgia"/>
              <a:buChar char="•"/>
              <a:defRPr/>
            </a:pPr>
            <a:r>
              <a:rPr lang="en-US" altLang="en-US" sz="2109" dirty="0">
                <a:solidFill>
                  <a:srgbClr val="000000"/>
                </a:solidFill>
                <a:latin typeface="Times" panose="02020603050405020304" pitchFamily="18" charset="0"/>
                <a:cs typeface="Times" panose="02020603050405020304" pitchFamily="18" charset="0"/>
                <a:sym typeface="Times" panose="02020603050405020304" pitchFamily="18" charset="0"/>
              </a:rPr>
              <a:t>Drag the brightness slider in the the multitasking bar. Flick from left to right to set your desired brightness level</a:t>
            </a:r>
          </a:p>
          <a:p>
            <a:pPr marL="466560" indent="-256032" eaLnBrk="1" fontAlgn="auto" hangingPunct="1">
              <a:spcBef>
                <a:spcPts val="844"/>
              </a:spcBef>
              <a:spcAft>
                <a:spcPts val="0"/>
              </a:spcAft>
              <a:buClr>
                <a:schemeClr val="accent3"/>
              </a:buClr>
              <a:buFont typeface="Georgia"/>
              <a:buChar char="•"/>
              <a:defRPr/>
            </a:pPr>
            <a:r>
              <a:rPr lang="en-US" altLang="en-US" sz="2109" dirty="0">
                <a:solidFill>
                  <a:srgbClr val="000000"/>
                </a:solidFill>
                <a:latin typeface="Times" panose="02020603050405020304" pitchFamily="18" charset="0"/>
                <a:cs typeface="Times" panose="02020603050405020304" pitchFamily="18" charset="0"/>
                <a:sym typeface="Times" panose="02020603050405020304" pitchFamily="18" charset="0"/>
              </a:rPr>
              <a:t>You can use Auto-Brightness to automatically adjust the screen’s brightness. In Settings, go to Brightness &amp; Wallpaper, then turn Auto-Brightness on or off.</a:t>
            </a:r>
            <a:endParaRPr lang="en-US" altLang="en-US" sz="2109" dirty="0"/>
          </a:p>
        </p:txBody>
      </p:sp>
      <p:sp>
        <p:nvSpPr>
          <p:cNvPr id="23556" name="AutoShape 2" descr="Image result for brightness ipad"/>
          <p:cNvSpPr>
            <a:spLocks noChangeAspect="1" noChangeArrowheads="1"/>
          </p:cNvSpPr>
          <p:nvPr/>
        </p:nvSpPr>
        <p:spPr bwMode="auto">
          <a:xfrm>
            <a:off x="95250" y="-101600"/>
            <a:ext cx="2143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4" tIns="32147" rIns="64294" bIns="32147"/>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endParaRPr lang="en-US" altLang="en-US"/>
          </a:p>
        </p:txBody>
      </p:sp>
      <p:pic>
        <p:nvPicPr>
          <p:cNvPr id="23557" name="Picture 6" descr="https://support.t-mobile.com/servlet/JiveServlet/showImage/102-9728-4-18660/iPhoneControlCenterBrightness.jpg" title="Brightness Setti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681538" y="1735138"/>
            <a:ext cx="3910012" cy="173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a:t>5</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533400"/>
            <a:ext cx="8229600" cy="1066800"/>
          </a:xfrm>
        </p:spPr>
        <p:txBody>
          <a:bodyPr/>
          <a:lstStyle/>
          <a:p>
            <a:pPr eaLnBrk="1" hangingPunct="1"/>
            <a:r>
              <a:rPr lang="en-US" altLang="en-US" u="sng" smtClean="0"/>
              <a:t>Open and Close Apps</a:t>
            </a:r>
          </a:p>
        </p:txBody>
      </p:sp>
      <p:sp>
        <p:nvSpPr>
          <p:cNvPr id="24579" name="Content Placeholder 2"/>
          <p:cNvSpPr>
            <a:spLocks noGrp="1"/>
          </p:cNvSpPr>
          <p:nvPr>
            <p:ph sz="half" idx="1"/>
          </p:nvPr>
        </p:nvSpPr>
        <p:spPr>
          <a:xfrm>
            <a:off x="80963" y="1600200"/>
            <a:ext cx="4038600" cy="4525963"/>
          </a:xfrm>
        </p:spPr>
        <p:txBody>
          <a:bodyPr/>
          <a:lstStyle/>
          <a:p>
            <a:pPr eaLnBrk="1" hangingPunct="1"/>
            <a:r>
              <a:rPr lang="en-US" altLang="en-US" smtClean="0"/>
              <a:t>To open an app simply tap its icon on the home screen</a:t>
            </a:r>
          </a:p>
          <a:p>
            <a:pPr eaLnBrk="1" hangingPunct="1"/>
            <a:r>
              <a:rPr lang="en-US" altLang="en-US" smtClean="0"/>
              <a:t>In order to close an app double click Home button</a:t>
            </a:r>
          </a:p>
        </p:txBody>
      </p:sp>
      <p:pic>
        <p:nvPicPr>
          <p:cNvPr id="24580" name="Picture 10" title="Image to opening app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462588" y="1460500"/>
            <a:ext cx="3224212" cy="357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AutoShape 4" descr="Image result for press the home button"/>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endParaRPr lang="en-US" altLang="en-US" sz="1800">
              <a:latin typeface="Calibri" pitchFamily="34" charset="0"/>
            </a:endParaRPr>
          </a:p>
        </p:txBody>
      </p:sp>
      <p:sp>
        <p:nvSpPr>
          <p:cNvPr id="24582" name="AutoShape 6" descr="Image result for press the home button"/>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endParaRPr lang="en-US" altLang="en-US" sz="1800">
              <a:latin typeface="Calibri" pitchFamily="34" charset="0"/>
            </a:endParaRPr>
          </a:p>
        </p:txBody>
      </p:sp>
      <p:pic>
        <p:nvPicPr>
          <p:cNvPr id="24583" name="Picture 8" descr="http://blog.laptopmag.com/wpress/wp-content/uploads/2013/09/Screen-Shot-2013-09-10-at-1.07.46-PM.png" title="hand holding a cell phon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58900" y="3429000"/>
            <a:ext cx="3151188"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a:t>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63550" y="534988"/>
            <a:ext cx="8229600" cy="1066800"/>
          </a:xfrm>
        </p:spPr>
        <p:txBody>
          <a:bodyPr/>
          <a:lstStyle/>
          <a:p>
            <a:pPr eaLnBrk="1" hangingPunct="1"/>
            <a:r>
              <a:rPr lang="en-US" altLang="en-US" u="sng" smtClean="0"/>
              <a:t>Scanning QR Code  </a:t>
            </a:r>
          </a:p>
        </p:txBody>
      </p:sp>
      <p:sp>
        <p:nvSpPr>
          <p:cNvPr id="3" name="Content Placeholder 2"/>
          <p:cNvSpPr>
            <a:spLocks noGrp="1"/>
          </p:cNvSpPr>
          <p:nvPr>
            <p:ph sz="half" idx="1"/>
          </p:nvPr>
        </p:nvSpPr>
        <p:spPr>
          <a:xfrm>
            <a:off x="457200" y="1600200"/>
            <a:ext cx="4038600" cy="5159375"/>
          </a:xfrm>
        </p:spPr>
        <p:txBody>
          <a:bodyPr rtlCol="0">
            <a:normAutofit fontScale="77500" lnSpcReduction="20000"/>
          </a:bodyPr>
          <a:lstStyle/>
          <a:p>
            <a:pPr marL="365760" indent="-256032" eaLnBrk="1" fontAlgn="auto" hangingPunct="1">
              <a:spcAft>
                <a:spcPts val="0"/>
              </a:spcAft>
              <a:buClr>
                <a:schemeClr val="accent3"/>
              </a:buClr>
              <a:buFont typeface="Georgia"/>
              <a:buChar char="•"/>
              <a:defRPr/>
            </a:pPr>
            <a:r>
              <a:rPr lang="en-US" sz="3200" dirty="0">
                <a:solidFill>
                  <a:prstClr val="black"/>
                </a:solidFill>
              </a:rPr>
              <a:t>Start the QR scanner app by tapping on the QR reader icon</a:t>
            </a:r>
          </a:p>
          <a:p>
            <a:pPr marL="365760" indent="-256032" eaLnBrk="1" fontAlgn="auto" hangingPunct="1">
              <a:spcAft>
                <a:spcPts val="0"/>
              </a:spcAft>
              <a:buClr>
                <a:schemeClr val="accent3"/>
              </a:buClr>
              <a:buFont typeface="Georgia"/>
              <a:buChar char="•"/>
              <a:defRPr/>
            </a:pPr>
            <a:r>
              <a:rPr lang="en-US" sz="3200" dirty="0">
                <a:solidFill>
                  <a:prstClr val="black"/>
                </a:solidFill>
              </a:rPr>
              <a:t>You will scan the QR by using the back camera on the device</a:t>
            </a:r>
          </a:p>
          <a:p>
            <a:pPr marL="658368" lvl="1" indent="-246888" eaLnBrk="1" fontAlgn="auto" hangingPunct="1">
              <a:spcAft>
                <a:spcPts val="0"/>
              </a:spcAft>
              <a:buFont typeface="Georgia"/>
              <a:buChar char="▫"/>
              <a:defRPr/>
            </a:pPr>
            <a:r>
              <a:rPr lang="en-US" dirty="0">
                <a:solidFill>
                  <a:prstClr val="black"/>
                </a:solidFill>
              </a:rPr>
              <a:t>You need to take the device out of its case</a:t>
            </a:r>
          </a:p>
          <a:p>
            <a:pPr marL="365760" indent="-256032" eaLnBrk="1" fontAlgn="auto" hangingPunct="1">
              <a:spcAft>
                <a:spcPts val="0"/>
              </a:spcAft>
              <a:buClr>
                <a:schemeClr val="accent3"/>
              </a:buClr>
              <a:buFont typeface="Georgia"/>
              <a:buChar char="•"/>
              <a:defRPr/>
            </a:pPr>
            <a:r>
              <a:rPr lang="en-US" sz="3200" dirty="0">
                <a:solidFill>
                  <a:prstClr val="black"/>
                </a:solidFill>
              </a:rPr>
              <a:t>Point the camera to the QR code given once it scans you will hear a “ding” sound. hit ok on the open windows and you will be taken to the training portal</a:t>
            </a:r>
          </a:p>
          <a:p>
            <a:pPr marL="365760" indent="-256032" eaLnBrk="1" fontAlgn="auto" hangingPunct="1">
              <a:spcAft>
                <a:spcPts val="0"/>
              </a:spcAft>
              <a:buClr>
                <a:schemeClr val="accent3"/>
              </a:buClr>
              <a:buFont typeface="Georgia"/>
              <a:buChar char="•"/>
              <a:defRPr/>
            </a:pPr>
            <a:endParaRPr lang="en-US" sz="3200" dirty="0">
              <a:solidFill>
                <a:prstClr val="black"/>
              </a:solidFill>
            </a:endParaRPr>
          </a:p>
          <a:p>
            <a:pPr marL="365760" indent="-256032" eaLnBrk="1" fontAlgn="auto" hangingPunct="1">
              <a:spcAft>
                <a:spcPts val="0"/>
              </a:spcAft>
              <a:buClr>
                <a:schemeClr val="accent3"/>
              </a:buClr>
              <a:buFont typeface="Georgia"/>
              <a:buChar char="•"/>
              <a:defRPr/>
            </a:pPr>
            <a:endParaRPr lang="en-US" dirty="0">
              <a:solidFill>
                <a:prstClr val="black"/>
              </a:solidFill>
            </a:endParaRPr>
          </a:p>
          <a:p>
            <a:pPr marL="365760" indent="-256032" eaLnBrk="1" fontAlgn="auto" hangingPunct="1">
              <a:spcAft>
                <a:spcPts val="0"/>
              </a:spcAft>
              <a:buClr>
                <a:schemeClr val="accent3"/>
              </a:buClr>
              <a:buFont typeface="Georgia"/>
              <a:buChar char="•"/>
              <a:defRPr/>
            </a:pPr>
            <a:endParaRPr lang="en-US" dirty="0">
              <a:solidFill>
                <a:prstClr val="black"/>
              </a:solidFill>
            </a:endParaRPr>
          </a:p>
          <a:p>
            <a:pPr marL="365760" indent="-256032" eaLnBrk="1" fontAlgn="auto" hangingPunct="1">
              <a:spcAft>
                <a:spcPts val="0"/>
              </a:spcAft>
              <a:buClr>
                <a:schemeClr val="accent3"/>
              </a:buClr>
              <a:buFont typeface="Georgia"/>
              <a:buChar char="•"/>
              <a:defRPr/>
            </a:pPr>
            <a:endParaRPr lang="en-US" dirty="0">
              <a:solidFill>
                <a:prstClr val="black"/>
              </a:solidFill>
            </a:endParaRPr>
          </a:p>
        </p:txBody>
      </p:sp>
      <p:pic>
        <p:nvPicPr>
          <p:cNvPr id="25604" name="Picture 7" descr="http://www.qrcodepress.com/wp-content/uploads/2012/05/QR-code.jpg" title="Image of phone scanning the QR code"/>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648200" y="2971800"/>
            <a:ext cx="4238625" cy="269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a:t>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427038"/>
            <a:ext cx="8229600" cy="1066800"/>
          </a:xfrm>
        </p:spPr>
        <p:txBody>
          <a:bodyPr/>
          <a:lstStyle/>
          <a:p>
            <a:pPr eaLnBrk="1" hangingPunct="1"/>
            <a:r>
              <a:rPr lang="en-US" altLang="en-US" u="sng" smtClean="0"/>
              <a:t>Keyboard Entry</a:t>
            </a:r>
          </a:p>
        </p:txBody>
      </p:sp>
      <p:sp>
        <p:nvSpPr>
          <p:cNvPr id="9219" name="Content Placeholder 2"/>
          <p:cNvSpPr>
            <a:spLocks noGrp="1"/>
          </p:cNvSpPr>
          <p:nvPr>
            <p:ph sz="half" idx="1"/>
          </p:nvPr>
        </p:nvSpPr>
        <p:spPr>
          <a:xfrm>
            <a:off x="457200" y="1600200"/>
            <a:ext cx="4513263" cy="4525963"/>
          </a:xfrm>
        </p:spPr>
        <p:txBody>
          <a:bodyPr>
            <a:normAutofit/>
          </a:bodyPr>
          <a:lstStyle/>
          <a:p>
            <a:pPr marL="365760" indent="-256032" eaLnBrk="1" fontAlgn="auto" hangingPunct="1">
              <a:spcAft>
                <a:spcPts val="0"/>
              </a:spcAft>
              <a:buClr>
                <a:schemeClr val="accent3"/>
              </a:buClr>
              <a:buFont typeface="Georgia"/>
              <a:buChar char="•"/>
              <a:defRPr/>
            </a:pPr>
            <a:r>
              <a:rPr lang="en-US" sz="3200" dirty="0">
                <a:solidFill>
                  <a:srgbClr val="000000"/>
                </a:solidFill>
              </a:rPr>
              <a:t>On-screen keyboard</a:t>
            </a:r>
          </a:p>
          <a:p>
            <a:pPr marL="658368" lvl="1" indent="-246888" eaLnBrk="1" fontAlgn="auto" hangingPunct="1">
              <a:spcAft>
                <a:spcPts val="0"/>
              </a:spcAft>
              <a:buFont typeface="Georgia"/>
              <a:buChar char="▫"/>
              <a:defRPr/>
            </a:pPr>
            <a:r>
              <a:rPr lang="en-US" dirty="0">
                <a:solidFill>
                  <a:srgbClr val="000000"/>
                </a:solidFill>
              </a:rPr>
              <a:t>In order to activate the keyboard you have to tap on the fillable area (usually it is in white color) once</a:t>
            </a:r>
          </a:p>
          <a:p>
            <a:pPr marL="658368" lvl="1" indent="-246888" eaLnBrk="1" fontAlgn="auto" hangingPunct="1">
              <a:spcAft>
                <a:spcPts val="0"/>
              </a:spcAft>
              <a:buFont typeface="Georgia"/>
              <a:buChar char="▫"/>
              <a:defRPr/>
            </a:pPr>
            <a:endParaRPr lang="en-US" dirty="0">
              <a:solidFill>
                <a:srgbClr val="000000"/>
              </a:solidFill>
            </a:endParaRPr>
          </a:p>
          <a:p>
            <a:pPr marL="658368" lvl="1" indent="-246888" eaLnBrk="1" fontAlgn="auto" hangingPunct="1">
              <a:spcAft>
                <a:spcPts val="0"/>
              </a:spcAft>
              <a:buFont typeface="Georgia"/>
              <a:buChar char="▫"/>
              <a:defRPr/>
            </a:pPr>
            <a:r>
              <a:rPr lang="en-US" dirty="0">
                <a:solidFill>
                  <a:srgbClr val="000000"/>
                </a:solidFill>
              </a:rPr>
              <a:t> you will see a blinking cursor prompting you to enter a character; you can now start typing as requested</a:t>
            </a:r>
          </a:p>
          <a:p>
            <a:pPr marL="0" indent="0" eaLnBrk="1" fontAlgn="auto" hangingPunct="1">
              <a:spcAft>
                <a:spcPts val="0"/>
              </a:spcAft>
              <a:buClr>
                <a:schemeClr val="accent3"/>
              </a:buClr>
              <a:buFont typeface="Arial" panose="020B0604020202020204" pitchFamily="34" charset="0"/>
              <a:buNone/>
              <a:defRPr/>
            </a:pPr>
            <a:endParaRPr lang="en-US" dirty="0"/>
          </a:p>
        </p:txBody>
      </p:sp>
      <p:pic>
        <p:nvPicPr>
          <p:cNvPr id="26628" name="Picture 6" descr="enter image description her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879975" y="1841500"/>
            <a:ext cx="4135438" cy="320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title="arrow connector"/>
          <p:cNvCxnSpPr/>
          <p:nvPr/>
        </p:nvCxnSpPr>
        <p:spPr>
          <a:xfrm flipV="1">
            <a:off x="4460875" y="2360613"/>
            <a:ext cx="1978025" cy="18034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6630" name="Slide Number Placeholder 1"/>
          <p:cNvSpPr>
            <a:spLocks noGrp="1"/>
          </p:cNvSpPr>
          <p:nvPr>
            <p:ph type="sldNum" sz="quarter" idx="12"/>
          </p:nvPr>
        </p:nvSpPr>
        <p:spPr bwMode="auto">
          <a:xfrm>
            <a:off x="8240713" y="6400800"/>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C40DCC5B-5153-412D-894C-50EA5F07C083}" type="slidenum">
              <a:rPr lang="en-US" altLang="en-US" sz="1800"/>
              <a:pPr/>
              <a:t>9</a:t>
            </a:fld>
            <a:endParaRPr lang="en-US" altLang="en-US" sz="18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2121</TotalTime>
  <Words>474</Words>
  <Application>Microsoft Office PowerPoint</Application>
  <PresentationFormat>On-screen Show (4:3)</PresentationFormat>
  <Paragraphs>67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Urban</vt:lpstr>
      <vt:lpstr>TOUCH SCREEN DEVICE Basic Training  Susan Harwood Grant # SH-26321-SH4</vt:lpstr>
      <vt:lpstr>Acknowledgement</vt:lpstr>
      <vt:lpstr>Control Buttons</vt:lpstr>
      <vt:lpstr>Basic Operations</vt:lpstr>
      <vt:lpstr>Multi-finger Gestures </vt:lpstr>
      <vt:lpstr>Brightness Settings </vt:lpstr>
      <vt:lpstr>Open and Close Apps</vt:lpstr>
      <vt:lpstr>Scanning QR Code  </vt:lpstr>
      <vt:lpstr>Keyboard Entry</vt:lpstr>
      <vt:lpstr>QUESTIONS?</vt:lpstr>
    </vt:vector>
  </TitlesOfParts>
  <Company>Cengage Learning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Castle, Glenn</dc:creator>
  <cp:lastModifiedBy>Robertson, Donna - OSHA</cp:lastModifiedBy>
  <cp:revision>18</cp:revision>
  <dcterms:created xsi:type="dcterms:W3CDTF">2011-05-10T18:58:26Z</dcterms:created>
  <dcterms:modified xsi:type="dcterms:W3CDTF">2017-04-26T21:33:53Z</dcterms:modified>
</cp:coreProperties>
</file>