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7"/>
  </p:notesMasterIdLst>
  <p:sldIdLst>
    <p:sldId id="345" r:id="rId2"/>
    <p:sldId id="355" r:id="rId3"/>
    <p:sldId id="346" r:id="rId4"/>
    <p:sldId id="347" r:id="rId5"/>
    <p:sldId id="348" r:id="rId6"/>
    <p:sldId id="349" r:id="rId7"/>
    <p:sldId id="350" r:id="rId8"/>
    <p:sldId id="351" r:id="rId9"/>
    <p:sldId id="356" r:id="rId10"/>
    <p:sldId id="357" r:id="rId11"/>
    <p:sldId id="358" r:id="rId12"/>
    <p:sldId id="294" r:id="rId13"/>
    <p:sldId id="287" r:id="rId14"/>
    <p:sldId id="286" r:id="rId15"/>
    <p:sldId id="295" r:id="rId16"/>
    <p:sldId id="359" r:id="rId17"/>
    <p:sldId id="354" r:id="rId18"/>
    <p:sldId id="360" r:id="rId19"/>
    <p:sldId id="289" r:id="rId20"/>
    <p:sldId id="292" r:id="rId21"/>
    <p:sldId id="306" r:id="rId22"/>
    <p:sldId id="343" r:id="rId23"/>
    <p:sldId id="338" r:id="rId24"/>
    <p:sldId id="339" r:id="rId25"/>
    <p:sldId id="296" r:id="rId26"/>
    <p:sldId id="297" r:id="rId27"/>
    <p:sldId id="305" r:id="rId28"/>
    <p:sldId id="299" r:id="rId29"/>
    <p:sldId id="300" r:id="rId30"/>
    <p:sldId id="325" r:id="rId31"/>
    <p:sldId id="266" r:id="rId32"/>
    <p:sldId id="333" r:id="rId33"/>
    <p:sldId id="275" r:id="rId34"/>
    <p:sldId id="361" r:id="rId35"/>
    <p:sldId id="362" r:id="rId36"/>
    <p:sldId id="269" r:id="rId37"/>
    <p:sldId id="363" r:id="rId38"/>
    <p:sldId id="364" r:id="rId39"/>
    <p:sldId id="365" r:id="rId40"/>
    <p:sldId id="316" r:id="rId41"/>
    <p:sldId id="366" r:id="rId42"/>
    <p:sldId id="280" r:id="rId43"/>
    <p:sldId id="328" r:id="rId44"/>
    <p:sldId id="368" r:id="rId45"/>
    <p:sldId id="35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103"/>
    <a:srgbClr val="FF9900"/>
    <a:srgbClr val="FA7D00"/>
    <a:srgbClr val="007E39"/>
    <a:srgbClr val="F6862A"/>
    <a:srgbClr val="18BE28"/>
    <a:srgbClr val="FF3300"/>
    <a:srgbClr val="4E825F"/>
    <a:srgbClr val="58926B"/>
    <a:srgbClr val="60A075"/>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79" autoAdjust="0"/>
    <p:restoredTop sz="29795" autoAdjust="0"/>
  </p:normalViewPr>
  <p:slideViewPr>
    <p:cSldViewPr showGuides="1">
      <p:cViewPr varScale="1">
        <p:scale>
          <a:sx n="92" d="100"/>
          <a:sy n="92" d="100"/>
        </p:scale>
        <p:origin x="821" y="67"/>
      </p:cViewPr>
      <p:guideLst>
        <p:guide orient="horz" pos="2160"/>
        <p:guide pos="2880"/>
      </p:guideLst>
    </p:cSldViewPr>
  </p:slideViewPr>
  <p:outlineViewPr>
    <p:cViewPr>
      <p:scale>
        <a:sx n="33" d="100"/>
        <a:sy n="33" d="100"/>
      </p:scale>
      <p:origin x="0" y="8750"/>
    </p:cViewPr>
  </p:outlineViewPr>
  <p:notesTextViewPr>
    <p:cViewPr>
      <p:scale>
        <a:sx n="150" d="100"/>
        <a:sy n="150" d="100"/>
      </p:scale>
      <p:origin x="0" y="0"/>
    </p:cViewPr>
  </p:notesTextViewPr>
  <p:sorterViewPr>
    <p:cViewPr varScale="1">
      <p:scale>
        <a:sx n="1" d="1"/>
        <a:sy n="1" d="1"/>
      </p:scale>
      <p:origin x="0" y="0"/>
    </p:cViewPr>
  </p:sorterViewPr>
  <p:notesViewPr>
    <p:cSldViewPr>
      <p:cViewPr varScale="1">
        <p:scale>
          <a:sx n="64" d="100"/>
          <a:sy n="64" d="100"/>
        </p:scale>
        <p:origin x="-3062" y="-77"/>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0" y="8915400"/>
            <a:ext cx="2971800" cy="228600"/>
          </a:xfrm>
          <a:prstGeom prst="rect">
            <a:avLst/>
          </a:prstGeom>
        </p:spPr>
        <p:txBody>
          <a:bodyPr vert="horz" lIns="91440" tIns="45720" rIns="91440" bIns="45720" rtlCol="0"/>
          <a:lstStyle>
            <a:lvl1pPr algn="l">
              <a:defRPr sz="1000">
                <a:solidFill>
                  <a:schemeClr val="bg1">
                    <a:lumMod val="50000"/>
                  </a:schemeClr>
                </a:solidFill>
                <a:latin typeface="Arial Narrow" panose="020B0606020202030204" pitchFamily="34" charset="0"/>
              </a:defRPr>
            </a:lvl1pPr>
          </a:lstStyle>
          <a:p>
            <a:fld id="{3B64631E-0EED-4CE5-9370-AE7A56A0A7C1}" type="datetimeFigureOut">
              <a:rPr lang="en-US" smtClean="0"/>
              <a:pPr/>
              <a:t>7/19/2018</a:t>
            </a:fld>
            <a:endParaRPr lang="en-US" dirty="0"/>
          </a:p>
        </p:txBody>
      </p:sp>
      <p:sp>
        <p:nvSpPr>
          <p:cNvPr id="7" name="Slide Number Placeholder 6"/>
          <p:cNvSpPr>
            <a:spLocks noGrp="1"/>
          </p:cNvSpPr>
          <p:nvPr>
            <p:ph type="sldNum" sz="quarter" idx="5"/>
          </p:nvPr>
        </p:nvSpPr>
        <p:spPr>
          <a:xfrm>
            <a:off x="6172199" y="8872847"/>
            <a:ext cx="684213" cy="269566"/>
          </a:xfrm>
          <a:prstGeom prst="rect">
            <a:avLst/>
          </a:prstGeom>
        </p:spPr>
        <p:txBody>
          <a:bodyPr vert="horz" lIns="91440" tIns="45720" rIns="91440" bIns="45720" rtlCol="0" anchor="b"/>
          <a:lstStyle>
            <a:lvl1pPr algn="r">
              <a:defRPr sz="1100" b="1">
                <a:solidFill>
                  <a:schemeClr val="bg1">
                    <a:lumMod val="50000"/>
                  </a:schemeClr>
                </a:solidFill>
                <a:latin typeface="Arial Narrow" panose="020B0606020202030204" pitchFamily="34" charset="0"/>
              </a:defRPr>
            </a:lvl1pPr>
          </a:lstStyle>
          <a:p>
            <a:fld id="{454160DA-D3F9-4D2D-ADDE-5B8C9A50B247}" type="slidenum">
              <a:rPr lang="en-US" smtClean="0"/>
              <a:pPr/>
              <a:t>‹#›</a:t>
            </a:fld>
            <a:endParaRPr lang="en-US" dirty="0"/>
          </a:p>
        </p:txBody>
      </p:sp>
      <p:sp>
        <p:nvSpPr>
          <p:cNvPr id="2" name="Slide Image Placeholder 1"/>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6" name="Notes Placeholder 5"/>
          <p:cNvSpPr>
            <a:spLocks noGrp="1"/>
          </p:cNvSpPr>
          <p:nvPr>
            <p:ph type="body" sz="quarter" idx="3"/>
          </p:nvPr>
        </p:nvSpPr>
        <p:spPr>
          <a:xfrm>
            <a:off x="663840" y="4343400"/>
            <a:ext cx="5491916" cy="44531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096101200"/>
      </p:ext>
    </p:extLst>
  </p:cSld>
  <p:clrMap bg1="lt1" tx1="dk1" bg2="lt2" tx2="dk2" accent1="accent1" accent2="accent2" accent3="accent3" accent4="accent4" accent5="accent5" accent6="accent6" hlink="hlink" folHlink="folHlink"/>
  <p:notesStyle>
    <a:lvl1pPr marL="228600" indent="-228600" algn="l" defTabSz="914400" rtl="0" eaLnBrk="1" latinLnBrk="0" hangingPunct="1">
      <a:buFont typeface="+mj-lt"/>
      <a:buAutoNum type="arabicPeriod"/>
      <a:defRPr sz="1100" kern="1200">
        <a:solidFill>
          <a:schemeClr val="tx1"/>
        </a:solidFill>
        <a:latin typeface="Arial Narrow" panose="020B0606020202030204" pitchFamily="34" charset="0"/>
        <a:ea typeface="+mn-ea"/>
        <a:cs typeface="+mn-cs"/>
      </a:defRPr>
    </a:lvl1pPr>
    <a:lvl2pPr marL="457200" indent="-228600" algn="l" defTabSz="914400" rtl="0" eaLnBrk="1" latinLnBrk="0" hangingPunct="1">
      <a:buFont typeface="+mj-lt"/>
      <a:buAutoNum type="alphaLcPeriod"/>
      <a:defRPr sz="1100" kern="1200">
        <a:solidFill>
          <a:schemeClr val="tx1"/>
        </a:solidFill>
        <a:latin typeface="Arial Narrow" panose="020B0606020202030204" pitchFamily="34" charset="0"/>
        <a:ea typeface="+mn-ea"/>
        <a:cs typeface="+mn-cs"/>
      </a:defRPr>
    </a:lvl2pPr>
    <a:lvl3pPr marL="685800" indent="-285750" algn="l" defTabSz="914400" rtl="0" eaLnBrk="1" latinLnBrk="0" hangingPunct="1">
      <a:buFont typeface="+mj-lt"/>
      <a:buAutoNum type="romanLcPeriod"/>
      <a:defRPr sz="1100" kern="1200">
        <a:solidFill>
          <a:schemeClr val="tx1"/>
        </a:solidFill>
        <a:latin typeface="Arial Narrow" panose="020B0606020202030204" pitchFamily="34" charset="0"/>
        <a:ea typeface="+mn-ea"/>
        <a:cs typeface="+mn-cs"/>
      </a:defRPr>
    </a:lvl3pPr>
    <a:lvl4pPr marL="1371600" algn="l" defTabSz="914400" rtl="0" eaLnBrk="1" latinLnBrk="0" hangingPunct="1">
      <a:defRPr sz="1100" kern="1200">
        <a:solidFill>
          <a:schemeClr val="tx1"/>
        </a:solidFill>
        <a:latin typeface="Arial Narrow" panose="020B0606020202030204" pitchFamily="34" charset="0"/>
        <a:ea typeface="+mn-ea"/>
        <a:cs typeface="+mn-cs"/>
      </a:defRPr>
    </a:lvl4pPr>
    <a:lvl5pPr marL="1828800" algn="l" defTabSz="914400" rtl="0" eaLnBrk="1" latinLnBrk="0" hangingPunct="1">
      <a:defRPr sz="11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osha.gov/Publications/osha3120.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dts/osta/lototraining/tutorial/empl.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dol.go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dol.gov/"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563563"/>
            <a:ext cx="4114800" cy="3086100"/>
          </a:xfrm>
          <a:prstGeom prst="rect">
            <a:avLst/>
          </a:prstGeom>
        </p:spPr>
      </p:sp>
      <p:sp>
        <p:nvSpPr>
          <p:cNvPr id="4" name="Slide Number Placeholder 3"/>
          <p:cNvSpPr>
            <a:spLocks noGrp="1"/>
          </p:cNvSpPr>
          <p:nvPr>
            <p:ph type="sldNum" sz="quarter" idx="10"/>
          </p:nvPr>
        </p:nvSpPr>
        <p:spPr/>
        <p:txBody>
          <a:bodyPr/>
          <a:lstStyle/>
          <a:p>
            <a:fld id="{A62009FD-35DB-4EE1-852D-1BDD41C22C3B}" type="slidenum">
              <a:rPr lang="en-US" smtClean="0"/>
              <a:pPr/>
              <a:t>1</a:t>
            </a:fld>
            <a:endParaRPr lang="en-US" dirty="0"/>
          </a:p>
        </p:txBody>
      </p:sp>
      <p:sp>
        <p:nvSpPr>
          <p:cNvPr id="5" name="Notes Placeholder 2"/>
          <p:cNvSpPr txBox="1">
            <a:spLocks/>
          </p:cNvSpPr>
          <p:nvPr/>
        </p:nvSpPr>
        <p:spPr>
          <a:xfrm>
            <a:off x="685800" y="3880710"/>
            <a:ext cx="5486400" cy="4114800"/>
          </a:xfrm>
          <a:prstGeom prst="rect">
            <a:avLst/>
          </a:prstGeom>
        </p:spPr>
        <p:txBody>
          <a:bodyPr vert="horz" lIns="91440" tIns="45720" rIns="91440" bIns="45720" rtlCol="0"/>
          <a:lstStyle>
            <a:lvl1pPr marL="0" algn="l" defTabSz="914400" rtl="0" eaLnBrk="1" latinLnBrk="0" hangingPunct="1">
              <a:defRPr sz="1100" kern="1200">
                <a:solidFill>
                  <a:schemeClr val="tx1"/>
                </a:solidFill>
                <a:latin typeface="Arial Narrow" pitchFamily="34" charset="0"/>
                <a:ea typeface="+mn-ea"/>
                <a:cs typeface="+mn-cs"/>
              </a:defRPr>
            </a:lvl1pPr>
            <a:lvl2pPr marL="457200" algn="l" defTabSz="914400" rtl="0" eaLnBrk="1" latinLnBrk="0" hangingPunct="1">
              <a:defRPr sz="1100" kern="1200">
                <a:solidFill>
                  <a:schemeClr val="tx1"/>
                </a:solidFill>
                <a:latin typeface="Arial Narrow" pitchFamily="34" charset="0"/>
                <a:ea typeface="+mn-ea"/>
                <a:cs typeface="+mn-cs"/>
              </a:defRPr>
            </a:lvl2pPr>
            <a:lvl3pPr marL="914400" algn="l" defTabSz="914400" rtl="0" eaLnBrk="1" latinLnBrk="0" hangingPunct="1">
              <a:defRPr sz="1100" kern="1200">
                <a:solidFill>
                  <a:schemeClr val="tx1"/>
                </a:solidFill>
                <a:latin typeface="Arial Narrow" pitchFamily="34" charset="0"/>
                <a:ea typeface="+mn-ea"/>
                <a:cs typeface="+mn-cs"/>
              </a:defRPr>
            </a:lvl3pPr>
            <a:lvl4pPr marL="1371600" algn="l" defTabSz="914400" rtl="0" eaLnBrk="1" latinLnBrk="0" hangingPunct="1">
              <a:defRPr sz="1100" kern="1200">
                <a:solidFill>
                  <a:schemeClr val="tx1"/>
                </a:solidFill>
                <a:latin typeface="Arial Narrow" pitchFamily="34" charset="0"/>
                <a:ea typeface="+mn-ea"/>
                <a:cs typeface="+mn-cs"/>
              </a:defRPr>
            </a:lvl4pPr>
            <a:lvl5pPr marL="1828800" algn="l" defTabSz="914400" rtl="0" eaLnBrk="1" latinLnBrk="0" hangingPunct="1">
              <a:defRPr sz="11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sz="1200" b="1" dirty="0" smtClean="0">
                <a:solidFill>
                  <a:prstClr val="black"/>
                </a:solidFill>
              </a:rPr>
              <a:t>INSTRUCTOR NOTE:  This module should be presented by a knowledgeable, experienced and trained instructor with experience in grain handling and storage, as well as the OSHA grain handling standard. </a:t>
            </a:r>
          </a:p>
          <a:p>
            <a:pPr>
              <a:defRPr/>
            </a:pPr>
            <a:endParaRPr lang="en-US" sz="1200" b="1" dirty="0">
              <a:solidFill>
                <a:prstClr val="black"/>
              </a:solidFill>
            </a:endParaRPr>
          </a:p>
          <a:p>
            <a:pPr>
              <a:defRPr/>
            </a:pPr>
            <a:r>
              <a:rPr lang="en-US" sz="1200" b="1" dirty="0">
                <a:solidFill>
                  <a:prstClr val="black"/>
                </a:solidFill>
              </a:rPr>
              <a:t>Learn &amp; Live = </a:t>
            </a:r>
            <a:r>
              <a:rPr lang="en-US" sz="1200" b="1" dirty="0" err="1">
                <a:solidFill>
                  <a:prstClr val="black"/>
                </a:solidFill>
              </a:rPr>
              <a:t>Edúcate</a:t>
            </a:r>
            <a:r>
              <a:rPr lang="en-US" sz="1200" b="1" dirty="0">
                <a:solidFill>
                  <a:prstClr val="black"/>
                </a:solidFill>
              </a:rPr>
              <a:t> y </a:t>
            </a:r>
            <a:r>
              <a:rPr lang="en-US" sz="1200" b="1" dirty="0" err="1">
                <a:solidFill>
                  <a:prstClr val="black"/>
                </a:solidFill>
              </a:rPr>
              <a:t>Sobrevive</a:t>
            </a:r>
            <a:endParaRPr lang="en-US" sz="1200" b="1" dirty="0">
              <a:solidFill>
                <a:prstClr val="black"/>
              </a:solidFill>
            </a:endParaRPr>
          </a:p>
          <a:p>
            <a:pPr>
              <a:defRPr/>
            </a:pPr>
            <a:endParaRPr lang="en-US" sz="1200" b="1" dirty="0" smtClean="0">
              <a:solidFill>
                <a:prstClr val="black"/>
              </a:solidFill>
            </a:endParaRPr>
          </a:p>
          <a:p>
            <a:pPr>
              <a:defRPr/>
            </a:pPr>
            <a:endParaRPr lang="en-US" b="1" dirty="0" smtClean="0">
              <a:solidFill>
                <a:prstClr val="black"/>
              </a:solidFill>
            </a:endParaRPr>
          </a:p>
          <a:p>
            <a:pPr>
              <a:defRPr/>
            </a:pPr>
            <a:r>
              <a:rPr lang="en-US" sz="1200" dirty="0" smtClean="0">
                <a:solidFill>
                  <a:prstClr val="black"/>
                </a:solidFill>
              </a:rPr>
              <a:t>This module &amp; the accompanying video are based on FEDERAL OSHA regulations.  States governed by OSHA approved state plans have OSHA-approved job safety and health programs operated by individual states instead of federal OSHA. Some of their regulations may differ.  It is up to the instructor to inform participants of the differences or to warn participants some regulations may differ and they should check with their state regulations.</a:t>
            </a:r>
          </a:p>
          <a:p>
            <a:pPr>
              <a:defRPr/>
            </a:pPr>
            <a:endParaRPr lang="en-US" sz="1200" b="1" dirty="0">
              <a:solidFill>
                <a:prstClr val="black"/>
              </a:solidFill>
            </a:endParaRPr>
          </a:p>
        </p:txBody>
      </p:sp>
    </p:spTree>
    <p:extLst>
      <p:ext uri="{BB962C8B-B14F-4D97-AF65-F5344CB8AC3E}">
        <p14:creationId xmlns:p14="http://schemas.microsoft.com/office/powerpoint/2010/main" val="218521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880710"/>
            <a:ext cx="5486400" cy="4495800"/>
          </a:xfrm>
          <a:prstGeom prst="rect">
            <a:avLst/>
          </a:prstGeom>
        </p:spPr>
        <p:txBody>
          <a:bodyPr/>
          <a:lstStyle/>
          <a:p>
            <a:pPr marL="228600" indent="-228600">
              <a:buFont typeface="+mj-lt"/>
              <a:buAutoNum type="arabicPeriod"/>
            </a:pPr>
            <a:r>
              <a:rPr lang="es-HN" sz="1200" noProof="0" dirty="0" smtClean="0">
                <a:latin typeface="Arial Narrow" pitchFamily="34" charset="0"/>
              </a:rPr>
              <a:t>Discutir como LOTO protege</a:t>
            </a:r>
            <a:r>
              <a:rPr lang="es-HN" sz="1200" baseline="0" noProof="0" dirty="0" smtClean="0">
                <a:latin typeface="Arial Narrow" pitchFamily="34" charset="0"/>
              </a:rPr>
              <a:t> a los trabajadores</a:t>
            </a:r>
            <a:r>
              <a:rPr lang="es-HN" sz="1200" noProof="0" dirty="0" smtClean="0">
                <a:latin typeface="Arial Narrow" pitchFamily="34" charset="0"/>
              </a:rPr>
              <a:t>. Un programa de candado/etiqueta puede ayudar a prevenir:</a:t>
            </a:r>
          </a:p>
          <a:p>
            <a:pPr marL="685800" lvl="1" indent="-228600">
              <a:buFont typeface="+mj-lt"/>
              <a:buAutoNum type="alphaLcPeriod"/>
            </a:pPr>
            <a:r>
              <a:rPr lang="es-HN" sz="1200" noProof="0" dirty="0" smtClean="0">
                <a:latin typeface="Arial Narrow" pitchFamily="34" charset="0"/>
              </a:rPr>
              <a:t>Contacto con un peligro mientras desempeña tareas que requieren eliminación,</a:t>
            </a:r>
            <a:r>
              <a:rPr lang="es-HN" sz="1200" baseline="0" noProof="0" dirty="0" smtClean="0">
                <a:latin typeface="Arial Narrow" pitchFamily="34" charset="0"/>
              </a:rPr>
              <a:t> desviación, o desactivación de dispositivos de protección</a:t>
            </a:r>
            <a:r>
              <a:rPr lang="es-HN" sz="1200" noProof="0" dirty="0" smtClean="0">
                <a:latin typeface="Arial Narrow" pitchFamily="34" charset="0"/>
              </a:rPr>
              <a:t>.</a:t>
            </a:r>
          </a:p>
          <a:p>
            <a:pPr marL="685800" lvl="1" indent="-228600">
              <a:buFont typeface="+mj-lt"/>
              <a:buAutoNum type="alphaLcPeriod"/>
            </a:pPr>
            <a:r>
              <a:rPr lang="es-HN" sz="1200" noProof="0" dirty="0" smtClean="0">
                <a:latin typeface="Arial Narrow" pitchFamily="34" charset="0"/>
              </a:rPr>
              <a:t>La liberación involuntaria de energía peligrosa ( energía almacenada).</a:t>
            </a:r>
          </a:p>
          <a:p>
            <a:pPr marL="685800" lvl="1" indent="-228600">
              <a:buFont typeface="+mj-lt"/>
              <a:buAutoNum type="alphaLcPeriod"/>
            </a:pPr>
            <a:r>
              <a:rPr lang="es-HN" sz="1200" noProof="0" dirty="0" smtClean="0">
                <a:latin typeface="Arial Narrow" pitchFamily="34" charset="0"/>
              </a:rPr>
              <a:t>La</a:t>
            </a:r>
            <a:r>
              <a:rPr lang="es-HN" sz="1200" baseline="0" noProof="0" dirty="0" smtClean="0">
                <a:latin typeface="Arial Narrow" pitchFamily="34" charset="0"/>
              </a:rPr>
              <a:t> puesta en marcha involuntaria o el movimiento de maquinaria, equipos o procesos.</a:t>
            </a:r>
            <a:endParaRPr lang="es-HN" sz="1200" noProof="0" dirty="0" smtClean="0">
              <a:latin typeface="Arial Narrow" pitchFamily="34" charset="0"/>
            </a:endParaRPr>
          </a:p>
          <a:p>
            <a:pPr marL="228600" indent="-228600">
              <a:buFont typeface="+mj-lt"/>
              <a:buAutoNum type="arabicPeriod"/>
            </a:pPr>
            <a:r>
              <a:rPr lang="es-HN" sz="1200" b="1" noProof="0" dirty="0" smtClean="0">
                <a:latin typeface="Arial Narrow" pitchFamily="34" charset="0"/>
              </a:rPr>
              <a:t>ENFATICE – LOTO PREVIENE</a:t>
            </a:r>
            <a:r>
              <a:rPr lang="es-HN" sz="1200" b="1" baseline="0" noProof="0" dirty="0" smtClean="0">
                <a:latin typeface="Arial Narrow" pitchFamily="34" charset="0"/>
              </a:rPr>
              <a:t> QUE </a:t>
            </a:r>
            <a:r>
              <a:rPr lang="es-HN" sz="1200" b="0" baseline="0" noProof="0" dirty="0" smtClean="0">
                <a:latin typeface="Arial Narrow" pitchFamily="34" charset="0"/>
              </a:rPr>
              <a:t> alguien ponga en marcha una pieza de maquinaria/equipo en la que otra persona está trabajando. Esta es una función principal de </a:t>
            </a:r>
            <a:r>
              <a:rPr lang="es-HN" sz="1200" baseline="0" noProof="0" dirty="0" smtClean="0">
                <a:latin typeface="Arial Narrow" pitchFamily="34" charset="0"/>
              </a:rPr>
              <a:t>LOTO. </a:t>
            </a:r>
          </a:p>
          <a:p>
            <a:pPr marL="228600" indent="-228600">
              <a:buFont typeface="+mj-lt"/>
              <a:buAutoNum type="arabicPeriod"/>
            </a:pPr>
            <a:r>
              <a:rPr lang="es-HN" sz="1200" baseline="0" noProof="0" dirty="0" smtClean="0">
                <a:latin typeface="Arial Narrow" pitchFamily="34" charset="0"/>
              </a:rPr>
              <a:t>Explique -LOTO impide que la energía llegue a una pieza de maquinaria/equipo – evita la electrocución;</a:t>
            </a:r>
            <a:r>
              <a:rPr lang="es-HN" sz="1200" noProof="0" dirty="0" smtClean="0">
                <a:latin typeface="Arial Narrow" pitchFamily="34" charset="0"/>
              </a:rPr>
              <a:t> enredo; trituración, etc. </a:t>
            </a:r>
            <a:endParaRPr lang="es-HN" sz="1200" baseline="0" noProof="0" dirty="0" smtClean="0">
              <a:latin typeface="Arial Narrow" pitchFamily="34" charset="0"/>
            </a:endParaRPr>
          </a:p>
          <a:p>
            <a:pPr marL="228600" indent="-228600">
              <a:buFont typeface="+mj-lt"/>
              <a:buAutoNum type="arabicPeriod"/>
            </a:pPr>
            <a:r>
              <a:rPr lang="es-HN" sz="1200" baseline="0" noProof="0" dirty="0" smtClean="0">
                <a:latin typeface="Arial Narrow" pitchFamily="34" charset="0"/>
              </a:rPr>
              <a:t>Enfatice – LOTO para la entrada al silo evita que el grano fluya mientras el trabajador esta dentro.  La avalancha de granos es un factor importante para la inmersión. </a:t>
            </a:r>
          </a:p>
          <a:p>
            <a:pPr marL="228600" indent="-228600">
              <a:buFont typeface="+mj-lt"/>
              <a:buAutoNum type="arabicPeriod"/>
            </a:pPr>
            <a:r>
              <a:rPr lang="es-HN" sz="1200" baseline="0" noProof="0" dirty="0" smtClean="0">
                <a:latin typeface="Arial Narrow" pitchFamily="34" charset="0"/>
              </a:rPr>
              <a:t>Imagen – GHSC &amp; Penn State Davis Hill</a:t>
            </a:r>
            <a:endParaRPr lang="es-HN" sz="1200" noProof="0" dirty="0">
              <a:latin typeface="Arial Narrow" pitchFamily="34" charset="0"/>
            </a:endParaRPr>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10</a:t>
            </a:fld>
            <a:endParaRPr lang="en-US"/>
          </a:p>
        </p:txBody>
      </p:sp>
    </p:spTree>
    <p:extLst>
      <p:ext uri="{BB962C8B-B14F-4D97-AF65-F5344CB8AC3E}">
        <p14:creationId xmlns:p14="http://schemas.microsoft.com/office/powerpoint/2010/main" val="2234768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5763"/>
            <a:ext cx="4267200" cy="3200400"/>
          </a:xfrm>
          <a:prstGeom prst="rect">
            <a:avLst/>
          </a:prstGeom>
        </p:spPr>
      </p:sp>
      <p:sp>
        <p:nvSpPr>
          <p:cNvPr id="3" name="Notes Placeholder 2"/>
          <p:cNvSpPr>
            <a:spLocks noGrp="1"/>
          </p:cNvSpPr>
          <p:nvPr>
            <p:ph type="body" idx="1"/>
          </p:nvPr>
        </p:nvSpPr>
        <p:spPr>
          <a:xfrm>
            <a:off x="685800" y="3765495"/>
            <a:ext cx="5486400" cy="5263290"/>
          </a:xfrm>
          <a:prstGeom prst="rect">
            <a:avLst/>
          </a:prstGeom>
        </p:spPr>
        <p:txBody>
          <a:bodyPr/>
          <a:lstStyle/>
          <a:p>
            <a:pPr marL="228600" indent="-228600">
              <a:buFont typeface="+mj-lt"/>
              <a:buAutoNum type="arabicPeriod"/>
            </a:pPr>
            <a:r>
              <a:rPr lang="es-HN" sz="1200" noProof="0" dirty="0" smtClean="0">
                <a:latin typeface="Arial Narrow" pitchFamily="34" charset="0"/>
              </a:rPr>
              <a:t>Explique- esto es lo que Candado/Etiqueta (LOTO) debería hacer por las máquinas/equipo y los trabajadores</a:t>
            </a:r>
            <a:r>
              <a:rPr lang="es-HN" sz="1200" baseline="0" noProof="0" dirty="0" smtClean="0">
                <a:latin typeface="Arial Narrow" pitchFamily="34" charset="0"/>
              </a:rPr>
              <a:t>.</a:t>
            </a:r>
          </a:p>
          <a:p>
            <a:pPr marL="228600" indent="-228600">
              <a:buFont typeface="+mj-lt"/>
              <a:buAutoNum type="arabicPeriod"/>
            </a:pPr>
            <a:r>
              <a:rPr lang="es-HN" sz="1200" baseline="0" noProof="0" dirty="0" smtClean="0">
                <a:latin typeface="Arial Narrow" pitchFamily="34" charset="0"/>
              </a:rPr>
              <a:t>Discusión– ¡TODO ES por las fuentes de energía!</a:t>
            </a:r>
          </a:p>
          <a:p>
            <a:pPr marL="228600" indent="-228600">
              <a:buFont typeface="+mj-lt"/>
              <a:buAutoNum type="arabicPeriod"/>
            </a:pPr>
            <a:r>
              <a:rPr lang="es-HN" sz="1200" baseline="0" noProof="0" dirty="0" smtClean="0">
                <a:latin typeface="Arial Narrow" pitchFamily="34" charset="0"/>
              </a:rPr>
              <a:t>Pregunte – </a:t>
            </a:r>
            <a:r>
              <a:rPr lang="es-HN" sz="1200" b="0" i="0" kern="1200" dirty="0" smtClean="0">
                <a:solidFill>
                  <a:schemeClr val="tx1"/>
                </a:solidFill>
                <a:effectLst/>
                <a:latin typeface="Arial Narrow" panose="020B0606020202030204" pitchFamily="34" charset="0"/>
                <a:ea typeface="+mn-ea"/>
                <a:cs typeface="+mn-cs"/>
              </a:rPr>
              <a:t>¿</a:t>
            </a:r>
            <a:r>
              <a:rPr lang="es-HN" sz="1200" baseline="0" noProof="0" dirty="0" smtClean="0">
                <a:latin typeface="Arial Narrow" pitchFamily="34" charset="0"/>
              </a:rPr>
              <a:t>Es necesario aplicar esto a la energía cinética– es decir que una persona tiene que aplicar fuerza física para hacer que una parte de la máquina se mueva?  (Si, la teoría debería aplicarse en que usted puede evitar que la parte móvil tenga la posibilidad de estar en movimiento lo cual puede causar daño).</a:t>
            </a:r>
          </a:p>
          <a:p>
            <a:pPr marL="228600" indent="-228600">
              <a:buFont typeface="+mj-lt"/>
              <a:buAutoNum type="arabicPeriod"/>
            </a:pPr>
            <a:r>
              <a:rPr lang="es-HN" sz="1200" baseline="0" noProof="0" dirty="0" smtClean="0">
                <a:latin typeface="Arial Narrow" pitchFamily="34" charset="0"/>
              </a:rPr>
              <a:t>Discusión – “ aislado y en estado inoperante” significa que los dispositivos de cierre mantienen los dispositivos de aislamiento de energía en una posición segura o de “apagado”. Estos proveen protección al prevenir que las máquinas o equipo se energicen porque están aisladas completamente de su fuente de alimentación y boqueadas para conectarse a una fuente de alimentación.  APAGAR UNA MÁQUINA O UN INTERRUPTOR NO ES SUFICIENTE – ÉSTE DEBE SER BLOQUEADO.</a:t>
            </a:r>
          </a:p>
          <a:p>
            <a:pPr marL="228600" indent="-228600">
              <a:buFont typeface="+mj-lt"/>
              <a:buAutoNum type="arabicPeriod"/>
            </a:pPr>
            <a:r>
              <a:rPr lang="es-HN" sz="1200" baseline="0" noProof="0" dirty="0" smtClean="0">
                <a:latin typeface="Arial Narrow" pitchFamily="34" charset="0"/>
              </a:rPr>
              <a:t>Explique – aislar energía también significa liberar, drenar, disipar o restringir energía almacenada o residual (la que está en condensadores, resortes, elementos elevados de la máquina, volantes de inercia de rotación, sistemas hidráulicos y presión de aire, gas, vapor o agua, etc.).  Estas energías deben ser disipadas o restringidas utilizando métodos tales como la conexión a tierra, reposicionamiento, bloqueo, sangrado hacia abajo, etc. </a:t>
            </a:r>
          </a:p>
          <a:p>
            <a:pPr marL="228600" indent="-228600">
              <a:buFont typeface="+mj-lt"/>
              <a:buAutoNum type="arabicPeriod"/>
            </a:pPr>
            <a:r>
              <a:rPr lang="es-HN" sz="1200" baseline="0" noProof="0" dirty="0" smtClean="0">
                <a:latin typeface="Arial Narrow" pitchFamily="34" charset="0"/>
              </a:rPr>
              <a:t>Definir – </a:t>
            </a:r>
            <a:r>
              <a:rPr lang="es-HN" sz="1200" b="1" baseline="0" noProof="0" dirty="0" smtClean="0">
                <a:latin typeface="Arial Narrow" pitchFamily="34" charset="0"/>
              </a:rPr>
              <a:t>De energización</a:t>
            </a:r>
            <a:r>
              <a:rPr lang="es-HN" sz="1200" b="1" noProof="0" dirty="0" smtClean="0">
                <a:latin typeface="Arial Narrow" pitchFamily="34" charset="0"/>
              </a:rPr>
              <a:t> es un proceso </a:t>
            </a:r>
            <a:r>
              <a:rPr lang="es-HN" sz="1200" noProof="0" dirty="0" smtClean="0">
                <a:latin typeface="Arial Narrow" pitchFamily="34" charset="0"/>
              </a:rPr>
              <a:t>utilizado para desconectar y aislar un sistema de una</a:t>
            </a:r>
            <a:r>
              <a:rPr lang="es-HN" sz="1200" baseline="0" noProof="0" dirty="0" smtClean="0">
                <a:latin typeface="Arial Narrow" pitchFamily="34" charset="0"/>
              </a:rPr>
              <a:t> fuente de energía con el fin de evitar la liberación de esa energía.</a:t>
            </a:r>
            <a:r>
              <a:rPr lang="es-HN" sz="1200" noProof="0" dirty="0" smtClean="0">
                <a:latin typeface="Arial Narrow" pitchFamily="34" charset="0"/>
              </a:rPr>
              <a:t> Al de-energizar el sistema, usted está eliminando la posibilidad que el sistema pudiese causar daño </a:t>
            </a:r>
            <a:r>
              <a:rPr lang="es-HN" sz="1200" b="1" noProof="0" dirty="0" smtClean="0">
                <a:latin typeface="Arial Narrow" pitchFamily="34" charset="0"/>
              </a:rPr>
              <a:t>a una persona a través de movimiento, o por liberación de calor, luz o sonido </a:t>
            </a:r>
            <a:r>
              <a:rPr lang="es-HN" sz="1200" noProof="0" dirty="0" smtClean="0">
                <a:latin typeface="Arial Narrow" pitchFamily="34" charset="0"/>
              </a:rPr>
              <a:t>de forma inadvertida, accidental</a:t>
            </a:r>
            <a:r>
              <a:rPr lang="es-HN" sz="1200" baseline="0" noProof="0" dirty="0" smtClean="0">
                <a:latin typeface="Arial Narrow" pitchFamily="34" charset="0"/>
              </a:rPr>
              <a:t> o involuntaria.</a:t>
            </a:r>
          </a:p>
          <a:p>
            <a:pPr marL="228600" indent="-228600">
              <a:buFont typeface="+mj-lt"/>
              <a:buAutoNum type="arabicPeriod"/>
            </a:pPr>
            <a:r>
              <a:rPr lang="es-HN" sz="1200" b="1" baseline="0" noProof="0" dirty="0" smtClean="0">
                <a:latin typeface="Arial Narrow" pitchFamily="34" charset="0"/>
              </a:rPr>
              <a:t>IMPORTANTE ENFATIZAR –  esta es una PRÁCTICA  RECOMENDADA </a:t>
            </a:r>
            <a:r>
              <a:rPr lang="es-HN" sz="1200" baseline="0" noProof="0" dirty="0" smtClean="0">
                <a:latin typeface="Arial Narrow" pitchFamily="34" charset="0"/>
              </a:rPr>
              <a:t>– y también debería ser utilizada en las granjas.  Evita que otros </a:t>
            </a:r>
            <a:r>
              <a:rPr lang="es-HN" sz="1200" b="1" baseline="0" noProof="0" dirty="0" smtClean="0">
                <a:latin typeface="Arial Narrow" pitchFamily="34" charset="0"/>
              </a:rPr>
              <a:t>enciendan</a:t>
            </a:r>
            <a:r>
              <a:rPr lang="es-HN" sz="1200" baseline="0" noProof="0" dirty="0" smtClean="0">
                <a:latin typeface="Arial Narrow" pitchFamily="34" charset="0"/>
              </a:rPr>
              <a:t> una pieza de equipo cuando no pueden saber si alguien está trabajando en ella. </a:t>
            </a:r>
          </a:p>
          <a:p>
            <a:pPr marL="228600" indent="-228600">
              <a:buFont typeface="+mj-lt"/>
              <a:buAutoNum type="arabicPeriod"/>
            </a:pPr>
            <a:r>
              <a:rPr lang="es-HN" sz="1200" baseline="0" noProof="0" dirty="0" smtClean="0">
                <a:latin typeface="Arial Narrow" pitchFamily="34" charset="0"/>
              </a:rPr>
              <a:t>Señalar – este es otro tipo de mecanismo de cierre utilizado en tuberías, válvulas.</a:t>
            </a:r>
          </a:p>
          <a:p>
            <a:pPr marL="228600" indent="-228600">
              <a:buFont typeface="+mj-lt"/>
              <a:buAutoNum type="arabicPeriod"/>
            </a:pPr>
            <a:r>
              <a:rPr lang="es-HN" sz="1200" noProof="0" dirty="0" smtClean="0">
                <a:solidFill>
                  <a:prstClr val="black"/>
                </a:solidFill>
                <a:latin typeface="Arial Narrow" pitchFamily="34" charset="0"/>
                <a:hlinkClick r:id="rId3"/>
              </a:rPr>
              <a:t>http://www.osha.gov/Publications/osha3120.pdf</a:t>
            </a:r>
            <a:r>
              <a:rPr lang="es-HN" sz="1200" noProof="0" dirty="0" smtClean="0">
                <a:solidFill>
                  <a:prstClr val="black"/>
                </a:solidFill>
                <a:latin typeface="Arial Narrow" pitchFamily="34" charset="0"/>
              </a:rPr>
              <a:t> </a:t>
            </a:r>
          </a:p>
          <a:p>
            <a:pPr marL="228600" indent="-228600">
              <a:buFont typeface="+mj-lt"/>
              <a:buAutoNum type="arabicPeriod"/>
            </a:pPr>
            <a:endParaRPr lang="en-US" sz="1200" baseline="0" dirty="0" smtClean="0">
              <a:latin typeface="Arial Narrow" pitchFamily="34" charset="0"/>
            </a:endParaRPr>
          </a:p>
          <a:p>
            <a:pPr marL="228600" indent="-228600">
              <a:buFont typeface="+mj-lt"/>
              <a:buAutoNum type="arabicPeriod"/>
            </a:pPr>
            <a:endParaRPr lang="en-US" sz="1200" baseline="0" dirty="0" smtClean="0"/>
          </a:p>
          <a:p>
            <a:pPr marL="228600" indent="-228600">
              <a:buFont typeface="+mj-lt"/>
              <a:buAutoNum type="arabicPeriod"/>
            </a:pPr>
            <a:endParaRPr lang="en-US" sz="1200" dirty="0"/>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11</a:t>
            </a:fld>
            <a:endParaRPr lang="en-US" dirty="0"/>
          </a:p>
        </p:txBody>
      </p:sp>
    </p:spTree>
    <p:extLst>
      <p:ext uri="{BB962C8B-B14F-4D97-AF65-F5344CB8AC3E}">
        <p14:creationId xmlns:p14="http://schemas.microsoft.com/office/powerpoint/2010/main" val="2234768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880710"/>
            <a:ext cx="5486400" cy="4876800"/>
          </a:xfrm>
          <a:prstGeom prst="rect">
            <a:avLst/>
          </a:prstGeom>
        </p:spPr>
        <p:txBody>
          <a:bodyPr/>
          <a:lstStyle/>
          <a:p>
            <a:pPr marL="228600" indent="-228600">
              <a:buFont typeface="+mj-lt"/>
              <a:buAutoNum type="arabicPeriod"/>
            </a:pPr>
            <a:r>
              <a:rPr lang="es-HN" sz="1200" noProof="0" dirty="0" smtClean="0">
                <a:latin typeface="Arial Narrow" pitchFamily="34" charset="0"/>
              </a:rPr>
              <a:t>El cierre ocurre cuando un candado u otro dispositivo es colocado físicamente en un dispositivo aislante de energía que ha sido puesto en modo seguro y ha dejado al sistema incapaz de recibir</a:t>
            </a:r>
            <a:r>
              <a:rPr lang="es-HN" sz="1200" baseline="0" noProof="0" dirty="0" smtClean="0">
                <a:latin typeface="Arial Narrow" pitchFamily="34" charset="0"/>
              </a:rPr>
              <a:t> energía.</a:t>
            </a:r>
          </a:p>
          <a:p>
            <a:pPr marL="228600" indent="-228600">
              <a:buFont typeface="+mj-lt"/>
              <a:buAutoNum type="arabicPeriod"/>
            </a:pPr>
            <a:r>
              <a:rPr lang="es-HN" sz="1200" baseline="0" noProof="0" dirty="0" smtClean="0">
                <a:latin typeface="Arial Narrow" pitchFamily="34" charset="0"/>
              </a:rPr>
              <a:t>Imagen – LOTO </a:t>
            </a:r>
            <a:r>
              <a:rPr lang="es-HN" sz="1200" baseline="0" noProof="0" dirty="0" err="1" smtClean="0">
                <a:latin typeface="Arial Narrow" pitchFamily="34" charset="0"/>
              </a:rPr>
              <a:t>rms.unlv.edu.occupationaltraining</a:t>
            </a:r>
            <a:endParaRPr lang="es-HN" sz="1200" noProof="0" dirty="0" smtClean="0">
              <a:latin typeface="Arial Narrow" pitchFamily="34" charset="0"/>
            </a:endParaRPr>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12</a:t>
            </a:fld>
            <a:endParaRPr lang="en-US"/>
          </a:p>
        </p:txBody>
      </p:sp>
    </p:spTree>
    <p:extLst>
      <p:ext uri="{BB962C8B-B14F-4D97-AF65-F5344CB8AC3E}">
        <p14:creationId xmlns:p14="http://schemas.microsoft.com/office/powerpoint/2010/main" val="2234768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880710"/>
            <a:ext cx="5486400" cy="4114800"/>
          </a:xfrm>
          <a:prstGeom prst="rect">
            <a:avLst/>
          </a:prstGeom>
        </p:spPr>
        <p:txBody>
          <a:bodyPr/>
          <a:lstStyle/>
          <a:p>
            <a:pPr marL="228600" lvl="0" indent="-228600">
              <a:buFont typeface="+mj-lt"/>
              <a:buAutoNum type="arabicPeriod"/>
            </a:pPr>
            <a:r>
              <a:rPr lang="es-HN" sz="1200" noProof="0" dirty="0" smtClean="0">
                <a:latin typeface="Arial Narrow" pitchFamily="34" charset="0"/>
              </a:rPr>
              <a:t>Explique – El proceso de etiquetar un sistema implica la aplicación o el uso de un indicador (generalmente</a:t>
            </a:r>
            <a:r>
              <a:rPr lang="es-HN" sz="1200" baseline="0" noProof="0" dirty="0" smtClean="0">
                <a:latin typeface="Arial Narrow" pitchFamily="34" charset="0"/>
              </a:rPr>
              <a:t> una etiqueta estandarizada</a:t>
            </a:r>
            <a:r>
              <a:rPr lang="es-HN" sz="1200" noProof="0" dirty="0" smtClean="0">
                <a:latin typeface="Arial Narrow" pitchFamily="34" charset="0"/>
              </a:rPr>
              <a:t>) que incluya la siguiente información:</a:t>
            </a:r>
          </a:p>
          <a:p>
            <a:pPr lvl="1" indent="-228600">
              <a:buFont typeface="+mj-lt"/>
              <a:buAutoNum type="alphaLcPeriod"/>
            </a:pPr>
            <a:r>
              <a:rPr lang="es-HN" sz="1200" noProof="0" dirty="0" smtClean="0">
                <a:latin typeface="Arial Narrow" pitchFamily="34" charset="0"/>
              </a:rPr>
              <a:t>Por</a:t>
            </a:r>
            <a:r>
              <a:rPr lang="es-HN" sz="1200" baseline="0" noProof="0" dirty="0" smtClean="0">
                <a:latin typeface="Arial Narrow" pitchFamily="34" charset="0"/>
              </a:rPr>
              <a:t> qué el candado/etiqueta es requerido</a:t>
            </a:r>
            <a:r>
              <a:rPr lang="es-HN" sz="1200" noProof="0" dirty="0" smtClean="0">
                <a:latin typeface="Arial Narrow" pitchFamily="34" charset="0"/>
              </a:rPr>
              <a:t> (reparación, mantenimiento, etc.).</a:t>
            </a:r>
          </a:p>
          <a:p>
            <a:pPr lvl="1" indent="-228600">
              <a:buFont typeface="+mj-lt"/>
              <a:buAutoNum type="alphaLcPeriod"/>
            </a:pPr>
            <a:r>
              <a:rPr lang="es-HN" sz="1200" noProof="0" dirty="0" smtClean="0">
                <a:latin typeface="Arial Narrow" pitchFamily="34" charset="0"/>
              </a:rPr>
              <a:t>El nombre de la persona autorizada que puso la etiqueta o el candado</a:t>
            </a:r>
            <a:r>
              <a:rPr lang="es-HN" sz="1200" baseline="0" noProof="0" dirty="0" smtClean="0">
                <a:latin typeface="Arial Narrow" pitchFamily="34" charset="0"/>
              </a:rPr>
              <a:t> en el sistema.</a:t>
            </a:r>
            <a:endParaRPr lang="es-HN" sz="1200" noProof="0" dirty="0" smtClean="0">
              <a:latin typeface="Arial Narrow" pitchFamily="34" charset="0"/>
            </a:endParaRPr>
          </a:p>
          <a:p>
            <a:pPr lvl="1" indent="-228600">
              <a:buFont typeface="+mj-lt"/>
              <a:buAutoNum type="alphaLcPeriod"/>
            </a:pPr>
            <a:r>
              <a:rPr lang="es-HN" sz="1200" noProof="0" dirty="0" smtClean="0">
                <a:latin typeface="Arial Narrow" pitchFamily="34" charset="0"/>
              </a:rPr>
              <a:t>Hora de aplicación del candado/etiqueta.</a:t>
            </a:r>
          </a:p>
          <a:p>
            <a:pPr marL="228600" lvl="0" indent="-228600">
              <a:buFont typeface="+mj-lt"/>
              <a:buAutoNum type="arabicPeriod"/>
            </a:pPr>
            <a:r>
              <a:rPr lang="es-HN" sz="1200" noProof="0" dirty="0" smtClean="0">
                <a:latin typeface="Arial Narrow" pitchFamily="34" charset="0"/>
              </a:rPr>
              <a:t>Importante</a:t>
            </a:r>
            <a:r>
              <a:rPr lang="es-HN" sz="1200" baseline="0" noProof="0" dirty="0" smtClean="0">
                <a:latin typeface="Arial Narrow" pitchFamily="34" charset="0"/>
              </a:rPr>
              <a:t> enfatizar</a:t>
            </a:r>
            <a:r>
              <a:rPr lang="es-HN" sz="1200" noProof="0" dirty="0" smtClean="0">
                <a:latin typeface="Arial Narrow" pitchFamily="34" charset="0"/>
              </a:rPr>
              <a:t> – Las etiquetas deben identificar al</a:t>
            </a:r>
            <a:r>
              <a:rPr lang="es-HN" sz="1200" baseline="0" noProof="0" dirty="0" smtClean="0">
                <a:latin typeface="Arial Narrow" pitchFamily="34" charset="0"/>
              </a:rPr>
              <a:t> propietario</a:t>
            </a:r>
            <a:r>
              <a:rPr lang="es-HN" sz="1200" noProof="0" dirty="0" smtClean="0">
                <a:latin typeface="Arial Narrow" pitchFamily="34" charset="0"/>
              </a:rPr>
              <a:t>.</a:t>
            </a:r>
          </a:p>
          <a:p>
            <a:pPr marL="228600" lvl="0" indent="-228600">
              <a:buFont typeface="+mj-lt"/>
              <a:buAutoNum type="arabicPeriod"/>
            </a:pPr>
            <a:r>
              <a:rPr lang="es-HN" sz="1200" b="1" noProof="0" dirty="0" smtClean="0">
                <a:latin typeface="Arial Narrow" pitchFamily="34" charset="0"/>
              </a:rPr>
              <a:t>Importante enfatizar – SOLO la</a:t>
            </a:r>
            <a:r>
              <a:rPr lang="es-HN" sz="1200" b="1" baseline="0" noProof="0" dirty="0" smtClean="0">
                <a:latin typeface="Arial Narrow" pitchFamily="34" charset="0"/>
              </a:rPr>
              <a:t> persona que puso el candado y la etiqueta en el sistema es la que tiene permitido desmontarlos.</a:t>
            </a:r>
            <a:r>
              <a:rPr lang="es-HN" sz="1200" b="1" noProof="0" dirty="0" smtClean="0">
                <a:latin typeface="Arial Narrow" pitchFamily="34" charset="0"/>
              </a:rPr>
              <a:t> </a:t>
            </a:r>
          </a:p>
          <a:p>
            <a:pPr marL="685800" lvl="1" indent="-228600">
              <a:buFont typeface="+mj-lt"/>
              <a:buAutoNum type="alphaLcPeriod"/>
            </a:pPr>
            <a:endParaRPr lang="pt-BR" sz="1200" dirty="0"/>
          </a:p>
          <a:p>
            <a:pPr marL="685800" lvl="1" indent="-228600">
              <a:buFont typeface="+mj-lt"/>
              <a:buAutoNum type="alphaLcPeriod"/>
            </a:pPr>
            <a:endParaRPr lang="pt-BR" sz="1200" dirty="0"/>
          </a:p>
          <a:p>
            <a:pPr marL="685800" lvl="1" indent="-228600">
              <a:buFont typeface="+mj-lt"/>
              <a:buAutoNum type="alphaLcPeriod"/>
            </a:pPr>
            <a:endParaRPr lang="en-US" sz="1200" dirty="0" smtClean="0"/>
          </a:p>
          <a:p>
            <a:pPr marL="685800" lvl="1" indent="-228600">
              <a:buFont typeface="+mj-lt"/>
              <a:buAutoNum type="alphaLcPeriod"/>
            </a:pPr>
            <a:endParaRPr lang="en-US" sz="1200" dirty="0"/>
          </a:p>
          <a:p>
            <a:pPr marL="685800" lvl="1" indent="-228600">
              <a:buFont typeface="+mj-lt"/>
              <a:buAutoNum type="alphaLcPeriod"/>
            </a:pPr>
            <a:endParaRPr lang="en-US" sz="1200" dirty="0" smtClean="0"/>
          </a:p>
          <a:p>
            <a:pPr marL="685800" lvl="1" indent="-228600">
              <a:buFont typeface="+mj-lt"/>
              <a:buAutoNum type="alphaLcPeriod"/>
            </a:pPr>
            <a:endParaRPr lang="en-US" sz="1200" dirty="0" smtClean="0"/>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13</a:t>
            </a:fld>
            <a:endParaRPr lang="en-US"/>
          </a:p>
        </p:txBody>
      </p:sp>
    </p:spTree>
    <p:extLst>
      <p:ext uri="{BB962C8B-B14F-4D97-AF65-F5344CB8AC3E}">
        <p14:creationId xmlns:p14="http://schemas.microsoft.com/office/powerpoint/2010/main" val="2234768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0" y="3880710"/>
            <a:ext cx="6858000" cy="5257800"/>
          </a:xfrm>
          <a:prstGeom prst="rect">
            <a:avLst/>
          </a:prstGeom>
        </p:spPr>
        <p:txBody>
          <a:bodyPr/>
          <a:lstStyle/>
          <a:p>
            <a:pPr marL="228600" lvl="0" indent="-228600">
              <a:buFont typeface="+mj-lt"/>
              <a:buAutoNum type="arabicPeriod"/>
            </a:pPr>
            <a:r>
              <a:rPr lang="es-HN" sz="1200" b="1" noProof="0" dirty="0" smtClean="0">
                <a:latin typeface="Arial Narrow" pitchFamily="34" charset="0"/>
              </a:rPr>
              <a:t>Explique</a:t>
            </a:r>
            <a:r>
              <a:rPr lang="es-HN" sz="1200" b="1" baseline="0" noProof="0" dirty="0" smtClean="0">
                <a:latin typeface="Arial Narrow" pitchFamily="34" charset="0"/>
              </a:rPr>
              <a:t> – </a:t>
            </a:r>
            <a:r>
              <a:rPr lang="es-HN" sz="1200" b="0" baseline="0" noProof="0" dirty="0" smtClean="0">
                <a:latin typeface="Arial Narrow" pitchFamily="34" charset="0"/>
              </a:rPr>
              <a:t>estos son requerimientos para una instalación comercial o una instalación agrícola regulada.  SIN EMBARGO, pueden ser implementadas fácilmente en granjas de cualquier tamaño.</a:t>
            </a:r>
          </a:p>
          <a:p>
            <a:pPr marL="228600" lvl="0" indent="-228600">
              <a:buFont typeface="+mj-lt"/>
              <a:buAutoNum type="arabicPeriod"/>
            </a:pPr>
            <a:r>
              <a:rPr lang="es-HN" sz="1200" b="1" baseline="0" noProof="0" dirty="0" smtClean="0">
                <a:latin typeface="Arial Narrow" pitchFamily="34" charset="0"/>
              </a:rPr>
              <a:t>IMPORTANTE ENFATIZAR </a:t>
            </a:r>
            <a:r>
              <a:rPr lang="es-HN" sz="1200" noProof="0" dirty="0" smtClean="0">
                <a:latin typeface="Arial Narrow" pitchFamily="34" charset="0"/>
              </a:rPr>
              <a:t>– todos</a:t>
            </a:r>
            <a:r>
              <a:rPr lang="es-HN" sz="1200" baseline="0" noProof="0" dirty="0" smtClean="0">
                <a:latin typeface="Arial Narrow" pitchFamily="34" charset="0"/>
              </a:rPr>
              <a:t> los empleados deben estar entrenados para comprender el propósito y la función de (Candado/Etiqueta) LOTO y deben saber quien esta autorizado a desarrollar LOTO</a:t>
            </a:r>
            <a:r>
              <a:rPr lang="es-HN" sz="1200" noProof="0" dirty="0" smtClean="0">
                <a:latin typeface="Arial Narrow" pitchFamily="34" charset="0"/>
              </a:rPr>
              <a:t>.  La</a:t>
            </a:r>
            <a:r>
              <a:rPr lang="es-HN" sz="1200" baseline="0" noProof="0" dirty="0" smtClean="0">
                <a:latin typeface="Arial Narrow" pitchFamily="34" charset="0"/>
              </a:rPr>
              <a:t>  OSHA (Administración de Seguridad y Salud Ocupacional) requiere que haya personas designadas para desarrollar </a:t>
            </a:r>
            <a:r>
              <a:rPr lang="es-HN" sz="1200" noProof="0" dirty="0" smtClean="0">
                <a:latin typeface="Arial Narrow" pitchFamily="34" charset="0"/>
              </a:rPr>
              <a:t>LOTO – y DEBEN estar entrenadas.</a:t>
            </a:r>
            <a:r>
              <a:rPr lang="es-HN" sz="1200" baseline="0" noProof="0" dirty="0" smtClean="0">
                <a:latin typeface="Arial Narrow" pitchFamily="34" charset="0"/>
              </a:rPr>
              <a:t> La razón para tener “personas autorizadas” es garantizar que LOTO se cumple, se realiza correctamente y si existe rendición de cuentas/control sobre cuando y como se hace el trabajo- especialmente para instalaciones mas grandes</a:t>
            </a:r>
            <a:r>
              <a:rPr lang="en-US" sz="1200" baseline="0" dirty="0" smtClean="0">
                <a:latin typeface="Arial Narrow" pitchFamily="34" charset="0"/>
              </a:rPr>
              <a:t>. </a:t>
            </a:r>
            <a:r>
              <a:rPr lang="nn-NO" sz="1200" dirty="0">
                <a:latin typeface="Arial Narrow" pitchFamily="34" charset="0"/>
              </a:rPr>
              <a:t>[29 CFR 1910.147(c)(7)(i</a:t>
            </a:r>
            <a:r>
              <a:rPr lang="nn-NO" sz="1200" dirty="0" smtClean="0">
                <a:latin typeface="Arial Narrow" pitchFamily="34" charset="0"/>
              </a:rPr>
              <a:t>) and (A), (B), (C)</a:t>
            </a:r>
            <a:endParaRPr lang="en-US" sz="1200" baseline="0" dirty="0" smtClean="0">
              <a:latin typeface="Arial Narrow" pitchFamily="34" charset="0"/>
            </a:endParaRPr>
          </a:p>
          <a:p>
            <a:pPr marL="228600" lvl="0" indent="-228600">
              <a:buFont typeface="+mj-lt"/>
              <a:buAutoNum type="arabicPeriod"/>
            </a:pPr>
            <a:r>
              <a:rPr lang="es-HN" sz="1200" noProof="0" dirty="0" smtClean="0">
                <a:latin typeface="Arial Narrow" pitchFamily="34" charset="0"/>
              </a:rPr>
              <a:t>Discusión – Las operaciones agrícolas pueden adoptar una práctica similar solo</a:t>
            </a:r>
            <a:r>
              <a:rPr lang="es-HN" sz="1200" baseline="0" noProof="0" dirty="0" smtClean="0">
                <a:latin typeface="Arial Narrow" pitchFamily="34" charset="0"/>
              </a:rPr>
              <a:t> con ciertas personas autorizadas a realizar  LOTO.  Informar a todas las personas que trabajan o viven en la granja sobre lo que un candado y etiqueta significan,  ayuda a garantizar la seguridad en la medida que los agricultores trabajan solos o con muy pocos empleados. Esto evita que un miembro de la familia piense que alguien “olvidó” encender un equipo o realizar una tarea. Explique –  Existen diferentes tipos de candados para diferentes fuentes de energía. El empleador debe asegurarse que los tipos de candados y etiquetas apropiados están disponibles.   </a:t>
            </a:r>
          </a:p>
          <a:p>
            <a:pPr marL="228600" lvl="0" indent="-228600">
              <a:buFont typeface="+mj-lt"/>
              <a:buAutoNum type="arabicPeriod"/>
            </a:pPr>
            <a:r>
              <a:rPr lang="es-HN" sz="1200" b="1" baseline="0" noProof="0" dirty="0" smtClean="0">
                <a:latin typeface="Arial Narrow" pitchFamily="34" charset="0"/>
              </a:rPr>
              <a:t>Discusión </a:t>
            </a:r>
            <a:r>
              <a:rPr lang="es-HN" sz="1200" baseline="0" noProof="0" dirty="0" smtClean="0">
                <a:latin typeface="Arial Narrow" pitchFamily="34" charset="0"/>
              </a:rPr>
              <a:t>– Las instalaciones reguladas por OSHA,  </a:t>
            </a:r>
            <a:r>
              <a:rPr lang="es-HN" sz="1200" b="0" baseline="0" noProof="0" dirty="0" smtClean="0">
                <a:latin typeface="Arial Narrow" pitchFamily="34" charset="0"/>
              </a:rPr>
              <a:t>DEBEN</a:t>
            </a:r>
            <a:r>
              <a:rPr lang="es-HN" sz="1200" baseline="0" noProof="0" dirty="0" smtClean="0">
                <a:latin typeface="Arial Narrow" pitchFamily="34" charset="0"/>
              </a:rPr>
              <a:t> tener un procedimiento LOTO escrito para cada pieza de equipo/maquina.  Esto NO debe ser complicado – especialmente para granjas – y existen modelos o plantillas disponibles.  Un procedimiento escrito identifica todas las fuentes de energía, el orden de apagado, como apagar y bloquear.  Para granjas, una idea práctica es mantener una copia en la “oficina” y colocar una copia cerca o sujetarla al equipo con una banda para recordarle que debe hacer LOTO antes de iniciar el servicio o mantenimiento.  También puede ser utilizado para “entrenar” a los trabajadores agrícolas en operar adecuadamente la pieza de equipo. </a:t>
            </a:r>
          </a:p>
          <a:p>
            <a:pPr marL="228600" lvl="0" indent="-228600">
              <a:buFont typeface="+mj-lt"/>
              <a:buAutoNum type="arabicPeriod"/>
            </a:pPr>
            <a:r>
              <a:rPr lang="es-HN" sz="1200" baseline="0" noProof="0" dirty="0" smtClean="0">
                <a:latin typeface="Arial Narrow" pitchFamily="34" charset="0"/>
              </a:rPr>
              <a:t>Explique – La revisión anual es para asegurar que los procedimientos están actualizados.  Posiblemente una nueva pieza de equipo fue comprada, o un nuevo panel eléctrico fue instalado, etc.  Para granjas, este tipo de revisión anual puede darse cuando se esta realizando el mantenimiento. – agregue una fecha y las iniciales al procedimiento para recordar cuando fue revisado por ultima vez. </a:t>
            </a:r>
          </a:p>
          <a:p>
            <a:pPr marL="228600" lvl="0" indent="-228600">
              <a:buFont typeface="+mj-lt"/>
              <a:buAutoNum type="arabicPeriod"/>
              <a:defRPr/>
            </a:pPr>
            <a:r>
              <a:rPr lang="es-HN" sz="1200" b="1" noProof="0" dirty="0" smtClean="0">
                <a:solidFill>
                  <a:prstClr val="black"/>
                </a:solidFill>
                <a:latin typeface="Arial Narrow" pitchFamily="34" charset="0"/>
              </a:rPr>
              <a:t>ENFATICE</a:t>
            </a:r>
            <a:r>
              <a:rPr lang="es-HN" sz="1200" noProof="0" dirty="0" smtClean="0">
                <a:solidFill>
                  <a:prstClr val="black"/>
                </a:solidFill>
                <a:latin typeface="Arial Narrow" pitchFamily="34" charset="0"/>
              </a:rPr>
              <a:t> – Un</a:t>
            </a:r>
            <a:r>
              <a:rPr lang="es-HN" sz="1200" baseline="0" noProof="0" dirty="0" smtClean="0">
                <a:solidFill>
                  <a:prstClr val="black"/>
                </a:solidFill>
                <a:latin typeface="Arial Narrow" pitchFamily="34" charset="0"/>
              </a:rPr>
              <a:t> trabajador NUNCA debería hacer el intento de trabajar en un equipo o maquina sin primero asegurarse que esta con (candado/etiqueta)</a:t>
            </a:r>
            <a:r>
              <a:rPr lang="es-HN" sz="1200" noProof="0" dirty="0" smtClean="0">
                <a:solidFill>
                  <a:prstClr val="black"/>
                </a:solidFill>
                <a:latin typeface="Arial Narrow" pitchFamily="34" charset="0"/>
              </a:rPr>
              <a:t> LOTO! </a:t>
            </a:r>
            <a:r>
              <a:rPr lang="es-HN" sz="1200" noProof="0" dirty="0" smtClean="0">
                <a:solidFill>
                  <a:prstClr val="black"/>
                </a:solidFill>
                <a:latin typeface="Arial Narrow" pitchFamily="34" charset="0"/>
                <a:hlinkClick r:id="rId3"/>
              </a:rPr>
              <a:t>https://www.osha.gov/dts/osta/lototraining/tutorial/empl.html</a:t>
            </a:r>
            <a:r>
              <a:rPr lang="es-HN" sz="1200" noProof="0" dirty="0" smtClean="0">
                <a:solidFill>
                  <a:prstClr val="black"/>
                </a:solidFill>
                <a:latin typeface="Arial Narrow" pitchFamily="34" charset="0"/>
              </a:rPr>
              <a:t> </a:t>
            </a:r>
          </a:p>
          <a:p>
            <a:pPr marL="228600" lvl="0" indent="-228600">
              <a:buFont typeface="+mj-lt"/>
              <a:buAutoNum type="arabicPeriod"/>
              <a:defRPr/>
            </a:pPr>
            <a:endParaRPr lang="en-US" sz="1200" dirty="0" smtClean="0">
              <a:solidFill>
                <a:prstClr val="black"/>
              </a:solidFill>
              <a:latin typeface="Arial Narrow" pitchFamily="34" charset="0"/>
            </a:endParaRPr>
          </a:p>
          <a:p>
            <a:pPr marL="228600" lvl="0" indent="-228600">
              <a:buFont typeface="+mj-lt"/>
              <a:buAutoNum type="arabicPeriod"/>
              <a:defRPr/>
            </a:pPr>
            <a:endParaRPr lang="en-US" sz="1200" dirty="0" smtClean="0">
              <a:solidFill>
                <a:prstClr val="black"/>
              </a:solidFill>
              <a:latin typeface="Arial Narrow" pitchFamily="34" charset="0"/>
            </a:endParaRPr>
          </a:p>
          <a:p>
            <a:pPr marL="228600" lvl="0" indent="-228600">
              <a:buFont typeface="+mj-lt"/>
              <a:buAutoNum type="arabicPeriod"/>
            </a:pPr>
            <a:endParaRPr lang="en-US" sz="1200" baseline="0" dirty="0" smtClean="0">
              <a:latin typeface="Arial Narrow" pitchFamily="34" charset="0"/>
            </a:endParaRPr>
          </a:p>
          <a:p>
            <a:pPr marL="228600" lvl="0" indent="-228600">
              <a:buFont typeface="+mj-lt"/>
              <a:buAutoNum type="arabicPeriod"/>
            </a:pPr>
            <a:endParaRPr lang="en-US" sz="1200" baseline="0" dirty="0" smtClean="0"/>
          </a:p>
          <a:p>
            <a:pPr marL="228600" lvl="0" indent="-228600">
              <a:buFont typeface="+mj-lt"/>
              <a:buAutoNum type="arabicPeriod"/>
            </a:pPr>
            <a:endParaRPr lang="en-US" sz="1200" dirty="0"/>
          </a:p>
        </p:txBody>
      </p:sp>
      <p:sp>
        <p:nvSpPr>
          <p:cNvPr id="4" name="Slide Number Placeholder 3"/>
          <p:cNvSpPr>
            <a:spLocks noGrp="1"/>
          </p:cNvSpPr>
          <p:nvPr>
            <p:ph type="sldNum" sz="quarter" idx="10"/>
          </p:nvPr>
        </p:nvSpPr>
        <p:spPr>
          <a:xfrm>
            <a:off x="3886200" y="8658225"/>
            <a:ext cx="2971800" cy="457200"/>
          </a:xfrm>
        </p:spPr>
        <p:txBody>
          <a:bodyPr/>
          <a:lstStyle/>
          <a:p>
            <a:pPr>
              <a:defRPr/>
            </a:pPr>
            <a:fld id="{63BFDA7B-92F9-4605-A3B8-19FE123DF128}"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234768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919115"/>
            <a:ext cx="5486400" cy="5029200"/>
          </a:xfrm>
          <a:prstGeom prst="rect">
            <a:avLst/>
          </a:prstGeom>
        </p:spPr>
        <p:txBody>
          <a:bodyPr/>
          <a:lstStyle/>
          <a:p>
            <a:pPr marL="228600" lvl="0" indent="-228600">
              <a:buFont typeface="+mj-lt"/>
              <a:buAutoNum type="arabicPeriod"/>
            </a:pPr>
            <a:r>
              <a:rPr lang="es-HN" sz="1200" noProof="0" dirty="0" smtClean="0">
                <a:latin typeface="Arial Narrow" pitchFamily="34" charset="0"/>
              </a:rPr>
              <a:t>Explique – La</a:t>
            </a:r>
            <a:r>
              <a:rPr lang="es-HN" sz="1200" baseline="0" noProof="0" dirty="0" smtClean="0">
                <a:latin typeface="Arial Narrow" pitchFamily="34" charset="0"/>
              </a:rPr>
              <a:t> premisa básica de Candado/Etiqueta (</a:t>
            </a:r>
            <a:r>
              <a:rPr lang="es-HN" sz="1200" noProof="0" dirty="0" smtClean="0">
                <a:latin typeface="Arial Narrow" pitchFamily="34" charset="0"/>
              </a:rPr>
              <a:t>LOTO) es que debe haber una llave</a:t>
            </a:r>
            <a:r>
              <a:rPr lang="es-HN" sz="1200" baseline="0" noProof="0" dirty="0" smtClean="0">
                <a:latin typeface="Arial Narrow" pitchFamily="34" charset="0"/>
              </a:rPr>
              <a:t> por cada candado individual, y un candado por persona</a:t>
            </a:r>
            <a:r>
              <a:rPr lang="es-HN" sz="1200" noProof="0" dirty="0" smtClean="0">
                <a:latin typeface="Arial Narrow" pitchFamily="34" charset="0"/>
              </a:rPr>
              <a:t>.   La llave de una persona nunca debería abrir el candado de otra persona.</a:t>
            </a:r>
          </a:p>
          <a:p>
            <a:pPr marL="228600" lvl="0" indent="-228600">
              <a:buFont typeface="+mj-lt"/>
              <a:buAutoNum type="arabicPeriod"/>
            </a:pPr>
            <a:r>
              <a:rPr lang="es-HN" sz="1200" noProof="0" dirty="0" smtClean="0">
                <a:latin typeface="Arial Narrow" pitchFamily="34" charset="0"/>
              </a:rPr>
              <a:t>Importante enfatizar– Los</a:t>
            </a:r>
            <a:r>
              <a:rPr lang="es-HN" sz="1200" baseline="0" noProof="0" dirty="0" smtClean="0">
                <a:latin typeface="Arial Narrow" pitchFamily="34" charset="0"/>
              </a:rPr>
              <a:t> dispositivos de candado y etiqueta deben identificar al usuario individual.</a:t>
            </a:r>
            <a:r>
              <a:rPr lang="es-HN" sz="1200" noProof="0" dirty="0" smtClean="0">
                <a:latin typeface="Arial Narrow" pitchFamily="34" charset="0"/>
              </a:rPr>
              <a:t> (el que esta colocando el dispositivo).  [29 CFR 1910.147(c)(5)(ii)(D)].</a:t>
            </a:r>
          </a:p>
          <a:p>
            <a:pPr marL="228600" lvl="0" indent="-228600">
              <a:buFont typeface="+mj-lt"/>
              <a:buAutoNum type="arabicPeriod"/>
            </a:pPr>
            <a:r>
              <a:rPr lang="es-HN" sz="1200" b="1" i="1" noProof="0" dirty="0" smtClean="0">
                <a:latin typeface="Arial Narrow" pitchFamily="34" charset="0"/>
              </a:rPr>
              <a:t>Importante Enfatizar – SOLO el</a:t>
            </a:r>
            <a:r>
              <a:rPr lang="es-HN" sz="1200" b="1" i="1" baseline="0" noProof="0" dirty="0" smtClean="0">
                <a:latin typeface="Arial Narrow" pitchFamily="34" charset="0"/>
              </a:rPr>
              <a:t> individuo que coloca el candado y la etiqueta en el sistema es el que tiene permitido </a:t>
            </a:r>
            <a:r>
              <a:rPr lang="es-HN" sz="1200" b="1" i="1" baseline="0" noProof="0" dirty="0" err="1" smtClean="0">
                <a:latin typeface="Arial Narrow" pitchFamily="34" charset="0"/>
              </a:rPr>
              <a:t>desmontrlos</a:t>
            </a:r>
            <a:r>
              <a:rPr lang="es-HN" sz="1200" b="1" i="1" baseline="0" noProof="0" dirty="0" smtClean="0">
                <a:latin typeface="Arial Narrow" pitchFamily="34" charset="0"/>
              </a:rPr>
              <a:t>.</a:t>
            </a:r>
            <a:r>
              <a:rPr lang="es-HN" sz="1200" noProof="0" dirty="0" smtClean="0">
                <a:latin typeface="Arial Narrow" pitchFamily="34" charset="0"/>
              </a:rPr>
              <a:t> </a:t>
            </a:r>
          </a:p>
          <a:p>
            <a:pPr marL="228600" lvl="0" indent="-228600">
              <a:buFont typeface="+mj-lt"/>
              <a:buAutoNum type="arabicPeriod"/>
            </a:pPr>
            <a:r>
              <a:rPr lang="es-HN" sz="1200" noProof="0" dirty="0" smtClean="0">
                <a:latin typeface="Arial Narrow" pitchFamily="34" charset="0"/>
              </a:rPr>
              <a:t>Los candados no deben tener la misma llave.  La llave de alguien</a:t>
            </a:r>
            <a:r>
              <a:rPr lang="es-HN" sz="1200" baseline="0" noProof="0" dirty="0" smtClean="0">
                <a:latin typeface="Arial Narrow" pitchFamily="34" charset="0"/>
              </a:rPr>
              <a:t> no debe abrir el candado de otra persona.</a:t>
            </a:r>
            <a:endParaRPr lang="es-HN" sz="1200" noProof="0" dirty="0" smtClean="0">
              <a:latin typeface="Arial Narrow" pitchFamily="34" charset="0"/>
            </a:endParaRPr>
          </a:p>
          <a:p>
            <a:pPr marL="228600" lvl="0" indent="-228600">
              <a:buFont typeface="+mj-lt"/>
              <a:buAutoNum type="arabicPeriod"/>
            </a:pPr>
            <a:r>
              <a:rPr lang="es-HN" sz="1200" noProof="0" dirty="0" smtClean="0">
                <a:latin typeface="Arial Narrow" pitchFamily="34" charset="0"/>
              </a:rPr>
              <a:t>Por</a:t>
            </a:r>
            <a:r>
              <a:rPr lang="es-HN" sz="1200" baseline="0" noProof="0" dirty="0" smtClean="0">
                <a:latin typeface="Arial Narrow" pitchFamily="34" charset="0"/>
              </a:rPr>
              <a:t> lo general, los candados vienen con dos llaves.</a:t>
            </a:r>
            <a:r>
              <a:rPr lang="es-HN" sz="1200" noProof="0" dirty="0" smtClean="0">
                <a:latin typeface="Arial Narrow" pitchFamily="34" charset="0"/>
              </a:rPr>
              <a:t>  La segunda llave</a:t>
            </a:r>
            <a:r>
              <a:rPr lang="es-HN" sz="1200" baseline="0" noProof="0" dirty="0" smtClean="0">
                <a:latin typeface="Arial Narrow" pitchFamily="34" charset="0"/>
              </a:rPr>
              <a:t> debe ser guardada por el supervisor con una etiqueta de identificación en ella. </a:t>
            </a:r>
            <a:endParaRPr lang="es-HN" sz="1200" noProof="0" dirty="0" smtClean="0">
              <a:latin typeface="Arial Narrow" pitchFamily="34" charset="0"/>
            </a:endParaRPr>
          </a:p>
          <a:p>
            <a:pPr marL="228600" lvl="0" indent="-228600">
              <a:buFont typeface="+mj-lt"/>
              <a:buAutoNum type="arabicPeriod"/>
            </a:pPr>
            <a:r>
              <a:rPr lang="es-HN" sz="1200" b="1" noProof="0" dirty="0" smtClean="0">
                <a:latin typeface="Arial Narrow" pitchFamily="34" charset="0"/>
              </a:rPr>
              <a:t>Importante enfatizar – Si hay varias personas trabajando en el equipo o entrando al compartimiento de granos, CADA persona debe colocar un candado en la fuente de energía.  </a:t>
            </a:r>
            <a:r>
              <a:rPr lang="es-HN" sz="1200" b="0" noProof="0" dirty="0" smtClean="0">
                <a:latin typeface="Arial Narrow" pitchFamily="34" charset="0"/>
              </a:rPr>
              <a:t>Esta</a:t>
            </a:r>
            <a:r>
              <a:rPr lang="es-HN" sz="1200" b="0" baseline="0" noProof="0" dirty="0" smtClean="0">
                <a:latin typeface="Arial Narrow" pitchFamily="34" charset="0"/>
              </a:rPr>
              <a:t> es una medida de protección para asegurar que todas las personas han salido del área de trabajo antes de re-energizar el equipo.</a:t>
            </a:r>
            <a:r>
              <a:rPr lang="es-HN" sz="1200" noProof="0" dirty="0" smtClean="0">
                <a:latin typeface="Arial Narrow" pitchFamily="34" charset="0"/>
              </a:rPr>
              <a:t> </a:t>
            </a:r>
            <a:endParaRPr lang="es-HN" sz="1200" b="1" noProof="0" dirty="0" smtClean="0">
              <a:latin typeface="Arial Narrow" pitchFamily="34" charset="0"/>
            </a:endParaRPr>
          </a:p>
          <a:p>
            <a:pPr marL="228600" lvl="0" indent="-228600">
              <a:buFont typeface="+mj-lt"/>
              <a:buAutoNum type="arabicPeriod"/>
            </a:pPr>
            <a:r>
              <a:rPr lang="es-HN" sz="1200" noProof="0" dirty="0" smtClean="0">
                <a:latin typeface="Arial Narrow" pitchFamily="34" charset="0"/>
              </a:rPr>
              <a:t>Discusión –  Los</a:t>
            </a:r>
            <a:r>
              <a:rPr lang="es-HN" sz="1200" baseline="0" noProof="0" dirty="0" smtClean="0">
                <a:latin typeface="Arial Narrow" pitchFamily="34" charset="0"/>
              </a:rPr>
              <a:t> d</a:t>
            </a:r>
            <a:r>
              <a:rPr lang="es-HN" sz="1200" noProof="0" dirty="0" smtClean="0">
                <a:latin typeface="Arial Narrow" pitchFamily="34" charset="0"/>
              </a:rPr>
              <a:t>ispositivos de Candado/Etiqueta (LOTO) pueden ser: Candados, etiquetas, cadenas, cuñas, llaves de bloqueo, perno adaptador, sujetadores de cierre automático u otro accesorio metálico [29 CFR 1910.147(c)(5)(i)].</a:t>
            </a:r>
          </a:p>
          <a:p>
            <a:pPr marL="228600" indent="-228600">
              <a:buFont typeface="+mj-lt"/>
              <a:buAutoNum type="arabicPeriod"/>
            </a:pPr>
            <a:r>
              <a:rPr lang="es-HN" sz="1200" noProof="0" dirty="0" smtClean="0">
                <a:latin typeface="Arial Narrow" pitchFamily="34" charset="0"/>
              </a:rPr>
              <a:t>Imagen – candado y llave de la marca Master</a:t>
            </a:r>
            <a:r>
              <a:rPr lang="es-HN" sz="1200" baseline="0" noProof="0" dirty="0" smtClean="0">
                <a:latin typeface="Arial Narrow" pitchFamily="34" charset="0"/>
              </a:rPr>
              <a:t> </a:t>
            </a:r>
            <a:r>
              <a:rPr lang="es-HN" sz="1200" baseline="0" noProof="0" dirty="0" err="1" smtClean="0">
                <a:latin typeface="Arial Narrow" pitchFamily="34" charset="0"/>
              </a:rPr>
              <a:t>Lock</a:t>
            </a:r>
            <a:r>
              <a:rPr lang="es-HN" sz="1200" baseline="0" noProof="0" dirty="0" smtClean="0">
                <a:latin typeface="Arial Narrow" pitchFamily="34" charset="0"/>
              </a:rPr>
              <a:t>®.  Imagen inferior: </a:t>
            </a:r>
            <a:r>
              <a:rPr lang="es-HN" sz="1200" baseline="0" noProof="0" dirty="0" err="1" smtClean="0">
                <a:latin typeface="Arial Narrow" pitchFamily="34" charset="0"/>
              </a:rPr>
              <a:t>Lock</a:t>
            </a:r>
            <a:r>
              <a:rPr lang="es-HN" sz="1200" baseline="0" noProof="0" dirty="0" smtClean="0">
                <a:latin typeface="Arial Narrow" pitchFamily="34" charset="0"/>
              </a:rPr>
              <a:t> </a:t>
            </a:r>
            <a:r>
              <a:rPr lang="es-HN" sz="1200" baseline="0" noProof="0" dirty="0" err="1" smtClean="0">
                <a:latin typeface="Arial Narrow" pitchFamily="34" charset="0"/>
              </a:rPr>
              <a:t>out</a:t>
            </a:r>
            <a:r>
              <a:rPr lang="es-HN" sz="1200" baseline="0" noProof="0" dirty="0" smtClean="0">
                <a:latin typeface="Arial Narrow" pitchFamily="34" charset="0"/>
              </a:rPr>
              <a:t> www.dir.ca.gov.dosh.etools.08_003</a:t>
            </a:r>
            <a:endParaRPr lang="es-HN" sz="1200" noProof="0" dirty="0" smtClean="0">
              <a:latin typeface="Arial Narrow" pitchFamily="34" charset="0"/>
            </a:endParaRPr>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15</a:t>
            </a:fld>
            <a:endParaRPr lang="en-US" dirty="0"/>
          </a:p>
        </p:txBody>
      </p:sp>
    </p:spTree>
    <p:extLst>
      <p:ext uri="{BB962C8B-B14F-4D97-AF65-F5344CB8AC3E}">
        <p14:creationId xmlns:p14="http://schemas.microsoft.com/office/powerpoint/2010/main" val="2234768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880709"/>
            <a:ext cx="5486400" cy="5184675"/>
          </a:xfrm>
          <a:prstGeom prst="rect">
            <a:avLst/>
          </a:prstGeom>
        </p:spPr>
        <p:txBody>
          <a:bodyPr/>
          <a:lstStyle/>
          <a:p>
            <a:pPr marL="228600" lvl="0" indent="-228600">
              <a:buFont typeface="+mj-lt"/>
              <a:buAutoNum type="arabicPeriod"/>
            </a:pPr>
            <a:r>
              <a:rPr lang="es-HN" sz="1200" b="1" noProof="0" dirty="0" smtClean="0">
                <a:latin typeface="Arial Narrow" pitchFamily="34" charset="0"/>
              </a:rPr>
              <a:t>Si hay varias personas trabajando en el equipo o entrando al compartimiento de grano, CADA persona</a:t>
            </a:r>
            <a:r>
              <a:rPr lang="es-HN" sz="1200" b="1" baseline="0" noProof="0" dirty="0" smtClean="0">
                <a:latin typeface="Arial Narrow" pitchFamily="34" charset="0"/>
              </a:rPr>
              <a:t> debe colocar un candado en la fuente de energía.</a:t>
            </a:r>
            <a:r>
              <a:rPr lang="es-HN" sz="1200" b="1" noProof="0" dirty="0" smtClean="0">
                <a:latin typeface="Arial Narrow" pitchFamily="34" charset="0"/>
              </a:rPr>
              <a:t>  </a:t>
            </a:r>
            <a:r>
              <a:rPr lang="es-HN" sz="1200" b="0" noProof="0" dirty="0" smtClean="0">
                <a:latin typeface="Arial Narrow" pitchFamily="34" charset="0"/>
              </a:rPr>
              <a:t>Esta</a:t>
            </a:r>
            <a:r>
              <a:rPr lang="es-HN" sz="1200" b="0" baseline="0" noProof="0" dirty="0" smtClean="0">
                <a:latin typeface="Arial Narrow" pitchFamily="34" charset="0"/>
              </a:rPr>
              <a:t> es una medida de seguridad para garantizar que todas las personas han salido del área de trabajo antes que el equipo se re-energice.</a:t>
            </a:r>
            <a:r>
              <a:rPr lang="es-HN" sz="1200" noProof="0" dirty="0" smtClean="0">
                <a:latin typeface="Arial Narrow" pitchFamily="34" charset="0"/>
              </a:rPr>
              <a:t> </a:t>
            </a:r>
          </a:p>
          <a:p>
            <a:pPr marL="228600" lvl="0" indent="-228600">
              <a:buFont typeface="+mj-lt"/>
              <a:buAutoNum type="arabicPeriod"/>
            </a:pPr>
            <a:r>
              <a:rPr lang="es-HN" sz="1200" b="1" noProof="0" dirty="0" smtClean="0">
                <a:latin typeface="Arial Narrow" pitchFamily="34" charset="0"/>
              </a:rPr>
              <a:t>Candado/Etiqueta (LOTO) grupal – Responsabilidad primaria asignada a una persona. Procedimientos específicos.</a:t>
            </a:r>
          </a:p>
          <a:p>
            <a:pPr marL="228600" lvl="0" indent="-228600">
              <a:buFont typeface="+mj-lt"/>
              <a:buAutoNum type="arabicPeriod"/>
            </a:pPr>
            <a:r>
              <a:rPr lang="es-HN" sz="1200" b="1" noProof="0" dirty="0" smtClean="0">
                <a:latin typeface="Arial Narrow" pitchFamily="34" charset="0"/>
              </a:rPr>
              <a:t>1910.147(f)(3)(ii) </a:t>
            </a:r>
            <a:r>
              <a:rPr lang="es-HN" sz="1200" b="0" noProof="0" dirty="0" smtClean="0">
                <a:latin typeface="Arial Narrow" pitchFamily="34" charset="0"/>
              </a:rPr>
              <a:t>Los</a:t>
            </a:r>
            <a:r>
              <a:rPr lang="es-HN" sz="1200" b="0" baseline="0" noProof="0" dirty="0" smtClean="0">
                <a:latin typeface="Arial Narrow" pitchFamily="34" charset="0"/>
              </a:rPr>
              <a:t> dispositivos de candado o etiqueta grupales, deberán ser utilizados de acuerdo con los procedimientos requeridos en el párrafo </a:t>
            </a:r>
            <a:r>
              <a:rPr lang="es-HN" sz="1200" noProof="0" dirty="0" smtClean="0">
                <a:latin typeface="Arial Narrow" pitchFamily="34" charset="0"/>
              </a:rPr>
              <a:t> (c)(4) de esta sección, incluyendo, pero no necesariamente</a:t>
            </a:r>
            <a:r>
              <a:rPr lang="es-HN" sz="1200" baseline="0" noProof="0" dirty="0" smtClean="0">
                <a:latin typeface="Arial Narrow" pitchFamily="34" charset="0"/>
              </a:rPr>
              <a:t> limitados a los siguientes requerimientos específicos</a:t>
            </a:r>
            <a:r>
              <a:rPr lang="es-HN" sz="1200" noProof="0" dirty="0" smtClean="0">
                <a:latin typeface="Arial Narrow" pitchFamily="34" charset="0"/>
              </a:rPr>
              <a:t>:</a:t>
            </a:r>
          </a:p>
          <a:p>
            <a:pPr marL="228600" lvl="0" indent="-228600">
              <a:buFont typeface="+mj-lt"/>
              <a:buAutoNum type="arabicPeriod"/>
            </a:pPr>
            <a:r>
              <a:rPr lang="es-HN" sz="1200" noProof="0" dirty="0" smtClean="0">
                <a:latin typeface="Arial Narrow" pitchFamily="34" charset="0"/>
              </a:rPr>
              <a:t>1910.147(f)(3)(ii)(A) La responsabilidad primaria recae sobre un empleado autorizado para un determinado numero de empleados que trabajan bajo la protección de un dispositivo grupal de candado o etiqueta (tal como un candado de operaciones);</a:t>
            </a:r>
          </a:p>
          <a:p>
            <a:pPr marL="228600" lvl="0" indent="-228600">
              <a:buFont typeface="+mj-lt"/>
              <a:buAutoNum type="arabicPeriod"/>
            </a:pPr>
            <a:r>
              <a:rPr lang="es-HN" sz="1200" noProof="0" dirty="0" smtClean="0">
                <a:latin typeface="Arial Narrow" pitchFamily="34" charset="0"/>
              </a:rPr>
              <a:t>1910.147(f)(3)(ii)(B) Provisión para que el empleado autorizado determine el nivel de exposición de los miembros</a:t>
            </a:r>
            <a:r>
              <a:rPr lang="es-HN" sz="1200" baseline="0" noProof="0" dirty="0" smtClean="0">
                <a:latin typeface="Arial Narrow" pitchFamily="34" charset="0"/>
              </a:rPr>
              <a:t> individuales del grupo con respecto al cierre o etiquetado de la máquina o equipo y</a:t>
            </a:r>
            <a:endParaRPr lang="es-HN" sz="1200" noProof="0" dirty="0" smtClean="0">
              <a:latin typeface="Arial Narrow" pitchFamily="34" charset="0"/>
            </a:endParaRPr>
          </a:p>
          <a:p>
            <a:pPr marL="228600" lvl="0" indent="-228600">
              <a:buFont typeface="+mj-lt"/>
              <a:buAutoNum type="arabicPeriod"/>
            </a:pPr>
            <a:r>
              <a:rPr lang="es-HN" sz="1200" noProof="0" dirty="0" smtClean="0">
                <a:latin typeface="Arial Narrow" pitchFamily="34" charset="0"/>
              </a:rPr>
              <a:t>1910.147(f)(3)(ii)(C) Cuando mas de un grupo, trabajo, departamento, etc. esta involucrado, se asigna la responsabilidad del control de cierre o etiquetado de todo trabajo al empleado autorizado que está designado a coordinar las</a:t>
            </a:r>
            <a:r>
              <a:rPr lang="es-HN" sz="1200" baseline="0" noProof="0" dirty="0" smtClean="0">
                <a:latin typeface="Arial Narrow" pitchFamily="34" charset="0"/>
              </a:rPr>
              <a:t> fuerzas de trabajo involucradas y asegurar la continuidad de la protección</a:t>
            </a:r>
            <a:r>
              <a:rPr lang="es-HN" sz="1200" noProof="0" dirty="0" smtClean="0">
                <a:latin typeface="Arial Narrow" pitchFamily="34" charset="0"/>
              </a:rPr>
              <a:t>; y</a:t>
            </a:r>
          </a:p>
          <a:p>
            <a:pPr marL="228600" lvl="0" indent="-228600">
              <a:buFont typeface="+mj-lt"/>
              <a:buAutoNum type="arabicPeriod"/>
            </a:pPr>
            <a:r>
              <a:rPr lang="es-HN" sz="1200" noProof="0" dirty="0" smtClean="0">
                <a:latin typeface="Arial Narrow" pitchFamily="34" charset="0"/>
              </a:rPr>
              <a:t>1910.147(f)(3)(ii)(D) Cada empleado autorizado deberá colocar un dispositivo de candado o etiqueta en el dispositivo de candado grupal, caja de seguridad del grupo, o cualquier mecanismo similar cuando el o ella comience su trabajo, y deberá remover esos dispositivos</a:t>
            </a:r>
            <a:r>
              <a:rPr lang="es-HN" sz="1200" baseline="0" noProof="0" dirty="0" smtClean="0">
                <a:latin typeface="Arial Narrow" pitchFamily="34" charset="0"/>
              </a:rPr>
              <a:t> cuando el o ella termine de trabajar en la máquina o equipo al que se le da servicio o mantenimiento</a:t>
            </a:r>
            <a:r>
              <a:rPr lang="es-HN" sz="1200" noProof="0" dirty="0" smtClean="0">
                <a:latin typeface="Arial Narrow" pitchFamily="34" charset="0"/>
              </a:rPr>
              <a:t>.</a:t>
            </a:r>
          </a:p>
          <a:p>
            <a:pPr marL="228600" lvl="0" indent="-228600">
              <a:buFont typeface="+mj-lt"/>
              <a:buAutoNum type="arabicPeriod"/>
            </a:pPr>
            <a:r>
              <a:rPr lang="es-HN" sz="1200" noProof="0" dirty="0" smtClean="0">
                <a:latin typeface="Arial Narrow" pitchFamily="34" charset="0"/>
              </a:rPr>
              <a:t>Imágenes:  GHSC b. Grimm</a:t>
            </a:r>
          </a:p>
          <a:p>
            <a:pPr lvl="0"/>
            <a:endParaRPr lang="en-US" sz="1200" b="1" dirty="0" smtClean="0">
              <a:latin typeface="Arial Narrow" pitchFamily="34" charset="0"/>
            </a:endParaRPr>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16</a:t>
            </a:fld>
            <a:endParaRPr lang="en-US"/>
          </a:p>
        </p:txBody>
      </p:sp>
    </p:spTree>
    <p:extLst>
      <p:ext uri="{BB962C8B-B14F-4D97-AF65-F5344CB8AC3E}">
        <p14:creationId xmlns:p14="http://schemas.microsoft.com/office/powerpoint/2010/main" val="2234768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7938" y="385855"/>
            <a:ext cx="4268787" cy="3200400"/>
          </a:xfrm>
          <a:prstGeom prst="rect">
            <a:avLst/>
          </a:prstGeom>
        </p:spPr>
      </p:sp>
      <p:sp>
        <p:nvSpPr>
          <p:cNvPr id="3" name="Notes Placeholder 2"/>
          <p:cNvSpPr>
            <a:spLocks noGrp="1"/>
          </p:cNvSpPr>
          <p:nvPr>
            <p:ph type="body" idx="1"/>
          </p:nvPr>
        </p:nvSpPr>
        <p:spPr>
          <a:xfrm>
            <a:off x="685800" y="3765495"/>
            <a:ext cx="5486400" cy="5491916"/>
          </a:xfrm>
          <a:prstGeom prst="rect">
            <a:avLst/>
          </a:prstGeom>
        </p:spPr>
        <p:txBody>
          <a:bodyPr/>
          <a:lstStyle/>
          <a:p>
            <a:pPr marL="228600" indent="-228600">
              <a:buAutoNum type="arabicPeriod"/>
            </a:pPr>
            <a:r>
              <a:rPr lang="es-HN" sz="1200" noProof="0" dirty="0" smtClean="0"/>
              <a:t>Candado/Etiqueta</a:t>
            </a:r>
            <a:r>
              <a:rPr lang="es-HN" sz="1200" baseline="0" noProof="0" dirty="0" smtClean="0"/>
              <a:t> (</a:t>
            </a:r>
            <a:r>
              <a:rPr lang="es-HN" sz="1200" noProof="0" dirty="0" smtClean="0"/>
              <a:t>LOTO) es requerido cuando maquinas/equipo</a:t>
            </a:r>
            <a:r>
              <a:rPr lang="es-HN" sz="1200" baseline="0" noProof="0" dirty="0" smtClean="0"/>
              <a:t> energizado representan un peligro para el trabajador que esta realizando una tarea. </a:t>
            </a:r>
          </a:p>
          <a:p>
            <a:pPr marL="228600" indent="-228600">
              <a:buAutoNum type="arabicPeriod"/>
            </a:pPr>
            <a:r>
              <a:rPr lang="es-HN" sz="1200" baseline="0" noProof="0" dirty="0" smtClean="0"/>
              <a:t>Candado/Etiqueta (LOTO) debe hacerse cuando un trabajador debe desviar o remover un resguardo u otro dispositivo de seguridad similar.</a:t>
            </a:r>
          </a:p>
          <a:p>
            <a:pPr marL="228600" indent="-228600">
              <a:buAutoNum type="arabicPeriod"/>
            </a:pPr>
            <a:r>
              <a:rPr lang="es-HN" sz="1200" baseline="0" noProof="0" dirty="0" smtClean="0"/>
              <a:t>Candado/Etiqueta (LOTO) debe hacerse cuando un trabajador </a:t>
            </a:r>
            <a:r>
              <a:rPr lang="es-HN" sz="1200" b="1" baseline="0" noProof="0" dirty="0" smtClean="0"/>
              <a:t>debe</a:t>
            </a:r>
            <a:r>
              <a:rPr lang="es-HN" sz="1200" baseline="0" noProof="0" dirty="0" smtClean="0"/>
              <a:t> poner cualquier parte de su cuerpo en el punto de operación de los equipos o máquinas o si cualquier parte de su cuerpo estará en la zona de peligro del equipo/máquina durante el ciclo operativo. </a:t>
            </a:r>
          </a:p>
          <a:p>
            <a:pPr marL="228600" indent="-228600">
              <a:spcAft>
                <a:spcPts val="600"/>
              </a:spcAft>
              <a:buAutoNum type="arabicPeriod"/>
            </a:pPr>
            <a:r>
              <a:rPr lang="es-HN" sz="1200" baseline="0" noProof="0" dirty="0" smtClean="0"/>
              <a:t>Candado/Etiqueta (LOTO) también debe hacerse durante la entrada al compartimiento de grano y otras tareas relacionadas al manejo y almacenamiento de grano para prevenir otros peligros tales como inmersión y enredo en barrenas.</a:t>
            </a:r>
          </a:p>
          <a:p>
            <a:pPr marL="0" indent="0">
              <a:spcAft>
                <a:spcPts val="600"/>
              </a:spcAft>
              <a:buNone/>
            </a:pPr>
            <a:r>
              <a:rPr lang="es-HN" sz="1200" noProof="0" dirty="0" smtClean="0"/>
              <a:t>1910.147(a)(2)(i) Esta norma aplica para el control de energía durante la revisión y/o mantenimiento de maquinas y equipo.</a:t>
            </a:r>
          </a:p>
          <a:p>
            <a:pPr marL="0" indent="0">
              <a:spcAft>
                <a:spcPts val="600"/>
              </a:spcAft>
              <a:buNone/>
            </a:pPr>
            <a:r>
              <a:rPr lang="es-HN" sz="1200" noProof="0" dirty="0" smtClean="0"/>
              <a:t>1910.147(a)(2)(ii) Las operaciones de producción normales no están cubiertas por esta norma (Ver Subsección O de esta Sección). La revisión</a:t>
            </a:r>
            <a:r>
              <a:rPr lang="es-HN" sz="1200" baseline="0" noProof="0" dirty="0" smtClean="0"/>
              <a:t> y/o mantenimiento que se realiza durante operaciones normales de producción esta cubierta por esta norma solo si</a:t>
            </a:r>
            <a:r>
              <a:rPr lang="es-HN" sz="1200" noProof="0" dirty="0" smtClean="0"/>
              <a:t>:</a:t>
            </a:r>
          </a:p>
          <a:p>
            <a:pPr marL="0" indent="0">
              <a:spcAft>
                <a:spcPts val="600"/>
              </a:spcAft>
              <a:buNone/>
            </a:pPr>
            <a:r>
              <a:rPr lang="es-HN" sz="1200" noProof="0" dirty="0" smtClean="0"/>
              <a:t>1910.147(a)(2)(ii)(A) Un empleado debe eliminar o desviar un resguardo u otro dispositivo de seguridad; o</a:t>
            </a:r>
          </a:p>
          <a:p>
            <a:pPr marL="0" indent="0">
              <a:spcAft>
                <a:spcPts val="600"/>
              </a:spcAft>
              <a:buNone/>
            </a:pPr>
            <a:r>
              <a:rPr lang="es-HN" sz="1200" noProof="0" dirty="0" smtClean="0"/>
              <a:t>1910.147(a)(2)(ii)(B) Un</a:t>
            </a:r>
            <a:r>
              <a:rPr lang="es-HN" sz="1200" baseline="0" noProof="0" dirty="0" smtClean="0"/>
              <a:t> empleado debe colocar cualquier parte de su cuerpo en una maquina o pieza de equipo</a:t>
            </a:r>
            <a:r>
              <a:rPr lang="es-HN" sz="1200" noProof="0" dirty="0" smtClean="0"/>
              <a:t> dentro del área donde se realiza el trabajo sobre el material que se procesa (punto de operación) o cuando hay una zona</a:t>
            </a:r>
            <a:r>
              <a:rPr lang="es-HN" sz="1200" baseline="0" noProof="0" dirty="0" smtClean="0"/>
              <a:t> de peligro cerca, durante un ciclo operativo de la maquina.</a:t>
            </a:r>
            <a:endParaRPr lang="es-HN" sz="1200" noProof="0" dirty="0" smtClean="0"/>
          </a:p>
          <a:p>
            <a:pPr marL="0" indent="0">
              <a:spcAft>
                <a:spcPts val="600"/>
              </a:spcAft>
              <a:buNone/>
            </a:pPr>
            <a:r>
              <a:rPr lang="es-HN" sz="1200" b="1" noProof="0" dirty="0" smtClean="0"/>
              <a:t>Nota: </a:t>
            </a:r>
            <a:r>
              <a:rPr lang="es-HN" sz="1200" noProof="0" dirty="0" smtClean="0"/>
              <a:t>Excepción al párrafo (a)(2)(ii): Cambios de herramientas y ajustes</a:t>
            </a:r>
            <a:r>
              <a:rPr lang="es-HN" sz="1200" baseline="0" noProof="0" dirty="0" smtClean="0"/>
              <a:t> de menor importancia</a:t>
            </a:r>
            <a:r>
              <a:rPr lang="es-HN" sz="1200" noProof="0" dirty="0" smtClean="0"/>
              <a:t>, y otras actividades menores de revisión que toman lugar durante operaciones normales</a:t>
            </a:r>
            <a:r>
              <a:rPr lang="es-HN" sz="1200" baseline="0" noProof="0" dirty="0" smtClean="0"/>
              <a:t> de producción</a:t>
            </a:r>
            <a:r>
              <a:rPr lang="es-HN" sz="1200" noProof="0" dirty="0" smtClean="0"/>
              <a:t>, no están cubiertas por esta norma  si son de rutina, repetitivas e integrales para el uso de los equipos para la producción, siempre y cuando el trabajo</a:t>
            </a:r>
            <a:r>
              <a:rPr lang="es-HN" sz="1200" baseline="0" noProof="0" dirty="0" smtClean="0"/>
              <a:t> se realice utilizando medidas alternativas que proporcionen una protección eficaz.</a:t>
            </a:r>
            <a:r>
              <a:rPr lang="es-HN" sz="1200" noProof="0" dirty="0" smtClean="0"/>
              <a:t> (Ver Subparte</a:t>
            </a:r>
            <a:r>
              <a:rPr lang="es-HN" sz="1200" baseline="0" noProof="0" dirty="0" smtClean="0"/>
              <a:t> O de esta Parte</a:t>
            </a:r>
            <a:r>
              <a:rPr lang="es-HN" sz="1200" noProof="0" dirty="0" smtClean="0"/>
              <a:t>).</a:t>
            </a:r>
            <a:endParaRPr lang="es-HN" sz="1200" noProof="0" dirty="0"/>
          </a:p>
        </p:txBody>
      </p:sp>
      <p:sp>
        <p:nvSpPr>
          <p:cNvPr id="4" name="Slide Number Placeholder 3"/>
          <p:cNvSpPr>
            <a:spLocks noGrp="1"/>
          </p:cNvSpPr>
          <p:nvPr>
            <p:ph type="sldNum" sz="quarter" idx="10"/>
          </p:nvPr>
        </p:nvSpPr>
        <p:spPr/>
        <p:txBody>
          <a:bodyPr/>
          <a:lstStyle/>
          <a:p>
            <a:fld id="{454160DA-D3F9-4D2D-ADDE-5B8C9A50B247}" type="slidenum">
              <a:rPr lang="en-US" smtClean="0"/>
              <a:pPr/>
              <a:t>17</a:t>
            </a:fld>
            <a:endParaRPr lang="en-US" dirty="0"/>
          </a:p>
        </p:txBody>
      </p:sp>
    </p:spTree>
    <p:extLst>
      <p:ext uri="{BB962C8B-B14F-4D97-AF65-F5344CB8AC3E}">
        <p14:creationId xmlns:p14="http://schemas.microsoft.com/office/powerpoint/2010/main" val="148637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5425"/>
            <a:ext cx="4267200" cy="3200400"/>
          </a:xfrm>
          <a:prstGeom prst="rect">
            <a:avLst/>
          </a:prstGeom>
        </p:spPr>
      </p:sp>
      <p:sp>
        <p:nvSpPr>
          <p:cNvPr id="3" name="Notes Placeholder 2"/>
          <p:cNvSpPr>
            <a:spLocks noGrp="1"/>
          </p:cNvSpPr>
          <p:nvPr>
            <p:ph type="body" idx="1"/>
          </p:nvPr>
        </p:nvSpPr>
        <p:spPr>
          <a:xfrm>
            <a:off x="0" y="3496660"/>
            <a:ext cx="6858000" cy="5837560"/>
          </a:xfrm>
          <a:prstGeom prst="rect">
            <a:avLst/>
          </a:prstGeom>
        </p:spPr>
        <p:txBody>
          <a:bodyPr/>
          <a:lstStyle/>
          <a:p>
            <a:pPr marL="228600" lvl="0" indent="-228600">
              <a:buFont typeface="+mj-lt"/>
              <a:buAutoNum type="arabicPeriod"/>
            </a:pPr>
            <a:r>
              <a:rPr lang="es-HN" b="0" noProof="0" dirty="0" smtClean="0">
                <a:latin typeface="Arial Narrow" pitchFamily="34" charset="0"/>
              </a:rPr>
              <a:t>Existen pocas situaciones donde</a:t>
            </a:r>
            <a:r>
              <a:rPr lang="es-HN" b="0" baseline="0" noProof="0" dirty="0" smtClean="0">
                <a:latin typeface="Arial Narrow" pitchFamily="34" charset="0"/>
              </a:rPr>
              <a:t> no es necesario</a:t>
            </a:r>
            <a:r>
              <a:rPr lang="es-HN" b="0" noProof="0" dirty="0" smtClean="0">
                <a:latin typeface="Arial Narrow" pitchFamily="34" charset="0"/>
              </a:rPr>
              <a:t> realizar Candado/Etiqueta (LOTO) en máquinas/equipo que van a  revisión/mantenimiento</a:t>
            </a:r>
            <a:r>
              <a:rPr lang="es-HN" b="0" baseline="0" noProof="0" dirty="0" smtClean="0">
                <a:latin typeface="Arial Narrow" pitchFamily="34" charset="0"/>
              </a:rPr>
              <a:t>.</a:t>
            </a:r>
          </a:p>
          <a:p>
            <a:pPr marL="228600" lvl="0" indent="-228600">
              <a:buFont typeface="+mj-lt"/>
              <a:buAutoNum type="arabicPeriod"/>
            </a:pPr>
            <a:r>
              <a:rPr lang="es-HN" b="0" baseline="0" noProof="0" dirty="0" smtClean="0">
                <a:latin typeface="Arial Narrow" pitchFamily="34" charset="0"/>
              </a:rPr>
              <a:t>La excepción mas común es cuando la persona que está trabajando en la máquina/equipo tiene control exclusivo a la fuente de energía y no es accesible por otros. </a:t>
            </a:r>
          </a:p>
          <a:p>
            <a:pPr marL="228600" lvl="0" indent="-228600">
              <a:buFont typeface="+mj-lt"/>
              <a:buAutoNum type="arabicPeriod"/>
            </a:pPr>
            <a:r>
              <a:rPr lang="es-HN" b="0" baseline="0" noProof="0" dirty="0" smtClean="0">
                <a:latin typeface="Arial Narrow" pitchFamily="34" charset="0"/>
              </a:rPr>
              <a:t>NOTA:  Aunque una persona pueda tener el control exclusivo o piense que lo tiene, el cierre es siempre una buena práctica a seguir. Esto provee un mayor nivel de seguridad y protección y le recuerda a la persona de asegurarse que todas las reparaciones/revisiones se han completado correctamente antes de reiniciar.</a:t>
            </a:r>
          </a:p>
          <a:p>
            <a:pPr marL="228600" lvl="0" indent="-228600">
              <a:buFont typeface="+mj-lt"/>
              <a:buAutoNum type="arabicPeriod"/>
            </a:pPr>
            <a:r>
              <a:rPr lang="es-HN" b="0" baseline="0" noProof="0" dirty="0" smtClean="0">
                <a:latin typeface="Arial Narrow" pitchFamily="34" charset="0"/>
              </a:rPr>
              <a:t>Cuando se necesitan cambios de herramienta normales o pequeñas reparaciones, ajustes y revisión,  no necesita realizar Candado/Etiqueta (LOTO), siempre y cuando existan procedimientos documentados para estas actividades y los procedimientos ofrecen el mismo nivel de protección contra fuentes de energía peligrosa como lo hace Candado/Etiqueta.  </a:t>
            </a:r>
          </a:p>
          <a:p>
            <a:pPr marL="228600" lvl="0" indent="-228600">
              <a:spcAft>
                <a:spcPts val="600"/>
              </a:spcAft>
              <a:buFont typeface="+mj-lt"/>
              <a:buAutoNum type="arabicPeriod"/>
            </a:pPr>
            <a:r>
              <a:rPr lang="es-HN" b="0" baseline="0" noProof="0" dirty="0" smtClean="0">
                <a:latin typeface="Arial Narrow" pitchFamily="34" charset="0"/>
              </a:rPr>
              <a:t>Algunos equipos/máquinas o fuentes de energía son incapaces de aceptar un candado. Entonces se utiliza un sistema de solo-etiquetas. Debería proveer el mismo nivel de protección, pero los sistemas de etiquetas le dan al trabajador una falsa sensación de seguridad ya que no hacen que la fuente de energía quede completamente inoperable. </a:t>
            </a:r>
          </a:p>
          <a:p>
            <a:pPr marL="0" lvl="0" indent="0">
              <a:spcAft>
                <a:spcPts val="400"/>
              </a:spcAft>
              <a:buFont typeface="+mj-lt"/>
              <a:buNone/>
            </a:pPr>
            <a:r>
              <a:rPr lang="es-HN" b="1" baseline="0" noProof="0" dirty="0" smtClean="0">
                <a:latin typeface="Arial Narrow" pitchFamily="34" charset="0"/>
              </a:rPr>
              <a:t>Nota: </a:t>
            </a:r>
            <a:r>
              <a:rPr lang="es-HN" b="0" baseline="0" noProof="0" dirty="0" smtClean="0">
                <a:latin typeface="Arial Narrow" pitchFamily="34" charset="0"/>
              </a:rPr>
              <a:t>Excepción al parrafo1910.147(a)(2)(ii): Cambios de herramientas y ajustes de menor importancia, y otras actividades menores de revisión que toman lugar durante operaciones normales de producción, no están cubiertas por esta norma  si son de rutina, repetitivas e integrales para el uso de los equipos para la producción, siempre y cuando el trabajo se realice utilizando medidas alternativas que proporcionen una protección eficaz. (Ver Subparte O de esta Parte).</a:t>
            </a:r>
          </a:p>
          <a:p>
            <a:pPr marL="0" lvl="0" indent="0">
              <a:spcAft>
                <a:spcPts val="400"/>
              </a:spcAft>
              <a:buFont typeface="+mj-lt"/>
              <a:buNone/>
            </a:pPr>
            <a:r>
              <a:rPr lang="es-HN" b="0" noProof="0" dirty="0" smtClean="0">
                <a:latin typeface="Arial Narrow" pitchFamily="34" charset="0"/>
              </a:rPr>
              <a:t>1910.147(a)(2)(iii) Esta norma no aplica para lo siguiente:</a:t>
            </a:r>
          </a:p>
          <a:p>
            <a:pPr marL="0" lvl="0" indent="0">
              <a:spcAft>
                <a:spcPts val="400"/>
              </a:spcAft>
              <a:buFont typeface="+mj-lt"/>
              <a:buNone/>
            </a:pPr>
            <a:r>
              <a:rPr lang="es-HN" b="0" noProof="0" dirty="0" smtClean="0">
                <a:latin typeface="Arial Narrow" pitchFamily="34" charset="0"/>
              </a:rPr>
              <a:t>1910.147(a)(2)(iii)(A) Trabajo</a:t>
            </a:r>
            <a:r>
              <a:rPr lang="es-HN" b="0" baseline="0" noProof="0" dirty="0" smtClean="0">
                <a:latin typeface="Arial Narrow" pitchFamily="34" charset="0"/>
              </a:rPr>
              <a:t> en cables y equipo eléctrico conectado por enchufe con los cuales la exposición a peligros por energización inesperada o el encendido del equipo se controla al desenchufar el equipo de la fuente de energía y que el enchufe  esté bajo el control exclusivo del empleado que realiza la revisión o mantenimiento.</a:t>
            </a:r>
            <a:endParaRPr lang="es-HN" b="0" noProof="0" dirty="0" smtClean="0">
              <a:latin typeface="Arial Narrow" pitchFamily="34" charset="0"/>
            </a:endParaRPr>
          </a:p>
          <a:p>
            <a:pPr marL="0" lvl="0" indent="0">
              <a:spcAft>
                <a:spcPts val="400"/>
              </a:spcAft>
              <a:buFont typeface="+mj-lt"/>
              <a:buNone/>
            </a:pPr>
            <a:r>
              <a:rPr lang="es-HN" b="0" noProof="0" dirty="0" smtClean="0">
                <a:latin typeface="Arial Narrow" pitchFamily="34" charset="0"/>
              </a:rPr>
              <a:t>1910.147(c)(2)(i)  Si un dispositivo</a:t>
            </a:r>
            <a:r>
              <a:rPr lang="es-HN" b="0" baseline="0" noProof="0" dirty="0" smtClean="0">
                <a:latin typeface="Arial Narrow" pitchFamily="34" charset="0"/>
              </a:rPr>
              <a:t> de aislamiento de energía no puede ser cerrado</a:t>
            </a:r>
            <a:r>
              <a:rPr lang="es-HN" b="0" noProof="0" dirty="0" smtClean="0">
                <a:latin typeface="Arial Narrow" pitchFamily="34" charset="0"/>
              </a:rPr>
              <a:t>, el programa</a:t>
            </a:r>
            <a:r>
              <a:rPr lang="es-HN" b="0" baseline="0" noProof="0" dirty="0" smtClean="0">
                <a:latin typeface="Arial Narrow" pitchFamily="34" charset="0"/>
              </a:rPr>
              <a:t> de control de energía del empleador, que se encuentra en el párrafo</a:t>
            </a:r>
            <a:r>
              <a:rPr lang="es-HN" b="0" noProof="0" dirty="0" smtClean="0">
                <a:latin typeface="Arial Narrow" pitchFamily="34" charset="0"/>
              </a:rPr>
              <a:t> (c)(1) de</a:t>
            </a:r>
            <a:r>
              <a:rPr lang="es-HN" b="0" baseline="0" noProof="0" dirty="0" smtClean="0">
                <a:latin typeface="Arial Narrow" pitchFamily="34" charset="0"/>
              </a:rPr>
              <a:t> esta sección, indica que se debe utilizar un sistema de etiquetado.</a:t>
            </a:r>
            <a:endParaRPr lang="es-HN" b="0" noProof="0" dirty="0" smtClean="0">
              <a:latin typeface="Arial Narrow" pitchFamily="34" charset="0"/>
            </a:endParaRPr>
          </a:p>
          <a:p>
            <a:pPr marL="0" lvl="0" indent="0">
              <a:spcAft>
                <a:spcPts val="400"/>
              </a:spcAft>
              <a:buFont typeface="+mj-lt"/>
              <a:buNone/>
            </a:pPr>
            <a:r>
              <a:rPr lang="es-HN" b="0" noProof="0" dirty="0" smtClean="0">
                <a:latin typeface="Arial Narrow" pitchFamily="34" charset="0"/>
              </a:rPr>
              <a:t>1910.147(c)(2)(ii) Si un dispositivo de aislamiento de energía puede ser cerrado,  el programa de control de energía del empleador, que se encuentra en el párrafo (c)(1) de esta sección, indica que se debe utilizar</a:t>
            </a:r>
            <a:r>
              <a:rPr lang="es-HN" b="0" baseline="0" noProof="0" dirty="0" smtClean="0">
                <a:latin typeface="Arial Narrow" pitchFamily="34" charset="0"/>
              </a:rPr>
              <a:t> un sistema de candado, a menos que el empleador pueda demostrar que la utilización del sistema de etiquetado le dará protección completa al empleado como se establece en el párrafo</a:t>
            </a:r>
            <a:r>
              <a:rPr lang="es-HN" b="0" noProof="0" dirty="0" smtClean="0">
                <a:latin typeface="Arial Narrow" pitchFamily="34" charset="0"/>
              </a:rPr>
              <a:t> (c)(3) de esta sección.</a:t>
            </a:r>
          </a:p>
          <a:p>
            <a:pPr marL="0" lvl="0" indent="0">
              <a:spcAft>
                <a:spcPts val="400"/>
              </a:spcAft>
              <a:buFont typeface="+mj-lt"/>
              <a:buNone/>
            </a:pPr>
            <a:r>
              <a:rPr lang="es-HN" b="0" noProof="0" dirty="0" smtClean="0">
                <a:latin typeface="Arial Narrow" pitchFamily="34" charset="0"/>
              </a:rPr>
              <a:t>1910.147(c)(2)(iii) Después del 2 de enero, 1990, siempre que se realice el reemplazo o reparación importante, renovación o modificación de una máquina o equipo, y siempre que nuevas máquinas o equipo sean instaladas, los dispositivos de  aislamiento </a:t>
            </a:r>
            <a:r>
              <a:rPr lang="es-HN" b="0" baseline="0" noProof="0" dirty="0" smtClean="0">
                <a:latin typeface="Arial Narrow" pitchFamily="34" charset="0"/>
              </a:rPr>
              <a:t>de energía para tales máquinas o equipo deben estar diseñados para aceptar un dispositivo de candado.</a:t>
            </a:r>
            <a:endParaRPr lang="es-HN" b="0" noProof="0" dirty="0" smtClean="0">
              <a:latin typeface="Arial Narrow" pitchFamily="34" charset="0"/>
            </a:endParaRPr>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18</a:t>
            </a:fld>
            <a:endParaRPr lang="en-US"/>
          </a:p>
        </p:txBody>
      </p:sp>
    </p:spTree>
    <p:extLst>
      <p:ext uri="{BB962C8B-B14F-4D97-AF65-F5344CB8AC3E}">
        <p14:creationId xmlns:p14="http://schemas.microsoft.com/office/powerpoint/2010/main" val="2234768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880710"/>
            <a:ext cx="5486400" cy="4114800"/>
          </a:xfrm>
          <a:prstGeom prst="rect">
            <a:avLst/>
          </a:prstGeom>
        </p:spPr>
        <p:txBody>
          <a:bodyPr/>
          <a:lstStyle/>
          <a:p>
            <a:pPr marL="228600" lvl="0" indent="-228600">
              <a:buFont typeface="+mj-lt"/>
              <a:buAutoNum type="arabicPeriod"/>
            </a:pPr>
            <a:r>
              <a:rPr lang="es-HN" sz="1200" baseline="0" noProof="0" dirty="0" smtClean="0">
                <a:latin typeface="Arial Narrow" pitchFamily="34" charset="0"/>
              </a:rPr>
              <a:t>Identifique todas las fuentes de energía para el equipo de la máquina que necesitan ser bloqueadas.  </a:t>
            </a:r>
          </a:p>
          <a:p>
            <a:pPr marL="228600" lvl="0" indent="-228600">
              <a:buFont typeface="+mj-lt"/>
              <a:buAutoNum type="arabicPeriod"/>
            </a:pPr>
            <a:r>
              <a:rPr lang="es-HN" sz="1200" baseline="0" noProof="0" dirty="0" smtClean="0">
                <a:latin typeface="Arial Narrow" pitchFamily="34" charset="0"/>
              </a:rPr>
              <a:t>Debe haber procedimientos escritos para todo el equipo y maquinaria que indique cuales fuentes de energía tienen, donde están localizadas, el tipo y la  magnitud de la fuente de energía.</a:t>
            </a:r>
          </a:p>
          <a:p>
            <a:pPr marL="228600" lvl="0" indent="-228600">
              <a:buFont typeface="+mj-lt"/>
              <a:buAutoNum type="arabicPeriod"/>
            </a:pPr>
            <a:r>
              <a:rPr lang="es-HN" sz="1200" baseline="0" noProof="0" dirty="0" smtClean="0">
                <a:latin typeface="Arial Narrow" pitchFamily="34" charset="0"/>
              </a:rPr>
              <a:t>Antes de iniciar los procedimientos de apagado, notifíquelo a las personas afectadas.  Las personas afectadas son aquellas que trabajan en la máquina/equipo que necesita Candado/Etiqueta (LOTO) o personas que están en la zona.  </a:t>
            </a:r>
          </a:p>
          <a:p>
            <a:pPr marL="228600" lvl="0" indent="-228600">
              <a:buFont typeface="+mj-lt"/>
              <a:buAutoNum type="arabicPeriod"/>
            </a:pPr>
            <a:r>
              <a:rPr lang="es-HN" sz="1200" baseline="0" noProof="0" dirty="0" smtClean="0">
                <a:latin typeface="Arial Narrow" pitchFamily="34" charset="0"/>
              </a:rPr>
              <a:t>Imágenes:  Izquierda:  GHSC – K. Richardson.  Derecha:  LOTO dir.ca.gov/</a:t>
            </a:r>
            <a:r>
              <a:rPr lang="es-HN" sz="1200" baseline="0" noProof="0" dirty="0" err="1" smtClean="0">
                <a:latin typeface="Arial Narrow" pitchFamily="34" charset="0"/>
              </a:rPr>
              <a:t>dosh</a:t>
            </a:r>
            <a:r>
              <a:rPr lang="es-HN" sz="1200" baseline="0" noProof="0" dirty="0" smtClean="0">
                <a:latin typeface="Arial Narrow" pitchFamily="34" charset="0"/>
              </a:rPr>
              <a:t>/</a:t>
            </a:r>
            <a:r>
              <a:rPr lang="es-HN" sz="1200" baseline="0" noProof="0" dirty="0" err="1" smtClean="0">
                <a:latin typeface="Arial Narrow" pitchFamily="34" charset="0"/>
              </a:rPr>
              <a:t>etools</a:t>
            </a:r>
            <a:r>
              <a:rPr lang="es-HN" sz="1200" baseline="0" noProof="0" dirty="0" smtClean="0">
                <a:latin typeface="Arial Narrow" pitchFamily="34" charset="0"/>
              </a:rPr>
              <a:t>/08_003/</a:t>
            </a:r>
            <a:r>
              <a:rPr lang="es-HN" sz="1200" baseline="0" noProof="0" dirty="0" err="1" smtClean="0">
                <a:latin typeface="Arial Narrow" pitchFamily="34" charset="0"/>
              </a:rPr>
              <a:t>images</a:t>
            </a:r>
            <a:endParaRPr lang="es-HN" sz="1200" baseline="0" noProof="0" dirty="0" smtClean="0">
              <a:latin typeface="Arial Narrow" pitchFamily="34" charset="0"/>
            </a:endParaRPr>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23476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880710"/>
            <a:ext cx="5486400" cy="4495800"/>
          </a:xfrm>
          <a:prstGeom prst="rect">
            <a:avLst/>
          </a:prstGeom>
        </p:spPr>
        <p:txBody>
          <a:bodyPr/>
          <a:lstStyle/>
          <a:p>
            <a:r>
              <a:rPr lang="en-US" sz="1200" dirty="0"/>
              <a:t>This module is intended as a supplement for other modules developed by GHSC when Lock out/</a:t>
            </a:r>
            <a:r>
              <a:rPr lang="en-US" sz="1200" dirty="0" err="1"/>
              <a:t>Tagout</a:t>
            </a:r>
            <a:r>
              <a:rPr lang="en-US" sz="1200" dirty="0"/>
              <a:t> is a hazard abatement strategy to educated participants on the concepts of LOTO and when and how to use LOTO. Though designed for inclusion with other modules, it can also stand alone as a training session.  </a:t>
            </a:r>
          </a:p>
          <a:p>
            <a:r>
              <a:rPr lang="en-US" sz="1200" dirty="0"/>
              <a:t>A video “Lock Out/Tag Out: Each Time, Every Time is also available to accompany this module presentation. </a:t>
            </a:r>
          </a:p>
          <a:p>
            <a:r>
              <a:rPr lang="en-US" sz="1200" dirty="0"/>
              <a:t>Imagen: superior </a:t>
            </a:r>
            <a:r>
              <a:rPr lang="en-US" sz="1200" dirty="0" err="1"/>
              <a:t>derecha</a:t>
            </a:r>
            <a:r>
              <a:rPr lang="en-US" sz="1200" dirty="0"/>
              <a:t> – </a:t>
            </a:r>
            <a:r>
              <a:rPr lang="en-US" sz="1200" dirty="0" err="1"/>
              <a:t>Candado</a:t>
            </a:r>
            <a:r>
              <a:rPr lang="en-US" sz="1200" dirty="0"/>
              <a:t>/</a:t>
            </a:r>
            <a:r>
              <a:rPr lang="en-US" sz="1200" dirty="0" err="1"/>
              <a:t>Etiqueta</a:t>
            </a:r>
            <a:r>
              <a:rPr lang="en-US" sz="1200" dirty="0"/>
              <a:t> – tdi.txas.gov</a:t>
            </a:r>
          </a:p>
          <a:p>
            <a:r>
              <a:rPr lang="en-US" sz="1200" dirty="0"/>
              <a:t>Imagen al </a:t>
            </a:r>
            <a:r>
              <a:rPr lang="en-US" sz="1200" dirty="0" err="1"/>
              <a:t>centro</a:t>
            </a:r>
            <a:r>
              <a:rPr lang="en-US" sz="1200" dirty="0"/>
              <a:t> – </a:t>
            </a:r>
            <a:r>
              <a:rPr lang="en-US" sz="1200" dirty="0" smtClean="0"/>
              <a:t>twu.edu</a:t>
            </a:r>
            <a:endParaRPr lang="en-US" sz="1200" dirty="0"/>
          </a:p>
        </p:txBody>
      </p:sp>
      <p:sp>
        <p:nvSpPr>
          <p:cNvPr id="4" name="Slide Number Placeholder 3"/>
          <p:cNvSpPr>
            <a:spLocks noGrp="1"/>
          </p:cNvSpPr>
          <p:nvPr>
            <p:ph type="sldNum" sz="quarter" idx="10"/>
          </p:nvPr>
        </p:nvSpPr>
        <p:spPr/>
        <p:txBody>
          <a:bodyPr/>
          <a:lstStyle/>
          <a:p>
            <a:fld id="{454160DA-D3F9-4D2D-ADDE-5B8C9A50B247}" type="slidenum">
              <a:rPr lang="en-US" smtClean="0"/>
              <a:t>2</a:t>
            </a:fld>
            <a:endParaRPr lang="en-US"/>
          </a:p>
        </p:txBody>
      </p:sp>
    </p:spTree>
    <p:extLst>
      <p:ext uri="{BB962C8B-B14F-4D97-AF65-F5344CB8AC3E}">
        <p14:creationId xmlns:p14="http://schemas.microsoft.com/office/powerpoint/2010/main" val="27717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957520"/>
            <a:ext cx="5486400" cy="4114800"/>
          </a:xfrm>
          <a:prstGeom prst="rect">
            <a:avLst/>
          </a:prstGeom>
        </p:spPr>
        <p:txBody>
          <a:bodyPr/>
          <a:lstStyle/>
          <a:p>
            <a:pPr marL="0" lvl="0" indent="-228600">
              <a:buFont typeface="+mj-lt"/>
              <a:buAutoNum type="arabicPeriod"/>
            </a:pPr>
            <a:r>
              <a:rPr lang="es-HN" sz="1200" noProof="0" dirty="0" smtClean="0">
                <a:latin typeface="Arial Narrow" pitchFamily="34" charset="0"/>
              </a:rPr>
              <a:t>Desconecte o apague la máquina utilizando los procedimientos normales para detenerla.</a:t>
            </a:r>
            <a:r>
              <a:rPr lang="es-HN" sz="1200" baseline="0" noProof="0" dirty="0" smtClean="0">
                <a:latin typeface="Arial Narrow" pitchFamily="34" charset="0"/>
              </a:rPr>
              <a:t> Debe haber procedimientos escritos que indiquen la manera apropiada para apagar el equipo.  </a:t>
            </a:r>
          </a:p>
          <a:p>
            <a:pPr marL="0" lvl="0" indent="-228600">
              <a:buFont typeface="+mj-lt"/>
              <a:buAutoNum type="arabicPeriod"/>
            </a:pPr>
            <a:r>
              <a:rPr lang="es-HN" sz="1200" baseline="0" noProof="0" dirty="0" smtClean="0">
                <a:latin typeface="Arial Narrow" pitchFamily="34" charset="0"/>
              </a:rPr>
              <a:t>No apagar adecuadamente la máquina/o equipo, puede resultar en otros peligros.  </a:t>
            </a:r>
          </a:p>
          <a:p>
            <a:pPr marL="0" lvl="0" indent="-228600">
              <a:buFont typeface="+mj-lt"/>
              <a:buAutoNum type="arabicPeriod"/>
            </a:pPr>
            <a:r>
              <a:rPr lang="es-HN" sz="1200" baseline="0" noProof="0" dirty="0" smtClean="0">
                <a:latin typeface="Arial Narrow" pitchFamily="34" charset="0"/>
              </a:rPr>
              <a:t>NOTA:  Desconectar o apagar el equipo/máquina NO es lo mismo que de-energizar y aislar la energía.  Mientras la energía esta temporalmente detenida, no esta bloqueada para llegar hacia el equipo/máquina y el mecanismo de desconexión no queda inoperable por otros. </a:t>
            </a:r>
          </a:p>
          <a:p>
            <a:pPr marL="0" lvl="0" indent="-228600">
              <a:buFont typeface="+mj-lt"/>
              <a:buAutoNum type="arabicPeriod"/>
            </a:pPr>
            <a:r>
              <a:rPr lang="es-HN" sz="1200" noProof="0" dirty="0" smtClean="0">
                <a:latin typeface="Arial Narrow" pitchFamily="34" charset="0"/>
              </a:rPr>
              <a:t>1910.147(d)(2)</a:t>
            </a:r>
            <a:r>
              <a:rPr lang="es-HN" sz="1200" baseline="0" noProof="0" dirty="0" smtClean="0">
                <a:latin typeface="Arial Narrow" pitchFamily="34" charset="0"/>
              </a:rPr>
              <a:t> Apagado de máquinas o equipo.</a:t>
            </a:r>
            <a:r>
              <a:rPr lang="es-HN" sz="1200" noProof="0" dirty="0" smtClean="0">
                <a:latin typeface="Arial Narrow" pitchFamily="34" charset="0"/>
              </a:rPr>
              <a:t> La máquina</a:t>
            </a:r>
            <a:r>
              <a:rPr lang="es-HN" sz="1200" baseline="0" noProof="0" dirty="0" smtClean="0">
                <a:latin typeface="Arial Narrow" pitchFamily="34" charset="0"/>
              </a:rPr>
              <a:t> o equipo debe ser desconectado o apagado utilizando los procedimientos establecidos para la maquinaria o equipo.</a:t>
            </a:r>
            <a:r>
              <a:rPr lang="es-HN" sz="1200" noProof="0" dirty="0" smtClean="0">
                <a:latin typeface="Arial Narrow" pitchFamily="34" charset="0"/>
              </a:rPr>
              <a:t> Se debe apagar ordenadamente para evitar peligros adicionales o de mayor gravedad a los empleados como</a:t>
            </a:r>
            <a:r>
              <a:rPr lang="es-HN" sz="1200" baseline="0" noProof="0" dirty="0" smtClean="0">
                <a:latin typeface="Arial Narrow" pitchFamily="34" charset="0"/>
              </a:rPr>
              <a:t> resultado de la detención del  equipo.</a:t>
            </a:r>
            <a:endParaRPr lang="es-HN" sz="1200" noProof="0" dirty="0" smtClean="0">
              <a:latin typeface="Arial Narrow" pitchFamily="34" charset="0"/>
            </a:endParaRPr>
          </a:p>
          <a:p>
            <a:pPr marL="0" lvl="0" indent="-228600">
              <a:buFont typeface="+mj-lt"/>
              <a:buAutoNum type="arabicPeriod"/>
            </a:pPr>
            <a:r>
              <a:rPr lang="es-HN" sz="1200" baseline="0" noProof="0" dirty="0" smtClean="0">
                <a:latin typeface="Arial Narrow" pitchFamily="34" charset="0"/>
              </a:rPr>
              <a:t>Imagen izquierda:  GHSC LOTO Video Cada Vez Todas las Veces.  Imagen derecha:  GHSC B. Grimm</a:t>
            </a:r>
          </a:p>
          <a:p>
            <a:pPr marL="457200" lvl="1" indent="-228600">
              <a:buFont typeface="+mj-lt"/>
              <a:buAutoNum type="arabicPeriod"/>
            </a:pPr>
            <a:endParaRPr lang="es-HN" sz="1200" baseline="0" noProof="0" dirty="0" smtClean="0">
              <a:latin typeface="Arial Narrow" pitchFamily="34" charset="0"/>
            </a:endParaRPr>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20</a:t>
            </a:fld>
            <a:endParaRPr lang="en-US"/>
          </a:p>
        </p:txBody>
      </p:sp>
    </p:spTree>
    <p:extLst>
      <p:ext uri="{BB962C8B-B14F-4D97-AF65-F5344CB8AC3E}">
        <p14:creationId xmlns:p14="http://schemas.microsoft.com/office/powerpoint/2010/main" val="2234768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228600" y="3957520"/>
            <a:ext cx="6400800" cy="5186480"/>
          </a:xfrm>
          <a:prstGeom prst="rect">
            <a:avLst/>
          </a:prstGeom>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HN"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Una vez que la máquina/equipo esta apagado, la fuente de energía debe ser aislada.  En la mayoría de los casos, la fuente de energía NO es la misma que los mecanismos de “encendido/apagado”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HN"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Por ejemplo – para aislar la energía de un interruptor de luz que ha sido desactivado, el disyuntor que da servicio a esa línea eléctrica, tiene que ser colocado en la posición de APAGADO.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HN"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Nota – El dispositivo aislante de energía puede ser  un interruptor operado manualmente, interruptor de circuito, una válvula de línea, o un candado Nota: pulsadores, interruptores de selección y otros interruptores de control de circuito, no son considerados dispositivos de aislamiento de energía).  En la mayoría de los casos, estos dispositivos tienen lazos o pestañas que se pueden bloquear a un elemento fijo en posición segura (posición sin energía).   El dispositivo de candado (o dispositivo de interrupción de energía usando candado) puede ser cualquier dispositivo que tiene la habilidad de asegurar el dispositivo aislante de energía en una posición segura. Desconecte y aísle todas las fuentes de energía</a:t>
            </a:r>
            <a:r>
              <a:rPr lang="es-HN" sz="1200" baseline="0" dirty="0" smtClean="0">
                <a:latin typeface="Arial Narrow" pitchFamily="34" charset="0"/>
              </a:rPr>
              <a:t>.  Desactive los dispositivos aislantes de energía para que la máquina o equipo esté aislado de las fuentes de energía. </a:t>
            </a:r>
          </a:p>
          <a:p>
            <a:pPr lvl="0">
              <a:defRPr/>
            </a:pPr>
            <a:r>
              <a:rPr lang="es-HN" sz="1200" dirty="0"/>
              <a:t>Imagen izquierda: lockout_tagout_device1 ehs.uscb.edu.  Imagen derecha:  GHSC LOTO Video Cada Vez, Todas las </a:t>
            </a:r>
            <a:r>
              <a:rPr lang="es-HN" sz="1200" dirty="0" smtClean="0"/>
              <a:t>Veces</a:t>
            </a:r>
            <a:endParaRPr lang="es-HN" sz="1200" baseline="0" dirty="0" smtClean="0">
              <a:latin typeface="Arial Narrow" pitchFamily="34" charset="0"/>
            </a:endParaRPr>
          </a:p>
          <a:p>
            <a:pPr marL="0" marR="0" lvl="0" indent="0" algn="l" defTabSz="914400" rtl="0" eaLnBrk="1" fontAlgn="auto" latinLnBrk="0" hangingPunct="1">
              <a:lnSpc>
                <a:spcPct val="100000"/>
              </a:lnSpc>
              <a:spcBef>
                <a:spcPts val="600"/>
              </a:spcBef>
              <a:spcAft>
                <a:spcPts val="0"/>
              </a:spcAft>
              <a:buClrTx/>
              <a:buSzTx/>
              <a:buNone/>
              <a:tabLst/>
              <a:defRPr/>
            </a:pPr>
            <a:r>
              <a:rPr lang="es-HN" sz="1200" baseline="0" dirty="0" smtClean="0">
                <a:latin typeface="Arial Narrow" pitchFamily="34" charset="0"/>
              </a:rPr>
              <a:t>1910.147(d)(3) Aislamiento de maquinaria o equipo. Todos los dispositivos aislantes de energía que se necesitan para controlar la energía que va  hacia la máquina o equipo, deben estar físicamente ubicados y operados de tal manera que aíslen la máquina o equipo de su fuente(s) de energía.</a:t>
            </a:r>
          </a:p>
          <a:p>
            <a:pPr marL="0" marR="0" lvl="0" indent="0" algn="l" defTabSz="914400" rtl="0" eaLnBrk="1" fontAlgn="auto" latinLnBrk="0" hangingPunct="1">
              <a:lnSpc>
                <a:spcPct val="100000"/>
              </a:lnSpc>
              <a:spcBef>
                <a:spcPts val="600"/>
              </a:spcBef>
              <a:spcAft>
                <a:spcPts val="0"/>
              </a:spcAft>
              <a:buClrTx/>
              <a:buSzTx/>
              <a:buNone/>
              <a:tabLst/>
              <a:defRPr/>
            </a:pPr>
            <a:r>
              <a:rPr lang="es-HN" sz="1200" baseline="0" dirty="0" smtClean="0">
                <a:latin typeface="Arial Narrow" pitchFamily="34" charset="0"/>
              </a:rPr>
              <a:t>Después que la fuente de energía ha sido aislada –  la energía almacenada debe ser liberada. </a:t>
            </a:r>
          </a:p>
          <a:p>
            <a:pPr marL="0" marR="0" lvl="0" indent="0" algn="l" defTabSz="914400" rtl="0" eaLnBrk="1" fontAlgn="auto" latinLnBrk="0" hangingPunct="1">
              <a:lnSpc>
                <a:spcPct val="100000"/>
              </a:lnSpc>
              <a:spcBef>
                <a:spcPts val="600"/>
              </a:spcBef>
              <a:spcAft>
                <a:spcPts val="0"/>
              </a:spcAft>
              <a:buClrTx/>
              <a:buSzTx/>
              <a:buNone/>
              <a:tabLst/>
              <a:defRPr/>
            </a:pPr>
            <a:r>
              <a:rPr lang="es-HN" sz="1200" baseline="0" dirty="0" smtClean="0">
                <a:latin typeface="Arial Narrow" pitchFamily="34" charset="0"/>
              </a:rPr>
              <a:t>1910.147(d)(5) Energía almacenada.</a:t>
            </a:r>
          </a:p>
          <a:p>
            <a:pPr marL="0" marR="0" lvl="0" indent="0" algn="l" defTabSz="914400" rtl="0" eaLnBrk="1" fontAlgn="auto" latinLnBrk="0" hangingPunct="1">
              <a:lnSpc>
                <a:spcPct val="100000"/>
              </a:lnSpc>
              <a:spcBef>
                <a:spcPts val="600"/>
              </a:spcBef>
              <a:spcAft>
                <a:spcPts val="0"/>
              </a:spcAft>
              <a:buClrTx/>
              <a:buSzTx/>
              <a:buNone/>
              <a:tabLst/>
              <a:defRPr/>
            </a:pPr>
            <a:r>
              <a:rPr lang="es-HN" sz="1200" baseline="0" dirty="0" smtClean="0">
                <a:latin typeface="Arial Narrow" pitchFamily="34" charset="0"/>
              </a:rPr>
              <a:t>1910.147(d)(5)(i) Después de colocar los dispositivos de candado o etiqueta a los dispositivos de aislamiento de energía, toda la energía almacenada o residual que es potencialmente peligrosa, debe ser liberada, desconectada, restringida, y de otra manera controlada con seguridad.</a:t>
            </a:r>
          </a:p>
          <a:p>
            <a:pPr marL="0" marR="0" lvl="0" indent="0" algn="l" defTabSz="914400" rtl="0" eaLnBrk="1" fontAlgn="auto" latinLnBrk="0" hangingPunct="1">
              <a:lnSpc>
                <a:spcPct val="100000"/>
              </a:lnSpc>
              <a:spcBef>
                <a:spcPts val="600"/>
              </a:spcBef>
              <a:spcAft>
                <a:spcPts val="0"/>
              </a:spcAft>
              <a:buClrTx/>
              <a:buSzTx/>
              <a:buNone/>
              <a:tabLst/>
              <a:defRPr/>
            </a:pPr>
            <a:r>
              <a:rPr lang="es-HN" sz="1200" baseline="0" dirty="0" smtClean="0">
                <a:latin typeface="Arial Narrow" pitchFamily="34" charset="0"/>
              </a:rPr>
              <a:t>1910.147(d)(5)(ii)  Si existe la posibilidad de re acumulación de energía almacenada  a un nivel de peligro, la verificación del aislamiento debe continuar hasta que la revisión o mantenimiento sea completado, o hasta que la posibilidad de tal acumulación ya no exista.</a:t>
            </a:r>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21</a:t>
            </a:fld>
            <a:endParaRPr lang="en-US"/>
          </a:p>
        </p:txBody>
      </p:sp>
    </p:spTree>
    <p:extLst>
      <p:ext uri="{BB962C8B-B14F-4D97-AF65-F5344CB8AC3E}">
        <p14:creationId xmlns:p14="http://schemas.microsoft.com/office/powerpoint/2010/main" val="2234768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7938" y="449263"/>
            <a:ext cx="4267200" cy="3200400"/>
          </a:xfrm>
          <a:prstGeom prst="rect">
            <a:avLst/>
          </a:prstGeom>
        </p:spPr>
      </p:sp>
      <p:sp>
        <p:nvSpPr>
          <p:cNvPr id="3" name="Notes Placeholder 2"/>
          <p:cNvSpPr>
            <a:spLocks noGrp="1"/>
          </p:cNvSpPr>
          <p:nvPr>
            <p:ph type="body" idx="1"/>
          </p:nvPr>
        </p:nvSpPr>
        <p:spPr>
          <a:xfrm>
            <a:off x="685800" y="3880710"/>
            <a:ext cx="5486400" cy="4495800"/>
          </a:xfrm>
          <a:prstGeom prst="rect">
            <a:avLst/>
          </a:prstGeom>
        </p:spPr>
        <p:txBody>
          <a:bodyPr/>
          <a:lstStyle/>
          <a:p>
            <a:pPr marL="228600" indent="-228600">
              <a:buFont typeface="+mj-lt"/>
              <a:buAutoNum type="arabicPeriod"/>
            </a:pPr>
            <a:r>
              <a:rPr lang="es-HN" sz="1200" noProof="0" dirty="0" smtClean="0"/>
              <a:t>Energía almacenada</a:t>
            </a:r>
            <a:r>
              <a:rPr lang="es-HN" sz="1200" baseline="0" noProof="0" dirty="0" smtClean="0"/>
              <a:t> también residual o energía potencial puede ser de diversos tipos.  Es energía que existe en el sistema pero no se utiliza.  Solamente cuando la energía almacenada es liberada proporciona energía.</a:t>
            </a:r>
          </a:p>
          <a:p>
            <a:pPr marL="228600" indent="-228600">
              <a:buFont typeface="+mj-lt"/>
              <a:buAutoNum type="arabicPeriod"/>
            </a:pPr>
            <a:r>
              <a:rPr lang="es-HN" sz="1200" noProof="0" dirty="0" smtClean="0"/>
              <a:t>Energía almacenada</a:t>
            </a:r>
            <a:r>
              <a:rPr lang="es-HN" sz="1200" baseline="0" noProof="0" dirty="0" smtClean="0"/>
              <a:t> (también residual o energía potencial) es la energía que reside o permanece en el sistema de fuente de alimentación. </a:t>
            </a:r>
          </a:p>
          <a:p>
            <a:pPr marL="228600" indent="-228600">
              <a:buFont typeface="+mj-lt"/>
              <a:buAutoNum type="arabicPeriod"/>
            </a:pPr>
            <a:r>
              <a:rPr lang="es-HN" sz="1200" baseline="0" noProof="0" dirty="0" smtClean="0"/>
              <a:t>Cuando la energía almacenada es liberada de manera descontrolada, los individuos pueden ser aplastados o golpeados por objetos, maquinaria en movimiento, equipo u otros aparatos. </a:t>
            </a:r>
          </a:p>
          <a:p>
            <a:pPr marL="228600" indent="-228600">
              <a:buFont typeface="+mj-lt"/>
              <a:buAutoNum type="arabicPeriod"/>
            </a:pPr>
            <a:r>
              <a:rPr lang="es-HN" sz="1200" baseline="0" noProof="0" dirty="0" smtClean="0"/>
              <a:t>Por ejemplo: si el sistema hidráulico en un camión de granos no es liberado su energía apropiadamente, éste podría caer inesperadamente mientras alguien esta trabajando debajo de el.</a:t>
            </a:r>
            <a:endParaRPr lang="es-HN" sz="1200" noProof="0" dirty="0"/>
          </a:p>
        </p:txBody>
      </p:sp>
      <p:sp>
        <p:nvSpPr>
          <p:cNvPr id="4" name="Slide Number Placeholder 3"/>
          <p:cNvSpPr>
            <a:spLocks noGrp="1"/>
          </p:cNvSpPr>
          <p:nvPr>
            <p:ph type="sldNum" sz="quarter" idx="10"/>
          </p:nvPr>
        </p:nvSpPr>
        <p:spPr/>
        <p:txBody>
          <a:bodyPr/>
          <a:lstStyle/>
          <a:p>
            <a:fld id="{454160DA-D3F9-4D2D-ADDE-5B8C9A50B247}" type="slidenum">
              <a:rPr lang="en-US" smtClean="0"/>
              <a:pPr/>
              <a:t>22</a:t>
            </a:fld>
            <a:endParaRPr lang="en-US" dirty="0"/>
          </a:p>
        </p:txBody>
      </p:sp>
    </p:spTree>
    <p:extLst>
      <p:ext uri="{BB962C8B-B14F-4D97-AF65-F5344CB8AC3E}">
        <p14:creationId xmlns:p14="http://schemas.microsoft.com/office/powerpoint/2010/main" val="1048156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449263"/>
            <a:ext cx="4268788" cy="3200400"/>
          </a:xfrm>
          <a:prstGeom prst="rect">
            <a:avLst/>
          </a:prstGeom>
        </p:spPr>
      </p:sp>
      <p:sp>
        <p:nvSpPr>
          <p:cNvPr id="3" name="Notes Placeholder 2"/>
          <p:cNvSpPr>
            <a:spLocks noGrp="1"/>
          </p:cNvSpPr>
          <p:nvPr>
            <p:ph type="body" idx="1"/>
          </p:nvPr>
        </p:nvSpPr>
        <p:spPr>
          <a:xfrm>
            <a:off x="685800" y="3878295"/>
            <a:ext cx="5486400" cy="4495800"/>
          </a:xfrm>
          <a:prstGeom prst="rect">
            <a:avLst/>
          </a:prstGeom>
        </p:spPr>
        <p:txBody>
          <a:bodyPr/>
          <a:lstStyle/>
          <a:p>
            <a:pPr marL="228600" indent="-228600">
              <a:buFont typeface="+mj-lt"/>
              <a:buAutoNum type="arabicPeriod"/>
            </a:pPr>
            <a:r>
              <a:rPr lang="es-HN" sz="1200" noProof="0" dirty="0" smtClean="0"/>
              <a:t>Discutir con los participantes que tipos de fuentes de energía almacenada ellos puedan tener</a:t>
            </a:r>
            <a:r>
              <a:rPr lang="es-HN" sz="1200" baseline="0" noProof="0" dirty="0" smtClean="0"/>
              <a:t> en su ambiente de trabajo.</a:t>
            </a:r>
          </a:p>
          <a:p>
            <a:pPr marL="228600" indent="-228600">
              <a:buFont typeface="+mj-lt"/>
              <a:buAutoNum type="arabicPeriod"/>
            </a:pPr>
            <a:r>
              <a:rPr lang="es-HN" sz="1200" baseline="0" noProof="0" dirty="0" smtClean="0"/>
              <a:t>Imagen</a:t>
            </a:r>
            <a:r>
              <a:rPr lang="es-HN" sz="1200" noProof="0" dirty="0" smtClean="0"/>
              <a:t>:</a:t>
            </a:r>
            <a:r>
              <a:rPr lang="es-HN" sz="1200" baseline="0" noProof="0" dirty="0" smtClean="0"/>
              <a:t> GHSC </a:t>
            </a:r>
            <a:endParaRPr lang="es-HN" sz="1200" noProof="0" dirty="0"/>
          </a:p>
        </p:txBody>
      </p:sp>
      <p:sp>
        <p:nvSpPr>
          <p:cNvPr id="4" name="Slide Number Placeholder 3"/>
          <p:cNvSpPr>
            <a:spLocks noGrp="1"/>
          </p:cNvSpPr>
          <p:nvPr>
            <p:ph type="sldNum" sz="quarter" idx="10"/>
          </p:nvPr>
        </p:nvSpPr>
        <p:spPr/>
        <p:txBody>
          <a:bodyPr/>
          <a:lstStyle/>
          <a:p>
            <a:fld id="{454160DA-D3F9-4D2D-ADDE-5B8C9A50B247}"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01758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3813" y="423863"/>
            <a:ext cx="4268787" cy="3200400"/>
          </a:xfrm>
          <a:prstGeom prst="rect">
            <a:avLst/>
          </a:prstGeom>
        </p:spPr>
      </p:sp>
      <p:sp>
        <p:nvSpPr>
          <p:cNvPr id="3" name="Notes Placeholder 2"/>
          <p:cNvSpPr>
            <a:spLocks noGrp="1"/>
          </p:cNvSpPr>
          <p:nvPr>
            <p:ph type="body" idx="1"/>
          </p:nvPr>
        </p:nvSpPr>
        <p:spPr>
          <a:xfrm>
            <a:off x="685800" y="3880710"/>
            <a:ext cx="5486400" cy="4495800"/>
          </a:xfrm>
          <a:prstGeom prst="rect">
            <a:avLst/>
          </a:prstGeom>
        </p:spPr>
        <p:txBody>
          <a:bodyPr/>
          <a:lstStyle/>
          <a:p>
            <a:pPr marL="228600" indent="-228600">
              <a:buFont typeface="+mj-lt"/>
              <a:buAutoNum type="arabicPeriod"/>
            </a:pPr>
            <a:r>
              <a:rPr lang="es-HN" sz="1200" noProof="0" dirty="0" smtClean="0"/>
              <a:t>Disipar (utilizar</a:t>
            </a:r>
            <a:r>
              <a:rPr lang="es-HN" sz="1200" baseline="0" noProof="0" dirty="0" smtClean="0"/>
              <a:t> la energía)</a:t>
            </a:r>
            <a:r>
              <a:rPr lang="es-HN" sz="1200" noProof="0" dirty="0" smtClean="0"/>
              <a:t> o restringir (evitar el uso) de energía almacenada. </a:t>
            </a:r>
          </a:p>
          <a:p>
            <a:pPr marL="228600" indent="-228600">
              <a:buFont typeface="+mj-lt"/>
              <a:buAutoNum type="arabicPeriod"/>
            </a:pPr>
            <a:r>
              <a:rPr lang="es-HN" sz="1200" noProof="0" dirty="0" smtClean="0"/>
              <a:t>Los métodos de disipar o restringir la energía almacenada incluyen: conexión a tierra, reposicionamiento,</a:t>
            </a:r>
            <a:r>
              <a:rPr lang="es-HN" sz="1200" baseline="0" noProof="0" dirty="0" smtClean="0"/>
              <a:t> sangrado, ventilación, bloqueo, etc.</a:t>
            </a:r>
            <a:r>
              <a:rPr lang="es-HN" sz="1200" noProof="0" dirty="0" smtClean="0"/>
              <a:t>. </a:t>
            </a:r>
          </a:p>
          <a:p>
            <a:pPr marL="228600" indent="-228600">
              <a:buFont typeface="+mj-lt"/>
              <a:buAutoNum type="arabicPeriod"/>
            </a:pPr>
            <a:r>
              <a:rPr lang="es-HN" sz="1200" noProof="0" dirty="0" smtClean="0"/>
              <a:t>Las personas que desarrollan Candado/Etiqueta LOTO deben estar familiarizadas y entender los procedimientos apropiados para disipar o restringir la energía almacenada.  Si la energía almacenada no se libera apropiadamente, pueden</a:t>
            </a:r>
            <a:r>
              <a:rPr lang="es-HN" sz="1200" baseline="0" noProof="0" dirty="0" smtClean="0"/>
              <a:t> ocurrir serias lesiones y/o la muerte al trabajador (es).</a:t>
            </a:r>
          </a:p>
          <a:p>
            <a:pPr marL="228600" indent="-228600">
              <a:buFont typeface="+mj-lt"/>
              <a:buAutoNum type="arabicPeriod"/>
            </a:pPr>
            <a:r>
              <a:rPr lang="es-HN" sz="1200" baseline="0" noProof="0" dirty="0" smtClean="0"/>
              <a:t>Los empleadores debe proveer el equipo necesario para disipar o restringir la energía almacenada y aislarla de su fuente. </a:t>
            </a:r>
          </a:p>
          <a:p>
            <a:pPr marL="228600" indent="-228600">
              <a:buFont typeface="+mj-lt"/>
              <a:buAutoNum type="arabicPeriod"/>
            </a:pPr>
            <a:r>
              <a:rPr lang="es-HN" sz="1200" noProof="0" dirty="0" smtClean="0"/>
              <a:t>Imagen:  GHSC B. Grimm</a:t>
            </a:r>
          </a:p>
          <a:p>
            <a:pPr marL="171450" indent="-171450">
              <a:buFont typeface="Arial" panose="020B0604020202020204" pitchFamily="34" charset="0"/>
              <a:buChar char="•"/>
            </a:pPr>
            <a:endParaRPr lang="es-HN" sz="1200" noProof="0" dirty="0"/>
          </a:p>
        </p:txBody>
      </p:sp>
      <p:sp>
        <p:nvSpPr>
          <p:cNvPr id="4" name="Slide Number Placeholder 3"/>
          <p:cNvSpPr>
            <a:spLocks noGrp="1"/>
          </p:cNvSpPr>
          <p:nvPr>
            <p:ph type="sldNum" sz="quarter" idx="10"/>
          </p:nvPr>
        </p:nvSpPr>
        <p:spPr/>
        <p:txBody>
          <a:bodyPr/>
          <a:lstStyle/>
          <a:p>
            <a:fld id="{454160DA-D3F9-4D2D-ADDE-5B8C9A50B247}" type="slidenum">
              <a:rPr lang="en-US" smtClean="0"/>
              <a:pPr/>
              <a:t>24</a:t>
            </a:fld>
            <a:endParaRPr lang="en-US" dirty="0"/>
          </a:p>
        </p:txBody>
      </p:sp>
    </p:spTree>
    <p:extLst>
      <p:ext uri="{BB962C8B-B14F-4D97-AF65-F5344CB8AC3E}">
        <p14:creationId xmlns:p14="http://schemas.microsoft.com/office/powerpoint/2010/main" val="2801758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609600"/>
            <a:ext cx="4022725" cy="3017838"/>
          </a:xfrm>
          <a:prstGeom prst="rect">
            <a:avLst/>
          </a:prstGeom>
        </p:spPr>
      </p:sp>
      <p:sp>
        <p:nvSpPr>
          <p:cNvPr id="3" name="Notes Placeholder 2"/>
          <p:cNvSpPr>
            <a:spLocks noGrp="1"/>
          </p:cNvSpPr>
          <p:nvPr>
            <p:ph type="body" idx="1"/>
          </p:nvPr>
        </p:nvSpPr>
        <p:spPr>
          <a:xfrm>
            <a:off x="685800" y="3919115"/>
            <a:ext cx="5486400" cy="4114800"/>
          </a:xfrm>
          <a:prstGeom prst="rect">
            <a:avLst/>
          </a:prstGeom>
        </p:spPr>
        <p:txBody>
          <a:bodyPr/>
          <a:lstStyle/>
          <a:p>
            <a:pPr marL="228600" lvl="0" indent="-228600">
              <a:buFont typeface="+mj-lt"/>
              <a:buAutoNum type="arabicPeriod"/>
            </a:pPr>
            <a:r>
              <a:rPr lang="es-HN" sz="1200" baseline="0" noProof="0" dirty="0" smtClean="0">
                <a:latin typeface="Arial Narrow" pitchFamily="34" charset="0"/>
              </a:rPr>
              <a:t>Una vez que la energía ha sido aislada de su fuente, ésta es cerrada en su posición con el tipo de dispositivo aislante de energía apropiado (generalmente candados).  </a:t>
            </a:r>
          </a:p>
          <a:p>
            <a:pPr marL="228600" lvl="0" indent="-228600">
              <a:buFont typeface="+mj-lt"/>
              <a:buAutoNum type="arabicPeriod"/>
            </a:pPr>
            <a:r>
              <a:rPr lang="es-HN" sz="1200" baseline="0" noProof="0" dirty="0" smtClean="0">
                <a:latin typeface="Arial Narrow" pitchFamily="34" charset="0"/>
              </a:rPr>
              <a:t>Cerrar la fuente de energía en una posición ‘segura’ o ‘apagado’ deja el equipo o máquina inoperable.</a:t>
            </a:r>
          </a:p>
          <a:p>
            <a:pPr marL="228600" lvl="0" indent="-228600">
              <a:buFont typeface="+mj-lt"/>
              <a:buAutoNum type="arabicPeriod"/>
            </a:pPr>
            <a:r>
              <a:rPr lang="es-HN" sz="1200" baseline="0" noProof="0" dirty="0" smtClean="0">
                <a:latin typeface="Arial Narrow" pitchFamily="34" charset="0"/>
              </a:rPr>
              <a:t>Debe haber un candado y etiqueta por cada persona que trabaja en la máquina/equipo y por cada fuente aislante de energía que suministra energía a la máquina/equipo. </a:t>
            </a:r>
          </a:p>
          <a:p>
            <a:pPr marL="228600" lvl="0" indent="-228600">
              <a:buFont typeface="+mj-lt"/>
              <a:buAutoNum type="arabicPeriod"/>
            </a:pPr>
            <a:r>
              <a:rPr lang="es-HN" sz="1200" baseline="0" noProof="0" dirty="0" smtClean="0">
                <a:latin typeface="Arial Narrow" pitchFamily="34" charset="0"/>
              </a:rPr>
              <a:t>Imagen izquierda:  GHSC. Imagen derecha</a:t>
            </a:r>
          </a:p>
          <a:p>
            <a:pPr marL="228600" lvl="0" indent="-228600">
              <a:buFont typeface="+mj-lt"/>
              <a:buAutoNum type="arabicPeriod"/>
            </a:pPr>
            <a:endParaRPr lang="es-HN" sz="1200" baseline="0" noProof="0" dirty="0" smtClean="0">
              <a:latin typeface="Arial Narrow" pitchFamily="34" charset="0"/>
            </a:endParaRPr>
          </a:p>
          <a:p>
            <a:pPr marL="0" lvl="0" indent="0">
              <a:buFont typeface="+mj-lt"/>
              <a:buNone/>
            </a:pPr>
            <a:r>
              <a:rPr lang="es-HN" sz="1200" baseline="0" noProof="0" dirty="0" smtClean="0">
                <a:latin typeface="Arial Narrow" pitchFamily="34" charset="0"/>
              </a:rPr>
              <a:t>1910.147(d)(4)(i) Los dispositivos de candado o etiqueta deben ser colocados en los dispositivos aislantes de energía por empleados autorizados.</a:t>
            </a:r>
          </a:p>
          <a:p>
            <a:pPr marL="0" lvl="0" indent="0">
              <a:buFont typeface="+mj-lt"/>
              <a:buNone/>
            </a:pPr>
            <a:r>
              <a:rPr lang="es-HN" sz="1200" baseline="0" noProof="0" dirty="0" smtClean="0">
                <a:latin typeface="Arial Narrow" pitchFamily="34" charset="0"/>
              </a:rPr>
              <a:t>1910.147(d)(4)(ii) Los dispositivos de candado, si existen, deben ser colocados de tal manera que mantendrán los dispositivos aislantes de energía en una posición “segura” o de “apagado”.</a:t>
            </a:r>
          </a:p>
          <a:p>
            <a:pPr marL="0" lvl="0" indent="0">
              <a:buFont typeface="+mj-lt"/>
              <a:buNone/>
            </a:pPr>
            <a:r>
              <a:rPr lang="es-HN" sz="1200" baseline="0" noProof="0" dirty="0" smtClean="0">
                <a:latin typeface="Arial Narrow" pitchFamily="34" charset="0"/>
              </a:rPr>
              <a:t>1910.147(d)(4)(iii) Los dispositivos de etiqueta, si existen, deberán ser colocados de tan manera que indiquen claramente que esta prohibida la operación o movimiento de dispositivos aislantes de energía que están en posición de “seguro” o “apagado”.</a:t>
            </a:r>
          </a:p>
          <a:p>
            <a:pPr marL="0" lvl="0" indent="0">
              <a:buFont typeface="+mj-lt"/>
              <a:buNone/>
            </a:pPr>
            <a:r>
              <a:rPr lang="es-HN" sz="1200" baseline="0" noProof="0" dirty="0" smtClean="0">
                <a:latin typeface="Arial Narrow" pitchFamily="34" charset="0"/>
              </a:rPr>
              <a:t>1910.147(d)(4)(iii)(A)Cuando los dispositivos de etiqueta se utilizan con dispositivos aislantes de energía diseñados con la capacidad de ser bloqueados, se debe colocar la etiqueta sujetándola al mismo punto en que se ha colocado el candado.</a:t>
            </a:r>
          </a:p>
          <a:p>
            <a:pPr marL="0" lvl="0" indent="0">
              <a:buFont typeface="+mj-lt"/>
              <a:buNone/>
            </a:pPr>
            <a:r>
              <a:rPr lang="es-HN" sz="1200" baseline="0" noProof="0" dirty="0" smtClean="0">
                <a:latin typeface="Arial Narrow" pitchFamily="34" charset="0"/>
              </a:rPr>
              <a:t>1910.147(d)(4)(iii)(B) Cuando una etiqueta no se puede adjuntar directamente al dispositivo aislante de energía, la etiqueta debe ser colocada lo mas cerca y seguro posible a dicho dispositivo en una posición que será inmediatamente obvia para cualquiera que intente operar el dispositivo.</a:t>
            </a:r>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25</a:t>
            </a:fld>
            <a:endParaRPr lang="en-US" dirty="0"/>
          </a:p>
        </p:txBody>
      </p:sp>
    </p:spTree>
    <p:extLst>
      <p:ext uri="{BB962C8B-B14F-4D97-AF65-F5344CB8AC3E}">
        <p14:creationId xmlns:p14="http://schemas.microsoft.com/office/powerpoint/2010/main" val="2234768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880710"/>
            <a:ext cx="5486400" cy="4114800"/>
          </a:xfrm>
          <a:prstGeom prst="rect">
            <a:avLst/>
          </a:prstGeom>
        </p:spPr>
        <p:txBody>
          <a:bodyPr/>
          <a:lstStyle/>
          <a:p>
            <a:pPr marL="0" lvl="0" indent="-228600">
              <a:buFont typeface="+mj-lt"/>
              <a:buAutoNum type="arabicPeriod"/>
            </a:pPr>
            <a:r>
              <a:rPr lang="es-HN" sz="1200" baseline="0" noProof="0" dirty="0" smtClean="0">
                <a:latin typeface="Arial Narrow" pitchFamily="34" charset="0"/>
              </a:rPr>
              <a:t>Después de colocar los candados y etiquetas, cada fuente de energía debe ser probada para asegurar que ninguna energía está llegando al equipo/máquina.  Esto debe hacerse antes de iniciar cualquier trabajo. </a:t>
            </a:r>
          </a:p>
          <a:p>
            <a:pPr marL="0" lvl="0" indent="-228600">
              <a:buFont typeface="+mj-lt"/>
              <a:buAutoNum type="arabicPeriod"/>
            </a:pPr>
            <a:r>
              <a:rPr lang="es-HN" sz="1200" baseline="0" noProof="0" dirty="0" smtClean="0">
                <a:latin typeface="Arial Narrow" pitchFamily="34" charset="0"/>
              </a:rPr>
              <a:t>Los pasos específicos del procedimiento para verificar que la fuente(s) de energía esta aislada deberán ser escritos para cada pieza de equipo/maquinaria. </a:t>
            </a:r>
          </a:p>
          <a:p>
            <a:pPr marL="0" lvl="0" indent="-228600">
              <a:buFont typeface="+mj-lt"/>
              <a:buAutoNum type="arabicPeriod"/>
            </a:pPr>
            <a:r>
              <a:rPr lang="es-HN" sz="1200" baseline="0" noProof="0" dirty="0" smtClean="0">
                <a:latin typeface="Arial Narrow" pitchFamily="34" charset="0"/>
              </a:rPr>
              <a:t>Imagen:  GHSC – Video Candado/Etiqueta LOTO Cada vez, Todas las Veces</a:t>
            </a:r>
          </a:p>
          <a:p>
            <a:pPr marL="0" lvl="0" indent="-228600">
              <a:buFont typeface="+mj-lt"/>
              <a:buAutoNum type="arabicPeriod"/>
            </a:pPr>
            <a:r>
              <a:rPr lang="es-HN" sz="1200" baseline="0" noProof="0" dirty="0" smtClean="0">
                <a:latin typeface="Arial Narrow" pitchFamily="34" charset="0"/>
              </a:rPr>
              <a:t>1910.147(d)(6) Verificación de aislamiento. Antes de iniciar el trabajo en máquinas  o equipo que ha sido cerrado o etiquetado, el empleado autorizado debe verificar que el aislamiento y des energización de la máquina o equipo se ha realizado.</a:t>
            </a:r>
          </a:p>
          <a:p>
            <a:pPr marL="0" lvl="0" indent="0">
              <a:buFont typeface="+mj-lt"/>
              <a:buNone/>
            </a:pPr>
            <a:endParaRPr lang="es-HN" sz="1200" baseline="0" noProof="0" dirty="0" smtClean="0">
              <a:latin typeface="Arial Narrow" pitchFamily="34" charset="0"/>
            </a:endParaRPr>
          </a:p>
          <a:p>
            <a:pPr marL="0" lvl="0" indent="0">
              <a:buFont typeface="+mj-lt"/>
              <a:buNone/>
            </a:pPr>
            <a:r>
              <a:rPr lang="es-HN" sz="1200" baseline="0" noProof="0" dirty="0" smtClean="0">
                <a:latin typeface="Arial Narrow" pitchFamily="34" charset="0"/>
              </a:rPr>
              <a:t>1910.147(c)(4)(ii)(D) Requerimientos específicos para probar una máquina o equipo para determinar y verificar la efectividad de los dispositivos de candado, dispositivos de etiqueta y otras medidas de control de energía.</a:t>
            </a:r>
          </a:p>
          <a:p>
            <a:pPr marL="0" lvl="0" indent="-228600">
              <a:buFont typeface="+mj-lt"/>
              <a:buAutoNum type="arabicPeriod"/>
            </a:pPr>
            <a:endParaRPr lang="en-US" sz="1200" baseline="0" dirty="0" smtClean="0">
              <a:latin typeface="Arial Narrow" pitchFamily="34" charset="0"/>
            </a:endParaRPr>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26</a:t>
            </a:fld>
            <a:endParaRPr lang="en-US" dirty="0"/>
          </a:p>
        </p:txBody>
      </p:sp>
    </p:spTree>
    <p:extLst>
      <p:ext uri="{BB962C8B-B14F-4D97-AF65-F5344CB8AC3E}">
        <p14:creationId xmlns:p14="http://schemas.microsoft.com/office/powerpoint/2010/main" val="2234768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880710"/>
            <a:ext cx="5486400" cy="4114800"/>
          </a:xfrm>
          <a:prstGeom prst="rect">
            <a:avLst/>
          </a:prstGeom>
        </p:spPr>
        <p:txBody>
          <a:bodyPr/>
          <a:lstStyle/>
          <a:p>
            <a:pPr indent="-228600">
              <a:buFont typeface="+mj-lt"/>
              <a:buAutoNum type="arabicPeriod"/>
            </a:pPr>
            <a:r>
              <a:rPr lang="es-HN" sz="1200" baseline="0" noProof="0" dirty="0" smtClean="0">
                <a:latin typeface="Arial Narrow" pitchFamily="34" charset="0"/>
              </a:rPr>
              <a:t>Solamente después de verificar que las fuentes de energía están aisladas,  se puede iniciar el trabajo.  </a:t>
            </a:r>
          </a:p>
          <a:p>
            <a:pPr indent="-228600">
              <a:buFont typeface="+mj-lt"/>
              <a:buAutoNum type="arabicPeriod"/>
            </a:pPr>
            <a:r>
              <a:rPr lang="es-HN" sz="1200" baseline="0" noProof="0" dirty="0" smtClean="0">
                <a:latin typeface="Arial Narrow" pitchFamily="34" charset="0"/>
              </a:rPr>
              <a:t>La entrada al compartimiento de grano tampoco puede ocurrir hasta que se verifique que el equipo de descarga/transporte está bajo Candado/Etiqueta (LOTO).</a:t>
            </a:r>
          </a:p>
          <a:p>
            <a:pPr indent="-228600">
              <a:buFont typeface="+mj-lt"/>
              <a:buAutoNum type="arabicPeriod"/>
            </a:pPr>
            <a:r>
              <a:rPr lang="es-HN" sz="1200" baseline="0" noProof="0" dirty="0" smtClean="0">
                <a:latin typeface="Arial Narrow" pitchFamily="34" charset="0"/>
              </a:rPr>
              <a:t>Es esencial que después de completar el trabajo, se limpie el área y se retiren las herramientas.</a:t>
            </a:r>
          </a:p>
          <a:p>
            <a:pPr indent="-228600">
              <a:buFont typeface="+mj-lt"/>
              <a:buAutoNum type="arabicPeriod"/>
            </a:pPr>
            <a:r>
              <a:rPr lang="es-HN" sz="1200" noProof="0" dirty="0" smtClean="0">
                <a:latin typeface="Arial Narrow" pitchFamily="34" charset="0"/>
              </a:rPr>
              <a:t>Imagen:  OSHA</a:t>
            </a:r>
          </a:p>
          <a:p>
            <a:pPr marL="0" indent="0">
              <a:spcBef>
                <a:spcPts val="600"/>
              </a:spcBef>
              <a:buNone/>
            </a:pPr>
            <a:r>
              <a:rPr lang="es-HN" sz="1200" noProof="0" dirty="0" smtClean="0">
                <a:latin typeface="Arial Narrow" pitchFamily="34" charset="0"/>
              </a:rPr>
              <a:t>1910.147(e) Liberación de candado o etiqueta. Antes de desmontar los dispositivos de candado o etiqueta  y que la energía sea restaurada a la máquina o equipo, el empleado autorizado debe seguir procedimientos y tomar acciones</a:t>
            </a:r>
            <a:r>
              <a:rPr lang="es-HN" sz="1200" baseline="0" noProof="0" dirty="0" smtClean="0">
                <a:latin typeface="Arial Narrow" pitchFamily="34" charset="0"/>
              </a:rPr>
              <a:t> para asegurar lo siguiente</a:t>
            </a:r>
            <a:r>
              <a:rPr lang="es-HN" sz="1200" noProof="0" dirty="0" smtClean="0">
                <a:latin typeface="Arial Narrow" pitchFamily="34" charset="0"/>
              </a:rPr>
              <a:t>:</a:t>
            </a:r>
          </a:p>
          <a:p>
            <a:pPr marL="0" indent="0">
              <a:spcBef>
                <a:spcPts val="600"/>
              </a:spcBef>
              <a:buNone/>
            </a:pPr>
            <a:r>
              <a:rPr lang="es-HN" sz="1200" noProof="0" dirty="0" smtClean="0">
                <a:latin typeface="Arial Narrow" pitchFamily="34" charset="0"/>
              </a:rPr>
              <a:t> 1910.147(e)(1) La máquina o equipo. El área de trabajo debe ser inspeccionada para asegurar que elementos</a:t>
            </a:r>
            <a:r>
              <a:rPr lang="es-HN" sz="1200" baseline="0" noProof="0" dirty="0" smtClean="0">
                <a:latin typeface="Arial Narrow" pitchFamily="34" charset="0"/>
              </a:rPr>
              <a:t> no esenciales han sido removidos y para asegurar que los componentes de la máquina o equipo están operacionalmente intactos.</a:t>
            </a:r>
            <a:endParaRPr lang="es-HN" sz="1200" noProof="0" dirty="0" smtClean="0">
              <a:latin typeface="Arial Narrow" pitchFamily="34" charset="0"/>
            </a:endParaRPr>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27</a:t>
            </a:fld>
            <a:endParaRPr lang="en-US" dirty="0"/>
          </a:p>
        </p:txBody>
      </p:sp>
    </p:spTree>
    <p:extLst>
      <p:ext uri="{BB962C8B-B14F-4D97-AF65-F5344CB8AC3E}">
        <p14:creationId xmlns:p14="http://schemas.microsoft.com/office/powerpoint/2010/main" val="2234768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919115"/>
            <a:ext cx="5486400" cy="4114800"/>
          </a:xfrm>
          <a:prstGeom prst="rect">
            <a:avLst/>
          </a:prstGeom>
        </p:spPr>
        <p:txBody>
          <a:bodyPr/>
          <a:lstStyle/>
          <a:p>
            <a:pPr marL="228600" lvl="0" indent="-228600">
              <a:buFont typeface="+mj-lt"/>
              <a:buAutoNum type="arabicPeriod"/>
            </a:pPr>
            <a:r>
              <a:rPr lang="es-HN" sz="1200" noProof="0" dirty="0" smtClean="0">
                <a:latin typeface="Arial Narrow" pitchFamily="34" charset="0"/>
              </a:rPr>
              <a:t>Notifique a las personas afectadas por</a:t>
            </a:r>
            <a:r>
              <a:rPr lang="es-HN" sz="1200" baseline="0" noProof="0" dirty="0" smtClean="0">
                <a:latin typeface="Arial Narrow" pitchFamily="34" charset="0"/>
              </a:rPr>
              <a:t> Candado/Etiqueta (LOTO), que el proceso está terminando.</a:t>
            </a:r>
          </a:p>
          <a:p>
            <a:pPr marL="228600" lvl="0" indent="-228600">
              <a:buFont typeface="+mj-lt"/>
              <a:buAutoNum type="arabicPeriod"/>
            </a:pPr>
            <a:r>
              <a:rPr lang="es-HN" sz="1200" baseline="0" noProof="0" dirty="0" smtClean="0">
                <a:latin typeface="Arial Narrow" pitchFamily="34" charset="0"/>
              </a:rPr>
              <a:t>Asegúrese que todas las personas estén a una distancia segura o que estén fuera del área para proceder al encendido. </a:t>
            </a:r>
          </a:p>
          <a:p>
            <a:pPr marL="228600" lvl="0" indent="-228600">
              <a:buFont typeface="+mj-lt"/>
              <a:buAutoNum type="arabicPeriod"/>
            </a:pPr>
            <a:r>
              <a:rPr lang="es-HN" sz="1200" noProof="0" dirty="0" smtClean="0">
                <a:latin typeface="Arial Narrow" pitchFamily="34" charset="0"/>
              </a:rPr>
              <a:t>Imagen:  candado  en www.dir.ca.gov/dosh/etools/08_003</a:t>
            </a:r>
          </a:p>
          <a:p>
            <a:pPr marL="0" lvl="0" indent="0">
              <a:spcBef>
                <a:spcPts val="600"/>
              </a:spcBef>
              <a:buNone/>
            </a:pPr>
            <a:r>
              <a:rPr lang="en-US" sz="1200" dirty="0" smtClean="0">
                <a:latin typeface="Arial Narrow" pitchFamily="34" charset="0"/>
              </a:rPr>
              <a:t>1910.147(e</a:t>
            </a:r>
            <a:r>
              <a:rPr lang="en-US" sz="1200" dirty="0">
                <a:latin typeface="Arial Narrow" pitchFamily="34" charset="0"/>
              </a:rPr>
              <a:t>)(</a:t>
            </a:r>
            <a:r>
              <a:rPr lang="en-US" sz="1200" dirty="0" smtClean="0">
                <a:latin typeface="Arial Narrow" pitchFamily="34" charset="0"/>
              </a:rPr>
              <a:t>2) </a:t>
            </a:r>
            <a:r>
              <a:rPr lang="es-HN" sz="1200" noProof="0" dirty="0" smtClean="0">
                <a:latin typeface="Arial Narrow" pitchFamily="34" charset="0"/>
              </a:rPr>
              <a:t>Empleados.</a:t>
            </a:r>
          </a:p>
          <a:p>
            <a:pPr marL="0" lvl="0" indent="0">
              <a:spcBef>
                <a:spcPts val="600"/>
              </a:spcBef>
              <a:buNone/>
            </a:pPr>
            <a:r>
              <a:rPr lang="es-HN" sz="1200" noProof="0" dirty="0" smtClean="0">
                <a:latin typeface="Arial Narrow" pitchFamily="34" charset="0"/>
              </a:rPr>
              <a:t>1910.147(e)(2)(i) El área de trabajo se debe revisar para asegurarse</a:t>
            </a:r>
            <a:r>
              <a:rPr lang="es-HN" sz="1200" baseline="0" noProof="0" dirty="0" smtClean="0">
                <a:latin typeface="Arial Narrow" pitchFamily="34" charset="0"/>
              </a:rPr>
              <a:t> que todos los empleados han sido ubicados o retirados de forma segura.</a:t>
            </a:r>
            <a:endParaRPr lang="es-HN" sz="1200" noProof="0" dirty="0" smtClean="0">
              <a:latin typeface="Arial Narrow" pitchFamily="34" charset="0"/>
            </a:endParaRPr>
          </a:p>
          <a:p>
            <a:pPr marL="0" lvl="0" indent="0">
              <a:spcBef>
                <a:spcPts val="600"/>
              </a:spcBef>
              <a:buNone/>
            </a:pPr>
            <a:r>
              <a:rPr lang="es-HN" sz="1200" noProof="0" dirty="0" smtClean="0">
                <a:latin typeface="Arial Narrow" pitchFamily="34" charset="0"/>
              </a:rPr>
              <a:t>1910.147(e)(2)(ii) Después que los dispositivos de candado o etiqueta</a:t>
            </a:r>
            <a:r>
              <a:rPr lang="es-HN" sz="1200" baseline="0" noProof="0" dirty="0" smtClean="0">
                <a:latin typeface="Arial Narrow" pitchFamily="34" charset="0"/>
              </a:rPr>
              <a:t> han sido desmontados y antes que se encienda una máquina o equipo, se debe notificar a los empleados afectados que los dispositivos de candado o etiqueta han sido desmontados.</a:t>
            </a:r>
            <a:endParaRPr lang="es-HN" sz="1200" noProof="0" dirty="0" smtClean="0">
              <a:latin typeface="Arial Narrow" pitchFamily="34" charset="0"/>
            </a:endParaRPr>
          </a:p>
          <a:p>
            <a:pPr marL="0" lvl="0" indent="0">
              <a:spcBef>
                <a:spcPts val="600"/>
              </a:spcBef>
              <a:buNone/>
            </a:pPr>
            <a:endParaRPr lang="en-US" sz="1200" baseline="0" dirty="0" smtClean="0">
              <a:latin typeface="Arial Narrow" pitchFamily="34" charset="0"/>
            </a:endParaRPr>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28</a:t>
            </a:fld>
            <a:endParaRPr lang="en-US" dirty="0"/>
          </a:p>
        </p:txBody>
      </p:sp>
    </p:spTree>
    <p:extLst>
      <p:ext uri="{BB962C8B-B14F-4D97-AF65-F5344CB8AC3E}">
        <p14:creationId xmlns:p14="http://schemas.microsoft.com/office/powerpoint/2010/main" val="2234768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919115"/>
            <a:ext cx="5486400" cy="4114800"/>
          </a:xfrm>
          <a:prstGeom prst="rect">
            <a:avLst/>
          </a:prstGeom>
        </p:spPr>
        <p:txBody>
          <a:bodyPr/>
          <a:lstStyle/>
          <a:p>
            <a:pPr indent="-228600">
              <a:buFont typeface="+mj-lt"/>
              <a:buAutoNum type="arabicPeriod"/>
            </a:pPr>
            <a:r>
              <a:rPr lang="es-HN" sz="1200" noProof="0" dirty="0" smtClean="0">
                <a:latin typeface="Arial Narrow" pitchFamily="34" charset="0"/>
              </a:rPr>
              <a:t>Los dispositivos de candado/etiqueta solo pueden desmontarse</a:t>
            </a:r>
            <a:r>
              <a:rPr lang="es-HN" sz="1200" baseline="0" noProof="0" dirty="0" smtClean="0">
                <a:latin typeface="Arial Narrow" pitchFamily="34" charset="0"/>
              </a:rPr>
              <a:t> por la persona que los aplicó.</a:t>
            </a:r>
          </a:p>
          <a:p>
            <a:pPr indent="-228600">
              <a:buFont typeface="+mj-lt"/>
              <a:buAutoNum type="arabicPeriod"/>
            </a:pPr>
            <a:r>
              <a:rPr lang="es-HN" sz="1200" baseline="0" noProof="0" dirty="0" smtClean="0">
                <a:latin typeface="Arial Narrow" pitchFamily="34" charset="0"/>
              </a:rPr>
              <a:t>Cuando éstos se remueven, se enciende el equipo utilizando los procedimientos apropiados y verificando que funciona correctamente.</a:t>
            </a:r>
          </a:p>
          <a:p>
            <a:pPr indent="-228600">
              <a:buFont typeface="+mj-lt"/>
              <a:buAutoNum type="arabicPeriod"/>
            </a:pPr>
            <a:r>
              <a:rPr lang="es-HN" sz="1200" noProof="0" dirty="0" smtClean="0">
                <a:latin typeface="Arial Narrow" pitchFamily="34" charset="0"/>
              </a:rPr>
              <a:t>Imagen:  OSHA</a:t>
            </a:r>
          </a:p>
          <a:p>
            <a:pPr indent="-228600">
              <a:buFont typeface="+mj-lt"/>
              <a:buAutoNum type="arabicPeriod"/>
            </a:pPr>
            <a:endParaRPr lang="es-HN" sz="1200" noProof="0" dirty="0" smtClean="0">
              <a:latin typeface="Arial Narrow" pitchFamily="34" charset="0"/>
            </a:endParaRPr>
          </a:p>
          <a:p>
            <a:pPr marL="0" indent="0">
              <a:buFont typeface="+mj-lt"/>
              <a:buNone/>
            </a:pPr>
            <a:r>
              <a:rPr lang="es-HN" sz="1200" noProof="0" dirty="0" smtClean="0">
                <a:latin typeface="Arial Narrow" pitchFamily="34" charset="0"/>
              </a:rPr>
              <a:t>1910.147(e)(3)La eliminación de dispositivos</a:t>
            </a:r>
            <a:r>
              <a:rPr lang="es-HN" sz="1200" baseline="0" noProof="0" dirty="0" smtClean="0">
                <a:latin typeface="Arial Narrow" pitchFamily="34" charset="0"/>
              </a:rPr>
              <a:t> de candado o etiqueta. Cada dispositivo de candado o etiqueta debe ser desmontado de cada dispositivo aislante de energía por el empleado que aplicó el dispositivo.</a:t>
            </a:r>
            <a:r>
              <a:rPr lang="es-HN" sz="1200" noProof="0" dirty="0" smtClean="0">
                <a:latin typeface="Arial Narrow" pitchFamily="34" charset="0"/>
              </a:rPr>
              <a:t> Excepción al párrafo(e)(3): Cuando el empleado autorizado que aplicó el dispositivo</a:t>
            </a:r>
            <a:r>
              <a:rPr lang="es-HN" sz="1200" baseline="0" noProof="0" dirty="0" smtClean="0">
                <a:latin typeface="Arial Narrow" pitchFamily="34" charset="0"/>
              </a:rPr>
              <a:t> de candado o etiqueta no esta disponible para desmontarlo, el dispositivo puede ser removido bajo la dirección del empleador, con la condición de que los procedimientos específicos y el entrenamiento para esa eliminación hayan sido desarrollados, documentados e incorporados al programa de control de energía del empleador. </a:t>
            </a:r>
            <a:r>
              <a:rPr lang="es-HN" sz="1200" noProof="0" dirty="0" smtClean="0">
                <a:latin typeface="Arial Narrow" pitchFamily="34" charset="0"/>
              </a:rPr>
              <a:t> El empleador debe demostrar que el procedimiento especifico proporciona</a:t>
            </a:r>
            <a:r>
              <a:rPr lang="es-HN" sz="1200" baseline="0" noProof="0" dirty="0" smtClean="0">
                <a:latin typeface="Arial Narrow" pitchFamily="34" charset="0"/>
              </a:rPr>
              <a:t> una seguridad equivalente a la que tiene el empleado autorizado cuando elimina un dispositivo que él instaló</a:t>
            </a:r>
            <a:r>
              <a:rPr lang="es-HN" sz="1200" noProof="0" dirty="0" smtClean="0">
                <a:latin typeface="Arial Narrow" pitchFamily="34" charset="0"/>
              </a:rPr>
              <a:t>. El procedimiento especifico debe incluir como mínimo los siguientes</a:t>
            </a:r>
            <a:r>
              <a:rPr lang="es-HN" sz="1200" baseline="0" noProof="0" dirty="0" smtClean="0">
                <a:latin typeface="Arial Narrow" pitchFamily="34" charset="0"/>
              </a:rPr>
              <a:t> elementos</a:t>
            </a:r>
            <a:r>
              <a:rPr lang="es-HN" sz="1200" noProof="0" dirty="0" smtClean="0">
                <a:latin typeface="Arial Narrow" pitchFamily="34" charset="0"/>
              </a:rPr>
              <a:t>:</a:t>
            </a:r>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29</a:t>
            </a:fld>
            <a:endParaRPr lang="en-US" dirty="0"/>
          </a:p>
        </p:txBody>
      </p:sp>
    </p:spTree>
    <p:extLst>
      <p:ext uri="{BB962C8B-B14F-4D97-AF65-F5344CB8AC3E}">
        <p14:creationId xmlns:p14="http://schemas.microsoft.com/office/powerpoint/2010/main" val="223476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3813" y="449263"/>
            <a:ext cx="4268787" cy="3200400"/>
          </a:xfrm>
          <a:prstGeom prst="rect">
            <a:avLst/>
          </a:prstGeom>
        </p:spPr>
      </p:sp>
      <p:sp>
        <p:nvSpPr>
          <p:cNvPr id="4" name="Slide Number Placeholder 3"/>
          <p:cNvSpPr>
            <a:spLocks noGrp="1"/>
          </p:cNvSpPr>
          <p:nvPr>
            <p:ph type="sldNum" sz="quarter" idx="10"/>
          </p:nvPr>
        </p:nvSpPr>
        <p:spPr/>
        <p:txBody>
          <a:bodyPr/>
          <a:lstStyle/>
          <a:p>
            <a:fld id="{8F3A998B-DD35-426C-ADD2-2419E4DE84AC}" type="slidenum">
              <a:rPr lang="en-US" smtClean="0"/>
              <a:pPr/>
              <a:t>3</a:t>
            </a:fld>
            <a:endParaRPr lang="en-US" dirty="0"/>
          </a:p>
        </p:txBody>
      </p:sp>
      <p:sp>
        <p:nvSpPr>
          <p:cNvPr id="5" name="Notes Placeholder 4"/>
          <p:cNvSpPr>
            <a:spLocks noGrp="1"/>
          </p:cNvSpPr>
          <p:nvPr>
            <p:ph type="body" sz="quarter" idx="11"/>
          </p:nvPr>
        </p:nvSpPr>
        <p:spPr>
          <a:xfrm>
            <a:off x="685800" y="3878295"/>
            <a:ext cx="5486400" cy="4495800"/>
          </a:xfrm>
          <a:prstGeom prst="rect">
            <a:avLst/>
          </a:prstGeom>
        </p:spPr>
        <p:txBody>
          <a:bodyPr/>
          <a:lstStyle/>
          <a:p>
            <a:pPr marL="228600" lvl="0" indent="-228600">
              <a:buFont typeface="+mj-lt"/>
              <a:buAutoNum type="arabicPeriod"/>
            </a:pPr>
            <a:r>
              <a:rPr lang="es-HN" sz="1200" b="1" noProof="0" dirty="0" smtClean="0">
                <a:solidFill>
                  <a:prstClr val="black"/>
                </a:solidFill>
                <a:latin typeface="Arial Narrow" pitchFamily="34" charset="0"/>
                <a:cs typeface="Arial" pitchFamily="34" charset="0"/>
              </a:rPr>
              <a:t>Explique </a:t>
            </a:r>
            <a:r>
              <a:rPr lang="es-HN" sz="1200" noProof="0" dirty="0" smtClean="0">
                <a:solidFill>
                  <a:prstClr val="black"/>
                </a:solidFill>
                <a:latin typeface="Arial Narrow" pitchFamily="34" charset="0"/>
                <a:cs typeface="Arial" pitchFamily="34" charset="0"/>
              </a:rPr>
              <a:t>que este módulo es parte de un</a:t>
            </a:r>
            <a:r>
              <a:rPr lang="es-HN" sz="1200" baseline="0" noProof="0" dirty="0" smtClean="0">
                <a:solidFill>
                  <a:prstClr val="black"/>
                </a:solidFill>
                <a:latin typeface="Arial Narrow" pitchFamily="34" charset="0"/>
                <a:cs typeface="Arial" pitchFamily="34" charset="0"/>
              </a:rPr>
              <a:t> programa educativo</a:t>
            </a:r>
            <a:r>
              <a:rPr lang="es-HN" sz="1200" noProof="0" dirty="0" smtClean="0">
                <a:solidFill>
                  <a:prstClr val="black"/>
                </a:solidFill>
                <a:latin typeface="Arial Narrow" pitchFamily="34" charset="0"/>
                <a:cs typeface="Arial" pitchFamily="34" charset="0"/>
              </a:rPr>
              <a:t>. </a:t>
            </a:r>
          </a:p>
          <a:p>
            <a:pPr marL="228600" lvl="0" indent="-228600">
              <a:buFont typeface="+mj-lt"/>
              <a:buAutoNum type="arabicPeriod"/>
            </a:pPr>
            <a:r>
              <a:rPr lang="es-HN" sz="1200" noProof="0" dirty="0" smtClean="0">
                <a:solidFill>
                  <a:prstClr val="black"/>
                </a:solidFill>
                <a:latin typeface="Arial Narrow" pitchFamily="34" charset="0"/>
                <a:cs typeface="Arial" pitchFamily="34" charset="0"/>
              </a:rPr>
              <a:t>Otros módulos</a:t>
            </a:r>
          </a:p>
          <a:p>
            <a:pPr lvl="1"/>
            <a:r>
              <a:rPr lang="es-HN" sz="1200" noProof="0" dirty="0" smtClean="0">
                <a:solidFill>
                  <a:prstClr val="black"/>
                </a:solidFill>
                <a:latin typeface="Arial Narrow" pitchFamily="34" charset="0"/>
                <a:cs typeface="Arial" pitchFamily="34" charset="0"/>
              </a:rPr>
              <a:t>Descripción general de la Seguridad en Manejo y Almacenaje de Granos (módulo de introducción)</a:t>
            </a:r>
          </a:p>
          <a:p>
            <a:pPr lvl="1"/>
            <a:r>
              <a:rPr lang="es-HN" sz="1200" noProof="0" dirty="0" smtClean="0">
                <a:solidFill>
                  <a:prstClr val="black"/>
                </a:solidFill>
                <a:latin typeface="Arial Narrow" pitchFamily="34" charset="0"/>
                <a:cs typeface="Arial" pitchFamily="34" charset="0"/>
              </a:rPr>
              <a:t>Mini módulo de Candado/Etiqueta</a:t>
            </a:r>
            <a:endParaRPr lang="es-HN" sz="1200" baseline="0" noProof="0" dirty="0" smtClean="0">
              <a:solidFill>
                <a:prstClr val="black"/>
              </a:solidFill>
              <a:latin typeface="Arial Narrow" pitchFamily="34" charset="0"/>
              <a:cs typeface="Arial" pitchFamily="34" charset="0"/>
            </a:endParaRPr>
          </a:p>
          <a:p>
            <a:pPr lvl="1"/>
            <a:r>
              <a:rPr lang="es-HN" sz="1200" noProof="0" dirty="0" smtClean="0">
                <a:solidFill>
                  <a:prstClr val="black"/>
                </a:solidFill>
                <a:latin typeface="Arial Narrow" pitchFamily="34" charset="0"/>
                <a:cs typeface="Arial" pitchFamily="34" charset="0"/>
              </a:rPr>
              <a:t>Peligros de Enredo y Resguardo</a:t>
            </a:r>
          </a:p>
          <a:p>
            <a:pPr lvl="1"/>
            <a:r>
              <a:rPr lang="es-HN" sz="1200" noProof="0" dirty="0" smtClean="0">
                <a:solidFill>
                  <a:prstClr val="black"/>
                </a:solidFill>
                <a:latin typeface="Arial Narrow" pitchFamily="34" charset="0"/>
                <a:cs typeface="Arial" pitchFamily="34" charset="0"/>
              </a:rPr>
              <a:t>Peligros de Caídas y Protección</a:t>
            </a:r>
          </a:p>
          <a:p>
            <a:pPr lvl="1"/>
            <a:r>
              <a:rPr lang="es-HN" sz="1200" noProof="0" dirty="0" smtClean="0">
                <a:solidFill>
                  <a:prstClr val="black"/>
                </a:solidFill>
                <a:latin typeface="Arial Narrow" pitchFamily="34" charset="0"/>
                <a:cs typeface="Arial" pitchFamily="34" charset="0"/>
              </a:rPr>
              <a:t>Peligros al Entrar al Compartimiento de Granos</a:t>
            </a:r>
          </a:p>
          <a:p>
            <a:pPr lvl="1"/>
            <a:r>
              <a:rPr lang="es-HN" sz="1200" noProof="0" dirty="0" smtClean="0">
                <a:solidFill>
                  <a:prstClr val="black"/>
                </a:solidFill>
                <a:latin typeface="Arial Narrow" pitchFamily="34" charset="0"/>
                <a:cs typeface="Arial" pitchFamily="34" charset="0"/>
              </a:rPr>
              <a:t>Introducción a los Sistemas de Protección con Cuerda de Vida </a:t>
            </a:r>
          </a:p>
          <a:p>
            <a:pPr lvl="1"/>
            <a:r>
              <a:rPr lang="es-HN" sz="1200" noProof="0" dirty="0" smtClean="0">
                <a:solidFill>
                  <a:prstClr val="black"/>
                </a:solidFill>
                <a:latin typeface="Arial Narrow" pitchFamily="34" charset="0"/>
                <a:cs typeface="Arial" pitchFamily="34" charset="0"/>
              </a:rPr>
              <a:t>Reducción de Riesgos al Entrar al Compartimiento de Granos</a:t>
            </a:r>
          </a:p>
          <a:p>
            <a:pPr lvl="1"/>
            <a:r>
              <a:rPr lang="es-HN" sz="1200" noProof="0" dirty="0" smtClean="0">
                <a:solidFill>
                  <a:prstClr val="black"/>
                </a:solidFill>
                <a:latin typeface="Arial Narrow" pitchFamily="34" charset="0"/>
                <a:cs typeface="Arial" pitchFamily="34" charset="0"/>
              </a:rPr>
              <a:t>Espacios Confinados Agrícolas</a:t>
            </a:r>
          </a:p>
          <a:p>
            <a:pPr marL="0" lvl="0" indent="0">
              <a:buNone/>
            </a:pPr>
            <a:r>
              <a:rPr lang="es-HN" sz="1200" noProof="0" dirty="0" smtClean="0">
                <a:solidFill>
                  <a:prstClr val="black"/>
                </a:solidFill>
                <a:latin typeface="Arial Narrow" pitchFamily="34" charset="0"/>
              </a:rPr>
              <a:t> </a:t>
            </a:r>
          </a:p>
          <a:p>
            <a:endParaRPr lang="en-US" sz="1200" dirty="0"/>
          </a:p>
        </p:txBody>
      </p:sp>
    </p:spTree>
    <p:extLst>
      <p:ext uri="{BB962C8B-B14F-4D97-AF65-F5344CB8AC3E}">
        <p14:creationId xmlns:p14="http://schemas.microsoft.com/office/powerpoint/2010/main" val="882757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880710"/>
            <a:ext cx="5486400" cy="4915840"/>
          </a:xfrm>
          <a:prstGeom prst="rect">
            <a:avLst/>
          </a:prstGeom>
        </p:spPr>
        <p:txBody>
          <a:bodyPr/>
          <a:lstStyle/>
          <a:p>
            <a:pPr marL="228600" indent="-228600">
              <a:buFont typeface="+mj-lt"/>
              <a:buAutoNum type="arabicPeriod"/>
            </a:pPr>
            <a:r>
              <a:rPr lang="es-HN" sz="1200" noProof="0" dirty="0" smtClean="0">
                <a:latin typeface="Arial Narrow" panose="020B0606020202030204" pitchFamily="34" charset="0"/>
              </a:rPr>
              <a:t>El dispositivo y la etiqueta LOTO necesitan ser reconocidos fácilmente como para LOTO y SOLO utilizados para LOTO.  En otras palabras, utilice un tipo de candado diferente del que usa para cerrar un portón,</a:t>
            </a:r>
            <a:r>
              <a:rPr lang="es-HN" sz="1200" baseline="0" noProof="0" dirty="0" smtClean="0">
                <a:latin typeface="Arial Narrow" panose="020B0606020202030204" pitchFamily="34" charset="0"/>
              </a:rPr>
              <a:t> puerta, etc.</a:t>
            </a:r>
            <a:endParaRPr lang="es-HN" sz="1200" noProof="0" dirty="0" smtClean="0">
              <a:latin typeface="Arial Narrow" panose="020B0606020202030204" pitchFamily="34" charset="0"/>
            </a:endParaRPr>
          </a:p>
          <a:p>
            <a:pPr marL="228600" indent="-228600">
              <a:buFont typeface="+mj-lt"/>
              <a:buAutoNum type="arabicPeriod"/>
            </a:pPr>
            <a:r>
              <a:rPr lang="es-HN" sz="1200" noProof="0" dirty="0" smtClean="0">
                <a:latin typeface="Arial Narrow" panose="020B0606020202030204" pitchFamily="34" charset="0"/>
              </a:rPr>
              <a:t>Discusión – Los dispositivos de Candado/Etiqueta (LOTO)</a:t>
            </a:r>
            <a:r>
              <a:rPr lang="es-HN" sz="1200" baseline="0" noProof="0" dirty="0" smtClean="0">
                <a:latin typeface="Arial Narrow" panose="020B0606020202030204" pitchFamily="34" charset="0"/>
              </a:rPr>
              <a:t> pueden consistir en:</a:t>
            </a:r>
            <a:r>
              <a:rPr lang="es-HN" sz="1200" noProof="0" dirty="0" smtClean="0">
                <a:latin typeface="Arial Narrow" panose="020B0606020202030204" pitchFamily="34" charset="0"/>
              </a:rPr>
              <a:t> Candado, etiquetas, cadenas, cuñas, llaves de bloqueo, pernos adaptadores, sujetadores de cierre automático, u otros</a:t>
            </a:r>
            <a:r>
              <a:rPr lang="es-HN" sz="1200" baseline="0" noProof="0" dirty="0" smtClean="0">
                <a:latin typeface="Arial Narrow" panose="020B0606020202030204" pitchFamily="34" charset="0"/>
              </a:rPr>
              <a:t> accesorios metálicos.</a:t>
            </a:r>
            <a:r>
              <a:rPr lang="es-HN" sz="1200" noProof="0" dirty="0" smtClean="0">
                <a:latin typeface="Arial Narrow" panose="020B0606020202030204" pitchFamily="34" charset="0"/>
              </a:rPr>
              <a:t>[29 CFR 1910.147(c)(5)(i)].</a:t>
            </a:r>
          </a:p>
          <a:p>
            <a:pPr marL="228600" indent="-228600">
              <a:buFont typeface="+mj-lt"/>
              <a:buAutoNum type="arabicPeriod"/>
            </a:pPr>
            <a:r>
              <a:rPr lang="es-HN" sz="1200" noProof="0" dirty="0" smtClean="0">
                <a:latin typeface="Arial Narrow" panose="020B0606020202030204" pitchFamily="34" charset="0"/>
              </a:rPr>
              <a:t>Discusión – Requerimientos del dispositivo de candado:</a:t>
            </a:r>
          </a:p>
          <a:p>
            <a:pPr marL="228600" indent="-228600">
              <a:buFont typeface="+mj-lt"/>
              <a:buAutoNum type="arabicPeriod"/>
            </a:pPr>
            <a:r>
              <a:rPr lang="es-HN" sz="1200" noProof="0" dirty="0" smtClean="0">
                <a:latin typeface="Arial Narrow" panose="020B0606020202030204" pitchFamily="34" charset="0"/>
              </a:rPr>
              <a:t>Uso singular</a:t>
            </a:r>
            <a:r>
              <a:rPr lang="es-HN" sz="1200" baseline="0" noProof="0" dirty="0" smtClean="0">
                <a:latin typeface="Arial Narrow" panose="020B0606020202030204" pitchFamily="34" charset="0"/>
              </a:rPr>
              <a:t> identificado y solo dispositivos utilizados para Candado/Etiqueta(</a:t>
            </a:r>
            <a:r>
              <a:rPr lang="es-HN" sz="1200" noProof="0" dirty="0" smtClean="0">
                <a:latin typeface="Arial Narrow" panose="020B0606020202030204" pitchFamily="34" charset="0"/>
              </a:rPr>
              <a:t>LOTO).  Ejemplo: no se puede utilizar el mismo tipo de candados para Candado/Etiqueta (LOTO) que para propósitos de seguridad como cerrar portones, gabinetes, etc. [29 CFR 1910.147(c)(5)(ii)].</a:t>
            </a:r>
          </a:p>
          <a:p>
            <a:pPr marL="228600" indent="-228600">
              <a:buFont typeface="+mj-lt"/>
              <a:buAutoNum type="arabicPeriod"/>
            </a:pPr>
            <a:r>
              <a:rPr lang="es-HN" sz="1200" noProof="0" dirty="0" smtClean="0">
                <a:latin typeface="Arial Narrow" panose="020B0606020202030204" pitchFamily="34" charset="0"/>
              </a:rPr>
              <a:t>Estandarizado – por color, forma, o tamaño. [29 CFR 1910.147(c)(5)(ii)(B)].</a:t>
            </a:r>
          </a:p>
          <a:p>
            <a:pPr marL="228600" indent="-228600">
              <a:buFont typeface="+mj-lt"/>
              <a:buAutoNum type="arabicPeriod"/>
            </a:pPr>
            <a:r>
              <a:rPr lang="es-HN" sz="1200" noProof="0" dirty="0" smtClean="0">
                <a:latin typeface="Arial Narrow" panose="020B0606020202030204" pitchFamily="34" charset="0"/>
              </a:rPr>
              <a:t>Durable  - capaz</a:t>
            </a:r>
            <a:r>
              <a:rPr lang="es-HN" sz="1200" baseline="0" noProof="0" dirty="0" smtClean="0">
                <a:latin typeface="Arial Narrow" panose="020B0606020202030204" pitchFamily="34" charset="0"/>
              </a:rPr>
              <a:t> de soportar el ambiente al que son expuestos</a:t>
            </a:r>
            <a:r>
              <a:rPr lang="es-HN" sz="1200" noProof="0" dirty="0" smtClean="0">
                <a:latin typeface="Arial Narrow" panose="020B0606020202030204" pitchFamily="34" charset="0"/>
              </a:rPr>
              <a:t>(mojado, húmedo, corrosivo, etc.) por el período máximo de tiempo que se espera esté expuesto [29 CFR 1910.147(c)(5)(ii)(A)(1)].</a:t>
            </a:r>
          </a:p>
          <a:p>
            <a:pPr marL="228600" indent="-228600">
              <a:buFont typeface="+mj-lt"/>
              <a:buAutoNum type="arabicPeriod"/>
            </a:pPr>
            <a:r>
              <a:rPr lang="es-HN" sz="1200" baseline="0" noProof="0" dirty="0" smtClean="0">
                <a:latin typeface="Arial Narrow" panose="020B0606020202030204" pitchFamily="34" charset="0"/>
              </a:rPr>
              <a:t>Estandarice el dispositivo de candado dentro de las instalaciones para que los empleados lo identifiquen como un candado LOTO.  Utilice el color, forma, o tamaño como estándar. Las etiquetas también deben ser estándar en la impresión y el formato.</a:t>
            </a:r>
          </a:p>
          <a:p>
            <a:pPr marL="228600" indent="-228600">
              <a:buFont typeface="+mj-lt"/>
              <a:buAutoNum type="arabicPeriod"/>
            </a:pPr>
            <a:r>
              <a:rPr lang="es-HN" sz="1200" baseline="0" noProof="0" dirty="0" smtClean="0">
                <a:latin typeface="Arial Narrow" panose="020B0606020202030204" pitchFamily="34" charset="0"/>
              </a:rPr>
              <a:t>Durable </a:t>
            </a:r>
            <a:r>
              <a:rPr lang="es-HN" sz="1200" noProof="0" dirty="0" smtClean="0">
                <a:latin typeface="Arial Narrow" panose="020B0606020202030204" pitchFamily="34" charset="0"/>
              </a:rPr>
              <a:t>&amp; </a:t>
            </a:r>
            <a:r>
              <a:rPr lang="es-HN" sz="1200" baseline="0" noProof="0" dirty="0" smtClean="0">
                <a:latin typeface="Arial Narrow" panose="020B0606020202030204" pitchFamily="34" charset="0"/>
              </a:rPr>
              <a:t>Sustancial – Evite que sea fácil remover el dispositivo.  Utilice dispositivos que requieran fuerza sustancial o herramientas tales como cizallas u otras herramientas metálicas de corte. </a:t>
            </a:r>
          </a:p>
          <a:p>
            <a:pPr marL="228600" indent="-228600">
              <a:buFont typeface="+mj-lt"/>
              <a:buAutoNum type="arabicPeriod"/>
            </a:pPr>
            <a:r>
              <a:rPr lang="es-HN" sz="1200" baseline="0" noProof="0" dirty="0" smtClean="0">
                <a:latin typeface="Arial Narrow" panose="020B0606020202030204" pitchFamily="34" charset="0"/>
              </a:rPr>
              <a:t>Identifica a la persona que puso el candado y la etiqueta allí. </a:t>
            </a:r>
          </a:p>
          <a:p>
            <a:pPr marL="228600" indent="-228600">
              <a:buFont typeface="+mj-lt"/>
              <a:buAutoNum type="arabicPeriod"/>
            </a:pPr>
            <a:r>
              <a:rPr lang="es-HN" sz="1200" baseline="0" noProof="0" dirty="0" smtClean="0">
                <a:latin typeface="Arial Narrow" panose="020B0606020202030204" pitchFamily="34" charset="0"/>
              </a:rPr>
              <a:t>Imagen:  Biblioteca de Imágenes de  Master</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Lock</a:t>
            </a:r>
            <a:r>
              <a:rPr lang="es-HN" sz="1200" noProof="0" dirty="0" smtClean="0">
                <a:latin typeface="Arial Narrow" panose="020B0606020202030204" pitchFamily="34" charset="0"/>
              </a:rPr>
              <a:t> </a:t>
            </a:r>
            <a:endParaRPr lang="es-HN" sz="1200" baseline="0" noProof="0" dirty="0" smtClean="0">
              <a:latin typeface="Arial Narrow" panose="020B0606020202030204" pitchFamily="34" charset="0"/>
            </a:endParaRPr>
          </a:p>
          <a:p>
            <a:endParaRPr lang="es-HN" sz="1200" noProof="0" dirty="0" smtClean="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454160DA-D3F9-4D2D-ADDE-5B8C9A50B247}" type="slidenum">
              <a:rPr lang="en-US" smtClean="0"/>
              <a:pPr/>
              <a:t>30</a:t>
            </a:fld>
            <a:endParaRPr lang="en-US" dirty="0"/>
          </a:p>
        </p:txBody>
      </p:sp>
    </p:spTree>
    <p:extLst>
      <p:ext uri="{BB962C8B-B14F-4D97-AF65-F5344CB8AC3E}">
        <p14:creationId xmlns:p14="http://schemas.microsoft.com/office/powerpoint/2010/main" val="232342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xfrm>
            <a:off x="1295400" y="457200"/>
            <a:ext cx="4267200" cy="32004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xfrm>
            <a:off x="685800" y="3842305"/>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mj-lt"/>
              <a:buAutoNum type="arabicPeriod"/>
            </a:pPr>
            <a:r>
              <a:rPr lang="es-HN" sz="1200" noProof="0" dirty="0" smtClean="0"/>
              <a:t>Describa los diferentes</a:t>
            </a:r>
            <a:r>
              <a:rPr lang="es-HN" sz="1200" baseline="0" noProof="0" dirty="0" smtClean="0"/>
              <a:t> tipos de candados. Comenzando del lado superior izquierdo hacia el derecho</a:t>
            </a:r>
            <a:r>
              <a:rPr lang="es-HN" sz="1200" noProof="0" dirty="0" smtClean="0"/>
              <a:t>:</a:t>
            </a:r>
          </a:p>
          <a:p>
            <a:pPr lvl="1" indent="-228600">
              <a:spcBef>
                <a:spcPct val="0"/>
              </a:spcBef>
              <a:buFont typeface="+mj-lt"/>
              <a:buAutoNum type="alphaLcPeriod"/>
            </a:pPr>
            <a:r>
              <a:rPr lang="es-HN" sz="1200" noProof="0" dirty="0" smtClean="0"/>
              <a:t>Candado de Interruptor de Pared – se puede colocar sobre un interruptor de pared y cerrarlo con candado.</a:t>
            </a:r>
          </a:p>
          <a:p>
            <a:pPr lvl="1" indent="-228600">
              <a:spcBef>
                <a:spcPct val="0"/>
              </a:spcBef>
              <a:buFont typeface="+mj-lt"/>
              <a:buAutoNum type="alphaLcPeriod"/>
            </a:pPr>
            <a:r>
              <a:rPr lang="es-HN" sz="1200" noProof="0" dirty="0" smtClean="0"/>
              <a:t>Candado con llave – se utiliza para bloquear un control. La llave se la debe llevar la persona</a:t>
            </a:r>
            <a:r>
              <a:rPr lang="es-HN" sz="1200" baseline="0" noProof="0" dirty="0" smtClean="0"/>
              <a:t> que utiliza este candado.</a:t>
            </a:r>
            <a:r>
              <a:rPr lang="es-HN" sz="1200" noProof="0" dirty="0" smtClean="0"/>
              <a:t> Este debe ser un candado designado. No se puede utilizar para cualquier otra cosa.</a:t>
            </a:r>
          </a:p>
          <a:p>
            <a:pPr lvl="1" indent="-228600">
              <a:spcBef>
                <a:spcPct val="0"/>
              </a:spcBef>
              <a:buFont typeface="+mj-lt"/>
              <a:buAutoNum type="alphaLcPeriod"/>
            </a:pPr>
            <a:r>
              <a:rPr lang="es-HN" sz="1200" noProof="0" dirty="0" smtClean="0"/>
              <a:t>Candado de interruptor –  Este dispositivo encaja sobre un interruptor</a:t>
            </a:r>
            <a:r>
              <a:rPr lang="es-HN" sz="1200" baseline="0" noProof="0" dirty="0" smtClean="0"/>
              <a:t> en la caja del panel de control eléctrico.</a:t>
            </a:r>
          </a:p>
          <a:p>
            <a:pPr lvl="1" indent="-228600">
              <a:spcBef>
                <a:spcPct val="0"/>
              </a:spcBef>
              <a:buFont typeface="+mj-lt"/>
              <a:buAutoNum type="alphaLcPeriod"/>
            </a:pPr>
            <a:r>
              <a:rPr lang="es-HN" sz="1200" noProof="0" dirty="0" smtClean="0"/>
              <a:t>Candado de Interruptor Bipolar – Este dispositivo bloquea el control eléctrico principal</a:t>
            </a:r>
            <a:r>
              <a:rPr lang="es-HN" sz="1200" baseline="0" noProof="0" dirty="0" smtClean="0"/>
              <a:t> al encajar el dispositivo sobre el control.</a:t>
            </a:r>
            <a:r>
              <a:rPr lang="es-HN" sz="1200" noProof="0" dirty="0" smtClean="0"/>
              <a:t> </a:t>
            </a:r>
          </a:p>
          <a:p>
            <a:pPr lvl="1" indent="-228600">
              <a:spcBef>
                <a:spcPct val="0"/>
              </a:spcBef>
              <a:buFont typeface="+mj-lt"/>
              <a:buAutoNum type="alphaLcPeriod"/>
            </a:pPr>
            <a:r>
              <a:rPr lang="es-HN" sz="1200" noProof="0" dirty="0" smtClean="0"/>
              <a:t>Candado de</a:t>
            </a:r>
            <a:r>
              <a:rPr lang="es-HN" sz="1200" baseline="0" noProof="0" dirty="0" smtClean="0"/>
              <a:t> válvula</a:t>
            </a:r>
            <a:r>
              <a:rPr lang="es-HN" sz="1200" noProof="0" dirty="0" smtClean="0"/>
              <a:t> – tapas colocadas sobre las válvulas.  Los cables también pueden utilizarse.</a:t>
            </a:r>
          </a:p>
          <a:p>
            <a:pPr lvl="1" indent="-228600">
              <a:spcBef>
                <a:spcPct val="0"/>
              </a:spcBef>
              <a:buFont typeface="+mj-lt"/>
              <a:buAutoNum type="alphaLcPeriod"/>
            </a:pPr>
            <a:r>
              <a:rPr lang="es-HN" sz="1200" noProof="0" dirty="0" smtClean="0"/>
              <a:t>Candado de aldaba – Este se coloca en un control eléctrico</a:t>
            </a:r>
            <a:r>
              <a:rPr lang="es-HN" sz="1200" baseline="0" noProof="0" dirty="0" smtClean="0"/>
              <a:t> de la misma manera en que se coloca un candado con llave.</a:t>
            </a:r>
            <a:r>
              <a:rPr lang="es-HN" sz="1200" noProof="0" dirty="0" smtClean="0"/>
              <a:t>  Luego un candado con llave se coloca a través de uno de los pequeños orificios en el candado. Si mas de una persona esta trabajando en el sistema, cada persona deberá colocar su candado personal en uno de los orificios</a:t>
            </a:r>
            <a:r>
              <a:rPr lang="es-HN" sz="1200" baseline="0" noProof="0" dirty="0" smtClean="0"/>
              <a:t> mas pequeños.</a:t>
            </a:r>
            <a:endParaRPr lang="es-HN" sz="1200" noProof="0" dirty="0" smtClean="0"/>
          </a:p>
          <a:p>
            <a:pPr indent="-228600">
              <a:spcBef>
                <a:spcPct val="0"/>
              </a:spcBef>
              <a:buFont typeface="+mj-lt"/>
              <a:buAutoNum type="arabicPeriod"/>
            </a:pPr>
            <a:r>
              <a:rPr lang="es-HN" sz="1200" noProof="0" dirty="0" smtClean="0"/>
              <a:t>Explique – hay otros tipos de candados para otros tipos de fuentes</a:t>
            </a:r>
            <a:r>
              <a:rPr lang="es-HN" sz="1200" baseline="0" noProof="0" dirty="0" smtClean="0"/>
              <a:t> de energía tales como un candado para cables eléctricos.</a:t>
            </a:r>
            <a:r>
              <a:rPr lang="en-US" sz="1200" dirty="0" smtClean="0"/>
              <a:t> </a:t>
            </a:r>
          </a:p>
          <a:p>
            <a:pPr eaLnBrk="1" hangingPunct="1">
              <a:spcBef>
                <a:spcPct val="0"/>
              </a:spcBef>
            </a:pPr>
            <a:endParaRPr lang="en-US" sz="1200" dirty="0" smtClean="0"/>
          </a:p>
          <a:p>
            <a:pPr eaLnBrk="1" hangingPunct="1">
              <a:spcBef>
                <a:spcPct val="0"/>
              </a:spcBef>
            </a:pPr>
            <a:endParaRPr lang="en-US" sz="1200" dirty="0" smtClean="0"/>
          </a:p>
          <a:p>
            <a:pPr eaLnBrk="1" hangingPunct="1">
              <a:spcBef>
                <a:spcPct val="0"/>
              </a:spcBef>
            </a:pPr>
            <a:endParaRPr lang="en-US" sz="1200" dirty="0" smtClean="0"/>
          </a:p>
          <a:p>
            <a:pPr eaLnBrk="1" hangingPunct="1">
              <a:spcBef>
                <a:spcPct val="0"/>
              </a:spcBef>
            </a:pPr>
            <a:endParaRPr lang="en-US" sz="1200" dirty="0" smtClean="0"/>
          </a:p>
          <a:p>
            <a:pPr eaLnBrk="1" hangingPunct="1">
              <a:spcBef>
                <a:spcPct val="0"/>
              </a:spcBef>
            </a:pPr>
            <a:endParaRPr lang="en-US" sz="1200" dirty="0" smtClean="0"/>
          </a:p>
          <a:p>
            <a:pPr eaLnBrk="1" hangingPunct="1">
              <a:spcBef>
                <a:spcPct val="0"/>
              </a:spcBef>
            </a:pPr>
            <a:endParaRPr lang="en-US" sz="1200" dirty="0" smtClean="0"/>
          </a:p>
        </p:txBody>
      </p:sp>
      <p:sp>
        <p:nvSpPr>
          <p:cNvPr id="185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5298" indent="-282807">
              <a:defRPr>
                <a:solidFill>
                  <a:schemeClr val="tx1"/>
                </a:solidFill>
                <a:latin typeface="Calibri" pitchFamily="34" charset="0"/>
              </a:defRPr>
            </a:lvl2pPr>
            <a:lvl3pPr marL="1131227" indent="-226245">
              <a:defRPr>
                <a:solidFill>
                  <a:schemeClr val="tx1"/>
                </a:solidFill>
                <a:latin typeface="Calibri" pitchFamily="34" charset="0"/>
              </a:defRPr>
            </a:lvl3pPr>
            <a:lvl4pPr marL="1583718" indent="-226245">
              <a:defRPr>
                <a:solidFill>
                  <a:schemeClr val="tx1"/>
                </a:solidFill>
                <a:latin typeface="Calibri" pitchFamily="34" charset="0"/>
              </a:defRPr>
            </a:lvl4pPr>
            <a:lvl5pPr marL="2036209" indent="-226245">
              <a:defRPr>
                <a:solidFill>
                  <a:schemeClr val="tx1"/>
                </a:solidFill>
                <a:latin typeface="Calibri" pitchFamily="34" charset="0"/>
              </a:defRPr>
            </a:lvl5pPr>
            <a:lvl6pPr marL="2488700" indent="-226245" fontAlgn="base">
              <a:spcBef>
                <a:spcPct val="0"/>
              </a:spcBef>
              <a:spcAft>
                <a:spcPct val="0"/>
              </a:spcAft>
              <a:defRPr>
                <a:solidFill>
                  <a:schemeClr val="tx1"/>
                </a:solidFill>
                <a:latin typeface="Calibri" pitchFamily="34" charset="0"/>
              </a:defRPr>
            </a:lvl6pPr>
            <a:lvl7pPr marL="2941190" indent="-226245" fontAlgn="base">
              <a:spcBef>
                <a:spcPct val="0"/>
              </a:spcBef>
              <a:spcAft>
                <a:spcPct val="0"/>
              </a:spcAft>
              <a:defRPr>
                <a:solidFill>
                  <a:schemeClr val="tx1"/>
                </a:solidFill>
                <a:latin typeface="Calibri" pitchFamily="34" charset="0"/>
              </a:defRPr>
            </a:lvl7pPr>
            <a:lvl8pPr marL="3393681" indent="-226245" fontAlgn="base">
              <a:spcBef>
                <a:spcPct val="0"/>
              </a:spcBef>
              <a:spcAft>
                <a:spcPct val="0"/>
              </a:spcAft>
              <a:defRPr>
                <a:solidFill>
                  <a:schemeClr val="tx1"/>
                </a:solidFill>
                <a:latin typeface="Calibri" pitchFamily="34" charset="0"/>
              </a:defRPr>
            </a:lvl8pPr>
            <a:lvl9pPr marL="3846172" indent="-22624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E7DC9E-3EF8-410B-B16C-5E0D91896F53}" type="slidenum">
              <a:rPr lang="en-US" smtClean="0">
                <a:solidFill>
                  <a:schemeClr val="bg1">
                    <a:lumMod val="50000"/>
                  </a:schemeClr>
                </a:solidFill>
                <a:latin typeface="Arial Narrow" panose="020B0606020202030204" pitchFamily="34" charset="0"/>
              </a:rPr>
              <a:pPr fontAlgn="base">
                <a:spcBef>
                  <a:spcPct val="0"/>
                </a:spcBef>
                <a:spcAft>
                  <a:spcPct val="0"/>
                </a:spcAft>
                <a:defRPr/>
              </a:pPr>
              <a:t>31</a:t>
            </a:fld>
            <a:endParaRPr lang="en-US" dirty="0" smtClean="0">
              <a:solidFill>
                <a:schemeClr val="bg1">
                  <a:lumMod val="50000"/>
                </a:schemeClr>
              </a:solidFill>
              <a:latin typeface="Arial Narrow" panose="020B0606020202030204" pitchFamily="34" charset="0"/>
            </a:endParaRPr>
          </a:p>
        </p:txBody>
      </p:sp>
    </p:spTree>
    <p:extLst>
      <p:ext uri="{BB962C8B-B14F-4D97-AF65-F5344CB8AC3E}">
        <p14:creationId xmlns:p14="http://schemas.microsoft.com/office/powerpoint/2010/main" val="3335249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886200"/>
            <a:ext cx="5486400" cy="5257800"/>
          </a:xfrm>
          <a:prstGeom prst="rect">
            <a:avLst/>
          </a:prstGeom>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HN" sz="1200" b="0" i="0" u="none" strike="noStrike" kern="1200" cap="none" spc="0" normalizeH="0" baseline="0" noProof="0" dirty="0" smtClean="0">
                <a:ln>
                  <a:noFill/>
                </a:ln>
                <a:solidFill>
                  <a:prstClr val="black"/>
                </a:solidFill>
                <a:effectLst/>
                <a:uLnTx/>
                <a:uFillTx/>
              </a:rPr>
              <a:t>Las etiquetas se deben adjuntar con la mano y asegurarlas para que no se caigan inadvertidamente o sean removidas accidentalmente.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HN" sz="1200" b="0" i="0" u="none" strike="noStrike" kern="1200" cap="none" spc="0" normalizeH="0" baseline="0" noProof="0" dirty="0" smtClean="0">
                <a:ln>
                  <a:noFill/>
                </a:ln>
                <a:solidFill>
                  <a:prstClr val="black"/>
                </a:solidFill>
                <a:effectLst/>
                <a:uLnTx/>
                <a:uFillTx/>
              </a:rPr>
              <a:t>Las etiquetas deben soportar el ambiente y no degradarse, desintegrarse o de otra forma dañarse de modo que la información no esté clara.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HN" sz="1200" b="0" i="0" u="none" strike="noStrike" kern="1200" cap="none" spc="0" normalizeH="0" baseline="0" noProof="0" dirty="0" smtClean="0">
                <a:ln>
                  <a:noFill/>
                </a:ln>
                <a:solidFill>
                  <a:prstClr val="black"/>
                </a:solidFill>
                <a:effectLst/>
                <a:uLnTx/>
                <a:uFillTx/>
              </a:rPr>
              <a:t>La impresión debe ser legible y entendible para todos los empleados.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s-HN" sz="1200" b="0" i="0" u="none" strike="noStrike" kern="1200" cap="none" spc="0" normalizeH="0" baseline="0" noProof="0" dirty="0" smtClean="0">
                <a:ln>
                  <a:noFill/>
                </a:ln>
                <a:solidFill>
                  <a:prstClr val="black"/>
                </a:solidFill>
                <a:effectLst/>
                <a:uLnTx/>
                <a:uFillTx/>
              </a:rPr>
              <a:t>Las etiquetas necesitan identificar a la persona y tener la fecha – esto debe ser legible!</a:t>
            </a:r>
          </a:p>
          <a:p>
            <a:pPr marL="0" marR="0" lvl="0" indent="0" algn="l" defTabSz="914400" rtl="0" eaLnBrk="1" fontAlgn="auto" latinLnBrk="0" hangingPunct="1">
              <a:lnSpc>
                <a:spcPct val="100000"/>
              </a:lnSpc>
              <a:spcBef>
                <a:spcPts val="600"/>
              </a:spcBef>
              <a:buClrTx/>
              <a:buSzTx/>
              <a:buFontTx/>
              <a:buNone/>
              <a:tabLst/>
              <a:defRPr/>
            </a:pPr>
            <a:r>
              <a:rPr lang="es-HN" sz="1200" dirty="0" smtClean="0">
                <a:solidFill>
                  <a:prstClr val="black"/>
                </a:solidFill>
              </a:rPr>
              <a:t>1</a:t>
            </a:r>
            <a:r>
              <a:rPr kumimoji="0" lang="es-HN" sz="1200" b="0" i="0" u="none" strike="noStrike" kern="1200" cap="none" spc="0" normalizeH="0" baseline="0" noProof="0" dirty="0" smtClean="0">
                <a:ln>
                  <a:noFill/>
                </a:ln>
                <a:solidFill>
                  <a:prstClr val="black"/>
                </a:solidFill>
                <a:effectLst/>
                <a:uLnTx/>
                <a:uFillTx/>
              </a:rPr>
              <a:t>910.147(c)(7)(ii)  Cuando se utilizan sistemas de etiquetado, los empleados también deben ser entrenados en las siguientes limitaciones de las etiquetas: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HN" sz="1200" b="0" i="0" u="none" strike="noStrike" kern="1200" cap="none" spc="0" normalizeH="0" baseline="0" noProof="0" dirty="0" smtClean="0">
                <a:ln>
                  <a:noFill/>
                </a:ln>
                <a:solidFill>
                  <a:prstClr val="black"/>
                </a:solidFill>
                <a:effectLst/>
                <a:uLnTx/>
                <a:uFillTx/>
              </a:rPr>
              <a:t>1910.147(c)(7)(ii)(A) Las etiquetas son esencialmente dispositivos de advertencia colocados en dispositivos aislantes de energía y no proveen la restricción física en esos dispositivos que se proporciona al utilizar un candado.</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HN" sz="1200" b="0" i="0" u="none" strike="noStrike" kern="1200" cap="none" spc="0" normalizeH="0" baseline="0" noProof="0" dirty="0" smtClean="0">
                <a:ln>
                  <a:noFill/>
                </a:ln>
                <a:solidFill>
                  <a:prstClr val="black"/>
                </a:solidFill>
                <a:effectLst/>
                <a:uLnTx/>
                <a:uFillTx/>
              </a:rPr>
              <a:t>1910.147(c)(7)(ii)(B)  Cuando una etiqueta se adjunta a un medio aislante de energía, no debe desmontarse sin la autorización de la persona autorizada responsable de ella, y nunca debe ser excluida, ignorada o de lo contrario vencida.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HN" sz="1200" b="0" i="0" u="none" strike="noStrike" kern="1200" cap="none" spc="0" normalizeH="0" baseline="0" noProof="0" dirty="0" smtClean="0">
                <a:ln>
                  <a:noFill/>
                </a:ln>
                <a:solidFill>
                  <a:prstClr val="black"/>
                </a:solidFill>
                <a:effectLst/>
                <a:uLnTx/>
                <a:uFillTx/>
              </a:rPr>
              <a:t>1910.147(c)(7)(ii)(C)  Las etiquetas deben ser legibles y entendibles por todos los empleados autorizados, empleados afectados, y todos los demás empleados cuyas operaciones de trabajo son o pueden ser en el área, para que sean efectivas.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HN" sz="1200" b="0" i="0" u="none" strike="noStrike" kern="1200" cap="none" spc="0" normalizeH="0" baseline="0" noProof="0" dirty="0" smtClean="0">
                <a:ln>
                  <a:noFill/>
                </a:ln>
                <a:solidFill>
                  <a:prstClr val="black"/>
                </a:solidFill>
                <a:effectLst/>
                <a:uLnTx/>
                <a:uFillTx/>
              </a:rPr>
              <a:t>1910.147(c)(7)(ii)(D)  Las etiquetas y sus medios para adjuntarlas deben hacerse con materiales que soportan las condiciones ambientales encontradas en el lugar de trabajo.</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HN" sz="1200" b="0" i="0" u="none" strike="noStrike" kern="1200" cap="none" spc="0" normalizeH="0" baseline="0" noProof="0" dirty="0" smtClean="0">
                <a:ln>
                  <a:noFill/>
                </a:ln>
                <a:solidFill>
                  <a:prstClr val="black"/>
                </a:solidFill>
                <a:effectLst/>
                <a:uLnTx/>
                <a:uFillTx/>
              </a:rPr>
              <a:t>1910.147(c)(7)(ii)(E)  Las etiquetas pueden evocar una falsa sensación de seguridad, y su significado debe ser entendido como parte del programa general de control de energía.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HN" sz="1200" b="0" i="0" u="none" strike="noStrike" kern="1200" cap="none" spc="0" normalizeH="0" baseline="0" noProof="0" dirty="0" smtClean="0">
                <a:ln>
                  <a:noFill/>
                </a:ln>
                <a:solidFill>
                  <a:prstClr val="black"/>
                </a:solidFill>
                <a:effectLst/>
                <a:uLnTx/>
                <a:uFillTx/>
              </a:rPr>
              <a:t>1910.147(c)(7)(ii)(F)  Las etiquetas deben adjuntarse de forma segura a los dispositivos aislantes de energía para que éstas no se desprendan de forma inadvertida o accidental durante su uso.</a:t>
            </a:r>
          </a:p>
          <a:p>
            <a:pPr marL="228600" indent="-228600">
              <a:buFont typeface="+mj-lt"/>
              <a:buAutoNum type="arabicPeriod"/>
            </a:pPr>
            <a:endParaRPr lang="es-HN" sz="1200" noProof="0" dirty="0" smtClean="0"/>
          </a:p>
        </p:txBody>
      </p:sp>
      <p:sp>
        <p:nvSpPr>
          <p:cNvPr id="4" name="Slide Number Placeholder 3"/>
          <p:cNvSpPr>
            <a:spLocks noGrp="1"/>
          </p:cNvSpPr>
          <p:nvPr>
            <p:ph type="sldNum" sz="quarter" idx="10"/>
          </p:nvPr>
        </p:nvSpPr>
        <p:spPr/>
        <p:txBody>
          <a:bodyPr/>
          <a:lstStyle/>
          <a:p>
            <a:fld id="{454160DA-D3F9-4D2D-ADDE-5B8C9A50B247}" type="slidenum">
              <a:rPr lang="en-US" smtClean="0"/>
              <a:pPr/>
              <a:t>32</a:t>
            </a:fld>
            <a:endParaRPr lang="en-US" dirty="0"/>
          </a:p>
        </p:txBody>
      </p:sp>
    </p:spTree>
    <p:extLst>
      <p:ext uri="{BB962C8B-B14F-4D97-AF65-F5344CB8AC3E}">
        <p14:creationId xmlns:p14="http://schemas.microsoft.com/office/powerpoint/2010/main" val="232342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880710"/>
            <a:ext cx="5486400" cy="4114800"/>
          </a:xfrm>
          <a:prstGeom prst="rect">
            <a:avLst/>
          </a:prstGeom>
        </p:spPr>
        <p:txBody>
          <a:bodyPr/>
          <a:lstStyle/>
          <a:p>
            <a:pPr marL="228600" indent="-228600">
              <a:buFont typeface="+mj-lt"/>
              <a:buAutoNum type="arabicPeriod"/>
            </a:pPr>
            <a:r>
              <a:rPr lang="es-HN" sz="1200" noProof="0" dirty="0" smtClean="0">
                <a:latin typeface="Arial Narrow" panose="020B0606020202030204" pitchFamily="34" charset="0"/>
              </a:rPr>
              <a:t>Algunas veces las personas dejan y olvidan quitar su candado.</a:t>
            </a:r>
            <a:r>
              <a:rPr lang="es-HN" sz="1200" baseline="0" noProof="0" dirty="0" smtClean="0">
                <a:latin typeface="Arial Narrow" panose="020B0606020202030204" pitchFamily="34" charset="0"/>
              </a:rPr>
              <a:t>  En estas citaciones, el empleador puede remover el candado siempre que se asegure primero que el empleado ya no se encuentra en las instalaciones.</a:t>
            </a:r>
          </a:p>
          <a:p>
            <a:pPr marL="228600" indent="-228600">
              <a:buFont typeface="+mj-lt"/>
              <a:buAutoNum type="arabicPeriod"/>
            </a:pPr>
            <a:r>
              <a:rPr lang="es-HN" sz="1200" baseline="0" noProof="0" dirty="0" smtClean="0">
                <a:latin typeface="Arial Narrow" panose="020B0606020202030204" pitchFamily="34" charset="0"/>
              </a:rPr>
              <a:t>Es una buena práctica tener un formulario de Remover Candado de Emergencia y mantenerlo en el archivo para documentar por qué el candado fue removido por otra persona.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HN" sz="1200" noProof="0" dirty="0" smtClean="0">
                <a:latin typeface="Arial Narrow" panose="020B0606020202030204" pitchFamily="34" charset="0"/>
              </a:rPr>
              <a:t>Excepción al párrafo (e)(3): Cuando el empleado autorizado que aplicó el dispositivo</a:t>
            </a:r>
            <a:r>
              <a:rPr lang="es-HN" sz="1200" baseline="0" noProof="0" dirty="0" smtClean="0">
                <a:latin typeface="Arial Narrow" panose="020B0606020202030204" pitchFamily="34" charset="0"/>
              </a:rPr>
              <a:t> de candado o etiqueta no está disponible para removerlo</a:t>
            </a:r>
            <a:r>
              <a:rPr lang="es-HN" sz="1200" noProof="0" dirty="0" smtClean="0">
                <a:latin typeface="Arial Narrow" panose="020B0606020202030204" pitchFamily="34" charset="0"/>
              </a:rPr>
              <a:t>, ese dispositivo puede ser removido bajo la</a:t>
            </a:r>
            <a:r>
              <a:rPr lang="es-HN" sz="1200" baseline="0" noProof="0" dirty="0" smtClean="0">
                <a:latin typeface="Arial Narrow" panose="020B0606020202030204" pitchFamily="34" charset="0"/>
              </a:rPr>
              <a:t> dirección del empleador</a:t>
            </a:r>
            <a:r>
              <a:rPr lang="es-HN" sz="1200" noProof="0" dirty="0" smtClean="0">
                <a:latin typeface="Arial Narrow" panose="020B0606020202030204" pitchFamily="34" charset="0"/>
              </a:rPr>
              <a:t>, siempre</a:t>
            </a:r>
            <a:r>
              <a:rPr lang="es-HN" sz="1200" baseline="0" noProof="0" dirty="0" smtClean="0">
                <a:latin typeface="Arial Narrow" panose="020B0606020202030204" pitchFamily="34" charset="0"/>
              </a:rPr>
              <a:t> que los procedimientos específicos y el entrenamiento para tal eliminación hayan sido desarrollados, documentados e incorporados al programa de control de energía del empleador. </a:t>
            </a:r>
            <a:r>
              <a:rPr lang="es-HN" sz="1200" noProof="0" dirty="0" smtClean="0">
                <a:latin typeface="Arial Narrow" pitchFamily="34" charset="0"/>
              </a:rPr>
              <a:t>El empleador debe demostrar que el procedimiento específico proporciona</a:t>
            </a:r>
            <a:r>
              <a:rPr lang="es-HN" sz="1200" baseline="0" noProof="0" dirty="0" smtClean="0">
                <a:latin typeface="Arial Narrow" panose="020B0606020202030204" pitchFamily="34" charset="0"/>
              </a:rPr>
              <a:t> una seguridad equivalente a la que tiene el empleado autorizado cuando remueve un dispositivo que él instaló.</a:t>
            </a:r>
            <a:r>
              <a:rPr lang="es-HN" sz="1200" noProof="0" dirty="0" smtClean="0">
                <a:latin typeface="Arial Narrow" panose="020B0606020202030204" pitchFamily="34" charset="0"/>
              </a:rPr>
              <a:t> El procedimiento específico debe incluir como mínimo los siguientes</a:t>
            </a:r>
            <a:r>
              <a:rPr lang="es-HN" sz="1200" baseline="0" noProof="0" dirty="0" smtClean="0">
                <a:latin typeface="Arial Narrow" pitchFamily="34" charset="0"/>
              </a:rPr>
              <a:t> elementos</a:t>
            </a:r>
            <a:r>
              <a:rPr lang="es-HN" sz="1200" noProof="0" dirty="0" smtClean="0">
                <a:latin typeface="Arial Narrow" panose="020B0606020202030204" pitchFamily="34" charset="0"/>
              </a:rPr>
              <a:t>:</a:t>
            </a:r>
          </a:p>
          <a:p>
            <a:pPr marL="0" indent="0">
              <a:spcBef>
                <a:spcPts val="600"/>
              </a:spcBef>
              <a:buNone/>
            </a:pPr>
            <a:r>
              <a:rPr lang="es-HN" sz="1200" noProof="0" dirty="0" smtClean="0">
                <a:latin typeface="Arial Narrow" panose="020B0606020202030204" pitchFamily="34" charset="0"/>
              </a:rPr>
              <a:t>1910.147(e)(3)(i) Verificación</a:t>
            </a:r>
            <a:r>
              <a:rPr lang="es-HN" sz="1200" baseline="0" noProof="0" dirty="0" smtClean="0">
                <a:latin typeface="Arial Narrow" panose="020B0606020202030204" pitchFamily="34" charset="0"/>
              </a:rPr>
              <a:t> por parte del empleador que el empleado autorizado, que aplicó el dispositivo, no está en las instalaciones</a:t>
            </a:r>
            <a:r>
              <a:rPr lang="es-HN" sz="1200" noProof="0" dirty="0" smtClean="0">
                <a:latin typeface="Arial Narrow" panose="020B0606020202030204" pitchFamily="34" charset="0"/>
              </a:rPr>
              <a:t>:</a:t>
            </a:r>
          </a:p>
          <a:p>
            <a:pPr marL="0" indent="0">
              <a:spcBef>
                <a:spcPts val="600"/>
              </a:spcBef>
              <a:buNone/>
            </a:pPr>
            <a:r>
              <a:rPr lang="es-HN" sz="1200" noProof="0" dirty="0" smtClean="0">
                <a:latin typeface="Arial Narrow" panose="020B0606020202030204" pitchFamily="34" charset="0"/>
              </a:rPr>
              <a:t>1910.147(e)(3)(ii) Haciendo todos los esfuerzos razonables para comunicarse con el empleado autorizado e informarle que su dispositivo de candado o etiqueta ha sido removido; y</a:t>
            </a:r>
          </a:p>
          <a:p>
            <a:pPr marL="0" indent="0">
              <a:spcBef>
                <a:spcPts val="600"/>
              </a:spcBef>
              <a:buNone/>
            </a:pPr>
            <a:r>
              <a:rPr lang="es-HN" sz="1200" noProof="0" dirty="0" smtClean="0">
                <a:latin typeface="Arial Narrow" panose="020B0606020202030204" pitchFamily="34" charset="0"/>
              </a:rPr>
              <a:t>1910.147(e)(3)(iii) Asegurar que el empleado autorizado tiene este conocimiento antes que el</a:t>
            </a:r>
            <a:r>
              <a:rPr lang="es-HN" sz="1200" baseline="0" noProof="0" dirty="0" smtClean="0">
                <a:latin typeface="Arial Narrow" panose="020B0606020202030204" pitchFamily="34" charset="0"/>
              </a:rPr>
              <a:t> (ella) reanude su trabajo en la instalación</a:t>
            </a:r>
            <a:r>
              <a:rPr lang="es-HN" sz="1200" noProof="0" dirty="0" smtClean="0">
                <a:latin typeface="Arial Narrow" panose="020B0606020202030204" pitchFamily="34" charset="0"/>
              </a:rPr>
              <a:t>.</a:t>
            </a:r>
          </a:p>
          <a:p>
            <a:pPr marL="0" indent="0">
              <a:buNone/>
            </a:pPr>
            <a:endParaRPr lang="es-HN" sz="1200" noProof="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454160DA-D3F9-4D2D-ADDE-5B8C9A50B247}" type="slidenum">
              <a:rPr lang="en-US" smtClean="0"/>
              <a:pPr/>
              <a:t>33</a:t>
            </a:fld>
            <a:endParaRPr lang="en-US" dirty="0"/>
          </a:p>
        </p:txBody>
      </p:sp>
    </p:spTree>
    <p:extLst>
      <p:ext uri="{BB962C8B-B14F-4D97-AF65-F5344CB8AC3E}">
        <p14:creationId xmlns:p14="http://schemas.microsoft.com/office/powerpoint/2010/main" val="1367828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79375"/>
            <a:ext cx="4267200" cy="3200400"/>
          </a:xfrm>
          <a:prstGeom prst="rect">
            <a:avLst/>
          </a:prstGeom>
        </p:spPr>
      </p:sp>
      <p:sp>
        <p:nvSpPr>
          <p:cNvPr id="3" name="Notes Placeholder 2"/>
          <p:cNvSpPr>
            <a:spLocks noGrp="1"/>
          </p:cNvSpPr>
          <p:nvPr>
            <p:ph type="body" idx="1"/>
          </p:nvPr>
        </p:nvSpPr>
        <p:spPr>
          <a:xfrm>
            <a:off x="0" y="3381445"/>
            <a:ext cx="6858000" cy="5837560"/>
          </a:xfrm>
          <a:prstGeom prst="rect">
            <a:avLst/>
          </a:prstGeom>
        </p:spPr>
        <p:txBody>
          <a:bodyPr/>
          <a:lstStyle/>
          <a:p>
            <a:pPr marL="228600" indent="-228600">
              <a:buFont typeface="+mj-lt"/>
              <a:buAutoNum type="arabicPeriod"/>
            </a:pPr>
            <a:r>
              <a:rPr lang="es-HN" sz="1200" noProof="0" dirty="0" smtClean="0">
                <a:latin typeface="Arial Narrow" panose="020B0606020202030204" pitchFamily="34" charset="0"/>
              </a:rPr>
              <a:t>Los empleadores son responsables</a:t>
            </a:r>
            <a:r>
              <a:rPr lang="es-HN" sz="1200" baseline="0" noProof="0" dirty="0" smtClean="0">
                <a:latin typeface="Arial Narrow" panose="020B0606020202030204" pitchFamily="34" charset="0"/>
              </a:rPr>
              <a:t> de establecer un programa de control de energía que asegure que Candado/Etiqueta (LOTO) se hará antes que cualquier empleado desarrolle una revisión o mantenimiento en una máquina o equipo.</a:t>
            </a:r>
          </a:p>
          <a:p>
            <a:pPr marL="228600" indent="-228600">
              <a:buFont typeface="+mj-lt"/>
              <a:buAutoNum type="arabicPeriod"/>
            </a:pPr>
            <a:r>
              <a:rPr lang="es-HN" sz="1200" b="1" noProof="0" dirty="0" smtClean="0">
                <a:latin typeface="Arial Narrow" panose="020B0606020202030204" pitchFamily="34" charset="0"/>
              </a:rPr>
              <a:t>IMPORTANTE INFATIZAR </a:t>
            </a:r>
            <a:r>
              <a:rPr lang="es-HN" sz="1200" noProof="0" dirty="0" smtClean="0">
                <a:latin typeface="Arial Narrow" panose="020B0606020202030204" pitchFamily="34" charset="0"/>
              </a:rPr>
              <a:t>– el</a:t>
            </a:r>
            <a:r>
              <a:rPr lang="es-HN" sz="1200" baseline="0" noProof="0" dirty="0" smtClean="0">
                <a:latin typeface="Arial Narrow" panose="020B0606020202030204" pitchFamily="34" charset="0"/>
              </a:rPr>
              <a:t> programa, especialmente uno que incluya solo Etiqueta, debe ofrecer protección completa al empleado.</a:t>
            </a:r>
          </a:p>
          <a:p>
            <a:pPr marL="228600" indent="-228600">
              <a:buFont typeface="+mj-lt"/>
              <a:buAutoNum type="arabicPeriod"/>
            </a:pPr>
            <a:r>
              <a:rPr lang="es-HN" sz="1200" baseline="0" noProof="0" dirty="0" smtClean="0">
                <a:latin typeface="Arial Narrow" panose="020B0606020202030204" pitchFamily="34" charset="0"/>
              </a:rPr>
              <a:t>OSHA 1910.47(c) describe lo que un programa de control de energía debe incluir.  </a:t>
            </a:r>
          </a:p>
          <a:p>
            <a:pPr marL="228600" indent="-228600">
              <a:buFont typeface="+mj-lt"/>
              <a:buAutoNum type="arabicPeriod"/>
            </a:pPr>
            <a:r>
              <a:rPr lang="es-HN" sz="1200" baseline="0" noProof="0" dirty="0" smtClean="0">
                <a:latin typeface="Arial Narrow" panose="020B0606020202030204" pitchFamily="34" charset="0"/>
              </a:rPr>
              <a:t>Explique que los pasos de procedimiento específicos deben estar por escrito para todo el equipo y maquinaria y debe explicar como apagar el equipo, aislar, bloquear, y asegurar la máquina/equipo para controlar a la fuente de energía de energización inesperada, encendido o liberación de energía almacenada.</a:t>
            </a:r>
          </a:p>
          <a:p>
            <a:pPr marL="228600" indent="-228600">
              <a:buFont typeface="+mj-lt"/>
              <a:buAutoNum type="arabicPeriod"/>
            </a:pPr>
            <a:r>
              <a:rPr lang="es-HN" sz="1200" baseline="0" noProof="0" dirty="0" smtClean="0">
                <a:latin typeface="Arial Narrow" panose="020B0606020202030204" pitchFamily="34" charset="0"/>
              </a:rPr>
              <a:t>Dispositivos – el programa también debe proveer pasos específicos referentes a la colocación, remoción o transferencia de los dispositivos de candado</a:t>
            </a:r>
            <a:r>
              <a:rPr lang="es-HN" sz="1200" noProof="0" dirty="0" smtClean="0">
                <a:latin typeface="Arial Narrow" panose="020B0606020202030204" pitchFamily="34" charset="0"/>
              </a:rPr>
              <a:t>.</a:t>
            </a:r>
          </a:p>
          <a:p>
            <a:pPr marL="228600" indent="-228600">
              <a:buFont typeface="+mj-lt"/>
              <a:buAutoNum type="arabicPeriod"/>
            </a:pPr>
            <a:r>
              <a:rPr lang="es-HN" sz="1200" baseline="0" noProof="0" dirty="0" smtClean="0">
                <a:latin typeface="Arial Narrow" panose="020B0606020202030204" pitchFamily="34" charset="0"/>
              </a:rPr>
              <a:t>Responsabilidad – el programa necesita abordar a quien es empleado autorizado con responsabilidad para Candado/Etiqueta (LOTO).</a:t>
            </a:r>
          </a:p>
          <a:p>
            <a:pPr marL="228600" indent="-228600">
              <a:buFont typeface="+mj-lt"/>
              <a:buAutoNum type="arabicPeriod"/>
            </a:pPr>
            <a:r>
              <a:rPr lang="es-HN" sz="1200" baseline="0" noProof="0" dirty="0" smtClean="0">
                <a:latin typeface="Arial Narrow" panose="020B0606020202030204" pitchFamily="34" charset="0"/>
              </a:rPr>
              <a:t>Prueba – son requisitos para probar máquinas/equipo para asegurar que las medidas de control de energía y los dispositivos hayan aislado las fuentes de energía.</a:t>
            </a:r>
          </a:p>
          <a:p>
            <a:pPr marL="228600" indent="-228600">
              <a:spcAft>
                <a:spcPts val="600"/>
              </a:spcAft>
              <a:buFont typeface="+mj-lt"/>
              <a:buAutoNum type="arabicPeriod"/>
            </a:pPr>
            <a:r>
              <a:rPr lang="es-HN" sz="1200" baseline="0" noProof="0" dirty="0" smtClean="0">
                <a:latin typeface="Arial Narrow" panose="020B0606020202030204" pitchFamily="34" charset="0"/>
              </a:rPr>
              <a:t>Importante enfatizar – con el fin de cumplir, este debe ser un programa ESCRITO.</a:t>
            </a:r>
            <a:endParaRPr lang="es-HN" noProof="0" dirty="0" smtClean="0">
              <a:latin typeface="Arial Narrow" panose="020B0606020202030204" pitchFamily="34" charset="0"/>
            </a:endParaRPr>
          </a:p>
          <a:p>
            <a:pPr marL="0" indent="0">
              <a:spcAft>
                <a:spcPts val="400"/>
              </a:spcAft>
              <a:buNone/>
            </a:pPr>
            <a:r>
              <a:rPr lang="es-HN" noProof="0" dirty="0" smtClean="0">
                <a:latin typeface="Arial Narrow" panose="020B0606020202030204" pitchFamily="34" charset="0"/>
              </a:rPr>
              <a:t>1910.147(c)(1) Programa de control de energía. El empleador debe establecer</a:t>
            </a:r>
            <a:r>
              <a:rPr lang="es-HN" baseline="0" noProof="0" dirty="0" smtClean="0">
                <a:latin typeface="Arial Narrow" panose="020B0606020202030204" pitchFamily="34" charset="0"/>
              </a:rPr>
              <a:t> un programa que consiste en procedimientos de control de energía, entrenamiento para empleados e inspecciones periódicas para asegurar que antes de que un empleado desarrolle cualquier revisión o mantenimiento en una máquina o equipo donde la energización inesperada, el encendido o liberación de energía almacenada pueda ocurrir y causar daño, ésta máquina o equipo debe ser aislada de su fuente de energía y quedar inoperable.</a:t>
            </a:r>
            <a:endParaRPr lang="es-HN" noProof="0" dirty="0" smtClean="0">
              <a:latin typeface="Arial Narrow" panose="020B0606020202030204" pitchFamily="34" charset="0"/>
            </a:endParaRPr>
          </a:p>
          <a:p>
            <a:pPr marL="0" indent="0">
              <a:spcAft>
                <a:spcPts val="400"/>
              </a:spcAft>
              <a:buNone/>
            </a:pPr>
            <a:r>
              <a:rPr lang="es-HN" noProof="0" dirty="0" smtClean="0">
                <a:latin typeface="Arial Narrow" panose="020B0606020202030204" pitchFamily="34" charset="0"/>
              </a:rPr>
              <a:t>Los procedimientos deben describir clara</a:t>
            </a:r>
            <a:r>
              <a:rPr lang="es-HN" baseline="0" noProof="0" dirty="0" smtClean="0">
                <a:latin typeface="Arial Narrow" panose="020B0606020202030204" pitchFamily="34" charset="0"/>
              </a:rPr>
              <a:t> y específicamente el alcance, propósito, autorización, reglas y técnicas que serán utilizadas para el control de energía peligrosa y los medios para su cumplimiento</a:t>
            </a:r>
            <a:r>
              <a:rPr lang="es-HN" noProof="0" dirty="0" smtClean="0">
                <a:latin typeface="Arial Narrow" panose="020B0606020202030204" pitchFamily="34" charset="0"/>
              </a:rPr>
              <a:t> incluyendo, pero</a:t>
            </a:r>
            <a:r>
              <a:rPr lang="es-HN" baseline="0" noProof="0" dirty="0" smtClean="0">
                <a:latin typeface="Arial Narrow" panose="020B0606020202030204" pitchFamily="34" charset="0"/>
              </a:rPr>
              <a:t> no limitado a, lo siguiente:</a:t>
            </a:r>
            <a:endParaRPr lang="es-HN" noProof="0" dirty="0" smtClean="0">
              <a:latin typeface="Arial Narrow" panose="020B0606020202030204" pitchFamily="34" charset="0"/>
            </a:endParaRPr>
          </a:p>
          <a:p>
            <a:pPr marL="0" indent="0">
              <a:spcAft>
                <a:spcPts val="400"/>
              </a:spcAft>
              <a:buNone/>
            </a:pPr>
            <a:r>
              <a:rPr lang="es-HN" noProof="0" dirty="0" smtClean="0">
                <a:latin typeface="Arial Narrow" panose="020B0606020202030204" pitchFamily="34" charset="0"/>
              </a:rPr>
              <a:t>1910.147(c)(4)(ii)(A) Una declaración específica del uso deseado del procedimiento;</a:t>
            </a:r>
          </a:p>
          <a:p>
            <a:pPr marL="0" indent="0">
              <a:spcAft>
                <a:spcPts val="400"/>
              </a:spcAft>
              <a:buNone/>
            </a:pPr>
            <a:r>
              <a:rPr lang="es-HN" noProof="0" dirty="0" smtClean="0">
                <a:latin typeface="Arial Narrow" panose="020B0606020202030204" pitchFamily="34" charset="0"/>
              </a:rPr>
              <a:t>1910.147(c)(4)(ii)(B) Pasos específicos</a:t>
            </a:r>
            <a:r>
              <a:rPr lang="es-HN" baseline="0" noProof="0" dirty="0" smtClean="0">
                <a:latin typeface="Arial Narrow" panose="020B0606020202030204" pitchFamily="34" charset="0"/>
              </a:rPr>
              <a:t> del procedimiento para apagar, aislar, bloquear y asegurar máquinas o equipo para controlar energía peligrosa</a:t>
            </a:r>
            <a:r>
              <a:rPr lang="es-HN" noProof="0" dirty="0" smtClean="0">
                <a:latin typeface="Arial Narrow" panose="020B0606020202030204" pitchFamily="34" charset="0"/>
              </a:rPr>
              <a:t>;</a:t>
            </a:r>
          </a:p>
          <a:p>
            <a:pPr marL="0" indent="0">
              <a:spcAft>
                <a:spcPts val="400"/>
              </a:spcAft>
              <a:buNone/>
            </a:pPr>
            <a:r>
              <a:rPr lang="es-HN" noProof="0" dirty="0" smtClean="0">
                <a:latin typeface="Arial Narrow" panose="020B0606020202030204" pitchFamily="34" charset="0"/>
              </a:rPr>
              <a:t>1910.147(c)(4)(ii)(C) Pasos específicos del</a:t>
            </a:r>
            <a:r>
              <a:rPr lang="es-HN" baseline="0" noProof="0" dirty="0" smtClean="0">
                <a:latin typeface="Arial Narrow" panose="020B0606020202030204" pitchFamily="34" charset="0"/>
              </a:rPr>
              <a:t> procedimiento para la colocación, remoción y transferencia de dispositivos de candado  o dispositivos de etiqueta y la responsabilidad sobre éstos</a:t>
            </a:r>
            <a:r>
              <a:rPr lang="es-HN" noProof="0" dirty="0" smtClean="0">
                <a:latin typeface="Arial Narrow" panose="020B0606020202030204" pitchFamily="34" charset="0"/>
              </a:rPr>
              <a:t>; y</a:t>
            </a:r>
          </a:p>
          <a:p>
            <a:pPr marL="0" indent="0">
              <a:spcAft>
                <a:spcPts val="400"/>
              </a:spcAft>
              <a:buNone/>
            </a:pPr>
            <a:r>
              <a:rPr lang="es-HN" noProof="0" dirty="0" smtClean="0">
                <a:latin typeface="Arial Narrow" panose="020B0606020202030204" pitchFamily="34" charset="0"/>
              </a:rPr>
              <a:t>1910.147(c)(4)(ii)(D) Requerimientos específicos para probar una máquina</a:t>
            </a:r>
            <a:r>
              <a:rPr lang="es-HN" baseline="0" noProof="0" dirty="0" smtClean="0">
                <a:latin typeface="Arial Narrow" panose="020B0606020202030204" pitchFamily="34" charset="0"/>
              </a:rPr>
              <a:t> o equipo para determinar y verificar la efectividad de los dispositivos de candado, dispositivos de etiqueta, y otras medidas de control de energía.</a:t>
            </a:r>
            <a:endParaRPr lang="es-HN" noProof="0" dirty="0" smtClean="0">
              <a:latin typeface="Arial Narrow" panose="020B0606020202030204" pitchFamily="34" charset="0"/>
            </a:endParaRPr>
          </a:p>
          <a:p>
            <a:pPr marL="0" indent="0">
              <a:spcAft>
                <a:spcPts val="400"/>
              </a:spcAft>
              <a:buNone/>
            </a:pPr>
            <a:endParaRPr lang="es-HN" noProof="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454160DA-D3F9-4D2D-ADDE-5B8C9A50B247}" type="slidenum">
              <a:rPr lang="en-US" smtClean="0"/>
              <a:pPr/>
              <a:t>34</a:t>
            </a:fld>
            <a:endParaRPr lang="en-US" dirty="0"/>
          </a:p>
        </p:txBody>
      </p:sp>
    </p:spTree>
    <p:extLst>
      <p:ext uri="{BB962C8B-B14F-4D97-AF65-F5344CB8AC3E}">
        <p14:creationId xmlns:p14="http://schemas.microsoft.com/office/powerpoint/2010/main" val="1998470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5575"/>
            <a:ext cx="4267200" cy="3200400"/>
          </a:xfrm>
          <a:prstGeom prst="rect">
            <a:avLst/>
          </a:prstGeom>
        </p:spPr>
      </p:sp>
      <p:sp>
        <p:nvSpPr>
          <p:cNvPr id="3" name="Notes Placeholder 2"/>
          <p:cNvSpPr>
            <a:spLocks noGrp="1"/>
          </p:cNvSpPr>
          <p:nvPr>
            <p:ph type="body" idx="1"/>
          </p:nvPr>
        </p:nvSpPr>
        <p:spPr>
          <a:xfrm>
            <a:off x="0" y="3496660"/>
            <a:ext cx="6858000" cy="5760750"/>
          </a:xfrm>
          <a:prstGeom prst="rect">
            <a:avLst/>
          </a:prstGeom>
        </p:spPr>
        <p:txBody>
          <a:bodyPr/>
          <a:lstStyle/>
          <a:p>
            <a:pPr marL="228600" indent="-228600">
              <a:buFont typeface="+mj-lt"/>
              <a:buAutoNum type="arabicPeriod"/>
            </a:pPr>
            <a:r>
              <a:rPr lang="es-HN" sz="1200" noProof="0" dirty="0" smtClean="0">
                <a:latin typeface="Arial Narrow" panose="020B0606020202030204" pitchFamily="34" charset="0"/>
              </a:rPr>
              <a:t>Los empleadores son responsables de establecer un programa de control de energía que asegure que Candado/Etiqueta (</a:t>
            </a:r>
            <a:r>
              <a:rPr lang="es-HN" sz="1200" baseline="0" noProof="0" dirty="0" smtClean="0">
                <a:latin typeface="Arial Narrow" panose="020B0606020202030204" pitchFamily="34" charset="0"/>
              </a:rPr>
              <a:t>LOTO) se hará antes que cualquier empleado desarrolle revisión o mantenimiento en una máquina o equipo.</a:t>
            </a:r>
          </a:p>
          <a:p>
            <a:pPr marL="228600" indent="-228600">
              <a:buFont typeface="+mj-lt"/>
              <a:buAutoNum type="arabicPeriod"/>
            </a:pPr>
            <a:r>
              <a:rPr lang="es-HN" sz="1200" b="1" noProof="0" dirty="0" smtClean="0">
                <a:latin typeface="Arial Narrow" panose="020B0606020202030204" pitchFamily="34" charset="0"/>
              </a:rPr>
              <a:t>IMPORTANTE</a:t>
            </a:r>
            <a:r>
              <a:rPr lang="es-HN" sz="1200" b="1" baseline="0" noProof="0" dirty="0" smtClean="0">
                <a:latin typeface="Arial Narrow" panose="020B0606020202030204" pitchFamily="34" charset="0"/>
              </a:rPr>
              <a:t> ENFATIZAR</a:t>
            </a:r>
            <a:r>
              <a:rPr lang="es-HN" sz="1200" b="1" noProof="0" dirty="0" smtClean="0">
                <a:latin typeface="Arial Narrow" panose="020B0606020202030204" pitchFamily="34" charset="0"/>
              </a:rPr>
              <a:t> </a:t>
            </a:r>
            <a:r>
              <a:rPr lang="es-HN" sz="1200" noProof="0" dirty="0" smtClean="0">
                <a:latin typeface="Arial Narrow" panose="020B0606020202030204" pitchFamily="34" charset="0"/>
              </a:rPr>
              <a:t>– el</a:t>
            </a:r>
            <a:r>
              <a:rPr lang="es-HN" sz="1200" baseline="0" noProof="0" dirty="0" smtClean="0">
                <a:latin typeface="Arial Narrow" panose="020B0606020202030204" pitchFamily="34" charset="0"/>
              </a:rPr>
              <a:t> programa, especialmente el que incluye solo Etiqueta, debe ofrecer completa protección al empleado.</a:t>
            </a:r>
          </a:p>
          <a:p>
            <a:pPr marL="228600" indent="-228600">
              <a:buFont typeface="+mj-lt"/>
              <a:buAutoNum type="arabicPeriod"/>
            </a:pPr>
            <a:r>
              <a:rPr lang="es-HN" sz="1200" baseline="0" noProof="0" dirty="0" smtClean="0">
                <a:latin typeface="Arial Narrow" panose="020B0606020202030204" pitchFamily="34" charset="0"/>
              </a:rPr>
              <a:t>OSHA 1910.47(c) describe lo que un programa de control de energía debe incluir.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HN" sz="1200" baseline="0" noProof="0" dirty="0" smtClean="0">
                <a:latin typeface="Arial Narrow" panose="020B0606020202030204" pitchFamily="34" charset="0"/>
              </a:rPr>
              <a:t>Explique que los pasos de procedimiento específicos deben estar por escrito para todo el equipo y maquinaria y debe explicar como apagar el equipo, aislar, bloquear, y asegurar la máquina/equipo para controlar a la fuente de energía de energización inesperada, encendido o liberación de energía almacenada.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HN" sz="1200" baseline="0" noProof="0" dirty="0" smtClean="0">
                <a:latin typeface="Arial Narrow" panose="020B0606020202030204" pitchFamily="34" charset="0"/>
              </a:rPr>
              <a:t>Dispositivos – el programa también debe proveer pasos específicos referentes a la colocación, remoción o transferencia de los dispositivos de candado</a:t>
            </a:r>
            <a:r>
              <a:rPr lang="es-HN" sz="1200" noProof="0" dirty="0" smtClean="0">
                <a:latin typeface="Arial Narrow" panose="020B0606020202030204" pitchFamily="34" charset="0"/>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HN" sz="1200" baseline="0" noProof="0" dirty="0" smtClean="0">
                <a:latin typeface="Arial Narrow" panose="020B0606020202030204" pitchFamily="34" charset="0"/>
              </a:rPr>
              <a:t>Responsabilidad – el programa necesita abordar a quien es empleado autorizado con responsabilidad para Candado/Etiqueta (LOTO).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HN" sz="1200" baseline="0" noProof="0" dirty="0" smtClean="0">
                <a:latin typeface="Arial Narrow" panose="020B0606020202030204" pitchFamily="34" charset="0"/>
              </a:rPr>
              <a:t> Prueba – son requisitos para probar máquinas/equipo para asegurar que las medidas de control de energía y los dispositivos hayan aislado las fuentes de energía.</a:t>
            </a:r>
          </a:p>
          <a:p>
            <a:pPr marL="228600" indent="-228600">
              <a:buFont typeface="+mj-lt"/>
              <a:buAutoNum type="arabicPeriod"/>
            </a:pPr>
            <a:r>
              <a:rPr lang="es-HN" sz="1200" baseline="0" noProof="0" dirty="0" smtClean="0">
                <a:latin typeface="Arial Narrow" panose="020B0606020202030204" pitchFamily="34" charset="0"/>
              </a:rPr>
              <a:t>Importante enfatizar – con el fin de cumplir, este debe ser un programa ESCRITO.</a:t>
            </a:r>
          </a:p>
          <a:p>
            <a:pPr marL="228600" indent="-228600">
              <a:spcAft>
                <a:spcPts val="600"/>
              </a:spcAft>
              <a:buFont typeface="+mj-lt"/>
              <a:buAutoNum type="arabicPeriod"/>
            </a:pPr>
            <a:r>
              <a:rPr lang="es-HN" sz="1200" baseline="0" noProof="0" dirty="0" smtClean="0">
                <a:latin typeface="Arial Narrow" panose="020B0606020202030204" pitchFamily="34" charset="0"/>
              </a:rPr>
              <a:t>Imagen:  GHSC Reduciendo los Riesgos en la Entrada al Compartimiento de Granos - video</a:t>
            </a:r>
            <a:endParaRPr lang="es-HN" sz="1200" noProof="0" dirty="0" smtClean="0">
              <a:latin typeface="Arial Narrow" panose="020B0606020202030204" pitchFamily="34" charset="0"/>
            </a:endParaRPr>
          </a:p>
          <a:p>
            <a:pPr marL="0" indent="0">
              <a:spcBef>
                <a:spcPts val="400"/>
              </a:spcBef>
              <a:buNone/>
            </a:pPr>
            <a:r>
              <a:rPr lang="es-HN" sz="1050" noProof="0" dirty="0" smtClean="0"/>
              <a:t>1910.147(c)(1) Programa de control de energía. El empleador debe establecer</a:t>
            </a:r>
            <a:r>
              <a:rPr lang="es-HN" sz="1050" baseline="0" noProof="0" dirty="0" smtClean="0"/>
              <a:t> un programa que consiste en procedimientos de control de energía, entrenamiento para empleados e inspecciones periódicas para asegurar que antes de que un empleado desarrolle cualquier revisión o mantenimiento en una máquina o equipo donde la energización inesperada, el encendido o liberación de energía almacenada pueda ocurrir y causar daño, ésta máquina o equipo debe ser aislada de su fuente de energía y quedar inoperable.</a:t>
            </a:r>
            <a:r>
              <a:rPr lang="es-HN" sz="1050" dirty="0"/>
              <a:t> </a:t>
            </a:r>
            <a:r>
              <a:rPr lang="es-HN" sz="1050" noProof="0" dirty="0" smtClean="0"/>
              <a:t>Los procedimientos deben describir clara</a:t>
            </a:r>
            <a:r>
              <a:rPr lang="es-HN" sz="1050" baseline="0" noProof="0" dirty="0" smtClean="0"/>
              <a:t> y específicamente el alcance, propósito, autorización, reglas y técnicas que serán utilizadas para el control de energía peligrosa y los medios para su cumplimiento</a:t>
            </a:r>
            <a:r>
              <a:rPr lang="es-HN" sz="1050" noProof="0" dirty="0" smtClean="0"/>
              <a:t> incluyendo, pero</a:t>
            </a:r>
            <a:r>
              <a:rPr lang="es-HN" sz="1050" baseline="0" noProof="0" dirty="0" smtClean="0"/>
              <a:t> no limitado a, lo siguiente:</a:t>
            </a:r>
            <a:endParaRPr lang="es-HN" sz="1050" noProof="0" dirty="0" smtClean="0"/>
          </a:p>
          <a:p>
            <a:pPr marL="0" indent="0">
              <a:spcBef>
                <a:spcPts val="400"/>
              </a:spcBef>
              <a:buNone/>
            </a:pPr>
            <a:r>
              <a:rPr lang="es-HN" sz="1050" noProof="0" dirty="0" smtClean="0"/>
              <a:t>1910.147(c)(4)(ii)(A) Una declaración específica del uso deseado del procedimiento;</a:t>
            </a:r>
          </a:p>
          <a:p>
            <a:pPr marL="0" indent="0">
              <a:spcBef>
                <a:spcPts val="400"/>
              </a:spcBef>
              <a:buNone/>
            </a:pPr>
            <a:r>
              <a:rPr lang="es-HN" sz="1050" noProof="0" dirty="0" smtClean="0"/>
              <a:t>1910.147(c)(4)(ii)(B) Pasos específicos</a:t>
            </a:r>
            <a:r>
              <a:rPr lang="es-HN" sz="1050" baseline="0" noProof="0" dirty="0" smtClean="0"/>
              <a:t> del procedimiento para apagar, aislar, bloquear y asegurar máquinas o equipo para controlar energía peligrosa</a:t>
            </a:r>
            <a:r>
              <a:rPr lang="es-HN" sz="1050" noProof="0" dirty="0" smtClean="0"/>
              <a:t>;</a:t>
            </a:r>
          </a:p>
          <a:p>
            <a:pPr marL="0" indent="0">
              <a:spcBef>
                <a:spcPts val="400"/>
              </a:spcBef>
              <a:buNone/>
            </a:pPr>
            <a:r>
              <a:rPr lang="es-HN" sz="1050" noProof="0" dirty="0" smtClean="0"/>
              <a:t>1910.147(c)(4)(ii)(C) Pasos específicos del</a:t>
            </a:r>
            <a:r>
              <a:rPr lang="es-HN" sz="1050" baseline="0" noProof="0" dirty="0" smtClean="0"/>
              <a:t> procedimiento para la colocación, remoción y transferencia de dispositivos de candado  o dispositivos de etiqueta y la responsabilidad sobre éstos</a:t>
            </a:r>
            <a:r>
              <a:rPr lang="es-HN" sz="1050" noProof="0" dirty="0" smtClean="0"/>
              <a:t>; y</a:t>
            </a:r>
          </a:p>
          <a:p>
            <a:pPr marL="0" indent="0">
              <a:spcBef>
                <a:spcPts val="400"/>
              </a:spcBef>
              <a:buNone/>
            </a:pPr>
            <a:r>
              <a:rPr lang="es-HN" sz="1050" noProof="0" dirty="0" smtClean="0"/>
              <a:t>1910.147(c)(4)(ii)(D) Requerimientos específicos para probar una máquina</a:t>
            </a:r>
            <a:r>
              <a:rPr lang="es-HN" sz="1050" baseline="0" noProof="0" dirty="0" smtClean="0"/>
              <a:t> o equipo para determinar y verificar la efectividad de los dispositivos de candado, dispositivos de etiqueta, y otras medidas de control de energía.</a:t>
            </a:r>
            <a:endParaRPr lang="es-HN" sz="1050" noProof="0" dirty="0" smtClean="0"/>
          </a:p>
        </p:txBody>
      </p:sp>
      <p:sp>
        <p:nvSpPr>
          <p:cNvPr id="4" name="Slide Number Placeholder 3"/>
          <p:cNvSpPr>
            <a:spLocks noGrp="1"/>
          </p:cNvSpPr>
          <p:nvPr>
            <p:ph type="sldNum" sz="quarter" idx="10"/>
          </p:nvPr>
        </p:nvSpPr>
        <p:spPr/>
        <p:txBody>
          <a:bodyPr/>
          <a:lstStyle/>
          <a:p>
            <a:fld id="{454160DA-D3F9-4D2D-ADDE-5B8C9A50B247}" type="slidenum">
              <a:rPr lang="en-US" smtClean="0"/>
              <a:pPr/>
              <a:t>35</a:t>
            </a:fld>
            <a:endParaRPr lang="en-US" dirty="0"/>
          </a:p>
        </p:txBody>
      </p:sp>
    </p:spTree>
    <p:extLst>
      <p:ext uri="{BB962C8B-B14F-4D97-AF65-F5344CB8AC3E}">
        <p14:creationId xmlns:p14="http://schemas.microsoft.com/office/powerpoint/2010/main" val="1998470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96863"/>
            <a:ext cx="4267200" cy="3200400"/>
          </a:xfrm>
          <a:prstGeom prst="rect">
            <a:avLst/>
          </a:prstGeom>
        </p:spPr>
      </p:sp>
      <p:sp>
        <p:nvSpPr>
          <p:cNvPr id="3" name="Notes Placeholder 2"/>
          <p:cNvSpPr>
            <a:spLocks noGrp="1"/>
          </p:cNvSpPr>
          <p:nvPr>
            <p:ph type="body" idx="1"/>
          </p:nvPr>
        </p:nvSpPr>
        <p:spPr>
          <a:xfrm>
            <a:off x="0" y="3727090"/>
            <a:ext cx="6858000" cy="5952775"/>
          </a:xfrm>
          <a:prstGeom prst="rect">
            <a:avLst/>
          </a:prstGeom>
        </p:spPr>
        <p:txBody>
          <a:bodyPr/>
          <a:lstStyle/>
          <a:p>
            <a:pPr marL="0" indent="0">
              <a:buFont typeface="+mj-lt"/>
              <a:buNone/>
            </a:pPr>
            <a:r>
              <a:rPr lang="en-US" dirty="0" smtClean="0"/>
              <a:t>Slide</a:t>
            </a:r>
            <a:r>
              <a:rPr lang="en-US" baseline="0" dirty="0" smtClean="0"/>
              <a:t> Translation</a:t>
            </a:r>
          </a:p>
          <a:p>
            <a:pPr marL="0" indent="0">
              <a:buFont typeface="+mj-lt"/>
              <a:buNone/>
            </a:pPr>
            <a:r>
              <a:rPr lang="en-US" b="1" baseline="0" dirty="0" smtClean="0"/>
              <a:t>PROCEDIMIENTO CANDADO/ETIQUETA</a:t>
            </a:r>
          </a:p>
          <a:p>
            <a:pPr marL="0" indent="0">
              <a:buNone/>
            </a:pPr>
            <a:r>
              <a:rPr lang="es-HN" baseline="0" noProof="0" dirty="0" smtClean="0"/>
              <a:t>Equipo o Proceso:  “</a:t>
            </a:r>
            <a:r>
              <a:rPr lang="es-HN" u="sng" baseline="0" noProof="0" dirty="0" err="1" smtClean="0"/>
              <a:t>Dry</a:t>
            </a:r>
            <a:r>
              <a:rPr lang="es-HN" u="sng" baseline="0" noProof="0" dirty="0" smtClean="0"/>
              <a:t> </a:t>
            </a:r>
            <a:r>
              <a:rPr lang="es-HN" u="sng" baseline="0" noProof="0" dirty="0" err="1" smtClean="0"/>
              <a:t>Leg</a:t>
            </a:r>
            <a:r>
              <a:rPr lang="es-HN" u="sng" baseline="0" noProof="0" dirty="0" smtClean="0"/>
              <a:t>”</a:t>
            </a:r>
          </a:p>
          <a:p>
            <a:pPr marL="0" indent="0">
              <a:buNone/>
            </a:pPr>
            <a:r>
              <a:rPr lang="es-HN" baseline="0" noProof="0" dirty="0" smtClean="0"/>
              <a:t>Tipo de Cierre que se necesita: Candado con llave y Etiqueta</a:t>
            </a:r>
          </a:p>
          <a:p>
            <a:pPr marL="0" indent="0">
              <a:buNone/>
            </a:pPr>
            <a:r>
              <a:rPr lang="es-HN" baseline="0" noProof="0" dirty="0" smtClean="0"/>
              <a:t>Toda la energía debe cerrarse antes de que comience el proceso de mantenimiento. Para el cierre/ etiquetado de “</a:t>
            </a:r>
            <a:r>
              <a:rPr lang="es-HN" baseline="0" noProof="0" dirty="0" err="1" smtClean="0"/>
              <a:t>Dry</a:t>
            </a:r>
            <a:r>
              <a:rPr lang="es-HN" baseline="0" noProof="0" dirty="0" smtClean="0"/>
              <a:t> </a:t>
            </a:r>
            <a:r>
              <a:rPr lang="es-HN" baseline="0" noProof="0" dirty="0" err="1" smtClean="0"/>
              <a:t>Leg</a:t>
            </a:r>
            <a:r>
              <a:rPr lang="es-HN" baseline="0" noProof="0" dirty="0" smtClean="0"/>
              <a:t>” tome los siguientes pasos:</a:t>
            </a:r>
          </a:p>
          <a:p>
            <a:pPr marL="0" indent="0">
              <a:buNone/>
            </a:pPr>
            <a:r>
              <a:rPr lang="es-HN" u="sng" baseline="0" noProof="0" dirty="0" smtClean="0"/>
              <a:t>Paso 1</a:t>
            </a:r>
            <a:r>
              <a:rPr lang="es-HN" baseline="0" noProof="0" dirty="0" smtClean="0"/>
              <a:t>: Prepárese para el apagado, notifique a todo el personal afectado por radio o por comunicación directa.</a:t>
            </a:r>
          </a:p>
          <a:p>
            <a:pPr marL="0" indent="0">
              <a:buNone/>
            </a:pPr>
            <a:r>
              <a:rPr lang="es-HN" u="sng" baseline="0" noProof="0" dirty="0" smtClean="0"/>
              <a:t>Paso 2</a:t>
            </a:r>
            <a:r>
              <a:rPr lang="es-HN" baseline="0" noProof="0" dirty="0" smtClean="0"/>
              <a:t>: En North </a:t>
            </a:r>
            <a:r>
              <a:rPr lang="es-HN" baseline="0" noProof="0" dirty="0" err="1" smtClean="0"/>
              <a:t>Electrical</a:t>
            </a:r>
            <a:r>
              <a:rPr lang="es-HN" baseline="0" noProof="0" dirty="0" smtClean="0"/>
              <a:t> </a:t>
            </a:r>
            <a:r>
              <a:rPr lang="es-HN" baseline="0" noProof="0" dirty="0" err="1" smtClean="0"/>
              <a:t>Shed</a:t>
            </a:r>
            <a:r>
              <a:rPr lang="es-HN" baseline="0" noProof="0" dirty="0" smtClean="0"/>
              <a:t>, desconecte el control eléctrico central etiquetado con “</a:t>
            </a:r>
            <a:r>
              <a:rPr lang="es-HN" baseline="0" noProof="0" dirty="0" err="1" smtClean="0"/>
              <a:t>Dry</a:t>
            </a:r>
            <a:r>
              <a:rPr lang="es-HN" baseline="0" noProof="0" dirty="0" smtClean="0"/>
              <a:t> </a:t>
            </a:r>
            <a:r>
              <a:rPr lang="es-HN" baseline="0" noProof="0" dirty="0" err="1" smtClean="0"/>
              <a:t>Leg</a:t>
            </a:r>
            <a:r>
              <a:rPr lang="es-HN" baseline="0" noProof="0" dirty="0" smtClean="0"/>
              <a:t>.” Coloque el candado con llave y etiqueta en el brazo del interruptor central.</a:t>
            </a:r>
          </a:p>
          <a:p>
            <a:pPr marL="0" indent="0">
              <a:buNone/>
            </a:pPr>
            <a:r>
              <a:rPr lang="es-HN" u="sng" baseline="0" noProof="0" dirty="0" smtClean="0"/>
              <a:t>Paso 3</a:t>
            </a:r>
            <a:r>
              <a:rPr lang="es-HN" baseline="0" noProof="0" dirty="0" smtClean="0"/>
              <a:t>: Verifique que la energía se ha aislado al intentar encender la maquinaria.</a:t>
            </a:r>
          </a:p>
          <a:p>
            <a:pPr marL="0" indent="0">
              <a:buNone/>
            </a:pPr>
            <a:r>
              <a:rPr lang="es-HN" u="sng" baseline="0" noProof="0" dirty="0" smtClean="0"/>
              <a:t>Paso 4</a:t>
            </a:r>
            <a:r>
              <a:rPr lang="es-HN" baseline="0" noProof="0" dirty="0" smtClean="0"/>
              <a:t>: Comience el mantenimiento.</a:t>
            </a:r>
          </a:p>
          <a:p>
            <a:pPr marL="0" indent="0">
              <a:buNone/>
            </a:pPr>
            <a:r>
              <a:rPr lang="es-HN" u="sng" baseline="0" noProof="0" dirty="0" smtClean="0"/>
              <a:t>Paso 5</a:t>
            </a:r>
            <a:r>
              <a:rPr lang="es-HN" baseline="0" noProof="0" dirty="0" smtClean="0"/>
              <a:t>: Cuando se complete el mantenimiento, despeje el área de todas las herramientas, el equipo, y trabajadores.</a:t>
            </a:r>
          </a:p>
          <a:p>
            <a:pPr marL="0" indent="0">
              <a:buNone/>
            </a:pPr>
            <a:r>
              <a:rPr lang="es-HN" u="sng" baseline="0" noProof="0" dirty="0" smtClean="0"/>
              <a:t>Paso 6</a:t>
            </a:r>
            <a:r>
              <a:rPr lang="es-HN" baseline="0" noProof="0" dirty="0" smtClean="0"/>
              <a:t>: Notifique a todo el personal afectado de la reactivación de energía.</a:t>
            </a:r>
          </a:p>
          <a:p>
            <a:pPr marL="0" indent="0">
              <a:buNone/>
            </a:pPr>
            <a:r>
              <a:rPr lang="es-HN" u="sng" baseline="0" noProof="0" dirty="0" smtClean="0"/>
              <a:t>Paso 7</a:t>
            </a:r>
            <a:r>
              <a:rPr lang="es-HN" baseline="0" noProof="0" dirty="0" smtClean="0"/>
              <a:t>: Remueva los candados.</a:t>
            </a:r>
          </a:p>
          <a:p>
            <a:pPr marL="0" indent="0">
              <a:buNone/>
            </a:pPr>
            <a:r>
              <a:rPr lang="es-HN" u="sng" baseline="0" noProof="0" dirty="0" smtClean="0"/>
              <a:t>Paso 8</a:t>
            </a:r>
            <a:r>
              <a:rPr lang="es-HN" baseline="0" noProof="0" dirty="0" smtClean="0"/>
              <a:t>: Ponga en marcha la maquinaria y verifique que opera normalmente.</a:t>
            </a:r>
          </a:p>
          <a:p>
            <a:pPr marL="228600" indent="-228600">
              <a:buFont typeface="+mj-lt"/>
              <a:buAutoNum type="arabicPeriod"/>
            </a:pPr>
            <a:endParaRPr lang="es-HN" sz="1200" noProof="0" dirty="0" smtClean="0">
              <a:latin typeface="Arial Narrow" pitchFamily="34" charset="0"/>
            </a:endParaRPr>
          </a:p>
          <a:p>
            <a:pPr marL="228600" indent="-228600">
              <a:buFont typeface="+mj-lt"/>
              <a:buAutoNum type="arabicPeriod"/>
            </a:pPr>
            <a:r>
              <a:rPr lang="es-HN" sz="1200" noProof="0" dirty="0" smtClean="0">
                <a:latin typeface="Arial Narrow" pitchFamily="34" charset="0"/>
              </a:rPr>
              <a:t>Explique – este es un ejemplo de un procedimiento para candado/etiqueta utilizado con un “</a:t>
            </a:r>
            <a:r>
              <a:rPr lang="es-HN" sz="1200" noProof="0" dirty="0" err="1" smtClean="0">
                <a:latin typeface="Arial Narrow" pitchFamily="34" charset="0"/>
              </a:rPr>
              <a:t>dry</a:t>
            </a:r>
            <a:r>
              <a:rPr lang="es-HN" sz="1200" noProof="0" dirty="0" smtClean="0">
                <a:latin typeface="Arial Narrow" pitchFamily="34" charset="0"/>
              </a:rPr>
              <a:t> </a:t>
            </a:r>
            <a:r>
              <a:rPr lang="es-HN" sz="1200" noProof="0" dirty="0" err="1" smtClean="0">
                <a:latin typeface="Arial Narrow" pitchFamily="34" charset="0"/>
              </a:rPr>
              <a:t>leg</a:t>
            </a:r>
            <a:r>
              <a:rPr lang="es-HN" sz="1200" noProof="0" dirty="0" smtClean="0">
                <a:latin typeface="Arial Narrow" pitchFamily="34" charset="0"/>
              </a:rPr>
              <a:t>”.</a:t>
            </a:r>
            <a:r>
              <a:rPr lang="es-HN" sz="1200" baseline="0" noProof="0" dirty="0" smtClean="0">
                <a:latin typeface="Arial Narrow" pitchFamily="34" charset="0"/>
              </a:rPr>
              <a:t> </a:t>
            </a:r>
          </a:p>
          <a:p>
            <a:pPr marL="228600" indent="-228600">
              <a:buFont typeface="+mj-lt"/>
              <a:buAutoNum type="arabicPeriod"/>
            </a:pPr>
            <a:r>
              <a:rPr lang="es-HN" sz="1200" baseline="0" noProof="0" dirty="0" smtClean="0">
                <a:latin typeface="Arial Narrow" pitchFamily="34" charset="0"/>
              </a:rPr>
              <a:t>Discusión – Cada candado individual debería tener una sola llave en posesión de la persona que aplicó el candado.  La imagen inferior derecha muestra donde se deben guardar los candados.</a:t>
            </a:r>
          </a:p>
          <a:p>
            <a:pPr marL="228600" indent="-228600">
              <a:buFont typeface="+mj-lt"/>
              <a:buAutoNum type="arabicPeriod"/>
            </a:pPr>
            <a:r>
              <a:rPr lang="es-HN" sz="1200" baseline="0" noProof="0" dirty="0" smtClean="0">
                <a:latin typeface="Arial Narrow" pitchFamily="34" charset="0"/>
              </a:rPr>
              <a:t>Una vista al procedimiento – Una persona quita la energía al equipo y coloca un candado, con su nombre, en la fuente de energía.  Una etiqueta(imagen al centro) se colocaría en la pieza de maquinaria/equipo para dejar que los demás sepan que está cerrado. </a:t>
            </a:r>
            <a:r>
              <a:rPr lang="es-HN" sz="1200" b="1" baseline="0" noProof="0" dirty="0" smtClean="0">
                <a:latin typeface="Arial Narrow" pitchFamily="34" charset="0"/>
              </a:rPr>
              <a:t>Después de colocar el candado y la etiqueta, el trabajador deberá probar el equipo ( para asegurarse que la fuente de energía esta apagada) </a:t>
            </a:r>
            <a:r>
              <a:rPr lang="es-HN" sz="1200" b="0" baseline="0" noProof="0" dirty="0" smtClean="0">
                <a:latin typeface="Arial Narrow" pitchFamily="34" charset="0"/>
              </a:rPr>
              <a:t>antes de intentar cualquier revisión, reparaciones, mantenimiento, </a:t>
            </a:r>
            <a:r>
              <a:rPr lang="es-HN" sz="1200" baseline="0" noProof="0" dirty="0" smtClean="0">
                <a:latin typeface="Arial Narrow" pitchFamily="34" charset="0"/>
              </a:rPr>
              <a:t>etc.  Al terminar, el trabajador debe revisar para estar seguro que nadie mas está cerca de la máquina y que no hay otros candados en la máquina.  Si todo esta despejado, se desmonta el candado y se energiza la máquina, se remueve la etiqueta. </a:t>
            </a:r>
          </a:p>
          <a:p>
            <a:pPr marL="228600" indent="-228600">
              <a:buFont typeface="+mj-lt"/>
              <a:buAutoNum type="arabicPeriod"/>
            </a:pPr>
            <a:r>
              <a:rPr lang="es-HN" sz="1200" baseline="0" noProof="0" dirty="0" smtClean="0">
                <a:latin typeface="Arial Narrow" pitchFamily="34" charset="0"/>
              </a:rPr>
              <a:t>Explique – Los clips con múltiples orificios (superior derecha o inferior derecha) permite que se utilicen múltiples candados en situaciones donde más de un empleado está trabajando.  También se utiliza cuando una persona está trabajando en un área y no se da cuenta que otra persona esta trabajando en otra área de la máquina/equipo. </a:t>
            </a:r>
          </a:p>
          <a:p>
            <a:endParaRPr lang="es-HN" sz="1200" baseline="0" noProof="0" dirty="0" smtClean="0">
              <a:latin typeface="Arial Narrow" pitchFamily="34" charset="0"/>
            </a:endParaRPr>
          </a:p>
          <a:p>
            <a:endParaRPr lang="es-HN" sz="1200" baseline="0" noProof="0" dirty="0" smtClean="0">
              <a:latin typeface="Arial Narrow" pitchFamily="34" charset="0"/>
            </a:endParaRPr>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36</a:t>
            </a:fld>
            <a:endParaRPr lang="en-US" dirty="0"/>
          </a:p>
        </p:txBody>
      </p:sp>
    </p:spTree>
    <p:extLst>
      <p:ext uri="{BB962C8B-B14F-4D97-AF65-F5344CB8AC3E}">
        <p14:creationId xmlns:p14="http://schemas.microsoft.com/office/powerpoint/2010/main" val="1006429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5575"/>
            <a:ext cx="4267200" cy="3200400"/>
          </a:xfrm>
          <a:prstGeom prst="rect">
            <a:avLst/>
          </a:prstGeom>
        </p:spPr>
      </p:sp>
      <p:sp>
        <p:nvSpPr>
          <p:cNvPr id="3" name="Notes Placeholder 2"/>
          <p:cNvSpPr>
            <a:spLocks noGrp="1"/>
          </p:cNvSpPr>
          <p:nvPr>
            <p:ph type="body" idx="1"/>
          </p:nvPr>
        </p:nvSpPr>
        <p:spPr>
          <a:xfrm>
            <a:off x="0" y="3496660"/>
            <a:ext cx="6858000" cy="5952775"/>
          </a:xfrm>
          <a:prstGeom prst="rect">
            <a:avLst/>
          </a:prstGeom>
        </p:spPr>
        <p:txBody>
          <a:bodyPr/>
          <a:lstStyle/>
          <a:p>
            <a:pPr marL="0" indent="0">
              <a:buFont typeface="Arial" panose="020B0604020202020204" pitchFamily="34" charset="0"/>
              <a:buNone/>
            </a:pPr>
            <a:r>
              <a:rPr lang="es-HN" sz="1200" noProof="0" dirty="0" smtClean="0">
                <a:latin typeface="Arial Narrow" panose="020B0606020202030204" pitchFamily="34" charset="0"/>
              </a:rPr>
              <a:t>Imagen:  GHSC – Reduciendo Riesgos en la Entrada al Compartimiento de Granos – video</a:t>
            </a:r>
          </a:p>
          <a:p>
            <a:r>
              <a:rPr lang="en-US" sz="1200" dirty="0"/>
              <a:t>Most all workers in a grain handling environment will need some LOTO training as most all workers will </a:t>
            </a:r>
            <a:r>
              <a:rPr lang="en-US" sz="1200" dirty="0" smtClean="0"/>
              <a:t>be </a:t>
            </a:r>
            <a:r>
              <a:rPr lang="en-US" sz="1200" dirty="0" err="1" smtClean="0"/>
              <a:t>efffected</a:t>
            </a:r>
            <a:r>
              <a:rPr lang="en-US" sz="1200" dirty="0" smtClean="0"/>
              <a:t> </a:t>
            </a:r>
            <a:r>
              <a:rPr lang="en-US" sz="1200" dirty="0"/>
              <a:t>by LOTO at some point.  They should understand when LOTO should be done and to recognize when LOTO has been done – i.e., understand what the tags mean and </a:t>
            </a:r>
            <a:r>
              <a:rPr lang="en-US" sz="1200" dirty="0" err="1"/>
              <a:t>and</a:t>
            </a:r>
            <a:r>
              <a:rPr lang="en-US" sz="1200" dirty="0"/>
              <a:t> know they cannot turn on that energy source. They need to particularly know what they should NOT do if an energy source is present – such as stick a hand in a machine to unclog it. </a:t>
            </a:r>
          </a:p>
          <a:p>
            <a:r>
              <a:rPr lang="en-US" sz="1200" dirty="0"/>
              <a:t>They need to understand how LOTO is one in their specific workplace – who is authorized to do it.  An authorized employee is someone who has received training on how to perform LOTO.  In many grain facilities all employees are trained how to perform LOTO.  If a person is trained to perform LOTO they should know they types of energy, the scope of energy, the proper shut-down procedures and the correct way to isolate and lock out the energy sources for each piece of equipment.  They will also be trained in the correct way to test LOTO and to start-up the </a:t>
            </a:r>
            <a:r>
              <a:rPr lang="en-US" sz="1200" dirty="0" err="1"/>
              <a:t>machineray</a:t>
            </a:r>
            <a:r>
              <a:rPr lang="en-US" sz="1200" dirty="0"/>
              <a:t> after LOTO is </a:t>
            </a:r>
            <a:r>
              <a:rPr lang="en-US" sz="1200" dirty="0" smtClean="0"/>
              <a:t>done. </a:t>
            </a:r>
            <a:endParaRPr lang="es-HN" sz="1200" noProof="0" dirty="0" smtClean="0">
              <a:latin typeface="Arial Narrow" panose="020B0606020202030204" pitchFamily="34" charset="0"/>
            </a:endParaRPr>
          </a:p>
          <a:p>
            <a:pPr marL="0" indent="0">
              <a:buFont typeface="Arial" panose="020B0604020202020204" pitchFamily="34" charset="0"/>
              <a:buNone/>
            </a:pPr>
            <a:r>
              <a:rPr lang="es-HN" sz="1200" noProof="0" dirty="0" smtClean="0">
                <a:latin typeface="Arial Narrow" panose="020B0606020202030204" pitchFamily="34" charset="0"/>
              </a:rPr>
              <a:t>1910.147(b) </a:t>
            </a:r>
            <a:r>
              <a:rPr lang="es-HN" sz="1200" i="1" noProof="0" dirty="0" smtClean="0">
                <a:latin typeface="Arial Narrow" panose="020B0606020202030204" pitchFamily="34" charset="0"/>
              </a:rPr>
              <a:t>Definiciones que aplican</a:t>
            </a:r>
            <a:r>
              <a:rPr lang="es-HN" sz="1200" i="1" baseline="0" noProof="0" dirty="0" smtClean="0">
                <a:latin typeface="Arial Narrow" panose="020B0606020202030204" pitchFamily="34" charset="0"/>
              </a:rPr>
              <a:t> a esta sección</a:t>
            </a:r>
            <a:r>
              <a:rPr lang="es-HN" sz="1200" i="1" noProof="0" dirty="0" smtClean="0">
                <a:latin typeface="Arial Narrow" panose="020B0606020202030204" pitchFamily="34" charset="0"/>
              </a:rPr>
              <a:t>. </a:t>
            </a:r>
          </a:p>
          <a:p>
            <a:pPr marL="0" indent="0">
              <a:buFont typeface="Arial" panose="020B0604020202020204" pitchFamily="34" charset="0"/>
              <a:buNone/>
            </a:pPr>
            <a:r>
              <a:rPr lang="es-HN" sz="1200" b="1" i="1" noProof="0" dirty="0" smtClean="0">
                <a:latin typeface="Arial Narrow" panose="020B0606020202030204" pitchFamily="34" charset="0"/>
              </a:rPr>
              <a:t>Empleado afectado</a:t>
            </a:r>
            <a:r>
              <a:rPr lang="es-HN" sz="1200" b="1" noProof="0" dirty="0" smtClean="0">
                <a:latin typeface="Arial Narrow" panose="020B0606020202030204" pitchFamily="34" charset="0"/>
              </a:rPr>
              <a:t>. </a:t>
            </a:r>
            <a:r>
              <a:rPr lang="es-HN" sz="1200" noProof="0" dirty="0" smtClean="0">
                <a:latin typeface="Arial Narrow" panose="020B0606020202030204" pitchFamily="34" charset="0"/>
              </a:rPr>
              <a:t>Un empleado cuyo trabajo requiere que el/ella opere o utilice una máquina</a:t>
            </a:r>
            <a:r>
              <a:rPr lang="es-HN" sz="1200" baseline="0" noProof="0" dirty="0" smtClean="0">
                <a:latin typeface="Arial Narrow" panose="020B0606020202030204" pitchFamily="34" charset="0"/>
              </a:rPr>
              <a:t> o equipo en la que se está realizando una revisión o mantenimiento bajo candado o etiqueta, o cuyo trabajo</a:t>
            </a:r>
            <a:r>
              <a:rPr lang="es-HN" sz="1200" noProof="0" dirty="0" smtClean="0">
                <a:latin typeface="Arial Narrow" panose="020B0606020202030204" pitchFamily="34" charset="0"/>
              </a:rPr>
              <a:t> requiere</a:t>
            </a:r>
            <a:r>
              <a:rPr lang="es-HN" sz="1200" baseline="0" noProof="0" dirty="0" smtClean="0">
                <a:latin typeface="Arial Narrow" panose="020B0606020202030204" pitchFamily="34" charset="0"/>
              </a:rPr>
              <a:t> que el/ella esté en el área donde se realiza la revisión o mantenimiento.</a:t>
            </a:r>
            <a:r>
              <a:rPr lang="es-HN" sz="1200" noProof="0" dirty="0" smtClean="0">
                <a:latin typeface="Arial Narrow" panose="020B0606020202030204" pitchFamily="34" charset="0"/>
              </a:rPr>
              <a:t> </a:t>
            </a:r>
          </a:p>
          <a:p>
            <a:pPr marL="0" indent="0">
              <a:buFont typeface="Arial" panose="020B0604020202020204" pitchFamily="34" charset="0"/>
              <a:buNone/>
            </a:pPr>
            <a:r>
              <a:rPr lang="es-HN" sz="1200" b="1" i="1" noProof="0" dirty="0" smtClean="0">
                <a:latin typeface="Arial Narrow" panose="020B0606020202030204" pitchFamily="34" charset="0"/>
              </a:rPr>
              <a:t>Empleado</a:t>
            </a:r>
            <a:r>
              <a:rPr lang="es-HN" sz="1200" b="1" i="1" baseline="0" noProof="0" dirty="0" smtClean="0">
                <a:latin typeface="Arial Narrow" panose="020B0606020202030204" pitchFamily="34" charset="0"/>
              </a:rPr>
              <a:t> autorizado</a:t>
            </a:r>
            <a:r>
              <a:rPr lang="es-HN" sz="1200" noProof="0" dirty="0" smtClean="0">
                <a:latin typeface="Arial Narrow" panose="020B0606020202030204" pitchFamily="34" charset="0"/>
              </a:rPr>
              <a:t>. Una persona que cierra o etiqueta maquinas o equipo para realizar revisión o mantenimiento en esa máquina o equipo. Un empleado afectado se convierte en empleado autorizado cuando sus</a:t>
            </a:r>
            <a:r>
              <a:rPr lang="es-HN" sz="1200" baseline="0" noProof="0" dirty="0" smtClean="0">
                <a:latin typeface="Arial Narrow" panose="020B0606020202030204" pitchFamily="34" charset="0"/>
              </a:rPr>
              <a:t> deberes incluyen realizar revisión o mantenimiento cubiertos por esta sección.</a:t>
            </a:r>
            <a:r>
              <a:rPr lang="es-HN" sz="1200" noProof="0" dirty="0" smtClean="0">
                <a:latin typeface="Arial Narrow" panose="020B0606020202030204" pitchFamily="34" charset="0"/>
              </a:rPr>
              <a:t> </a:t>
            </a:r>
          </a:p>
          <a:p>
            <a:pPr marL="0" indent="0">
              <a:spcBef>
                <a:spcPts val="600"/>
              </a:spcBef>
              <a:buNone/>
            </a:pPr>
            <a:r>
              <a:rPr lang="es-HN" noProof="0" dirty="0" smtClean="0">
                <a:latin typeface="Arial Narrow" panose="020B0606020202030204" pitchFamily="34" charset="0"/>
              </a:rPr>
              <a:t>1910.147(c)(7)(i) El empleador deberá proveer entrenamiento para asegurar que el propósito y la función del programa</a:t>
            </a:r>
            <a:r>
              <a:rPr lang="es-HN" baseline="0" noProof="0" dirty="0" smtClean="0">
                <a:latin typeface="Arial Narrow" panose="020B0606020202030204" pitchFamily="34" charset="0"/>
              </a:rPr>
              <a:t> de control de energía sean entendidos por los empleados y que el conocimiento y destrezas requeridas para la aplicación segura, uso y desmontaje de los controles de energía, sean adquiridos por los empleados.  El entrenamiento debe incluir lo siguiente</a:t>
            </a:r>
            <a:r>
              <a:rPr lang="es-HN" noProof="0" dirty="0" smtClean="0">
                <a:latin typeface="Arial Narrow" panose="020B0606020202030204" pitchFamily="34" charset="0"/>
              </a:rPr>
              <a:t>:</a:t>
            </a:r>
          </a:p>
          <a:p>
            <a:pPr marL="0" indent="0">
              <a:spcBef>
                <a:spcPts val="600"/>
              </a:spcBef>
              <a:buNone/>
            </a:pPr>
            <a:r>
              <a:rPr lang="es-HN" noProof="0" dirty="0" smtClean="0">
                <a:latin typeface="Arial Narrow" panose="020B0606020202030204" pitchFamily="34" charset="0"/>
              </a:rPr>
              <a:t>1910.147(c)(7)(i)(A) Cada empleado autorizado debe recibir entrenamiento en reconocimiento de las fuentes de energía peligrosa</a:t>
            </a:r>
            <a:r>
              <a:rPr lang="es-HN" baseline="0" noProof="0" dirty="0" smtClean="0">
                <a:latin typeface="Arial Narrow" panose="020B0606020202030204" pitchFamily="34" charset="0"/>
              </a:rPr>
              <a:t> aplicables, el tipo y la magnitud de la energía disponible en el lugar de trabajo, y los métodos y medios necesarios para el aislamiento y control de energía.</a:t>
            </a:r>
            <a:endParaRPr lang="es-HN" noProof="0" dirty="0" smtClean="0">
              <a:latin typeface="Arial Narrow" panose="020B0606020202030204" pitchFamily="34" charset="0"/>
            </a:endParaRPr>
          </a:p>
          <a:p>
            <a:pPr marL="0" indent="0">
              <a:spcBef>
                <a:spcPts val="600"/>
              </a:spcBef>
              <a:buNone/>
            </a:pPr>
            <a:r>
              <a:rPr lang="es-HN" noProof="0" dirty="0" smtClean="0">
                <a:latin typeface="Arial Narrow" panose="020B0606020202030204" pitchFamily="34" charset="0"/>
              </a:rPr>
              <a:t>1910.147(c)(7)(i)(B) Cada empleado afectado debe ser instruido en el propósito y el uso del procedimiento de control de energía.</a:t>
            </a:r>
          </a:p>
          <a:p>
            <a:pPr marL="0" indent="0">
              <a:spcBef>
                <a:spcPts val="600"/>
              </a:spcBef>
              <a:buNone/>
            </a:pPr>
            <a:r>
              <a:rPr lang="es-HN" noProof="0" dirty="0" smtClean="0">
                <a:latin typeface="Arial Narrow" panose="020B0606020202030204" pitchFamily="34" charset="0"/>
              </a:rPr>
              <a:t>1910.147(c)(7)(i)(C) Todos los demás empleados cuyas operaciones de trabajo son o pueden ser en un área donde se podría</a:t>
            </a:r>
            <a:r>
              <a:rPr lang="es-HN" baseline="0" noProof="0" dirty="0" smtClean="0">
                <a:latin typeface="Arial Narrow" panose="020B0606020202030204" pitchFamily="34" charset="0"/>
              </a:rPr>
              <a:t> </a:t>
            </a:r>
            <a:r>
              <a:rPr lang="es-HN" noProof="0" dirty="0" smtClean="0">
                <a:latin typeface="Arial Narrow" panose="020B0606020202030204" pitchFamily="34" charset="0"/>
              </a:rPr>
              <a:t> utilizar</a:t>
            </a:r>
            <a:r>
              <a:rPr lang="es-HN" baseline="0" noProof="0" dirty="0" smtClean="0">
                <a:latin typeface="Arial Narrow" panose="020B0606020202030204" pitchFamily="34" charset="0"/>
              </a:rPr>
              <a:t> los procedimientos de control de energía, deben ser instruidos acerca del procedimiento, y acerca de la prohibición relacionada a los intentos de poner en marcha o suministrar energía a las máquinas o equipo que están cerradas o etiquetadas.</a:t>
            </a:r>
            <a:endParaRPr lang="en-US" dirty="0" smtClean="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454160DA-D3F9-4D2D-ADDE-5B8C9A50B247}" type="slidenum">
              <a:rPr lang="en-US" smtClean="0"/>
              <a:pPr/>
              <a:t>37</a:t>
            </a:fld>
            <a:endParaRPr lang="en-US" dirty="0"/>
          </a:p>
        </p:txBody>
      </p:sp>
    </p:spTree>
    <p:extLst>
      <p:ext uri="{BB962C8B-B14F-4D97-AF65-F5344CB8AC3E}">
        <p14:creationId xmlns:p14="http://schemas.microsoft.com/office/powerpoint/2010/main" val="308897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533400"/>
            <a:ext cx="4267200" cy="3200400"/>
          </a:xfrm>
          <a:prstGeom prst="rect">
            <a:avLst/>
          </a:prstGeom>
        </p:spPr>
      </p:sp>
      <p:sp>
        <p:nvSpPr>
          <p:cNvPr id="3" name="Notes Placeholder 2"/>
          <p:cNvSpPr>
            <a:spLocks noGrp="1"/>
          </p:cNvSpPr>
          <p:nvPr>
            <p:ph type="body" idx="1"/>
          </p:nvPr>
        </p:nvSpPr>
        <p:spPr>
          <a:xfrm>
            <a:off x="457200" y="3957519"/>
            <a:ext cx="5943600" cy="5261485"/>
          </a:xfrm>
          <a:prstGeom prst="rect">
            <a:avLst/>
          </a:prstGeom>
        </p:spPr>
        <p:txBody>
          <a:bodyPr/>
          <a:lstStyle/>
          <a:p>
            <a:pPr marL="0" indent="0">
              <a:buFont typeface="Arial" panose="020B0604020202020204" pitchFamily="34" charset="0"/>
              <a:buNone/>
            </a:pPr>
            <a:r>
              <a:rPr lang="es-HN" sz="1200" noProof="0" dirty="0" smtClean="0">
                <a:latin typeface="Arial Narrow" panose="020B0606020202030204" pitchFamily="34" charset="0"/>
              </a:rPr>
              <a:t>Imagen:  GHSC D.</a:t>
            </a:r>
            <a:r>
              <a:rPr lang="es-HN" sz="1200" baseline="0" noProof="0" dirty="0" smtClean="0">
                <a:latin typeface="Arial Narrow" panose="020B0606020202030204" pitchFamily="34" charset="0"/>
              </a:rPr>
              <a:t> </a:t>
            </a:r>
            <a:r>
              <a:rPr lang="es-HN" sz="1200" baseline="0" noProof="0" dirty="0" err="1" smtClean="0">
                <a:latin typeface="Arial Narrow" panose="020B0606020202030204" pitchFamily="34" charset="0"/>
              </a:rPr>
              <a:t>Gathier</a:t>
            </a:r>
            <a:endParaRPr lang="es-HN" sz="1200" baseline="0" noProof="0" dirty="0" smtClean="0">
              <a:latin typeface="Arial Narrow" panose="020B0606020202030204" pitchFamily="34" charset="0"/>
            </a:endParaRPr>
          </a:p>
          <a:p>
            <a:r>
              <a:rPr lang="es-HN" sz="1200" dirty="0" smtClean="0"/>
              <a:t>Train </a:t>
            </a:r>
            <a:r>
              <a:rPr lang="es-HN" sz="1200" dirty="0" err="1" smtClean="0"/>
              <a:t>all</a:t>
            </a:r>
            <a:r>
              <a:rPr lang="es-HN" sz="1200" dirty="0" smtClean="0"/>
              <a:t> </a:t>
            </a:r>
            <a:r>
              <a:rPr lang="es-HN" sz="1200" dirty="0" err="1" smtClean="0"/>
              <a:t>employees</a:t>
            </a:r>
            <a:r>
              <a:rPr lang="es-HN" sz="1200" dirty="0" smtClean="0"/>
              <a:t> </a:t>
            </a:r>
            <a:r>
              <a:rPr lang="es-HN" sz="1200" dirty="0" err="1" smtClean="0"/>
              <a:t>on</a:t>
            </a:r>
            <a:r>
              <a:rPr lang="es-HN" sz="1200" dirty="0" smtClean="0"/>
              <a:t> </a:t>
            </a:r>
            <a:r>
              <a:rPr lang="es-HN" sz="1200" dirty="0" err="1" smtClean="0"/>
              <a:t>the</a:t>
            </a:r>
            <a:r>
              <a:rPr lang="es-HN" sz="1200" dirty="0" smtClean="0"/>
              <a:t> </a:t>
            </a:r>
            <a:r>
              <a:rPr lang="es-HN" sz="1200" dirty="0" err="1" smtClean="0"/>
              <a:t>company</a:t>
            </a:r>
            <a:r>
              <a:rPr lang="es-HN" sz="1200" dirty="0" smtClean="0"/>
              <a:t> LOTO </a:t>
            </a:r>
            <a:r>
              <a:rPr lang="es-HN" sz="1200" dirty="0" err="1" smtClean="0"/>
              <a:t>procedures</a:t>
            </a:r>
            <a:r>
              <a:rPr lang="es-HN" sz="1200" dirty="0" smtClean="0"/>
              <a:t> and </a:t>
            </a:r>
            <a:r>
              <a:rPr lang="es-HN" sz="1200" dirty="0" err="1" smtClean="0"/>
              <a:t>their</a:t>
            </a:r>
            <a:r>
              <a:rPr lang="es-HN" sz="1200" dirty="0" smtClean="0"/>
              <a:t> </a:t>
            </a:r>
            <a:r>
              <a:rPr lang="es-HN" sz="1200" dirty="0" err="1" smtClean="0"/>
              <a:t>specific</a:t>
            </a:r>
            <a:r>
              <a:rPr lang="es-HN" sz="1200" dirty="0" smtClean="0"/>
              <a:t> roles and </a:t>
            </a:r>
            <a:r>
              <a:rPr lang="es-HN" sz="1200" dirty="0" err="1" smtClean="0"/>
              <a:t>responsibiilities</a:t>
            </a:r>
            <a:r>
              <a:rPr lang="es-HN" sz="1200" dirty="0" smtClean="0"/>
              <a:t>.</a:t>
            </a:r>
          </a:p>
          <a:p>
            <a:r>
              <a:rPr lang="es-HN" sz="1200" baseline="0" noProof="0" dirty="0" smtClean="0">
                <a:latin typeface="Arial Narrow" panose="020B0606020202030204" pitchFamily="34" charset="0"/>
              </a:rPr>
              <a:t>In </a:t>
            </a:r>
            <a:r>
              <a:rPr lang="es-HN" sz="1200" baseline="0" noProof="0" dirty="0" err="1" smtClean="0">
                <a:latin typeface="Arial Narrow" panose="020B0606020202030204" pitchFamily="34" charset="0"/>
              </a:rPr>
              <a:t>many</a:t>
            </a:r>
            <a:r>
              <a:rPr lang="es-HN" sz="1200" baseline="0" noProof="0" dirty="0" smtClean="0">
                <a:latin typeface="Arial Narrow" panose="020B0606020202030204" pitchFamily="34" charset="0"/>
              </a:rPr>
              <a:t> </a:t>
            </a:r>
            <a:r>
              <a:rPr lang="es-HN" sz="1200" baseline="0" noProof="0" dirty="0" err="1" smtClean="0">
                <a:latin typeface="Arial Narrow" panose="020B0606020202030204" pitchFamily="34" charset="0"/>
              </a:rPr>
              <a:t>work</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environments</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all</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employees</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may</a:t>
            </a:r>
            <a:r>
              <a:rPr lang="es-HN" sz="1200" noProof="0" dirty="0" smtClean="0">
                <a:latin typeface="Arial Narrow" panose="020B0606020202030204" pitchFamily="34" charset="0"/>
              </a:rPr>
              <a:t> be </a:t>
            </a:r>
            <a:r>
              <a:rPr lang="es-HN" sz="1200" noProof="0" dirty="0" err="1" smtClean="0">
                <a:latin typeface="Arial Narrow" panose="020B0606020202030204" pitchFamily="34" charset="0"/>
              </a:rPr>
              <a:t>trained</a:t>
            </a:r>
            <a:r>
              <a:rPr lang="es-HN" sz="1200" noProof="0" dirty="0" smtClean="0">
                <a:latin typeface="Arial Narrow" panose="020B0606020202030204" pitchFamily="34" charset="0"/>
              </a:rPr>
              <a:t> to </a:t>
            </a:r>
            <a:r>
              <a:rPr lang="es-HN" sz="1200" noProof="0" dirty="0" err="1" smtClean="0">
                <a:latin typeface="Arial Narrow" panose="020B0606020202030204" pitchFamily="34" charset="0"/>
              </a:rPr>
              <a:t>perform</a:t>
            </a:r>
            <a:r>
              <a:rPr lang="es-HN" sz="1200" noProof="0" dirty="0" smtClean="0">
                <a:latin typeface="Arial Narrow" panose="020B0606020202030204" pitchFamily="34" charset="0"/>
              </a:rPr>
              <a:t> LOTO.  </a:t>
            </a:r>
            <a:r>
              <a:rPr lang="es-HN" sz="1200" noProof="0" dirty="0" err="1" smtClean="0">
                <a:latin typeface="Arial Narrow" panose="020B0606020202030204" pitchFamily="34" charset="0"/>
              </a:rPr>
              <a:t>If</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this</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is</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the</a:t>
            </a:r>
            <a:r>
              <a:rPr lang="es-HN" sz="1200" noProof="0" dirty="0" smtClean="0">
                <a:latin typeface="Arial Narrow" panose="020B0606020202030204" pitchFamily="34" charset="0"/>
              </a:rPr>
              <a:t> case, </a:t>
            </a:r>
            <a:r>
              <a:rPr lang="es-HN" sz="1200" noProof="0" dirty="0" err="1" smtClean="0">
                <a:latin typeface="Arial Narrow" panose="020B0606020202030204" pitchFamily="34" charset="0"/>
              </a:rPr>
              <a:t>ensure</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all</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employees</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know</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all</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the</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energy</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sources</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the</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scope</a:t>
            </a:r>
            <a:r>
              <a:rPr lang="es-HN" sz="1200" noProof="0" dirty="0" smtClean="0">
                <a:latin typeface="Arial Narrow" panose="020B0606020202030204" pitchFamily="34" charset="0"/>
              </a:rPr>
              <a:t> of </a:t>
            </a:r>
            <a:r>
              <a:rPr lang="es-HN" sz="1200" noProof="0" dirty="0" err="1" smtClean="0">
                <a:latin typeface="Arial Narrow" panose="020B0606020202030204" pitchFamily="34" charset="0"/>
              </a:rPr>
              <a:t>energy</a:t>
            </a:r>
            <a:r>
              <a:rPr lang="es-HN" sz="1200" noProof="0" dirty="0" smtClean="0">
                <a:latin typeface="Arial Narrow" panose="020B0606020202030204" pitchFamily="34" charset="0"/>
              </a:rPr>
              <a:t> as </a:t>
            </a:r>
            <a:r>
              <a:rPr lang="es-HN" sz="1200" noProof="0" dirty="0" err="1" smtClean="0">
                <a:latin typeface="Arial Narrow" panose="020B0606020202030204" pitchFamily="34" charset="0"/>
              </a:rPr>
              <a:t>well</a:t>
            </a:r>
            <a:r>
              <a:rPr lang="es-HN" sz="1200" noProof="0" dirty="0" smtClean="0">
                <a:latin typeface="Arial Narrow" panose="020B0606020202030204" pitchFamily="34" charset="0"/>
              </a:rPr>
              <a:t> as </a:t>
            </a:r>
            <a:r>
              <a:rPr lang="es-HN" sz="1200" noProof="0" dirty="0" err="1" smtClean="0">
                <a:latin typeface="Arial Narrow" panose="020B0606020202030204" pitchFamily="34" charset="0"/>
              </a:rPr>
              <a:t>the</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correct</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shut-down</a:t>
            </a:r>
            <a:r>
              <a:rPr lang="es-HN" sz="1200" noProof="0" dirty="0" smtClean="0">
                <a:latin typeface="Arial Narrow" panose="020B0606020202030204" pitchFamily="34" charset="0"/>
              </a:rPr>
              <a:t> </a:t>
            </a:r>
            <a:r>
              <a:rPr lang="es-HN" sz="1200" noProof="0" dirty="0" err="1" smtClean="0">
                <a:latin typeface="Arial Narrow" panose="020B0606020202030204" pitchFamily="34" charset="0"/>
              </a:rPr>
              <a:t>procedures</a:t>
            </a:r>
            <a:r>
              <a:rPr lang="es-HN" sz="1200" dirty="0"/>
              <a:t> </a:t>
            </a:r>
            <a:r>
              <a:rPr lang="es-HN" sz="1200" dirty="0" err="1" smtClean="0"/>
              <a:t>for</a:t>
            </a:r>
            <a:r>
              <a:rPr lang="es-HN" sz="1200" dirty="0" smtClean="0"/>
              <a:t> </a:t>
            </a:r>
            <a:r>
              <a:rPr lang="es-HN" sz="1200" dirty="0" err="1" smtClean="0"/>
              <a:t>the</a:t>
            </a:r>
            <a:r>
              <a:rPr lang="es-HN" sz="1200" dirty="0" smtClean="0"/>
              <a:t> </a:t>
            </a:r>
            <a:r>
              <a:rPr lang="es-HN" sz="1200" dirty="0" err="1" smtClean="0"/>
              <a:t>equipment</a:t>
            </a:r>
            <a:r>
              <a:rPr lang="es-HN" sz="1200" dirty="0" smtClean="0"/>
              <a:t>, </a:t>
            </a:r>
            <a:r>
              <a:rPr lang="es-HN" sz="1200" dirty="0" err="1" smtClean="0"/>
              <a:t>how</a:t>
            </a:r>
            <a:r>
              <a:rPr lang="es-HN" sz="1200" dirty="0" smtClean="0"/>
              <a:t> to </a:t>
            </a:r>
            <a:r>
              <a:rPr lang="es-HN" sz="1200" dirty="0" err="1" smtClean="0"/>
              <a:t>properly</a:t>
            </a:r>
            <a:r>
              <a:rPr lang="es-HN" sz="1200" dirty="0" smtClean="0"/>
              <a:t> </a:t>
            </a:r>
            <a:r>
              <a:rPr lang="es-HN" sz="1200" dirty="0" err="1" smtClean="0"/>
              <a:t>isolate</a:t>
            </a:r>
            <a:r>
              <a:rPr lang="es-HN" sz="1200" dirty="0" smtClean="0"/>
              <a:t> and </a:t>
            </a:r>
            <a:r>
              <a:rPr lang="es-HN" sz="1200" dirty="0" err="1" smtClean="0"/>
              <a:t>lock</a:t>
            </a:r>
            <a:r>
              <a:rPr lang="es-HN" sz="1200" dirty="0" smtClean="0"/>
              <a:t> </a:t>
            </a:r>
            <a:r>
              <a:rPr lang="es-HN" sz="1200" dirty="0" err="1" smtClean="0"/>
              <a:t>out</a:t>
            </a:r>
            <a:r>
              <a:rPr lang="es-HN" sz="1200" dirty="0" smtClean="0"/>
              <a:t> </a:t>
            </a:r>
            <a:r>
              <a:rPr lang="es-HN" sz="1200" dirty="0" err="1" smtClean="0"/>
              <a:t>energy</a:t>
            </a:r>
            <a:r>
              <a:rPr lang="es-HN" sz="1200" dirty="0" smtClean="0"/>
              <a:t> and </a:t>
            </a:r>
            <a:r>
              <a:rPr lang="es-HN" sz="1200" dirty="0" err="1" smtClean="0"/>
              <a:t>the</a:t>
            </a:r>
            <a:r>
              <a:rPr lang="es-HN" sz="1200" dirty="0" smtClean="0"/>
              <a:t> </a:t>
            </a:r>
            <a:r>
              <a:rPr lang="es-HN" sz="1200" dirty="0" err="1" smtClean="0"/>
              <a:t>correct</a:t>
            </a:r>
            <a:r>
              <a:rPr lang="es-HN" sz="1200" dirty="0" smtClean="0"/>
              <a:t> </a:t>
            </a:r>
            <a:r>
              <a:rPr lang="es-HN" sz="1200" dirty="0" err="1" smtClean="0"/>
              <a:t>start</a:t>
            </a:r>
            <a:r>
              <a:rPr lang="es-HN" sz="1200" dirty="0" smtClean="0"/>
              <a:t>-up </a:t>
            </a:r>
            <a:r>
              <a:rPr lang="es-HN" sz="1200" dirty="0" err="1" smtClean="0"/>
              <a:t>proceudres</a:t>
            </a:r>
            <a:r>
              <a:rPr lang="es-HN" sz="1200" dirty="0" smtClean="0"/>
              <a:t>.  </a:t>
            </a:r>
            <a:r>
              <a:rPr lang="es-HN" sz="1200" dirty="0" err="1" smtClean="0"/>
              <a:t>These</a:t>
            </a:r>
            <a:r>
              <a:rPr lang="es-HN" sz="1200" dirty="0" smtClean="0"/>
              <a:t> </a:t>
            </a:r>
            <a:r>
              <a:rPr lang="es-HN" sz="1200" dirty="0" err="1" smtClean="0"/>
              <a:t>should</a:t>
            </a:r>
            <a:r>
              <a:rPr lang="es-HN" sz="1200" dirty="0" smtClean="0"/>
              <a:t> </a:t>
            </a:r>
            <a:r>
              <a:rPr lang="es-HN" sz="1200" dirty="0" err="1" smtClean="0"/>
              <a:t>all</a:t>
            </a:r>
            <a:r>
              <a:rPr lang="es-HN" sz="1200" dirty="0" smtClean="0"/>
              <a:t> be </a:t>
            </a:r>
            <a:r>
              <a:rPr lang="es-HN" sz="1200" dirty="0" err="1" smtClean="0"/>
              <a:t>written</a:t>
            </a:r>
            <a:r>
              <a:rPr lang="es-HN" sz="1200" dirty="0" smtClean="0"/>
              <a:t> </a:t>
            </a:r>
            <a:r>
              <a:rPr lang="es-HN" sz="1200" dirty="0" err="1" smtClean="0"/>
              <a:t>down</a:t>
            </a:r>
            <a:r>
              <a:rPr lang="es-HN" sz="1200" dirty="0" smtClean="0"/>
              <a:t>. </a:t>
            </a:r>
            <a:endParaRPr lang="es-HN" sz="1200" baseline="0" noProof="0" dirty="0" smtClean="0">
              <a:latin typeface="Arial Narrow" panose="020B0606020202030204" pitchFamily="34" charset="0"/>
            </a:endParaRPr>
          </a:p>
          <a:p>
            <a:pPr marL="0" indent="0">
              <a:buFont typeface="Arial" panose="020B0604020202020204" pitchFamily="34" charset="0"/>
              <a:buNone/>
            </a:pPr>
            <a:endParaRPr lang="es-HN" sz="1200" noProof="0" dirty="0" smtClean="0">
              <a:latin typeface="Arial Narrow" panose="020B0606020202030204" pitchFamily="34" charset="0"/>
            </a:endParaRPr>
          </a:p>
          <a:p>
            <a:pPr marL="0" indent="0">
              <a:spcBef>
                <a:spcPts val="600"/>
              </a:spcBef>
              <a:buFont typeface="Arial" panose="020B0604020202020204" pitchFamily="34" charset="0"/>
              <a:buNone/>
            </a:pPr>
            <a:r>
              <a:rPr lang="es-HN" sz="1200" noProof="0" dirty="0" smtClean="0">
                <a:latin typeface="Arial Narrow" panose="020B0606020202030204" pitchFamily="34" charset="0"/>
              </a:rPr>
              <a:t>Entrenamiento</a:t>
            </a:r>
            <a:r>
              <a:rPr lang="es-HN" sz="1200" baseline="0" noProof="0" dirty="0" smtClean="0">
                <a:latin typeface="Arial Narrow" panose="020B0606020202030204" pitchFamily="34" charset="0"/>
              </a:rPr>
              <a:t> y comunicación</a:t>
            </a:r>
            <a:r>
              <a:rPr lang="es-HN" sz="1200" noProof="0" dirty="0" smtClean="0">
                <a:latin typeface="Arial Narrow" panose="020B0606020202030204" pitchFamily="34" charset="0"/>
              </a:rPr>
              <a:t>.</a:t>
            </a:r>
          </a:p>
          <a:p>
            <a:pPr marL="0" indent="0">
              <a:spcBef>
                <a:spcPts val="600"/>
              </a:spcBef>
              <a:buFont typeface="Arial" panose="020B0604020202020204" pitchFamily="34" charset="0"/>
              <a:buNone/>
            </a:pPr>
            <a:r>
              <a:rPr lang="es-HN" sz="1200" noProof="0" dirty="0" smtClean="0">
                <a:latin typeface="Arial Narrow" panose="020B0606020202030204" pitchFamily="34" charset="0"/>
              </a:rPr>
              <a:t>1910.147(c)(7)(i) El empleador deberá proveer entrenamiento para asegurar que el propósito y la función del programa</a:t>
            </a:r>
            <a:r>
              <a:rPr lang="es-HN" sz="1200" baseline="0" noProof="0" dirty="0" smtClean="0">
                <a:latin typeface="Arial Narrow" panose="020B0606020202030204" pitchFamily="34" charset="0"/>
              </a:rPr>
              <a:t> de control de energía sean entendidos por los empleados y que el conocimiento y destrezas requeridas para la aplicación segura, uso y desmontaje de los controles de energía, sean adquiridos por los empleados.  El entrenamiento debe incluir lo siguiente</a:t>
            </a:r>
            <a:r>
              <a:rPr lang="es-HN" sz="1200" noProof="0" dirty="0" smtClean="0">
                <a:latin typeface="Arial Narrow" panose="020B0606020202030204" pitchFamily="34" charset="0"/>
              </a:rPr>
              <a:t>:</a:t>
            </a:r>
          </a:p>
          <a:p>
            <a:pPr marL="0" indent="0">
              <a:spcBef>
                <a:spcPts val="600"/>
              </a:spcBef>
              <a:buNone/>
            </a:pPr>
            <a:r>
              <a:rPr lang="es-HN" sz="1200" noProof="0" dirty="0" smtClean="0">
                <a:latin typeface="Arial Narrow" panose="020B0606020202030204" pitchFamily="34" charset="0"/>
              </a:rPr>
              <a:t>1910.147(c)(7)(i)(A) Cada empleado autorizado debe recibir entrenamiento en reconocimiento de las fuentes de energía peligrosa</a:t>
            </a:r>
            <a:r>
              <a:rPr lang="es-HN" sz="1200" baseline="0" noProof="0" dirty="0" smtClean="0">
                <a:latin typeface="Arial Narrow" panose="020B0606020202030204" pitchFamily="34" charset="0"/>
              </a:rPr>
              <a:t> aplicables, el tipo y la magnitud de la energía disponible en el lugar de trabajo, y los métodos y medios necesarios para el aislamiento y control de energía.</a:t>
            </a:r>
            <a:endParaRPr lang="es-HN" sz="1200" noProof="0" dirty="0" smtClean="0">
              <a:latin typeface="Arial Narrow" panose="020B0606020202030204" pitchFamily="34" charset="0"/>
            </a:endParaRPr>
          </a:p>
          <a:p>
            <a:pPr marL="0" indent="0">
              <a:spcBef>
                <a:spcPts val="600"/>
              </a:spcBef>
              <a:buNone/>
            </a:pPr>
            <a:r>
              <a:rPr lang="es-HN" sz="1200" noProof="0" dirty="0" smtClean="0">
                <a:latin typeface="Arial Narrow" panose="020B0606020202030204" pitchFamily="34" charset="0"/>
              </a:rPr>
              <a:t>1910.147(c)(7)(i)(B) Cada empleado afectado debe ser instruido en el propósito y el uso del procedimiento de control de energía.</a:t>
            </a:r>
          </a:p>
          <a:p>
            <a:pPr marL="0" indent="0">
              <a:spcBef>
                <a:spcPts val="600"/>
              </a:spcBef>
              <a:buNone/>
            </a:pPr>
            <a:r>
              <a:rPr lang="es-HN" sz="1200" noProof="0" dirty="0" smtClean="0">
                <a:latin typeface="Arial Narrow" panose="020B0606020202030204" pitchFamily="34" charset="0"/>
              </a:rPr>
              <a:t>1910.147(c)(7)(i)(C) Todos los demás empleados cuyas operaciones de trabajo son o pueden ser en un área donde se podría</a:t>
            </a:r>
            <a:r>
              <a:rPr lang="es-HN" sz="1200" baseline="0" noProof="0" dirty="0" smtClean="0">
                <a:latin typeface="Arial Narrow" panose="020B0606020202030204" pitchFamily="34" charset="0"/>
              </a:rPr>
              <a:t> </a:t>
            </a:r>
            <a:r>
              <a:rPr lang="es-HN" sz="1200" noProof="0" dirty="0" smtClean="0">
                <a:latin typeface="Arial Narrow" panose="020B0606020202030204" pitchFamily="34" charset="0"/>
              </a:rPr>
              <a:t> utilizar</a:t>
            </a:r>
            <a:r>
              <a:rPr lang="es-HN" sz="1200" baseline="0" noProof="0" dirty="0" smtClean="0">
                <a:latin typeface="Arial Narrow" panose="020B0606020202030204" pitchFamily="34" charset="0"/>
              </a:rPr>
              <a:t> los procedimientos de control de energía, deben ser instruidos acerca del procedimiento, y acerca de la prohibición relacionada a los intentos de poner en marcha o suministrar energía a las máquinas o equipo que están cerradas o etiquetadas.</a:t>
            </a:r>
            <a:endParaRPr lang="en-US" sz="1200" dirty="0" smtClean="0">
              <a:latin typeface="Arial Narrow" panose="020B0606020202030204" pitchFamily="34" charset="0"/>
            </a:endParaRPr>
          </a:p>
          <a:p>
            <a:pPr marL="0" indent="0">
              <a:spcBef>
                <a:spcPts val="600"/>
              </a:spcBef>
              <a:buNone/>
            </a:pPr>
            <a:r>
              <a:rPr lang="es-HN" sz="1200" noProof="0" dirty="0" smtClean="0">
                <a:latin typeface="Arial Narrow" panose="020B0606020202030204" pitchFamily="34" charset="0"/>
              </a:rPr>
              <a:t>  1910.147(c)(7)(ii) Cuando se utilizan sistemas de etiqueta, los empleados también deben ser entrenados en las siguientes limitaciones de etiquetas:</a:t>
            </a:r>
            <a:endParaRPr lang="es-HN" sz="1200" noProof="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454160DA-D3F9-4D2D-ADDE-5B8C9A50B247}" type="slidenum">
              <a:rPr lang="en-US" smtClean="0"/>
              <a:pPr/>
              <a:t>38</a:t>
            </a:fld>
            <a:endParaRPr lang="en-US" dirty="0"/>
          </a:p>
        </p:txBody>
      </p:sp>
    </p:spTree>
    <p:extLst>
      <p:ext uri="{BB962C8B-B14F-4D97-AF65-F5344CB8AC3E}">
        <p14:creationId xmlns:p14="http://schemas.microsoft.com/office/powerpoint/2010/main" val="308897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3813" y="155575"/>
            <a:ext cx="4268787" cy="3200400"/>
          </a:xfrm>
          <a:prstGeom prst="rect">
            <a:avLst/>
          </a:prstGeom>
        </p:spPr>
      </p:sp>
      <p:sp>
        <p:nvSpPr>
          <p:cNvPr id="3" name="Notes Placeholder 2"/>
          <p:cNvSpPr>
            <a:spLocks noGrp="1"/>
          </p:cNvSpPr>
          <p:nvPr>
            <p:ph type="body" idx="1"/>
          </p:nvPr>
        </p:nvSpPr>
        <p:spPr>
          <a:xfrm>
            <a:off x="0" y="3419850"/>
            <a:ext cx="6858000" cy="5801570"/>
          </a:xfrm>
          <a:prstGeom prst="rect">
            <a:avLst/>
          </a:prstGeom>
        </p:spPr>
        <p:txBody>
          <a:bodyPr/>
          <a:lstStyle/>
          <a:p>
            <a:pPr marL="228600" indent="-228600">
              <a:buFont typeface="+mj-lt"/>
              <a:buAutoNum type="arabicPeriod"/>
            </a:pPr>
            <a:r>
              <a:rPr lang="es-HN" sz="1200" noProof="0" dirty="0" smtClean="0"/>
              <a:t>El sistema solo-etiqueta debe ser usado en circunstancias limitadas.</a:t>
            </a:r>
            <a:endParaRPr lang="es-HN" sz="1200" baseline="0" noProof="0" dirty="0" smtClean="0"/>
          </a:p>
          <a:p>
            <a:pPr marL="228600" indent="-228600">
              <a:buFont typeface="+mj-lt"/>
              <a:buAutoNum type="arabicPeriod"/>
            </a:pPr>
            <a:r>
              <a:rPr lang="es-HN" sz="1200" baseline="0" noProof="0" dirty="0" smtClean="0"/>
              <a:t>Todos deben entender el significado de la etiqueta y que ellos NO deben desmontar las etiquetas o suministrar energía al equipo. </a:t>
            </a:r>
          </a:p>
          <a:p>
            <a:pPr marL="228600" indent="-228600">
              <a:spcAft>
                <a:spcPts val="400"/>
              </a:spcAft>
              <a:buFont typeface="+mj-lt"/>
              <a:buAutoNum type="arabicPeriod"/>
            </a:pPr>
            <a:r>
              <a:rPr lang="es-HN" sz="1200" baseline="0" noProof="0" dirty="0" smtClean="0"/>
              <a:t>Si el empleador utiliza el programa de solo-etiqueta en las máquinas o equipo cuyas fuentes de energía PUEDEN ser cerradas, el empleador debe demostrar que esto ofrece el mismo nivel de protección que el candado. </a:t>
            </a:r>
          </a:p>
          <a:p>
            <a:pPr marL="0" indent="0">
              <a:spcBef>
                <a:spcPts val="200"/>
              </a:spcBef>
              <a:buNone/>
            </a:pPr>
            <a:r>
              <a:rPr lang="es-HN" sz="1050" noProof="0" dirty="0" smtClean="0"/>
              <a:t>1910.147(c)(2)(ii)Si un dispositivo aislante de energía puede ser cerrado, el programa de control de energía del empleador bajo el párrafo (c)(1) de esta sección debe utilizar candado, a menos que el empleador pueda demostrar que la utilización de un sistema de etiqueta</a:t>
            </a:r>
            <a:r>
              <a:rPr lang="es-HN" sz="1050" baseline="0" noProof="0" dirty="0" smtClean="0"/>
              <a:t> proveerá completa protección al empleado como lo establece el párrafo </a:t>
            </a:r>
            <a:r>
              <a:rPr lang="es-HN" sz="1050" noProof="0" dirty="0" smtClean="0"/>
              <a:t>(c)(3) de esta sección.</a:t>
            </a:r>
          </a:p>
          <a:p>
            <a:pPr marL="0" indent="0">
              <a:spcBef>
                <a:spcPts val="200"/>
              </a:spcBef>
              <a:buNone/>
            </a:pPr>
            <a:r>
              <a:rPr lang="es-HN" sz="1050" noProof="0" dirty="0" smtClean="0"/>
              <a:t>1910.147(c)(3)(i)Cuando un dispositivo</a:t>
            </a:r>
            <a:r>
              <a:rPr lang="es-HN" sz="1050" baseline="0" noProof="0" dirty="0" smtClean="0"/>
              <a:t> de candado es utilizado en un dispositivo aislante de energía que es capaz de ser cerrado, el dispositivo de etiqueta se colocara en el mismo lugar que el dispositivo de candado, y el  empleador deberá demostrar que el programa de etiquetado proveerá un nivel de seguridad equivalente al que se obtiene al utilizar el programa de candado.</a:t>
            </a:r>
            <a:r>
              <a:rPr lang="es-HN" sz="1050" noProof="0" dirty="0" smtClean="0"/>
              <a:t> </a:t>
            </a:r>
          </a:p>
          <a:p>
            <a:pPr marL="0" indent="0">
              <a:spcBef>
                <a:spcPts val="200"/>
              </a:spcBef>
              <a:buNone/>
            </a:pPr>
            <a:r>
              <a:rPr lang="es-HN" sz="1050" noProof="0" dirty="0" smtClean="0"/>
              <a:t>1910.147(c)(7)(ii)  Cuando se utilizan sistemas</a:t>
            </a:r>
            <a:r>
              <a:rPr lang="es-HN" sz="1050" baseline="0" noProof="0" dirty="0" smtClean="0"/>
              <a:t> de etiquetado, los empleados también deben ser entrenados en las siguientes limitaciones de las etiquetas</a:t>
            </a:r>
            <a:r>
              <a:rPr lang="es-HN" sz="1050" noProof="0" dirty="0" smtClean="0"/>
              <a:t>:</a:t>
            </a:r>
          </a:p>
          <a:p>
            <a:pPr marL="0" indent="0">
              <a:spcBef>
                <a:spcPts val="200"/>
              </a:spcBef>
              <a:buNone/>
            </a:pPr>
            <a:r>
              <a:rPr lang="es-HN" sz="1050" noProof="0" dirty="0" smtClean="0"/>
              <a:t>1910.147(c)(7)(ii)(A) Las etiquetas son esencialmente dispositivos de advertencia colocados en dispositivos aislantes</a:t>
            </a:r>
            <a:r>
              <a:rPr lang="es-HN" sz="1050" baseline="0" noProof="0" dirty="0" smtClean="0"/>
              <a:t> de energía, y no proveen la restricción física que provee un candado.</a:t>
            </a:r>
            <a:endParaRPr lang="es-HN" sz="1050" noProof="0" dirty="0" smtClean="0"/>
          </a:p>
          <a:p>
            <a:pPr marL="0" indent="0">
              <a:spcBef>
                <a:spcPts val="200"/>
              </a:spcBef>
              <a:buNone/>
            </a:pPr>
            <a:r>
              <a:rPr lang="es-HN" sz="1050" noProof="0" dirty="0" smtClean="0"/>
              <a:t>1910.147(c)(7)(ii)(B)  Cuando una etiqueta es colocada en un medio de aislamiento de energía, no debe ser</a:t>
            </a:r>
            <a:r>
              <a:rPr lang="es-HN" sz="1050" baseline="0" noProof="0" dirty="0" smtClean="0"/>
              <a:t> desmontada sin la autorización de la persona responsable de ella, y nunca debe ser excluida, ignorada, o de otra forma vencida.</a:t>
            </a:r>
            <a:endParaRPr lang="es-HN" sz="1050" noProof="0" dirty="0" smtClean="0"/>
          </a:p>
          <a:p>
            <a:pPr marL="0" marR="0" lvl="0" indent="0" algn="l" defTabSz="914400" rtl="0" eaLnBrk="1" fontAlgn="auto" latinLnBrk="0" hangingPunct="1">
              <a:lnSpc>
                <a:spcPct val="100000"/>
              </a:lnSpc>
              <a:spcBef>
                <a:spcPts val="200"/>
              </a:spcBef>
              <a:spcAft>
                <a:spcPts val="0"/>
              </a:spcAft>
              <a:buClrTx/>
              <a:buSzTx/>
              <a:buNone/>
              <a:tabLst/>
              <a:defRPr/>
            </a:pPr>
            <a:r>
              <a:rPr lang="es-HN" sz="1050" noProof="0" dirty="0" smtClean="0"/>
              <a:t>1910.147(c)(7)(ii)(C) </a:t>
            </a:r>
            <a:r>
              <a:rPr kumimoji="0" lang="es-HN" sz="1050" b="0" i="0" u="none" strike="noStrike" kern="1200" cap="none" spc="0" normalizeH="0" baseline="0" noProof="0" dirty="0" smtClean="0">
                <a:ln>
                  <a:noFill/>
                </a:ln>
                <a:solidFill>
                  <a:prstClr val="black"/>
                </a:solidFill>
                <a:effectLst/>
                <a:uLnTx/>
                <a:uFillTx/>
              </a:rPr>
              <a:t>Las etiquetas deben ser legibles y entendibles por todos los empleados autorizados, empleados afectados, y todos los demás empleados cuyas operaciones de trabajo son o pueden ser en el área, para que éstas sean efectivas.</a:t>
            </a:r>
          </a:p>
          <a:p>
            <a:pPr marL="0" marR="0" lvl="0" indent="0" algn="l" defTabSz="914400" rtl="0" eaLnBrk="1" fontAlgn="auto" latinLnBrk="0" hangingPunct="1">
              <a:lnSpc>
                <a:spcPct val="100000"/>
              </a:lnSpc>
              <a:spcBef>
                <a:spcPts val="200"/>
              </a:spcBef>
              <a:spcAft>
                <a:spcPts val="0"/>
              </a:spcAft>
              <a:buClrTx/>
              <a:buSzTx/>
              <a:buNone/>
              <a:tabLst/>
              <a:defRPr/>
            </a:pPr>
            <a:r>
              <a:rPr kumimoji="0" lang="es-HN" sz="1050" b="0" i="0" u="none" strike="noStrike" kern="1200" cap="none" spc="0" normalizeH="0" baseline="0" noProof="0" dirty="0" smtClean="0">
                <a:ln>
                  <a:noFill/>
                </a:ln>
                <a:solidFill>
                  <a:prstClr val="black"/>
                </a:solidFill>
                <a:effectLst/>
                <a:uLnTx/>
                <a:uFillTx/>
              </a:rPr>
              <a:t>1910.147(c)(7)(ii)(D)  Las etiquetas y sus medios para adjuntarlas deben hacerse con materiales que soportan las condiciones ambientales encontradas en el lugar de trabajo.</a:t>
            </a:r>
          </a:p>
          <a:p>
            <a:pPr marL="0" marR="0" lvl="0" indent="0" algn="l" defTabSz="914400" rtl="0" eaLnBrk="1" fontAlgn="auto" latinLnBrk="0" hangingPunct="1">
              <a:lnSpc>
                <a:spcPct val="100000"/>
              </a:lnSpc>
              <a:spcBef>
                <a:spcPts val="200"/>
              </a:spcBef>
              <a:spcAft>
                <a:spcPts val="0"/>
              </a:spcAft>
              <a:buClrTx/>
              <a:buSzTx/>
              <a:buNone/>
              <a:tabLst/>
              <a:defRPr/>
            </a:pPr>
            <a:r>
              <a:rPr kumimoji="0" lang="es-HN" sz="1050" b="0" i="0" u="none" strike="noStrike" kern="1200" cap="none" spc="0" normalizeH="0" baseline="0" noProof="0" dirty="0" smtClean="0">
                <a:ln>
                  <a:noFill/>
                </a:ln>
                <a:solidFill>
                  <a:prstClr val="black"/>
                </a:solidFill>
                <a:effectLst/>
                <a:uLnTx/>
                <a:uFillTx/>
              </a:rPr>
              <a:t>1910.147(c)(7)(ii)(E)  Las etiquetas pueden evocar una falsa sensación de seguridad, y su significado debe ser entendido como parte del programa general de control de energía.</a:t>
            </a:r>
          </a:p>
          <a:p>
            <a:pPr marL="0" marR="0" lvl="0" indent="0" algn="l" defTabSz="914400" rtl="0" eaLnBrk="1" fontAlgn="auto" latinLnBrk="0" hangingPunct="1">
              <a:lnSpc>
                <a:spcPct val="100000"/>
              </a:lnSpc>
              <a:spcBef>
                <a:spcPts val="200"/>
              </a:spcBef>
              <a:spcAft>
                <a:spcPts val="0"/>
              </a:spcAft>
              <a:buClrTx/>
              <a:buSzTx/>
              <a:buNone/>
              <a:tabLst/>
              <a:defRPr/>
            </a:pPr>
            <a:r>
              <a:rPr kumimoji="0" lang="es-HN" sz="1050" b="0" i="0" u="none" strike="noStrike" kern="1200" cap="none" spc="0" normalizeH="0" baseline="0" noProof="0" dirty="0" smtClean="0">
                <a:ln>
                  <a:noFill/>
                </a:ln>
                <a:solidFill>
                  <a:prstClr val="black"/>
                </a:solidFill>
                <a:effectLst/>
                <a:uLnTx/>
                <a:uFillTx/>
              </a:rPr>
              <a:t>1910.147(c)(7)(ii)(F)  Las etiquetas deben adjuntarse de forma segura a los dispositivos aislantes de energía para que éstas no se desprendan de forma inadvertida o accidental durante su uso.</a:t>
            </a:r>
            <a:endParaRPr lang="es-HN" sz="1050" noProof="0" dirty="0" smtClean="0"/>
          </a:p>
          <a:p>
            <a:pPr marL="0" indent="0">
              <a:spcBef>
                <a:spcPts val="200"/>
              </a:spcBef>
              <a:buNone/>
            </a:pPr>
            <a:r>
              <a:rPr lang="es-HN" sz="1050" b="1" noProof="0" dirty="0" smtClean="0"/>
              <a:t>1910.147(c)(3)(</a:t>
            </a:r>
            <a:r>
              <a:rPr lang="es-HN" sz="1050" b="0" noProof="0" dirty="0" smtClean="0"/>
              <a:t>ii)En</a:t>
            </a:r>
            <a:r>
              <a:rPr lang="es-HN" sz="1050" b="0" baseline="0" noProof="0" dirty="0" smtClean="0"/>
              <a:t> demostración que un nivel de seguridad es logrado en el programa de etiquetado que es equivalente al nivel de seguridad obtenido al utilizar el programa de candado, el empleador deberá demostrar un pleno cumplimiento de todas las disposiciones de etiquetado que tiene esta norma junto a tales elementos adicionales como sean necesarios para proveer una seguridad disponible equivalente al uso de un dispositivo de candado. </a:t>
            </a:r>
            <a:r>
              <a:rPr lang="es-HN" sz="1050" noProof="0" dirty="0" smtClean="0"/>
              <a:t> Medios adicionales que deben considerarse como parte de la demostración de protección</a:t>
            </a:r>
            <a:r>
              <a:rPr lang="es-HN" sz="1050" baseline="0" noProof="0" dirty="0" smtClean="0"/>
              <a:t> completa al empleado deben incluir la implementación de otras medidas de seguridad tales como el desmontaje de un elemento de circuito aislante, bloqueo de un interruptor de control, apertura de un dispositivo de desconexión adicional o remover una manija de válvula para reducir la probabilidad de activación inadvertida.</a:t>
            </a:r>
            <a:endParaRPr lang="es-HN" sz="1050" noProof="0" dirty="0"/>
          </a:p>
        </p:txBody>
      </p:sp>
      <p:sp>
        <p:nvSpPr>
          <p:cNvPr id="4" name="Slide Number Placeholder 3"/>
          <p:cNvSpPr>
            <a:spLocks noGrp="1"/>
          </p:cNvSpPr>
          <p:nvPr>
            <p:ph type="sldNum" sz="quarter" idx="10"/>
          </p:nvPr>
        </p:nvSpPr>
        <p:spPr/>
        <p:txBody>
          <a:bodyPr/>
          <a:lstStyle/>
          <a:p>
            <a:fld id="{454160DA-D3F9-4D2D-ADDE-5B8C9A50B247}" type="slidenum">
              <a:rPr lang="en-US" smtClean="0"/>
              <a:pPr/>
              <a:t>39</a:t>
            </a:fld>
            <a:endParaRPr lang="en-US" dirty="0"/>
          </a:p>
        </p:txBody>
      </p:sp>
    </p:spTree>
    <p:extLst>
      <p:ext uri="{BB962C8B-B14F-4D97-AF65-F5344CB8AC3E}">
        <p14:creationId xmlns:p14="http://schemas.microsoft.com/office/powerpoint/2010/main" val="3276230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577850"/>
            <a:ext cx="4114800" cy="3086100"/>
          </a:xfrm>
          <a:prstGeom prst="rect">
            <a:avLst/>
          </a:prstGeom>
        </p:spPr>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4</a:t>
            </a:fld>
            <a:endParaRPr lang="en-US" dirty="0">
              <a:solidFill>
                <a:prstClr val="black"/>
              </a:solidFill>
            </a:endParaRPr>
          </a:p>
        </p:txBody>
      </p:sp>
      <p:sp>
        <p:nvSpPr>
          <p:cNvPr id="5" name="Notes Placeholder 4"/>
          <p:cNvSpPr>
            <a:spLocks noGrp="1"/>
          </p:cNvSpPr>
          <p:nvPr>
            <p:ph type="body" sz="quarter" idx="11"/>
          </p:nvPr>
        </p:nvSpPr>
        <p:spPr>
          <a:xfrm>
            <a:off x="685800" y="3878295"/>
            <a:ext cx="5486400" cy="4495800"/>
          </a:xfrm>
          <a:prstGeom prst="rect">
            <a:avLst/>
          </a:prstGeom>
        </p:spPr>
        <p:txBody>
          <a:bodyPr/>
          <a:lstStyle/>
          <a:p>
            <a:pPr marL="228600" lvl="0" indent="-228600" defTabSz="888340">
              <a:buFont typeface="+mj-lt"/>
              <a:buAutoNum type="arabicPeriod"/>
              <a:defRPr/>
            </a:pPr>
            <a:r>
              <a:rPr lang="es-HN" sz="1200" b="1" noProof="0" dirty="0" smtClean="0">
                <a:solidFill>
                  <a:prstClr val="black"/>
                </a:solidFill>
                <a:latin typeface="Arial Narrow" pitchFamily="34" charset="0"/>
              </a:rPr>
              <a:t>Explique –</a:t>
            </a:r>
            <a:r>
              <a:rPr lang="es-HN" sz="1200" noProof="0" dirty="0" smtClean="0">
                <a:solidFill>
                  <a:prstClr val="black"/>
                </a:solidFill>
                <a:latin typeface="Arial Narrow" pitchFamily="34" charset="0"/>
              </a:rPr>
              <a:t> GHSC recibió donación</a:t>
            </a:r>
            <a:r>
              <a:rPr lang="es-HN" sz="1200" baseline="0" noProof="0" dirty="0" smtClean="0">
                <a:solidFill>
                  <a:prstClr val="black"/>
                </a:solidFill>
                <a:latin typeface="Arial Narrow" pitchFamily="34" charset="0"/>
              </a:rPr>
              <a:t> de la </a:t>
            </a:r>
            <a:r>
              <a:rPr lang="es-HN" sz="1200" noProof="0" dirty="0" smtClean="0">
                <a:solidFill>
                  <a:prstClr val="black"/>
                </a:solidFill>
                <a:latin typeface="Arial Narrow" pitchFamily="34" charset="0"/>
              </a:rPr>
              <a:t>OSHA.  Para cumplir los requisitos de este</a:t>
            </a:r>
            <a:r>
              <a:rPr lang="es-HN" sz="1200" baseline="0" noProof="0" dirty="0" smtClean="0">
                <a:solidFill>
                  <a:prstClr val="black"/>
                </a:solidFill>
                <a:latin typeface="Arial Narrow" pitchFamily="34" charset="0"/>
              </a:rPr>
              <a:t> otorgamiento</a:t>
            </a:r>
            <a:r>
              <a:rPr lang="es-HN" sz="1200" noProof="0" dirty="0" smtClean="0">
                <a:solidFill>
                  <a:prstClr val="black"/>
                </a:solidFill>
                <a:latin typeface="Arial Narrow" pitchFamily="34" charset="0"/>
              </a:rPr>
              <a:t> necesitamos que</a:t>
            </a:r>
            <a:r>
              <a:rPr lang="es-HN" sz="1200" baseline="0" noProof="0" dirty="0" smtClean="0">
                <a:solidFill>
                  <a:prstClr val="black"/>
                </a:solidFill>
                <a:latin typeface="Arial Narrow" pitchFamily="34" charset="0"/>
              </a:rPr>
              <a:t> ustedes llenen y entreguen la siguiente información:</a:t>
            </a:r>
            <a:endParaRPr lang="es-HN" sz="1200" noProof="0" dirty="0" smtClean="0">
              <a:solidFill>
                <a:prstClr val="black"/>
              </a:solidFill>
              <a:latin typeface="Arial Narrow" pitchFamily="34" charset="0"/>
            </a:endParaRPr>
          </a:p>
          <a:p>
            <a:pPr lvl="1" defTabSz="888340">
              <a:defRPr/>
            </a:pPr>
            <a:r>
              <a:rPr lang="es-HN" sz="1200" noProof="0" dirty="0" smtClean="0">
                <a:solidFill>
                  <a:prstClr val="black"/>
                </a:solidFill>
                <a:latin typeface="Arial Narrow" pitchFamily="34" charset="0"/>
              </a:rPr>
              <a:t>Supervisor o</a:t>
            </a:r>
            <a:r>
              <a:rPr lang="es-HN" sz="1200" baseline="0" noProof="0" dirty="0" smtClean="0">
                <a:solidFill>
                  <a:prstClr val="black"/>
                </a:solidFill>
                <a:latin typeface="Arial Narrow" pitchFamily="34" charset="0"/>
              </a:rPr>
              <a:t> trabajador</a:t>
            </a:r>
            <a:r>
              <a:rPr lang="es-HN" sz="1200" noProof="0" dirty="0" smtClean="0">
                <a:solidFill>
                  <a:prstClr val="black"/>
                </a:solidFill>
                <a:latin typeface="Arial Narrow" pitchFamily="34" charset="0"/>
              </a:rPr>
              <a:t>.  Esta información es para propósitos estadísticos,</a:t>
            </a:r>
            <a:r>
              <a:rPr lang="es-HN" sz="1200" baseline="0" noProof="0" dirty="0" smtClean="0">
                <a:solidFill>
                  <a:prstClr val="black"/>
                </a:solidFill>
                <a:latin typeface="Arial Narrow" pitchFamily="34" charset="0"/>
              </a:rPr>
              <a:t> muestra la clase de población que recibe el entrenamiento.</a:t>
            </a:r>
            <a:endParaRPr lang="es-HN" sz="1200" noProof="0" dirty="0" smtClean="0">
              <a:solidFill>
                <a:prstClr val="black"/>
              </a:solidFill>
              <a:latin typeface="Arial Narrow" pitchFamily="34" charset="0"/>
            </a:endParaRPr>
          </a:p>
          <a:p>
            <a:pPr lvl="1" defTabSz="888340">
              <a:defRPr/>
            </a:pPr>
            <a:r>
              <a:rPr lang="es-HN" sz="1200" noProof="0" dirty="0" smtClean="0">
                <a:solidFill>
                  <a:prstClr val="black"/>
                </a:solidFill>
                <a:latin typeface="Arial Narrow" pitchFamily="34" charset="0"/>
              </a:rPr>
              <a:t>Empleador. Esto es para establecer una relación empleador/empleado como lo estipula la OSHA.  Si</a:t>
            </a:r>
            <a:r>
              <a:rPr lang="es-HN" sz="1200" baseline="0" noProof="0" dirty="0" smtClean="0">
                <a:solidFill>
                  <a:prstClr val="black"/>
                </a:solidFill>
                <a:latin typeface="Arial Narrow" pitchFamily="34" charset="0"/>
              </a:rPr>
              <a:t> esta presente algún empleado que sea voluntario de rescate, debe anotar el nombre de su empleador y no el de su equipo de rescate.</a:t>
            </a:r>
            <a:r>
              <a:rPr lang="es-HN" sz="1200" noProof="0" dirty="0" smtClean="0">
                <a:solidFill>
                  <a:prstClr val="black"/>
                </a:solidFill>
                <a:latin typeface="Arial Narrow" pitchFamily="34" charset="0"/>
              </a:rPr>
              <a:t>  Los agricultores deben incluir el nombre comercial registrado de su granja. Los empleados de la granja deben proporcionar el nombre comercial que aparece en su cheque de pago.</a:t>
            </a:r>
          </a:p>
          <a:p>
            <a:pPr marL="228600" lvl="0" indent="-228600" defTabSz="888340">
              <a:buFont typeface="+mj-lt"/>
              <a:buAutoNum type="arabicPeriod"/>
              <a:defRPr/>
            </a:pPr>
            <a:r>
              <a:rPr lang="es-HN" sz="1200" noProof="0" dirty="0" smtClean="0">
                <a:solidFill>
                  <a:prstClr val="black"/>
                </a:solidFill>
                <a:latin typeface="Arial Narrow" pitchFamily="34" charset="0"/>
              </a:rPr>
              <a:t>OSHA NO se pone</a:t>
            </a:r>
            <a:r>
              <a:rPr lang="es-HN" sz="1200" baseline="0" noProof="0" dirty="0" smtClean="0">
                <a:solidFill>
                  <a:prstClr val="black"/>
                </a:solidFill>
                <a:latin typeface="Arial Narrow" pitchFamily="34" charset="0"/>
              </a:rPr>
              <a:t> en contacto con el empleador</a:t>
            </a:r>
            <a:r>
              <a:rPr lang="es-HN" sz="1200" noProof="0" dirty="0" smtClean="0">
                <a:solidFill>
                  <a:prstClr val="black"/>
                </a:solidFill>
                <a:latin typeface="Arial Narrow" pitchFamily="34" charset="0"/>
              </a:rPr>
              <a:t>.</a:t>
            </a:r>
          </a:p>
          <a:p>
            <a:pPr marL="228600" lvl="0" indent="-228600" defTabSz="888340">
              <a:buFont typeface="+mj-lt"/>
              <a:buAutoNum type="arabicPeriod"/>
              <a:defRPr/>
            </a:pPr>
            <a:r>
              <a:rPr lang="es-HN" sz="1200" noProof="0" dirty="0" smtClean="0">
                <a:solidFill>
                  <a:prstClr val="black"/>
                </a:solidFill>
                <a:latin typeface="Arial Narrow" pitchFamily="34" charset="0"/>
              </a:rPr>
              <a:t>GHSC puede ponerse en contacto con el asistente o empleador para una evaluación de seguimiento como requisito</a:t>
            </a:r>
            <a:r>
              <a:rPr lang="es-HN" sz="1200" baseline="0" noProof="0" dirty="0" smtClean="0">
                <a:solidFill>
                  <a:prstClr val="black"/>
                </a:solidFill>
                <a:latin typeface="Arial Narrow" pitchFamily="34" charset="0"/>
              </a:rPr>
              <a:t> de los </a:t>
            </a:r>
            <a:r>
              <a:rPr lang="es-HN" sz="1200" i="1" baseline="0" noProof="0" dirty="0" smtClean="0">
                <a:solidFill>
                  <a:prstClr val="black"/>
                </a:solidFill>
                <a:latin typeface="Arial Narrow" pitchFamily="34" charset="0"/>
              </a:rPr>
              <a:t>concesionarios</a:t>
            </a:r>
            <a:r>
              <a:rPr lang="es-HN" sz="1200" baseline="0" noProof="0" dirty="0" smtClean="0">
                <a:solidFill>
                  <a:prstClr val="black"/>
                </a:solidFill>
                <a:latin typeface="Arial Narrow" pitchFamily="34" charset="0"/>
              </a:rPr>
              <a:t>.</a:t>
            </a:r>
            <a:r>
              <a:rPr lang="es-HN" sz="1200" noProof="0" dirty="0" smtClean="0">
                <a:solidFill>
                  <a:prstClr val="black"/>
                </a:solidFill>
                <a:latin typeface="Arial Narrow" pitchFamily="34" charset="0"/>
              </a:rPr>
              <a:t> </a:t>
            </a:r>
          </a:p>
          <a:p>
            <a:pPr lvl="0" defTabSz="888340">
              <a:defRPr/>
            </a:pPr>
            <a:endParaRPr lang="es-HN" sz="1200" noProof="0" dirty="0" smtClean="0">
              <a:solidFill>
                <a:prstClr val="black"/>
              </a:solidFill>
              <a:latin typeface="Arial Narrow" pitchFamily="34" charset="0"/>
            </a:endParaRPr>
          </a:p>
          <a:p>
            <a:pPr lvl="0"/>
            <a:endParaRPr lang="es-HN" sz="1200" noProof="0" dirty="0" smtClean="0">
              <a:solidFill>
                <a:prstClr val="black"/>
              </a:solidFill>
              <a:latin typeface="Arial Narrow" pitchFamily="34" charset="0"/>
            </a:endParaRPr>
          </a:p>
          <a:p>
            <a:endParaRPr lang="en-US" sz="1200" dirty="0"/>
          </a:p>
        </p:txBody>
      </p:sp>
    </p:spTree>
    <p:extLst>
      <p:ext uri="{BB962C8B-B14F-4D97-AF65-F5344CB8AC3E}">
        <p14:creationId xmlns:p14="http://schemas.microsoft.com/office/powerpoint/2010/main" val="1329272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880710"/>
            <a:ext cx="5486400" cy="5263290"/>
          </a:xfrm>
          <a:prstGeom prst="rect">
            <a:avLst/>
          </a:prstGeom>
        </p:spPr>
        <p:txBody>
          <a:bodyPr/>
          <a:lstStyle/>
          <a:p>
            <a:pPr marL="228600" indent="-228600">
              <a:buFont typeface="+mj-lt"/>
              <a:buAutoNum type="arabicPeriod"/>
            </a:pPr>
            <a:r>
              <a:rPr lang="es-HN" sz="1200" noProof="0" dirty="0" smtClean="0">
                <a:latin typeface="Arial Narrow" panose="020B0606020202030204" pitchFamily="34" charset="0"/>
              </a:rPr>
              <a:t>Personas designadas deben desempeñar Candado/Etiqueta </a:t>
            </a:r>
            <a:r>
              <a:rPr lang="es-HN" sz="1200" baseline="0" noProof="0" dirty="0" smtClean="0">
                <a:latin typeface="Arial Narrow" panose="020B0606020202030204" pitchFamily="34" charset="0"/>
              </a:rPr>
              <a:t>LOTO.  Éstos son empleados autorizados.  </a:t>
            </a:r>
          </a:p>
          <a:p>
            <a:pPr marL="228600" indent="-228600">
              <a:buFont typeface="+mj-lt"/>
              <a:buAutoNum type="arabicPeriod"/>
            </a:pPr>
            <a:r>
              <a:rPr lang="es-HN" sz="1200" baseline="0" noProof="0" dirty="0" smtClean="0">
                <a:latin typeface="Arial Narrow" panose="020B0606020202030204" pitchFamily="34" charset="0"/>
              </a:rPr>
              <a:t>El entrenamiento para empleados autorizados debe ensenarles a identificar fuentes de energía peligrosa. Ellos también necesitan conocer y entender los tipos de fuentes de energía en las instalaciones y la magnitud de ellas, electricidad 120 vs. 240 por ejemplo.</a:t>
            </a:r>
          </a:p>
          <a:p>
            <a:pPr marL="228600" indent="-228600">
              <a:buFont typeface="+mj-lt"/>
              <a:buAutoNum type="arabicPeriod"/>
            </a:pPr>
            <a:r>
              <a:rPr lang="es-HN" sz="1200" baseline="0" noProof="0" dirty="0" smtClean="0">
                <a:latin typeface="Arial Narrow" panose="020B0606020202030204" pitchFamily="34" charset="0"/>
              </a:rPr>
              <a:t>La persona autorizada también debe saber COMO aislar y controlar las fuentes de energía.</a:t>
            </a:r>
          </a:p>
          <a:p>
            <a:pPr marL="0" indent="0">
              <a:spcBef>
                <a:spcPts val="600"/>
              </a:spcBef>
              <a:buNone/>
            </a:pPr>
            <a:r>
              <a:rPr lang="es-HN" sz="1200" b="1" noProof="0" dirty="0" smtClean="0">
                <a:latin typeface="Arial Narrow" panose="020B0606020202030204" pitchFamily="34" charset="0"/>
              </a:rPr>
              <a:t>Entrenamiento y comunicación.</a:t>
            </a:r>
          </a:p>
          <a:p>
            <a:pPr marL="0" indent="0">
              <a:spcBef>
                <a:spcPts val="400"/>
              </a:spcBef>
              <a:buNone/>
            </a:pPr>
            <a:r>
              <a:rPr lang="es-HN" sz="1200" noProof="0" dirty="0" smtClean="0">
                <a:latin typeface="Arial Narrow" panose="020B0606020202030204" pitchFamily="34" charset="0"/>
              </a:rPr>
              <a:t>1910.147(c)(7)(i)   El empleador deberá proveer entrenamiento para asegurar que el propósito y la función del programa</a:t>
            </a:r>
            <a:r>
              <a:rPr lang="es-HN" sz="1200" baseline="0" noProof="0" dirty="0" smtClean="0">
                <a:latin typeface="Arial Narrow" panose="020B0606020202030204" pitchFamily="34" charset="0"/>
              </a:rPr>
              <a:t> de control de energía sean entendidos por los empleados y que el conocimiento y destrezas requeridas para la aplicación segura, uso y desmontaje de los controles de energía, sean adquiridos por los empleados.  El entrenamiento debe incluir lo siguiente</a:t>
            </a:r>
            <a:r>
              <a:rPr lang="es-HN" sz="1200" noProof="0" dirty="0" smtClean="0">
                <a:latin typeface="Arial Narrow" panose="020B0606020202030204" pitchFamily="34" charset="0"/>
              </a:rPr>
              <a:t>:</a:t>
            </a:r>
          </a:p>
          <a:p>
            <a:pPr marL="0" indent="0">
              <a:spcBef>
                <a:spcPts val="600"/>
              </a:spcBef>
              <a:buNone/>
            </a:pPr>
            <a:r>
              <a:rPr lang="es-HN" sz="1200" noProof="0" dirty="0" smtClean="0">
                <a:latin typeface="Arial Narrow" panose="020B0606020202030204" pitchFamily="34" charset="0"/>
              </a:rPr>
              <a:t>1910.147(c)(7)(i)(A) Cada empleado autorizado debe recibir entrenamiento en reconocimiento de las fuentes de energía peligrosa</a:t>
            </a:r>
            <a:r>
              <a:rPr lang="es-HN" sz="1200" baseline="0" noProof="0" dirty="0" smtClean="0">
                <a:latin typeface="Arial Narrow" panose="020B0606020202030204" pitchFamily="34" charset="0"/>
              </a:rPr>
              <a:t> aplicables, el tipo y la magnitud de la energía disponible en el lugar de trabajo, y los métodos y medios necesarios para el aislamiento y control de energía.</a:t>
            </a:r>
            <a:endParaRPr lang="es-HN" sz="1200" noProof="0" dirty="0" smtClean="0">
              <a:latin typeface="Arial Narrow" panose="020B0606020202030204" pitchFamily="34" charset="0"/>
            </a:endParaRPr>
          </a:p>
          <a:p>
            <a:pPr marL="0" indent="0">
              <a:spcBef>
                <a:spcPts val="600"/>
              </a:spcBef>
              <a:buNone/>
            </a:pPr>
            <a:r>
              <a:rPr lang="es-HN" sz="1200" noProof="0" dirty="0" smtClean="0">
                <a:latin typeface="Arial Narrow" panose="020B0606020202030204" pitchFamily="34" charset="0"/>
              </a:rPr>
              <a:t>1910.147(c)(7)(i)(B) Cada empleado afectado debe ser instruido en el propósito y el uso del procedimiento de control de energía.</a:t>
            </a:r>
          </a:p>
          <a:p>
            <a:pPr marL="0" indent="0">
              <a:spcBef>
                <a:spcPts val="600"/>
              </a:spcBef>
              <a:buNone/>
            </a:pPr>
            <a:r>
              <a:rPr lang="es-HN" sz="1200" noProof="0" dirty="0" smtClean="0">
                <a:latin typeface="Arial Narrow" panose="020B0606020202030204" pitchFamily="34" charset="0"/>
              </a:rPr>
              <a:t>1910.147(c)(7)(i)(C) Todos los demás empleados cuyas operaciones de trabajo son o pueden ser en un área donde se podría</a:t>
            </a:r>
            <a:r>
              <a:rPr lang="es-HN" sz="1200" baseline="0" noProof="0" dirty="0" smtClean="0">
                <a:latin typeface="Arial Narrow" panose="020B0606020202030204" pitchFamily="34" charset="0"/>
              </a:rPr>
              <a:t> </a:t>
            </a:r>
            <a:r>
              <a:rPr lang="es-HN" sz="1200" noProof="0" dirty="0" smtClean="0">
                <a:latin typeface="Arial Narrow" panose="020B0606020202030204" pitchFamily="34" charset="0"/>
              </a:rPr>
              <a:t> utilizar</a:t>
            </a:r>
            <a:r>
              <a:rPr lang="es-HN" sz="1200" baseline="0" noProof="0" dirty="0" smtClean="0">
                <a:latin typeface="Arial Narrow" panose="020B0606020202030204" pitchFamily="34" charset="0"/>
              </a:rPr>
              <a:t> los procedimientos de control de energía, deben ser instruidos acerca del procedimiento, y acerca de la prohibición relacionada a los intentos de poner en marcha o suministrar energía a las máquinas o equipo que están cerradas o etiquetadas.</a:t>
            </a:r>
            <a:endParaRPr lang="en-US" sz="1200" dirty="0" smtClean="0">
              <a:latin typeface="Arial Narrow" panose="020B0606020202030204" pitchFamily="34" charset="0"/>
            </a:endParaRPr>
          </a:p>
          <a:p>
            <a:pPr marL="0" indent="0">
              <a:spcBef>
                <a:spcPts val="600"/>
              </a:spcBef>
              <a:buNone/>
            </a:pPr>
            <a:r>
              <a:rPr lang="es-HN" sz="1200" noProof="0" dirty="0" smtClean="0">
                <a:latin typeface="Arial Narrow" panose="020B0606020202030204" pitchFamily="34" charset="0"/>
              </a:rPr>
              <a:t>  1910.147(c)(7)(ii) Cuando se utilizan sistemas de etiqueta, los empleados también deben ser entrenados en las siguientes limitaciones de etiquetas:</a:t>
            </a:r>
          </a:p>
          <a:p>
            <a:pPr marL="0" indent="0">
              <a:buNone/>
            </a:pPr>
            <a:endParaRPr lang="es-HN" sz="1200" noProof="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454160DA-D3F9-4D2D-ADDE-5B8C9A50B247}" type="slidenum">
              <a:rPr lang="en-US" smtClean="0"/>
              <a:pPr/>
              <a:t>40</a:t>
            </a:fld>
            <a:endParaRPr lang="en-US" dirty="0"/>
          </a:p>
        </p:txBody>
      </p:sp>
    </p:spTree>
    <p:extLst>
      <p:ext uri="{BB962C8B-B14F-4D97-AF65-F5344CB8AC3E}">
        <p14:creationId xmlns:p14="http://schemas.microsoft.com/office/powerpoint/2010/main" val="308897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228600" y="3880710"/>
            <a:ext cx="6400800" cy="5263290"/>
          </a:xfrm>
          <a:prstGeom prst="rect">
            <a:avLst/>
          </a:prstGeom>
        </p:spPr>
        <p:txBody>
          <a:bodyPr/>
          <a:lstStyle/>
          <a:p>
            <a:pPr marL="228600" indent="-228600">
              <a:buFont typeface="+mj-lt"/>
              <a:buAutoNum type="arabicPeriod"/>
            </a:pPr>
            <a:r>
              <a:rPr lang="es-HN" sz="1200" noProof="0" dirty="0" smtClean="0">
                <a:latin typeface="Arial Narrow" panose="020B0606020202030204" pitchFamily="34" charset="0"/>
              </a:rPr>
              <a:t>Siempre que</a:t>
            </a:r>
            <a:r>
              <a:rPr lang="es-HN" sz="1200" baseline="0" noProof="0" dirty="0" smtClean="0">
                <a:latin typeface="Arial Narrow" panose="020B0606020202030204" pitchFamily="34" charset="0"/>
              </a:rPr>
              <a:t> haya un cambio en equipo, procedimientos, políticas o asignaciones de trabajo, los trabajadores deben ser entrenados nuevamente.</a:t>
            </a:r>
          </a:p>
          <a:p>
            <a:pPr marL="228600" indent="-228600">
              <a:buFont typeface="+mj-lt"/>
              <a:buAutoNum type="arabicPeriod"/>
            </a:pPr>
            <a:r>
              <a:rPr lang="es-HN" sz="1200" baseline="0" noProof="0" dirty="0" smtClean="0">
                <a:latin typeface="Arial Narrow" panose="020B0606020202030204" pitchFamily="34" charset="0"/>
              </a:rPr>
              <a:t>Todo entrenamiento debe ser documentado y certificado con los nombres del participante y la fecha del entrenamiento.   </a:t>
            </a:r>
          </a:p>
          <a:p>
            <a:pPr marL="228600" indent="-228600">
              <a:buFont typeface="+mj-lt"/>
              <a:buAutoNum type="arabicPeriod"/>
            </a:pPr>
            <a:r>
              <a:rPr lang="es-HN" sz="1200" baseline="0" noProof="0" dirty="0" smtClean="0">
                <a:latin typeface="Arial Narrow" panose="020B0606020202030204" pitchFamily="34" charset="0"/>
              </a:rPr>
              <a:t>Las inspecciones anuales y otras, pueden mostrar que el programa Candado/Etiqueta LOTO tiene problemas o no se está utilizando correctamente. Si esto ocurre, debe volver a entrenar a los empleados. </a:t>
            </a:r>
            <a:endParaRPr lang="es-HN" sz="1200" noProof="0" dirty="0" smtClean="0">
              <a:latin typeface="Arial Narrow" panose="020B0606020202030204" pitchFamily="34" charset="0"/>
            </a:endParaRPr>
          </a:p>
          <a:p>
            <a:r>
              <a:rPr lang="es-HN" sz="1200" noProof="0" dirty="0" smtClean="0">
                <a:latin typeface="Arial Narrow" panose="020B0606020202030204" pitchFamily="34" charset="0"/>
              </a:rPr>
              <a:t>Imagen:</a:t>
            </a:r>
            <a:r>
              <a:rPr lang="es-HN" sz="1200" baseline="0" noProof="0" dirty="0" smtClean="0">
                <a:latin typeface="Arial Narrow" panose="020B0606020202030204" pitchFamily="34" charset="0"/>
              </a:rPr>
              <a:t>  GHSC D. </a:t>
            </a:r>
            <a:r>
              <a:rPr lang="es-HN" sz="1200" baseline="0" noProof="0" dirty="0" err="1" smtClean="0">
                <a:latin typeface="Arial Narrow" panose="020B0606020202030204" pitchFamily="34" charset="0"/>
              </a:rPr>
              <a:t>Gaither</a:t>
            </a:r>
            <a:endParaRPr lang="es-HN" sz="1200" noProof="0" dirty="0" smtClean="0">
              <a:latin typeface="Arial Narrow" panose="020B0606020202030204" pitchFamily="34" charset="0"/>
            </a:endParaRPr>
          </a:p>
          <a:p>
            <a:pPr marL="0" indent="0">
              <a:spcBef>
                <a:spcPts val="400"/>
              </a:spcBef>
              <a:buNone/>
            </a:pPr>
            <a:r>
              <a:rPr lang="es-HN" sz="1200" noProof="0" dirty="0" smtClean="0">
                <a:latin typeface="Arial Narrow" panose="020B0606020202030204" pitchFamily="34" charset="0"/>
              </a:rPr>
              <a:t>1910.147(c)(7)(iii) Re-entrenamiento de empleados.</a:t>
            </a:r>
          </a:p>
          <a:p>
            <a:pPr marL="0" indent="0">
              <a:spcBef>
                <a:spcPts val="400"/>
              </a:spcBef>
              <a:buNone/>
            </a:pPr>
            <a:r>
              <a:rPr lang="es-HN" sz="1200" noProof="0" dirty="0" smtClean="0">
                <a:latin typeface="Arial Narrow" panose="020B0606020202030204" pitchFamily="34" charset="0"/>
              </a:rPr>
              <a:t>1910.147(c)(7)(iii)(A) El re-entrenamiento debe ser provisto para todos los empleados autorizados y empleados</a:t>
            </a:r>
            <a:r>
              <a:rPr lang="es-HN" sz="1200" baseline="0" noProof="0" dirty="0" smtClean="0">
                <a:latin typeface="Arial Narrow" panose="020B0606020202030204" pitchFamily="34" charset="0"/>
              </a:rPr>
              <a:t> afectados siempre que haya un cambio en las asignaciones de trabajo, un cambio en las máquinas, equipo o procesos que presenten un nuevo peligro</a:t>
            </a:r>
            <a:r>
              <a:rPr lang="es-HN" sz="1200" noProof="0" dirty="0" smtClean="0">
                <a:latin typeface="Arial Narrow" panose="020B0606020202030204" pitchFamily="34" charset="0"/>
              </a:rPr>
              <a:t>, o cuando hay un cambio en los procedimientos de control</a:t>
            </a:r>
            <a:r>
              <a:rPr lang="es-HN" sz="1200" baseline="0" noProof="0" dirty="0" smtClean="0">
                <a:latin typeface="Arial Narrow" panose="020B0606020202030204" pitchFamily="34" charset="0"/>
              </a:rPr>
              <a:t> de energía.</a:t>
            </a:r>
            <a:endParaRPr lang="es-HN" sz="1200" noProof="0" dirty="0" smtClean="0">
              <a:latin typeface="Arial Narrow" panose="020B0606020202030204" pitchFamily="34" charset="0"/>
            </a:endParaRPr>
          </a:p>
          <a:p>
            <a:pPr marL="0" indent="0">
              <a:spcBef>
                <a:spcPts val="400"/>
              </a:spcBef>
              <a:buNone/>
            </a:pPr>
            <a:r>
              <a:rPr lang="es-HN" sz="1200" noProof="0" dirty="0" smtClean="0">
                <a:latin typeface="Arial Narrow" panose="020B0606020202030204" pitchFamily="34" charset="0"/>
              </a:rPr>
              <a:t>1910.147(c)(7)(iii)(B) Re-entrenamiento</a:t>
            </a:r>
            <a:r>
              <a:rPr lang="es-HN" sz="1200" baseline="0" noProof="0" dirty="0" smtClean="0">
                <a:latin typeface="Arial Narrow" panose="020B0606020202030204" pitchFamily="34" charset="0"/>
              </a:rPr>
              <a:t> adicional se llevará a cabo cuando haya una inspección periódica en el párrafo</a:t>
            </a:r>
            <a:r>
              <a:rPr lang="es-HN" sz="1200" noProof="0" dirty="0" smtClean="0">
                <a:latin typeface="Arial Narrow" panose="020B0606020202030204" pitchFamily="34" charset="0"/>
              </a:rPr>
              <a:t> (c)(6) de esta sección revela, o cuando el empleador tiene la razón de creer que hay desviaciones</a:t>
            </a:r>
            <a:r>
              <a:rPr lang="es-HN" sz="1200" baseline="0" noProof="0" dirty="0" smtClean="0">
                <a:latin typeface="Arial Narrow" panose="020B0606020202030204" pitchFamily="34" charset="0"/>
              </a:rPr>
              <a:t> o deficiencias en el conocimiento del empleado o en el uso de los procedimientos de control de energía.</a:t>
            </a:r>
            <a:endParaRPr lang="es-HN" sz="1200" noProof="0" dirty="0" smtClean="0">
              <a:latin typeface="Arial Narrow" panose="020B0606020202030204" pitchFamily="34" charset="0"/>
            </a:endParaRPr>
          </a:p>
          <a:p>
            <a:pPr marL="0" indent="0">
              <a:spcBef>
                <a:spcPts val="400"/>
              </a:spcBef>
              <a:buNone/>
            </a:pPr>
            <a:r>
              <a:rPr lang="es-HN" sz="1200" noProof="0" dirty="0" smtClean="0">
                <a:latin typeface="Arial Narrow" panose="020B0606020202030204" pitchFamily="34" charset="0"/>
              </a:rPr>
              <a:t>1910.147(c)(7)(iii)(C) El re-entrenamiento debe restablecer la capacidad del empleado e introducir</a:t>
            </a:r>
            <a:r>
              <a:rPr lang="es-HN" sz="1200" baseline="0" noProof="0" dirty="0" smtClean="0">
                <a:latin typeface="Arial Narrow" panose="020B0606020202030204" pitchFamily="34" charset="0"/>
              </a:rPr>
              <a:t> métodos de control y procedimientos nuevos o revisados, según sea necesario.</a:t>
            </a:r>
            <a:endParaRPr lang="es-HN" sz="1200" noProof="0" dirty="0" smtClean="0">
              <a:latin typeface="Arial Narrow" panose="020B0606020202030204" pitchFamily="34" charset="0"/>
            </a:endParaRPr>
          </a:p>
          <a:p>
            <a:pPr marL="0" indent="0">
              <a:spcBef>
                <a:spcPts val="400"/>
              </a:spcBef>
              <a:buNone/>
            </a:pPr>
            <a:r>
              <a:rPr lang="es-HN" sz="1200" noProof="0" dirty="0" smtClean="0">
                <a:latin typeface="Arial Narrow" panose="020B0606020202030204" pitchFamily="34" charset="0"/>
              </a:rPr>
              <a:t>1910.147(c)(7)(iv) El empleador debe certificar</a:t>
            </a:r>
            <a:r>
              <a:rPr lang="es-HN" sz="1200" baseline="0" noProof="0" dirty="0" smtClean="0">
                <a:latin typeface="Arial Narrow" panose="020B0606020202030204" pitchFamily="34" charset="0"/>
              </a:rPr>
              <a:t> que el entrenamiento se ha logrado y se mantiene actualizado. La</a:t>
            </a:r>
            <a:r>
              <a:rPr lang="es-HN" sz="1200" noProof="0" dirty="0" smtClean="0">
                <a:latin typeface="Arial Narrow" panose="020B0606020202030204" pitchFamily="34" charset="0"/>
              </a:rPr>
              <a:t> certificación debe tener el nombre de cada empleado y las fechas de entrenamiento.</a:t>
            </a:r>
          </a:p>
          <a:p>
            <a:pPr marL="0" indent="0">
              <a:spcBef>
                <a:spcPts val="400"/>
              </a:spcBef>
              <a:buNone/>
            </a:pPr>
            <a:r>
              <a:rPr lang="es-HN" sz="1200" noProof="0" dirty="0" smtClean="0">
                <a:latin typeface="Arial Narrow" panose="020B0606020202030204" pitchFamily="34" charset="0"/>
              </a:rPr>
              <a:t>1910.147(c)(8) Aislamiento</a:t>
            </a:r>
            <a:r>
              <a:rPr lang="es-HN" sz="1200" baseline="0" noProof="0" dirty="0" smtClean="0">
                <a:latin typeface="Arial Narrow" panose="020B0606020202030204" pitchFamily="34" charset="0"/>
              </a:rPr>
              <a:t> de energía.</a:t>
            </a:r>
            <a:r>
              <a:rPr lang="es-HN" sz="1200" noProof="0" dirty="0" smtClean="0">
                <a:latin typeface="Arial Narrow" panose="020B0606020202030204" pitchFamily="34" charset="0"/>
              </a:rPr>
              <a:t> Cierre o etiquetado debe desempeñarse</a:t>
            </a:r>
            <a:r>
              <a:rPr lang="es-HN" sz="1200" baseline="0" noProof="0" dirty="0" smtClean="0">
                <a:latin typeface="Arial Narrow" panose="020B0606020202030204" pitchFamily="34" charset="0"/>
              </a:rPr>
              <a:t> únicamente por los empleados autorizados que están desempeñando la revisión o mantenimiento.</a:t>
            </a:r>
          </a:p>
          <a:p>
            <a:pPr marL="0" indent="0">
              <a:spcBef>
                <a:spcPts val="400"/>
              </a:spcBef>
              <a:buNone/>
            </a:pPr>
            <a:r>
              <a:rPr lang="es-HN" sz="1200" noProof="0" dirty="0" smtClean="0">
                <a:latin typeface="Arial Narrow" panose="020B0606020202030204" pitchFamily="34" charset="0"/>
              </a:rPr>
              <a:t>1910.147(c)(9) Notificación a empleados. Los empleados afectados deben ser notificados, por el empleador o el empleado autorizado, de la aplicación y desmontaje de</a:t>
            </a:r>
            <a:r>
              <a:rPr lang="es-HN" sz="1200" baseline="0" noProof="0" dirty="0" smtClean="0">
                <a:latin typeface="Arial Narrow" panose="020B0606020202030204" pitchFamily="34" charset="0"/>
              </a:rPr>
              <a:t> los dispositivos de candado o los dispositivos de etiqueta.</a:t>
            </a:r>
            <a:r>
              <a:rPr lang="es-HN" sz="1200" noProof="0" dirty="0" smtClean="0">
                <a:latin typeface="Arial Narrow" panose="020B0606020202030204" pitchFamily="34" charset="0"/>
              </a:rPr>
              <a:t> La notificación</a:t>
            </a:r>
            <a:r>
              <a:rPr lang="es-HN" sz="1200" baseline="0" noProof="0" dirty="0" smtClean="0">
                <a:latin typeface="Arial Narrow" panose="020B0606020202030204" pitchFamily="34" charset="0"/>
              </a:rPr>
              <a:t> debe darse antes que los controles sean aplicados, y después de que éstos se desmonten de la máquina o equipo</a:t>
            </a:r>
            <a:r>
              <a:rPr lang="es-HN" sz="1200" noProof="0" dirty="0" smtClean="0">
                <a:latin typeface="Arial Narrow" panose="020B0606020202030204" pitchFamily="34" charset="0"/>
              </a:rPr>
              <a:t>.</a:t>
            </a:r>
            <a:endParaRPr lang="es-HN" sz="1200" noProof="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454160DA-D3F9-4D2D-ADDE-5B8C9A50B247}" type="slidenum">
              <a:rPr lang="en-US" smtClean="0"/>
              <a:pPr/>
              <a:t>41</a:t>
            </a:fld>
            <a:endParaRPr lang="en-US" dirty="0"/>
          </a:p>
        </p:txBody>
      </p:sp>
    </p:spTree>
    <p:extLst>
      <p:ext uri="{BB962C8B-B14F-4D97-AF65-F5344CB8AC3E}">
        <p14:creationId xmlns:p14="http://schemas.microsoft.com/office/powerpoint/2010/main" val="308897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19075"/>
            <a:ext cx="4267200" cy="3200400"/>
          </a:xfrm>
          <a:prstGeom prst="rect">
            <a:avLst/>
          </a:prstGeom>
        </p:spPr>
      </p:sp>
      <p:sp>
        <p:nvSpPr>
          <p:cNvPr id="3" name="Notes Placeholder 2"/>
          <p:cNvSpPr>
            <a:spLocks noGrp="1"/>
          </p:cNvSpPr>
          <p:nvPr>
            <p:ph type="body" idx="1"/>
          </p:nvPr>
        </p:nvSpPr>
        <p:spPr>
          <a:xfrm>
            <a:off x="0" y="3496660"/>
            <a:ext cx="6858000" cy="5875965"/>
          </a:xfrm>
          <a:prstGeom prst="rect">
            <a:avLst/>
          </a:prstGeom>
        </p:spPr>
        <p:txBody>
          <a:bodyPr/>
          <a:lstStyle/>
          <a:p>
            <a:pPr marL="228600" indent="-228600">
              <a:buFont typeface="+mj-lt"/>
              <a:buAutoNum type="arabicPeriod"/>
            </a:pPr>
            <a:r>
              <a:rPr lang="es-HN" sz="1200" noProof="0" dirty="0" smtClean="0">
                <a:latin typeface="Arial Narrow" panose="020B0606020202030204" pitchFamily="34" charset="0"/>
              </a:rPr>
              <a:t>Los programas de Control de Energía Peligrosa</a:t>
            </a:r>
            <a:r>
              <a:rPr lang="es-HN" sz="1200" baseline="0" noProof="0" dirty="0" smtClean="0">
                <a:latin typeface="Arial Narrow" panose="020B0606020202030204" pitchFamily="34" charset="0"/>
              </a:rPr>
              <a:t> deben tener un procedimiento de revisión y deben tener inspecciones periódicas anualmente.  El propósito es asegurar que Candado/Etiqueta LOTO se está haciendo, los procedimientos se siguen, y para determinar si hay desviaciones de las prácticas o deficiencias que deben abordarse.</a:t>
            </a:r>
          </a:p>
          <a:p>
            <a:pPr marL="228600" indent="-228600">
              <a:buFont typeface="+mj-lt"/>
              <a:buAutoNum type="arabicPeriod"/>
            </a:pPr>
            <a:r>
              <a:rPr lang="es-HN" sz="1200" baseline="0" noProof="0" dirty="0" smtClean="0">
                <a:latin typeface="Arial Narrow" panose="020B0606020202030204" pitchFamily="34" charset="0"/>
              </a:rPr>
              <a:t>La inspección se desempeña por un empleado autorizado, pero ellos no pueden inspeccionar un procedimiento que ellos estén utilizando.</a:t>
            </a:r>
          </a:p>
          <a:p>
            <a:pPr marL="228600" indent="-228600">
              <a:buFont typeface="+mj-lt"/>
              <a:buAutoNum type="arabicPeriod"/>
            </a:pPr>
            <a:r>
              <a:rPr lang="es-HN" sz="1200" baseline="0" noProof="0" dirty="0" smtClean="0">
                <a:latin typeface="Arial Narrow" panose="020B0606020202030204" pitchFamily="34" charset="0"/>
              </a:rPr>
              <a:t>Los roles y responsabilidades de los empleados autorizados también deben revisarse con ellos. </a:t>
            </a:r>
          </a:p>
          <a:p>
            <a:pPr marL="228600" indent="-228600">
              <a:buFont typeface="+mj-lt"/>
              <a:buAutoNum type="arabicPeriod"/>
            </a:pPr>
            <a:r>
              <a:rPr lang="es-HN" sz="1200" baseline="0" noProof="0" dirty="0" smtClean="0">
                <a:latin typeface="Arial Narrow" panose="020B0606020202030204" pitchFamily="34" charset="0"/>
              </a:rPr>
              <a:t>Después que la inspección se ha completado, el empleador la certifica al identificar la máquina o equipo, el procedimiento de control de energía, fecha, empleados incluidos en la inspección y la persona que realizó la inspección.</a:t>
            </a:r>
          </a:p>
          <a:p>
            <a:pPr marL="228600" indent="-228600">
              <a:buFont typeface="+mj-lt"/>
              <a:buAutoNum type="arabicPeriod"/>
            </a:pPr>
            <a:r>
              <a:rPr lang="es-HN" sz="1200" baseline="0" noProof="0" dirty="0" smtClean="0">
                <a:latin typeface="Arial Narrow" panose="020B0606020202030204" pitchFamily="34" charset="0"/>
              </a:rPr>
              <a:t>La inspección es útil para determinar si los procedimientos escritos reflejan con precisión el proceso de aislamiento de energía y candado incluyendo cualquier información faltante o desactualizada, y/o la habilidad de los empleados autorizados para seguir los procedimientos. </a:t>
            </a:r>
          </a:p>
          <a:p>
            <a:pPr marL="228600" indent="-228600">
              <a:buFont typeface="+mj-lt"/>
              <a:buAutoNum type="arabicPeriod"/>
            </a:pPr>
            <a:r>
              <a:rPr lang="es-HN" sz="1200" baseline="0" noProof="0" dirty="0" smtClean="0">
                <a:latin typeface="Arial Narrow" panose="020B0606020202030204" pitchFamily="34" charset="0"/>
              </a:rPr>
              <a:t>Muchos han encontrado que es útil establecer un calendario rotativo de inspección anual para asegurar que todos los procedimientos sean revisados y actualizados.</a:t>
            </a:r>
            <a:endParaRPr lang="es-HN" sz="1200" noProof="0" dirty="0" smtClean="0">
              <a:latin typeface="Arial Narrow" panose="020B0606020202030204" pitchFamily="34" charset="0"/>
            </a:endParaRPr>
          </a:p>
          <a:p>
            <a:pPr marL="0" indent="0">
              <a:spcBef>
                <a:spcPts val="200"/>
              </a:spcBef>
              <a:buNone/>
            </a:pPr>
            <a:r>
              <a:rPr lang="es-HN" noProof="0" dirty="0" smtClean="0">
                <a:latin typeface="Arial Narrow" panose="020B0606020202030204" pitchFamily="34" charset="0"/>
              </a:rPr>
              <a:t>1910.147(c)(6)  Inspección periódica.</a:t>
            </a:r>
          </a:p>
          <a:p>
            <a:pPr marL="0" indent="0">
              <a:spcBef>
                <a:spcPts val="200"/>
              </a:spcBef>
              <a:buNone/>
            </a:pPr>
            <a:r>
              <a:rPr lang="es-HN" noProof="0" dirty="0" smtClean="0">
                <a:latin typeface="Arial Narrow" panose="020B0606020202030204" pitchFamily="34" charset="0"/>
              </a:rPr>
              <a:t>1910.147(c)(6)(i)  El empleador deberá conducir una inspección periódica del procedimiento de control de energía al menos anualmente</a:t>
            </a:r>
            <a:r>
              <a:rPr lang="es-HN" baseline="0" noProof="0" dirty="0" smtClean="0">
                <a:latin typeface="Arial Narrow" panose="020B0606020202030204" pitchFamily="34" charset="0"/>
              </a:rPr>
              <a:t> para asegurar que el procedimiento y los requisitos de esta norma se están siguiendo</a:t>
            </a:r>
            <a:r>
              <a:rPr lang="es-HN" noProof="0" dirty="0" smtClean="0">
                <a:latin typeface="Arial Narrow" panose="020B0606020202030204" pitchFamily="34" charset="0"/>
              </a:rPr>
              <a:t>.</a:t>
            </a:r>
          </a:p>
          <a:p>
            <a:pPr marL="0" indent="0">
              <a:spcBef>
                <a:spcPts val="200"/>
              </a:spcBef>
              <a:buNone/>
            </a:pPr>
            <a:r>
              <a:rPr lang="es-HN" noProof="0" dirty="0" smtClean="0">
                <a:latin typeface="Arial Narrow" panose="020B0606020202030204" pitchFamily="34" charset="0"/>
              </a:rPr>
              <a:t>1910.147(c)(6)(i)(A)  La inspección periódica se debe desempeñar por un empleado autorizado distinto de</a:t>
            </a:r>
            <a:r>
              <a:rPr lang="es-HN" baseline="0" noProof="0" dirty="0" smtClean="0">
                <a:latin typeface="Arial Narrow" panose="020B0606020202030204" pitchFamily="34" charset="0"/>
              </a:rPr>
              <a:t> el(los) que están utilizando el procedimiento de control de energía que se está inspeccionando</a:t>
            </a:r>
            <a:r>
              <a:rPr lang="es-HN" noProof="0" dirty="0" smtClean="0">
                <a:latin typeface="Arial Narrow" panose="020B0606020202030204" pitchFamily="34" charset="0"/>
              </a:rPr>
              <a:t>.</a:t>
            </a:r>
          </a:p>
          <a:p>
            <a:pPr marL="0" indent="0">
              <a:spcBef>
                <a:spcPts val="200"/>
              </a:spcBef>
              <a:buNone/>
            </a:pPr>
            <a:r>
              <a:rPr lang="es-HN" noProof="0" dirty="0" smtClean="0">
                <a:latin typeface="Arial Narrow" panose="020B0606020202030204" pitchFamily="34" charset="0"/>
              </a:rPr>
              <a:t>1910.147(c)(6)(i)(B)  La inspección periódica</a:t>
            </a:r>
            <a:r>
              <a:rPr lang="es-HN" baseline="0" noProof="0" dirty="0" smtClean="0">
                <a:latin typeface="Arial Narrow" panose="020B0606020202030204" pitchFamily="34" charset="0"/>
              </a:rPr>
              <a:t> se realizará para corregir cualquier desviación o deficiencia que se haya identificado.</a:t>
            </a:r>
            <a:endParaRPr lang="es-HN" noProof="0" dirty="0" smtClean="0">
              <a:latin typeface="Arial Narrow" panose="020B0606020202030204" pitchFamily="34" charset="0"/>
            </a:endParaRPr>
          </a:p>
          <a:p>
            <a:pPr marL="0" indent="0">
              <a:spcBef>
                <a:spcPts val="200"/>
              </a:spcBef>
              <a:buNone/>
            </a:pPr>
            <a:r>
              <a:rPr lang="es-HN" noProof="0" dirty="0" smtClean="0">
                <a:latin typeface="Arial Narrow" panose="020B0606020202030204" pitchFamily="34" charset="0"/>
              </a:rPr>
              <a:t>1910.147(c)(6)(i)(C) Donde se utilice candado para hacer</a:t>
            </a:r>
            <a:r>
              <a:rPr lang="es-HN" baseline="0" noProof="0" dirty="0" smtClean="0">
                <a:latin typeface="Arial Narrow" panose="020B0606020202030204" pitchFamily="34" charset="0"/>
              </a:rPr>
              <a:t> control de energía, la inspección periódica deberá incluir una revisión, entre el inspector y el empleado autorizado, sobre las responsabilidades del empleado que está bajo el procedimiento de control de energía que está siendo inspeccionado.</a:t>
            </a:r>
            <a:endParaRPr lang="es-HN" noProof="0" dirty="0" smtClean="0">
              <a:latin typeface="Arial Narrow" panose="020B0606020202030204" pitchFamily="34" charset="0"/>
            </a:endParaRPr>
          </a:p>
          <a:p>
            <a:pPr marL="0" indent="0">
              <a:spcBef>
                <a:spcPts val="200"/>
              </a:spcBef>
              <a:buNone/>
            </a:pPr>
            <a:r>
              <a:rPr lang="es-HN" noProof="0" dirty="0" smtClean="0">
                <a:latin typeface="Arial Narrow" panose="020B0606020202030204" pitchFamily="34" charset="0"/>
              </a:rPr>
              <a:t>1910.147(c)(6)(i)(D)  Donde se utilice etiqueta para el control de energía, la inspección periódica debe incluir una revisión, entre el inspector y cada empleado autorizado y empleado</a:t>
            </a:r>
            <a:r>
              <a:rPr lang="es-HN" baseline="0" noProof="0" dirty="0" smtClean="0">
                <a:latin typeface="Arial Narrow" panose="020B0606020202030204" pitchFamily="34" charset="0"/>
              </a:rPr>
              <a:t> afectado, de las responsabilidades del empleado que está bajo el procedimiento de control de energía que está siendo inspeccionado</a:t>
            </a:r>
            <a:r>
              <a:rPr lang="es-HN" noProof="0" dirty="0" smtClean="0">
                <a:latin typeface="Arial Narrow" panose="020B0606020202030204" pitchFamily="34" charset="0"/>
              </a:rPr>
              <a:t>, y los elementos establecidos en el párrafo (c)(7)(ii) de esta sección.</a:t>
            </a:r>
          </a:p>
          <a:p>
            <a:pPr marL="0" indent="0">
              <a:spcBef>
                <a:spcPts val="200"/>
              </a:spcBef>
              <a:buNone/>
            </a:pPr>
            <a:r>
              <a:rPr lang="es-HN" noProof="0" dirty="0" smtClean="0">
                <a:latin typeface="Arial Narrow" panose="020B0606020202030204" pitchFamily="34" charset="0"/>
              </a:rPr>
              <a:t>1910.147(c)(6)(ii)  El empleador deberá certificar</a:t>
            </a:r>
            <a:r>
              <a:rPr lang="es-HN" baseline="0" noProof="0" dirty="0" smtClean="0">
                <a:latin typeface="Arial Narrow" panose="020B0606020202030204" pitchFamily="34" charset="0"/>
              </a:rPr>
              <a:t> que las inspecciones periódicas se han realizado. La certificación debe identificar la máquina o equipo donde se utilizó el procedimiento de control de energía, la fecha de inspección, el empleado incluido en la inspección</a:t>
            </a:r>
            <a:r>
              <a:rPr lang="es-HN" noProof="0" dirty="0" smtClean="0">
                <a:latin typeface="Arial Narrow" panose="020B0606020202030204" pitchFamily="34" charset="0"/>
              </a:rPr>
              <a:t>, y la persona que realizó la inspección.</a:t>
            </a:r>
            <a:endParaRPr lang="es-HN" sz="1200" noProof="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454160DA-D3F9-4D2D-ADDE-5B8C9A50B247}" type="slidenum">
              <a:rPr lang="en-US" smtClean="0"/>
              <a:pPr/>
              <a:t>42</a:t>
            </a:fld>
            <a:endParaRPr lang="en-US" dirty="0"/>
          </a:p>
        </p:txBody>
      </p:sp>
    </p:spTree>
    <p:extLst>
      <p:ext uri="{BB962C8B-B14F-4D97-AF65-F5344CB8AC3E}">
        <p14:creationId xmlns:p14="http://schemas.microsoft.com/office/powerpoint/2010/main" val="19984709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3813" y="347663"/>
            <a:ext cx="4268787" cy="3200400"/>
          </a:xfrm>
          <a:prstGeom prst="rect">
            <a:avLst/>
          </a:prstGeom>
        </p:spPr>
      </p:sp>
      <p:sp>
        <p:nvSpPr>
          <p:cNvPr id="3" name="Notes Placeholder 2"/>
          <p:cNvSpPr>
            <a:spLocks noGrp="1"/>
          </p:cNvSpPr>
          <p:nvPr>
            <p:ph type="body" idx="1"/>
          </p:nvPr>
        </p:nvSpPr>
        <p:spPr>
          <a:xfrm>
            <a:off x="685800" y="3880710"/>
            <a:ext cx="5486400" cy="4495800"/>
          </a:xfrm>
          <a:prstGeom prst="rect">
            <a:avLst/>
          </a:prstGeom>
        </p:spPr>
        <p:txBody>
          <a:bodyPr/>
          <a:lstStyle/>
          <a:p>
            <a:pPr marL="228600" lvl="0" indent="-228600">
              <a:buFont typeface="+mj-lt"/>
              <a:buAutoNum type="arabicPeriod"/>
            </a:pPr>
            <a:r>
              <a:rPr lang="es-HN" noProof="0" dirty="0" smtClean="0">
                <a:latin typeface="Arial Narrow" pitchFamily="34" charset="0"/>
              </a:rPr>
              <a:t>Discutir este incidente de la vida real.  Tienen los miembros de la audiencia circunstancias similares?</a:t>
            </a:r>
          </a:p>
          <a:p>
            <a:pPr marL="228600" lvl="0" indent="-228600">
              <a:buFont typeface="+mj-lt"/>
              <a:buAutoNum type="arabicPeriod"/>
            </a:pPr>
            <a:r>
              <a:rPr lang="en-US" baseline="0" noProof="0" dirty="0" smtClean="0">
                <a:latin typeface="Arial Narrow" pitchFamily="34" charset="0"/>
              </a:rPr>
              <a:t>If they had LOTO procedures in place: </a:t>
            </a:r>
          </a:p>
          <a:p>
            <a:pPr marL="457200" lvl="1" indent="-228600">
              <a:buFont typeface="+mj-lt"/>
              <a:buAutoNum type="arabicPeriod"/>
            </a:pPr>
            <a:r>
              <a:rPr lang="en-US" baseline="0" noProof="0" dirty="0" smtClean="0">
                <a:latin typeface="Arial Narrow" pitchFamily="34" charset="0"/>
              </a:rPr>
              <a:t>Dad would have his arm </a:t>
            </a:r>
          </a:p>
          <a:p>
            <a:pPr marL="457200" lvl="1" indent="-228600">
              <a:buFont typeface="+mj-lt"/>
              <a:buAutoNum type="arabicPeriod"/>
            </a:pPr>
            <a:r>
              <a:rPr lang="en-US" baseline="0" noProof="0" dirty="0" smtClean="0">
                <a:latin typeface="Arial Narrow" pitchFamily="34" charset="0"/>
              </a:rPr>
              <a:t>Son would not have GUILT.</a:t>
            </a:r>
          </a:p>
          <a:p>
            <a:pPr marL="228600" lvl="0" indent="-228600">
              <a:buFont typeface="+mj-lt"/>
              <a:buAutoNum type="arabicPeriod"/>
            </a:pPr>
            <a:endParaRPr lang="es-HN" baseline="0" noProof="0" dirty="0" smtClean="0">
              <a:latin typeface="Arial Narrow" pitchFamily="34" charset="0"/>
            </a:endParaRPr>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43</a:t>
            </a:fld>
            <a:endParaRPr lang="en-US" dirty="0"/>
          </a:p>
        </p:txBody>
      </p:sp>
    </p:spTree>
    <p:extLst>
      <p:ext uri="{BB962C8B-B14F-4D97-AF65-F5344CB8AC3E}">
        <p14:creationId xmlns:p14="http://schemas.microsoft.com/office/powerpoint/2010/main" val="2234768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3813" y="423863"/>
            <a:ext cx="4268787" cy="3200400"/>
          </a:xfrm>
          <a:prstGeom prst="rect">
            <a:avLst/>
          </a:prstGeom>
        </p:spPr>
      </p:sp>
      <p:sp>
        <p:nvSpPr>
          <p:cNvPr id="3" name="Notes Placeholder 2"/>
          <p:cNvSpPr>
            <a:spLocks noGrp="1"/>
          </p:cNvSpPr>
          <p:nvPr>
            <p:ph type="body" idx="1"/>
          </p:nvPr>
        </p:nvSpPr>
        <p:spPr>
          <a:xfrm>
            <a:off x="685800" y="3878295"/>
            <a:ext cx="5486400" cy="4495800"/>
          </a:xfrm>
          <a:prstGeom prst="rect">
            <a:avLst/>
          </a:prstGeom>
        </p:spPr>
        <p:txBody>
          <a:bodyPr/>
          <a:lstStyle/>
          <a:p>
            <a:pPr marL="228600" lvl="0" indent="-228600">
              <a:buFont typeface="+mj-lt"/>
              <a:buAutoNum type="arabicPeriod"/>
            </a:pPr>
            <a:r>
              <a:rPr lang="es-HN" sz="1200" noProof="0" dirty="0" smtClean="0">
                <a:latin typeface="Arial Narrow" pitchFamily="34" charset="0"/>
              </a:rPr>
              <a:t>Mecanismos de cierre o seguro pueden ser las</a:t>
            </a:r>
            <a:r>
              <a:rPr lang="es-HN" sz="1200" baseline="0" noProof="0" dirty="0" smtClean="0">
                <a:latin typeface="Arial Narrow" pitchFamily="34" charset="0"/>
              </a:rPr>
              <a:t> bandas sujetadoras, por ejemplo.</a:t>
            </a:r>
          </a:p>
          <a:p>
            <a:pPr marL="228600" lvl="0" indent="-228600">
              <a:buFont typeface="+mj-lt"/>
              <a:buAutoNum type="arabicPeriod"/>
            </a:pPr>
            <a:r>
              <a:rPr lang="es-HN" sz="1200" noProof="0" dirty="0" smtClean="0">
                <a:latin typeface="Arial Narrow" pitchFamily="34" charset="0"/>
              </a:rPr>
              <a:t>Discutir las maneras de implementar el sistema Candado/Etiqueta LOTO en una granja.  </a:t>
            </a:r>
          </a:p>
          <a:p>
            <a:pPr lvl="1" indent="-228600">
              <a:buFont typeface="+mj-lt"/>
              <a:buAutoNum type="alphaLcPeriod"/>
            </a:pPr>
            <a:r>
              <a:rPr lang="es-HN" sz="1200" noProof="0" dirty="0" smtClean="0">
                <a:latin typeface="Arial Narrow" pitchFamily="34" charset="0"/>
              </a:rPr>
              <a:t>Para la audiencia de una granja – </a:t>
            </a:r>
            <a:r>
              <a:rPr lang="es-HN" sz="1200" b="0" i="0" kern="1200" dirty="0" smtClean="0">
                <a:solidFill>
                  <a:schemeClr val="tx1"/>
                </a:solidFill>
                <a:effectLst/>
                <a:latin typeface="Arial Narrow" panose="020B0606020202030204" pitchFamily="34" charset="0"/>
                <a:ea typeface="+mn-ea"/>
                <a:cs typeface="+mn-cs"/>
              </a:rPr>
              <a:t>¿</a:t>
            </a:r>
            <a:r>
              <a:rPr lang="es-HN" sz="1200" noProof="0" dirty="0" smtClean="0">
                <a:latin typeface="Arial Narrow" pitchFamily="34" charset="0"/>
              </a:rPr>
              <a:t>Quien ha escuchado o conoce de</a:t>
            </a:r>
            <a:r>
              <a:rPr lang="es-HN" sz="1200" baseline="0" noProof="0" dirty="0" smtClean="0">
                <a:latin typeface="Arial Narrow" pitchFamily="34" charset="0"/>
              </a:rPr>
              <a:t> Candado/Etiqueta </a:t>
            </a:r>
            <a:r>
              <a:rPr lang="es-HN" sz="1200" noProof="0" dirty="0" smtClean="0">
                <a:latin typeface="Arial Narrow" pitchFamily="34" charset="0"/>
              </a:rPr>
              <a:t>LOTO?</a:t>
            </a:r>
          </a:p>
          <a:p>
            <a:pPr lvl="1" indent="-228600">
              <a:buFont typeface="+mj-lt"/>
              <a:buAutoNum type="alphaLcPeriod"/>
            </a:pPr>
            <a:r>
              <a:rPr lang="es-HN" sz="1200" b="0" i="0" kern="1200" dirty="0" smtClean="0">
                <a:solidFill>
                  <a:schemeClr val="tx1"/>
                </a:solidFill>
                <a:effectLst/>
                <a:latin typeface="Arial Narrow" panose="020B0606020202030204" pitchFamily="34" charset="0"/>
                <a:ea typeface="+mn-ea"/>
                <a:cs typeface="+mn-cs"/>
              </a:rPr>
              <a:t>¿</a:t>
            </a:r>
            <a:r>
              <a:rPr lang="es-HN" sz="1200" noProof="0" dirty="0" smtClean="0">
                <a:latin typeface="Arial Narrow" pitchFamily="34" charset="0"/>
              </a:rPr>
              <a:t>Quien podría ser “entrenado” en una granja?</a:t>
            </a:r>
          </a:p>
          <a:p>
            <a:pPr lvl="1" indent="-228600">
              <a:buFont typeface="+mj-lt"/>
              <a:buAutoNum type="alphaLcPeriod"/>
            </a:pPr>
            <a:r>
              <a:rPr lang="es-HN" sz="1200" b="0" i="0" kern="1200" dirty="0" smtClean="0">
                <a:solidFill>
                  <a:schemeClr val="tx1"/>
                </a:solidFill>
                <a:effectLst/>
                <a:latin typeface="Arial Narrow" panose="020B0606020202030204" pitchFamily="34" charset="0"/>
                <a:ea typeface="+mn-ea"/>
                <a:cs typeface="+mn-cs"/>
              </a:rPr>
              <a:t>¿</a:t>
            </a:r>
            <a:r>
              <a:rPr lang="es-HN" sz="1200" noProof="0" dirty="0" smtClean="0">
                <a:latin typeface="Arial Narrow" pitchFamily="34" charset="0"/>
              </a:rPr>
              <a:t>Quien podría ser una persona autorizada?</a:t>
            </a:r>
          </a:p>
          <a:p>
            <a:pPr lvl="1" indent="-228600">
              <a:buFont typeface="+mj-lt"/>
              <a:buAutoNum type="alphaLcPeriod"/>
            </a:pPr>
            <a:r>
              <a:rPr lang="es-HN" sz="1200" b="0" i="0" kern="1200" dirty="0" smtClean="0">
                <a:solidFill>
                  <a:schemeClr val="tx1"/>
                </a:solidFill>
                <a:effectLst/>
                <a:latin typeface="Arial Narrow" panose="020B0606020202030204" pitchFamily="34" charset="0"/>
                <a:ea typeface="+mn-ea"/>
                <a:cs typeface="+mn-cs"/>
              </a:rPr>
              <a:t>¿</a:t>
            </a:r>
            <a:r>
              <a:rPr lang="es-HN" sz="1200" noProof="0" dirty="0" smtClean="0">
                <a:latin typeface="Arial Narrow" pitchFamily="34" charset="0"/>
              </a:rPr>
              <a:t>Como podrían escribir/establecer procedimientos</a:t>
            </a:r>
            <a:r>
              <a:rPr lang="es-HN" sz="1200" baseline="0" noProof="0" dirty="0" smtClean="0">
                <a:latin typeface="Arial Narrow" pitchFamily="34" charset="0"/>
              </a:rPr>
              <a:t> Candado/Etiqueta LOTO fácilmente</a:t>
            </a:r>
            <a:r>
              <a:rPr lang="es-HN" sz="1200" noProof="0" dirty="0" smtClean="0">
                <a:latin typeface="Arial Narrow" pitchFamily="34" charset="0"/>
              </a:rPr>
              <a:t>?</a:t>
            </a:r>
          </a:p>
          <a:p>
            <a:pPr lvl="1" indent="-228600">
              <a:buFont typeface="+mj-lt"/>
              <a:buAutoNum type="alphaLcPeriod"/>
            </a:pPr>
            <a:r>
              <a:rPr lang="es-HN" sz="1200" b="0" i="0" kern="1200" dirty="0" smtClean="0">
                <a:solidFill>
                  <a:schemeClr val="tx1"/>
                </a:solidFill>
                <a:effectLst/>
                <a:latin typeface="Arial Narrow" panose="020B0606020202030204" pitchFamily="34" charset="0"/>
                <a:ea typeface="+mn-ea"/>
                <a:cs typeface="+mn-cs"/>
              </a:rPr>
              <a:t>¿</a:t>
            </a:r>
            <a:r>
              <a:rPr lang="es-HN" sz="1200" noProof="0" dirty="0" smtClean="0">
                <a:latin typeface="Arial Narrow" pitchFamily="34" charset="0"/>
              </a:rPr>
              <a:t>Cuanto cuesta el equipo de Candado/Etiqueta LOTO ?  Las etiquetas pueden ser accesibles como a $1 cada pieza.  Hay plantillas disponibles para hacer sus propias etiquetas.  Un paquete grande de bandas sujetadoras cuesta entre $10-$15. Los candados cuestan como $15 cada</a:t>
            </a:r>
            <a:r>
              <a:rPr lang="es-HN" sz="1200" baseline="0" noProof="0" dirty="0" smtClean="0">
                <a:latin typeface="Arial Narrow" pitchFamily="34" charset="0"/>
              </a:rPr>
              <a:t> uno</a:t>
            </a:r>
            <a:r>
              <a:rPr lang="es-HN" sz="1200" noProof="0" dirty="0" smtClean="0">
                <a:latin typeface="Arial Narrow" pitchFamily="34" charset="0"/>
              </a:rPr>
              <a:t>; $10 por un candado de fusible.  Un estuche con equipo</a:t>
            </a:r>
            <a:r>
              <a:rPr lang="es-HN" sz="1200" baseline="0" noProof="0" dirty="0" smtClean="0">
                <a:latin typeface="Arial Narrow" pitchFamily="34" charset="0"/>
              </a:rPr>
              <a:t> Candado/Etiqueta </a:t>
            </a:r>
            <a:r>
              <a:rPr lang="es-HN" sz="1200" noProof="0" dirty="0" smtClean="0">
                <a:latin typeface="Arial Narrow" pitchFamily="34" charset="0"/>
              </a:rPr>
              <a:t>LOTO cuesta entre $150 - $200.  </a:t>
            </a:r>
          </a:p>
          <a:p>
            <a:pPr indent="-228600">
              <a:buFont typeface="+mj-lt"/>
              <a:buAutoNum type="arabicPeriod"/>
            </a:pPr>
            <a:r>
              <a:rPr lang="es-HN" sz="1200" noProof="0" dirty="0" smtClean="0">
                <a:latin typeface="Arial Narrow" pitchFamily="34" charset="0"/>
              </a:rPr>
              <a:t>Pregunte – </a:t>
            </a:r>
            <a:r>
              <a:rPr lang="es-HN" sz="1200" b="0" i="0" kern="1200" dirty="0" smtClean="0">
                <a:solidFill>
                  <a:schemeClr val="tx1"/>
                </a:solidFill>
                <a:effectLst/>
                <a:latin typeface="Arial Narrow" panose="020B0606020202030204" pitchFamily="34" charset="0"/>
                <a:ea typeface="+mn-ea"/>
                <a:cs typeface="+mn-cs"/>
              </a:rPr>
              <a:t>¿</a:t>
            </a:r>
            <a:r>
              <a:rPr lang="es-HN" sz="1200" noProof="0" dirty="0" smtClean="0">
                <a:latin typeface="Arial Narrow" pitchFamily="34" charset="0"/>
              </a:rPr>
              <a:t>Valdrá la pena invertir menos de $500 en la seguridad que Candado/Etiqueta LOTO proporcionará?</a:t>
            </a:r>
          </a:p>
          <a:p>
            <a:pPr indent="-228600">
              <a:buFont typeface="+mj-lt"/>
              <a:buAutoNum type="arabicPeriod"/>
            </a:pPr>
            <a:r>
              <a:rPr lang="es-HN" sz="1200" noProof="0" dirty="0" smtClean="0">
                <a:latin typeface="Arial Narrow" pitchFamily="34" charset="0"/>
              </a:rPr>
              <a:t>Recuerde – Candado/Etiqueta LOTO es una PRÁCTICA RECOMENDADA para</a:t>
            </a:r>
            <a:r>
              <a:rPr lang="es-HN" sz="1200" baseline="0" noProof="0" dirty="0" smtClean="0">
                <a:latin typeface="Arial Narrow" pitchFamily="34" charset="0"/>
              </a:rPr>
              <a:t> granjas y un REQUISITO para instalaciones comerciales</a:t>
            </a:r>
            <a:r>
              <a:rPr lang="es-HN" sz="1200" noProof="0" dirty="0" smtClean="0">
                <a:latin typeface="Arial Narrow" pitchFamily="34" charset="0"/>
              </a:rPr>
              <a:t>.</a:t>
            </a:r>
            <a:endParaRPr lang="es-HN" sz="1200" noProof="0" dirty="0">
              <a:latin typeface="Arial Narrow" pitchFamily="34" charset="0"/>
            </a:endParaRPr>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44</a:t>
            </a:fld>
            <a:endParaRPr lang="en-US" dirty="0"/>
          </a:p>
        </p:txBody>
      </p:sp>
    </p:spTree>
    <p:extLst>
      <p:ext uri="{BB962C8B-B14F-4D97-AF65-F5344CB8AC3E}">
        <p14:creationId xmlns:p14="http://schemas.microsoft.com/office/powerpoint/2010/main" val="2234768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6038" y="461963"/>
            <a:ext cx="4268787" cy="3200400"/>
          </a:xfrm>
          <a:prstGeom prst="rect">
            <a:avLst/>
          </a:prstGeom>
        </p:spPr>
      </p:sp>
      <p:sp>
        <p:nvSpPr>
          <p:cNvPr id="3" name="Notes Placeholder 2"/>
          <p:cNvSpPr>
            <a:spLocks noGrp="1"/>
          </p:cNvSpPr>
          <p:nvPr>
            <p:ph type="body" idx="1"/>
          </p:nvPr>
        </p:nvSpPr>
        <p:spPr>
          <a:xfrm>
            <a:off x="685800" y="3878295"/>
            <a:ext cx="5486400" cy="4495800"/>
          </a:xfrm>
          <a:prstGeom prst="rect">
            <a:avLst/>
          </a:prstGeom>
        </p:spPr>
        <p:txBody>
          <a:bodyPr/>
          <a:lstStyle/>
          <a:p>
            <a:pPr marL="0" indent="0">
              <a:buNone/>
            </a:pPr>
            <a:r>
              <a:rPr lang="es-ES" b="1" dirty="0"/>
              <a:t>ACTIVIDAD – Si la caja de demostración LOTO está disponible para entrenamiento – permita que los participantes realicen el proceso LOTO. De otra manera, con un estuche de LOTO, permita que los participantes cierren varias fuentes de energía, tales como un interruptor de luz, un enchufe y un interruptor si es posible. Mezcle las llaves y los candados y pídales que encuentren el que coincida correctamente, especialmente si la audiencia es joven o no está familiarizada con Candado/Etiqueta LOTO. </a:t>
            </a:r>
          </a:p>
          <a:p>
            <a:pPr marL="0" indent="0">
              <a:buNone/>
            </a:pPr>
            <a:endParaRPr lang="es-HN" b="1" noProof="0" dirty="0" smtClean="0"/>
          </a:p>
          <a:p>
            <a:pPr marL="0" indent="0">
              <a:buNone/>
            </a:pPr>
            <a:r>
              <a:rPr lang="es-HN" b="1" noProof="0" dirty="0" smtClean="0"/>
              <a:t>PROPOSITO:  </a:t>
            </a:r>
            <a:r>
              <a:rPr lang="es-HN" b="0" noProof="0" dirty="0" smtClean="0"/>
              <a:t>Entender</a:t>
            </a:r>
            <a:r>
              <a:rPr lang="es-HN" b="0" baseline="0" noProof="0" dirty="0" smtClean="0"/>
              <a:t> el concepto y proceso implicado en quitar la energía y aislar la energía peligrosa.</a:t>
            </a:r>
            <a:r>
              <a:rPr lang="es-HN" noProof="0" dirty="0" smtClean="0"/>
              <a:t>  </a:t>
            </a:r>
          </a:p>
          <a:p>
            <a:pPr marL="0" indent="0">
              <a:buNone/>
            </a:pPr>
            <a:endParaRPr lang="es-HN" noProof="0" dirty="0" smtClean="0"/>
          </a:p>
          <a:p>
            <a:pPr marL="0" indent="0">
              <a:buNone/>
            </a:pPr>
            <a:r>
              <a:rPr lang="es-HN" b="1" noProof="0" dirty="0" smtClean="0"/>
              <a:t>DESCRIPCIÓN:  </a:t>
            </a:r>
            <a:r>
              <a:rPr lang="es-HN" b="0" noProof="0" dirty="0" smtClean="0"/>
              <a:t>Los</a:t>
            </a:r>
            <a:r>
              <a:rPr lang="es-HN" b="0" baseline="0" noProof="0" dirty="0" smtClean="0"/>
              <a:t> participantes practicarán los principios de control de energía en una herramienta de aprendizaje simulado.</a:t>
            </a:r>
            <a:r>
              <a:rPr lang="es-HN" baseline="0" noProof="0" dirty="0" smtClean="0"/>
              <a:t> Los participantes tendrán que apagar, quitar la energía, y aislar la energía a diversas fuentes apropiadamente; cerrarlo y etiquetarlo; y verificar el aislamiento de la energía. Si la fuente de energía no fue aislada apropiadamente, sonará una alarma.  El participante comenzará el proceso nuevamente hasta que las fuentes de energía estén aisladas y verificadas apropiadamente.</a:t>
            </a:r>
          </a:p>
          <a:p>
            <a:pPr marL="0" indent="0">
              <a:buNone/>
            </a:pPr>
            <a:endParaRPr lang="es-HN" noProof="0" dirty="0" smtClean="0"/>
          </a:p>
          <a:p>
            <a:pPr marL="0" indent="0">
              <a:buNone/>
            </a:pPr>
            <a:r>
              <a:rPr lang="es-HN" noProof="0" dirty="0" smtClean="0"/>
              <a:t>Duración:  15 – 30 minutos dependiendo de la participación de la audiencia</a:t>
            </a:r>
          </a:p>
          <a:p>
            <a:pPr marL="0" indent="0">
              <a:buNone/>
            </a:pPr>
            <a:endParaRPr lang="es-HN" noProof="0" dirty="0" smtClean="0"/>
          </a:p>
          <a:p>
            <a:pPr marL="0" indent="0">
              <a:buNone/>
            </a:pPr>
            <a:r>
              <a:rPr lang="es-HN" noProof="0" dirty="0" smtClean="0"/>
              <a:t>Materiales:  Caja de demostración Candado/Etiqueta LOTO </a:t>
            </a:r>
          </a:p>
          <a:p>
            <a:pPr marL="0" indent="0">
              <a:buNone/>
            </a:pPr>
            <a:endParaRPr lang="es-HN" noProof="0" dirty="0" smtClean="0"/>
          </a:p>
          <a:p>
            <a:pPr marL="0" indent="0">
              <a:buNone/>
            </a:pPr>
            <a:r>
              <a:rPr lang="es-HN" b="1" noProof="0" dirty="0" smtClean="0"/>
              <a:t>INSTRUCCIONES:</a:t>
            </a:r>
          </a:p>
          <a:p>
            <a:pPr marL="0" indent="0">
              <a:buNone/>
            </a:pPr>
            <a:r>
              <a:rPr lang="es-HN" noProof="0" dirty="0" smtClean="0"/>
              <a:t>Entrenador/Instructor demostrará</a:t>
            </a:r>
            <a:r>
              <a:rPr lang="es-HN" baseline="0" noProof="0" dirty="0" smtClean="0"/>
              <a:t>  a los participantes los diferentes tipos de fuentes de energía.</a:t>
            </a:r>
          </a:p>
          <a:p>
            <a:pPr marL="0" indent="0">
              <a:buNone/>
            </a:pPr>
            <a:r>
              <a:rPr lang="es-HN" baseline="0" noProof="0" dirty="0" smtClean="0"/>
              <a:t>Ya sea individualmente o en grupos, los participantes intentarán quitar la energía, aislar, usar Candado/Etiqueta LOTO y verificar el aislamiento de energía apropiadamente.</a:t>
            </a:r>
            <a:endParaRPr lang="es-HN" noProof="0" dirty="0" smtClean="0"/>
          </a:p>
          <a:p>
            <a:endParaRPr lang="es-HN" noProof="0" dirty="0" smtClean="0"/>
          </a:p>
          <a:p>
            <a:endParaRPr lang="es-HN" noProof="0" dirty="0"/>
          </a:p>
        </p:txBody>
      </p:sp>
      <p:sp>
        <p:nvSpPr>
          <p:cNvPr id="4" name="Slide Number Placeholder 3"/>
          <p:cNvSpPr>
            <a:spLocks noGrp="1"/>
          </p:cNvSpPr>
          <p:nvPr>
            <p:ph type="sldNum" sz="quarter" idx="10"/>
          </p:nvPr>
        </p:nvSpPr>
        <p:spPr/>
        <p:txBody>
          <a:bodyPr/>
          <a:lstStyle/>
          <a:p>
            <a:fld id="{454160DA-D3F9-4D2D-ADDE-5B8C9A50B247}" type="slidenum">
              <a:rPr lang="en-US" smtClean="0"/>
              <a:pPr/>
              <a:t>45</a:t>
            </a:fld>
            <a:endParaRPr lang="en-US" dirty="0"/>
          </a:p>
        </p:txBody>
      </p:sp>
    </p:spTree>
    <p:extLst>
      <p:ext uri="{BB962C8B-B14F-4D97-AF65-F5344CB8AC3E}">
        <p14:creationId xmlns:p14="http://schemas.microsoft.com/office/powerpoint/2010/main" val="3143184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3813" y="423863"/>
            <a:ext cx="4268787" cy="3200400"/>
          </a:xfrm>
          <a:prstGeom prst="rect">
            <a:avLst/>
          </a:prstGeom>
        </p:spPr>
      </p:sp>
      <p:sp>
        <p:nvSpPr>
          <p:cNvPr id="4" name="Slide Number Placeholder 3"/>
          <p:cNvSpPr>
            <a:spLocks noGrp="1"/>
          </p:cNvSpPr>
          <p:nvPr>
            <p:ph type="sldNum" sz="quarter" idx="10"/>
          </p:nvPr>
        </p:nvSpPr>
        <p:spPr/>
        <p:txBody>
          <a:bodyPr/>
          <a:lstStyle/>
          <a:p>
            <a:fld id="{075B19DE-7F4D-4A85-B83D-81AA0E37E1D5}" type="slidenum">
              <a:rPr lang="en-US" smtClean="0"/>
              <a:pPr/>
              <a:t>5</a:t>
            </a:fld>
            <a:endParaRPr lang="en-US" dirty="0"/>
          </a:p>
        </p:txBody>
      </p:sp>
      <p:sp>
        <p:nvSpPr>
          <p:cNvPr id="5" name="Notes Placeholder 4"/>
          <p:cNvSpPr>
            <a:spLocks noGrp="1"/>
          </p:cNvSpPr>
          <p:nvPr>
            <p:ph type="body" sz="quarter" idx="11"/>
          </p:nvPr>
        </p:nvSpPr>
        <p:spPr>
          <a:xfrm>
            <a:off x="685800" y="3878295"/>
            <a:ext cx="5486400" cy="4495800"/>
          </a:xfrm>
          <a:prstGeom prst="rect">
            <a:avLst/>
          </a:prstGeom>
        </p:spPr>
        <p:txBody>
          <a:bodyPr/>
          <a:lstStyle/>
          <a:p>
            <a:pPr marL="228570" lvl="0" indent="-228570" algn="l">
              <a:buFont typeface="+mj-lt"/>
              <a:buAutoNum type="arabicPeriod"/>
            </a:pPr>
            <a:r>
              <a:rPr lang="es-HN" sz="1200" noProof="0" dirty="0" smtClean="0">
                <a:solidFill>
                  <a:prstClr val="black"/>
                </a:solidFill>
                <a:latin typeface="Arial Narrow" pitchFamily="34" charset="0"/>
              </a:rPr>
              <a:t>Explique – Todos</a:t>
            </a:r>
            <a:r>
              <a:rPr lang="es-HN" sz="1200" baseline="0" noProof="0" dirty="0" smtClean="0">
                <a:solidFill>
                  <a:prstClr val="black"/>
                </a:solidFill>
                <a:latin typeface="Arial Narrow" pitchFamily="34" charset="0"/>
              </a:rPr>
              <a:t> los otorgamientos</a:t>
            </a:r>
            <a:r>
              <a:rPr lang="es-HN" sz="1200" noProof="0" dirty="0" smtClean="0">
                <a:solidFill>
                  <a:prstClr val="black"/>
                </a:solidFill>
                <a:latin typeface="Arial Narrow" pitchFamily="34" charset="0"/>
              </a:rPr>
              <a:t> de la DOL requieren que los empleados sean informados sobre sus derechos.  En esta instancia queremos enfatizar</a:t>
            </a:r>
            <a:r>
              <a:rPr lang="es-HN" sz="1200" baseline="0" noProof="0" dirty="0" smtClean="0">
                <a:solidFill>
                  <a:prstClr val="black"/>
                </a:solidFill>
                <a:latin typeface="Arial Narrow" pitchFamily="34" charset="0"/>
              </a:rPr>
              <a:t> que los empleados tienen derecho a condiciones de trabajo seguras y saludables</a:t>
            </a:r>
            <a:r>
              <a:rPr lang="es-HN" sz="1200" noProof="0" dirty="0" smtClean="0">
                <a:solidFill>
                  <a:prstClr val="black"/>
                </a:solidFill>
                <a:latin typeface="Arial Narrow" pitchFamily="34" charset="0"/>
              </a:rPr>
              <a:t> Y</a:t>
            </a:r>
            <a:r>
              <a:rPr lang="es-HN" sz="1200" baseline="0" noProof="0" dirty="0" smtClean="0">
                <a:solidFill>
                  <a:prstClr val="black"/>
                </a:solidFill>
                <a:latin typeface="Arial Narrow" pitchFamily="34" charset="0"/>
              </a:rPr>
              <a:t> un salario justo por su trabajo.</a:t>
            </a:r>
            <a:endParaRPr lang="es-HN" sz="1200" noProof="0" dirty="0" smtClean="0">
              <a:solidFill>
                <a:prstClr val="black"/>
              </a:solidFill>
              <a:latin typeface="Arial Narrow" pitchFamily="34" charset="0"/>
            </a:endParaRPr>
          </a:p>
          <a:p>
            <a:pPr marL="228570" lvl="0" indent="-228570" algn="l">
              <a:buFont typeface="+mj-lt"/>
              <a:buAutoNum type="arabicPeriod"/>
            </a:pPr>
            <a:r>
              <a:rPr lang="es-HN" sz="1200" b="1" noProof="0" dirty="0" smtClean="0">
                <a:solidFill>
                  <a:prstClr val="black"/>
                </a:solidFill>
                <a:latin typeface="Arial Narrow" pitchFamily="34" charset="0"/>
              </a:rPr>
              <a:t>Recordatorio</a:t>
            </a:r>
            <a:r>
              <a:rPr lang="es-HN" sz="1200" b="1" baseline="0" noProof="0" dirty="0" smtClean="0">
                <a:solidFill>
                  <a:prstClr val="black"/>
                </a:solidFill>
                <a:latin typeface="Arial Narrow" pitchFamily="34" charset="0"/>
              </a:rPr>
              <a:t> para empleados</a:t>
            </a:r>
            <a:r>
              <a:rPr lang="es-HN" sz="1200" b="1" noProof="0" dirty="0" smtClean="0">
                <a:solidFill>
                  <a:prstClr val="black"/>
                </a:solidFill>
                <a:latin typeface="Arial Narrow" pitchFamily="34" charset="0"/>
              </a:rPr>
              <a:t> </a:t>
            </a:r>
            <a:r>
              <a:rPr lang="es-HN" sz="1200" noProof="0" dirty="0" smtClean="0">
                <a:solidFill>
                  <a:prstClr val="black"/>
                </a:solidFill>
                <a:latin typeface="Arial Narrow" pitchFamily="34" charset="0"/>
              </a:rPr>
              <a:t>– Es responsabilidad del empleado seguir las prácticas de seguridad, políticas y procedimientos</a:t>
            </a:r>
            <a:r>
              <a:rPr lang="es-HN" sz="1200" baseline="0" noProof="0" dirty="0" smtClean="0">
                <a:solidFill>
                  <a:prstClr val="black"/>
                </a:solidFill>
                <a:latin typeface="Arial Narrow" pitchFamily="34" charset="0"/>
              </a:rPr>
              <a:t> de sus empleadores</a:t>
            </a:r>
            <a:r>
              <a:rPr lang="es-HN" sz="1200" noProof="0" dirty="0" smtClean="0">
                <a:solidFill>
                  <a:prstClr val="black"/>
                </a:solidFill>
                <a:latin typeface="Arial Narrow" pitchFamily="34" charset="0"/>
              </a:rPr>
              <a:t>.</a:t>
            </a:r>
          </a:p>
          <a:p>
            <a:pPr marL="228570" lvl="0" indent="-228570" algn="l">
              <a:buFont typeface="+mj-lt"/>
              <a:buAutoNum type="arabicPeriod"/>
            </a:pPr>
            <a:r>
              <a:rPr lang="es-HN" sz="1200" noProof="0" dirty="0" smtClean="0">
                <a:solidFill>
                  <a:prstClr val="black"/>
                </a:solidFill>
                <a:latin typeface="Arial Narrow" pitchFamily="34" charset="0"/>
              </a:rPr>
              <a:t>Indique a los participantes</a:t>
            </a:r>
            <a:r>
              <a:rPr lang="es-HN" sz="1200" baseline="0" noProof="0" dirty="0" smtClean="0">
                <a:solidFill>
                  <a:prstClr val="black"/>
                </a:solidFill>
                <a:latin typeface="Arial Narrow" pitchFamily="34" charset="0"/>
              </a:rPr>
              <a:t> que dentro de sus derechos </a:t>
            </a:r>
            <a:r>
              <a:rPr lang="es-HN" sz="1200" b="1" baseline="0" noProof="0" dirty="0" smtClean="0">
                <a:solidFill>
                  <a:prstClr val="black"/>
                </a:solidFill>
                <a:latin typeface="Arial Narrow" pitchFamily="34" charset="0"/>
              </a:rPr>
              <a:t>está el derecho a reportar condiciones de trabajo inseguras en la línea directa de OSHA sin costo alguno.</a:t>
            </a:r>
            <a:endParaRPr lang="es-HN" sz="1200" b="1" noProof="0" dirty="0" smtClean="0">
              <a:solidFill>
                <a:prstClr val="black"/>
              </a:solidFill>
              <a:latin typeface="Arial Narrow" pitchFamily="34" charset="0"/>
            </a:endParaRPr>
          </a:p>
          <a:p>
            <a:pPr marL="228570" lvl="0" indent="-228570" algn="l">
              <a:buFont typeface="+mj-lt"/>
              <a:buAutoNum type="arabicPeriod"/>
            </a:pPr>
            <a:r>
              <a:rPr lang="es-HN" sz="1200" noProof="0" dirty="0" smtClean="0">
                <a:solidFill>
                  <a:prstClr val="black"/>
                </a:solidFill>
              </a:rPr>
              <a:t>Mas información sobre los derechos del trabajador puede encontrarse en la página web de la OSHA:  </a:t>
            </a:r>
            <a:r>
              <a:rPr lang="es-HN" sz="1200" noProof="0" dirty="0" smtClean="0">
                <a:solidFill>
                  <a:prstClr val="black"/>
                </a:solidFill>
                <a:hlinkClick r:id="rId3"/>
              </a:rPr>
              <a:t>www.osha.gov</a:t>
            </a:r>
            <a:r>
              <a:rPr lang="es-HN" sz="1200" noProof="0" dirty="0" smtClean="0">
                <a:solidFill>
                  <a:prstClr val="black"/>
                </a:solidFill>
              </a:rPr>
              <a:t>  o la página web del Departamento</a:t>
            </a:r>
            <a:r>
              <a:rPr lang="es-HN" sz="1200" baseline="0" noProof="0" dirty="0" smtClean="0">
                <a:solidFill>
                  <a:prstClr val="black"/>
                </a:solidFill>
              </a:rPr>
              <a:t> Laboral</a:t>
            </a:r>
            <a:r>
              <a:rPr lang="es-HN" sz="1200" noProof="0" dirty="0" smtClean="0">
                <a:solidFill>
                  <a:prstClr val="black"/>
                </a:solidFill>
              </a:rPr>
              <a:t> </a:t>
            </a:r>
            <a:r>
              <a:rPr lang="es-HN" sz="1200" noProof="0" dirty="0" smtClean="0">
                <a:solidFill>
                  <a:prstClr val="black"/>
                </a:solidFill>
                <a:hlinkClick r:id="rId4"/>
              </a:rPr>
              <a:t>www.dol.gov</a:t>
            </a:r>
            <a:r>
              <a:rPr lang="es-HN" sz="1200" noProof="0" dirty="0" smtClean="0">
                <a:solidFill>
                  <a:prstClr val="black"/>
                </a:solidFill>
              </a:rPr>
              <a:t> .</a:t>
            </a:r>
            <a:endParaRPr lang="es-HN" sz="1200" b="1" noProof="0" dirty="0" smtClean="0">
              <a:solidFill>
                <a:prstClr val="black"/>
              </a:solidFill>
            </a:endParaRPr>
          </a:p>
          <a:p>
            <a:pPr lvl="0" algn="l"/>
            <a:r>
              <a:rPr lang="es-HN" sz="1200" b="1" noProof="0" dirty="0" smtClean="0">
                <a:solidFill>
                  <a:prstClr val="black"/>
                </a:solidFill>
              </a:rPr>
              <a:t>Es ESPECIALMENTE imperativo</a:t>
            </a:r>
            <a:r>
              <a:rPr lang="es-HN" sz="1200" b="1" baseline="0" noProof="0" dirty="0" smtClean="0">
                <a:solidFill>
                  <a:prstClr val="black"/>
                </a:solidFill>
              </a:rPr>
              <a:t> para los jóvenes/trabajadores menores que busquen información y conozcan sus derechos, cuales son sus expectativas y como obtener ayuda si es necesario</a:t>
            </a:r>
            <a:r>
              <a:rPr lang="es-HN" sz="1200" b="1" noProof="0" dirty="0" smtClean="0">
                <a:solidFill>
                  <a:prstClr val="black"/>
                </a:solidFill>
              </a:rPr>
              <a:t>.</a:t>
            </a:r>
            <a:endParaRPr lang="es-HN" sz="1200" noProof="0" dirty="0" smtClean="0">
              <a:solidFill>
                <a:prstClr val="black"/>
              </a:solidFill>
            </a:endParaRPr>
          </a:p>
          <a:p>
            <a:pPr marL="228570" lvl="0" indent="-228570" algn="l">
              <a:buFont typeface="+mj-lt"/>
              <a:buAutoNum type="arabicPeriod"/>
            </a:pPr>
            <a:endParaRPr lang="es-HN" sz="1200" noProof="0" dirty="0" smtClean="0">
              <a:solidFill>
                <a:prstClr val="black"/>
              </a:solidFill>
              <a:latin typeface="Arial Narrow" pitchFamily="34" charset="0"/>
            </a:endParaRPr>
          </a:p>
          <a:p>
            <a:pPr lvl="0" algn="l"/>
            <a:endParaRPr lang="es-HN" sz="1200" noProof="0" dirty="0" smtClean="0">
              <a:solidFill>
                <a:prstClr val="black"/>
              </a:solidFill>
              <a:latin typeface="Arial Narrow" pitchFamily="34" charset="0"/>
            </a:endParaRPr>
          </a:p>
          <a:p>
            <a:pPr algn="l"/>
            <a:endParaRPr lang="es-HN" sz="1200" noProof="0" dirty="0"/>
          </a:p>
        </p:txBody>
      </p:sp>
    </p:spTree>
    <p:extLst>
      <p:ext uri="{BB962C8B-B14F-4D97-AF65-F5344CB8AC3E}">
        <p14:creationId xmlns:p14="http://schemas.microsoft.com/office/powerpoint/2010/main" val="32648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3813" y="461963"/>
            <a:ext cx="4268787" cy="3200400"/>
          </a:xfrm>
          <a:prstGeom prst="rect">
            <a:avLst/>
          </a:prstGeom>
        </p:spPr>
      </p:sp>
      <p:sp>
        <p:nvSpPr>
          <p:cNvPr id="4" name="Slide Number Placeholder 3"/>
          <p:cNvSpPr>
            <a:spLocks noGrp="1"/>
          </p:cNvSpPr>
          <p:nvPr>
            <p:ph type="sldNum" sz="quarter" idx="10"/>
          </p:nvPr>
        </p:nvSpPr>
        <p:spPr/>
        <p:txBody>
          <a:bodyPr/>
          <a:lstStyle/>
          <a:p>
            <a:fld id="{075B19DE-7F4D-4A85-B83D-81AA0E37E1D5}" type="slidenum">
              <a:rPr lang="en-US" smtClean="0"/>
              <a:pPr/>
              <a:t>6</a:t>
            </a:fld>
            <a:endParaRPr lang="en-US"/>
          </a:p>
        </p:txBody>
      </p:sp>
      <p:sp>
        <p:nvSpPr>
          <p:cNvPr id="5" name="Notes Placeholder 4"/>
          <p:cNvSpPr>
            <a:spLocks noGrp="1"/>
          </p:cNvSpPr>
          <p:nvPr>
            <p:ph type="body" sz="quarter" idx="11"/>
          </p:nvPr>
        </p:nvSpPr>
        <p:spPr>
          <a:xfrm>
            <a:off x="685800" y="3878295"/>
            <a:ext cx="5486400" cy="4495800"/>
          </a:xfrm>
          <a:prstGeom prst="rect">
            <a:avLst/>
          </a:prstGeom>
        </p:spPr>
        <p:txBody>
          <a:bodyPr/>
          <a:lstStyle/>
          <a:p>
            <a:pPr marL="228570" lvl="0" indent="-228570">
              <a:buFont typeface="+mj-lt"/>
              <a:buAutoNum type="arabicPeriod"/>
            </a:pPr>
            <a:r>
              <a:rPr lang="es-HN" sz="1200" b="1" noProof="0" dirty="0" smtClean="0">
                <a:solidFill>
                  <a:prstClr val="black"/>
                </a:solidFill>
              </a:rPr>
              <a:t>Explique</a:t>
            </a:r>
            <a:r>
              <a:rPr lang="es-HN" sz="1200" b="1" baseline="0" noProof="0" dirty="0" smtClean="0">
                <a:solidFill>
                  <a:prstClr val="black"/>
                </a:solidFill>
              </a:rPr>
              <a:t> </a:t>
            </a:r>
            <a:r>
              <a:rPr lang="es-HN" sz="1200" b="0" baseline="0" noProof="0" dirty="0" smtClean="0">
                <a:solidFill>
                  <a:prstClr val="black"/>
                </a:solidFill>
              </a:rPr>
              <a:t>que los empleadores tienen la responsabilidad legal de proveer un lugar de trabajo seguro.</a:t>
            </a:r>
            <a:r>
              <a:rPr lang="es-HN" sz="1200" noProof="0" dirty="0" smtClean="0">
                <a:solidFill>
                  <a:prstClr val="black"/>
                </a:solidFill>
              </a:rPr>
              <a:t>  Esto significa que ellos</a:t>
            </a:r>
            <a:r>
              <a:rPr lang="es-HN" sz="1200" baseline="0" noProof="0" dirty="0" smtClean="0">
                <a:solidFill>
                  <a:prstClr val="black"/>
                </a:solidFill>
              </a:rPr>
              <a:t> deben garantizar que las normas que rigen su negocio se sigan y se cumplan.</a:t>
            </a:r>
            <a:r>
              <a:rPr lang="es-HN" sz="1200" noProof="0" dirty="0" smtClean="0">
                <a:solidFill>
                  <a:prstClr val="black"/>
                </a:solidFill>
              </a:rPr>
              <a:t> Esto aplica a 1 empleado o mas.</a:t>
            </a:r>
          </a:p>
          <a:p>
            <a:pPr marL="228570" lvl="0" indent="-228570">
              <a:buFont typeface="+mj-lt"/>
              <a:buAutoNum type="arabicPeriod"/>
            </a:pPr>
            <a:r>
              <a:rPr lang="es-HN" sz="1200" b="1" noProof="0" dirty="0" smtClean="0">
                <a:solidFill>
                  <a:prstClr val="black"/>
                </a:solidFill>
                <a:latin typeface="Arial Narrow" pitchFamily="34" charset="0"/>
              </a:rPr>
              <a:t>DISCUSIÓN </a:t>
            </a:r>
            <a:r>
              <a:rPr lang="es-HN" sz="1200" noProof="0" dirty="0" smtClean="0">
                <a:solidFill>
                  <a:prstClr val="black"/>
                </a:solidFill>
                <a:latin typeface="Arial Narrow" pitchFamily="34" charset="0"/>
              </a:rPr>
              <a:t>– Es</a:t>
            </a:r>
            <a:r>
              <a:rPr lang="es-HN" sz="1200" baseline="0" noProof="0" dirty="0" smtClean="0">
                <a:solidFill>
                  <a:prstClr val="black"/>
                </a:solidFill>
                <a:latin typeface="Arial Narrow" pitchFamily="34" charset="0"/>
              </a:rPr>
              <a:t> responsabilidad del empleador conocer las normas y leyes</a:t>
            </a:r>
            <a:r>
              <a:rPr lang="es-HN" sz="1200" noProof="0" dirty="0" smtClean="0">
                <a:solidFill>
                  <a:prstClr val="black"/>
                </a:solidFill>
                <a:latin typeface="Arial Narrow" pitchFamily="34" charset="0"/>
              </a:rPr>
              <a:t> – federales y estatales.</a:t>
            </a:r>
          </a:p>
          <a:p>
            <a:pPr marL="228570" lvl="0" indent="-228570">
              <a:buFont typeface="+mj-lt"/>
              <a:buAutoNum type="arabicPeriod"/>
            </a:pPr>
            <a:r>
              <a:rPr lang="es-HN" sz="1200" noProof="0" dirty="0" smtClean="0">
                <a:solidFill>
                  <a:prstClr val="black"/>
                </a:solidFill>
              </a:rPr>
              <a:t>Enfatice – Es responsabilidad del empleador asegurar a sus empleados así como conocer,</a:t>
            </a:r>
            <a:r>
              <a:rPr lang="es-HN" sz="1200" baseline="0" noProof="0" dirty="0" smtClean="0">
                <a:solidFill>
                  <a:prstClr val="black"/>
                </a:solidFill>
              </a:rPr>
              <a:t> entender y cumplir las normas y políticas de la compañía.</a:t>
            </a:r>
            <a:endParaRPr lang="es-HN" sz="1200" noProof="0" dirty="0" smtClean="0">
              <a:solidFill>
                <a:prstClr val="black"/>
              </a:solidFill>
            </a:endParaRPr>
          </a:p>
          <a:p>
            <a:pPr marL="228570" lvl="0" indent="-228570">
              <a:buFont typeface="+mj-lt"/>
              <a:buAutoNum type="arabicPeriod"/>
            </a:pPr>
            <a:r>
              <a:rPr lang="es-HN" sz="1200" noProof="0" dirty="0" smtClean="0">
                <a:solidFill>
                  <a:prstClr val="black"/>
                </a:solidFill>
                <a:latin typeface="Arial Narrow" pitchFamily="34" charset="0"/>
              </a:rPr>
              <a:t>IMPORTANTE</a:t>
            </a:r>
            <a:r>
              <a:rPr lang="es-HN" sz="1200" baseline="0" noProof="0" dirty="0" smtClean="0">
                <a:solidFill>
                  <a:prstClr val="black"/>
                </a:solidFill>
                <a:latin typeface="Arial Narrow" pitchFamily="34" charset="0"/>
              </a:rPr>
              <a:t> ENFATIZAR</a:t>
            </a:r>
            <a:r>
              <a:rPr lang="es-HN" sz="1200" noProof="0" dirty="0" smtClean="0">
                <a:solidFill>
                  <a:prstClr val="black"/>
                </a:solidFill>
                <a:latin typeface="Arial Narrow" pitchFamily="34" charset="0"/>
              </a:rPr>
              <a:t>– Si</a:t>
            </a:r>
            <a:r>
              <a:rPr lang="es-HN" sz="1200" baseline="0" noProof="0" dirty="0" smtClean="0">
                <a:solidFill>
                  <a:prstClr val="black"/>
                </a:solidFill>
                <a:latin typeface="Arial Narrow" pitchFamily="34" charset="0"/>
              </a:rPr>
              <a:t> el empleador no está seguro de las normas, el debe consultar con la agencia apropiada. Cada estado tiene un programa de consultación en situ financiado conjuntamente por la O</a:t>
            </a:r>
            <a:r>
              <a:rPr lang="es-HN" sz="1200" noProof="0" dirty="0" smtClean="0">
                <a:solidFill>
                  <a:prstClr val="black"/>
                </a:solidFill>
                <a:latin typeface="Arial Narrow" pitchFamily="34" charset="0"/>
              </a:rPr>
              <a:t>SHA y el estado que provee la asistencia en asesoría y cumplimiento de las normas. </a:t>
            </a:r>
          </a:p>
          <a:p>
            <a:pPr marL="228570" lvl="0" indent="-228570">
              <a:buFont typeface="+mj-lt"/>
              <a:buAutoNum type="arabicPeriod"/>
            </a:pPr>
            <a:r>
              <a:rPr lang="es-HN" sz="1200" noProof="0" dirty="0" smtClean="0">
                <a:solidFill>
                  <a:prstClr val="black"/>
                </a:solidFill>
                <a:latin typeface="Arial Narrow" pitchFamily="34" charset="0"/>
              </a:rPr>
              <a:t>La</a:t>
            </a:r>
            <a:r>
              <a:rPr lang="es-HN" sz="1200" baseline="0" noProof="0" dirty="0" smtClean="0">
                <a:solidFill>
                  <a:prstClr val="black"/>
                </a:solidFill>
                <a:latin typeface="Arial Narrow" pitchFamily="34" charset="0"/>
              </a:rPr>
              <a:t> página web de la </a:t>
            </a:r>
            <a:r>
              <a:rPr lang="es-HN" sz="1200" noProof="0" dirty="0" smtClean="0">
                <a:solidFill>
                  <a:prstClr val="black"/>
                </a:solidFill>
                <a:latin typeface="Arial Narrow" pitchFamily="34" charset="0"/>
              </a:rPr>
              <a:t>OSHA provee información de contacto de</a:t>
            </a:r>
            <a:r>
              <a:rPr lang="es-HN" sz="1200" baseline="0" noProof="0" dirty="0" smtClean="0">
                <a:solidFill>
                  <a:prstClr val="black"/>
                </a:solidFill>
                <a:latin typeface="Arial Narrow" pitchFamily="34" charset="0"/>
              </a:rPr>
              <a:t> cada programa estatal de consultación en situ.</a:t>
            </a:r>
            <a:r>
              <a:rPr lang="es-HN" sz="1200" noProof="0" dirty="0" smtClean="0">
                <a:solidFill>
                  <a:prstClr val="black"/>
                </a:solidFill>
                <a:latin typeface="Arial Narrow" pitchFamily="34" charset="0"/>
              </a:rPr>
              <a:t>  </a:t>
            </a:r>
          </a:p>
          <a:p>
            <a:pPr marL="228570" lvl="0" indent="-228570">
              <a:buFont typeface="+mj-lt"/>
              <a:buAutoNum type="arabicPeriod"/>
            </a:pPr>
            <a:r>
              <a:rPr lang="es-HN" sz="1200" noProof="0" dirty="0" smtClean="0">
                <a:solidFill>
                  <a:prstClr val="black"/>
                </a:solidFill>
                <a:latin typeface="Arial Narrow" pitchFamily="34" charset="0"/>
              </a:rPr>
              <a:t>El Departamento Laboral de Illinois tiene</a:t>
            </a:r>
            <a:r>
              <a:rPr lang="es-HN" sz="1200" baseline="0" noProof="0" dirty="0" smtClean="0">
                <a:solidFill>
                  <a:prstClr val="black"/>
                </a:solidFill>
                <a:latin typeface="Arial Narrow" pitchFamily="34" charset="0"/>
              </a:rPr>
              <a:t> su </a:t>
            </a:r>
            <a:r>
              <a:rPr lang="es-HN" sz="1200" noProof="0" dirty="0" smtClean="0">
                <a:solidFill>
                  <a:prstClr val="black"/>
                </a:solidFill>
                <a:latin typeface="Arial Narrow" pitchFamily="34" charset="0"/>
              </a:rPr>
              <a:t>programa estatal de consultación en</a:t>
            </a:r>
            <a:r>
              <a:rPr lang="es-HN" sz="1200" baseline="0" noProof="0" dirty="0" smtClean="0">
                <a:solidFill>
                  <a:prstClr val="black"/>
                </a:solidFill>
                <a:latin typeface="Arial Narrow" pitchFamily="34" charset="0"/>
              </a:rPr>
              <a:t> situ en Illinois</a:t>
            </a:r>
            <a:r>
              <a:rPr lang="es-HN" sz="1200" noProof="0" dirty="0" smtClean="0">
                <a:solidFill>
                  <a:prstClr val="black"/>
                </a:solidFill>
                <a:latin typeface="Arial Narrow" pitchFamily="34" charset="0"/>
              </a:rPr>
              <a:t>. </a:t>
            </a:r>
          </a:p>
          <a:p>
            <a:pPr marL="228570" lvl="0" indent="-228570">
              <a:buFont typeface="+mj-lt"/>
              <a:buAutoNum type="arabicPeriod"/>
            </a:pPr>
            <a:r>
              <a:rPr lang="es-HN" sz="1200" noProof="0" dirty="0" smtClean="0">
                <a:solidFill>
                  <a:prstClr val="black"/>
                </a:solidFill>
                <a:latin typeface="Arial Narrow" pitchFamily="34" charset="0"/>
              </a:rPr>
              <a:t>Los empleadores también deberían conocer y entender las leyes estatales ya que éstas pueden ser mas restrictivas que las leyes de la OSHA.  Póngase en contacto con el departamento laboral del estado. </a:t>
            </a:r>
          </a:p>
          <a:p>
            <a:endParaRPr lang="es-HN" sz="1200" noProof="0" dirty="0"/>
          </a:p>
        </p:txBody>
      </p:sp>
    </p:spTree>
    <p:extLst>
      <p:ext uri="{BB962C8B-B14F-4D97-AF65-F5344CB8AC3E}">
        <p14:creationId xmlns:p14="http://schemas.microsoft.com/office/powerpoint/2010/main" val="370852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5725" y="577850"/>
            <a:ext cx="4114800" cy="3086100"/>
          </a:xfrm>
          <a:prstGeom prst="rect">
            <a:avLst/>
          </a:prstGeom>
        </p:spPr>
      </p:sp>
      <p:sp>
        <p:nvSpPr>
          <p:cNvPr id="4" name="Slide Number Placeholder 3"/>
          <p:cNvSpPr>
            <a:spLocks noGrp="1"/>
          </p:cNvSpPr>
          <p:nvPr>
            <p:ph type="sldNum" sz="quarter" idx="10"/>
          </p:nvPr>
        </p:nvSpPr>
        <p:spPr/>
        <p:txBody>
          <a:bodyPr/>
          <a:lstStyle/>
          <a:p>
            <a:fld id="{075B19DE-7F4D-4A85-B83D-81AA0E37E1D5}" type="slidenum">
              <a:rPr lang="en-US" smtClean="0"/>
              <a:pPr/>
              <a:t>7</a:t>
            </a:fld>
            <a:endParaRPr lang="en-US"/>
          </a:p>
        </p:txBody>
      </p:sp>
      <p:sp>
        <p:nvSpPr>
          <p:cNvPr id="5" name="Notes Placeholder 4"/>
          <p:cNvSpPr>
            <a:spLocks noGrp="1"/>
          </p:cNvSpPr>
          <p:nvPr>
            <p:ph type="body" sz="quarter" idx="11"/>
          </p:nvPr>
        </p:nvSpPr>
        <p:spPr>
          <a:xfrm>
            <a:off x="685800" y="3880710"/>
            <a:ext cx="5486400" cy="4495800"/>
          </a:xfrm>
          <a:prstGeom prst="rect">
            <a:avLst/>
          </a:prstGeom>
        </p:spPr>
        <p:txBody>
          <a:bodyPr/>
          <a:lstStyle/>
          <a:p>
            <a:pPr marL="228570" lvl="0" indent="-228570">
              <a:buFont typeface="+mj-lt"/>
              <a:buAutoNum type="arabicPeriod"/>
            </a:pPr>
            <a:r>
              <a:rPr lang="es-HN" sz="1200" b="1" noProof="0" dirty="0" smtClean="0">
                <a:solidFill>
                  <a:prstClr val="black"/>
                </a:solidFill>
                <a:latin typeface="Arial Narrow" pitchFamily="34" charset="0"/>
              </a:rPr>
              <a:t>Explique</a:t>
            </a:r>
            <a:r>
              <a:rPr lang="es-HN" sz="1200" noProof="0" dirty="0" smtClean="0">
                <a:solidFill>
                  <a:prstClr val="black"/>
                </a:solidFill>
                <a:latin typeface="Arial Narrow" pitchFamily="34" charset="0"/>
              </a:rPr>
              <a:t> – Todos</a:t>
            </a:r>
            <a:r>
              <a:rPr lang="es-HN" sz="1200" baseline="0" noProof="0" dirty="0" smtClean="0">
                <a:solidFill>
                  <a:prstClr val="black"/>
                </a:solidFill>
                <a:latin typeface="Arial Narrow" pitchFamily="34" charset="0"/>
              </a:rPr>
              <a:t> los otorgamientos de la </a:t>
            </a:r>
            <a:r>
              <a:rPr lang="es-HN" sz="1200" noProof="0" dirty="0" smtClean="0">
                <a:solidFill>
                  <a:prstClr val="black"/>
                </a:solidFill>
                <a:latin typeface="Arial Narrow" pitchFamily="34" charset="0"/>
              </a:rPr>
              <a:t>DOL requieren que los empleados sean informados sobre sus derechos.  En esta instancia deseamos enfatizar que los empleados tienen derecho a reportar condiciones de trabajo inseguras e insalubres y  no ser víctimas</a:t>
            </a:r>
            <a:r>
              <a:rPr lang="es-HN" sz="1200" baseline="0" noProof="0" dirty="0" smtClean="0">
                <a:solidFill>
                  <a:prstClr val="black"/>
                </a:solidFill>
                <a:latin typeface="Arial Narrow" pitchFamily="34" charset="0"/>
              </a:rPr>
              <a:t> de represalias por su empleador con medidas disciplinarias al personal, despidos, etc.</a:t>
            </a:r>
            <a:endParaRPr lang="es-HN" sz="1200" noProof="0" dirty="0" smtClean="0">
              <a:solidFill>
                <a:prstClr val="black"/>
              </a:solidFill>
              <a:latin typeface="Arial Narrow" pitchFamily="34" charset="0"/>
            </a:endParaRPr>
          </a:p>
          <a:p>
            <a:pPr marL="228570" lvl="0" indent="-228570">
              <a:buFont typeface="+mj-lt"/>
              <a:buAutoNum type="arabicPeriod"/>
            </a:pPr>
            <a:r>
              <a:rPr lang="es-HN" sz="1200" b="1" noProof="0" dirty="0" smtClean="0">
                <a:solidFill>
                  <a:prstClr val="black"/>
                </a:solidFill>
                <a:latin typeface="Arial Narrow" pitchFamily="34" charset="0"/>
              </a:rPr>
              <a:t>Recordatorio</a:t>
            </a:r>
            <a:r>
              <a:rPr lang="es-HN" sz="1200" b="1" baseline="0" noProof="0" dirty="0" smtClean="0">
                <a:solidFill>
                  <a:prstClr val="black"/>
                </a:solidFill>
                <a:latin typeface="Arial Narrow" pitchFamily="34" charset="0"/>
              </a:rPr>
              <a:t> para empleados</a:t>
            </a:r>
            <a:r>
              <a:rPr lang="es-HN" sz="1200" b="1" noProof="0" dirty="0" smtClean="0">
                <a:solidFill>
                  <a:prstClr val="black"/>
                </a:solidFill>
                <a:latin typeface="Arial Narrow" pitchFamily="34" charset="0"/>
              </a:rPr>
              <a:t> </a:t>
            </a:r>
            <a:r>
              <a:rPr lang="es-HN" sz="1200" noProof="0" dirty="0" smtClean="0">
                <a:solidFill>
                  <a:prstClr val="black"/>
                </a:solidFill>
                <a:latin typeface="Arial Narrow" pitchFamily="34" charset="0"/>
              </a:rPr>
              <a:t>– Es responsabilidad del empleado seguir las prácticas de seguridad, políticas y procedimientos</a:t>
            </a:r>
            <a:r>
              <a:rPr lang="es-HN" sz="1200" baseline="0" noProof="0" dirty="0" smtClean="0">
                <a:solidFill>
                  <a:prstClr val="black"/>
                </a:solidFill>
                <a:latin typeface="Arial Narrow" pitchFamily="34" charset="0"/>
              </a:rPr>
              <a:t> de sus empleadores.</a:t>
            </a:r>
            <a:endParaRPr lang="es-HN" sz="1200" noProof="0" dirty="0" smtClean="0">
              <a:solidFill>
                <a:prstClr val="black"/>
              </a:solidFill>
              <a:latin typeface="Arial Narrow" pitchFamily="34" charset="0"/>
            </a:endParaRPr>
          </a:p>
          <a:p>
            <a:pPr marL="228570" lvl="0" indent="-228570">
              <a:buFont typeface="+mj-lt"/>
              <a:buAutoNum type="arabicPeriod"/>
            </a:pPr>
            <a:r>
              <a:rPr kumimoji="0" lang="es-HN"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Indique a los participantes que dentro de sus derechos </a:t>
            </a:r>
            <a:r>
              <a:rPr kumimoji="0" lang="es-HN" sz="1200" b="1" i="0" u="none" strike="noStrike" kern="1200" cap="none" spc="0" normalizeH="0" baseline="0" noProof="0" dirty="0" smtClean="0">
                <a:ln>
                  <a:noFill/>
                </a:ln>
                <a:solidFill>
                  <a:prstClr val="black"/>
                </a:solidFill>
                <a:effectLst/>
                <a:uLnTx/>
                <a:uFillTx/>
                <a:latin typeface="Arial Narrow" pitchFamily="34" charset="0"/>
                <a:ea typeface="+mn-ea"/>
                <a:cs typeface="+mn-cs"/>
              </a:rPr>
              <a:t>está el derecho a reportar condiciones de trabajo inseguras en la línea directa de OSHA sin costo alguno.</a:t>
            </a:r>
          </a:p>
          <a:p>
            <a:pPr marL="228570" lvl="0" indent="-228570">
              <a:buFont typeface="+mj-lt"/>
              <a:buAutoNum type="arabicPeriod"/>
            </a:pPr>
            <a:r>
              <a:rPr kumimoji="0" lang="es-HN"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Mas información sobre los derechos del trabajador puede encontrarse en la página web de la OSHA:  </a:t>
            </a:r>
            <a:r>
              <a:rPr kumimoji="0" lang="es-HN" sz="1200" b="0" i="0" u="none" strike="noStrike" kern="1200" cap="none" spc="0" normalizeH="0" baseline="0" noProof="0" dirty="0" smtClean="0">
                <a:ln>
                  <a:noFill/>
                </a:ln>
                <a:solidFill>
                  <a:prstClr val="black"/>
                </a:solidFill>
                <a:effectLst/>
                <a:uLnTx/>
                <a:uFillTx/>
                <a:latin typeface="Arial Narrow" pitchFamily="34" charset="0"/>
                <a:ea typeface="+mn-ea"/>
                <a:cs typeface="+mn-cs"/>
                <a:hlinkClick r:id="rId3"/>
              </a:rPr>
              <a:t>www.osha.gov</a:t>
            </a:r>
            <a:r>
              <a:rPr kumimoji="0" lang="es-HN"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  o la página web del Departamento Laboral </a:t>
            </a:r>
            <a:r>
              <a:rPr kumimoji="0" lang="es-HN" sz="1200" b="0" i="0" u="none" strike="noStrike" kern="1200" cap="none" spc="0" normalizeH="0" baseline="0" noProof="0" dirty="0" smtClean="0">
                <a:ln>
                  <a:noFill/>
                </a:ln>
                <a:solidFill>
                  <a:prstClr val="black"/>
                </a:solidFill>
                <a:effectLst/>
                <a:uLnTx/>
                <a:uFillTx/>
                <a:latin typeface="Arial Narrow" pitchFamily="34" charset="0"/>
                <a:ea typeface="+mn-ea"/>
                <a:cs typeface="+mn-cs"/>
                <a:hlinkClick r:id="rId4"/>
              </a:rPr>
              <a:t>www.dol.gov</a:t>
            </a:r>
            <a:r>
              <a:rPr kumimoji="0" lang="es-HN"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 .</a:t>
            </a:r>
          </a:p>
          <a:p>
            <a:pPr marL="228570" lvl="0" indent="-228570">
              <a:buFont typeface="+mj-lt"/>
              <a:buAutoNum type="arabicPeriod"/>
            </a:pPr>
            <a:r>
              <a:rPr kumimoji="0" lang="es-HN" sz="12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Es ESPECIALMENTE imperativo para los jóvenes/trabajadores menores que busquen información y conozcan sus derechos, cuales son sus expectativas y como obtener ayuda si es necesario.</a:t>
            </a:r>
            <a:endParaRPr lang="es-HN" sz="1200" noProof="0" dirty="0" smtClean="0">
              <a:solidFill>
                <a:prstClr val="black"/>
              </a:solidFill>
            </a:endParaRPr>
          </a:p>
          <a:p>
            <a:pPr marL="228570" lvl="0" indent="-228570">
              <a:buFont typeface="+mj-lt"/>
              <a:buAutoNum type="arabicPeriod"/>
            </a:pPr>
            <a:endParaRPr lang="es-HN" sz="1200" noProof="0" dirty="0" smtClean="0">
              <a:solidFill>
                <a:prstClr val="black"/>
              </a:solidFill>
              <a:latin typeface="Arial Narrow" pitchFamily="34" charset="0"/>
            </a:endParaRPr>
          </a:p>
          <a:p>
            <a:pPr lvl="0"/>
            <a:endParaRPr lang="es-HN" sz="1200" noProof="0" dirty="0" smtClean="0">
              <a:solidFill>
                <a:prstClr val="black"/>
              </a:solidFill>
              <a:latin typeface="Arial Narrow" pitchFamily="34" charset="0"/>
            </a:endParaRPr>
          </a:p>
          <a:p>
            <a:endParaRPr lang="es-HN" sz="1200" noProof="0" dirty="0"/>
          </a:p>
        </p:txBody>
      </p:sp>
    </p:spTree>
    <p:extLst>
      <p:ext uri="{BB962C8B-B14F-4D97-AF65-F5344CB8AC3E}">
        <p14:creationId xmlns:p14="http://schemas.microsoft.com/office/powerpoint/2010/main" val="32648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3813" y="461963"/>
            <a:ext cx="4268787" cy="3200400"/>
          </a:xfrm>
          <a:prstGeom prst="rect">
            <a:avLst/>
          </a:prstGeom>
        </p:spPr>
      </p:sp>
      <p:sp>
        <p:nvSpPr>
          <p:cNvPr id="3" name="Notes Placeholder 2"/>
          <p:cNvSpPr>
            <a:spLocks noGrp="1"/>
          </p:cNvSpPr>
          <p:nvPr>
            <p:ph type="body" idx="1"/>
          </p:nvPr>
        </p:nvSpPr>
        <p:spPr>
          <a:xfrm>
            <a:off x="685800" y="3880710"/>
            <a:ext cx="5486400" cy="4495800"/>
          </a:xfrm>
          <a:prstGeom prst="rect">
            <a:avLst/>
          </a:prstGeom>
        </p:spPr>
        <p:txBody>
          <a:bodyPr/>
          <a:lstStyle/>
          <a:p>
            <a:pPr marL="228600" lvl="0" indent="-228600" defTabSz="888340">
              <a:buFont typeface="+mj-lt"/>
              <a:buAutoNum type="arabicPeriod"/>
              <a:defRPr/>
            </a:pPr>
            <a:r>
              <a:rPr lang="es-HN" sz="1200" b="1" noProof="0" dirty="0" smtClean="0">
                <a:solidFill>
                  <a:prstClr val="black"/>
                </a:solidFill>
              </a:rPr>
              <a:t>Introducir </a:t>
            </a:r>
            <a:r>
              <a:rPr lang="es-HN" sz="1200" noProof="0" dirty="0" smtClean="0">
                <a:solidFill>
                  <a:prstClr val="black"/>
                </a:solidFill>
              </a:rPr>
              <a:t> los objetivos de aprendizaje. Este es el conocimiento que el participante debe adquirir así como las tareas y destrezas que debe aprender a desarrollar.</a:t>
            </a:r>
          </a:p>
          <a:p>
            <a:pPr marL="228600" lvl="0" indent="-228600" defTabSz="888340">
              <a:buFont typeface="+mj-lt"/>
              <a:buAutoNum type="arabicPeriod"/>
              <a:defRPr/>
            </a:pPr>
            <a:r>
              <a:rPr lang="es-HN" sz="1200" b="1" noProof="0" dirty="0" smtClean="0">
                <a:solidFill>
                  <a:prstClr val="black"/>
                </a:solidFill>
                <a:latin typeface="Arial Narrow" pitchFamily="34" charset="0"/>
              </a:rPr>
              <a:t>Explique </a:t>
            </a:r>
            <a:r>
              <a:rPr lang="es-HN" sz="1200" noProof="0" dirty="0" smtClean="0">
                <a:solidFill>
                  <a:prstClr val="black"/>
                </a:solidFill>
                <a:latin typeface="Arial Narrow" pitchFamily="34" charset="0"/>
              </a:rPr>
              <a:t>– que</a:t>
            </a:r>
            <a:r>
              <a:rPr lang="es-HN" sz="1200" baseline="0" noProof="0" dirty="0" smtClean="0">
                <a:solidFill>
                  <a:prstClr val="black"/>
                </a:solidFill>
                <a:latin typeface="Arial Narrow" pitchFamily="34" charset="0"/>
              </a:rPr>
              <a:t> </a:t>
            </a:r>
            <a:r>
              <a:rPr lang="es-HN" sz="1200" noProof="0" dirty="0" smtClean="0">
                <a:solidFill>
                  <a:prstClr val="black"/>
                </a:solidFill>
                <a:latin typeface="Arial Narrow" pitchFamily="34" charset="0"/>
              </a:rPr>
              <a:t>el módulo fue diseñado para buscar la interacción de los participantes.  Se harán preguntas durante la</a:t>
            </a:r>
            <a:r>
              <a:rPr lang="es-HN" sz="1200" baseline="0" noProof="0" dirty="0" smtClean="0">
                <a:solidFill>
                  <a:prstClr val="black"/>
                </a:solidFill>
                <a:latin typeface="Arial Narrow" pitchFamily="34" charset="0"/>
              </a:rPr>
              <a:t> sesión para generar discusión.</a:t>
            </a:r>
            <a:r>
              <a:rPr lang="es-HN" sz="1200" noProof="0" dirty="0" smtClean="0">
                <a:solidFill>
                  <a:prstClr val="black"/>
                </a:solidFill>
                <a:latin typeface="Arial Narrow" pitchFamily="34" charset="0"/>
              </a:rPr>
              <a:t>  </a:t>
            </a:r>
          </a:p>
          <a:p>
            <a:pPr marL="228600" lvl="0" indent="-228600" defTabSz="888340">
              <a:buFont typeface="+mj-lt"/>
              <a:buAutoNum type="arabicPeriod"/>
              <a:defRPr/>
            </a:pPr>
            <a:r>
              <a:rPr lang="es-HN" sz="1200" b="1" noProof="0" dirty="0" smtClean="0">
                <a:solidFill>
                  <a:prstClr val="black"/>
                </a:solidFill>
                <a:latin typeface="Arial Narrow" pitchFamily="34" charset="0"/>
              </a:rPr>
              <a:t>Estimule</a:t>
            </a:r>
            <a:r>
              <a:rPr lang="es-HN" sz="1200" noProof="0" dirty="0" smtClean="0">
                <a:solidFill>
                  <a:prstClr val="black"/>
                </a:solidFill>
                <a:latin typeface="Arial Narrow" pitchFamily="34" charset="0"/>
              </a:rPr>
              <a:t> – el intercambio de ideas, información, experiencias para que todos puedan aprender.</a:t>
            </a:r>
            <a:endPar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685800" lvl="1" indent="-228600" defTabSz="888340">
              <a:buFont typeface="+mj-lt"/>
              <a:buAutoNum type="alphaUcPeriod"/>
              <a:defRPr/>
            </a:pPr>
            <a:endPar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685800" lvl="1" indent="-228600" defTabSz="888340">
              <a:buFont typeface="+mj-lt"/>
              <a:buAutoNum type="alphaUcPeriod"/>
              <a:defRPr/>
            </a:pPr>
            <a:endParaRPr kumimoji="0" lang="en-US" sz="2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685800" lvl="1" indent="-228600" defTabSz="888340">
              <a:buFont typeface="+mj-lt"/>
              <a:buAutoNum type="alphaUcPeriod"/>
              <a:defRPr/>
            </a:pPr>
            <a:endParaRPr lang="en-US" sz="1200" dirty="0">
              <a:solidFill>
                <a:prstClr val="black"/>
              </a:solidFill>
              <a:latin typeface="Arial Narrow" pitchFamily="34" charset="0"/>
            </a:endParaRPr>
          </a:p>
          <a:p>
            <a:pPr lvl="0"/>
            <a:endParaRPr lang="en-US" sz="1200" dirty="0">
              <a:solidFill>
                <a:prstClr val="black"/>
              </a:solidFill>
              <a:latin typeface="Arial Narrow" pitchFamily="34" charset="0"/>
            </a:endParaRPr>
          </a:p>
          <a:p>
            <a:endParaRPr lang="en-US" sz="1200" dirty="0"/>
          </a:p>
        </p:txBody>
      </p:sp>
      <p:sp>
        <p:nvSpPr>
          <p:cNvPr id="4" name="Slide Number Placeholder 3"/>
          <p:cNvSpPr>
            <a:spLocks noGrp="1"/>
          </p:cNvSpPr>
          <p:nvPr>
            <p:ph type="sldNum" sz="quarter" idx="10"/>
          </p:nvPr>
        </p:nvSpPr>
        <p:spPr/>
        <p:txBody>
          <a:bodyPr/>
          <a:lstStyle/>
          <a:p>
            <a:fld id="{8F3A998B-DD35-426C-ADD2-2419E4DE84AC}" type="slidenum">
              <a:rPr lang="en-US" smtClean="0"/>
              <a:pPr/>
              <a:t>8</a:t>
            </a:fld>
            <a:endParaRPr lang="en-US" dirty="0"/>
          </a:p>
        </p:txBody>
      </p:sp>
    </p:spTree>
    <p:extLst>
      <p:ext uri="{BB962C8B-B14F-4D97-AF65-F5344CB8AC3E}">
        <p14:creationId xmlns:p14="http://schemas.microsoft.com/office/powerpoint/2010/main" val="3357088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57200"/>
            <a:ext cx="4267200" cy="3200400"/>
          </a:xfrm>
          <a:prstGeom prst="rect">
            <a:avLst/>
          </a:prstGeom>
        </p:spPr>
      </p:sp>
      <p:sp>
        <p:nvSpPr>
          <p:cNvPr id="3" name="Notes Placeholder 2"/>
          <p:cNvSpPr>
            <a:spLocks noGrp="1"/>
          </p:cNvSpPr>
          <p:nvPr>
            <p:ph type="body" idx="1"/>
          </p:nvPr>
        </p:nvSpPr>
        <p:spPr>
          <a:xfrm>
            <a:off x="685800" y="3878295"/>
            <a:ext cx="5486400" cy="4495800"/>
          </a:xfrm>
          <a:prstGeom prst="rect">
            <a:avLst/>
          </a:prstGeom>
        </p:spPr>
        <p:txBody>
          <a:bodyPr/>
          <a:lstStyle/>
          <a:p>
            <a:pPr marL="228600" lvl="0" indent="-228600">
              <a:buFont typeface="+mj-lt"/>
              <a:buAutoNum type="arabicPeriod"/>
            </a:pPr>
            <a:r>
              <a:rPr lang="es-HN" sz="1200" noProof="0" dirty="0" smtClean="0">
                <a:latin typeface="Arial Narrow" pitchFamily="34" charset="0"/>
                <a:cs typeface="Arial" pitchFamily="34" charset="0"/>
              </a:rPr>
              <a:t>Introducir Candado/Etiqueta</a:t>
            </a:r>
            <a:r>
              <a:rPr lang="es-HN" sz="1200" baseline="0" noProof="0" dirty="0" smtClean="0">
                <a:latin typeface="Arial Narrow" pitchFamily="34" charset="0"/>
                <a:cs typeface="Arial" pitchFamily="34" charset="0"/>
              </a:rPr>
              <a:t> – también conocido como  LOTO.</a:t>
            </a:r>
          </a:p>
          <a:p>
            <a:pPr marL="228600" lvl="0" indent="-228600">
              <a:buFont typeface="+mj-lt"/>
              <a:buAutoNum type="arabicPeriod"/>
            </a:pPr>
            <a:r>
              <a:rPr lang="es-HN" sz="1200" baseline="0" noProof="0" dirty="0" smtClean="0">
                <a:latin typeface="Arial Narrow" pitchFamily="34" charset="0"/>
                <a:cs typeface="Arial" pitchFamily="34" charset="0"/>
              </a:rPr>
              <a:t>Explique – Es un requisito de la OSHA  para los elevadores comerciales que exista un cierre/etiquetado o un procedimiento alternativo (cuando existe un control exclusivo de la maquinaria por parte del trabajador tal como desconectar el cable de energía de una bomba de sumidero). Ejemplos: bomba de sumidero, elevador de cangilones, alumbrado, transportadores, etc. LOTO es una PRÁCTICA RECOMENDADA aun para granjas ya que ayuda a prevenir muchos peligros. </a:t>
            </a:r>
          </a:p>
          <a:p>
            <a:pPr marL="228600" lvl="0" indent="-228600">
              <a:buFont typeface="+mj-lt"/>
              <a:buAutoNum type="arabicPeriod"/>
            </a:pPr>
            <a:r>
              <a:rPr lang="es-HN" sz="1200" baseline="0" noProof="0" dirty="0" smtClean="0">
                <a:latin typeface="Arial Narrow" pitchFamily="34" charset="0"/>
                <a:cs typeface="Arial" pitchFamily="34" charset="0"/>
              </a:rPr>
              <a:t>LOTO es una medida preventiva activa – requiere de una persona para realizarse. Es tan importante como el resguardo, pero está expuesto a mas “fallas” porque éstas no ocurren a menos que se inicien por el empleado.  </a:t>
            </a:r>
          </a:p>
          <a:p>
            <a:pPr marL="228600" lvl="0" indent="-228600">
              <a:buFont typeface="+mj-lt"/>
              <a:buAutoNum type="arabicPeriod"/>
            </a:pPr>
            <a:r>
              <a:rPr lang="es-HN" sz="1200" noProof="0" dirty="0" smtClean="0">
                <a:latin typeface="Arial Narrow" pitchFamily="34" charset="0"/>
                <a:cs typeface="Arial" pitchFamily="34" charset="0"/>
              </a:rPr>
              <a:t>Los peligros de los que se quiere proteger incluyen quedar atrapado,</a:t>
            </a:r>
            <a:r>
              <a:rPr lang="es-HN" sz="1200" baseline="0" noProof="0" dirty="0" smtClean="0">
                <a:latin typeface="Arial Narrow" pitchFamily="34" charset="0"/>
                <a:cs typeface="Arial" pitchFamily="34" charset="0"/>
              </a:rPr>
              <a:t> ser aplastado,</a:t>
            </a:r>
            <a:r>
              <a:rPr lang="es-HN" sz="1200" noProof="0" dirty="0" smtClean="0">
                <a:latin typeface="Arial Narrow" pitchFamily="34" charset="0"/>
                <a:cs typeface="Arial" pitchFamily="34" charset="0"/>
              </a:rPr>
              <a:t> ser golpeado, ser arrojado, hacer contacto con circuitos eléctricos/partes energizadas</a:t>
            </a:r>
            <a:r>
              <a:rPr lang="es-HN" sz="1200" baseline="0" noProof="0" dirty="0" smtClean="0">
                <a:latin typeface="Arial Narrow" pitchFamily="34" charset="0"/>
                <a:cs typeface="Arial" pitchFamily="34" charset="0"/>
              </a:rPr>
              <a:t> </a:t>
            </a:r>
            <a:r>
              <a:rPr lang="es-HN" sz="1200" noProof="0" dirty="0" smtClean="0">
                <a:latin typeface="Arial Narrow" pitchFamily="34" charset="0"/>
                <a:cs typeface="Arial" pitchFamily="34" charset="0"/>
              </a:rPr>
              <a:t>(electrocución) e</a:t>
            </a:r>
            <a:r>
              <a:rPr lang="es-HN" sz="1200" baseline="0" noProof="0" dirty="0" smtClean="0">
                <a:latin typeface="Arial Narrow" pitchFamily="34" charset="0"/>
                <a:cs typeface="Arial" pitchFamily="34" charset="0"/>
              </a:rPr>
              <a:t> inmersión/atrapamiento</a:t>
            </a:r>
            <a:r>
              <a:rPr lang="es-HN" sz="1200" noProof="0" dirty="0" smtClean="0">
                <a:latin typeface="Arial Narrow" pitchFamily="34" charset="0"/>
                <a:cs typeface="Arial" pitchFamily="34" charset="0"/>
              </a:rPr>
              <a:t>.</a:t>
            </a:r>
          </a:p>
          <a:p>
            <a:pPr marL="228600" lvl="0" indent="-228600">
              <a:buFont typeface="+mj-lt"/>
              <a:buAutoNum type="arabicPeriod"/>
            </a:pPr>
            <a:r>
              <a:rPr lang="es-HN" sz="1200" noProof="0" dirty="0" smtClean="0">
                <a:latin typeface="Arial Narrow" pitchFamily="34" charset="0"/>
                <a:cs typeface="Arial" pitchFamily="34" charset="0"/>
              </a:rPr>
              <a:t>Explique –  esta diapositiva y la siguientes, muestran ejemplos de mecanismos de bloqueo</a:t>
            </a:r>
            <a:r>
              <a:rPr lang="es-HN" sz="1200" baseline="0" noProof="0" dirty="0" smtClean="0">
                <a:latin typeface="Arial Narrow" pitchFamily="34" charset="0"/>
                <a:cs typeface="Arial" pitchFamily="34" charset="0"/>
              </a:rPr>
              <a:t>, paneles de control y señalización de LOTO.  La izquierda esta controlando un interruptor y la derecha controla una caja de interruptores. </a:t>
            </a:r>
          </a:p>
          <a:p>
            <a:pPr marL="228600" lvl="0" indent="-228600">
              <a:buFont typeface="+mj-lt"/>
              <a:buAutoNum type="arabicPeriod"/>
            </a:pPr>
            <a:r>
              <a:rPr lang="es-HN" sz="1200" noProof="0" dirty="0" smtClean="0">
                <a:latin typeface="Arial Narrow" pitchFamily="34" charset="0"/>
                <a:cs typeface="Arial" pitchFamily="34" charset="0"/>
              </a:rPr>
              <a:t>Discusión</a:t>
            </a:r>
            <a:r>
              <a:rPr lang="es-HN" sz="1200" baseline="0" noProof="0" dirty="0" smtClean="0">
                <a:latin typeface="Arial Narrow" pitchFamily="34" charset="0"/>
                <a:cs typeface="Arial" pitchFamily="34" charset="0"/>
              </a:rPr>
              <a:t> sobre costos de </a:t>
            </a:r>
            <a:r>
              <a:rPr lang="es-HN" sz="1200" noProof="0" dirty="0" smtClean="0">
                <a:latin typeface="Arial Narrow" pitchFamily="34" charset="0"/>
                <a:cs typeface="Arial" pitchFamily="34" charset="0"/>
              </a:rPr>
              <a:t>LOTO</a:t>
            </a:r>
            <a:r>
              <a:rPr lang="es-HN" sz="1200" baseline="0" noProof="0" dirty="0" smtClean="0">
                <a:latin typeface="Arial Narrow" pitchFamily="34" charset="0"/>
                <a:cs typeface="Arial" pitchFamily="34" charset="0"/>
              </a:rPr>
              <a:t> – Un juego de candados/etiquetas con diversos candados cuesta aproximadamente $200. Las etiquetas usualmente cuestan $1 cada una. Esta es una medida preventiva accesible para cualquier negocio agrícola pequeño o grande o cualquier operación comercial. </a:t>
            </a:r>
          </a:p>
          <a:p>
            <a:pPr marL="228600" lvl="0" indent="-228600">
              <a:buFont typeface="+mj-lt"/>
              <a:buAutoNum type="arabicPeriod"/>
            </a:pPr>
            <a:r>
              <a:rPr lang="es-HN" sz="1200" baseline="0" noProof="0" dirty="0" smtClean="0">
                <a:latin typeface="Arial Narrow" pitchFamily="34" charset="0"/>
                <a:cs typeface="Arial" pitchFamily="34" charset="0"/>
              </a:rPr>
              <a:t>Tome en cuenta que – Otras dos normas </a:t>
            </a:r>
            <a:r>
              <a:rPr lang="es-HN" sz="1200" noProof="0" dirty="0" smtClean="0">
                <a:latin typeface="Arial Narrow" pitchFamily="34" charset="0"/>
                <a:cs typeface="Arial" pitchFamily="34" charset="0"/>
              </a:rPr>
              <a:t>OSHA también contienen disposiciones de control de energía: 29 CFR 1910.269 y 1910.333.</a:t>
            </a:r>
          </a:p>
          <a:p>
            <a:pPr marL="228600" lvl="0" indent="-228600">
              <a:buFont typeface="+mj-lt"/>
              <a:buAutoNum type="arabicPeriod"/>
            </a:pPr>
            <a:r>
              <a:rPr lang="es-HN" sz="1200" noProof="0" dirty="0" smtClean="0">
                <a:latin typeface="Arial Narrow" pitchFamily="34" charset="0"/>
                <a:cs typeface="Arial" pitchFamily="34" charset="0"/>
              </a:rPr>
              <a:t>Imagen dispositivo2 de candado_etiqueta en ehs.ucsb.edu</a:t>
            </a:r>
          </a:p>
          <a:p>
            <a:pPr marL="228600" lvl="0" indent="-228600">
              <a:buFont typeface="+mj-lt"/>
              <a:buAutoNum type="arabicPeriod"/>
            </a:pPr>
            <a:endParaRPr lang="en-US" sz="1200" dirty="0"/>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9</a:t>
            </a:fld>
            <a:endParaRPr lang="en-US"/>
          </a:p>
        </p:txBody>
      </p:sp>
    </p:spTree>
    <p:extLst>
      <p:ext uri="{BB962C8B-B14F-4D97-AF65-F5344CB8AC3E}">
        <p14:creationId xmlns:p14="http://schemas.microsoft.com/office/powerpoint/2010/main" val="223476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E18B30E-D9D3-4CF9-9FD5-3E84D64AAB91}" type="datetime1">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550E-07AD-42BD-BA26-A48CE5414523}" type="slidenum">
              <a:rPr lang="en-US" smtClean="0"/>
              <a:pPr/>
              <a:t>‹#›</a:t>
            </a:fld>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6456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FA31-AA25-4D04-ADFC-0DF9850A3D41}" type="datetime1">
              <a:rPr lang="en-US" smtClean="0"/>
              <a:t>7/19/2018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550E-07AD-42BD-BA26-A48CE5414523}" type="slidenum">
              <a:rPr lang="en-US" smtClean="0"/>
              <a:t>‹#›</a:t>
            </a:fld>
            <a:endParaRPr lang="en-US"/>
          </a:p>
        </p:txBody>
      </p:sp>
    </p:spTree>
    <p:extLst>
      <p:ext uri="{BB962C8B-B14F-4D97-AF65-F5344CB8AC3E}">
        <p14:creationId xmlns:p14="http://schemas.microsoft.com/office/powerpoint/2010/main" val="181924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BBDE362-D43A-45A4-83C4-BF43B7036FEB}" type="datetime1">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550E-07AD-42BD-BA26-A48CE5414523}" type="slidenum">
              <a:rPr lang="en-US" smtClean="0"/>
              <a:t>‹#›</a:t>
            </a:fld>
            <a:endParaRPr lang="en-US"/>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95769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7427157-5E46-4890-AE60-D79F9237FAAD}" type="datetime1">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550E-07AD-42BD-BA26-A48CE5414523}" type="slidenum">
              <a:rPr lang="en-US" smtClean="0"/>
              <a:t>‹#›</a:t>
            </a:fld>
            <a:endParaRPr lang="en-US"/>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6400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FC5544-AC25-4824-A714-27CF2BB22B5C}" type="datetime1">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550E-07AD-42BD-BA26-A48CE5414523}"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26754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6534D8-334B-47E5-BCF9-8574EEF6B912}" type="datetime1">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550E-07AD-42BD-BA26-A48CE5414523}" type="slidenum">
              <a:rPr lang="en-US" smtClean="0"/>
              <a:t>‹#›</a:t>
            </a:fld>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07330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12BA04-6253-4601-A816-DB27F87898F0}" type="datetime1">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b="1"/>
            </a:lvl1pPr>
          </a:lstStyle>
          <a:p>
            <a:fld id="{8944550E-07AD-42BD-BA26-A48CE5414523}" type="slidenum">
              <a:rPr lang="en-US" smtClean="0"/>
              <a:pPr/>
              <a:t>‹#›</a:t>
            </a:fld>
            <a:endParaRPr lang="en-US" dirty="0"/>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70357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FB32A3-08C8-447F-B5AE-C6E3449FFE8E}" type="datetime1">
              <a:rPr lang="en-US" smtClean="0"/>
              <a:t>7/19/2018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550E-07AD-42BD-BA26-A48CE5414523}" type="slidenum">
              <a:rPr lang="en-US" smtClean="0"/>
              <a:pPr/>
              <a:t>‹#›</a:t>
            </a:fld>
            <a:endParaRPr lang="en-US" dirty="0"/>
          </a:p>
        </p:txBody>
      </p:sp>
      <p:sp>
        <p:nvSpPr>
          <p:cNvPr id="7" name="Content Placeholder 6"/>
          <p:cNvSpPr>
            <a:spLocks noGrp="1"/>
          </p:cNvSpPr>
          <p:nvPr>
            <p:ph sz="quarter" idx="13"/>
          </p:nvPr>
        </p:nvSpPr>
        <p:spPr>
          <a:xfrm>
            <a:off x="461871" y="1596540"/>
            <a:ext cx="8229600" cy="1371600"/>
          </a:xfrm>
        </p:spPr>
        <p:txBody>
          <a:bodyPr/>
          <a:lstStyle>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6"/>
          <p:cNvSpPr>
            <a:spLocks noGrp="1"/>
          </p:cNvSpPr>
          <p:nvPr>
            <p:ph sz="quarter" idx="14"/>
          </p:nvPr>
        </p:nvSpPr>
        <p:spPr>
          <a:xfrm>
            <a:off x="451735" y="3209550"/>
            <a:ext cx="8229600" cy="1371600"/>
          </a:xfrm>
        </p:spPr>
        <p:txBody>
          <a:bodyPr/>
          <a:lstStyle>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6"/>
          <p:cNvSpPr>
            <a:spLocks noGrp="1"/>
          </p:cNvSpPr>
          <p:nvPr>
            <p:ph sz="quarter" idx="15"/>
          </p:nvPr>
        </p:nvSpPr>
        <p:spPr>
          <a:xfrm>
            <a:off x="450894" y="4811580"/>
            <a:ext cx="8229600" cy="1371600"/>
          </a:xfrm>
        </p:spPr>
        <p:txBody>
          <a:bodyPr/>
          <a:lstStyle>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7597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191DC4-4A7D-4294-BD30-96A15D1EC27C}" type="datetime1">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44550E-07AD-42BD-BA26-A48CE5414523}" type="slidenum">
              <a:rPr lang="en-US" smtClean="0"/>
              <a:t>‹#›</a:t>
            </a:fld>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6614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3849FB-4D2E-4383-9B78-263081F1BAB9}" type="datetime1">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550E-07AD-42BD-BA26-A48CE5414523}" type="slidenum">
              <a:rPr lang="en-US" smtClean="0"/>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32807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46F1979-EFE5-4D3F-ABA3-D5604FD04B95}" type="datetime1">
              <a:rPr lang="en-US" smtClean="0"/>
              <a:t>7/19/2018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550E-07AD-42BD-BA26-A48CE5414523}" type="slidenum">
              <a:rPr lang="en-US" smtClean="0"/>
              <a:t>‹#›</a:t>
            </a:fld>
            <a:endParaRPr lang="en-US"/>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67475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8FB32A3-08C8-447F-B5AE-C6E3449FFE8E}" type="datetime1">
              <a:rPr lang="en-US" smtClean="0"/>
              <a:t>7/19/2018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550E-07AD-42BD-BA26-A48CE5414523}" type="slidenum">
              <a:rPr lang="en-US" smtClean="0"/>
              <a:pPr/>
              <a:t>‹#›</a:t>
            </a:fld>
            <a:endParaRPr lang="en-US" dirty="0"/>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08292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08292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10"/>
          <p:cNvSpPr>
            <a:spLocks noGrp="1"/>
          </p:cNvSpPr>
          <p:nvPr>
            <p:ph sz="quarter" idx="13"/>
          </p:nvPr>
        </p:nvSpPr>
        <p:spPr>
          <a:xfrm>
            <a:off x="457200" y="5334000"/>
            <a:ext cx="8229600" cy="838200"/>
          </a:xfrm>
        </p:spPr>
        <p:txBody>
          <a:bodyPr/>
          <a:lstStyle/>
          <a:p>
            <a:pPr lvl="0"/>
            <a:r>
              <a:rPr lang="en-US" smtClean="0"/>
              <a:t>Click to edit Master text styles</a:t>
            </a:r>
          </a:p>
        </p:txBody>
      </p:sp>
    </p:spTree>
    <p:extLst>
      <p:ext uri="{BB962C8B-B14F-4D97-AF65-F5344CB8AC3E}">
        <p14:creationId xmlns:p14="http://schemas.microsoft.com/office/powerpoint/2010/main" val="1955570080"/>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FB32A3-08C8-447F-B5AE-C6E3449FFE8E}" type="datetime1">
              <a:rPr lang="en-US" smtClean="0"/>
              <a:t>7/19/2018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550E-07AD-42BD-BA26-A48CE5414523}" type="slidenum">
              <a:rPr lang="en-US" smtClean="0"/>
              <a:pPr/>
              <a:t>‹#›</a:t>
            </a:fld>
            <a:endParaRPr lang="en-US" dirty="0"/>
          </a:p>
        </p:txBody>
      </p:sp>
      <p:sp>
        <p:nvSpPr>
          <p:cNvPr id="7" name="Content Placeholder 6"/>
          <p:cNvSpPr>
            <a:spLocks noGrp="1"/>
          </p:cNvSpPr>
          <p:nvPr>
            <p:ph sz="quarter" idx="13"/>
          </p:nvPr>
        </p:nvSpPr>
        <p:spPr>
          <a:xfrm>
            <a:off x="304800" y="16002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6"/>
          <p:cNvSpPr>
            <a:spLocks noGrp="1"/>
          </p:cNvSpPr>
          <p:nvPr>
            <p:ph sz="quarter" idx="14"/>
          </p:nvPr>
        </p:nvSpPr>
        <p:spPr>
          <a:xfrm>
            <a:off x="304800" y="41910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6"/>
          <p:cNvSpPr>
            <a:spLocks noGrp="1"/>
          </p:cNvSpPr>
          <p:nvPr>
            <p:ph sz="quarter" idx="15"/>
          </p:nvPr>
        </p:nvSpPr>
        <p:spPr>
          <a:xfrm>
            <a:off x="4724400" y="16002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6"/>
          <p:cNvSpPr>
            <a:spLocks noGrp="1"/>
          </p:cNvSpPr>
          <p:nvPr>
            <p:ph sz="quarter" idx="16"/>
          </p:nvPr>
        </p:nvSpPr>
        <p:spPr>
          <a:xfrm>
            <a:off x="4724400" y="41910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8037097"/>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437303-B186-4DC0-A4C8-1CAA83E0A537}" type="datetime1">
              <a:rPr lang="en-US" smtClean="0"/>
              <a:t>7/19/2018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44550E-07AD-42BD-BA26-A48CE5414523}" type="slidenum">
              <a:rPr lang="en-US" smtClean="0"/>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63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0" y="5838009"/>
            <a:ext cx="9144000" cy="109619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75000"/>
                  </a:schemeClr>
                </a:solidFill>
                <a:latin typeface="Arial Narrow" panose="020B0606020202030204" pitchFamily="34" charset="0"/>
              </a:defRPr>
            </a:lvl1pPr>
          </a:lstStyle>
          <a:p>
            <a:fld id="{98FB32A3-08C8-447F-B5AE-C6E3449FFE8E}" type="datetime1">
              <a:rPr lang="en-US" smtClean="0"/>
              <a:t>7/19/2018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b="1">
                <a:solidFill>
                  <a:schemeClr val="bg1">
                    <a:lumMod val="85000"/>
                  </a:schemeClr>
                </a:solidFill>
                <a:latin typeface="Arial" panose="020B0604020202020204" pitchFamily="34" charset="0"/>
                <a:cs typeface="Arial" panose="020B0604020202020204" pitchFamily="34" charset="0"/>
              </a:defRPr>
            </a:lvl1pPr>
          </a:lstStyle>
          <a:p>
            <a:fld id="{8944550E-07AD-42BD-BA26-A48CE5414523}"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43474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10"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iming>
    <p:tnLst>
      <p:par>
        <p:cTn id="1" dur="indefinite" restart="never" nodeType="tmRoot"/>
      </p:par>
    </p:tnLst>
  </p:timing>
  <p:hf hdr="0" ftr="0" dt="0"/>
  <p:txStyles>
    <p:titleStyle>
      <a:lvl1pPr algn="ctr" defTabSz="457200" rtl="0" eaLnBrk="1" latinLnBrk="0" hangingPunct="1">
        <a:spcBef>
          <a:spcPct val="0"/>
        </a:spcBef>
        <a:buNone/>
        <a:defRPr sz="3600" b="1" kern="1200">
          <a:solidFill>
            <a:schemeClr val="tx1">
              <a:lumMod val="50000"/>
              <a:lumOff val="50000"/>
            </a:schemeClr>
          </a:solidFill>
          <a:latin typeface="Arial Black" panose="020B0A04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7.jpe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6.png"/><Relationship Id="rId7" Type="http://schemas.openxmlformats.org/officeDocument/2006/relationships/image" Target="../media/image39.jpg"/><Relationship Id="rId12" Type="http://schemas.microsoft.com/office/2007/relationships/hdphoto" Target="../media/hdphoto8.wdp"/><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38.png"/><Relationship Id="rId11" Type="http://schemas.openxmlformats.org/officeDocument/2006/relationships/image" Target="../media/image42.png"/><Relationship Id="rId5" Type="http://schemas.microsoft.com/office/2007/relationships/hdphoto" Target="../media/hdphoto6.wdp"/><Relationship Id="rId10" Type="http://schemas.microsoft.com/office/2007/relationships/hdphoto" Target="../media/hdphoto7.wdp"/><Relationship Id="rId4" Type="http://schemas.openxmlformats.org/officeDocument/2006/relationships/image" Target="../media/image37.png"/><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9.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98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EE2D50-796F-497D-9625-D603B691607B}" type="slidenum">
              <a:rPr lang="en-US" smtClean="0">
                <a:solidFill>
                  <a:prstClr val="black">
                    <a:tint val="75000"/>
                  </a:prstClr>
                </a:solidFill>
              </a:rPr>
              <a:pPr>
                <a:defRPr/>
              </a:pPr>
              <a:t>10</a:t>
            </a:fld>
            <a:endParaRPr lang="en-US" dirty="0">
              <a:solidFill>
                <a:prstClr val="black">
                  <a:tint val="75000"/>
                </a:prstClr>
              </a:solidFill>
            </a:endParaRPr>
          </a:p>
        </p:txBody>
      </p:sp>
      <p:sp>
        <p:nvSpPr>
          <p:cNvPr id="84994" name="Title 1"/>
          <p:cNvSpPr>
            <a:spLocks noGrp="1"/>
          </p:cNvSpPr>
          <p:nvPr>
            <p:ph type="title"/>
          </p:nvPr>
        </p:nvSpPr>
        <p:spPr/>
        <p:txBody>
          <a:bodyPr>
            <a:normAutofit/>
          </a:bodyPr>
          <a:lstStyle/>
          <a:p>
            <a:pPr eaLnBrk="1" hangingPunct="1"/>
            <a:r>
              <a:rPr lang="es-HN" b="1" dirty="0" smtClean="0"/>
              <a:t>Candado/Etiqueta es Protección</a:t>
            </a:r>
            <a:endParaRPr lang="es-HN" sz="2800" b="1" dirty="0" smtClean="0"/>
          </a:p>
        </p:txBody>
      </p:sp>
      <p:pic>
        <p:nvPicPr>
          <p:cNvPr id="6" name="Picture 5" title="Controles eléctricos cubiertos de nieve - candado/etiqueta"/>
          <p:cNvPicPr>
            <a:picLocks noChangeAspect="1"/>
          </p:cNvPicPr>
          <p:nvPr/>
        </p:nvPicPr>
        <p:blipFill rotWithShape="1">
          <a:blip r:embed="rId3" cstate="email">
            <a:extLst>
              <a:ext uri="{28A0092B-C50C-407E-A947-70E740481C1C}">
                <a14:useLocalDpi xmlns:a14="http://schemas.microsoft.com/office/drawing/2010/main" val="0"/>
              </a:ext>
            </a:extLst>
          </a:blip>
          <a:srcRect l="24496" t="5710" r="18941" b="4290"/>
          <a:stretch/>
        </p:blipFill>
        <p:spPr>
          <a:xfrm>
            <a:off x="388368" y="1606035"/>
            <a:ext cx="2988308" cy="3566160"/>
          </a:xfrm>
          <a:prstGeom prst="rect">
            <a:avLst/>
          </a:prstGeom>
        </p:spPr>
      </p:pic>
      <p:sp>
        <p:nvSpPr>
          <p:cNvPr id="3" name="Content Placeholder 2"/>
          <p:cNvSpPr>
            <a:spLocks noGrp="1"/>
          </p:cNvSpPr>
          <p:nvPr>
            <p:ph sz="half" idx="1"/>
          </p:nvPr>
        </p:nvSpPr>
        <p:spPr>
          <a:xfrm>
            <a:off x="3306439" y="1393535"/>
            <a:ext cx="5837561" cy="5093225"/>
          </a:xfrm>
        </p:spPr>
        <p:txBody>
          <a:bodyPr/>
          <a:lstStyle/>
          <a:p>
            <a:pPr marL="0" lvl="0" indent="0">
              <a:buClr>
                <a:srgbClr val="FFC000"/>
              </a:buClr>
              <a:buSzPct val="150000"/>
              <a:buNone/>
            </a:pPr>
            <a:r>
              <a:rPr lang="es-HN" sz="3600" b="1" dirty="0">
                <a:solidFill>
                  <a:srgbClr val="F79646">
                    <a:lumMod val="75000"/>
                  </a:srgbClr>
                </a:solidFill>
              </a:rPr>
              <a:t>Protege</a:t>
            </a:r>
          </a:p>
          <a:p>
            <a:pPr marL="0" lvl="0" indent="0">
              <a:buClr>
                <a:srgbClr val="FFC000"/>
              </a:buClr>
              <a:buSzPct val="150000"/>
              <a:buNone/>
            </a:pPr>
            <a:endParaRPr lang="es-HN" sz="1100" dirty="0">
              <a:solidFill>
                <a:prstClr val="black"/>
              </a:solidFill>
            </a:endParaRPr>
          </a:p>
          <a:p>
            <a:pPr marL="365760" lvl="0" indent="-365760">
              <a:spcBef>
                <a:spcPts val="0"/>
              </a:spcBef>
              <a:spcAft>
                <a:spcPts val="400"/>
              </a:spcAft>
              <a:buClr>
                <a:srgbClr val="FFC000"/>
              </a:buClr>
              <a:buSzPct val="150000"/>
              <a:buFont typeface="Wingdings" pitchFamily="2" charset="2"/>
              <a:buChar char="§"/>
            </a:pPr>
            <a:r>
              <a:rPr lang="es-HN" dirty="0">
                <a:solidFill>
                  <a:prstClr val="black"/>
                </a:solidFill>
              </a:rPr>
              <a:t>Daños</a:t>
            </a:r>
          </a:p>
          <a:p>
            <a:pPr marL="365760" lvl="0" indent="-365760">
              <a:spcBef>
                <a:spcPts val="0"/>
              </a:spcBef>
              <a:spcAft>
                <a:spcPts val="400"/>
              </a:spcAft>
              <a:buClr>
                <a:srgbClr val="FFC000"/>
              </a:buClr>
              <a:buSzPct val="150000"/>
              <a:buFont typeface="Wingdings" pitchFamily="2" charset="2"/>
              <a:buChar char="§"/>
            </a:pPr>
            <a:r>
              <a:rPr lang="es-HN" dirty="0">
                <a:solidFill>
                  <a:prstClr val="black"/>
                </a:solidFill>
              </a:rPr>
              <a:t>Puesta en marcha inesperada</a:t>
            </a:r>
          </a:p>
          <a:p>
            <a:pPr marL="365760" lvl="0" indent="-365760">
              <a:spcBef>
                <a:spcPts val="0"/>
              </a:spcBef>
              <a:spcAft>
                <a:spcPts val="400"/>
              </a:spcAft>
              <a:buClr>
                <a:srgbClr val="FFC000"/>
              </a:buClr>
              <a:buSzPct val="150000"/>
              <a:buFont typeface="Wingdings" pitchFamily="2" charset="2"/>
              <a:buChar char="§"/>
            </a:pPr>
            <a:r>
              <a:rPr lang="es-HN" dirty="0">
                <a:solidFill>
                  <a:prstClr val="black"/>
                </a:solidFill>
              </a:rPr>
              <a:t>Durante servicio o mantenimiento  </a:t>
            </a:r>
          </a:p>
          <a:p>
            <a:pPr marL="365760" lvl="0" indent="-365760">
              <a:spcBef>
                <a:spcPts val="0"/>
              </a:spcBef>
              <a:spcAft>
                <a:spcPts val="400"/>
              </a:spcAft>
              <a:buClr>
                <a:srgbClr val="FFC000"/>
              </a:buClr>
              <a:buSzPct val="150000"/>
              <a:buFont typeface="Wingdings" pitchFamily="2" charset="2"/>
              <a:buChar char="§"/>
            </a:pPr>
            <a:r>
              <a:rPr lang="es-HN" dirty="0">
                <a:solidFill>
                  <a:prstClr val="black"/>
                </a:solidFill>
              </a:rPr>
              <a:t>Trabajar expuesto a electricidad</a:t>
            </a:r>
          </a:p>
          <a:p>
            <a:pPr marL="0" indent="0">
              <a:buNone/>
            </a:pPr>
            <a:endParaRPr lang="en-US" dirty="0"/>
          </a:p>
        </p:txBody>
      </p:sp>
      <p:sp>
        <p:nvSpPr>
          <p:cNvPr id="4" name="Content Placeholder 3"/>
          <p:cNvSpPr>
            <a:spLocks noGrp="1"/>
          </p:cNvSpPr>
          <p:nvPr>
            <p:ph sz="half" idx="2"/>
          </p:nvPr>
        </p:nvSpPr>
        <p:spPr>
          <a:xfrm>
            <a:off x="391868" y="5272440"/>
            <a:ext cx="8378505" cy="700094"/>
          </a:xfrm>
          <a:solidFill>
            <a:schemeClr val="bg1">
              <a:lumMod val="85000"/>
            </a:schemeClr>
          </a:solidFill>
          <a:ln>
            <a:solidFill>
              <a:schemeClr val="accent6">
                <a:lumMod val="75000"/>
              </a:schemeClr>
            </a:solidFill>
          </a:ln>
        </p:spPr>
        <p:style>
          <a:lnRef idx="0">
            <a:schemeClr val="dk1"/>
          </a:lnRef>
          <a:fillRef idx="3">
            <a:schemeClr val="dk1"/>
          </a:fillRef>
          <a:effectRef idx="3">
            <a:schemeClr val="dk1"/>
          </a:effectRef>
          <a:fontRef idx="minor">
            <a:schemeClr val="lt1"/>
          </a:fontRef>
        </p:style>
        <p:txBody>
          <a:bodyPr>
            <a:normAutofit/>
          </a:bodyPr>
          <a:lstStyle/>
          <a:p>
            <a:pPr marL="0" indent="0" algn="ctr">
              <a:buNone/>
            </a:pPr>
            <a:r>
              <a:rPr lang="es-ES" sz="3200" b="1" dirty="0">
                <a:solidFill>
                  <a:schemeClr val="accent6">
                    <a:lumMod val="75000"/>
                  </a:schemeClr>
                </a:solidFill>
                <a:latin typeface="Arial" panose="020B0604020202020204" pitchFamily="34" charset="0"/>
                <a:cs typeface="Arial" panose="020B0604020202020204" pitchFamily="34" charset="0"/>
              </a:rPr>
              <a:t>¡Evita que otros enciendan las máquinas!</a:t>
            </a:r>
          </a:p>
          <a:p>
            <a:pPr marL="0" indent="0" algn="ctr">
              <a:buNone/>
            </a:pPr>
            <a:endParaRPr lang="en-US" sz="3200" b="1" dirty="0">
              <a:solidFill>
                <a:schemeClr val="accent6">
                  <a:lumMod val="75000"/>
                </a:schemeClr>
              </a:solidFill>
            </a:endParaRPr>
          </a:p>
        </p:txBody>
      </p:sp>
    </p:spTree>
    <p:extLst>
      <p:ext uri="{BB962C8B-B14F-4D97-AF65-F5344CB8AC3E}">
        <p14:creationId xmlns:p14="http://schemas.microsoft.com/office/powerpoint/2010/main" val="2631966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EE2D50-796F-497D-9625-D603B691607B}" type="slidenum">
              <a:rPr lang="en-US" smtClean="0">
                <a:solidFill>
                  <a:prstClr val="black">
                    <a:tint val="75000"/>
                  </a:prstClr>
                </a:solidFill>
              </a:rPr>
              <a:pPr>
                <a:defRPr/>
              </a:pPr>
              <a:t>11</a:t>
            </a:fld>
            <a:endParaRPr lang="en-US" dirty="0">
              <a:solidFill>
                <a:prstClr val="black">
                  <a:tint val="75000"/>
                </a:prstClr>
              </a:solidFill>
            </a:endParaRPr>
          </a:p>
        </p:txBody>
      </p:sp>
      <p:sp>
        <p:nvSpPr>
          <p:cNvPr id="84994" name="Title 1"/>
          <p:cNvSpPr>
            <a:spLocks noGrp="1"/>
          </p:cNvSpPr>
          <p:nvPr>
            <p:ph type="title"/>
          </p:nvPr>
        </p:nvSpPr>
        <p:spPr/>
        <p:txBody>
          <a:bodyPr>
            <a:noAutofit/>
          </a:bodyPr>
          <a:lstStyle/>
          <a:p>
            <a:pPr eaLnBrk="1" hangingPunct="1"/>
            <a:r>
              <a:rPr lang="es-HN" b="1" dirty="0" smtClean="0"/>
              <a:t>LOTO (Candado/Etiqueta)</a:t>
            </a:r>
            <a:br>
              <a:rPr lang="es-HN" b="1" dirty="0" smtClean="0"/>
            </a:br>
            <a:r>
              <a:rPr lang="es-HN" b="1" dirty="0" smtClean="0"/>
              <a:t> Controla Fuentes de Energía</a:t>
            </a:r>
            <a:endParaRPr lang="es-HN" sz="2800" b="1" dirty="0" smtClean="0"/>
          </a:p>
        </p:txBody>
      </p:sp>
      <p:sp>
        <p:nvSpPr>
          <p:cNvPr id="7" name="Content Placeholder 6"/>
          <p:cNvSpPr>
            <a:spLocks noGrp="1"/>
          </p:cNvSpPr>
          <p:nvPr>
            <p:ph sz="half" idx="1"/>
          </p:nvPr>
        </p:nvSpPr>
        <p:spPr>
          <a:xfrm>
            <a:off x="309045" y="1600200"/>
            <a:ext cx="6619710" cy="4525963"/>
          </a:xfrm>
        </p:spPr>
        <p:txBody>
          <a:bodyPr>
            <a:normAutofit/>
          </a:bodyPr>
          <a:lstStyle/>
          <a:p>
            <a:pPr marL="365760" lvl="0" indent="-365760">
              <a:spcBef>
                <a:spcPts val="600"/>
              </a:spcBef>
              <a:buClr>
                <a:srgbClr val="FFC000"/>
              </a:buClr>
              <a:buSzPct val="150000"/>
              <a:buFont typeface="Wingdings" pitchFamily="2" charset="2"/>
              <a:buChar char="§"/>
              <a:defRPr/>
            </a:pPr>
            <a:r>
              <a:rPr lang="es-HN" dirty="0">
                <a:solidFill>
                  <a:prstClr val="black"/>
                </a:solidFill>
              </a:rPr>
              <a:t>Control de energía peligrosa</a:t>
            </a:r>
          </a:p>
          <a:p>
            <a:pPr marL="365760" lvl="0" indent="-365760">
              <a:lnSpc>
                <a:spcPct val="110000"/>
              </a:lnSpc>
              <a:spcBef>
                <a:spcPts val="600"/>
              </a:spcBef>
              <a:buClr>
                <a:srgbClr val="FFC000"/>
              </a:buClr>
              <a:buSzPct val="150000"/>
              <a:buFont typeface="Wingdings" pitchFamily="2" charset="2"/>
              <a:buChar char="§"/>
              <a:defRPr/>
            </a:pPr>
            <a:r>
              <a:rPr lang="es-HN" dirty="0">
                <a:solidFill>
                  <a:prstClr val="black"/>
                </a:solidFill>
              </a:rPr>
              <a:t>Aísla fuentes de energía - inoperable </a:t>
            </a:r>
          </a:p>
          <a:p>
            <a:pPr marL="365760" lvl="0" indent="-365760">
              <a:spcBef>
                <a:spcPts val="600"/>
              </a:spcBef>
              <a:buClr>
                <a:srgbClr val="FFC000"/>
              </a:buClr>
              <a:buSzPct val="150000"/>
              <a:buFont typeface="Wingdings" pitchFamily="2" charset="2"/>
              <a:buChar char="§"/>
              <a:defRPr/>
            </a:pPr>
            <a:r>
              <a:rPr lang="es-HN" dirty="0">
                <a:solidFill>
                  <a:prstClr val="black"/>
                </a:solidFill>
              </a:rPr>
              <a:t>Energía almacenada &amp; residual</a:t>
            </a:r>
          </a:p>
          <a:p>
            <a:pPr marL="365760" lvl="0" indent="-365760">
              <a:spcBef>
                <a:spcPts val="600"/>
              </a:spcBef>
              <a:buClr>
                <a:srgbClr val="FFC000"/>
              </a:buClr>
              <a:buSzPct val="150000"/>
              <a:buFont typeface="Wingdings" pitchFamily="2" charset="2"/>
              <a:buChar char="§"/>
              <a:defRPr/>
            </a:pPr>
            <a:r>
              <a:rPr lang="es-HN" dirty="0">
                <a:solidFill>
                  <a:prstClr val="black"/>
                </a:solidFill>
              </a:rPr>
              <a:t>Quitar energía a máquinas &amp; equipos</a:t>
            </a:r>
          </a:p>
          <a:p>
            <a:pPr marL="365760" lvl="0" indent="-365760">
              <a:spcBef>
                <a:spcPts val="600"/>
              </a:spcBef>
              <a:buClr>
                <a:srgbClr val="FFC000"/>
              </a:buClr>
              <a:buSzPct val="150000"/>
              <a:buFont typeface="Wingdings" pitchFamily="2" charset="2"/>
              <a:buChar char="§"/>
              <a:defRPr/>
            </a:pPr>
            <a:r>
              <a:rPr lang="es-HN" dirty="0">
                <a:solidFill>
                  <a:prstClr val="black"/>
                </a:solidFill>
              </a:rPr>
              <a:t>Utiliza dispositivos de aislamiento de energía</a:t>
            </a:r>
          </a:p>
          <a:p>
            <a:endParaRPr lang="en-US" dirty="0"/>
          </a:p>
        </p:txBody>
      </p:sp>
      <p:grpSp>
        <p:nvGrpSpPr>
          <p:cNvPr id="9" name="Group 8" title="candado/etiqueta - válvula"/>
          <p:cNvGrpSpPr/>
          <p:nvPr/>
        </p:nvGrpSpPr>
        <p:grpSpPr>
          <a:xfrm>
            <a:off x="6764764" y="1602036"/>
            <a:ext cx="1993381" cy="3200400"/>
            <a:chOff x="6764764" y="1602036"/>
            <a:chExt cx="1993381" cy="3200400"/>
          </a:xfrm>
        </p:grpSpPr>
        <p:pic>
          <p:nvPicPr>
            <p:cNvPr id="13" name="Picture 12" title="candado/etiqueta - válvula"/>
            <p:cNvPicPr>
              <a:picLocks noChangeAspect="1"/>
            </p:cNvPicPr>
            <p:nvPr/>
          </p:nvPicPr>
          <p:blipFill rotWithShape="1">
            <a:blip r:embed="rId3" cstate="email">
              <a:extLst>
                <a:ext uri="{28A0092B-C50C-407E-A947-70E740481C1C}">
                  <a14:useLocalDpi xmlns:a14="http://schemas.microsoft.com/office/drawing/2010/main" val="0"/>
                </a:ext>
              </a:extLst>
            </a:blip>
            <a:srcRect l="11479" r="14986"/>
            <a:stretch/>
          </p:blipFill>
          <p:spPr>
            <a:xfrm>
              <a:off x="6764764" y="1602036"/>
              <a:ext cx="1993381" cy="3200400"/>
            </a:xfrm>
            <a:prstGeom prst="rect">
              <a:avLst/>
            </a:prstGeom>
          </p:spPr>
        </p:pic>
        <p:sp>
          <p:nvSpPr>
            <p:cNvPr id="14" name="TextBox 13"/>
            <p:cNvSpPr txBox="1"/>
            <p:nvPr/>
          </p:nvSpPr>
          <p:spPr>
            <a:xfrm>
              <a:off x="6773936" y="1602036"/>
              <a:ext cx="1107241" cy="461665"/>
            </a:xfrm>
            <a:prstGeom prst="rect">
              <a:avLst/>
            </a:prstGeom>
            <a:noFill/>
          </p:spPr>
          <p:txBody>
            <a:bodyPr wrap="square" rtlCol="0">
              <a:spAutoFit/>
            </a:bodyPr>
            <a:lstStyle/>
            <a:p>
              <a:r>
                <a:rPr lang="en-US" sz="1200" b="1" dirty="0" smtClean="0">
                  <a:solidFill>
                    <a:schemeClr val="bg1"/>
                  </a:solidFill>
                  <a:latin typeface="Arial Narrow" panose="020B0606020202030204" pitchFamily="34" charset="0"/>
                </a:rPr>
                <a:t>Property of Master Lock®</a:t>
              </a:r>
              <a:endParaRPr lang="en-US" sz="1200" b="1" dirty="0">
                <a:solidFill>
                  <a:schemeClr val="bg1"/>
                </a:solidFill>
                <a:latin typeface="Arial Narrow" panose="020B0606020202030204" pitchFamily="34" charset="0"/>
              </a:endParaRPr>
            </a:p>
          </p:txBody>
        </p:sp>
      </p:grpSp>
      <p:pic>
        <p:nvPicPr>
          <p:cNvPr id="11" name="Picture 4" descr="C:\Users\Andrew\AppData\Local\Microsoft\Windows\Temporary Internet Files\Content.IE5\E24276R3\MC900391206[1].wmf" title="Energía simbol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56508">
            <a:off x="270465" y="4628152"/>
            <a:ext cx="1881347" cy="179699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half" idx="2"/>
          </p:nvPr>
        </p:nvSpPr>
        <p:spPr>
          <a:xfrm>
            <a:off x="2037270" y="4813416"/>
            <a:ext cx="6720875" cy="1459390"/>
          </a:xfrm>
          <a:solidFill>
            <a:schemeClr val="bg1">
              <a:lumMod val="85000"/>
            </a:schemeClr>
          </a:solidFill>
          <a:ln>
            <a:solidFill>
              <a:schemeClr val="accent6">
                <a:lumMod val="75000"/>
              </a:schemeClr>
            </a:solidFill>
          </a:ln>
        </p:spPr>
        <p:style>
          <a:lnRef idx="0">
            <a:schemeClr val="dk1"/>
          </a:lnRef>
          <a:fillRef idx="3">
            <a:schemeClr val="dk1"/>
          </a:fillRef>
          <a:effectRef idx="3">
            <a:schemeClr val="dk1"/>
          </a:effectRef>
          <a:fontRef idx="minor">
            <a:schemeClr val="lt1"/>
          </a:fontRef>
        </p:style>
        <p:txBody>
          <a:bodyPr>
            <a:normAutofit/>
          </a:bodyPr>
          <a:lstStyle/>
          <a:p>
            <a:pPr marL="0" indent="0">
              <a:buNone/>
            </a:pPr>
            <a:r>
              <a:rPr lang="es-ES" sz="3200" b="1" dirty="0">
                <a:solidFill>
                  <a:schemeClr val="accent6">
                    <a:lumMod val="75000"/>
                  </a:schemeClr>
                </a:solidFill>
                <a:latin typeface="Arial" panose="020B0604020202020204" pitchFamily="34" charset="0"/>
                <a:cs typeface="Arial" panose="020B0604020202020204" pitchFamily="34" charset="0"/>
              </a:rPr>
              <a:t>Energía</a:t>
            </a:r>
            <a:r>
              <a:rPr lang="es-ES" dirty="0">
                <a:latin typeface="Arial" panose="020B0604020202020204" pitchFamily="34" charset="0"/>
                <a:cs typeface="Arial" panose="020B0604020202020204" pitchFamily="34" charset="0"/>
              </a:rPr>
              <a:t> </a:t>
            </a:r>
            <a:r>
              <a:rPr lang="es-ES" dirty="0">
                <a:solidFill>
                  <a:schemeClr val="tx1"/>
                </a:solidFill>
                <a:latin typeface="Arial" panose="020B0604020202020204" pitchFamily="34" charset="0"/>
                <a:cs typeface="Arial" panose="020B0604020202020204" pitchFamily="34" charset="0"/>
              </a:rPr>
              <a:t>– eléctrica, mecánica, hidráulica, neumática, química, térmica, gravedad, &amp; otras</a:t>
            </a:r>
            <a:r>
              <a:rPr lang="es-ES" dirty="0" smtClean="0">
                <a:solidFill>
                  <a:schemeClr val="tx1"/>
                </a:solidFill>
                <a:latin typeface="Arial" panose="020B0604020202020204" pitchFamily="34" charset="0"/>
                <a:cs typeface="Arial" panose="020B0604020202020204" pitchFamily="34" charset="0"/>
              </a:rPr>
              <a:t>.</a:t>
            </a:r>
            <a:endParaRPr lang="es-E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848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EE2D50-796F-497D-9625-D603B691607B}" type="slidenum">
              <a:rPr lang="en-US" smtClean="0">
                <a:solidFill>
                  <a:prstClr val="black">
                    <a:tint val="75000"/>
                  </a:prstClr>
                </a:solidFill>
              </a:rPr>
              <a:pPr>
                <a:defRPr/>
              </a:pPr>
              <a:t>12</a:t>
            </a:fld>
            <a:endParaRPr lang="en-US" dirty="0">
              <a:solidFill>
                <a:prstClr val="black">
                  <a:tint val="75000"/>
                </a:prstClr>
              </a:solidFill>
            </a:endParaRPr>
          </a:p>
        </p:txBody>
      </p:sp>
      <p:sp>
        <p:nvSpPr>
          <p:cNvPr id="84994" name="Title 1"/>
          <p:cNvSpPr>
            <a:spLocks noGrp="1"/>
          </p:cNvSpPr>
          <p:nvPr>
            <p:ph type="title"/>
          </p:nvPr>
        </p:nvSpPr>
        <p:spPr/>
        <p:txBody>
          <a:bodyPr>
            <a:normAutofit/>
          </a:bodyPr>
          <a:lstStyle/>
          <a:p>
            <a:pPr eaLnBrk="1" hangingPunct="1"/>
            <a:r>
              <a:rPr lang="es-HN" b="1" dirty="0" smtClean="0"/>
              <a:t>Candado Aísla Energía</a:t>
            </a:r>
            <a:endParaRPr lang="es-HN" sz="2800" b="1" dirty="0" smtClean="0"/>
          </a:p>
        </p:txBody>
      </p:sp>
      <p:sp>
        <p:nvSpPr>
          <p:cNvPr id="6" name="Content Placeholder 5"/>
          <p:cNvSpPr>
            <a:spLocks noGrp="1"/>
          </p:cNvSpPr>
          <p:nvPr>
            <p:ph idx="1"/>
          </p:nvPr>
        </p:nvSpPr>
        <p:spPr>
          <a:xfrm>
            <a:off x="385855" y="1600200"/>
            <a:ext cx="4998115" cy="4525963"/>
          </a:xfrm>
        </p:spPr>
        <p:txBody>
          <a:bodyPr/>
          <a:lstStyle/>
          <a:p>
            <a:pPr marL="0" lvl="0" indent="0" defTabSz="914400">
              <a:spcBef>
                <a:spcPts val="0"/>
              </a:spcBef>
              <a:buNone/>
            </a:pPr>
            <a:r>
              <a:rPr lang="es-HN" sz="3600" b="1" dirty="0">
                <a:solidFill>
                  <a:srgbClr val="F77103"/>
                </a:solidFill>
              </a:rPr>
              <a:t>Candado</a:t>
            </a:r>
            <a:r>
              <a:rPr lang="es-HN" sz="3200" dirty="0">
                <a:solidFill>
                  <a:prstClr val="black"/>
                </a:solidFill>
              </a:rPr>
              <a:t> – aislamiento de energía del sistema (una máquina, equipo, o proceso) que físicamente cierra el sistema en modo seguro.</a:t>
            </a:r>
          </a:p>
          <a:p>
            <a:pPr marL="0" indent="0">
              <a:buNone/>
            </a:pPr>
            <a:endParaRPr lang="en-US" dirty="0"/>
          </a:p>
        </p:txBody>
      </p:sp>
      <p:pic>
        <p:nvPicPr>
          <p:cNvPr id="7" name="Picture 6" title="candado - Controles eléctricos"/>
          <p:cNvPicPr>
            <a:picLocks noChangeAspect="1"/>
          </p:cNvPicPr>
          <p:nvPr/>
        </p:nvPicPr>
        <p:blipFill rotWithShape="1">
          <a:blip r:embed="rId3" cstate="email">
            <a:extLst>
              <a:ext uri="{28A0092B-C50C-407E-A947-70E740481C1C}">
                <a14:useLocalDpi xmlns:a14="http://schemas.microsoft.com/office/drawing/2010/main" val="0"/>
              </a:ext>
            </a:extLst>
          </a:blip>
          <a:srcRect l="10243" t="18348" r="18567"/>
          <a:stretch/>
        </p:blipFill>
        <p:spPr>
          <a:xfrm>
            <a:off x="5286764" y="1600200"/>
            <a:ext cx="3471381" cy="3474720"/>
          </a:xfrm>
          <a:prstGeom prst="rect">
            <a:avLst/>
          </a:prstGeom>
        </p:spPr>
      </p:pic>
    </p:spTree>
    <p:extLst>
      <p:ext uri="{BB962C8B-B14F-4D97-AF65-F5344CB8AC3E}">
        <p14:creationId xmlns:p14="http://schemas.microsoft.com/office/powerpoint/2010/main" val="283868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EE2D50-796F-497D-9625-D603B691607B}" type="slidenum">
              <a:rPr lang="en-US" smtClean="0">
                <a:solidFill>
                  <a:prstClr val="black">
                    <a:tint val="75000"/>
                  </a:prstClr>
                </a:solidFill>
              </a:rPr>
              <a:pPr>
                <a:defRPr/>
              </a:pPr>
              <a:t>13</a:t>
            </a:fld>
            <a:endParaRPr lang="en-US" dirty="0">
              <a:solidFill>
                <a:prstClr val="black">
                  <a:tint val="75000"/>
                </a:prstClr>
              </a:solidFill>
            </a:endParaRPr>
          </a:p>
        </p:txBody>
      </p:sp>
      <p:sp>
        <p:nvSpPr>
          <p:cNvPr id="84994" name="Title 1"/>
          <p:cNvSpPr>
            <a:spLocks noGrp="1"/>
          </p:cNvSpPr>
          <p:nvPr>
            <p:ph type="title"/>
          </p:nvPr>
        </p:nvSpPr>
        <p:spPr/>
        <p:txBody>
          <a:bodyPr anchor="t">
            <a:normAutofit/>
          </a:bodyPr>
          <a:lstStyle/>
          <a:p>
            <a:pPr eaLnBrk="1" hangingPunct="1"/>
            <a:r>
              <a:rPr lang="es-HN" b="1" dirty="0" smtClean="0"/>
              <a:t>Etiqueta – Advierte e Informa</a:t>
            </a:r>
            <a:endParaRPr lang="es-HN" sz="2800" b="1" dirty="0" smtClean="0"/>
          </a:p>
        </p:txBody>
      </p:sp>
      <p:pic>
        <p:nvPicPr>
          <p:cNvPr id="14" name="Picture 13" title="Etiqueta – Advierte e Informa. valvula"/>
          <p:cNvPicPr>
            <a:picLocks noChangeAspect="1"/>
          </p:cNvPicPr>
          <p:nvPr/>
        </p:nvPicPr>
        <p:blipFill rotWithShape="1">
          <a:blip r:embed="rId3" cstate="email">
            <a:extLst>
              <a:ext uri="{28A0092B-C50C-407E-A947-70E740481C1C}">
                <a14:useLocalDpi xmlns:a14="http://schemas.microsoft.com/office/drawing/2010/main" val="0"/>
              </a:ext>
            </a:extLst>
          </a:blip>
          <a:srcRect r="50000"/>
          <a:stretch/>
        </p:blipFill>
        <p:spPr>
          <a:xfrm>
            <a:off x="533400" y="1327321"/>
            <a:ext cx="1538651" cy="2743200"/>
          </a:xfrm>
          <a:prstGeom prst="rect">
            <a:avLst/>
          </a:prstGeom>
        </p:spPr>
      </p:pic>
      <p:pic>
        <p:nvPicPr>
          <p:cNvPr id="7" name="Picture 6" title="Etiqueta – Advierte e Informa. equip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62377" y="1293463"/>
            <a:ext cx="3019245" cy="2743200"/>
          </a:xfrm>
          <a:prstGeom prst="rect">
            <a:avLst/>
          </a:prstGeom>
        </p:spPr>
      </p:pic>
      <p:pic>
        <p:nvPicPr>
          <p:cNvPr id="16" name="Picture 15" title="Etiueta - Advierte e informa - Cable de alimentación"/>
          <p:cNvPicPr>
            <a:picLocks noChangeAspect="1"/>
          </p:cNvPicPr>
          <p:nvPr/>
        </p:nvPicPr>
        <p:blipFill rotWithShape="1">
          <a:blip r:embed="rId5" cstate="email">
            <a:extLst>
              <a:ext uri="{28A0092B-C50C-407E-A947-70E740481C1C}">
                <a14:useLocalDpi xmlns:a14="http://schemas.microsoft.com/office/drawing/2010/main" val="0"/>
              </a:ext>
            </a:extLst>
          </a:blip>
          <a:srcRect r="50000"/>
          <a:stretch/>
        </p:blipFill>
        <p:spPr>
          <a:xfrm>
            <a:off x="7239000" y="1320860"/>
            <a:ext cx="1504890" cy="2743200"/>
          </a:xfrm>
          <a:prstGeom prst="rect">
            <a:avLst/>
          </a:prstGeom>
        </p:spPr>
      </p:pic>
      <p:sp>
        <p:nvSpPr>
          <p:cNvPr id="3" name="Content Placeholder 2"/>
          <p:cNvSpPr>
            <a:spLocks noGrp="1"/>
          </p:cNvSpPr>
          <p:nvPr>
            <p:ph idx="1"/>
          </p:nvPr>
        </p:nvSpPr>
        <p:spPr>
          <a:xfrm>
            <a:off x="457200" y="4036663"/>
            <a:ext cx="8229600" cy="2579952"/>
          </a:xfrm>
        </p:spPr>
        <p:txBody>
          <a:bodyPr/>
          <a:lstStyle/>
          <a:p>
            <a:pPr marL="0" lvl="0" indent="0" defTabSz="914400">
              <a:spcBef>
                <a:spcPts val="0"/>
              </a:spcBef>
              <a:buNone/>
            </a:pPr>
            <a:r>
              <a:rPr lang="es-HN" sz="3600" b="1" dirty="0">
                <a:solidFill>
                  <a:srgbClr val="F77103"/>
                </a:solidFill>
              </a:rPr>
              <a:t>Etiqueta</a:t>
            </a:r>
            <a:r>
              <a:rPr lang="es-HN" sz="3600" dirty="0">
                <a:solidFill>
                  <a:srgbClr val="F77103"/>
                </a:solidFill>
              </a:rPr>
              <a:t> </a:t>
            </a:r>
            <a:r>
              <a:rPr lang="es-HN" sz="3200" dirty="0">
                <a:solidFill>
                  <a:prstClr val="black"/>
                </a:solidFill>
              </a:rPr>
              <a:t>– </a:t>
            </a:r>
            <a:r>
              <a:rPr lang="es-HN" sz="3600" b="1" dirty="0">
                <a:solidFill>
                  <a:prstClr val="black"/>
                </a:solidFill>
              </a:rPr>
              <a:t>ADVIERTE</a:t>
            </a:r>
            <a:r>
              <a:rPr lang="es-HN" sz="3200" dirty="0">
                <a:solidFill>
                  <a:prstClr val="black"/>
                </a:solidFill>
              </a:rPr>
              <a:t>. Un sistema de etiquetado que informa a otros de la razón para practicar Candado/Etiqueta, por qué no puede ser operado, quien realizó el LOTO. </a:t>
            </a:r>
          </a:p>
          <a:p>
            <a:pPr marL="0" indent="0">
              <a:buNone/>
            </a:pPr>
            <a:endParaRPr lang="en-US" dirty="0"/>
          </a:p>
        </p:txBody>
      </p:sp>
    </p:spTree>
    <p:extLst>
      <p:ext uri="{BB962C8B-B14F-4D97-AF65-F5344CB8AC3E}">
        <p14:creationId xmlns:p14="http://schemas.microsoft.com/office/powerpoint/2010/main" val="3333978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EE2D50-796F-497D-9625-D603B691607B}" type="slidenum">
              <a:rPr lang="en-US" smtClean="0">
                <a:solidFill>
                  <a:prstClr val="black">
                    <a:tint val="75000"/>
                  </a:prstClr>
                </a:solidFill>
              </a:rPr>
              <a:pPr>
                <a:defRPr/>
              </a:pPr>
              <a:t>14</a:t>
            </a:fld>
            <a:endParaRPr lang="en-US" dirty="0">
              <a:solidFill>
                <a:prstClr val="black">
                  <a:tint val="75000"/>
                </a:prstClr>
              </a:solidFill>
            </a:endParaRPr>
          </a:p>
        </p:txBody>
      </p:sp>
      <p:sp>
        <p:nvSpPr>
          <p:cNvPr id="6" name="Title 5"/>
          <p:cNvSpPr>
            <a:spLocks noGrp="1"/>
          </p:cNvSpPr>
          <p:nvPr>
            <p:ph type="title"/>
          </p:nvPr>
        </p:nvSpPr>
        <p:spPr/>
        <p:txBody>
          <a:bodyPr>
            <a:noAutofit/>
          </a:bodyPr>
          <a:lstStyle/>
          <a:p>
            <a:r>
              <a:rPr lang="en-US" dirty="0" err="1"/>
              <a:t>Requerimientos</a:t>
            </a:r>
            <a:r>
              <a:rPr lang="en-US" dirty="0"/>
              <a:t> de LOTO (</a:t>
            </a:r>
            <a:r>
              <a:rPr lang="en-US" dirty="0" err="1"/>
              <a:t>Candado</a:t>
            </a:r>
            <a:r>
              <a:rPr lang="en-US" dirty="0"/>
              <a:t>/</a:t>
            </a:r>
            <a:r>
              <a:rPr lang="en-US" dirty="0" err="1"/>
              <a:t>Etiqueta</a:t>
            </a:r>
            <a:r>
              <a:rPr lang="en-US" dirty="0"/>
              <a:t>)</a:t>
            </a:r>
          </a:p>
        </p:txBody>
      </p:sp>
      <p:sp>
        <p:nvSpPr>
          <p:cNvPr id="4" name="Content Placeholder 3"/>
          <p:cNvSpPr>
            <a:spLocks noGrp="1"/>
          </p:cNvSpPr>
          <p:nvPr>
            <p:ph idx="1"/>
          </p:nvPr>
        </p:nvSpPr>
        <p:spPr>
          <a:xfrm>
            <a:off x="457200" y="1600200"/>
            <a:ext cx="5928261" cy="4525963"/>
          </a:xfrm>
        </p:spPr>
        <p:txBody>
          <a:bodyPr>
            <a:normAutofit/>
          </a:bodyPr>
          <a:lstStyle/>
          <a:p>
            <a:pPr marL="365760" lvl="0" indent="-365760">
              <a:spcBef>
                <a:spcPts val="0"/>
              </a:spcBef>
              <a:spcAft>
                <a:spcPts val="600"/>
              </a:spcAft>
              <a:buClr>
                <a:srgbClr val="FFC000"/>
              </a:buClr>
              <a:buSzPct val="150000"/>
              <a:buFont typeface="Wingdings" pitchFamily="2" charset="2"/>
              <a:buChar char="§"/>
            </a:pPr>
            <a:r>
              <a:rPr lang="es-HN" sz="3200" b="1" dirty="0" smtClean="0">
                <a:solidFill>
                  <a:srgbClr val="F77103"/>
                </a:solidFill>
                <a:latin typeface="Arial Black" panose="020B0A04020102020204" pitchFamily="34" charset="0"/>
              </a:rPr>
              <a:t>SOLO</a:t>
            </a:r>
            <a:r>
              <a:rPr lang="es-HN" sz="2800" b="1" dirty="0" smtClean="0">
                <a:solidFill>
                  <a:srgbClr val="F77103"/>
                </a:solidFill>
                <a:latin typeface="Arial" pitchFamily="34" charset="0"/>
                <a:cs typeface="Arial" pitchFamily="34" charset="0"/>
              </a:rPr>
              <a:t> </a:t>
            </a:r>
            <a:r>
              <a:rPr lang="es-HN" sz="2800" dirty="0" smtClean="0">
                <a:solidFill>
                  <a:prstClr val="black"/>
                </a:solidFill>
                <a:latin typeface="Arial" pitchFamily="34" charset="0"/>
                <a:cs typeface="Arial" pitchFamily="34" charset="0"/>
              </a:rPr>
              <a:t>empleados autorizados </a:t>
            </a:r>
            <a:r>
              <a:rPr lang="es-HN" sz="2800" dirty="0" smtClean="0">
                <a:solidFill>
                  <a:prstClr val="black"/>
                </a:solidFill>
              </a:rPr>
              <a:t> realizan </a:t>
            </a:r>
            <a:r>
              <a:rPr lang="es-HN" sz="2800" dirty="0" smtClean="0">
                <a:solidFill>
                  <a:prstClr val="black"/>
                </a:solidFill>
                <a:latin typeface="Arial" pitchFamily="34" charset="0"/>
                <a:cs typeface="Arial" pitchFamily="34" charset="0"/>
              </a:rPr>
              <a:t>LOTO</a:t>
            </a:r>
          </a:p>
          <a:p>
            <a:pPr marL="365760" indent="-365760">
              <a:spcBef>
                <a:spcPts val="0"/>
              </a:spcBef>
              <a:spcAft>
                <a:spcPts val="600"/>
              </a:spcAft>
              <a:buClr>
                <a:srgbClr val="FFC000"/>
              </a:buClr>
              <a:buSzPct val="150000"/>
              <a:buFont typeface="Wingdings" pitchFamily="2" charset="2"/>
              <a:buChar char="§"/>
            </a:pPr>
            <a:r>
              <a:rPr lang="es-HN" sz="2800" dirty="0" smtClean="0">
                <a:latin typeface="Arial" pitchFamily="34" charset="0"/>
                <a:cs typeface="Arial" pitchFamily="34" charset="0"/>
              </a:rPr>
              <a:t>Entrenar a </a:t>
            </a:r>
            <a:r>
              <a:rPr lang="es-HN" sz="3200" b="1" dirty="0" smtClean="0">
                <a:solidFill>
                  <a:srgbClr val="F77103"/>
                </a:solidFill>
                <a:latin typeface="Arial Black" panose="020B0A04020102020204" pitchFamily="34" charset="0"/>
              </a:rPr>
              <a:t>TODOS</a:t>
            </a:r>
            <a:r>
              <a:rPr lang="es-H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s-HN" sz="2800" dirty="0" smtClean="0"/>
              <a:t>los empleados</a:t>
            </a:r>
            <a:endParaRPr lang="es-HN" sz="2800" dirty="0" smtClean="0">
              <a:latin typeface="Arial" pitchFamily="34" charset="0"/>
              <a:cs typeface="Arial" pitchFamily="34" charset="0"/>
            </a:endParaRPr>
          </a:p>
          <a:p>
            <a:pPr marL="365760" indent="-365760">
              <a:spcBef>
                <a:spcPts val="0"/>
              </a:spcBef>
              <a:spcAft>
                <a:spcPts val="600"/>
              </a:spcAft>
              <a:buClr>
                <a:srgbClr val="FFC000"/>
              </a:buClr>
              <a:buSzPct val="150000"/>
              <a:buFont typeface="Wingdings" pitchFamily="2" charset="2"/>
              <a:buChar char="§"/>
            </a:pPr>
            <a:r>
              <a:rPr lang="es-HN" sz="2800" dirty="0" smtClean="0">
                <a:latin typeface="Arial" pitchFamily="34" charset="0"/>
                <a:cs typeface="Arial" pitchFamily="34" charset="0"/>
              </a:rPr>
              <a:t>Utilizar los candados &amp; etiquetas adecuados</a:t>
            </a:r>
          </a:p>
          <a:p>
            <a:pPr marL="365760" indent="-365760">
              <a:spcBef>
                <a:spcPts val="0"/>
              </a:spcBef>
              <a:spcAft>
                <a:spcPts val="600"/>
              </a:spcAft>
              <a:buClr>
                <a:srgbClr val="FFC000"/>
              </a:buClr>
              <a:buSzPct val="150000"/>
              <a:buFont typeface="Wingdings" pitchFamily="2" charset="2"/>
              <a:buChar char="§"/>
            </a:pPr>
            <a:r>
              <a:rPr lang="es-HN" sz="2800" dirty="0" smtClean="0">
                <a:latin typeface="Arial" pitchFamily="34" charset="0"/>
                <a:cs typeface="Arial" pitchFamily="34" charset="0"/>
              </a:rPr>
              <a:t>Procedimientos LOTO por escrito</a:t>
            </a:r>
          </a:p>
          <a:p>
            <a:pPr marL="365760" indent="-365760">
              <a:spcBef>
                <a:spcPts val="0"/>
              </a:spcBef>
              <a:spcAft>
                <a:spcPts val="600"/>
              </a:spcAft>
              <a:buClr>
                <a:srgbClr val="FFC000"/>
              </a:buClr>
              <a:buSzPct val="150000"/>
              <a:buFont typeface="Wingdings" pitchFamily="2" charset="2"/>
              <a:buChar char="§"/>
            </a:pPr>
            <a:r>
              <a:rPr lang="es-HN" sz="2800" dirty="0" smtClean="0"/>
              <a:t>Revisar procedimientos anualmente</a:t>
            </a:r>
            <a:endParaRPr lang="es-HN" sz="2800" dirty="0" smtClean="0">
              <a:latin typeface="Arial" pitchFamily="34" charset="0"/>
              <a:cs typeface="Arial" pitchFamily="34" charset="0"/>
            </a:endParaRPr>
          </a:p>
          <a:p>
            <a:pPr marL="365760" lvl="0" indent="-365760">
              <a:spcBef>
                <a:spcPts val="0"/>
              </a:spcBef>
              <a:spcAft>
                <a:spcPts val="600"/>
              </a:spcAft>
              <a:buNone/>
            </a:pPr>
            <a:endParaRPr lang="en-US" dirty="0"/>
          </a:p>
        </p:txBody>
      </p:sp>
      <p:pic>
        <p:nvPicPr>
          <p:cNvPr id="3" name="Picture 2" title="Entrenar a TODOS los empleados en candado/etique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461" y="2200039"/>
            <a:ext cx="2505309" cy="2505309"/>
          </a:xfrm>
          <a:prstGeom prst="rect">
            <a:avLst/>
          </a:prstGeom>
        </p:spPr>
      </p:pic>
    </p:spTree>
    <p:extLst>
      <p:ext uri="{BB962C8B-B14F-4D97-AF65-F5344CB8AC3E}">
        <p14:creationId xmlns:p14="http://schemas.microsoft.com/office/powerpoint/2010/main" val="464636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EE2D50-796F-497D-9625-D603B691607B}" type="slidenum">
              <a:rPr lang="en-US" smtClean="0">
                <a:solidFill>
                  <a:prstClr val="black">
                    <a:tint val="75000"/>
                  </a:prstClr>
                </a:solidFill>
              </a:rPr>
              <a:pPr>
                <a:defRPr/>
              </a:pPr>
              <a:t>15</a:t>
            </a:fld>
            <a:endParaRPr lang="en-US" dirty="0">
              <a:solidFill>
                <a:prstClr val="black">
                  <a:tint val="75000"/>
                </a:prstClr>
              </a:solidFill>
            </a:endParaRPr>
          </a:p>
        </p:txBody>
      </p:sp>
      <p:sp>
        <p:nvSpPr>
          <p:cNvPr id="3" name="Title 2"/>
          <p:cNvSpPr>
            <a:spLocks noGrp="1"/>
          </p:cNvSpPr>
          <p:nvPr>
            <p:ph type="title"/>
          </p:nvPr>
        </p:nvSpPr>
        <p:spPr/>
        <p:txBody>
          <a:bodyPr/>
          <a:lstStyle/>
          <a:p>
            <a:r>
              <a:rPr lang="es-ES" dirty="0"/>
              <a:t>1 Candado, 1 Llave, 1 Persona</a:t>
            </a:r>
            <a:endParaRPr lang="en-US" dirty="0"/>
          </a:p>
        </p:txBody>
      </p:sp>
      <p:grpSp>
        <p:nvGrpSpPr>
          <p:cNvPr id="6" name="Group 5" title="1 Candado, 1 Llave, 1 Persona"/>
          <p:cNvGrpSpPr/>
          <p:nvPr/>
        </p:nvGrpSpPr>
        <p:grpSpPr>
          <a:xfrm>
            <a:off x="1089844" y="1260126"/>
            <a:ext cx="6765288" cy="3128999"/>
            <a:chOff x="1089844" y="1130242"/>
            <a:chExt cx="6765288" cy="3128999"/>
          </a:xfrm>
        </p:grpSpPr>
        <p:sp>
          <p:nvSpPr>
            <p:cNvPr id="20" name="Plus 19"/>
            <p:cNvSpPr/>
            <p:nvPr/>
          </p:nvSpPr>
          <p:spPr>
            <a:xfrm>
              <a:off x="2601631" y="2181440"/>
              <a:ext cx="1190555" cy="1311211"/>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qual 20"/>
            <p:cNvSpPr/>
            <p:nvPr/>
          </p:nvSpPr>
          <p:spPr>
            <a:xfrm>
              <a:off x="5367053" y="2507319"/>
              <a:ext cx="1163647" cy="921681"/>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0" name="Picture 2" title="llave"/>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56569"/>
            <a:stretch/>
          </p:blipFill>
          <p:spPr bwMode="auto">
            <a:xfrm>
              <a:off x="3886200" y="1977709"/>
              <a:ext cx="156978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title="candad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9844" y="1130242"/>
              <a:ext cx="131368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descr="http://www.clker.com/cliparts/4/k/P/W/S/x/red-person-outline-md.png" title="perso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241721"/>
              <a:ext cx="1149532" cy="301752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title="El trabajador bloquea la fuente de energí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9891" y="4120978"/>
            <a:ext cx="2491023" cy="2286000"/>
          </a:xfrm>
          <a:prstGeom prst="rect">
            <a:avLst/>
          </a:prstGeom>
        </p:spPr>
      </p:pic>
      <p:sp>
        <p:nvSpPr>
          <p:cNvPr id="4" name="Content Placeholder 3"/>
          <p:cNvSpPr>
            <a:spLocks noGrp="1"/>
          </p:cNvSpPr>
          <p:nvPr>
            <p:ph idx="1"/>
          </p:nvPr>
        </p:nvSpPr>
        <p:spPr>
          <a:xfrm>
            <a:off x="3621843" y="4350720"/>
            <a:ext cx="5328327" cy="2011363"/>
          </a:xfrm>
        </p:spPr>
        <p:txBody>
          <a:bodyPr/>
          <a:lstStyle/>
          <a:p>
            <a:pPr marL="0" lvl="0" indent="0" defTabSz="914400">
              <a:spcBef>
                <a:spcPts val="0"/>
              </a:spcBef>
              <a:buNone/>
            </a:pPr>
            <a:r>
              <a:rPr lang="es-HN" sz="3600" b="1" dirty="0">
                <a:solidFill>
                  <a:srgbClr val="FF3300"/>
                </a:solidFill>
                <a:latin typeface="Arial Black" panose="020B0A04020102020204" pitchFamily="34" charset="0"/>
              </a:rPr>
              <a:t>Su candado no puede ser abierto con otra llave</a:t>
            </a:r>
            <a:r>
              <a:rPr lang="en-US" sz="3600" b="1" dirty="0">
                <a:solidFill>
                  <a:srgbClr val="FF3300"/>
                </a:solidFill>
                <a:latin typeface="Arial Black" panose="020B0A04020102020204" pitchFamily="34" charset="0"/>
              </a:rPr>
              <a:t>.</a:t>
            </a:r>
          </a:p>
          <a:p>
            <a:pPr marL="0" indent="0">
              <a:buNone/>
            </a:pPr>
            <a:endParaRPr lang="en-US" dirty="0"/>
          </a:p>
        </p:txBody>
      </p:sp>
    </p:spTree>
    <p:extLst>
      <p:ext uri="{BB962C8B-B14F-4D97-AF65-F5344CB8AC3E}">
        <p14:creationId xmlns:p14="http://schemas.microsoft.com/office/powerpoint/2010/main" val="477299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Autofit/>
          </a:bodyPr>
          <a:lstStyle/>
          <a:p>
            <a:r>
              <a:rPr lang="en-US" dirty="0" err="1"/>
              <a:t>Varias</a:t>
            </a:r>
            <a:r>
              <a:rPr lang="en-US" dirty="0"/>
              <a:t> </a:t>
            </a:r>
            <a:r>
              <a:rPr lang="en-US" dirty="0" smtClean="0"/>
              <a:t>Personas </a:t>
            </a:r>
            <a:r>
              <a:rPr lang="en-US" dirty="0"/>
              <a:t>= </a:t>
            </a:r>
            <a:r>
              <a:rPr lang="en-US" dirty="0" err="1" smtClean="0"/>
              <a:t>Múltiples</a:t>
            </a:r>
            <a:r>
              <a:rPr lang="en-US" dirty="0" smtClean="0"/>
              <a:t> </a:t>
            </a:r>
            <a:r>
              <a:rPr lang="en-US" dirty="0" err="1" smtClean="0"/>
              <a:t>Candados</a:t>
            </a:r>
            <a:endParaRPr lang="en-US" dirty="0"/>
          </a:p>
        </p:txBody>
      </p:sp>
      <p:sp>
        <p:nvSpPr>
          <p:cNvPr id="2" name="Slide Number Placeholder 1"/>
          <p:cNvSpPr>
            <a:spLocks noGrp="1"/>
          </p:cNvSpPr>
          <p:nvPr>
            <p:ph type="sldNum" sz="quarter" idx="12"/>
          </p:nvPr>
        </p:nvSpPr>
        <p:spPr/>
        <p:txBody>
          <a:bodyPr/>
          <a:lstStyle/>
          <a:p>
            <a:pPr>
              <a:defRPr/>
            </a:pPr>
            <a:fld id="{56EE2D50-796F-497D-9625-D603B691607B}" type="slidenum">
              <a:rPr lang="en-US" smtClean="0">
                <a:solidFill>
                  <a:prstClr val="black">
                    <a:tint val="75000"/>
                  </a:prstClr>
                </a:solidFill>
              </a:rPr>
              <a:pPr>
                <a:defRPr/>
              </a:pPr>
              <a:t>16</a:t>
            </a:fld>
            <a:endParaRPr lang="en-US" dirty="0">
              <a:solidFill>
                <a:prstClr val="black">
                  <a:tint val="75000"/>
                </a:prstClr>
              </a:solidFill>
            </a:endParaRPr>
          </a:p>
        </p:txBody>
      </p:sp>
      <p:sp>
        <p:nvSpPr>
          <p:cNvPr id="3" name="Content Placeholder 2"/>
          <p:cNvSpPr>
            <a:spLocks noGrp="1"/>
          </p:cNvSpPr>
          <p:nvPr>
            <p:ph sz="quarter" idx="13"/>
          </p:nvPr>
        </p:nvSpPr>
        <p:spPr>
          <a:xfrm>
            <a:off x="468641" y="1787554"/>
            <a:ext cx="8225966" cy="1372611"/>
          </a:xfrm>
        </p:spPr>
        <p:txBody>
          <a:bodyPr>
            <a:noAutofit/>
          </a:bodyPr>
          <a:lstStyle/>
          <a:p>
            <a:pPr marL="0" indent="0" algn="ctr">
              <a:lnSpc>
                <a:spcPct val="90000"/>
              </a:lnSpc>
              <a:spcBef>
                <a:spcPts val="0"/>
              </a:spcBef>
              <a:buClr>
                <a:srgbClr val="FFC000"/>
              </a:buClr>
              <a:buSzPct val="150000"/>
              <a:buNone/>
            </a:pPr>
            <a:r>
              <a:rPr lang="es-HN" sz="3200" dirty="0" smtClean="0">
                <a:latin typeface="Arial" panose="020B0604020202020204" pitchFamily="34" charset="0"/>
                <a:cs typeface="Arial" panose="020B0604020202020204" pitchFamily="34" charset="0"/>
              </a:rPr>
              <a:t>Si hay mas de 1 persona, se necesita </a:t>
            </a:r>
          </a:p>
          <a:p>
            <a:pPr marL="0" indent="0" algn="ctr">
              <a:lnSpc>
                <a:spcPct val="90000"/>
              </a:lnSpc>
              <a:spcBef>
                <a:spcPts val="0"/>
              </a:spcBef>
              <a:buClr>
                <a:srgbClr val="FFC000"/>
              </a:buClr>
              <a:buSzPct val="150000"/>
              <a:buNone/>
            </a:pPr>
            <a:r>
              <a:rPr lang="es-HN" sz="3200" dirty="0" smtClean="0">
                <a:latin typeface="Arial" panose="020B0604020202020204" pitchFamily="34" charset="0"/>
                <a:cs typeface="Arial" panose="020B0604020202020204" pitchFamily="34" charset="0"/>
              </a:rPr>
              <a:t>candado/ etiqueta (LOTO) </a:t>
            </a:r>
          </a:p>
          <a:p>
            <a:pPr marL="0" indent="0" algn="ctr">
              <a:lnSpc>
                <a:spcPct val="90000"/>
              </a:lnSpc>
              <a:spcBef>
                <a:spcPts val="0"/>
              </a:spcBef>
              <a:buClr>
                <a:srgbClr val="FFC000"/>
              </a:buClr>
              <a:buSzPct val="150000"/>
              <a:buNone/>
            </a:pPr>
            <a:r>
              <a:rPr lang="es-HN" sz="3200" dirty="0" smtClean="0">
                <a:latin typeface="Arial" panose="020B0604020202020204" pitchFamily="34" charset="0"/>
                <a:cs typeface="Arial" panose="020B0604020202020204" pitchFamily="34" charset="0"/>
              </a:rPr>
              <a:t>en el mismo equipo o máquina.</a:t>
            </a:r>
            <a:endParaRPr lang="es-HN" sz="3200"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14"/>
          </p:nvPr>
        </p:nvSpPr>
        <p:spPr>
          <a:xfrm>
            <a:off x="468641" y="5021760"/>
            <a:ext cx="3657600" cy="927820"/>
          </a:xfrm>
        </p:spPr>
        <p:txBody>
          <a:bodyPr>
            <a:normAutofit lnSpcReduction="10000"/>
          </a:bodyPr>
          <a:lstStyle/>
          <a:p>
            <a:pPr marL="0" indent="0" algn="ctr">
              <a:buNone/>
            </a:pPr>
            <a:r>
              <a:rPr lang="en-US" b="1" dirty="0" err="1">
                <a:solidFill>
                  <a:schemeClr val="bg1"/>
                </a:solidFill>
              </a:rPr>
              <a:t>Candado</a:t>
            </a:r>
            <a:r>
              <a:rPr lang="en-US" b="1" dirty="0">
                <a:solidFill>
                  <a:schemeClr val="bg1"/>
                </a:solidFill>
              </a:rPr>
              <a:t> para </a:t>
            </a:r>
            <a:r>
              <a:rPr lang="en-US" b="1" dirty="0" err="1">
                <a:solidFill>
                  <a:schemeClr val="bg1"/>
                </a:solidFill>
              </a:rPr>
              <a:t>cada</a:t>
            </a:r>
            <a:r>
              <a:rPr lang="en-US" b="1" dirty="0">
                <a:solidFill>
                  <a:schemeClr val="bg1"/>
                </a:solidFill>
              </a:rPr>
              <a:t> persona</a:t>
            </a:r>
          </a:p>
          <a:p>
            <a:pPr marL="0" indent="0" algn="ctr">
              <a:buNone/>
            </a:pPr>
            <a:endParaRPr lang="en-US" b="1" dirty="0">
              <a:solidFill>
                <a:schemeClr val="bg1"/>
              </a:solidFill>
            </a:endParaRPr>
          </a:p>
        </p:txBody>
      </p:sp>
      <p:pic>
        <p:nvPicPr>
          <p:cNvPr id="15" name="Picture 14" title="Candado para cada person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8641" y="3220530"/>
            <a:ext cx="3657600" cy="2743200"/>
          </a:xfrm>
          <a:prstGeom prst="rect">
            <a:avLst/>
          </a:prstGeom>
        </p:spPr>
      </p:pic>
      <p:sp>
        <p:nvSpPr>
          <p:cNvPr id="7" name="Content Placeholder 6"/>
          <p:cNvSpPr>
            <a:spLocks noGrp="1"/>
          </p:cNvSpPr>
          <p:nvPr>
            <p:ph sz="quarter" idx="15"/>
          </p:nvPr>
        </p:nvSpPr>
        <p:spPr>
          <a:xfrm>
            <a:off x="5023735" y="5031042"/>
            <a:ext cx="3657600" cy="932688"/>
          </a:xfrm>
        </p:spPr>
        <p:txBody>
          <a:bodyPr>
            <a:normAutofit lnSpcReduction="10000"/>
          </a:bodyPr>
          <a:lstStyle/>
          <a:p>
            <a:pPr marL="0" indent="0" algn="ctr">
              <a:buNone/>
            </a:pPr>
            <a:r>
              <a:rPr lang="en-US" b="1" dirty="0" err="1">
                <a:solidFill>
                  <a:schemeClr val="bg1"/>
                </a:solidFill>
              </a:rPr>
              <a:t>Candado</a:t>
            </a:r>
            <a:r>
              <a:rPr lang="en-US" b="1" dirty="0">
                <a:solidFill>
                  <a:schemeClr val="bg1"/>
                </a:solidFill>
              </a:rPr>
              <a:t>/</a:t>
            </a:r>
            <a:r>
              <a:rPr lang="en-US" b="1" dirty="0" err="1">
                <a:solidFill>
                  <a:schemeClr val="bg1"/>
                </a:solidFill>
              </a:rPr>
              <a:t>Etiqueta</a:t>
            </a:r>
            <a:r>
              <a:rPr lang="en-US" b="1" dirty="0">
                <a:solidFill>
                  <a:schemeClr val="bg1"/>
                </a:solidFill>
              </a:rPr>
              <a:t> </a:t>
            </a:r>
            <a:r>
              <a:rPr lang="en-US" b="1" dirty="0" err="1" smtClean="0">
                <a:solidFill>
                  <a:schemeClr val="bg1"/>
                </a:solidFill>
              </a:rPr>
              <a:t>Grupal</a:t>
            </a:r>
            <a:endParaRPr lang="en-US" b="1" dirty="0">
              <a:solidFill>
                <a:schemeClr val="bg1"/>
              </a:solidFill>
            </a:endParaRPr>
          </a:p>
        </p:txBody>
      </p:sp>
      <p:pic>
        <p:nvPicPr>
          <p:cNvPr id="16" name="Picture 15" title="Candado/Etiqueta Grupal"/>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023735" y="3220530"/>
            <a:ext cx="3657600" cy="2743200"/>
          </a:xfrm>
          <a:prstGeom prst="rect">
            <a:avLst/>
          </a:prstGeom>
        </p:spPr>
      </p:pic>
    </p:spTree>
    <p:extLst>
      <p:ext uri="{BB962C8B-B14F-4D97-AF65-F5344CB8AC3E}">
        <p14:creationId xmlns:p14="http://schemas.microsoft.com/office/powerpoint/2010/main" val="684091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44550E-07AD-42BD-BA26-A48CE5414523}" type="slidenum">
              <a:rPr lang="en-US" smtClean="0"/>
              <a:pPr/>
              <a:t>17</a:t>
            </a:fld>
            <a:endParaRPr lang="en-US" dirty="0"/>
          </a:p>
        </p:txBody>
      </p:sp>
      <p:sp>
        <p:nvSpPr>
          <p:cNvPr id="2" name="Title 1"/>
          <p:cNvSpPr>
            <a:spLocks noGrp="1"/>
          </p:cNvSpPr>
          <p:nvPr>
            <p:ph type="title"/>
          </p:nvPr>
        </p:nvSpPr>
        <p:spPr>
          <a:xfrm>
            <a:off x="451735" y="274638"/>
            <a:ext cx="8229600" cy="1143000"/>
          </a:xfrm>
        </p:spPr>
        <p:txBody>
          <a:bodyPr>
            <a:noAutofit/>
          </a:bodyPr>
          <a:lstStyle/>
          <a:p>
            <a:r>
              <a:rPr lang="es-HN" dirty="0" smtClean="0"/>
              <a:t>Cuando se Necesita </a:t>
            </a:r>
            <a:r>
              <a:rPr lang="es-HN" dirty="0"/>
              <a:t>C</a:t>
            </a:r>
            <a:r>
              <a:rPr lang="es-HN" dirty="0" smtClean="0"/>
              <a:t>ontrol</a:t>
            </a:r>
            <a:br>
              <a:rPr lang="es-HN" dirty="0" smtClean="0"/>
            </a:br>
            <a:r>
              <a:rPr lang="es-HN" dirty="0" smtClean="0"/>
              <a:t> de </a:t>
            </a:r>
            <a:r>
              <a:rPr lang="es-HN" dirty="0"/>
              <a:t>E</a:t>
            </a:r>
            <a:r>
              <a:rPr lang="es-HN" dirty="0" smtClean="0"/>
              <a:t>nergía</a:t>
            </a:r>
            <a:endParaRPr lang="es-HN" dirty="0"/>
          </a:p>
        </p:txBody>
      </p:sp>
      <p:sp>
        <p:nvSpPr>
          <p:cNvPr id="3" name="Content Placeholder 2"/>
          <p:cNvSpPr>
            <a:spLocks noGrp="1"/>
          </p:cNvSpPr>
          <p:nvPr>
            <p:ph idx="1"/>
          </p:nvPr>
        </p:nvSpPr>
        <p:spPr/>
        <p:txBody>
          <a:bodyPr>
            <a:normAutofit lnSpcReduction="10000"/>
          </a:bodyPr>
          <a:lstStyle/>
          <a:p>
            <a:pPr marL="365760" indent="-365760">
              <a:spcBef>
                <a:spcPts val="600"/>
              </a:spcBef>
              <a:buClr>
                <a:srgbClr val="FFC000"/>
              </a:buClr>
              <a:buSzPct val="150000"/>
              <a:buFont typeface="Wingdings" panose="05000000000000000000" pitchFamily="2" charset="2"/>
              <a:buChar char="§"/>
            </a:pPr>
            <a:r>
              <a:rPr lang="es-HN" sz="2800" dirty="0" smtClean="0"/>
              <a:t>Servicio o mantenimiento </a:t>
            </a:r>
          </a:p>
          <a:p>
            <a:pPr marL="731520" lvl="1" indent="-365760">
              <a:spcBef>
                <a:spcPts val="600"/>
              </a:spcBef>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Máquinas &amp; equipo</a:t>
            </a:r>
          </a:p>
          <a:p>
            <a:pPr marL="365760" indent="-365760">
              <a:spcBef>
                <a:spcPts val="600"/>
              </a:spcBef>
              <a:buClr>
                <a:srgbClr val="FFC000"/>
              </a:buClr>
              <a:buSzPct val="150000"/>
              <a:buFont typeface="Wingdings" panose="05000000000000000000" pitchFamily="2" charset="2"/>
              <a:buChar char="§"/>
            </a:pPr>
            <a:r>
              <a:rPr lang="es-HN" sz="2800" dirty="0" smtClean="0"/>
              <a:t>Desviar o remover un resguardo </a:t>
            </a:r>
          </a:p>
          <a:p>
            <a:pPr marL="731520" lvl="1" indent="-365760">
              <a:spcBef>
                <a:spcPts val="600"/>
              </a:spcBef>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U otro dispositivo de seguridad</a:t>
            </a:r>
          </a:p>
          <a:p>
            <a:pPr marL="365760" indent="-365760">
              <a:spcBef>
                <a:spcPts val="600"/>
              </a:spcBef>
              <a:buClr>
                <a:srgbClr val="FFC000"/>
              </a:buClr>
              <a:buSzPct val="150000"/>
              <a:buFont typeface="Wingdings" panose="05000000000000000000" pitchFamily="2" charset="2"/>
              <a:buChar char="§"/>
            </a:pPr>
            <a:r>
              <a:rPr lang="es-HN" sz="2800" dirty="0" smtClean="0"/>
              <a:t>Si cualquier parte del cuerpo esta en el punto de operación</a:t>
            </a:r>
          </a:p>
          <a:p>
            <a:pPr marL="731520" lvl="1" indent="-365760">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Zona de peligro durante el ciclo operativo </a:t>
            </a:r>
          </a:p>
          <a:p>
            <a:pPr marL="365760" indent="-365760">
              <a:buClr>
                <a:srgbClr val="FFC000"/>
              </a:buClr>
              <a:buSzPct val="150000"/>
              <a:buFont typeface="Wingdings" panose="05000000000000000000" pitchFamily="2" charset="2"/>
              <a:buChar char="§"/>
            </a:pPr>
            <a:r>
              <a:rPr lang="es-HN" sz="2800" dirty="0" smtClean="0"/>
              <a:t>Al entrar al compartimiento de grano </a:t>
            </a:r>
          </a:p>
          <a:p>
            <a:pPr marL="731520" lvl="1" indent="-365760">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Ciertas tareas relacionadas al manejo y almacenaje de granos</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545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248400"/>
            <a:ext cx="2133600" cy="365125"/>
          </a:xfrm>
        </p:spPr>
        <p:txBody>
          <a:bodyPr/>
          <a:lstStyle/>
          <a:p>
            <a:pPr>
              <a:defRPr/>
            </a:pPr>
            <a:fld id="{56EE2D50-796F-497D-9625-D603B691607B}" type="slidenum">
              <a:rPr lang="en-US" smtClean="0">
                <a:solidFill>
                  <a:prstClr val="black">
                    <a:tint val="75000"/>
                  </a:prstClr>
                </a:solidFill>
              </a:rPr>
              <a:pPr>
                <a:defRPr/>
              </a:pPr>
              <a:t>18</a:t>
            </a:fld>
            <a:endParaRPr lang="en-US" dirty="0">
              <a:solidFill>
                <a:prstClr val="black">
                  <a:tint val="75000"/>
                </a:prstClr>
              </a:solidFill>
            </a:endParaRPr>
          </a:p>
        </p:txBody>
      </p:sp>
      <p:sp>
        <p:nvSpPr>
          <p:cNvPr id="84994" name="Title 1"/>
          <p:cNvSpPr>
            <a:spLocks noGrp="1"/>
          </p:cNvSpPr>
          <p:nvPr>
            <p:ph type="title"/>
          </p:nvPr>
        </p:nvSpPr>
        <p:spPr>
          <a:xfrm>
            <a:off x="457200" y="250535"/>
            <a:ext cx="8229600" cy="1143000"/>
          </a:xfrm>
        </p:spPr>
        <p:txBody>
          <a:bodyPr>
            <a:noAutofit/>
          </a:bodyPr>
          <a:lstStyle/>
          <a:p>
            <a:pPr eaLnBrk="1" hangingPunct="1"/>
            <a:r>
              <a:rPr lang="es-HN" dirty="0" smtClean="0"/>
              <a:t>¡NO Candado/Etiqueta (LOTO) – </a:t>
            </a:r>
            <a:br>
              <a:rPr lang="es-HN" dirty="0" smtClean="0"/>
            </a:br>
            <a:r>
              <a:rPr lang="es-HN" dirty="0" smtClean="0"/>
              <a:t>La Misma </a:t>
            </a:r>
            <a:r>
              <a:rPr lang="es-HN" dirty="0"/>
              <a:t>P</a:t>
            </a:r>
            <a:r>
              <a:rPr lang="es-HN" dirty="0" smtClean="0"/>
              <a:t>rotección!</a:t>
            </a:r>
            <a:endParaRPr lang="es-HN" sz="2800" b="1" dirty="0" smtClean="0"/>
          </a:p>
        </p:txBody>
      </p:sp>
      <p:sp>
        <p:nvSpPr>
          <p:cNvPr id="3" name="Content Placeholder 2"/>
          <p:cNvSpPr>
            <a:spLocks noGrp="1"/>
          </p:cNvSpPr>
          <p:nvPr>
            <p:ph idx="1"/>
          </p:nvPr>
        </p:nvSpPr>
        <p:spPr>
          <a:xfrm>
            <a:off x="385856" y="1600200"/>
            <a:ext cx="8372290" cy="5054820"/>
          </a:xfrm>
        </p:spPr>
        <p:txBody>
          <a:bodyPr>
            <a:normAutofit lnSpcReduction="10000"/>
          </a:bodyPr>
          <a:lstStyle/>
          <a:p>
            <a:pPr marL="0" indent="0">
              <a:spcBef>
                <a:spcPts val="0"/>
              </a:spcBef>
              <a:spcAft>
                <a:spcPts val="1200"/>
              </a:spcAft>
              <a:buClr>
                <a:srgbClr val="FFC000"/>
              </a:buClr>
              <a:buSzPct val="150000"/>
              <a:buNone/>
            </a:pPr>
            <a:r>
              <a:rPr lang="es-HN" sz="3200" dirty="0" smtClean="0">
                <a:ln w="1905"/>
                <a:effectLst>
                  <a:innerShdw blurRad="69850" dist="43180" dir="5400000">
                    <a:srgbClr val="000000">
                      <a:alpha val="65000"/>
                    </a:srgbClr>
                  </a:innerShdw>
                </a:effectLst>
              </a:rPr>
              <a:t>Excepciones </a:t>
            </a:r>
            <a:r>
              <a:rPr lang="es-HN" sz="3200" b="1" dirty="0" smtClean="0">
                <a:solidFill>
                  <a:srgbClr val="F77103"/>
                </a:solidFill>
              </a:rPr>
              <a:t>Limitadas </a:t>
            </a:r>
            <a:r>
              <a:rPr lang="es-HN" sz="3200" dirty="0" smtClean="0"/>
              <a:t> para no usar Candado/Etiqueta (LOTO)</a:t>
            </a:r>
          </a:p>
          <a:p>
            <a:pPr marL="457200" indent="-457200">
              <a:spcBef>
                <a:spcPts val="0"/>
              </a:spcBef>
              <a:spcAft>
                <a:spcPts val="500"/>
              </a:spcAft>
              <a:buClr>
                <a:srgbClr val="FFC000"/>
              </a:buClr>
              <a:buSzPct val="150000"/>
              <a:buFont typeface="Wingdings" panose="05000000000000000000" pitchFamily="2" charset="2"/>
              <a:buChar char="§"/>
            </a:pPr>
            <a:r>
              <a:rPr lang="es-HN" sz="2800" dirty="0" smtClean="0"/>
              <a:t>Control exclusivo de la fuente de energía</a:t>
            </a:r>
          </a:p>
          <a:p>
            <a:pPr marL="914400" lvl="1" indent="-457200">
              <a:spcBef>
                <a:spcPts val="0"/>
              </a:spcBef>
              <a:spcAft>
                <a:spcPts val="500"/>
              </a:spcAft>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Cable eléctrico</a:t>
            </a:r>
          </a:p>
          <a:p>
            <a:pPr marL="457200" indent="-457200">
              <a:spcBef>
                <a:spcPts val="0"/>
              </a:spcBef>
              <a:spcAft>
                <a:spcPts val="500"/>
              </a:spcAft>
              <a:buClr>
                <a:srgbClr val="FFC000"/>
              </a:buClr>
              <a:buSzPct val="150000"/>
              <a:buFont typeface="Wingdings" panose="05000000000000000000" pitchFamily="2" charset="2"/>
              <a:buChar char="§"/>
            </a:pPr>
            <a:r>
              <a:rPr lang="es-HN" sz="2800" dirty="0" smtClean="0"/>
              <a:t>Cambio de herramientas, ajustes y revisiones menores</a:t>
            </a:r>
          </a:p>
          <a:p>
            <a:pPr marL="914400" lvl="1" indent="-457200">
              <a:spcBef>
                <a:spcPts val="0"/>
              </a:spcBef>
              <a:spcAft>
                <a:spcPts val="500"/>
              </a:spcAft>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Procedimientos documentados</a:t>
            </a:r>
          </a:p>
          <a:p>
            <a:pPr marL="914400" lvl="1" indent="-457200">
              <a:spcBef>
                <a:spcPts val="0"/>
              </a:spcBef>
              <a:spcAft>
                <a:spcPts val="500"/>
              </a:spcAft>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Mismo nivel de protección</a:t>
            </a:r>
          </a:p>
          <a:p>
            <a:pPr marL="457200" indent="-457200">
              <a:spcBef>
                <a:spcPts val="0"/>
              </a:spcBef>
              <a:spcAft>
                <a:spcPts val="500"/>
              </a:spcAft>
              <a:buClr>
                <a:srgbClr val="FFC000"/>
              </a:buClr>
              <a:buSzPct val="150000"/>
              <a:buFont typeface="Wingdings" panose="05000000000000000000" pitchFamily="2" charset="2"/>
              <a:buChar char="§"/>
            </a:pPr>
            <a:r>
              <a:rPr lang="es-HN" sz="2800" dirty="0" smtClean="0"/>
              <a:t>No acepta candado</a:t>
            </a:r>
          </a:p>
          <a:p>
            <a:pPr marL="914400" lvl="1" indent="-457200">
              <a:spcBef>
                <a:spcPts val="0"/>
              </a:spcBef>
              <a:spcAft>
                <a:spcPts val="500"/>
              </a:spcAft>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Etiquetado</a:t>
            </a:r>
          </a:p>
          <a:p>
            <a:pPr marL="914400" lvl="1" indent="-457200">
              <a:spcBef>
                <a:spcPts val="0"/>
              </a:spcBef>
              <a:spcAft>
                <a:spcPts val="500"/>
              </a:spcAft>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Mismo nivel de protección</a:t>
            </a:r>
          </a:p>
          <a:p>
            <a:pPr marL="0" indent="0">
              <a:buClr>
                <a:srgbClr val="FFC000"/>
              </a:buClr>
              <a:buSzPct val="15000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453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248400"/>
            <a:ext cx="2133600" cy="365125"/>
          </a:xfrm>
        </p:spPr>
        <p:txBody>
          <a:bodyPr/>
          <a:lstStyle/>
          <a:p>
            <a:pPr>
              <a:defRPr/>
            </a:pPr>
            <a:fld id="{56EE2D50-796F-497D-9625-D603B691607B}" type="slidenum">
              <a:rPr lang="en-US" smtClean="0">
                <a:solidFill>
                  <a:prstClr val="black">
                    <a:tint val="75000"/>
                  </a:prstClr>
                </a:solidFill>
              </a:rPr>
              <a:pPr>
                <a:defRPr/>
              </a:pPr>
              <a:t>19</a:t>
            </a:fld>
            <a:endParaRPr lang="en-US" dirty="0">
              <a:solidFill>
                <a:prstClr val="black">
                  <a:tint val="75000"/>
                </a:prstClr>
              </a:solidFill>
            </a:endParaRPr>
          </a:p>
        </p:txBody>
      </p:sp>
      <p:sp>
        <p:nvSpPr>
          <p:cNvPr id="84994" name="Title 1"/>
          <p:cNvSpPr>
            <a:spLocks noGrp="1"/>
          </p:cNvSpPr>
          <p:nvPr>
            <p:ph type="title"/>
          </p:nvPr>
        </p:nvSpPr>
        <p:spPr>
          <a:xfrm>
            <a:off x="457200" y="152400"/>
            <a:ext cx="8229600" cy="1143000"/>
          </a:xfrm>
        </p:spPr>
        <p:txBody>
          <a:bodyPr>
            <a:normAutofit/>
          </a:bodyPr>
          <a:lstStyle/>
          <a:p>
            <a:pPr eaLnBrk="1" hangingPunct="1"/>
            <a:r>
              <a:rPr lang="es-HN" b="1" dirty="0" smtClean="0">
                <a:latin typeface="Arial" pitchFamily="34" charset="0"/>
                <a:cs typeface="Arial" pitchFamily="34" charset="0"/>
              </a:rPr>
              <a:t>#1 </a:t>
            </a:r>
            <a:r>
              <a:rPr lang="es-HN" dirty="0" smtClean="0"/>
              <a:t>Prepárese para el Apagado</a:t>
            </a:r>
            <a:endParaRPr lang="es-HN" sz="2800" dirty="0" smtClean="0"/>
          </a:p>
        </p:txBody>
      </p:sp>
      <p:sp>
        <p:nvSpPr>
          <p:cNvPr id="4" name="Content Placeholder 3"/>
          <p:cNvSpPr>
            <a:spLocks noGrp="1"/>
          </p:cNvSpPr>
          <p:nvPr>
            <p:ph idx="1"/>
          </p:nvPr>
        </p:nvSpPr>
        <p:spPr>
          <a:xfrm>
            <a:off x="424260" y="1355130"/>
            <a:ext cx="8261930" cy="1773132"/>
          </a:xfrm>
        </p:spPr>
        <p:txBody>
          <a:bodyPr>
            <a:normAutofit/>
          </a:bodyPr>
          <a:lstStyle/>
          <a:p>
            <a:pPr marL="365760" indent="-365760">
              <a:spcBef>
                <a:spcPts val="0"/>
              </a:spcBef>
              <a:spcAft>
                <a:spcPts val="600"/>
              </a:spcAft>
              <a:buClr>
                <a:srgbClr val="FFC000"/>
              </a:buClr>
              <a:buSzPct val="150000"/>
              <a:buFont typeface="Wingdings" pitchFamily="2" charset="2"/>
              <a:buChar char="§"/>
            </a:pPr>
            <a:r>
              <a:rPr lang="en-US" sz="3200" dirty="0" err="1"/>
              <a:t>Identifique</a:t>
            </a:r>
            <a:r>
              <a:rPr lang="en-US" sz="3200" dirty="0"/>
              <a:t> </a:t>
            </a:r>
            <a:r>
              <a:rPr lang="en-US" sz="3200" dirty="0" err="1"/>
              <a:t>fuentes</a:t>
            </a:r>
            <a:r>
              <a:rPr lang="en-US" sz="3200" dirty="0"/>
              <a:t> de </a:t>
            </a:r>
            <a:r>
              <a:rPr lang="en-US" sz="3200" dirty="0" err="1" smtClean="0"/>
              <a:t>energía</a:t>
            </a:r>
            <a:endParaRPr lang="en-US" sz="3200" dirty="0"/>
          </a:p>
          <a:p>
            <a:pPr marL="365760" indent="-365760">
              <a:spcBef>
                <a:spcPts val="0"/>
              </a:spcBef>
              <a:spcAft>
                <a:spcPts val="600"/>
              </a:spcAft>
              <a:buClr>
                <a:srgbClr val="FFC000"/>
              </a:buClr>
              <a:buSzPct val="150000"/>
              <a:buFont typeface="Wingdings" pitchFamily="2" charset="2"/>
              <a:buChar char="§"/>
            </a:pPr>
            <a:r>
              <a:rPr lang="en-US" sz="3200" dirty="0" err="1"/>
              <a:t>Notifique</a:t>
            </a:r>
            <a:r>
              <a:rPr lang="en-US" sz="3200" dirty="0"/>
              <a:t> de </a:t>
            </a:r>
            <a:r>
              <a:rPr lang="en-US" sz="3200" dirty="0" err="1"/>
              <a:t>Candado</a:t>
            </a:r>
            <a:r>
              <a:rPr lang="en-US" sz="3200" dirty="0"/>
              <a:t>/</a:t>
            </a:r>
            <a:r>
              <a:rPr lang="en-US" sz="3200" dirty="0" err="1"/>
              <a:t>Etiqueta</a:t>
            </a:r>
            <a:r>
              <a:rPr lang="en-US" sz="3200" dirty="0"/>
              <a:t>(LOTO) a las personas </a:t>
            </a:r>
            <a:r>
              <a:rPr lang="en-US" sz="3200" dirty="0" err="1" smtClean="0"/>
              <a:t>afectadas</a:t>
            </a:r>
            <a:endParaRPr lang="en-US" dirty="0" smtClean="0"/>
          </a:p>
        </p:txBody>
      </p:sp>
      <p:pic>
        <p:nvPicPr>
          <p:cNvPr id="19" name="Picture 18" title="Poniendo un candado"/>
          <p:cNvPicPr>
            <a:picLocks noChangeAspect="1"/>
          </p:cNvPicPr>
          <p:nvPr/>
        </p:nvPicPr>
        <p:blipFill rotWithShape="1">
          <a:blip r:embed="rId3" cstate="email">
            <a:extLst>
              <a:ext uri="{28A0092B-C50C-407E-A947-70E740481C1C}">
                <a14:useLocalDpi xmlns:a14="http://schemas.microsoft.com/office/drawing/2010/main" val="0"/>
              </a:ext>
            </a:extLst>
          </a:blip>
          <a:srcRect l="4612" r="10048"/>
          <a:stretch/>
        </p:blipFill>
        <p:spPr>
          <a:xfrm>
            <a:off x="462665" y="2955355"/>
            <a:ext cx="4114800" cy="3200400"/>
          </a:xfrm>
          <a:prstGeom prst="rect">
            <a:avLst/>
          </a:prstGeom>
        </p:spPr>
      </p:pic>
      <p:pic>
        <p:nvPicPr>
          <p:cNvPr id="3" name="Picture 2" title="2 hombres habland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370" y="2955355"/>
            <a:ext cx="4048507" cy="3200400"/>
          </a:xfrm>
          <a:prstGeom prst="rect">
            <a:avLst/>
          </a:prstGeom>
        </p:spPr>
      </p:pic>
    </p:spTree>
    <p:extLst>
      <p:ext uri="{BB962C8B-B14F-4D97-AF65-F5344CB8AC3E}">
        <p14:creationId xmlns:p14="http://schemas.microsoft.com/office/powerpoint/2010/main" val="2551080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4714445"/>
            <a:ext cx="7690187" cy="1556525"/>
          </a:xfrm>
        </p:spPr>
        <p:txBody>
          <a:bodyPr>
            <a:noAutofit/>
          </a:bodyPr>
          <a:lstStyle/>
          <a:p>
            <a:r>
              <a:rPr lang="en-US" sz="4800" dirty="0" err="1" smtClean="0">
                <a:solidFill>
                  <a:srgbClr val="FF9900"/>
                </a:solidFill>
              </a:rPr>
              <a:t>Candado</a:t>
            </a:r>
            <a:r>
              <a:rPr lang="en-US" sz="4800" dirty="0" smtClean="0">
                <a:solidFill>
                  <a:srgbClr val="FF9900"/>
                </a:solidFill>
              </a:rPr>
              <a:t>/</a:t>
            </a:r>
            <a:r>
              <a:rPr lang="en-US" sz="4800" dirty="0" err="1" smtClean="0">
                <a:solidFill>
                  <a:srgbClr val="FF9900"/>
                </a:solidFill>
              </a:rPr>
              <a:t>Etiqueta</a:t>
            </a:r>
            <a:r>
              <a:rPr lang="en-US" sz="4800" dirty="0" smtClean="0">
                <a:solidFill>
                  <a:srgbClr val="FF9900"/>
                </a:solidFill>
              </a:rPr>
              <a:t>/</a:t>
            </a:r>
            <a:r>
              <a:rPr lang="en-US" sz="4800" dirty="0" err="1" smtClean="0">
                <a:solidFill>
                  <a:srgbClr val="FF9900"/>
                </a:solidFill>
              </a:rPr>
              <a:t>Prueba</a:t>
            </a:r>
            <a:endParaRPr lang="en-US" sz="4800" dirty="0"/>
          </a:p>
        </p:txBody>
      </p:sp>
      <p:sp>
        <p:nvSpPr>
          <p:cNvPr id="5" name="Subtitle 4"/>
          <p:cNvSpPr>
            <a:spLocks noGrp="1"/>
          </p:cNvSpPr>
          <p:nvPr>
            <p:ph type="body" idx="1"/>
          </p:nvPr>
        </p:nvSpPr>
        <p:spPr>
          <a:xfrm>
            <a:off x="722313" y="3252358"/>
            <a:ext cx="7772400" cy="1500187"/>
          </a:xfrm>
        </p:spPr>
        <p:txBody>
          <a:bodyPr>
            <a:noAutofit/>
          </a:bodyPr>
          <a:lstStyle/>
          <a:p>
            <a:r>
              <a:rPr lang="es-HN" sz="4400" dirty="0">
                <a:solidFill>
                  <a:schemeClr val="tx1">
                    <a:lumMod val="50000"/>
                    <a:lumOff val="50000"/>
                  </a:schemeClr>
                </a:solidFill>
              </a:rPr>
              <a:t>Mini Módulo </a:t>
            </a:r>
            <a:endParaRPr lang="es-HN" sz="4400" dirty="0" smtClean="0">
              <a:solidFill>
                <a:schemeClr val="tx1">
                  <a:lumMod val="50000"/>
                  <a:lumOff val="50000"/>
                </a:schemeClr>
              </a:solidFill>
            </a:endParaRPr>
          </a:p>
        </p:txBody>
      </p:sp>
      <p:grpSp>
        <p:nvGrpSpPr>
          <p:cNvPr id="4" name="Group 3" title="ejemplo - Candado/Etiqueta/Prueba"/>
          <p:cNvGrpSpPr/>
          <p:nvPr/>
        </p:nvGrpSpPr>
        <p:grpSpPr>
          <a:xfrm>
            <a:off x="885120" y="354065"/>
            <a:ext cx="5192889" cy="3657600"/>
            <a:chOff x="2344510" y="548625"/>
            <a:chExt cx="5192889" cy="3657600"/>
          </a:xfrm>
        </p:grpSpPr>
        <p:pic>
          <p:nvPicPr>
            <p:cNvPr id="16" name="Picture 15" title="ejemplo - Candado/Etiqueta/Prueb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44510" y="548625"/>
              <a:ext cx="5192889" cy="3657600"/>
            </a:xfrm>
            <a:prstGeom prst="rect">
              <a:avLst/>
            </a:prstGeom>
          </p:spPr>
        </p:pic>
        <p:pic>
          <p:nvPicPr>
            <p:cNvPr id="8" name="Picture 7" title="Escribiendo en la etiqueta"/>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802430" y="587030"/>
              <a:ext cx="2709333" cy="1828800"/>
            </a:xfrm>
            <a:prstGeom prst="rect">
              <a:avLst/>
            </a:prstGeom>
          </p:spPr>
        </p:pic>
      </p:grpSp>
    </p:spTree>
    <p:extLst>
      <p:ext uri="{BB962C8B-B14F-4D97-AF65-F5344CB8AC3E}">
        <p14:creationId xmlns:p14="http://schemas.microsoft.com/office/powerpoint/2010/main" val="555637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EE2D50-796F-497D-9625-D603B691607B}" type="slidenum">
              <a:rPr lang="en-US" smtClean="0">
                <a:solidFill>
                  <a:prstClr val="black">
                    <a:tint val="75000"/>
                  </a:prstClr>
                </a:solidFill>
              </a:rPr>
              <a:pPr>
                <a:defRPr/>
              </a:pPr>
              <a:t>20</a:t>
            </a:fld>
            <a:endParaRPr lang="en-US" dirty="0">
              <a:solidFill>
                <a:prstClr val="black">
                  <a:tint val="75000"/>
                </a:prstClr>
              </a:solidFill>
            </a:endParaRPr>
          </a:p>
        </p:txBody>
      </p:sp>
      <p:sp>
        <p:nvSpPr>
          <p:cNvPr id="84994" name="Title 1"/>
          <p:cNvSpPr>
            <a:spLocks noGrp="1"/>
          </p:cNvSpPr>
          <p:nvPr>
            <p:ph type="title"/>
          </p:nvPr>
        </p:nvSpPr>
        <p:spPr/>
        <p:txBody>
          <a:bodyPr>
            <a:normAutofit/>
          </a:bodyPr>
          <a:lstStyle/>
          <a:p>
            <a:pPr eaLnBrk="1" hangingPunct="1"/>
            <a:r>
              <a:rPr lang="es-HN" dirty="0" smtClean="0"/>
              <a:t>#2 Apague la Máquina</a:t>
            </a:r>
            <a:endParaRPr lang="es-HN" sz="2800" dirty="0" smtClean="0"/>
          </a:p>
        </p:txBody>
      </p:sp>
      <p:sp>
        <p:nvSpPr>
          <p:cNvPr id="4" name="Content Placeholder 3"/>
          <p:cNvSpPr>
            <a:spLocks noGrp="1"/>
          </p:cNvSpPr>
          <p:nvPr>
            <p:ph idx="1"/>
          </p:nvPr>
        </p:nvSpPr>
        <p:spPr/>
        <p:txBody>
          <a:bodyPr>
            <a:normAutofit/>
          </a:bodyPr>
          <a:lstStyle/>
          <a:p>
            <a:pPr marL="365760" indent="-365760">
              <a:spcBef>
                <a:spcPts val="0"/>
              </a:spcBef>
              <a:spcAft>
                <a:spcPts val="600"/>
              </a:spcAft>
              <a:buClr>
                <a:srgbClr val="FFC000"/>
              </a:buClr>
              <a:buSzPct val="150000"/>
              <a:buFont typeface="Wingdings" panose="05000000000000000000" pitchFamily="2" charset="2"/>
              <a:buChar char="§"/>
            </a:pPr>
            <a:r>
              <a:rPr lang="es-ES" sz="3200" dirty="0"/>
              <a:t>Siga los procedimientos </a:t>
            </a:r>
            <a:r>
              <a:rPr lang="es-ES" sz="3200" dirty="0" smtClean="0"/>
              <a:t>escritos</a:t>
            </a:r>
            <a:endParaRPr lang="es-ES" sz="3200" dirty="0"/>
          </a:p>
          <a:p>
            <a:pPr marL="365760" indent="-365760">
              <a:spcBef>
                <a:spcPts val="0"/>
              </a:spcBef>
              <a:spcAft>
                <a:spcPts val="600"/>
              </a:spcAft>
              <a:buClr>
                <a:srgbClr val="FFC000"/>
              </a:buClr>
              <a:buSzPct val="150000"/>
              <a:buFont typeface="Wingdings" panose="05000000000000000000" pitchFamily="2" charset="2"/>
              <a:buChar char="§"/>
            </a:pPr>
            <a:r>
              <a:rPr lang="es-ES" sz="3200" dirty="0"/>
              <a:t>Desconecte o apague el </a:t>
            </a:r>
            <a:r>
              <a:rPr lang="es-ES" sz="3200" dirty="0" smtClean="0"/>
              <a:t>equipo</a:t>
            </a:r>
            <a:endParaRPr lang="es-ES" sz="3200" dirty="0"/>
          </a:p>
        </p:txBody>
      </p:sp>
      <p:pic>
        <p:nvPicPr>
          <p:cNvPr id="8" name="Picture 7" title="Apagando la fuente de alimentación. Desconectar de la fuente de alimentación al apagar"/>
          <p:cNvPicPr>
            <a:picLocks noChangeAspect="1"/>
          </p:cNvPicPr>
          <p:nvPr/>
        </p:nvPicPr>
        <p:blipFill rotWithShape="1">
          <a:blip r:embed="rId3" cstate="email">
            <a:extLst>
              <a:ext uri="{28A0092B-C50C-407E-A947-70E740481C1C}">
                <a14:useLocalDpi xmlns:a14="http://schemas.microsoft.com/office/drawing/2010/main" val="0"/>
              </a:ext>
            </a:extLst>
          </a:blip>
          <a:srcRect r="21459"/>
          <a:stretch/>
        </p:blipFill>
        <p:spPr>
          <a:xfrm>
            <a:off x="457200" y="3124200"/>
            <a:ext cx="3830320" cy="2743200"/>
          </a:xfrm>
          <a:prstGeom prst="rect">
            <a:avLst/>
          </a:prstGeom>
        </p:spPr>
      </p:pic>
      <p:pic>
        <p:nvPicPr>
          <p:cNvPr id="3" name="Picture 2" title="Bloqueo de fuente de alimentación pnuematic"/>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76800" y="3124200"/>
            <a:ext cx="3657600" cy="2743200"/>
          </a:xfrm>
          <a:prstGeom prst="rect">
            <a:avLst/>
          </a:prstGeom>
        </p:spPr>
      </p:pic>
      <p:sp>
        <p:nvSpPr>
          <p:cNvPr id="9" name="Oval 8" title="Símbolo de círculo"/>
          <p:cNvSpPr/>
          <p:nvPr/>
        </p:nvSpPr>
        <p:spPr>
          <a:xfrm>
            <a:off x="6629400" y="4535121"/>
            <a:ext cx="1280160" cy="12801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073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248400"/>
            <a:ext cx="2133600" cy="365125"/>
          </a:xfrm>
        </p:spPr>
        <p:txBody>
          <a:bodyPr/>
          <a:lstStyle/>
          <a:p>
            <a:pPr>
              <a:defRPr/>
            </a:pPr>
            <a:fld id="{56EE2D50-796F-497D-9625-D603B691607B}" type="slidenum">
              <a:rPr lang="en-US" smtClean="0">
                <a:solidFill>
                  <a:prstClr val="black">
                    <a:tint val="75000"/>
                  </a:prstClr>
                </a:solidFill>
              </a:rPr>
              <a:pPr>
                <a:defRPr/>
              </a:pPr>
              <a:t>21</a:t>
            </a:fld>
            <a:endParaRPr lang="en-US" dirty="0">
              <a:solidFill>
                <a:prstClr val="black">
                  <a:tint val="75000"/>
                </a:prstClr>
              </a:solidFill>
            </a:endParaRPr>
          </a:p>
        </p:txBody>
      </p:sp>
      <p:sp>
        <p:nvSpPr>
          <p:cNvPr id="84994" name="Title 1"/>
          <p:cNvSpPr>
            <a:spLocks noGrp="1"/>
          </p:cNvSpPr>
          <p:nvPr>
            <p:ph type="title"/>
          </p:nvPr>
        </p:nvSpPr>
        <p:spPr/>
        <p:txBody>
          <a:bodyPr>
            <a:normAutofit/>
          </a:bodyPr>
          <a:lstStyle/>
          <a:p>
            <a:pPr eaLnBrk="1" hangingPunct="1"/>
            <a:r>
              <a:rPr lang="es-HN" dirty="0" smtClean="0"/>
              <a:t>#3 Aísle Fuentes de Energía.</a:t>
            </a:r>
            <a:endParaRPr lang="en-US" sz="2800" dirty="0" smtClean="0"/>
          </a:p>
        </p:txBody>
      </p:sp>
      <p:sp>
        <p:nvSpPr>
          <p:cNvPr id="18" name="Content Placeholder 3"/>
          <p:cNvSpPr>
            <a:spLocks noGrp="1"/>
          </p:cNvSpPr>
          <p:nvPr>
            <p:ph idx="1"/>
          </p:nvPr>
        </p:nvSpPr>
        <p:spPr>
          <a:xfrm>
            <a:off x="381000" y="1585560"/>
            <a:ext cx="8382000" cy="1771015"/>
          </a:xfrm>
        </p:spPr>
        <p:txBody>
          <a:bodyPr>
            <a:normAutofit/>
          </a:bodyPr>
          <a:lstStyle/>
          <a:p>
            <a:pPr marL="365760" indent="-365760">
              <a:spcBef>
                <a:spcPts val="0"/>
              </a:spcBef>
              <a:spcAft>
                <a:spcPts val="600"/>
              </a:spcAft>
              <a:buClr>
                <a:srgbClr val="FFC000"/>
              </a:buClr>
              <a:buSzPct val="150000"/>
              <a:buFont typeface="Wingdings" panose="05000000000000000000" pitchFamily="2" charset="2"/>
              <a:buChar char="§"/>
            </a:pPr>
            <a:r>
              <a:rPr lang="es-HN" sz="3200" dirty="0" smtClean="0">
                <a:latin typeface="Arial" pitchFamily="34" charset="0"/>
                <a:cs typeface="Arial" pitchFamily="34" charset="0"/>
              </a:rPr>
              <a:t>Desconecte o de otra manera, aísle </a:t>
            </a:r>
            <a:r>
              <a:rPr lang="es-HN" sz="3200" b="1" dirty="0" smtClean="0">
                <a:solidFill>
                  <a:schemeClr val="accent6">
                    <a:lumMod val="75000"/>
                  </a:schemeClr>
                </a:solidFill>
                <a:latin typeface="Arial Black" panose="020B0A04020102020204" pitchFamily="34" charset="0"/>
              </a:rPr>
              <a:t>TODAS</a:t>
            </a:r>
            <a:r>
              <a:rPr lang="es-H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s-HN" sz="3200" dirty="0" smtClean="0">
                <a:latin typeface="Arial" pitchFamily="34" charset="0"/>
                <a:cs typeface="Arial" pitchFamily="34" charset="0"/>
              </a:rPr>
              <a:t>las fuentes de energía</a:t>
            </a:r>
          </a:p>
          <a:p>
            <a:pPr marL="365760" indent="-365760">
              <a:spcBef>
                <a:spcPts val="0"/>
              </a:spcBef>
              <a:spcAft>
                <a:spcPts val="600"/>
              </a:spcAft>
              <a:buClr>
                <a:srgbClr val="FFC000"/>
              </a:buClr>
              <a:buSzPct val="150000"/>
              <a:buFont typeface="Wingdings" panose="05000000000000000000" pitchFamily="2" charset="2"/>
              <a:buChar char="§"/>
            </a:pPr>
            <a:r>
              <a:rPr lang="es-HN" sz="3200" dirty="0" smtClean="0">
                <a:latin typeface="Arial" pitchFamily="34" charset="0"/>
                <a:cs typeface="Arial" pitchFamily="34" charset="0"/>
              </a:rPr>
              <a:t>Libere la energía almacenada</a:t>
            </a:r>
            <a:endParaRPr lang="en-US" sz="3200" dirty="0" smtClean="0">
              <a:latin typeface="Arial" pitchFamily="34" charset="0"/>
              <a:cs typeface="Arial" pitchFamily="34" charset="0"/>
            </a:endParaRPr>
          </a:p>
        </p:txBody>
      </p:sp>
      <p:pic>
        <p:nvPicPr>
          <p:cNvPr id="23" name="Picture 22" title="Bloqueo de la válvula"/>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3267102"/>
            <a:ext cx="4114800" cy="2827834"/>
          </a:xfrm>
          <a:prstGeom prst="rect">
            <a:avLst/>
          </a:prstGeom>
        </p:spPr>
      </p:pic>
      <p:pic>
        <p:nvPicPr>
          <p:cNvPr id="3" name="Picture 2" title="Bloquear la potencia con una cadena"/>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60490" y="3267102"/>
            <a:ext cx="4114800" cy="2314575"/>
          </a:xfrm>
          <a:prstGeom prst="rect">
            <a:avLst/>
          </a:prstGeom>
        </p:spPr>
      </p:pic>
    </p:spTree>
    <p:extLst>
      <p:ext uri="{BB962C8B-B14F-4D97-AF65-F5344CB8AC3E}">
        <p14:creationId xmlns:p14="http://schemas.microsoft.com/office/powerpoint/2010/main" val="3067290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64275"/>
            <a:ext cx="2133600" cy="365125"/>
          </a:xfrm>
        </p:spPr>
        <p:txBody>
          <a:bodyPr/>
          <a:lstStyle/>
          <a:p>
            <a:fld id="{8944550E-07AD-42BD-BA26-A48CE5414523}" type="slidenum">
              <a:rPr lang="en-US" smtClean="0">
                <a:solidFill>
                  <a:schemeClr val="bg1">
                    <a:lumMod val="75000"/>
                  </a:schemeClr>
                </a:solidFill>
              </a:rPr>
              <a:pPr/>
              <a:t>22</a:t>
            </a:fld>
            <a:endParaRPr lang="en-US" dirty="0">
              <a:solidFill>
                <a:schemeClr val="bg1">
                  <a:lumMod val="75000"/>
                </a:schemeClr>
              </a:solidFill>
            </a:endParaRPr>
          </a:p>
        </p:txBody>
      </p:sp>
      <p:sp>
        <p:nvSpPr>
          <p:cNvPr id="4" name="Title 1"/>
          <p:cNvSpPr>
            <a:spLocks noGrp="1"/>
          </p:cNvSpPr>
          <p:nvPr>
            <p:ph type="title"/>
          </p:nvPr>
        </p:nvSpPr>
        <p:spPr/>
        <p:txBody>
          <a:bodyPr>
            <a:noAutofit/>
          </a:bodyPr>
          <a:lstStyle/>
          <a:p>
            <a:pPr>
              <a:defRPr/>
            </a:pPr>
            <a:r>
              <a:rPr lang="es-HN" b="1" dirty="0" smtClean="0"/>
              <a:t>La Energía Almacenada </a:t>
            </a:r>
            <a:r>
              <a:rPr lang="es-HN" dirty="0"/>
              <a:t>E</a:t>
            </a:r>
            <a:r>
              <a:rPr lang="es-HN" b="1" dirty="0" smtClean="0"/>
              <a:t>spera ser Liberada</a:t>
            </a:r>
            <a:endParaRPr lang="es-HN" b="1" dirty="0"/>
          </a:p>
        </p:txBody>
      </p:sp>
      <p:sp>
        <p:nvSpPr>
          <p:cNvPr id="3" name="Content Placeholder 2"/>
          <p:cNvSpPr>
            <a:spLocks noGrp="1"/>
          </p:cNvSpPr>
          <p:nvPr>
            <p:ph idx="1"/>
          </p:nvPr>
        </p:nvSpPr>
        <p:spPr>
          <a:xfrm>
            <a:off x="385855" y="1653399"/>
            <a:ext cx="8372290" cy="4886406"/>
          </a:xfrm>
        </p:spPr>
        <p:txBody>
          <a:bodyPr>
            <a:normAutofit/>
          </a:bodyPr>
          <a:lstStyle/>
          <a:p>
            <a:pPr marL="0" lvl="0" indent="0">
              <a:lnSpc>
                <a:spcPct val="80000"/>
              </a:lnSpc>
              <a:spcBef>
                <a:spcPts val="0"/>
              </a:spcBef>
              <a:spcAft>
                <a:spcPts val="1800"/>
              </a:spcAft>
              <a:buClr>
                <a:srgbClr val="FFC000"/>
              </a:buClr>
              <a:buSzPct val="150000"/>
              <a:buNone/>
            </a:pPr>
            <a:r>
              <a:rPr lang="es-HN" sz="3200" b="1" dirty="0" smtClean="0">
                <a:solidFill>
                  <a:srgbClr val="F77103"/>
                </a:solidFill>
              </a:rPr>
              <a:t>Energía almacenada (residual) </a:t>
            </a:r>
            <a:r>
              <a:rPr lang="es-HN" sz="3200" dirty="0" smtClean="0">
                <a:solidFill>
                  <a:prstClr val="black"/>
                </a:solidFill>
              </a:rPr>
              <a:t>– energía en el sistema que no se utiliza. Proporciona energía cuando se libera.</a:t>
            </a:r>
          </a:p>
          <a:p>
            <a:pPr marL="0" lvl="0" indent="0">
              <a:spcBef>
                <a:spcPts val="0"/>
              </a:spcBef>
              <a:spcAft>
                <a:spcPts val="600"/>
              </a:spcAft>
              <a:buClr>
                <a:srgbClr val="FFC000"/>
              </a:buClr>
              <a:buSzPct val="150000"/>
              <a:buNone/>
            </a:pPr>
            <a:r>
              <a:rPr lang="es-HN" sz="3200" b="1" dirty="0" smtClean="0">
                <a:solidFill>
                  <a:srgbClr val="F77103"/>
                </a:solidFill>
              </a:rPr>
              <a:t>Tipos:</a:t>
            </a:r>
          </a:p>
          <a:p>
            <a:pPr marL="731520" lvl="2" indent="-365760">
              <a:spcBef>
                <a:spcPts val="0"/>
              </a:spcBef>
              <a:buClr>
                <a:srgbClr val="FFC000"/>
              </a:buClr>
              <a:buSzPct val="150000"/>
              <a:buFont typeface="Wingdings" panose="05000000000000000000" pitchFamily="2" charset="2"/>
              <a:buChar char="§"/>
            </a:pPr>
            <a:r>
              <a:rPr lang="es-HN" sz="2800" dirty="0" smtClean="0">
                <a:solidFill>
                  <a:prstClr val="black"/>
                </a:solidFill>
                <a:latin typeface="Arial" panose="020B0604020202020204" pitchFamily="34" charset="0"/>
                <a:cs typeface="Arial" panose="020B0604020202020204" pitchFamily="34" charset="0"/>
              </a:rPr>
              <a:t>Energía Mecánica - en un aparato bajo tensión</a:t>
            </a:r>
          </a:p>
          <a:p>
            <a:pPr marL="731520" lvl="2" indent="-365760">
              <a:spcBef>
                <a:spcPts val="0"/>
              </a:spcBef>
              <a:buClr>
                <a:srgbClr val="FFC000"/>
              </a:buClr>
              <a:buSzPct val="150000"/>
              <a:buFont typeface="Wingdings" panose="05000000000000000000" pitchFamily="2" charset="2"/>
              <a:buChar char="§"/>
            </a:pPr>
            <a:r>
              <a:rPr lang="es-HN" sz="2800" dirty="0" smtClean="0">
                <a:solidFill>
                  <a:prstClr val="black"/>
                </a:solidFill>
                <a:latin typeface="Arial" panose="020B0604020202020204" pitchFamily="34" charset="0"/>
                <a:cs typeface="Arial" panose="020B0604020202020204" pitchFamily="34" charset="0"/>
              </a:rPr>
              <a:t>Energía Hidráulica - almacenada en líquido a presión</a:t>
            </a:r>
          </a:p>
          <a:p>
            <a:pPr marL="731520" lvl="2" indent="-365760">
              <a:spcBef>
                <a:spcPts val="0"/>
              </a:spcBef>
              <a:buClr>
                <a:srgbClr val="FFC000"/>
              </a:buClr>
              <a:buSzPct val="150000"/>
              <a:buFont typeface="Wingdings" panose="05000000000000000000" pitchFamily="2" charset="2"/>
              <a:buChar char="§"/>
            </a:pPr>
            <a:r>
              <a:rPr lang="es-HN" sz="2800" dirty="0" smtClean="0">
                <a:solidFill>
                  <a:prstClr val="black"/>
                </a:solidFill>
                <a:latin typeface="Arial" panose="020B0604020202020204" pitchFamily="34" charset="0"/>
                <a:cs typeface="Arial" panose="020B0604020202020204" pitchFamily="34" charset="0"/>
              </a:rPr>
              <a:t>Energía Neumática - almacenada en aire a presión</a:t>
            </a:r>
          </a:p>
          <a:p>
            <a:pPr marL="731520" lvl="2" indent="-365760">
              <a:spcBef>
                <a:spcPts val="0"/>
              </a:spcBef>
              <a:buClr>
                <a:srgbClr val="FFC000"/>
              </a:buClr>
              <a:buSzPct val="150000"/>
              <a:buFont typeface="Wingdings" panose="05000000000000000000" pitchFamily="2" charset="2"/>
              <a:buChar char="§"/>
            </a:pPr>
            <a:r>
              <a:rPr lang="es-HN" sz="2800" dirty="0" smtClean="0">
                <a:solidFill>
                  <a:prstClr val="black"/>
                </a:solidFill>
                <a:latin typeface="Arial" panose="020B0604020202020204" pitchFamily="34" charset="0"/>
                <a:cs typeface="Arial" panose="020B0604020202020204" pitchFamily="34" charset="0"/>
              </a:rPr>
              <a:t>Energía Gravitacional- en algo que cae</a:t>
            </a:r>
            <a:endParaRPr lang="es-HN"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312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944550E-07AD-42BD-BA26-A48CE5414523}" type="slidenum">
              <a:rPr lang="en-US" smtClean="0">
                <a:solidFill>
                  <a:schemeClr val="bg1">
                    <a:lumMod val="75000"/>
                  </a:schemeClr>
                </a:solidFill>
              </a:rPr>
              <a:pPr/>
              <a:t>23</a:t>
            </a:fld>
            <a:endParaRPr lang="en-US" dirty="0">
              <a:solidFill>
                <a:schemeClr val="bg1">
                  <a:lumMod val="75000"/>
                </a:schemeClr>
              </a:solidFill>
            </a:endParaRPr>
          </a:p>
        </p:txBody>
      </p:sp>
      <p:sp>
        <p:nvSpPr>
          <p:cNvPr id="5" name="Title 4"/>
          <p:cNvSpPr>
            <a:spLocks noGrp="1"/>
          </p:cNvSpPr>
          <p:nvPr>
            <p:ph type="title"/>
          </p:nvPr>
        </p:nvSpPr>
        <p:spPr/>
        <p:txBody>
          <a:bodyPr>
            <a:noAutofit/>
          </a:bodyPr>
          <a:lstStyle/>
          <a:p>
            <a:r>
              <a:rPr lang="es-ES" dirty="0"/>
              <a:t>La </a:t>
            </a:r>
            <a:r>
              <a:rPr lang="es-ES" dirty="0" smtClean="0"/>
              <a:t>Energía Almacenada </a:t>
            </a:r>
            <a:r>
              <a:rPr lang="es-ES" dirty="0"/>
              <a:t>está </a:t>
            </a:r>
            <a:br>
              <a:rPr lang="es-ES" dirty="0"/>
            </a:br>
            <a:r>
              <a:rPr lang="es-ES" dirty="0"/>
              <a:t>por </a:t>
            </a:r>
            <a:r>
              <a:rPr lang="es-ES" dirty="0" smtClean="0"/>
              <a:t>Todas Partes</a:t>
            </a:r>
            <a:endParaRPr lang="en-US" dirty="0"/>
          </a:p>
        </p:txBody>
      </p:sp>
      <p:sp>
        <p:nvSpPr>
          <p:cNvPr id="3" name="Content Placeholder 2"/>
          <p:cNvSpPr>
            <a:spLocks noGrp="1"/>
          </p:cNvSpPr>
          <p:nvPr>
            <p:ph idx="1"/>
          </p:nvPr>
        </p:nvSpPr>
        <p:spPr>
          <a:xfrm>
            <a:off x="449691" y="1892800"/>
            <a:ext cx="8229600" cy="4525963"/>
          </a:xfrm>
        </p:spPr>
        <p:txBody>
          <a:bodyPr>
            <a:normAutofit/>
          </a:bodyPr>
          <a:lstStyle/>
          <a:p>
            <a:pPr marL="0" indent="0">
              <a:spcBef>
                <a:spcPts val="0"/>
              </a:spcBef>
              <a:spcAft>
                <a:spcPts val="1800"/>
              </a:spcAft>
              <a:buClr>
                <a:srgbClr val="FFC000"/>
              </a:buClr>
              <a:buSzPct val="150000"/>
              <a:buNone/>
            </a:pPr>
            <a:r>
              <a:rPr lang="es-HN" sz="3200" dirty="0" smtClean="0">
                <a:latin typeface="Arial" pitchFamily="34" charset="0"/>
                <a:cs typeface="Arial" pitchFamily="34" charset="0"/>
              </a:rPr>
              <a:t>Ejemplos de energía almacenada:</a:t>
            </a:r>
          </a:p>
          <a:p>
            <a:pPr marL="365760" lvl="1" indent="-365760">
              <a:spcBef>
                <a:spcPts val="0"/>
              </a:spcBef>
              <a:spcAft>
                <a:spcPts val="600"/>
              </a:spcAft>
              <a:buClr>
                <a:srgbClr val="FFC000"/>
              </a:buClr>
              <a:buSzPct val="150000"/>
              <a:buFont typeface="Wingdings" panose="05000000000000000000" pitchFamily="2" charset="2"/>
              <a:buChar char="§"/>
            </a:pPr>
            <a:r>
              <a:rPr lang="es-HN" dirty="0" smtClean="0">
                <a:latin typeface="Arial" pitchFamily="34" charset="0"/>
                <a:cs typeface="Arial" pitchFamily="34" charset="0"/>
              </a:rPr>
              <a:t>Baterías de reserva</a:t>
            </a:r>
          </a:p>
          <a:p>
            <a:pPr marL="365760" lvl="1" indent="-365760">
              <a:spcBef>
                <a:spcPts val="0"/>
              </a:spcBef>
              <a:spcAft>
                <a:spcPts val="600"/>
              </a:spcAft>
              <a:buClr>
                <a:srgbClr val="FFC000"/>
              </a:buClr>
              <a:buSzPct val="150000"/>
              <a:buFont typeface="Wingdings" panose="05000000000000000000" pitchFamily="2" charset="2"/>
              <a:buChar char="§"/>
            </a:pPr>
            <a:r>
              <a:rPr lang="es-HN" dirty="0" smtClean="0">
                <a:latin typeface="Arial" pitchFamily="34" charset="0"/>
                <a:cs typeface="Arial" pitchFamily="34" charset="0"/>
              </a:rPr>
              <a:t>Resortes</a:t>
            </a:r>
          </a:p>
          <a:p>
            <a:pPr marL="365760" lvl="1" indent="-365760">
              <a:spcBef>
                <a:spcPts val="0"/>
              </a:spcBef>
              <a:spcAft>
                <a:spcPts val="600"/>
              </a:spcAft>
              <a:buClr>
                <a:srgbClr val="FFC000"/>
              </a:buClr>
              <a:buSzPct val="150000"/>
              <a:buFont typeface="Wingdings" panose="05000000000000000000" pitchFamily="2" charset="2"/>
              <a:buChar char="§"/>
            </a:pPr>
            <a:r>
              <a:rPr lang="es-HN" dirty="0" smtClean="0">
                <a:latin typeface="Arial" pitchFamily="34" charset="0"/>
                <a:cs typeface="Arial" pitchFamily="34" charset="0"/>
              </a:rPr>
              <a:t>Condensadores</a:t>
            </a:r>
          </a:p>
          <a:p>
            <a:pPr marL="365760" lvl="1" indent="-365760">
              <a:spcBef>
                <a:spcPts val="0"/>
              </a:spcBef>
              <a:spcAft>
                <a:spcPts val="600"/>
              </a:spcAft>
              <a:buClr>
                <a:srgbClr val="FFC000"/>
              </a:buClr>
              <a:buSzPct val="150000"/>
              <a:buFont typeface="Wingdings" panose="05000000000000000000" pitchFamily="2" charset="2"/>
              <a:buChar char="§"/>
            </a:pPr>
            <a:r>
              <a:rPr lang="es-HN" dirty="0" smtClean="0">
                <a:latin typeface="Arial" pitchFamily="34" charset="0"/>
                <a:cs typeface="Arial" pitchFamily="34" charset="0"/>
              </a:rPr>
              <a:t>Volantes</a:t>
            </a:r>
          </a:p>
          <a:p>
            <a:pPr marL="365760" lvl="1" indent="-365760">
              <a:spcBef>
                <a:spcPts val="0"/>
              </a:spcBef>
              <a:spcAft>
                <a:spcPts val="600"/>
              </a:spcAft>
              <a:buClr>
                <a:srgbClr val="FFC000"/>
              </a:buClr>
              <a:buSzPct val="150000"/>
              <a:buFont typeface="Wingdings" panose="05000000000000000000" pitchFamily="2" charset="2"/>
              <a:buChar char="§"/>
            </a:pPr>
            <a:r>
              <a:rPr lang="es-HN" dirty="0" smtClean="0">
                <a:latin typeface="Arial" pitchFamily="34" charset="0"/>
                <a:cs typeface="Arial" pitchFamily="34" charset="0"/>
              </a:rPr>
              <a:t>Gravedad – elevados </a:t>
            </a:r>
          </a:p>
          <a:p>
            <a:pPr marL="365760" lvl="1" indent="-365760">
              <a:spcBef>
                <a:spcPts val="0"/>
              </a:spcBef>
              <a:spcAft>
                <a:spcPts val="600"/>
              </a:spcAft>
              <a:buClr>
                <a:srgbClr val="FFC000"/>
              </a:buClr>
              <a:buSzPct val="150000"/>
              <a:buFont typeface="Wingdings" panose="05000000000000000000" pitchFamily="2" charset="2"/>
              <a:buChar char="§"/>
            </a:pPr>
            <a:r>
              <a:rPr lang="es-HN" dirty="0" smtClean="0">
                <a:latin typeface="Arial" pitchFamily="34" charset="0"/>
                <a:cs typeface="Arial" pitchFamily="34" charset="0"/>
              </a:rPr>
              <a:t>Sistemas hidráulicos de elevación</a:t>
            </a:r>
          </a:p>
          <a:p>
            <a:pPr marL="365760" lvl="1" indent="-365760">
              <a:spcBef>
                <a:spcPts val="0"/>
              </a:spcBef>
              <a:spcAft>
                <a:spcPts val="600"/>
              </a:spcAft>
              <a:buClr>
                <a:srgbClr val="FFC000"/>
              </a:buClr>
              <a:buSzPct val="150000"/>
              <a:buFont typeface="Wingdings" panose="05000000000000000000" pitchFamily="2" charset="2"/>
              <a:buChar char="§"/>
            </a:pPr>
            <a:r>
              <a:rPr lang="es-HN" dirty="0" smtClean="0">
                <a:latin typeface="Arial" pitchFamily="34" charset="0"/>
                <a:cs typeface="Arial" pitchFamily="34" charset="0"/>
              </a:rPr>
              <a:t>Presión de aire, gas, vapor, agua</a:t>
            </a:r>
          </a:p>
        </p:txBody>
      </p:sp>
      <p:pic>
        <p:nvPicPr>
          <p:cNvPr id="2053" name="Picture 5" title="Condensadores"/>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9556" l="0" r="100000"/>
                    </a14:imgEffect>
                  </a14:imgLayer>
                </a14:imgProps>
              </a:ext>
              <a:ext uri="{28A0092B-C50C-407E-A947-70E740481C1C}">
                <a14:useLocalDpi xmlns:a14="http://schemas.microsoft.com/office/drawing/2010/main" val="0"/>
              </a:ext>
            </a:extLst>
          </a:blip>
          <a:srcRect/>
          <a:stretch>
            <a:fillRect/>
          </a:stretch>
        </p:blipFill>
        <p:spPr bwMode="auto">
          <a:xfrm>
            <a:off x="3772788" y="2929735"/>
            <a:ext cx="2057400" cy="154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title="ejemblo - gravedad y sistemas hidráulicos de elevación"/>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6544" t="15527" r="4567" b="24444"/>
          <a:stretch/>
        </p:blipFill>
        <p:spPr>
          <a:xfrm>
            <a:off x="5839365" y="2456328"/>
            <a:ext cx="3040491" cy="2737817"/>
          </a:xfrm>
          <a:prstGeom prst="rect">
            <a:avLst/>
          </a:prstGeom>
        </p:spPr>
      </p:pic>
    </p:spTree>
    <p:extLst>
      <p:ext uri="{BB962C8B-B14F-4D97-AF65-F5344CB8AC3E}">
        <p14:creationId xmlns:p14="http://schemas.microsoft.com/office/powerpoint/2010/main" val="4285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944550E-07AD-42BD-BA26-A48CE5414523}" type="slidenum">
              <a:rPr lang="en-US" smtClean="0">
                <a:solidFill>
                  <a:schemeClr val="bg1">
                    <a:lumMod val="75000"/>
                  </a:schemeClr>
                </a:solidFill>
              </a:rPr>
              <a:pPr/>
              <a:t>24</a:t>
            </a:fld>
            <a:endParaRPr lang="en-US" dirty="0">
              <a:solidFill>
                <a:schemeClr val="bg1">
                  <a:lumMod val="75000"/>
                </a:schemeClr>
              </a:solidFill>
            </a:endParaRPr>
          </a:p>
        </p:txBody>
      </p:sp>
      <p:sp>
        <p:nvSpPr>
          <p:cNvPr id="5" name="Title 4"/>
          <p:cNvSpPr>
            <a:spLocks noGrp="1"/>
          </p:cNvSpPr>
          <p:nvPr>
            <p:ph type="title"/>
          </p:nvPr>
        </p:nvSpPr>
        <p:spPr/>
        <p:txBody>
          <a:bodyPr>
            <a:noAutofit/>
          </a:bodyPr>
          <a:lstStyle/>
          <a:p>
            <a:r>
              <a:rPr lang="en-US" dirty="0" err="1"/>
              <a:t>Liberar</a:t>
            </a:r>
            <a:r>
              <a:rPr lang="en-US" dirty="0"/>
              <a:t> </a:t>
            </a:r>
            <a:r>
              <a:rPr lang="en-US" dirty="0" err="1"/>
              <a:t>E</a:t>
            </a:r>
            <a:r>
              <a:rPr lang="en-US" dirty="0" err="1" smtClean="0"/>
              <a:t>nergía</a:t>
            </a:r>
            <a:r>
              <a:rPr lang="en-US" dirty="0"/>
              <a:t>: </a:t>
            </a:r>
            <a:r>
              <a:rPr lang="en-US" dirty="0" err="1"/>
              <a:t>D</a:t>
            </a:r>
            <a:r>
              <a:rPr lang="en-US" dirty="0" err="1" smtClean="0"/>
              <a:t>isipar</a:t>
            </a:r>
            <a:r>
              <a:rPr lang="en-US" dirty="0"/>
              <a:t>, </a:t>
            </a:r>
            <a:r>
              <a:rPr lang="en-US" dirty="0" err="1"/>
              <a:t>R</a:t>
            </a:r>
            <a:r>
              <a:rPr lang="en-US" dirty="0" err="1" smtClean="0"/>
              <a:t>estringir</a:t>
            </a:r>
            <a:r>
              <a:rPr lang="en-US" dirty="0" smtClean="0"/>
              <a:t> </a:t>
            </a:r>
            <a:endParaRPr lang="en-US" dirty="0"/>
          </a:p>
        </p:txBody>
      </p:sp>
      <p:sp>
        <p:nvSpPr>
          <p:cNvPr id="3" name="Content Placeholder 2"/>
          <p:cNvSpPr>
            <a:spLocks noGrp="1"/>
          </p:cNvSpPr>
          <p:nvPr>
            <p:ph idx="1"/>
          </p:nvPr>
        </p:nvSpPr>
        <p:spPr>
          <a:xfrm>
            <a:off x="457200" y="1600200"/>
            <a:ext cx="8229600" cy="4978010"/>
          </a:xfrm>
        </p:spPr>
        <p:txBody>
          <a:bodyPr>
            <a:normAutofit/>
          </a:bodyPr>
          <a:lstStyle/>
          <a:p>
            <a:pPr marL="0" indent="0">
              <a:buClr>
                <a:srgbClr val="FFC000"/>
              </a:buClr>
              <a:buSzPct val="150000"/>
              <a:buNone/>
            </a:pPr>
            <a:r>
              <a:rPr lang="es-HN" sz="3200" b="1" dirty="0" smtClean="0">
                <a:latin typeface="Arial" pitchFamily="34" charset="0"/>
                <a:cs typeface="Arial" pitchFamily="34" charset="0"/>
              </a:rPr>
              <a:t>Disipar</a:t>
            </a:r>
            <a:r>
              <a:rPr lang="es-HN" sz="3200" dirty="0" smtClean="0">
                <a:latin typeface="Arial" pitchFamily="34" charset="0"/>
                <a:cs typeface="Arial" pitchFamily="34" charset="0"/>
              </a:rPr>
              <a:t> – utilizar la energía </a:t>
            </a:r>
          </a:p>
          <a:p>
            <a:pPr marL="0" indent="0">
              <a:buClr>
                <a:srgbClr val="FFC000"/>
              </a:buClr>
              <a:buSzPct val="150000"/>
              <a:buNone/>
            </a:pPr>
            <a:r>
              <a:rPr lang="es-HN" sz="3200" b="1" dirty="0" smtClean="0">
                <a:latin typeface="Arial" pitchFamily="34" charset="0"/>
                <a:cs typeface="Arial" pitchFamily="34" charset="0"/>
              </a:rPr>
              <a:t>Restringir</a:t>
            </a:r>
            <a:r>
              <a:rPr lang="es-HN" sz="3200" dirty="0" smtClean="0">
                <a:latin typeface="Arial" pitchFamily="34" charset="0"/>
                <a:cs typeface="Arial" pitchFamily="34" charset="0"/>
              </a:rPr>
              <a:t> – evitar el uso </a:t>
            </a:r>
          </a:p>
          <a:p>
            <a:pPr marL="0" indent="0">
              <a:buClr>
                <a:srgbClr val="FFC000"/>
              </a:buClr>
              <a:buSzPct val="150000"/>
              <a:buNone/>
            </a:pPr>
            <a:endParaRPr lang="es-HN" sz="1800" dirty="0" smtClean="0">
              <a:latin typeface="Arial" pitchFamily="34" charset="0"/>
              <a:cs typeface="Arial" pitchFamily="34" charset="0"/>
            </a:endParaRPr>
          </a:p>
          <a:p>
            <a:pPr marL="0" indent="0">
              <a:buClr>
                <a:srgbClr val="FFC000"/>
              </a:buClr>
              <a:buSzPct val="150000"/>
              <a:buNone/>
            </a:pPr>
            <a:r>
              <a:rPr lang="es-HN" sz="3200" b="1" dirty="0" smtClean="0">
                <a:solidFill>
                  <a:srgbClr val="F77103"/>
                </a:solidFill>
                <a:latin typeface="Arial" pitchFamily="34" charset="0"/>
                <a:cs typeface="Arial" pitchFamily="34" charset="0"/>
              </a:rPr>
              <a:t>Métodos:</a:t>
            </a:r>
          </a:p>
          <a:p>
            <a:pPr marL="685800" lvl="1" indent="-457200">
              <a:buClr>
                <a:srgbClr val="FFC000"/>
              </a:buClr>
              <a:buSzPct val="150000"/>
              <a:buFont typeface="Wingdings" panose="05000000000000000000" pitchFamily="2" charset="2"/>
              <a:buChar char="§"/>
            </a:pPr>
            <a:r>
              <a:rPr lang="es-HN" dirty="0" smtClean="0">
                <a:latin typeface="Arial" pitchFamily="34" charset="0"/>
                <a:cs typeface="Arial" pitchFamily="34" charset="0"/>
              </a:rPr>
              <a:t>Conexión a tierra</a:t>
            </a:r>
          </a:p>
          <a:p>
            <a:pPr marL="685800" lvl="1" indent="-457200">
              <a:buClr>
                <a:srgbClr val="FFC000"/>
              </a:buClr>
              <a:buSzPct val="150000"/>
              <a:buFont typeface="Wingdings" panose="05000000000000000000" pitchFamily="2" charset="2"/>
              <a:buChar char="§"/>
            </a:pPr>
            <a:r>
              <a:rPr lang="es-HN" dirty="0" smtClean="0">
                <a:latin typeface="Arial" pitchFamily="34" charset="0"/>
                <a:cs typeface="Arial" pitchFamily="34" charset="0"/>
              </a:rPr>
              <a:t>Reposicionamiento</a:t>
            </a:r>
          </a:p>
          <a:p>
            <a:pPr marL="685800" lvl="1" indent="-457200">
              <a:buClr>
                <a:srgbClr val="FFC000"/>
              </a:buClr>
              <a:buSzPct val="150000"/>
              <a:buFont typeface="Wingdings" panose="05000000000000000000" pitchFamily="2" charset="2"/>
              <a:buChar char="§"/>
            </a:pPr>
            <a:r>
              <a:rPr lang="es-HN" dirty="0" smtClean="0">
                <a:latin typeface="Arial" pitchFamily="34" charset="0"/>
                <a:cs typeface="Arial" pitchFamily="34" charset="0"/>
              </a:rPr>
              <a:t>Sangrado</a:t>
            </a:r>
          </a:p>
          <a:p>
            <a:pPr marL="685800" lvl="1" indent="-457200">
              <a:buClr>
                <a:srgbClr val="FFC000"/>
              </a:buClr>
              <a:buSzPct val="150000"/>
              <a:buFont typeface="Wingdings" panose="05000000000000000000" pitchFamily="2" charset="2"/>
              <a:buChar char="§"/>
            </a:pPr>
            <a:r>
              <a:rPr lang="es-HN" dirty="0" smtClean="0">
                <a:latin typeface="Arial" pitchFamily="34" charset="0"/>
                <a:cs typeface="Arial" pitchFamily="34" charset="0"/>
              </a:rPr>
              <a:t>Ventilación</a:t>
            </a:r>
          </a:p>
          <a:p>
            <a:pPr marL="685800" lvl="1" indent="-457200">
              <a:buClr>
                <a:srgbClr val="FFC000"/>
              </a:buClr>
              <a:buSzPct val="150000"/>
              <a:buFont typeface="Wingdings" panose="05000000000000000000" pitchFamily="2" charset="2"/>
              <a:buChar char="§"/>
            </a:pPr>
            <a:r>
              <a:rPr lang="es-HN" dirty="0" smtClean="0">
                <a:latin typeface="Arial" pitchFamily="34" charset="0"/>
                <a:cs typeface="Arial" pitchFamily="34" charset="0"/>
              </a:rPr>
              <a:t>Bloqueo</a:t>
            </a:r>
          </a:p>
        </p:txBody>
      </p:sp>
      <p:pic>
        <p:nvPicPr>
          <p:cNvPr id="13" name="Picture 12" title="Energía neumática - bloqueo"/>
          <p:cNvPicPr>
            <a:picLocks noChangeAspect="1"/>
          </p:cNvPicPr>
          <p:nvPr/>
        </p:nvPicPr>
        <p:blipFill rotWithShape="1">
          <a:blip r:embed="rId3" cstate="email">
            <a:extLst>
              <a:ext uri="{28A0092B-C50C-407E-A947-70E740481C1C}">
                <a14:useLocalDpi xmlns:a14="http://schemas.microsoft.com/office/drawing/2010/main" val="0"/>
              </a:ext>
            </a:extLst>
          </a:blip>
          <a:srcRect l="5034" t="6894" r="8299"/>
          <a:stretch/>
        </p:blipFill>
        <p:spPr>
          <a:xfrm>
            <a:off x="4648200" y="2667000"/>
            <a:ext cx="3972051" cy="3200400"/>
          </a:xfrm>
          <a:prstGeom prst="rect">
            <a:avLst/>
          </a:prstGeom>
        </p:spPr>
      </p:pic>
      <p:sp>
        <p:nvSpPr>
          <p:cNvPr id="14" name="Oval 13" title="Símbolo de círculo"/>
          <p:cNvSpPr/>
          <p:nvPr/>
        </p:nvSpPr>
        <p:spPr>
          <a:xfrm>
            <a:off x="6934200" y="4648201"/>
            <a:ext cx="1188720" cy="11887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72444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EE2D50-796F-497D-9625-D603B691607B}" type="slidenum">
              <a:rPr lang="en-US" smtClean="0">
                <a:solidFill>
                  <a:prstClr val="black">
                    <a:tint val="75000"/>
                  </a:prstClr>
                </a:solidFill>
              </a:rPr>
              <a:pPr>
                <a:defRPr/>
              </a:pPr>
              <a:t>25</a:t>
            </a:fld>
            <a:endParaRPr lang="en-US" dirty="0">
              <a:solidFill>
                <a:prstClr val="black">
                  <a:tint val="75000"/>
                </a:prstClr>
              </a:solidFill>
            </a:endParaRPr>
          </a:p>
        </p:txBody>
      </p:sp>
      <p:sp>
        <p:nvSpPr>
          <p:cNvPr id="7" name="Title 6"/>
          <p:cNvSpPr>
            <a:spLocks noGrp="1"/>
          </p:cNvSpPr>
          <p:nvPr>
            <p:ph type="title"/>
          </p:nvPr>
        </p:nvSpPr>
        <p:spPr/>
        <p:txBody>
          <a:bodyPr anchor="ctr"/>
          <a:lstStyle/>
          <a:p>
            <a:r>
              <a:rPr lang="en-US" dirty="0"/>
              <a:t># 4 </a:t>
            </a:r>
            <a:r>
              <a:rPr lang="en-US" dirty="0" err="1"/>
              <a:t>Candado</a:t>
            </a:r>
            <a:r>
              <a:rPr lang="en-US" dirty="0"/>
              <a:t> </a:t>
            </a:r>
            <a:r>
              <a:rPr lang="en-US" dirty="0" smtClean="0"/>
              <a:t>&amp; </a:t>
            </a:r>
            <a:r>
              <a:rPr lang="en-US" dirty="0" err="1" smtClean="0"/>
              <a:t>Etiqueta</a:t>
            </a:r>
            <a:endParaRPr lang="en-US" dirty="0"/>
          </a:p>
        </p:txBody>
      </p:sp>
      <p:sp>
        <p:nvSpPr>
          <p:cNvPr id="15" name="Content Placeholder 3"/>
          <p:cNvSpPr>
            <a:spLocks noGrp="1"/>
          </p:cNvSpPr>
          <p:nvPr>
            <p:ph idx="1"/>
          </p:nvPr>
        </p:nvSpPr>
        <p:spPr>
          <a:xfrm>
            <a:off x="462665" y="1355130"/>
            <a:ext cx="8229600" cy="4525963"/>
          </a:xfrm>
        </p:spPr>
        <p:txBody>
          <a:bodyPr>
            <a:noAutofit/>
          </a:bodyPr>
          <a:lstStyle/>
          <a:p>
            <a:pPr marL="365760" indent="-365760">
              <a:lnSpc>
                <a:spcPct val="90000"/>
              </a:lnSpc>
              <a:spcBef>
                <a:spcPts val="0"/>
              </a:spcBef>
              <a:spcAft>
                <a:spcPts val="600"/>
              </a:spcAft>
              <a:buClr>
                <a:srgbClr val="FFC000"/>
              </a:buClr>
              <a:buSzPct val="150000"/>
              <a:buFont typeface="Wingdings" panose="05000000000000000000" pitchFamily="2" charset="2"/>
              <a:buChar char="§"/>
            </a:pPr>
            <a:r>
              <a:rPr lang="es-HN" sz="3200" dirty="0" smtClean="0">
                <a:latin typeface="Arial" pitchFamily="34" charset="0"/>
                <a:cs typeface="Arial" pitchFamily="34" charset="0"/>
              </a:rPr>
              <a:t>Instale candados en fuentes de energía.</a:t>
            </a:r>
          </a:p>
          <a:p>
            <a:pPr marL="365760" indent="-365760">
              <a:lnSpc>
                <a:spcPct val="90000"/>
              </a:lnSpc>
              <a:spcBef>
                <a:spcPts val="0"/>
              </a:spcBef>
              <a:spcAft>
                <a:spcPts val="600"/>
              </a:spcAft>
              <a:buClr>
                <a:srgbClr val="FFC000"/>
              </a:buClr>
              <a:buSzPct val="150000"/>
              <a:buFont typeface="Wingdings" panose="05000000000000000000" pitchFamily="2" charset="2"/>
              <a:buChar char="§"/>
            </a:pPr>
            <a:r>
              <a:rPr lang="es-HN" sz="3200" dirty="0" smtClean="0">
                <a:latin typeface="Arial" pitchFamily="34" charset="0"/>
                <a:cs typeface="Arial" pitchFamily="34" charset="0"/>
              </a:rPr>
              <a:t>Adjunte etiquetas a candados, máquinas/equipo. </a:t>
            </a:r>
          </a:p>
          <a:p>
            <a:pPr marL="365760" indent="-365760">
              <a:lnSpc>
                <a:spcPct val="90000"/>
              </a:lnSpc>
              <a:spcBef>
                <a:spcPts val="0"/>
              </a:spcBef>
              <a:spcAft>
                <a:spcPts val="600"/>
              </a:spcAft>
              <a:buClr>
                <a:srgbClr val="FFC000"/>
              </a:buClr>
              <a:buSzPct val="150000"/>
              <a:buFont typeface="Wingdings" panose="05000000000000000000" pitchFamily="2" charset="2"/>
              <a:buChar char="§"/>
            </a:pPr>
            <a:r>
              <a:rPr lang="es-HN" sz="3200" dirty="0" smtClean="0">
                <a:latin typeface="Arial" pitchFamily="34" charset="0"/>
                <a:cs typeface="Arial" pitchFamily="34" charset="0"/>
              </a:rPr>
              <a:t>Un candado y etiqueta </a:t>
            </a:r>
            <a:r>
              <a:rPr lang="es-HN" sz="3200" b="1" dirty="0" smtClean="0">
                <a:solidFill>
                  <a:schemeClr val="accent6">
                    <a:lumMod val="75000"/>
                  </a:schemeClr>
                </a:solidFill>
                <a:latin typeface="Arial Black" panose="020B0A04020102020204" pitchFamily="34" charset="0"/>
              </a:rPr>
              <a:t>por persona </a:t>
            </a:r>
            <a:r>
              <a:rPr lang="es-HN" sz="3200" dirty="0" smtClean="0">
                <a:latin typeface="Arial" pitchFamily="34" charset="0"/>
                <a:cs typeface="Arial" pitchFamily="34" charset="0"/>
              </a:rPr>
              <a:t>por máquina o equipo.  </a:t>
            </a:r>
            <a:endParaRPr lang="en-US" sz="3200" dirty="0" smtClean="0">
              <a:latin typeface="Arial" pitchFamily="34" charset="0"/>
              <a:cs typeface="Arial" pitchFamily="34" charset="0"/>
            </a:endParaRPr>
          </a:p>
        </p:txBody>
      </p:sp>
      <p:pic>
        <p:nvPicPr>
          <p:cNvPr id="3" name="Picture 2" title="Instale Candad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8981" y="3884815"/>
            <a:ext cx="4064000" cy="2286000"/>
          </a:xfrm>
          <a:prstGeom prst="rect">
            <a:avLst/>
          </a:prstGeom>
        </p:spPr>
      </p:pic>
      <p:sp>
        <p:nvSpPr>
          <p:cNvPr id="4" name="TextBox 3"/>
          <p:cNvSpPr txBox="1"/>
          <p:nvPr/>
        </p:nvSpPr>
        <p:spPr>
          <a:xfrm>
            <a:off x="2653466" y="3821579"/>
            <a:ext cx="2419515" cy="430887"/>
          </a:xfrm>
          <a:prstGeom prst="rect">
            <a:avLst/>
          </a:prstGeom>
          <a:noFill/>
        </p:spPr>
        <p:txBody>
          <a:bodyPr wrap="square" rtlCol="0">
            <a:spAutoFit/>
          </a:bodyPr>
          <a:lstStyle/>
          <a:p>
            <a:pPr algn="r"/>
            <a:r>
              <a:rPr lang="es-HN" sz="2200" b="1" dirty="0" smtClean="0">
                <a:solidFill>
                  <a:schemeClr val="bg1"/>
                </a:solidFill>
                <a:latin typeface="Arial" panose="020B0604020202020204" pitchFamily="34" charset="0"/>
                <a:cs typeface="Arial" panose="020B0604020202020204" pitchFamily="34" charset="0"/>
              </a:rPr>
              <a:t>Instale Candado</a:t>
            </a:r>
            <a:endParaRPr lang="es-HN" sz="2200" b="1" dirty="0">
              <a:solidFill>
                <a:schemeClr val="bg1"/>
              </a:solidFill>
              <a:latin typeface="Arial" panose="020B0604020202020204" pitchFamily="34" charset="0"/>
              <a:cs typeface="Arial" panose="020B0604020202020204" pitchFamily="34" charset="0"/>
            </a:endParaRPr>
          </a:p>
        </p:txBody>
      </p:sp>
      <p:pic>
        <p:nvPicPr>
          <p:cNvPr id="10" name="Picture 9" title="Adjunte Etiqueta"/>
          <p:cNvPicPr>
            <a:picLocks noChangeAspect="1"/>
          </p:cNvPicPr>
          <p:nvPr/>
        </p:nvPicPr>
        <p:blipFill rotWithShape="1">
          <a:blip r:embed="rId4" cstate="email">
            <a:extLst>
              <a:ext uri="{28A0092B-C50C-407E-A947-70E740481C1C}">
                <a14:useLocalDpi xmlns:a14="http://schemas.microsoft.com/office/drawing/2010/main" val="0"/>
              </a:ext>
            </a:extLst>
          </a:blip>
          <a:srcRect l="-1" r="1064"/>
          <a:stretch/>
        </p:blipFill>
        <p:spPr>
          <a:xfrm>
            <a:off x="5072981" y="3884815"/>
            <a:ext cx="3015563" cy="2286000"/>
          </a:xfrm>
          <a:prstGeom prst="rect">
            <a:avLst/>
          </a:prstGeom>
        </p:spPr>
      </p:pic>
      <p:sp>
        <p:nvSpPr>
          <p:cNvPr id="13" name="TextBox 12"/>
          <p:cNvSpPr txBox="1"/>
          <p:nvPr/>
        </p:nvSpPr>
        <p:spPr>
          <a:xfrm>
            <a:off x="5412395" y="3846410"/>
            <a:ext cx="2688349" cy="430887"/>
          </a:xfrm>
          <a:prstGeom prst="rect">
            <a:avLst/>
          </a:prstGeom>
          <a:noFill/>
        </p:spPr>
        <p:txBody>
          <a:bodyPr wrap="square" rtlCol="0">
            <a:spAutoFit/>
          </a:bodyPr>
          <a:lstStyle/>
          <a:p>
            <a:pPr algn="r"/>
            <a:r>
              <a:rPr lang="es-HN" sz="2200" b="1" dirty="0" smtClean="0">
                <a:solidFill>
                  <a:schemeClr val="bg1"/>
                </a:solidFill>
                <a:latin typeface="Arial" panose="020B0604020202020204" pitchFamily="34" charset="0"/>
                <a:cs typeface="Arial" panose="020B0604020202020204" pitchFamily="34" charset="0"/>
              </a:rPr>
              <a:t>Adjunte Etiqueta</a:t>
            </a:r>
            <a:endParaRPr lang="es-HN"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50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248400"/>
            <a:ext cx="2133600" cy="365125"/>
          </a:xfrm>
        </p:spPr>
        <p:txBody>
          <a:bodyPr/>
          <a:lstStyle/>
          <a:p>
            <a:pPr>
              <a:defRPr/>
            </a:pPr>
            <a:fld id="{56EE2D50-796F-497D-9625-D603B691607B}" type="slidenum">
              <a:rPr lang="en-US" smtClean="0">
                <a:solidFill>
                  <a:prstClr val="black">
                    <a:tint val="75000"/>
                  </a:prstClr>
                </a:solidFill>
              </a:rPr>
              <a:pPr>
                <a:defRPr/>
              </a:pPr>
              <a:t>26</a:t>
            </a:fld>
            <a:endParaRPr lang="en-US" dirty="0">
              <a:solidFill>
                <a:prstClr val="black">
                  <a:tint val="75000"/>
                </a:prstClr>
              </a:solidFill>
            </a:endParaRPr>
          </a:p>
        </p:txBody>
      </p:sp>
      <p:sp>
        <p:nvSpPr>
          <p:cNvPr id="84994" name="Title 1"/>
          <p:cNvSpPr>
            <a:spLocks noGrp="1"/>
          </p:cNvSpPr>
          <p:nvPr>
            <p:ph type="title"/>
          </p:nvPr>
        </p:nvSpPr>
        <p:spPr/>
        <p:txBody>
          <a:bodyPr/>
          <a:lstStyle/>
          <a:p>
            <a:pPr eaLnBrk="1" hangingPunct="1"/>
            <a:r>
              <a:rPr lang="es-HN" dirty="0" smtClean="0"/>
              <a:t># 5 Prueba!</a:t>
            </a:r>
            <a:endParaRPr lang="es-HN" sz="2800" dirty="0" smtClean="0"/>
          </a:p>
        </p:txBody>
      </p:sp>
      <p:pic>
        <p:nvPicPr>
          <p:cNvPr id="3" name="Picture 2" title="Verifique que está cerrada"/>
          <p:cNvPicPr>
            <a:picLocks noChangeAspect="1"/>
          </p:cNvPicPr>
          <p:nvPr/>
        </p:nvPicPr>
        <p:blipFill rotWithShape="1">
          <a:blip r:embed="rId3" cstate="email">
            <a:extLst>
              <a:ext uri="{28A0092B-C50C-407E-A947-70E740481C1C}">
                <a14:useLocalDpi xmlns:a14="http://schemas.microsoft.com/office/drawing/2010/main" val="0"/>
              </a:ext>
            </a:extLst>
          </a:blip>
          <a:srcRect r="21696"/>
          <a:stretch/>
        </p:blipFill>
        <p:spPr>
          <a:xfrm>
            <a:off x="457200" y="1952966"/>
            <a:ext cx="4114800" cy="2955899"/>
          </a:xfrm>
          <a:prstGeom prst="rect">
            <a:avLst/>
          </a:prstGeom>
        </p:spPr>
      </p:pic>
      <p:sp>
        <p:nvSpPr>
          <p:cNvPr id="15" name="Content Placeholder 3"/>
          <p:cNvSpPr>
            <a:spLocks noGrp="1"/>
          </p:cNvSpPr>
          <p:nvPr>
            <p:ph idx="1"/>
          </p:nvPr>
        </p:nvSpPr>
        <p:spPr>
          <a:xfrm>
            <a:off x="4584094" y="2165665"/>
            <a:ext cx="4343400" cy="2743200"/>
          </a:xfrm>
        </p:spPr>
        <p:txBody>
          <a:bodyPr>
            <a:noAutofit/>
          </a:bodyPr>
          <a:lstStyle/>
          <a:p>
            <a:pPr marL="365760" indent="-365760">
              <a:spcBef>
                <a:spcPts val="0"/>
              </a:spcBef>
              <a:spcAft>
                <a:spcPts val="600"/>
              </a:spcAft>
              <a:buClr>
                <a:srgbClr val="FFC000"/>
              </a:buClr>
              <a:buSzPct val="150000"/>
              <a:buFont typeface="Wingdings" panose="05000000000000000000" pitchFamily="2" charset="2"/>
              <a:buChar char="§"/>
            </a:pPr>
            <a:r>
              <a:rPr lang="es-HN" sz="3200" b="1" dirty="0" smtClean="0">
                <a:solidFill>
                  <a:schemeClr val="accent6">
                    <a:lumMod val="75000"/>
                  </a:schemeClr>
                </a:solidFill>
                <a:latin typeface="Arial Black" panose="020B0A04020102020204" pitchFamily="34" charset="0"/>
              </a:rPr>
              <a:t>Pruebe</a:t>
            </a:r>
            <a:r>
              <a:rPr lang="es-H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s-HN" sz="3200" dirty="0" smtClean="0">
                <a:solidFill>
                  <a:prstClr val="black"/>
                </a:solidFill>
                <a:latin typeface="Arial" pitchFamily="34" charset="0"/>
                <a:cs typeface="Arial" pitchFamily="34" charset="0"/>
              </a:rPr>
              <a:t>la máquina</a:t>
            </a:r>
          </a:p>
          <a:p>
            <a:pPr marL="365760" indent="-365760">
              <a:spcBef>
                <a:spcPts val="0"/>
              </a:spcBef>
              <a:spcAft>
                <a:spcPts val="600"/>
              </a:spcAft>
              <a:buClr>
                <a:srgbClr val="FFC000"/>
              </a:buClr>
              <a:buSzPct val="150000"/>
              <a:buFont typeface="Wingdings" panose="05000000000000000000" pitchFamily="2" charset="2"/>
              <a:buChar char="§"/>
            </a:pPr>
            <a:r>
              <a:rPr lang="es-HN" sz="3200" b="1" dirty="0" smtClean="0">
                <a:solidFill>
                  <a:schemeClr val="accent6">
                    <a:lumMod val="75000"/>
                  </a:schemeClr>
                </a:solidFill>
                <a:latin typeface="Arial Black" panose="020B0A04020102020204" pitchFamily="34" charset="0"/>
              </a:rPr>
              <a:t>Intente</a:t>
            </a:r>
            <a:r>
              <a:rPr lang="es-HN" sz="3200" b="1" dirty="0" smtClean="0">
                <a:solidFill>
                  <a:srgbClr val="F77103"/>
                </a:solidFill>
                <a:latin typeface="Arial" pitchFamily="34" charset="0"/>
                <a:cs typeface="Arial" pitchFamily="34" charset="0"/>
              </a:rPr>
              <a:t> </a:t>
            </a:r>
            <a:r>
              <a:rPr lang="es-HN" sz="3200" dirty="0" smtClean="0">
                <a:solidFill>
                  <a:prstClr val="black"/>
                </a:solidFill>
                <a:latin typeface="Arial" pitchFamily="34" charset="0"/>
                <a:cs typeface="Arial" pitchFamily="34" charset="0"/>
              </a:rPr>
              <a:t>encenderla</a:t>
            </a:r>
          </a:p>
          <a:p>
            <a:pPr marL="365760" indent="-365760">
              <a:spcBef>
                <a:spcPts val="0"/>
              </a:spcBef>
              <a:spcAft>
                <a:spcPts val="600"/>
              </a:spcAft>
              <a:buClr>
                <a:srgbClr val="FFC000"/>
              </a:buClr>
              <a:buSzPct val="150000"/>
              <a:buFont typeface="Wingdings" panose="05000000000000000000" pitchFamily="2" charset="2"/>
              <a:buChar char="§"/>
            </a:pPr>
            <a:r>
              <a:rPr lang="es-HN" sz="3200" b="1" dirty="0" smtClean="0">
                <a:solidFill>
                  <a:schemeClr val="accent6">
                    <a:lumMod val="75000"/>
                  </a:schemeClr>
                </a:solidFill>
                <a:latin typeface="Arial Black" panose="020B0A04020102020204" pitchFamily="34" charset="0"/>
              </a:rPr>
              <a:t>Verifique</a:t>
            </a:r>
            <a:r>
              <a:rPr lang="es-H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HN" sz="3200" dirty="0" smtClean="0">
                <a:solidFill>
                  <a:prstClr val="black"/>
                </a:solidFill>
              </a:rPr>
              <a:t>que está cerrada</a:t>
            </a:r>
            <a:endParaRPr lang="en-US" sz="3200" dirty="0" smtClean="0"/>
          </a:p>
        </p:txBody>
      </p:sp>
    </p:spTree>
    <p:extLst>
      <p:ext uri="{BB962C8B-B14F-4D97-AF65-F5344CB8AC3E}">
        <p14:creationId xmlns:p14="http://schemas.microsoft.com/office/powerpoint/2010/main" val="2785853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EE2D50-796F-497D-9625-D603B691607B}" type="slidenum">
              <a:rPr lang="en-US" smtClean="0">
                <a:solidFill>
                  <a:prstClr val="black">
                    <a:tint val="75000"/>
                  </a:prstClr>
                </a:solidFill>
              </a:rPr>
              <a:pPr>
                <a:defRPr/>
              </a:pPr>
              <a:t>27</a:t>
            </a:fld>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#6 </a:t>
            </a:r>
            <a:r>
              <a:rPr lang="en-US" dirty="0" err="1"/>
              <a:t>Empezar</a:t>
            </a:r>
            <a:r>
              <a:rPr lang="en-US" dirty="0"/>
              <a:t> a </a:t>
            </a:r>
            <a:r>
              <a:rPr lang="en-US" dirty="0" err="1" smtClean="0"/>
              <a:t>Trabajar</a:t>
            </a:r>
            <a:endParaRPr lang="en-US" dirty="0"/>
          </a:p>
        </p:txBody>
      </p:sp>
      <p:sp>
        <p:nvSpPr>
          <p:cNvPr id="15" name="Content Placeholder 3"/>
          <p:cNvSpPr>
            <a:spLocks noGrp="1"/>
          </p:cNvSpPr>
          <p:nvPr>
            <p:ph idx="1"/>
          </p:nvPr>
        </p:nvSpPr>
        <p:spPr>
          <a:xfrm>
            <a:off x="385856" y="1600200"/>
            <a:ext cx="4832610" cy="4525963"/>
          </a:xfrm>
        </p:spPr>
        <p:txBody>
          <a:bodyPr>
            <a:noAutofit/>
          </a:bodyPr>
          <a:lstStyle/>
          <a:p>
            <a:pPr marL="365760" indent="-365760">
              <a:spcBef>
                <a:spcPts val="0"/>
              </a:spcBef>
              <a:spcAft>
                <a:spcPts val="600"/>
              </a:spcAft>
              <a:buClr>
                <a:srgbClr val="FFC000"/>
              </a:buClr>
              <a:buSzPct val="150000"/>
              <a:buFont typeface="Wingdings" panose="05000000000000000000" pitchFamily="2" charset="2"/>
              <a:buChar char="§"/>
            </a:pPr>
            <a:r>
              <a:rPr lang="es-HN" sz="3200" dirty="0" smtClean="0"/>
              <a:t>Empiece mantenimiento o trabajo de revisión</a:t>
            </a:r>
          </a:p>
          <a:p>
            <a:pPr marL="365760" indent="-365760">
              <a:spcBef>
                <a:spcPts val="0"/>
              </a:spcBef>
              <a:spcAft>
                <a:spcPts val="600"/>
              </a:spcAft>
              <a:buClr>
                <a:srgbClr val="FFC000"/>
              </a:buClr>
              <a:buSzPct val="150000"/>
              <a:buFont typeface="Wingdings" panose="05000000000000000000" pitchFamily="2" charset="2"/>
              <a:buChar char="§"/>
            </a:pPr>
            <a:r>
              <a:rPr lang="es-HN" sz="3200" dirty="0" smtClean="0"/>
              <a:t>Complete el trabajo</a:t>
            </a:r>
          </a:p>
          <a:p>
            <a:pPr marL="365760" indent="-365760">
              <a:spcBef>
                <a:spcPts val="0"/>
              </a:spcBef>
              <a:spcAft>
                <a:spcPts val="600"/>
              </a:spcAft>
              <a:buClr>
                <a:srgbClr val="FFC000"/>
              </a:buClr>
              <a:buSzPct val="150000"/>
              <a:buFont typeface="Wingdings" panose="05000000000000000000" pitchFamily="2" charset="2"/>
              <a:buChar char="§"/>
            </a:pPr>
            <a:r>
              <a:rPr lang="es-HN" sz="3200" dirty="0" smtClean="0"/>
              <a:t>Remueva herramientas y limpie el </a:t>
            </a:r>
            <a:r>
              <a:rPr lang="es-HN" sz="3200" dirty="0" err="1" smtClean="0"/>
              <a:t>áre</a:t>
            </a:r>
            <a:r>
              <a:rPr lang="es-HN" sz="3200" dirty="0" smtClean="0"/>
              <a:t> </a:t>
            </a:r>
          </a:p>
          <a:p>
            <a:pPr marL="640080" lvl="1" indent="-365760">
              <a:spcBef>
                <a:spcPts val="0"/>
              </a:spcBef>
              <a:spcAft>
                <a:spcPts val="600"/>
              </a:spcAft>
              <a:buClr>
                <a:srgbClr val="FFC000"/>
              </a:buClr>
              <a:buSzPct val="150000"/>
              <a:buFont typeface="Arial" panose="020B0604020202020204" pitchFamily="34" charset="0"/>
              <a:buChar char="•"/>
            </a:pPr>
            <a:r>
              <a:rPr lang="es-HN" dirty="0" smtClean="0">
                <a:latin typeface="Arial" panose="020B0604020202020204" pitchFamily="34" charset="0"/>
                <a:cs typeface="Arial" panose="020B0604020202020204" pitchFamily="34" charset="0"/>
              </a:rPr>
              <a:t>De reporte de herramientas y partes</a:t>
            </a:r>
          </a:p>
          <a:p>
            <a:pPr marL="365760" lvl="0" indent="-365760">
              <a:spcBef>
                <a:spcPts val="0"/>
              </a:spcBef>
              <a:spcAft>
                <a:spcPts val="600"/>
              </a:spcAft>
              <a:buClr>
                <a:srgbClr val="FFC000"/>
              </a:buClr>
              <a:buSzPct val="150000"/>
              <a:buFont typeface="Wingdings" panose="05000000000000000000" pitchFamily="2" charset="2"/>
              <a:buChar char="§"/>
            </a:pPr>
            <a:r>
              <a:rPr lang="es-HN" sz="3200" dirty="0" smtClean="0">
                <a:solidFill>
                  <a:prstClr val="black"/>
                </a:solidFill>
              </a:rPr>
              <a:t>Equipo está intacto</a:t>
            </a:r>
            <a:endParaRPr lang="en-US" dirty="0" smtClean="0"/>
          </a:p>
        </p:txBody>
      </p:sp>
      <p:pic>
        <p:nvPicPr>
          <p:cNvPr id="3" name="Picture 2" title="Hombre que realiza el mantenimiento en la máquina."/>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2864"/>
          <a:stretch/>
        </p:blipFill>
        <p:spPr>
          <a:xfrm>
            <a:off x="5252335" y="1815990"/>
            <a:ext cx="3429000" cy="3200400"/>
          </a:xfrm>
          <a:prstGeom prst="rect">
            <a:avLst/>
          </a:prstGeom>
        </p:spPr>
      </p:pic>
    </p:spTree>
    <p:extLst>
      <p:ext uri="{BB962C8B-B14F-4D97-AF65-F5344CB8AC3E}">
        <p14:creationId xmlns:p14="http://schemas.microsoft.com/office/powerpoint/2010/main" val="4133101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EE2D50-796F-497D-9625-D603B691607B}" type="slidenum">
              <a:rPr lang="en-US" smtClean="0">
                <a:solidFill>
                  <a:prstClr val="black">
                    <a:tint val="75000"/>
                  </a:prstClr>
                </a:solidFill>
              </a:rPr>
              <a:pPr>
                <a:defRPr/>
              </a:pPr>
              <a:t>28</a:t>
            </a:fld>
            <a:endParaRPr lang="en-US" dirty="0">
              <a:solidFill>
                <a:prstClr val="black">
                  <a:tint val="75000"/>
                </a:prstClr>
              </a:solidFill>
            </a:endParaRPr>
          </a:p>
        </p:txBody>
      </p:sp>
      <p:sp>
        <p:nvSpPr>
          <p:cNvPr id="84994" name="Title 1"/>
          <p:cNvSpPr>
            <a:spLocks noGrp="1"/>
          </p:cNvSpPr>
          <p:nvPr>
            <p:ph type="title"/>
          </p:nvPr>
        </p:nvSpPr>
        <p:spPr/>
        <p:txBody>
          <a:bodyPr>
            <a:noAutofit/>
          </a:bodyPr>
          <a:lstStyle/>
          <a:p>
            <a:pPr eaLnBrk="1" hangingPunct="1"/>
            <a:r>
              <a:rPr lang="en-US" dirty="0" smtClean="0"/>
              <a:t># 7 </a:t>
            </a:r>
            <a:r>
              <a:rPr lang="es-HN" dirty="0" smtClean="0"/>
              <a:t>Notifique a Otros del </a:t>
            </a:r>
            <a:r>
              <a:rPr lang="es-HN" dirty="0"/>
              <a:t>E</a:t>
            </a:r>
            <a:r>
              <a:rPr lang="es-HN" dirty="0" smtClean="0"/>
              <a:t>ncendido</a:t>
            </a:r>
            <a:endParaRPr lang="es-HN" sz="2800" dirty="0" smtClean="0"/>
          </a:p>
        </p:txBody>
      </p:sp>
      <p:sp>
        <p:nvSpPr>
          <p:cNvPr id="3" name="Content Placeholder 2"/>
          <p:cNvSpPr>
            <a:spLocks noGrp="1"/>
          </p:cNvSpPr>
          <p:nvPr>
            <p:ph idx="1"/>
          </p:nvPr>
        </p:nvSpPr>
        <p:spPr>
          <a:xfrm>
            <a:off x="385855" y="1585560"/>
            <a:ext cx="5068175" cy="4525963"/>
          </a:xfrm>
        </p:spPr>
        <p:txBody>
          <a:bodyPr/>
          <a:lstStyle/>
          <a:p>
            <a:pPr marL="365760" lvl="0" indent="-365760" defTabSz="914400">
              <a:spcBef>
                <a:spcPts val="0"/>
              </a:spcBef>
              <a:spcAft>
                <a:spcPts val="600"/>
              </a:spcAft>
              <a:buClr>
                <a:srgbClr val="FFC000"/>
              </a:buClr>
              <a:buSzPct val="150000"/>
              <a:buFont typeface="Wingdings" panose="05000000000000000000" pitchFamily="2" charset="2"/>
              <a:buChar char="§"/>
            </a:pPr>
            <a:r>
              <a:rPr lang="es-HN" sz="3200" dirty="0">
                <a:solidFill>
                  <a:prstClr val="black"/>
                </a:solidFill>
              </a:rPr>
              <a:t>Notifique a las personas afectadas</a:t>
            </a:r>
          </a:p>
          <a:p>
            <a:pPr marL="731520" lvl="1" indent="-365760" defTabSz="914400">
              <a:spcBef>
                <a:spcPts val="0"/>
              </a:spcBef>
              <a:spcAft>
                <a:spcPts val="600"/>
              </a:spcAft>
              <a:buClr>
                <a:srgbClr val="FFC000"/>
              </a:buClr>
              <a:buSzPct val="150000"/>
              <a:buFont typeface="Arial" panose="020B0604020202020204" pitchFamily="34" charset="0"/>
              <a:buChar char="•"/>
            </a:pPr>
            <a:r>
              <a:rPr lang="es-HN" dirty="0">
                <a:solidFill>
                  <a:prstClr val="black"/>
                </a:solidFill>
                <a:latin typeface="Arial" pitchFamily="34" charset="0"/>
                <a:cs typeface="Arial" pitchFamily="34" charset="0"/>
              </a:rPr>
              <a:t>Energía se restaura</a:t>
            </a:r>
          </a:p>
          <a:p>
            <a:pPr marL="731520" lvl="1" indent="-365760" defTabSz="914400">
              <a:spcBef>
                <a:spcPts val="0"/>
              </a:spcBef>
              <a:spcAft>
                <a:spcPts val="600"/>
              </a:spcAft>
              <a:buClr>
                <a:srgbClr val="FFC000"/>
              </a:buClr>
              <a:buSzPct val="150000"/>
              <a:buFont typeface="Arial" panose="020B0604020202020204" pitchFamily="34" charset="0"/>
              <a:buChar char="•"/>
            </a:pPr>
            <a:r>
              <a:rPr lang="es-HN" dirty="0">
                <a:solidFill>
                  <a:prstClr val="black"/>
                </a:solidFill>
                <a:latin typeface="Arial" pitchFamily="34" charset="0"/>
                <a:cs typeface="Arial" pitchFamily="34" charset="0"/>
              </a:rPr>
              <a:t>Máquina/equipo se reinicia</a:t>
            </a:r>
          </a:p>
          <a:p>
            <a:pPr marL="365760" lvl="0" indent="-365760" defTabSz="914400">
              <a:spcBef>
                <a:spcPts val="0"/>
              </a:spcBef>
              <a:spcAft>
                <a:spcPts val="600"/>
              </a:spcAft>
              <a:buClr>
                <a:srgbClr val="FFC000"/>
              </a:buClr>
              <a:buSzPct val="150000"/>
              <a:buFont typeface="Wingdings" panose="05000000000000000000" pitchFamily="2" charset="2"/>
              <a:buChar char="§"/>
            </a:pPr>
            <a:r>
              <a:rPr lang="es-HN" sz="3200" dirty="0">
                <a:solidFill>
                  <a:prstClr val="black"/>
                </a:solidFill>
              </a:rPr>
              <a:t>Asegurar que otros estén a distancia </a:t>
            </a:r>
            <a:r>
              <a:rPr lang="es-HN" sz="3200" dirty="0" smtClean="0">
                <a:solidFill>
                  <a:prstClr val="black"/>
                </a:solidFill>
              </a:rPr>
              <a:t>segura</a:t>
            </a:r>
            <a:endParaRPr lang="en-US" sz="3200" dirty="0"/>
          </a:p>
        </p:txBody>
      </p:sp>
      <p:pic>
        <p:nvPicPr>
          <p:cNvPr id="27" name="Picture 26" title="Dile a otra persona que el equipo está bloqueado"/>
          <p:cNvPicPr>
            <a:picLocks noChangeAspect="1"/>
          </p:cNvPicPr>
          <p:nvPr/>
        </p:nvPicPr>
        <p:blipFill rotWithShape="1">
          <a:blip r:embed="rId3">
            <a:extLst>
              <a:ext uri="{28A0092B-C50C-407E-A947-70E740481C1C}">
                <a14:useLocalDpi xmlns:a14="http://schemas.microsoft.com/office/drawing/2010/main" val="0"/>
              </a:ext>
            </a:extLst>
          </a:blip>
          <a:srcRect l="66547"/>
          <a:stretch/>
        </p:blipFill>
        <p:spPr>
          <a:xfrm>
            <a:off x="5367510" y="1815990"/>
            <a:ext cx="3313825" cy="3048000"/>
          </a:xfrm>
          <a:prstGeom prst="rect">
            <a:avLst/>
          </a:prstGeom>
        </p:spPr>
      </p:pic>
    </p:spTree>
    <p:extLst>
      <p:ext uri="{BB962C8B-B14F-4D97-AF65-F5344CB8AC3E}">
        <p14:creationId xmlns:p14="http://schemas.microsoft.com/office/powerpoint/2010/main" val="332893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7895" y="6328300"/>
            <a:ext cx="2133600" cy="365125"/>
          </a:xfrm>
        </p:spPr>
        <p:txBody>
          <a:bodyPr/>
          <a:lstStyle/>
          <a:p>
            <a:pPr>
              <a:defRPr/>
            </a:pPr>
            <a:fld id="{56EE2D50-796F-497D-9625-D603B691607B}" type="slidenum">
              <a:rPr lang="en-US" smtClean="0">
                <a:solidFill>
                  <a:prstClr val="black">
                    <a:tint val="75000"/>
                  </a:prstClr>
                </a:solidFill>
              </a:rPr>
              <a:pPr>
                <a:defRPr/>
              </a:pPr>
              <a:t>29</a:t>
            </a:fld>
            <a:endParaRPr lang="en-US" dirty="0">
              <a:solidFill>
                <a:prstClr val="black">
                  <a:tint val="75000"/>
                </a:prstClr>
              </a:solidFill>
            </a:endParaRPr>
          </a:p>
        </p:txBody>
      </p:sp>
      <p:sp>
        <p:nvSpPr>
          <p:cNvPr id="84994" name="Title 1"/>
          <p:cNvSpPr>
            <a:spLocks noGrp="1"/>
          </p:cNvSpPr>
          <p:nvPr>
            <p:ph type="title"/>
          </p:nvPr>
        </p:nvSpPr>
        <p:spPr>
          <a:xfrm>
            <a:off x="457200" y="228600"/>
            <a:ext cx="8229600" cy="1143000"/>
          </a:xfrm>
        </p:spPr>
        <p:txBody>
          <a:bodyPr>
            <a:normAutofit/>
          </a:bodyPr>
          <a:lstStyle/>
          <a:p>
            <a:pPr eaLnBrk="1" hangingPunct="1"/>
            <a:r>
              <a:rPr lang="en-US" dirty="0" smtClean="0"/>
              <a:t># 8 </a:t>
            </a:r>
            <a:r>
              <a:rPr lang="es-HN" dirty="0" smtClean="0"/>
              <a:t>Libere Candado/Etiqueta</a:t>
            </a:r>
            <a:endParaRPr lang="es-HN" sz="2800" dirty="0" smtClean="0"/>
          </a:p>
        </p:txBody>
      </p:sp>
      <p:pic>
        <p:nvPicPr>
          <p:cNvPr id="3" name="Picture 2" title="Desmontar dispositivos de candado y etique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65" y="1568100"/>
            <a:ext cx="3657600" cy="3704340"/>
          </a:xfrm>
          <a:prstGeom prst="ellipse">
            <a:avLst/>
          </a:prstGeom>
          <a:ln>
            <a:noFill/>
          </a:ln>
        </p:spPr>
      </p:pic>
      <p:sp>
        <p:nvSpPr>
          <p:cNvPr id="15" name="Content Placeholder 3"/>
          <p:cNvSpPr>
            <a:spLocks noGrp="1"/>
          </p:cNvSpPr>
          <p:nvPr>
            <p:ph idx="1"/>
          </p:nvPr>
        </p:nvSpPr>
        <p:spPr>
          <a:xfrm>
            <a:off x="4054965" y="1606034"/>
            <a:ext cx="4703180" cy="4588125"/>
          </a:xfrm>
        </p:spPr>
        <p:txBody>
          <a:bodyPr>
            <a:noAutofit/>
          </a:bodyPr>
          <a:lstStyle/>
          <a:p>
            <a:pPr marL="365760" indent="-365760">
              <a:spcBef>
                <a:spcPts val="0"/>
              </a:spcBef>
              <a:spcAft>
                <a:spcPts val="600"/>
              </a:spcAft>
              <a:buClr>
                <a:srgbClr val="FFC000"/>
              </a:buClr>
              <a:buSzPct val="150000"/>
              <a:buFont typeface="Wingdings" panose="05000000000000000000" pitchFamily="2" charset="2"/>
              <a:buChar char="§"/>
            </a:pPr>
            <a:r>
              <a:rPr lang="es-HN" sz="3200" dirty="0" smtClean="0"/>
              <a:t>Desmontar dispositivos de candado y etiqueta</a:t>
            </a:r>
          </a:p>
          <a:p>
            <a:pPr marL="731520" lvl="1" indent="-365760">
              <a:spcBef>
                <a:spcPts val="0"/>
              </a:spcBef>
              <a:spcAft>
                <a:spcPts val="600"/>
              </a:spcAft>
              <a:buClr>
                <a:srgbClr val="FFC000"/>
              </a:buClr>
              <a:buSzPct val="150000"/>
              <a:buFont typeface="Arial" panose="020B0604020202020204" pitchFamily="34" charset="0"/>
              <a:buChar char="•"/>
            </a:pPr>
            <a:r>
              <a:rPr lang="es-HN" dirty="0" smtClean="0">
                <a:latin typeface="Arial" panose="020B0604020202020204" pitchFamily="34" charset="0"/>
                <a:cs typeface="Arial" panose="020B0604020202020204" pitchFamily="34" charset="0"/>
              </a:rPr>
              <a:t>Solo la persona que lo aplicó</a:t>
            </a:r>
          </a:p>
          <a:p>
            <a:pPr marL="365760" indent="-365760">
              <a:spcBef>
                <a:spcPts val="0"/>
              </a:spcBef>
              <a:spcAft>
                <a:spcPts val="600"/>
              </a:spcAft>
              <a:buClr>
                <a:srgbClr val="FFC000"/>
              </a:buClr>
              <a:buSzPct val="150000"/>
              <a:buFont typeface="Wingdings" panose="05000000000000000000" pitchFamily="2" charset="2"/>
              <a:buChar char="§"/>
            </a:pPr>
            <a:r>
              <a:rPr lang="es-HN" sz="3200" dirty="0" smtClean="0"/>
              <a:t>Encienda el equipo</a:t>
            </a:r>
          </a:p>
          <a:p>
            <a:pPr marL="365760" indent="-365760">
              <a:spcBef>
                <a:spcPts val="0"/>
              </a:spcBef>
              <a:spcAft>
                <a:spcPts val="600"/>
              </a:spcAft>
              <a:buClr>
                <a:srgbClr val="FFC000"/>
              </a:buClr>
              <a:buSzPct val="150000"/>
              <a:buFont typeface="Wingdings" panose="05000000000000000000" pitchFamily="2" charset="2"/>
              <a:buChar char="§"/>
            </a:pPr>
            <a:r>
              <a:rPr lang="es-HN" sz="3200" dirty="0" smtClean="0"/>
              <a:t>Verifique que funciona apropiadamente</a:t>
            </a:r>
          </a:p>
        </p:txBody>
      </p:sp>
    </p:spTree>
    <p:extLst>
      <p:ext uri="{BB962C8B-B14F-4D97-AF65-F5344CB8AC3E}">
        <p14:creationId xmlns:p14="http://schemas.microsoft.com/office/powerpoint/2010/main" val="374149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3</a:t>
            </a:fld>
            <a:endParaRPr lang="en-US" dirty="0">
              <a:solidFill>
                <a:prstClr val="black">
                  <a:tint val="75000"/>
                </a:prstClr>
              </a:solidFill>
            </a:endParaRPr>
          </a:p>
        </p:txBody>
      </p:sp>
      <p:sp>
        <p:nvSpPr>
          <p:cNvPr id="2" name="Title 1"/>
          <p:cNvSpPr>
            <a:spLocks noGrp="1"/>
          </p:cNvSpPr>
          <p:nvPr>
            <p:ph type="title"/>
          </p:nvPr>
        </p:nvSpPr>
        <p:spPr/>
        <p:txBody>
          <a:bodyPr>
            <a:normAutofit/>
          </a:bodyPr>
          <a:lstStyle/>
          <a:p>
            <a:r>
              <a:rPr lang="es-HN" dirty="0" smtClean="0"/>
              <a:t>Introducción</a:t>
            </a:r>
            <a:endParaRPr lang="es-HN" dirty="0"/>
          </a:p>
        </p:txBody>
      </p:sp>
      <p:sp>
        <p:nvSpPr>
          <p:cNvPr id="3" name="Content Placeholder 2"/>
          <p:cNvSpPr>
            <a:spLocks noGrp="1"/>
          </p:cNvSpPr>
          <p:nvPr>
            <p:ph idx="1"/>
          </p:nvPr>
        </p:nvSpPr>
        <p:spPr>
          <a:xfrm>
            <a:off x="457199" y="1623965"/>
            <a:ext cx="8300945" cy="4732628"/>
          </a:xfrm>
        </p:spPr>
        <p:txBody>
          <a:bodyPr anchor="ctr">
            <a:normAutofit/>
          </a:bodyPr>
          <a:lstStyle/>
          <a:p>
            <a:pPr marL="0">
              <a:buNone/>
            </a:pPr>
            <a:r>
              <a:rPr lang="es-HN" sz="3200" i="1" dirty="0" smtClean="0"/>
              <a:t>Este mini módulo Candado/Etiqueta/Prueba </a:t>
            </a:r>
            <a:r>
              <a:rPr lang="es-HN" sz="3200" dirty="0" smtClean="0"/>
              <a:t> es parte de un programa educativo sobre los peligros encontrados en  áreas de manejo de grano, incluyendo los compartimientos de grano y sus alrededores. Incluye un video – Candado, Etiqueta, Prueba – Cada Vez, Todas las Veces.  Su propósito es ayudar a los participantes a identificar y reducir los riesgos en el lugar de trabajo.  </a:t>
            </a:r>
            <a:endParaRPr lang="es-HN" sz="3200" dirty="0" smtClean="0">
              <a:solidFill>
                <a:srgbClr val="FF0000"/>
              </a:solidFill>
            </a:endParaRPr>
          </a:p>
          <a:p>
            <a:endParaRPr lang="es-HN" sz="3200" dirty="0"/>
          </a:p>
        </p:txBody>
      </p:sp>
    </p:spTree>
    <p:extLst>
      <p:ext uri="{BB962C8B-B14F-4D97-AF65-F5344CB8AC3E}">
        <p14:creationId xmlns:p14="http://schemas.microsoft.com/office/powerpoint/2010/main" val="122708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58000" y="6248400"/>
            <a:ext cx="2133600" cy="365125"/>
          </a:xfrm>
        </p:spPr>
        <p:txBody>
          <a:bodyPr/>
          <a:lstStyle/>
          <a:p>
            <a:fld id="{8944550E-07AD-42BD-BA26-A48CE5414523}" type="slidenum">
              <a:rPr lang="en-US" smtClean="0">
                <a:solidFill>
                  <a:schemeClr val="bg1">
                    <a:lumMod val="75000"/>
                  </a:schemeClr>
                </a:solidFill>
              </a:rPr>
              <a:pPr/>
              <a:t>30</a:t>
            </a:fld>
            <a:endParaRPr lang="en-US" dirty="0">
              <a:solidFill>
                <a:schemeClr val="bg1">
                  <a:lumMod val="75000"/>
                </a:schemeClr>
              </a:solidFill>
            </a:endParaRPr>
          </a:p>
        </p:txBody>
      </p:sp>
      <p:sp>
        <p:nvSpPr>
          <p:cNvPr id="2" name="Title 1"/>
          <p:cNvSpPr>
            <a:spLocks noGrp="1"/>
          </p:cNvSpPr>
          <p:nvPr>
            <p:ph type="title"/>
          </p:nvPr>
        </p:nvSpPr>
        <p:spPr>
          <a:xfrm>
            <a:off x="457200" y="274638"/>
            <a:ext cx="8229600" cy="1477962"/>
          </a:xfrm>
        </p:spPr>
        <p:txBody>
          <a:bodyPr>
            <a:noAutofit/>
          </a:bodyPr>
          <a:lstStyle/>
          <a:p>
            <a:pPr>
              <a:defRPr/>
            </a:pPr>
            <a:r>
              <a:rPr lang="es-HN" b="1" dirty="0" smtClean="0"/>
              <a:t>Dispositivos Candado –</a:t>
            </a:r>
            <a:br>
              <a:rPr lang="es-HN" b="1" dirty="0" smtClean="0"/>
            </a:br>
            <a:r>
              <a:rPr lang="es-HN" b="1" dirty="0" smtClean="0"/>
              <a:t> Candado/Etiqueta</a:t>
            </a:r>
            <a:r>
              <a:rPr lang="es-HN" dirty="0"/>
              <a:t> </a:t>
            </a:r>
            <a:r>
              <a:rPr lang="es-HN" dirty="0" smtClean="0"/>
              <a:t>(LOTO)</a:t>
            </a:r>
            <a:r>
              <a:rPr lang="es-HN" b="1" dirty="0" smtClean="0"/>
              <a:t> </a:t>
            </a:r>
            <a:endParaRPr lang="es-HN" b="1" dirty="0"/>
          </a:p>
        </p:txBody>
      </p:sp>
      <p:sp>
        <p:nvSpPr>
          <p:cNvPr id="3" name="Content Placeholder 2"/>
          <p:cNvSpPr>
            <a:spLocks noGrp="1"/>
          </p:cNvSpPr>
          <p:nvPr>
            <p:ph idx="1"/>
          </p:nvPr>
        </p:nvSpPr>
        <p:spPr>
          <a:xfrm>
            <a:off x="369238" y="2046420"/>
            <a:ext cx="8409382" cy="4811580"/>
          </a:xfrm>
        </p:spPr>
        <p:txBody>
          <a:bodyPr>
            <a:normAutofit/>
          </a:bodyPr>
          <a:lstStyle/>
          <a:p>
            <a:pPr marL="365760" indent="-365760">
              <a:spcBef>
                <a:spcPts val="0"/>
              </a:spcBef>
              <a:spcAft>
                <a:spcPts val="600"/>
              </a:spcAft>
              <a:buClr>
                <a:srgbClr val="FFC000"/>
              </a:buClr>
              <a:buSzPct val="150000"/>
              <a:buFont typeface="Wingdings" panose="05000000000000000000" pitchFamily="2" charset="2"/>
              <a:buChar char="§"/>
            </a:pPr>
            <a:r>
              <a:rPr lang="es-HN" b="1" dirty="0" smtClean="0">
                <a:solidFill>
                  <a:schemeClr val="accent6">
                    <a:lumMod val="75000"/>
                  </a:schemeClr>
                </a:solidFill>
                <a:latin typeface="Arial Black" panose="020B0A04020102020204" pitchFamily="34" charset="0"/>
              </a:rPr>
              <a:t>Solo utilice </a:t>
            </a:r>
            <a:r>
              <a:rPr lang="es-HN" dirty="0" smtClean="0"/>
              <a:t>– LOTO(Candado/Etiqueta) </a:t>
            </a:r>
          </a:p>
          <a:p>
            <a:pPr marL="365760" indent="-365760">
              <a:spcBef>
                <a:spcPts val="0"/>
              </a:spcBef>
              <a:spcAft>
                <a:spcPts val="600"/>
              </a:spcAft>
              <a:buClr>
                <a:srgbClr val="FFC000"/>
              </a:buClr>
              <a:buSzPct val="150000"/>
              <a:buFont typeface="Wingdings" panose="05000000000000000000" pitchFamily="2" charset="2"/>
              <a:buChar char="§"/>
            </a:pPr>
            <a:r>
              <a:rPr lang="es-HN" dirty="0" smtClean="0"/>
              <a:t>Empleador lo provee</a:t>
            </a:r>
          </a:p>
          <a:p>
            <a:pPr marL="365760" indent="-365760">
              <a:spcBef>
                <a:spcPts val="0"/>
              </a:spcBef>
              <a:spcAft>
                <a:spcPts val="600"/>
              </a:spcAft>
              <a:buClr>
                <a:srgbClr val="FFC000"/>
              </a:buClr>
              <a:buSzPct val="150000"/>
              <a:buFont typeface="Wingdings" panose="05000000000000000000" pitchFamily="2" charset="2"/>
              <a:buChar char="§"/>
            </a:pPr>
            <a:r>
              <a:rPr lang="es-HN" dirty="0" smtClean="0"/>
              <a:t>Estándar </a:t>
            </a:r>
            <a:r>
              <a:rPr lang="es-HN" dirty="0"/>
              <a:t>– </a:t>
            </a:r>
            <a:r>
              <a:rPr lang="es-HN" dirty="0" smtClean="0"/>
              <a:t>  color, forma, tamaño</a:t>
            </a:r>
          </a:p>
          <a:p>
            <a:pPr marL="365760" indent="-365760">
              <a:spcBef>
                <a:spcPts val="0"/>
              </a:spcBef>
              <a:spcAft>
                <a:spcPts val="600"/>
              </a:spcAft>
              <a:buClr>
                <a:srgbClr val="FFC000"/>
              </a:buClr>
              <a:buSzPct val="150000"/>
              <a:buFont typeface="Wingdings" panose="05000000000000000000" pitchFamily="2" charset="2"/>
              <a:buChar char="§"/>
            </a:pPr>
            <a:r>
              <a:rPr lang="es-HN" dirty="0" smtClean="0"/>
              <a:t>Durable – soportan el ambiente</a:t>
            </a:r>
          </a:p>
          <a:p>
            <a:pPr marL="365760" indent="-365760">
              <a:spcBef>
                <a:spcPts val="0"/>
              </a:spcBef>
              <a:spcAft>
                <a:spcPts val="600"/>
              </a:spcAft>
              <a:buClr>
                <a:srgbClr val="FFC000"/>
              </a:buClr>
              <a:buSzPct val="150000"/>
              <a:buFont typeface="Wingdings" panose="05000000000000000000" pitchFamily="2" charset="2"/>
              <a:buChar char="§"/>
            </a:pPr>
            <a:r>
              <a:rPr lang="es-HN" dirty="0" smtClean="0"/>
              <a:t>Sustancial – evita ser removido</a:t>
            </a:r>
          </a:p>
          <a:p>
            <a:pPr marL="731520" lvl="1" indent="-365760">
              <a:spcBef>
                <a:spcPts val="0"/>
              </a:spcBef>
              <a:buClr>
                <a:srgbClr val="FFC000"/>
              </a:buClr>
              <a:buSzPct val="150000"/>
              <a:buFont typeface="Arial" panose="020B0604020202020204" pitchFamily="34" charset="0"/>
              <a:buChar char="•"/>
            </a:pPr>
            <a:r>
              <a:rPr lang="es-HN" sz="2400" spc="-50" dirty="0" smtClean="0">
                <a:latin typeface="Arial" pitchFamily="34" charset="0"/>
                <a:cs typeface="Arial" pitchFamily="34" charset="0"/>
              </a:rPr>
              <a:t>Fuerza o herramienta para remover</a:t>
            </a:r>
          </a:p>
          <a:p>
            <a:pPr marL="365760" indent="-365760">
              <a:spcBef>
                <a:spcPts val="0"/>
              </a:spcBef>
              <a:spcAft>
                <a:spcPts val="600"/>
              </a:spcAft>
              <a:buClr>
                <a:srgbClr val="FFC000"/>
              </a:buClr>
              <a:buSzPct val="150000"/>
              <a:buFont typeface="Wingdings" panose="05000000000000000000" pitchFamily="2" charset="2"/>
              <a:buChar char="§"/>
            </a:pPr>
            <a:r>
              <a:rPr lang="es-HN" dirty="0" smtClean="0">
                <a:latin typeface="Arial" pitchFamily="34" charset="0"/>
                <a:cs typeface="Arial" pitchFamily="34" charset="0"/>
              </a:rPr>
              <a:t>Identifica a la persona</a:t>
            </a:r>
            <a:endParaRPr lang="en-US" dirty="0">
              <a:latin typeface="Arial" pitchFamily="34" charset="0"/>
              <a:cs typeface="Arial" pitchFamily="34" charset="0"/>
            </a:endParaRPr>
          </a:p>
        </p:txBody>
      </p:sp>
      <p:grpSp>
        <p:nvGrpSpPr>
          <p:cNvPr id="8" name="Group 7" title="Dispositivos de bloqueo correctos"/>
          <p:cNvGrpSpPr/>
          <p:nvPr/>
        </p:nvGrpSpPr>
        <p:grpSpPr>
          <a:xfrm>
            <a:off x="6031390" y="3352190"/>
            <a:ext cx="2418202" cy="2743200"/>
            <a:chOff x="6569060" y="3527770"/>
            <a:chExt cx="2418202" cy="2743200"/>
          </a:xfrm>
        </p:grpSpPr>
        <p:pic>
          <p:nvPicPr>
            <p:cNvPr id="5" name="Picture 4" title="Dispositivos de bloqueo correctos"/>
            <p:cNvPicPr>
              <a:picLocks noChangeAspect="1"/>
            </p:cNvPicPr>
            <p:nvPr/>
          </p:nvPicPr>
          <p:blipFill>
            <a:blip r:embed="rId3" cstate="email">
              <a:extLst>
                <a:ext uri="{BEBA8EAE-BF5A-486C-A8C5-ECC9F3942E4B}">
                  <a14:imgProps xmlns:a14="http://schemas.microsoft.com/office/drawing/2010/main">
                    <a14:imgLayer r:embed="rId4">
                      <a14:imgEffect>
                        <a14:backgroundRemoval t="6225" b="100000" l="3645" r="95900">
                          <a14:foregroundMark x1="9567" y1="5221" x2="92938" y2="7631"/>
                          <a14:foregroundMark x1="6834" y1="6426" x2="7517" y2="80924"/>
                          <a14:foregroundMark x1="7517" y1="82932" x2="90661" y2="96586"/>
                        </a14:backgroundRemoval>
                      </a14:imgEffect>
                    </a14:imgLayer>
                  </a14:imgProps>
                </a:ext>
                <a:ext uri="{28A0092B-C50C-407E-A947-70E740481C1C}">
                  <a14:useLocalDpi xmlns:a14="http://schemas.microsoft.com/office/drawing/2010/main" val="0"/>
                </a:ext>
              </a:extLst>
            </a:blip>
            <a:stretch>
              <a:fillRect/>
            </a:stretch>
          </p:blipFill>
          <p:spPr>
            <a:xfrm>
              <a:off x="6569060" y="3527770"/>
              <a:ext cx="2418202" cy="2743200"/>
            </a:xfrm>
            <a:prstGeom prst="rect">
              <a:avLst/>
            </a:prstGeom>
          </p:spPr>
        </p:pic>
        <p:sp>
          <p:nvSpPr>
            <p:cNvPr id="6" name="TextBox 5"/>
            <p:cNvSpPr txBox="1"/>
            <p:nvPr/>
          </p:nvSpPr>
          <p:spPr>
            <a:xfrm rot="21374447">
              <a:off x="6711361" y="4228341"/>
              <a:ext cx="2133600" cy="276999"/>
            </a:xfrm>
            <a:prstGeom prst="rect">
              <a:avLst/>
            </a:prstGeom>
            <a:noFill/>
            <a:scene3d>
              <a:camera prst="isometricOffAxis2Left"/>
              <a:lightRig rig="threePt" dir="t"/>
            </a:scene3d>
          </p:spPr>
          <p:txBody>
            <a:bodyPr wrap="square" rtlCol="0">
              <a:spAutoFit/>
            </a:bodyPr>
            <a:lstStyle/>
            <a:p>
              <a:r>
                <a:rPr lang="es-HN" sz="1200" dirty="0" smtClean="0">
                  <a:latin typeface="Arial Narrow" panose="020B0606020202030204" pitchFamily="34" charset="0"/>
                </a:rPr>
                <a:t>Propiedad de Master </a:t>
              </a:r>
              <a:r>
                <a:rPr lang="es-HN" sz="1200" dirty="0" err="1" smtClean="0">
                  <a:latin typeface="Arial Narrow" panose="020B0606020202030204" pitchFamily="34" charset="0"/>
                </a:rPr>
                <a:t>Lock</a:t>
              </a:r>
              <a:r>
                <a:rPr lang="es-HN" sz="1200" dirty="0" smtClean="0">
                  <a:latin typeface="Arial Narrow" panose="020B0606020202030204" pitchFamily="34" charset="0"/>
                </a:rPr>
                <a:t>®</a:t>
              </a:r>
              <a:endParaRPr lang="es-HN" sz="1200" dirty="0">
                <a:latin typeface="Arial Narrow" panose="020B0606020202030204" pitchFamily="34" charset="0"/>
              </a:endParaRPr>
            </a:p>
          </p:txBody>
        </p:sp>
      </p:grpSp>
    </p:spTree>
    <p:extLst>
      <p:ext uri="{BB962C8B-B14F-4D97-AF65-F5344CB8AC3E}">
        <p14:creationId xmlns:p14="http://schemas.microsoft.com/office/powerpoint/2010/main" val="67507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xfrm>
            <a:off x="6858000" y="6248400"/>
            <a:ext cx="2133600" cy="365125"/>
          </a:xfrm>
        </p:spPr>
        <p:txBody>
          <a:bodyPr/>
          <a:lstStyle/>
          <a:p>
            <a:fld id="{8944550E-07AD-42BD-BA26-A48CE5414523}" type="slidenum">
              <a:rPr lang="en-US" sz="1400" smtClean="0">
                <a:solidFill>
                  <a:schemeClr val="bg1">
                    <a:lumMod val="75000"/>
                  </a:schemeClr>
                </a:solidFill>
              </a:rPr>
              <a:t>31</a:t>
            </a:fld>
            <a:endParaRPr lang="en-US" sz="1400" dirty="0">
              <a:solidFill>
                <a:schemeClr val="bg1">
                  <a:lumMod val="75000"/>
                </a:schemeClr>
              </a:solidFill>
            </a:endParaRPr>
          </a:p>
        </p:txBody>
      </p:sp>
      <p:sp>
        <p:nvSpPr>
          <p:cNvPr id="2" name="Title 1"/>
          <p:cNvSpPr>
            <a:spLocks noGrp="1"/>
          </p:cNvSpPr>
          <p:nvPr>
            <p:ph type="title"/>
          </p:nvPr>
        </p:nvSpPr>
        <p:spPr/>
        <p:txBody>
          <a:bodyPr rtlCol="0">
            <a:normAutofit/>
          </a:bodyPr>
          <a:lstStyle/>
          <a:p>
            <a:pPr eaLnBrk="1" fontAlgn="auto" hangingPunct="1">
              <a:spcAft>
                <a:spcPts val="0"/>
              </a:spcAft>
              <a:defRPr/>
            </a:pPr>
            <a:r>
              <a:rPr lang="es-HN" b="1" dirty="0" smtClean="0"/>
              <a:t>Tipos de Candados LOTO </a:t>
            </a:r>
            <a:endParaRPr lang="es-HN" b="1" dirty="0"/>
          </a:p>
        </p:txBody>
      </p:sp>
      <p:pic>
        <p:nvPicPr>
          <p:cNvPr id="5" name="Picture 4" title="Interruptor de pare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4684403">
            <a:off x="839683" y="881884"/>
            <a:ext cx="1086654" cy="2286000"/>
          </a:xfrm>
          <a:prstGeom prst="rect">
            <a:avLst/>
          </a:prstGeom>
        </p:spPr>
      </p:pic>
      <p:sp>
        <p:nvSpPr>
          <p:cNvPr id="56324" name="TextBox 2"/>
          <p:cNvSpPr txBox="1">
            <a:spLocks noChangeArrowheads="1"/>
          </p:cNvSpPr>
          <p:nvPr/>
        </p:nvSpPr>
        <p:spPr bwMode="auto">
          <a:xfrm>
            <a:off x="280492" y="2588716"/>
            <a:ext cx="20373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HN" sz="2800" dirty="0" smtClean="0">
                <a:solidFill>
                  <a:prstClr val="black"/>
                </a:solidFill>
                <a:latin typeface="Arial" pitchFamily="34" charset="0"/>
                <a:cs typeface="Arial" pitchFamily="34" charset="0"/>
              </a:rPr>
              <a:t>Interruptor de pared</a:t>
            </a:r>
            <a:endParaRPr lang="es-HN" sz="2800" dirty="0">
              <a:solidFill>
                <a:prstClr val="black"/>
              </a:solidFill>
              <a:latin typeface="Arial" pitchFamily="34" charset="0"/>
              <a:cs typeface="Arial" pitchFamily="34" charset="0"/>
            </a:endParaRPr>
          </a:p>
        </p:txBody>
      </p:sp>
      <p:pic>
        <p:nvPicPr>
          <p:cNvPr id="56327" name="Picture 6" title="Candado con llav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369" b="96309" l="9732" r="89933">
                        <a14:foregroundMark x1="27181" y1="72819" x2="44631" y2="78859"/>
                        <a14:foregroundMark x1="29866" y1="13423" x2="29866" y2="13423"/>
                        <a14:foregroundMark x1="73826" y1="73490" x2="73826" y2="73490"/>
                        <a14:foregroundMark x1="66107" y1="72483" x2="86577" y2="70805"/>
                        <a14:foregroundMark x1="69128" y1="77852" x2="62081" y2="92282"/>
                      </a14:backgroundRemoval>
                    </a14:imgEffect>
                  </a14:imgLayer>
                </a14:imgProps>
              </a:ext>
              <a:ext uri="{28A0092B-C50C-407E-A947-70E740481C1C}">
                <a14:useLocalDpi xmlns:a14="http://schemas.microsoft.com/office/drawing/2010/main" val="0"/>
              </a:ext>
            </a:extLst>
          </a:blip>
          <a:srcRect/>
          <a:stretch>
            <a:fillRect/>
          </a:stretch>
        </p:blipFill>
        <p:spPr bwMode="auto">
          <a:xfrm>
            <a:off x="2339111" y="992255"/>
            <a:ext cx="28384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8" name="TextBox 5"/>
          <p:cNvSpPr txBox="1">
            <a:spLocks noChangeArrowheads="1"/>
          </p:cNvSpPr>
          <p:nvPr/>
        </p:nvSpPr>
        <p:spPr bwMode="auto">
          <a:xfrm>
            <a:off x="3861094" y="1592976"/>
            <a:ext cx="19525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HN" sz="2800" dirty="0" smtClean="0">
                <a:solidFill>
                  <a:prstClr val="black"/>
                </a:solidFill>
                <a:latin typeface="Arial" panose="020B0604020202020204" pitchFamily="34" charset="0"/>
                <a:cs typeface="Arial" panose="020B0604020202020204" pitchFamily="34" charset="0"/>
              </a:rPr>
              <a:t>Candado con llave</a:t>
            </a:r>
            <a:endParaRPr lang="es-HN" sz="2800" dirty="0">
              <a:solidFill>
                <a:prstClr val="black"/>
              </a:solidFill>
              <a:latin typeface="Arial" pitchFamily="34" charset="0"/>
              <a:cs typeface="Arial" pitchFamily="34" charset="0"/>
            </a:endParaRPr>
          </a:p>
        </p:txBody>
      </p:sp>
      <p:pic>
        <p:nvPicPr>
          <p:cNvPr id="56331" name="Picture 9" title="Candado en panel de interruptor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4987" y="1255893"/>
            <a:ext cx="3300413" cy="221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32" name="TextBox 11"/>
          <p:cNvSpPr txBox="1">
            <a:spLocks noChangeArrowheads="1"/>
          </p:cNvSpPr>
          <p:nvPr/>
        </p:nvSpPr>
        <p:spPr bwMode="auto">
          <a:xfrm>
            <a:off x="5608935" y="2751623"/>
            <a:ext cx="29949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HN" sz="2400" dirty="0" smtClean="0">
                <a:solidFill>
                  <a:prstClr val="black"/>
                </a:solidFill>
                <a:latin typeface="Arial" pitchFamily="34" charset="0"/>
                <a:cs typeface="Arial" pitchFamily="34" charset="0"/>
              </a:rPr>
              <a:t>Candado en panel de interruptores</a:t>
            </a:r>
            <a:endParaRPr lang="es-HN" sz="2400" dirty="0">
              <a:solidFill>
                <a:prstClr val="black"/>
              </a:solidFill>
              <a:latin typeface="Arial" pitchFamily="34" charset="0"/>
              <a:cs typeface="Arial" pitchFamily="34" charset="0"/>
            </a:endParaRPr>
          </a:p>
        </p:txBody>
      </p:sp>
      <p:pic>
        <p:nvPicPr>
          <p:cNvPr id="4" name="Picture 3" title="candados para Válvulas"/>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63699" y="3856354"/>
            <a:ext cx="2057400" cy="2057400"/>
          </a:xfrm>
          <a:prstGeom prst="rect">
            <a:avLst/>
          </a:prstGeom>
        </p:spPr>
      </p:pic>
      <p:pic>
        <p:nvPicPr>
          <p:cNvPr id="3" name="Picture 2" title="candados para Válvula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21099" y="3857078"/>
            <a:ext cx="1429093" cy="2057400"/>
          </a:xfrm>
          <a:prstGeom prst="rect">
            <a:avLst/>
          </a:prstGeom>
        </p:spPr>
      </p:pic>
      <p:sp>
        <p:nvSpPr>
          <p:cNvPr id="19" name="TextBox 6"/>
          <p:cNvSpPr txBox="1">
            <a:spLocks noChangeArrowheads="1"/>
          </p:cNvSpPr>
          <p:nvPr/>
        </p:nvSpPr>
        <p:spPr bwMode="auto">
          <a:xfrm>
            <a:off x="1467828" y="5932429"/>
            <a:ext cx="15703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HN" sz="2400" dirty="0" smtClean="0">
                <a:latin typeface="Arial" pitchFamily="34" charset="0"/>
                <a:cs typeface="Arial" pitchFamily="34" charset="0"/>
              </a:rPr>
              <a:t>Válvulas</a:t>
            </a:r>
            <a:endParaRPr lang="es-HN" sz="2400" dirty="0">
              <a:latin typeface="Arial" pitchFamily="34" charset="0"/>
              <a:cs typeface="Arial" pitchFamily="34" charset="0"/>
            </a:endParaRPr>
          </a:p>
        </p:txBody>
      </p:sp>
      <p:pic>
        <p:nvPicPr>
          <p:cNvPr id="7" name="Picture 6" title="Candado del Interruptor Bipolar"/>
          <p:cNvPicPr>
            <a:picLocks noChangeAspect="1"/>
          </p:cNvPicPr>
          <p:nvPr/>
        </p:nvPicPr>
        <p:blipFill>
          <a:blip r:embed="rId9" cstate="email">
            <a:extLst>
              <a:ext uri="{BEBA8EAE-BF5A-486C-A8C5-ECC9F3942E4B}">
                <a14:imgProps xmlns:a14="http://schemas.microsoft.com/office/drawing/2010/main">
                  <a14:imgLayer r:embed="rId10">
                    <a14:imgEffect>
                      <a14:backgroundRemoval t="2386" b="100000" l="0" r="100000"/>
                    </a14:imgEffect>
                  </a14:imgLayer>
                </a14:imgProps>
              </a:ext>
              <a:ext uri="{28A0092B-C50C-407E-A947-70E740481C1C}">
                <a14:useLocalDpi xmlns:a14="http://schemas.microsoft.com/office/drawing/2010/main" val="0"/>
              </a:ext>
            </a:extLst>
          </a:blip>
          <a:stretch>
            <a:fillRect/>
          </a:stretch>
        </p:blipFill>
        <p:spPr>
          <a:xfrm>
            <a:off x="3861094" y="3519622"/>
            <a:ext cx="2286455" cy="2057400"/>
          </a:xfrm>
          <a:prstGeom prst="rect">
            <a:avLst/>
          </a:prstGeom>
        </p:spPr>
      </p:pic>
      <p:sp>
        <p:nvSpPr>
          <p:cNvPr id="56326" name="TextBox 3"/>
          <p:cNvSpPr txBox="1">
            <a:spLocks noChangeArrowheads="1"/>
          </p:cNvSpPr>
          <p:nvPr/>
        </p:nvSpPr>
        <p:spPr bwMode="auto">
          <a:xfrm>
            <a:off x="4421486" y="5363122"/>
            <a:ext cx="22451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HN" sz="2400" dirty="0" smtClean="0">
                <a:solidFill>
                  <a:prstClr val="black"/>
                </a:solidFill>
                <a:latin typeface="Arial" pitchFamily="34" charset="0"/>
                <a:cs typeface="Arial" pitchFamily="34" charset="0"/>
              </a:rPr>
              <a:t>Candado del Interruptor Bipolar</a:t>
            </a:r>
          </a:p>
        </p:txBody>
      </p:sp>
      <p:pic>
        <p:nvPicPr>
          <p:cNvPr id="6" name="Picture 5" title="Candado de Aldaba"/>
          <p:cNvPicPr>
            <a:picLocks noChangeAspect="1"/>
          </p:cNvPicPr>
          <p:nvPr/>
        </p:nvPicPr>
        <p:blipFill>
          <a:blip r:embed="rId11" cstate="email">
            <a:extLst>
              <a:ext uri="{BEBA8EAE-BF5A-486C-A8C5-ECC9F3942E4B}">
                <a14:imgProps xmlns:a14="http://schemas.microsoft.com/office/drawing/2010/main">
                  <a14:imgLayer r:embed="rId12">
                    <a14:imgEffect>
                      <a14:backgroundRemoval t="1014" b="100000" l="0" r="100000"/>
                    </a14:imgEffect>
                  </a14:imgLayer>
                </a14:imgProps>
              </a:ext>
              <a:ext uri="{28A0092B-C50C-407E-A947-70E740481C1C}">
                <a14:useLocalDpi xmlns:a14="http://schemas.microsoft.com/office/drawing/2010/main" val="0"/>
              </a:ext>
            </a:extLst>
          </a:blip>
          <a:stretch>
            <a:fillRect/>
          </a:stretch>
        </p:blipFill>
        <p:spPr>
          <a:xfrm rot="2568745">
            <a:off x="6509178" y="3652936"/>
            <a:ext cx="1513567" cy="2321325"/>
          </a:xfrm>
          <a:prstGeom prst="rect">
            <a:avLst/>
          </a:prstGeom>
        </p:spPr>
      </p:pic>
      <p:sp>
        <p:nvSpPr>
          <p:cNvPr id="56330" name="TextBox 6"/>
          <p:cNvSpPr txBox="1">
            <a:spLocks noChangeArrowheads="1"/>
          </p:cNvSpPr>
          <p:nvPr/>
        </p:nvSpPr>
        <p:spPr bwMode="auto">
          <a:xfrm>
            <a:off x="7368588" y="4991275"/>
            <a:ext cx="1546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s-HN" sz="2400" dirty="0" smtClean="0">
                <a:solidFill>
                  <a:prstClr val="black"/>
                </a:solidFill>
                <a:latin typeface="Arial" pitchFamily="34" charset="0"/>
                <a:cs typeface="Arial" pitchFamily="34" charset="0"/>
              </a:rPr>
              <a:t>Candado de Aldaba</a:t>
            </a:r>
            <a:endParaRPr lang="es-HN"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594326468"/>
      </p:ext>
    </p:extLst>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8944550E-07AD-42BD-BA26-A48CE5414523}" type="slidenum">
              <a:rPr lang="en-US" smtClean="0">
                <a:solidFill>
                  <a:schemeClr val="bg1">
                    <a:lumMod val="75000"/>
                  </a:schemeClr>
                </a:solidFill>
              </a:rPr>
              <a:pPr/>
              <a:t>32</a:t>
            </a:fld>
            <a:endParaRPr lang="en-US" dirty="0">
              <a:solidFill>
                <a:schemeClr val="bg1">
                  <a:lumMod val="75000"/>
                </a:schemeClr>
              </a:solidFill>
            </a:endParaRPr>
          </a:p>
        </p:txBody>
      </p:sp>
      <p:sp>
        <p:nvSpPr>
          <p:cNvPr id="5" name="Title 4"/>
          <p:cNvSpPr>
            <a:spLocks noGrp="1"/>
          </p:cNvSpPr>
          <p:nvPr>
            <p:ph type="title"/>
          </p:nvPr>
        </p:nvSpPr>
        <p:spPr/>
        <p:txBody>
          <a:bodyPr>
            <a:noAutofit/>
          </a:bodyPr>
          <a:lstStyle/>
          <a:p>
            <a:r>
              <a:rPr lang="en-US" dirty="0" err="1"/>
              <a:t>Dispositivos</a:t>
            </a:r>
            <a:r>
              <a:rPr lang="en-US" dirty="0"/>
              <a:t> de </a:t>
            </a:r>
            <a:r>
              <a:rPr lang="en-US" dirty="0" err="1"/>
              <a:t>Etiqueta</a:t>
            </a:r>
            <a:r>
              <a:rPr lang="en-US" dirty="0"/>
              <a:t>: Durables, de </a:t>
            </a:r>
            <a:r>
              <a:rPr lang="en-US" dirty="0" err="1" smtClean="0"/>
              <a:t>Bloqueo</a:t>
            </a:r>
            <a:endParaRPr lang="en-US" dirty="0"/>
          </a:p>
        </p:txBody>
      </p:sp>
      <p:sp>
        <p:nvSpPr>
          <p:cNvPr id="3" name="Content Placeholder 2"/>
          <p:cNvSpPr>
            <a:spLocks noGrp="1"/>
          </p:cNvSpPr>
          <p:nvPr>
            <p:ph idx="1"/>
          </p:nvPr>
        </p:nvSpPr>
        <p:spPr>
          <a:xfrm>
            <a:off x="457200" y="1821817"/>
            <a:ext cx="8229600" cy="4525963"/>
          </a:xfrm>
        </p:spPr>
        <p:txBody>
          <a:bodyPr>
            <a:normAutofit lnSpcReduction="10000"/>
          </a:bodyPr>
          <a:lstStyle/>
          <a:p>
            <a:pPr marL="365760" indent="-365760">
              <a:spcBef>
                <a:spcPts val="0"/>
              </a:spcBef>
              <a:spcAft>
                <a:spcPts val="600"/>
              </a:spcAft>
              <a:buClr>
                <a:srgbClr val="FFC000"/>
              </a:buClr>
              <a:buSzPct val="150000"/>
              <a:buFont typeface="Wingdings" panose="05000000000000000000" pitchFamily="2" charset="2"/>
              <a:buChar char="§"/>
            </a:pPr>
            <a:r>
              <a:rPr lang="es-HN" sz="2800" dirty="0" smtClean="0"/>
              <a:t>Estandarizado</a:t>
            </a:r>
            <a:r>
              <a:rPr lang="es-HN" sz="2800" dirty="0" smtClean="0">
                <a:latin typeface="Arial" pitchFamily="34" charset="0"/>
                <a:cs typeface="Arial" pitchFamily="34" charset="0"/>
              </a:rPr>
              <a:t> – impresión &amp; formato</a:t>
            </a:r>
          </a:p>
          <a:p>
            <a:pPr marL="365760" indent="-365760">
              <a:spcBef>
                <a:spcPts val="0"/>
              </a:spcBef>
              <a:spcAft>
                <a:spcPts val="600"/>
              </a:spcAft>
              <a:buClr>
                <a:srgbClr val="FFC000"/>
              </a:buClr>
              <a:buSzPct val="150000"/>
              <a:buFont typeface="Wingdings" panose="05000000000000000000" pitchFamily="2" charset="2"/>
              <a:buChar char="§"/>
            </a:pPr>
            <a:r>
              <a:rPr lang="es-HN" sz="2800" dirty="0" smtClean="0">
                <a:latin typeface="Arial" pitchFamily="34" charset="0"/>
                <a:cs typeface="Arial" pitchFamily="34" charset="0"/>
              </a:rPr>
              <a:t>Durable – soportan el ambiente</a:t>
            </a:r>
          </a:p>
          <a:p>
            <a:pPr marL="731520" lvl="1" indent="-365760">
              <a:spcBef>
                <a:spcPts val="0"/>
              </a:spcBef>
              <a:spcAft>
                <a:spcPts val="600"/>
              </a:spcAft>
              <a:buClr>
                <a:srgbClr val="FFC000"/>
              </a:buClr>
              <a:buSzPct val="150000"/>
              <a:buFont typeface="Arial" panose="020B0604020202020204" pitchFamily="34" charset="0"/>
              <a:buChar char="•"/>
            </a:pPr>
            <a:r>
              <a:rPr lang="es-HN" sz="2400" dirty="0" smtClean="0">
                <a:latin typeface="Arial" panose="020B0604020202020204" pitchFamily="34" charset="0"/>
                <a:cs typeface="Arial" pitchFamily="34" charset="0"/>
              </a:rPr>
              <a:t>Legible &amp; entendible</a:t>
            </a:r>
          </a:p>
          <a:p>
            <a:pPr marL="365760" indent="-365760">
              <a:spcBef>
                <a:spcPts val="0"/>
              </a:spcBef>
              <a:spcAft>
                <a:spcPts val="600"/>
              </a:spcAft>
              <a:buClr>
                <a:srgbClr val="FFC000"/>
              </a:buClr>
              <a:buSzPct val="150000"/>
              <a:buFont typeface="Wingdings" panose="05000000000000000000" pitchFamily="2" charset="2"/>
              <a:buChar char="§"/>
            </a:pPr>
            <a:r>
              <a:rPr lang="es-HN" sz="2800" dirty="0" smtClean="0">
                <a:latin typeface="Arial" pitchFamily="34" charset="0"/>
                <a:cs typeface="Arial" pitchFamily="34" charset="0"/>
              </a:rPr>
              <a:t>Sustancial – adjuntar de forma segura</a:t>
            </a:r>
          </a:p>
          <a:p>
            <a:pPr marL="731520" lvl="1" indent="-365760">
              <a:spcBef>
                <a:spcPts val="0"/>
              </a:spcBef>
              <a:spcAft>
                <a:spcPts val="600"/>
              </a:spcAft>
              <a:buClr>
                <a:srgbClr val="FFC000"/>
              </a:buClr>
              <a:buSzPct val="150000"/>
              <a:buFont typeface="Arial" panose="020B0604020202020204" pitchFamily="34" charset="0"/>
              <a:buChar char="•"/>
            </a:pPr>
            <a:r>
              <a:rPr lang="es-HN" sz="2400" dirty="0" smtClean="0">
                <a:latin typeface="Arial" pitchFamily="34" charset="0"/>
                <a:cs typeface="Arial" pitchFamily="34" charset="0"/>
              </a:rPr>
              <a:t>No-reusable</a:t>
            </a:r>
          </a:p>
          <a:p>
            <a:pPr marL="731520" lvl="1" indent="-365760">
              <a:spcBef>
                <a:spcPts val="0"/>
              </a:spcBef>
              <a:spcAft>
                <a:spcPts val="600"/>
              </a:spcAft>
              <a:buClr>
                <a:srgbClr val="FFC000"/>
              </a:buClr>
              <a:buSzPct val="150000"/>
              <a:buFont typeface="Arial" panose="020B0604020202020204" pitchFamily="34" charset="0"/>
              <a:buChar char="•"/>
            </a:pPr>
            <a:r>
              <a:rPr lang="es-HN" sz="2400" dirty="0" smtClean="0">
                <a:latin typeface="Arial" pitchFamily="34" charset="0"/>
                <a:cs typeface="Arial" pitchFamily="34" charset="0"/>
              </a:rPr>
              <a:t>Candado automático </a:t>
            </a:r>
          </a:p>
          <a:p>
            <a:pPr marL="731520" lvl="1" indent="-365760">
              <a:spcBef>
                <a:spcPts val="0"/>
              </a:spcBef>
              <a:spcAft>
                <a:spcPts val="600"/>
              </a:spcAft>
              <a:buClr>
                <a:srgbClr val="FFC000"/>
              </a:buClr>
              <a:buSzPct val="150000"/>
              <a:buFont typeface="Arial" panose="020B0604020202020204" pitchFamily="34" charset="0"/>
              <a:buChar char="•"/>
            </a:pPr>
            <a:r>
              <a:rPr lang="es-HN" sz="2400" dirty="0" smtClean="0">
                <a:latin typeface="Arial" pitchFamily="34" charset="0"/>
                <a:cs typeface="Arial" pitchFamily="34" charset="0"/>
              </a:rPr>
              <a:t>Fuerza de desbloqueo ≥ 50 lb.</a:t>
            </a:r>
          </a:p>
          <a:p>
            <a:pPr marL="731520" lvl="1" indent="-365760">
              <a:spcBef>
                <a:spcPts val="0"/>
              </a:spcBef>
              <a:spcAft>
                <a:spcPts val="600"/>
              </a:spcAft>
              <a:buClr>
                <a:srgbClr val="FFC000"/>
              </a:buClr>
              <a:buSzPct val="150000"/>
              <a:buFont typeface="Arial" panose="020B0604020202020204" pitchFamily="34" charset="0"/>
              <a:buChar char="•"/>
            </a:pPr>
            <a:r>
              <a:rPr lang="es-HN" sz="2400" dirty="0" smtClean="0">
                <a:latin typeface="Arial" pitchFamily="34" charset="0"/>
                <a:cs typeface="Arial" pitchFamily="34" charset="0"/>
              </a:rPr>
              <a:t>A mano</a:t>
            </a:r>
          </a:p>
          <a:p>
            <a:pPr marL="365760" indent="-365760">
              <a:spcBef>
                <a:spcPts val="0"/>
              </a:spcBef>
              <a:spcAft>
                <a:spcPts val="600"/>
              </a:spcAft>
              <a:buClr>
                <a:srgbClr val="FFC000"/>
              </a:buClr>
              <a:buSzPct val="150000"/>
              <a:buFont typeface="Wingdings" panose="05000000000000000000" pitchFamily="2" charset="2"/>
              <a:buChar char="§"/>
            </a:pPr>
            <a:r>
              <a:rPr lang="es-HN" sz="2800" dirty="0" smtClean="0">
                <a:latin typeface="Arial" pitchFamily="34" charset="0"/>
                <a:cs typeface="Arial" pitchFamily="34" charset="0"/>
              </a:rPr>
              <a:t>Identifica a la persona</a:t>
            </a:r>
          </a:p>
          <a:p>
            <a:pPr marL="365760" indent="-365760">
              <a:spcBef>
                <a:spcPts val="0"/>
              </a:spcBef>
              <a:spcAft>
                <a:spcPts val="600"/>
              </a:spcAft>
              <a:buClr>
                <a:srgbClr val="FFC000"/>
              </a:buClr>
              <a:buSzPct val="150000"/>
              <a:buFont typeface="Wingdings" panose="05000000000000000000" pitchFamily="2" charset="2"/>
              <a:buChar char="§"/>
            </a:pPr>
            <a:r>
              <a:rPr lang="es-HN" sz="2800" dirty="0" smtClean="0">
                <a:latin typeface="Arial" pitchFamily="34" charset="0"/>
                <a:cs typeface="Arial" pitchFamily="34" charset="0"/>
              </a:rPr>
              <a:t>Advierte – No Opere, etc.</a:t>
            </a:r>
            <a:endParaRPr lang="en-US" sz="2800" dirty="0">
              <a:latin typeface="Arial" pitchFamily="34" charset="0"/>
              <a:cs typeface="Arial" pitchFamily="34" charset="0"/>
            </a:endParaRPr>
          </a:p>
        </p:txBody>
      </p:sp>
      <p:pic>
        <p:nvPicPr>
          <p:cNvPr id="9" name="Picture 8" title="Ejemplo de etiqeta: identifica a la persona y Advertir de peligro"/>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7659" b="89884" l="9967" r="89869">
                        <a14:foregroundMark x1="59150" y1="36561" x2="79902" y2="40751"/>
                      </a14:backgroundRemoval>
                    </a14:imgEffect>
                  </a14:imgLayer>
                </a14:imgProps>
              </a:ext>
              <a:ext uri="{28A0092B-C50C-407E-A947-70E740481C1C}">
                <a14:useLocalDpi xmlns:a14="http://schemas.microsoft.com/office/drawing/2010/main" val="0"/>
              </a:ext>
            </a:extLst>
          </a:blip>
          <a:srcRect l="8670" t="4795" r="8650" b="10120"/>
          <a:stretch/>
        </p:blipFill>
        <p:spPr>
          <a:xfrm rot="21006732">
            <a:off x="5632873" y="3395966"/>
            <a:ext cx="2749168" cy="3200400"/>
          </a:xfrm>
          <a:prstGeom prst="rect">
            <a:avLst/>
          </a:prstGeom>
        </p:spPr>
      </p:pic>
    </p:spTree>
    <p:extLst>
      <p:ext uri="{BB962C8B-B14F-4D97-AF65-F5344CB8AC3E}">
        <p14:creationId xmlns:p14="http://schemas.microsoft.com/office/powerpoint/2010/main" val="1787539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44550E-07AD-42BD-BA26-A48CE5414523}" type="slidenum">
              <a:rPr lang="en-US" smtClean="0">
                <a:solidFill>
                  <a:schemeClr val="bg1">
                    <a:lumMod val="75000"/>
                  </a:schemeClr>
                </a:solidFill>
              </a:rPr>
              <a:pPr/>
              <a:t>33</a:t>
            </a:fld>
            <a:endParaRPr lang="en-US" dirty="0">
              <a:solidFill>
                <a:schemeClr val="bg1">
                  <a:lumMod val="75000"/>
                </a:schemeClr>
              </a:solidFill>
            </a:endParaRPr>
          </a:p>
        </p:txBody>
      </p:sp>
      <p:sp>
        <p:nvSpPr>
          <p:cNvPr id="7" name="Title 6"/>
          <p:cNvSpPr>
            <a:spLocks noGrp="1"/>
          </p:cNvSpPr>
          <p:nvPr>
            <p:ph type="title"/>
          </p:nvPr>
        </p:nvSpPr>
        <p:spPr/>
        <p:txBody>
          <a:bodyPr>
            <a:noAutofit/>
          </a:bodyPr>
          <a:lstStyle/>
          <a:p>
            <a:r>
              <a:rPr lang="es-ES" dirty="0"/>
              <a:t>Remover el Candado de Emergencia</a:t>
            </a:r>
            <a:endParaRPr lang="en-US" dirty="0"/>
          </a:p>
        </p:txBody>
      </p:sp>
      <p:sp>
        <p:nvSpPr>
          <p:cNvPr id="3" name="Content Placeholder 2"/>
          <p:cNvSpPr>
            <a:spLocks noGrp="1"/>
          </p:cNvSpPr>
          <p:nvPr>
            <p:ph idx="1"/>
          </p:nvPr>
        </p:nvSpPr>
        <p:spPr>
          <a:xfrm>
            <a:off x="457200" y="1745007"/>
            <a:ext cx="8229600" cy="4525963"/>
          </a:xfrm>
        </p:spPr>
        <p:txBody>
          <a:bodyPr>
            <a:normAutofit/>
          </a:bodyPr>
          <a:lstStyle/>
          <a:p>
            <a:pPr marL="0" indent="0">
              <a:buClr>
                <a:srgbClr val="FFC000"/>
              </a:buClr>
              <a:buSzPct val="150000"/>
              <a:buNone/>
            </a:pPr>
            <a:r>
              <a:rPr lang="es-HN" sz="3200" dirty="0" smtClean="0">
                <a:latin typeface="Arial" pitchFamily="34" charset="0"/>
                <a:cs typeface="Arial" pitchFamily="34" charset="0"/>
              </a:rPr>
              <a:t>El empleador </a:t>
            </a:r>
            <a:r>
              <a:rPr lang="es-HN" sz="3200" b="1" dirty="0" smtClean="0">
                <a:solidFill>
                  <a:schemeClr val="accent6">
                    <a:lumMod val="75000"/>
                  </a:schemeClr>
                </a:solidFill>
                <a:latin typeface="Arial Black" panose="020B0A04020102020204" pitchFamily="34" charset="0"/>
              </a:rPr>
              <a:t>puede</a:t>
            </a:r>
            <a:r>
              <a:rPr lang="es-HN" sz="3200" dirty="0" smtClean="0">
                <a:latin typeface="Arial" pitchFamily="34" charset="0"/>
                <a:cs typeface="Arial" pitchFamily="34" charset="0"/>
              </a:rPr>
              <a:t> remover el candado </a:t>
            </a:r>
            <a:r>
              <a:rPr lang="es-HN" sz="3200" b="1" dirty="0" smtClean="0">
                <a:solidFill>
                  <a:schemeClr val="accent6">
                    <a:lumMod val="75000"/>
                  </a:schemeClr>
                </a:solidFill>
                <a:latin typeface="Arial Black" panose="020B0A04020102020204" pitchFamily="34" charset="0"/>
              </a:rPr>
              <a:t>SI</a:t>
            </a:r>
            <a:r>
              <a:rPr lang="es-HN" sz="3200" dirty="0" smtClean="0">
                <a:latin typeface="Arial" pitchFamily="34" charset="0"/>
                <a:cs typeface="Arial" pitchFamily="34" charset="0"/>
              </a:rPr>
              <a:t> el empleado </a:t>
            </a:r>
            <a:r>
              <a:rPr lang="es-HN" sz="3200" b="1" dirty="0" smtClean="0">
                <a:solidFill>
                  <a:schemeClr val="accent6">
                    <a:lumMod val="75000"/>
                  </a:schemeClr>
                </a:solidFill>
                <a:latin typeface="Arial Black" panose="020B0A04020102020204" pitchFamily="34" charset="0"/>
              </a:rPr>
              <a:t>no está disponible</a:t>
            </a:r>
            <a:r>
              <a:rPr lang="es-HN" sz="3200" dirty="0" smtClean="0">
                <a:latin typeface="Arial" pitchFamily="34" charset="0"/>
                <a:cs typeface="Arial" pitchFamily="34" charset="0"/>
              </a:rPr>
              <a:t>.</a:t>
            </a:r>
          </a:p>
          <a:p>
            <a:pPr>
              <a:buClr>
                <a:srgbClr val="FFC000"/>
              </a:buClr>
              <a:buSzPct val="150000"/>
              <a:buFont typeface="Wingdings" panose="05000000000000000000" pitchFamily="2" charset="2"/>
              <a:buChar char="§"/>
            </a:pPr>
            <a:endParaRPr lang="es-HN" sz="1600" dirty="0" smtClean="0">
              <a:latin typeface="Arial" pitchFamily="34" charset="0"/>
              <a:cs typeface="Arial" pitchFamily="34" charset="0"/>
            </a:endParaRPr>
          </a:p>
          <a:p>
            <a:pPr marL="365760" indent="-365760">
              <a:spcBef>
                <a:spcPts val="0"/>
              </a:spcBef>
              <a:spcAft>
                <a:spcPts val="600"/>
              </a:spcAft>
              <a:buClr>
                <a:srgbClr val="FFC000"/>
              </a:buClr>
              <a:buSzPct val="150000"/>
              <a:buFont typeface="Wingdings" panose="05000000000000000000" pitchFamily="2" charset="2"/>
              <a:buChar char="§"/>
            </a:pPr>
            <a:r>
              <a:rPr lang="es-HN" sz="2800" dirty="0" smtClean="0">
                <a:latin typeface="Arial" pitchFamily="34" charset="0"/>
                <a:cs typeface="Arial" pitchFamily="34" charset="0"/>
              </a:rPr>
              <a:t>Empleado </a:t>
            </a:r>
            <a:r>
              <a:rPr lang="es-HN" sz="2800" b="1" dirty="0" smtClean="0">
                <a:solidFill>
                  <a:schemeClr val="accent6">
                    <a:lumMod val="75000"/>
                  </a:schemeClr>
                </a:solidFill>
                <a:latin typeface="Arial Black" panose="020B0A04020102020204" pitchFamily="34" charset="0"/>
              </a:rPr>
              <a:t>NO ESTA </a:t>
            </a:r>
            <a:r>
              <a:rPr lang="es-HN" sz="2800" dirty="0" smtClean="0">
                <a:latin typeface="Arial" pitchFamily="34" charset="0"/>
                <a:cs typeface="Arial" pitchFamily="34" charset="0"/>
              </a:rPr>
              <a:t>en la instalación.</a:t>
            </a:r>
          </a:p>
          <a:p>
            <a:pPr marL="365760" indent="-365760">
              <a:spcBef>
                <a:spcPts val="0"/>
              </a:spcBef>
              <a:spcAft>
                <a:spcPts val="600"/>
              </a:spcAft>
              <a:buClr>
                <a:srgbClr val="FFC000"/>
              </a:buClr>
              <a:buSzPct val="150000"/>
              <a:buFont typeface="Wingdings" panose="05000000000000000000" pitchFamily="2" charset="2"/>
              <a:buChar char="§"/>
            </a:pPr>
            <a:r>
              <a:rPr lang="es-HN" sz="2800" dirty="0" smtClean="0">
                <a:latin typeface="Arial" pitchFamily="34" charset="0"/>
                <a:cs typeface="Arial" pitchFamily="34" charset="0"/>
              </a:rPr>
              <a:t>Esfuerzo razonable para informar al empleado. </a:t>
            </a:r>
          </a:p>
          <a:p>
            <a:pPr marL="365760" indent="-365760">
              <a:spcBef>
                <a:spcPts val="0"/>
              </a:spcBef>
              <a:spcAft>
                <a:spcPts val="600"/>
              </a:spcAft>
              <a:buClr>
                <a:srgbClr val="FFC000"/>
              </a:buClr>
              <a:buSzPct val="150000"/>
              <a:buFont typeface="Wingdings" panose="05000000000000000000" pitchFamily="2" charset="2"/>
              <a:buChar char="§"/>
            </a:pPr>
            <a:r>
              <a:rPr lang="es-HN" sz="2800" dirty="0" smtClean="0">
                <a:latin typeface="Arial" pitchFamily="34" charset="0"/>
                <a:cs typeface="Arial" pitchFamily="34" charset="0"/>
              </a:rPr>
              <a:t>Empleado sabe que se removió candado. </a:t>
            </a:r>
          </a:p>
          <a:p>
            <a:pPr marL="731520" lvl="1" indent="-365760">
              <a:spcBef>
                <a:spcPts val="0"/>
              </a:spcBef>
              <a:spcAft>
                <a:spcPts val="600"/>
              </a:spcAft>
              <a:buClr>
                <a:srgbClr val="FFC000"/>
              </a:buClr>
              <a:buSzPct val="150000"/>
              <a:buFont typeface="Arial" panose="020B0604020202020204" pitchFamily="34" charset="0"/>
              <a:buChar char="•"/>
            </a:pPr>
            <a:r>
              <a:rPr lang="es-HN" sz="2400" dirty="0" smtClean="0">
                <a:latin typeface="Arial" pitchFamily="34" charset="0"/>
                <a:cs typeface="Arial" pitchFamily="34" charset="0"/>
              </a:rPr>
              <a:t>Debe saberlo</a:t>
            </a:r>
            <a:r>
              <a:rPr lang="es-H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r>
              <a:rPr lang="es-HN" sz="2400" b="1" dirty="0" smtClean="0">
                <a:solidFill>
                  <a:schemeClr val="accent6">
                    <a:lumMod val="75000"/>
                  </a:schemeClr>
                </a:solidFill>
                <a:latin typeface="Arial Black" panose="020B0A04020102020204" pitchFamily="34" charset="0"/>
                <a:cs typeface="Arial" pitchFamily="34" charset="0"/>
              </a:rPr>
              <a:t>ANTES</a:t>
            </a:r>
            <a:r>
              <a:rPr lang="es-HN" sz="2400" dirty="0" smtClean="0">
                <a:latin typeface="Arial" pitchFamily="34" charset="0"/>
                <a:cs typeface="Arial" pitchFamily="34" charset="0"/>
              </a:rPr>
              <a:t> de regresar al trabajo.</a:t>
            </a:r>
            <a:endParaRPr lang="es-HN" dirty="0">
              <a:latin typeface="Arial" pitchFamily="34" charset="0"/>
              <a:cs typeface="Arial" pitchFamily="34" charset="0"/>
            </a:endParaRPr>
          </a:p>
        </p:txBody>
      </p:sp>
      <p:sp>
        <p:nvSpPr>
          <p:cNvPr id="6" name="TextBox 5"/>
          <p:cNvSpPr txBox="1"/>
          <p:nvPr/>
        </p:nvSpPr>
        <p:spPr>
          <a:xfrm>
            <a:off x="457200" y="5238589"/>
            <a:ext cx="8229600" cy="523220"/>
          </a:xfrm>
          <a:prstGeom prst="rect">
            <a:avLst/>
          </a:prstGeom>
          <a:noFill/>
        </p:spPr>
        <p:txBody>
          <a:bodyPr wrap="square" rtlCol="0">
            <a:spAutoFit/>
          </a:bodyPr>
          <a:lstStyle/>
          <a:p>
            <a:pPr algn="ctr"/>
            <a:r>
              <a:rPr lang="es-HN" sz="2800" b="1" dirty="0" smtClean="0">
                <a:solidFill>
                  <a:schemeClr val="accent6">
                    <a:lumMod val="75000"/>
                  </a:schemeClr>
                </a:solidFill>
                <a:latin typeface="Arial Black" panose="020B0A04020102020204" pitchFamily="34" charset="0"/>
                <a:cs typeface="Arial" panose="020B0604020202020204" pitchFamily="34" charset="0"/>
              </a:rPr>
              <a:t>PISTA:</a:t>
            </a:r>
            <a:r>
              <a:rPr lang="es-HN" sz="2800" b="1" dirty="0" smtClean="0">
                <a:latin typeface="Arial" panose="020B0604020202020204" pitchFamily="34" charset="0"/>
                <a:cs typeface="Arial" panose="020B0604020202020204" pitchFamily="34" charset="0"/>
              </a:rPr>
              <a:t>  </a:t>
            </a:r>
            <a:r>
              <a:rPr lang="es-HN" sz="2800" dirty="0" smtClean="0">
                <a:latin typeface="Arial" panose="020B0604020202020204" pitchFamily="34" charset="0"/>
                <a:cs typeface="Arial" panose="020B0604020202020204" pitchFamily="34" charset="0"/>
              </a:rPr>
              <a:t>Mantener documentación escrita</a:t>
            </a:r>
            <a:r>
              <a:rPr lang="en-US" sz="2800" i="1" dirty="0" smtClean="0">
                <a:latin typeface="Arial" panose="020B0604020202020204" pitchFamily="34" charset="0"/>
                <a:cs typeface="Arial" panose="020B0604020202020204" pitchFamily="34" charset="0"/>
              </a:rPr>
              <a:t>.</a:t>
            </a:r>
            <a:endParaRPr lang="en-US"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449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944550E-07AD-42BD-BA26-A48CE5414523}" type="slidenum">
              <a:rPr lang="en-US" smtClean="0">
                <a:solidFill>
                  <a:schemeClr val="bg1">
                    <a:lumMod val="75000"/>
                  </a:schemeClr>
                </a:solidFill>
              </a:rPr>
              <a:pPr/>
              <a:t>34</a:t>
            </a:fld>
            <a:endParaRPr lang="en-US" dirty="0">
              <a:solidFill>
                <a:schemeClr val="bg1">
                  <a:lumMod val="75000"/>
                </a:schemeClr>
              </a:solidFill>
            </a:endParaRPr>
          </a:p>
        </p:txBody>
      </p:sp>
      <p:sp>
        <p:nvSpPr>
          <p:cNvPr id="3" name="Content Placeholder 2"/>
          <p:cNvSpPr>
            <a:spLocks noGrp="1"/>
          </p:cNvSpPr>
          <p:nvPr>
            <p:ph idx="1"/>
          </p:nvPr>
        </p:nvSpPr>
        <p:spPr>
          <a:xfrm>
            <a:off x="457200" y="1898627"/>
            <a:ext cx="6265480" cy="4525963"/>
          </a:xfrm>
        </p:spPr>
        <p:txBody>
          <a:bodyPr/>
          <a:lstStyle/>
          <a:p>
            <a:pPr marL="365760" indent="-365760">
              <a:spcBef>
                <a:spcPts val="0"/>
              </a:spcBef>
              <a:spcAft>
                <a:spcPts val="600"/>
              </a:spcAft>
              <a:buClr>
                <a:srgbClr val="FFC000"/>
              </a:buClr>
              <a:buSzPct val="150000"/>
              <a:buFont typeface="Wingdings" panose="05000000000000000000" pitchFamily="2" charset="2"/>
              <a:buChar char="§"/>
            </a:pPr>
            <a:r>
              <a:rPr lang="es-ES" dirty="0"/>
              <a:t>Procedimientos de Control de Energía (LOTO) </a:t>
            </a:r>
          </a:p>
          <a:p>
            <a:pPr marL="365760" indent="-365760">
              <a:spcBef>
                <a:spcPts val="0"/>
              </a:spcBef>
              <a:spcAft>
                <a:spcPts val="600"/>
              </a:spcAft>
              <a:buClr>
                <a:srgbClr val="FFC000"/>
              </a:buClr>
              <a:buSzPct val="150000"/>
              <a:buFont typeface="Wingdings" panose="05000000000000000000" pitchFamily="2" charset="2"/>
              <a:buChar char="§"/>
            </a:pPr>
            <a:r>
              <a:rPr lang="es-ES" dirty="0"/>
              <a:t>Entrenamiento para Empleados</a:t>
            </a:r>
          </a:p>
          <a:p>
            <a:pPr marL="365760" indent="-365760">
              <a:spcBef>
                <a:spcPts val="0"/>
              </a:spcBef>
              <a:spcAft>
                <a:spcPts val="600"/>
              </a:spcAft>
              <a:buClr>
                <a:srgbClr val="FFC000"/>
              </a:buClr>
              <a:buSzPct val="150000"/>
              <a:buFont typeface="Wingdings" panose="05000000000000000000" pitchFamily="2" charset="2"/>
              <a:buChar char="§"/>
            </a:pPr>
            <a:r>
              <a:rPr lang="es-ES" dirty="0"/>
              <a:t>Inspecciones Periódicas</a:t>
            </a:r>
          </a:p>
          <a:p>
            <a:pPr marL="365760" indent="-365760">
              <a:spcBef>
                <a:spcPts val="0"/>
              </a:spcBef>
              <a:spcAft>
                <a:spcPts val="600"/>
              </a:spcAft>
              <a:buClr>
                <a:srgbClr val="FFC000"/>
              </a:buClr>
              <a:buSzPct val="150000"/>
              <a:buFont typeface="Wingdings" panose="05000000000000000000" pitchFamily="2" charset="2"/>
              <a:buChar char="§"/>
            </a:pPr>
            <a:r>
              <a:rPr lang="es-ES" dirty="0"/>
              <a:t>Política de Vigilancia</a:t>
            </a:r>
          </a:p>
          <a:p>
            <a:pPr marL="365760" indent="-365760">
              <a:spcBef>
                <a:spcPts val="0"/>
              </a:spcBef>
              <a:spcAft>
                <a:spcPts val="600"/>
              </a:spcAft>
              <a:buClr>
                <a:srgbClr val="FFC000"/>
              </a:buClr>
              <a:buSzPct val="150000"/>
              <a:buFont typeface="Wingdings" panose="05000000000000000000" pitchFamily="2" charset="2"/>
              <a:buChar char="§"/>
            </a:pPr>
            <a:r>
              <a:rPr lang="es-ES" dirty="0"/>
              <a:t>Escrito</a:t>
            </a:r>
          </a:p>
          <a:p>
            <a:pPr marL="365760" indent="-365760">
              <a:spcBef>
                <a:spcPts val="0"/>
              </a:spcBef>
              <a:spcAft>
                <a:spcPts val="600"/>
              </a:spcAft>
              <a:buClr>
                <a:srgbClr val="FFC000"/>
              </a:buClr>
              <a:buSzPct val="150000"/>
              <a:buFont typeface="Wingdings" panose="05000000000000000000" pitchFamily="2" charset="2"/>
              <a:buChar char="§"/>
            </a:pPr>
            <a:r>
              <a:rPr lang="es-ES" dirty="0"/>
              <a:t>Protección Completa a los </a:t>
            </a:r>
            <a:r>
              <a:rPr lang="es-ES" dirty="0" smtClean="0"/>
              <a:t>Empleados</a:t>
            </a:r>
            <a:endParaRPr lang="en-US" dirty="0"/>
          </a:p>
        </p:txBody>
      </p:sp>
      <p:sp>
        <p:nvSpPr>
          <p:cNvPr id="6" name="Title 5"/>
          <p:cNvSpPr>
            <a:spLocks noGrp="1"/>
          </p:cNvSpPr>
          <p:nvPr>
            <p:ph type="title"/>
          </p:nvPr>
        </p:nvSpPr>
        <p:spPr>
          <a:xfrm>
            <a:off x="294615" y="274638"/>
            <a:ext cx="8569780" cy="1143000"/>
          </a:xfrm>
        </p:spPr>
        <p:txBody>
          <a:bodyPr>
            <a:noAutofit/>
          </a:bodyPr>
          <a:lstStyle/>
          <a:p>
            <a:r>
              <a:rPr lang="en-US" dirty="0" err="1"/>
              <a:t>Programa</a:t>
            </a:r>
            <a:r>
              <a:rPr lang="en-US" dirty="0"/>
              <a:t> </a:t>
            </a:r>
            <a:r>
              <a:rPr lang="en-US" dirty="0" smtClean="0"/>
              <a:t>de Control de </a:t>
            </a:r>
            <a:r>
              <a:rPr lang="en-US" dirty="0" err="1" smtClean="0"/>
              <a:t>Energía</a:t>
            </a:r>
            <a:r>
              <a:rPr lang="en-US" dirty="0" smtClean="0"/>
              <a:t>  </a:t>
            </a:r>
            <a:br>
              <a:rPr lang="en-US" dirty="0" smtClean="0"/>
            </a:br>
            <a:r>
              <a:rPr lang="en-US" sz="3200" dirty="0" err="1" smtClean="0"/>
              <a:t>Candado</a:t>
            </a:r>
            <a:r>
              <a:rPr lang="en-US" sz="3200" dirty="0" smtClean="0"/>
              <a:t>/</a:t>
            </a:r>
            <a:r>
              <a:rPr lang="en-US" sz="3200" dirty="0" err="1" smtClean="0"/>
              <a:t>Etiqueta</a:t>
            </a:r>
            <a:r>
              <a:rPr lang="en-US" sz="3200" dirty="0" smtClean="0"/>
              <a:t> (</a:t>
            </a:r>
            <a:r>
              <a:rPr lang="en-US" sz="3200" dirty="0"/>
              <a:t>LOTO)</a:t>
            </a:r>
          </a:p>
        </p:txBody>
      </p:sp>
      <p:grpSp>
        <p:nvGrpSpPr>
          <p:cNvPr id="2" name="Group 1" title="firmar Propiedad de Master Lock®"/>
          <p:cNvGrpSpPr/>
          <p:nvPr/>
        </p:nvGrpSpPr>
        <p:grpSpPr>
          <a:xfrm>
            <a:off x="6031390" y="1960831"/>
            <a:ext cx="2492189" cy="3683588"/>
            <a:chOff x="6031390" y="1960831"/>
            <a:chExt cx="2492189" cy="3683588"/>
          </a:xfrm>
        </p:grpSpPr>
        <p:pic>
          <p:nvPicPr>
            <p:cNvPr id="8" name="Picture 7" title="Firmar - Procedimientos de Control de Energía (LOTO) "/>
            <p:cNvPicPr>
              <a:picLocks noChangeAspect="1"/>
            </p:cNvPicPr>
            <p:nvPr/>
          </p:nvPicPr>
          <p:blipFill rotWithShape="1">
            <a:blip r:embed="rId3" cstate="email">
              <a:extLst>
                <a:ext uri="{28A0092B-C50C-407E-A947-70E740481C1C}">
                  <a14:useLocalDpi xmlns:a14="http://schemas.microsoft.com/office/drawing/2010/main" val="0"/>
                </a:ext>
              </a:extLst>
            </a:blip>
            <a:srcRect l="18045" t="3904" r="16583" b="6740"/>
            <a:stretch/>
          </p:blipFill>
          <p:spPr>
            <a:xfrm>
              <a:off x="6031390" y="1960831"/>
              <a:ext cx="2492189" cy="3406589"/>
            </a:xfrm>
            <a:prstGeom prst="rect">
              <a:avLst/>
            </a:prstGeom>
          </p:spPr>
        </p:pic>
        <p:sp>
          <p:nvSpPr>
            <p:cNvPr id="9" name="TextBox 8"/>
            <p:cNvSpPr txBox="1"/>
            <p:nvPr/>
          </p:nvSpPr>
          <p:spPr>
            <a:xfrm>
              <a:off x="6210684" y="5367420"/>
              <a:ext cx="2133600" cy="276999"/>
            </a:xfrm>
            <a:prstGeom prst="rect">
              <a:avLst/>
            </a:prstGeom>
            <a:noFill/>
          </p:spPr>
          <p:txBody>
            <a:bodyPr wrap="square" rtlCol="0">
              <a:spAutoFit/>
            </a:bodyPr>
            <a:lstStyle/>
            <a:p>
              <a:r>
                <a:rPr lang="es-HN" sz="1200" dirty="0" smtClean="0">
                  <a:latin typeface="Arial Narrow" panose="020B0606020202030204" pitchFamily="34" charset="0"/>
                </a:rPr>
                <a:t>Propiedad de Master </a:t>
              </a:r>
              <a:r>
                <a:rPr lang="es-HN" sz="1200" dirty="0" err="1" smtClean="0">
                  <a:latin typeface="Arial Narrow" panose="020B0606020202030204" pitchFamily="34" charset="0"/>
                </a:rPr>
                <a:t>Lock</a:t>
              </a:r>
              <a:r>
                <a:rPr lang="es-HN" sz="1200" dirty="0" smtClean="0">
                  <a:latin typeface="Arial Narrow" panose="020B0606020202030204" pitchFamily="34" charset="0"/>
                </a:rPr>
                <a:t>®</a:t>
              </a:r>
              <a:endParaRPr lang="es-HN" sz="1200" dirty="0">
                <a:latin typeface="Arial Narrow" panose="020B0606020202030204" pitchFamily="34" charset="0"/>
              </a:endParaRPr>
            </a:p>
          </p:txBody>
        </p:sp>
      </p:grpSp>
    </p:spTree>
    <p:extLst>
      <p:ext uri="{BB962C8B-B14F-4D97-AF65-F5344CB8AC3E}">
        <p14:creationId xmlns:p14="http://schemas.microsoft.com/office/powerpoint/2010/main" val="2795943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918"/>
            <a:ext cx="8229600" cy="1143000"/>
          </a:xfrm>
        </p:spPr>
        <p:txBody>
          <a:bodyPr>
            <a:normAutofit fontScale="90000"/>
          </a:bodyPr>
          <a:lstStyle/>
          <a:p>
            <a:r>
              <a:rPr lang="es-ES" dirty="0"/>
              <a:t>Prueba – en </a:t>
            </a:r>
            <a:r>
              <a:rPr lang="es-ES" dirty="0" smtClean="0"/>
              <a:t>Procedimiento </a:t>
            </a:r>
            <a:r>
              <a:rPr lang="es-ES" dirty="0"/>
              <a:t>Candado/Etiqueta (LOTO)</a:t>
            </a:r>
            <a:endParaRPr lang="en-US" dirty="0"/>
          </a:p>
        </p:txBody>
      </p:sp>
      <p:sp>
        <p:nvSpPr>
          <p:cNvPr id="11" name="Slide Number Placeholder 10"/>
          <p:cNvSpPr>
            <a:spLocks noGrp="1"/>
          </p:cNvSpPr>
          <p:nvPr>
            <p:ph type="sldNum" sz="quarter" idx="12"/>
          </p:nvPr>
        </p:nvSpPr>
        <p:spPr/>
        <p:txBody>
          <a:bodyPr/>
          <a:lstStyle/>
          <a:p>
            <a:fld id="{8944550E-07AD-42BD-BA26-A48CE5414523}" type="slidenum">
              <a:rPr lang="en-US" smtClean="0">
                <a:solidFill>
                  <a:schemeClr val="bg1">
                    <a:lumMod val="75000"/>
                  </a:schemeClr>
                </a:solidFill>
              </a:rPr>
              <a:pPr/>
              <a:t>35</a:t>
            </a:fld>
            <a:endParaRPr lang="en-US" dirty="0">
              <a:solidFill>
                <a:schemeClr val="bg1">
                  <a:lumMod val="75000"/>
                </a:schemeClr>
              </a:solidFill>
            </a:endParaRPr>
          </a:p>
        </p:txBody>
      </p:sp>
      <p:sp>
        <p:nvSpPr>
          <p:cNvPr id="8" name="Content Placeholder 7"/>
          <p:cNvSpPr>
            <a:spLocks noGrp="1"/>
          </p:cNvSpPr>
          <p:nvPr>
            <p:ph sz="quarter" idx="13"/>
          </p:nvPr>
        </p:nvSpPr>
        <p:spPr>
          <a:xfrm>
            <a:off x="453522" y="1603848"/>
            <a:ext cx="4792345" cy="1137510"/>
          </a:xfrm>
        </p:spPr>
        <p:txBody>
          <a:bodyPr>
            <a:normAutofit/>
          </a:bodyPr>
          <a:lstStyle/>
          <a:p>
            <a:pPr marL="0" indent="0">
              <a:buNone/>
            </a:pPr>
            <a:r>
              <a:rPr lang="es-ES" sz="3200" b="1" dirty="0">
                <a:solidFill>
                  <a:schemeClr val="accent6">
                    <a:lumMod val="75000"/>
                  </a:schemeClr>
                </a:solidFill>
              </a:rPr>
              <a:t>Procedimientos de Control de </a:t>
            </a:r>
            <a:r>
              <a:rPr lang="es-ES" sz="3200" b="1" dirty="0" smtClean="0">
                <a:solidFill>
                  <a:schemeClr val="accent6">
                    <a:lumMod val="75000"/>
                  </a:schemeClr>
                </a:solidFill>
              </a:rPr>
              <a:t>Energía</a:t>
            </a:r>
            <a:endParaRPr lang="en-US" sz="3200" dirty="0"/>
          </a:p>
        </p:txBody>
      </p:sp>
      <p:sp>
        <p:nvSpPr>
          <p:cNvPr id="10" name="Content Placeholder 9"/>
          <p:cNvSpPr>
            <a:spLocks noGrp="1"/>
          </p:cNvSpPr>
          <p:nvPr>
            <p:ph sz="quarter" idx="15"/>
          </p:nvPr>
        </p:nvSpPr>
        <p:spPr>
          <a:xfrm>
            <a:off x="453521" y="2814520"/>
            <a:ext cx="8372290" cy="3677736"/>
          </a:xfrm>
        </p:spPr>
        <p:txBody>
          <a:bodyPr>
            <a:normAutofit/>
          </a:bodyPr>
          <a:lstStyle/>
          <a:p>
            <a:pPr marL="365760" lvl="0" indent="-365760">
              <a:spcBef>
                <a:spcPts val="0"/>
              </a:spcBef>
              <a:spcAft>
                <a:spcPts val="600"/>
              </a:spcAft>
              <a:buClr>
                <a:srgbClr val="FFC000"/>
              </a:buClr>
              <a:buSzPct val="150000"/>
              <a:buFont typeface="Wingdings" panose="05000000000000000000" pitchFamily="2" charset="2"/>
              <a:buChar char="§"/>
            </a:pPr>
            <a:r>
              <a:rPr lang="es-HN" dirty="0">
                <a:solidFill>
                  <a:prstClr val="black"/>
                </a:solidFill>
              </a:rPr>
              <a:t>Alcance &amp; Propósito</a:t>
            </a:r>
          </a:p>
          <a:p>
            <a:pPr marL="731520" lvl="1" indent="-365760">
              <a:spcBef>
                <a:spcPts val="0"/>
              </a:spcBef>
              <a:spcAft>
                <a:spcPts val="600"/>
              </a:spcAft>
              <a:buClr>
                <a:srgbClr val="FFC000"/>
              </a:buClr>
              <a:buSzPct val="150000"/>
              <a:buFont typeface="Arial" panose="020B0604020202020204" pitchFamily="34" charset="0"/>
              <a:buChar char="•"/>
            </a:pPr>
            <a:r>
              <a:rPr lang="es-HN" sz="2400" dirty="0">
                <a:solidFill>
                  <a:prstClr val="black"/>
                </a:solidFill>
                <a:latin typeface="Arial" panose="020B0604020202020204" pitchFamily="34" charset="0"/>
                <a:cs typeface="Arial" panose="020B0604020202020204" pitchFamily="34" charset="0"/>
              </a:rPr>
              <a:t>Como utilizarlo</a:t>
            </a:r>
          </a:p>
          <a:p>
            <a:pPr marL="365760" lvl="0" indent="-365760">
              <a:spcBef>
                <a:spcPts val="0"/>
              </a:spcBef>
              <a:spcAft>
                <a:spcPts val="600"/>
              </a:spcAft>
              <a:buClr>
                <a:srgbClr val="FFC000"/>
              </a:buClr>
              <a:buSzPct val="150000"/>
              <a:buFont typeface="Wingdings" panose="05000000000000000000" pitchFamily="2" charset="2"/>
              <a:buChar char="§"/>
            </a:pPr>
            <a:r>
              <a:rPr lang="es-HN" dirty="0">
                <a:solidFill>
                  <a:prstClr val="black"/>
                </a:solidFill>
              </a:rPr>
              <a:t>Pasos para controlar energía</a:t>
            </a:r>
          </a:p>
          <a:p>
            <a:pPr marL="731520" lvl="1" indent="-365760">
              <a:spcBef>
                <a:spcPts val="0"/>
              </a:spcBef>
              <a:spcAft>
                <a:spcPts val="600"/>
              </a:spcAft>
              <a:buClr>
                <a:srgbClr val="FFC000"/>
              </a:buClr>
              <a:buSzPct val="150000"/>
              <a:buFont typeface="Arial" panose="020B0604020202020204" pitchFamily="34" charset="0"/>
              <a:buChar char="•"/>
            </a:pPr>
            <a:r>
              <a:rPr lang="es-HN" sz="2400" dirty="0">
                <a:solidFill>
                  <a:prstClr val="black"/>
                </a:solidFill>
                <a:latin typeface="Arial" panose="020B0604020202020204" pitchFamily="34" charset="0"/>
                <a:cs typeface="Arial" panose="020B0604020202020204" pitchFamily="34" charset="0"/>
              </a:rPr>
              <a:t>Apagar, aislar, bloquear, asegurar</a:t>
            </a:r>
          </a:p>
          <a:p>
            <a:pPr marL="365760" lvl="0" indent="-365760">
              <a:spcBef>
                <a:spcPts val="0"/>
              </a:spcBef>
              <a:spcAft>
                <a:spcPts val="600"/>
              </a:spcAft>
              <a:buClr>
                <a:srgbClr val="FFC000"/>
              </a:buClr>
              <a:buSzPct val="150000"/>
              <a:buFont typeface="Wingdings" panose="05000000000000000000" pitchFamily="2" charset="2"/>
              <a:buChar char="§"/>
            </a:pPr>
            <a:r>
              <a:rPr lang="es-HN" dirty="0">
                <a:solidFill>
                  <a:prstClr val="black"/>
                </a:solidFill>
              </a:rPr>
              <a:t>Dispositivos LOTO  – colocar, remover, transferir</a:t>
            </a:r>
          </a:p>
          <a:p>
            <a:pPr marL="365760" lvl="0" indent="-365760">
              <a:spcBef>
                <a:spcPts val="0"/>
              </a:spcBef>
              <a:spcAft>
                <a:spcPts val="600"/>
              </a:spcAft>
              <a:buClr>
                <a:srgbClr val="FFC000"/>
              </a:buClr>
              <a:buSzPct val="150000"/>
              <a:buFont typeface="Wingdings" panose="05000000000000000000" pitchFamily="2" charset="2"/>
              <a:buChar char="§"/>
            </a:pPr>
            <a:r>
              <a:rPr lang="es-HN" dirty="0">
                <a:solidFill>
                  <a:prstClr val="black"/>
                </a:solidFill>
              </a:rPr>
              <a:t>Identificar a persona responsable</a:t>
            </a:r>
          </a:p>
          <a:p>
            <a:pPr marL="365760" lvl="0" indent="-365760">
              <a:spcBef>
                <a:spcPts val="0"/>
              </a:spcBef>
              <a:spcAft>
                <a:spcPts val="600"/>
              </a:spcAft>
              <a:buClr>
                <a:srgbClr val="FFC000"/>
              </a:buClr>
              <a:buSzPct val="150000"/>
              <a:buFont typeface="Wingdings" panose="05000000000000000000" pitchFamily="2" charset="2"/>
              <a:buChar char="§"/>
            </a:pPr>
            <a:r>
              <a:rPr lang="es-HN" dirty="0">
                <a:solidFill>
                  <a:prstClr val="black"/>
                </a:solidFill>
              </a:rPr>
              <a:t>Prueba – pasos </a:t>
            </a:r>
            <a:r>
              <a:rPr lang="es-HN" dirty="0" smtClean="0">
                <a:solidFill>
                  <a:prstClr val="black"/>
                </a:solidFill>
              </a:rPr>
              <a:t>específicos</a:t>
            </a:r>
            <a:endParaRPr lang="en-US" dirty="0"/>
          </a:p>
        </p:txBody>
      </p:sp>
      <p:pic>
        <p:nvPicPr>
          <p:cNvPr id="7" name="Picture 6" title="Trabajador, torneado, energía, fuent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00526" y="1671525"/>
            <a:ext cx="3576320" cy="2011680"/>
          </a:xfrm>
          <a:prstGeom prst="rect">
            <a:avLst/>
          </a:prstGeom>
        </p:spPr>
      </p:pic>
    </p:spTree>
    <p:extLst>
      <p:ext uri="{BB962C8B-B14F-4D97-AF65-F5344CB8AC3E}">
        <p14:creationId xmlns:p14="http://schemas.microsoft.com/office/powerpoint/2010/main" val="3960686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97E88DB-03D8-4DE9-86D2-7CABF2688A7D}" type="slidenum">
              <a:rPr lang="en-US" smtClean="0">
                <a:solidFill>
                  <a:prstClr val="black">
                    <a:tint val="75000"/>
                  </a:prstClr>
                </a:solidFill>
              </a:rPr>
              <a:pPr>
                <a:defRPr/>
              </a:pPr>
              <a:t>36</a:t>
            </a:fld>
            <a:endParaRPr lang="en-US" dirty="0">
              <a:solidFill>
                <a:prstClr val="black">
                  <a:tint val="75000"/>
                </a:prstClr>
              </a:solidFill>
            </a:endParaRPr>
          </a:p>
        </p:txBody>
      </p:sp>
      <p:sp>
        <p:nvSpPr>
          <p:cNvPr id="8" name="Title 7"/>
          <p:cNvSpPr>
            <a:spLocks noGrp="1"/>
          </p:cNvSpPr>
          <p:nvPr>
            <p:ph type="title"/>
          </p:nvPr>
        </p:nvSpPr>
        <p:spPr>
          <a:xfrm>
            <a:off x="6141140" y="164575"/>
            <a:ext cx="2770625" cy="1143000"/>
          </a:xfrm>
        </p:spPr>
        <p:txBody>
          <a:bodyPr>
            <a:normAutofit/>
          </a:bodyPr>
          <a:lstStyle/>
          <a:p>
            <a:r>
              <a:rPr lang="en-US" dirty="0" smtClean="0">
                <a:solidFill>
                  <a:srgbClr val="FF0000"/>
                </a:solidFill>
              </a:rPr>
              <a:t>EJEMPLO</a:t>
            </a:r>
            <a:endParaRPr lang="en-US" dirty="0">
              <a:solidFill>
                <a:srgbClr val="FF0000"/>
              </a:solidFill>
            </a:endParaRPr>
          </a:p>
        </p:txBody>
      </p:sp>
      <p:pic>
        <p:nvPicPr>
          <p:cNvPr id="3" name="Picture 2" title="Ejemplo - Procedimientos de Control de Energí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43" y="164575"/>
            <a:ext cx="8686800" cy="5978831"/>
          </a:xfrm>
          <a:prstGeom prst="rect">
            <a:avLst/>
          </a:prstGeom>
        </p:spPr>
      </p:pic>
    </p:spTree>
    <p:extLst>
      <p:ext uri="{BB962C8B-B14F-4D97-AF65-F5344CB8AC3E}">
        <p14:creationId xmlns:p14="http://schemas.microsoft.com/office/powerpoint/2010/main" val="451818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8944550E-07AD-42BD-BA26-A48CE5414523}" type="slidenum">
              <a:rPr lang="en-US" smtClean="0">
                <a:solidFill>
                  <a:schemeClr val="bg1">
                    <a:lumMod val="75000"/>
                  </a:schemeClr>
                </a:solidFill>
              </a:rPr>
              <a:pPr/>
              <a:t>37</a:t>
            </a:fld>
            <a:endParaRPr lang="en-US" dirty="0">
              <a:solidFill>
                <a:schemeClr val="bg1">
                  <a:lumMod val="75000"/>
                </a:schemeClr>
              </a:solidFill>
            </a:endParaRPr>
          </a:p>
        </p:txBody>
      </p:sp>
      <p:sp>
        <p:nvSpPr>
          <p:cNvPr id="6" name="Title 5"/>
          <p:cNvSpPr>
            <a:spLocks noGrp="1"/>
          </p:cNvSpPr>
          <p:nvPr>
            <p:ph type="title"/>
          </p:nvPr>
        </p:nvSpPr>
        <p:spPr/>
        <p:txBody>
          <a:bodyPr>
            <a:noAutofit/>
          </a:bodyPr>
          <a:lstStyle/>
          <a:p>
            <a:r>
              <a:rPr lang="es-ES" dirty="0"/>
              <a:t>¿Quién </a:t>
            </a:r>
            <a:r>
              <a:rPr lang="es-ES" dirty="0" smtClean="0"/>
              <a:t>Necesita Entrenamiento </a:t>
            </a:r>
            <a:r>
              <a:rPr lang="es-ES" dirty="0"/>
              <a:t>Candado/Etiqueta (LOTO)?</a:t>
            </a:r>
            <a:endParaRPr lang="en-US" dirty="0"/>
          </a:p>
        </p:txBody>
      </p:sp>
      <p:sp>
        <p:nvSpPr>
          <p:cNvPr id="9" name="Content Placeholder 8"/>
          <p:cNvSpPr>
            <a:spLocks noGrp="1"/>
          </p:cNvSpPr>
          <p:nvPr>
            <p:ph sz="half" idx="1"/>
          </p:nvPr>
        </p:nvSpPr>
        <p:spPr>
          <a:xfrm>
            <a:off x="457201" y="1753820"/>
            <a:ext cx="5958240" cy="2366470"/>
          </a:xfrm>
        </p:spPr>
        <p:txBody>
          <a:bodyPr>
            <a:normAutofit/>
          </a:bodyPr>
          <a:lstStyle/>
          <a:p>
            <a:pPr marL="0" lvl="0" indent="0">
              <a:buNone/>
            </a:pPr>
            <a:r>
              <a:rPr lang="es-HN" sz="3600" b="1" dirty="0">
                <a:solidFill>
                  <a:srgbClr val="F79646">
                    <a:lumMod val="75000"/>
                  </a:srgbClr>
                </a:solidFill>
                <a:latin typeface="Arial Black" panose="020B0A04020102020204" pitchFamily="34" charset="0"/>
              </a:rPr>
              <a:t>TODOS</a:t>
            </a:r>
            <a:r>
              <a:rPr lang="es-HN" sz="3200" b="1" dirty="0">
                <a:solidFill>
                  <a:srgbClr val="F79646">
                    <a:lumMod val="75000"/>
                  </a:srgbClr>
                </a:solidFill>
              </a:rPr>
              <a:t> </a:t>
            </a:r>
            <a:r>
              <a:rPr lang="es-HN" sz="3200" dirty="0">
                <a:solidFill>
                  <a:prstClr val="black"/>
                </a:solidFill>
              </a:rPr>
              <a:t>los trabajadores necesitan entrenamiento de acuerdo a su exposición a Candado/Etiqueta (LOTO</a:t>
            </a:r>
            <a:r>
              <a:rPr lang="es-HN" sz="3200" dirty="0" smtClean="0">
                <a:solidFill>
                  <a:prstClr val="black"/>
                </a:solidFill>
              </a:rPr>
              <a:t>).</a:t>
            </a:r>
            <a:endParaRPr lang="en-US" dirty="0"/>
          </a:p>
        </p:txBody>
      </p:sp>
      <p:sp>
        <p:nvSpPr>
          <p:cNvPr id="10" name="Content Placeholder 9"/>
          <p:cNvSpPr>
            <a:spLocks noGrp="1"/>
          </p:cNvSpPr>
          <p:nvPr>
            <p:ph sz="half" idx="2"/>
          </p:nvPr>
        </p:nvSpPr>
        <p:spPr>
          <a:xfrm>
            <a:off x="462665" y="4116973"/>
            <a:ext cx="8224746" cy="2153997"/>
          </a:xfrm>
        </p:spPr>
        <p:txBody>
          <a:bodyPr>
            <a:normAutofit/>
          </a:bodyPr>
          <a:lstStyle/>
          <a:p>
            <a:pPr marL="0" lvl="0" indent="0">
              <a:buNone/>
            </a:pPr>
            <a:r>
              <a:rPr lang="es-HN" sz="3200" b="1" dirty="0">
                <a:solidFill>
                  <a:prstClr val="black"/>
                </a:solidFill>
              </a:rPr>
              <a:t>OSHA identifica:   </a:t>
            </a:r>
          </a:p>
          <a:p>
            <a:pPr marL="400050" lvl="1" indent="0">
              <a:buNone/>
            </a:pPr>
            <a:r>
              <a:rPr lang="es-HN" sz="2800" b="1" dirty="0">
                <a:solidFill>
                  <a:srgbClr val="F79646">
                    <a:lumMod val="75000"/>
                  </a:srgbClr>
                </a:solidFill>
              </a:rPr>
              <a:t>Empleado Autorizado </a:t>
            </a:r>
            <a:r>
              <a:rPr lang="es-HN" sz="2800" dirty="0">
                <a:solidFill>
                  <a:prstClr val="black"/>
                </a:solidFill>
              </a:rPr>
              <a:t>– desarrolla </a:t>
            </a:r>
            <a:r>
              <a:rPr lang="es-HN" sz="2800" dirty="0" smtClean="0">
                <a:solidFill>
                  <a:prstClr val="black"/>
                </a:solidFill>
              </a:rPr>
              <a:t>LOTO</a:t>
            </a:r>
            <a:endParaRPr lang="es-HN" sz="2800" dirty="0">
              <a:solidFill>
                <a:prstClr val="black"/>
              </a:solidFill>
            </a:endParaRPr>
          </a:p>
          <a:p>
            <a:pPr marL="400050" lvl="1" indent="0">
              <a:buNone/>
            </a:pPr>
            <a:r>
              <a:rPr lang="es-HN" sz="2800" b="1" dirty="0">
                <a:solidFill>
                  <a:srgbClr val="F79646">
                    <a:lumMod val="75000"/>
                  </a:srgbClr>
                </a:solidFill>
              </a:rPr>
              <a:t>Empleado Afectado </a:t>
            </a:r>
            <a:r>
              <a:rPr lang="es-HN" sz="2800" dirty="0">
                <a:solidFill>
                  <a:prstClr val="black"/>
                </a:solidFill>
              </a:rPr>
              <a:t>– opera máquina o equipo o trabaja en el área donde se hace LOTO </a:t>
            </a:r>
          </a:p>
          <a:p>
            <a:pPr marL="0" indent="0">
              <a:buNone/>
            </a:pPr>
            <a:endParaRPr lang="en-US" dirty="0"/>
          </a:p>
        </p:txBody>
      </p:sp>
      <p:pic>
        <p:nvPicPr>
          <p:cNvPr id="7" name="Picture 6" title="El trabajador bloquea la fuente de energía."/>
          <p:cNvPicPr>
            <a:picLocks noChangeAspect="1"/>
          </p:cNvPicPr>
          <p:nvPr/>
        </p:nvPicPr>
        <p:blipFill rotWithShape="1">
          <a:blip r:embed="rId3" cstate="email">
            <a:extLst>
              <a:ext uri="{28A0092B-C50C-407E-A947-70E740481C1C}">
                <a14:useLocalDpi xmlns:a14="http://schemas.microsoft.com/office/drawing/2010/main" val="0"/>
              </a:ext>
            </a:extLst>
          </a:blip>
          <a:srcRect r="29944" b="1926"/>
          <a:stretch/>
        </p:blipFill>
        <p:spPr>
          <a:xfrm>
            <a:off x="5712838" y="1841592"/>
            <a:ext cx="3045307" cy="2286000"/>
          </a:xfrm>
          <a:prstGeom prst="ellipse">
            <a:avLst/>
          </a:prstGeom>
        </p:spPr>
      </p:pic>
    </p:spTree>
    <p:extLst>
      <p:ext uri="{BB962C8B-B14F-4D97-AF65-F5344CB8AC3E}">
        <p14:creationId xmlns:p14="http://schemas.microsoft.com/office/powerpoint/2010/main" val="206083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a:xfrm>
            <a:off x="137495" y="202980"/>
            <a:ext cx="8864216" cy="1387732"/>
          </a:xfrm>
        </p:spPr>
        <p:txBody>
          <a:bodyPr>
            <a:noAutofit/>
          </a:bodyPr>
          <a:lstStyle/>
          <a:p>
            <a:r>
              <a:rPr lang="es-ES" dirty="0"/>
              <a:t>Entrenamiento </a:t>
            </a:r>
            <a:r>
              <a:rPr lang="es-ES" dirty="0" smtClean="0"/>
              <a:t>para TODOS </a:t>
            </a:r>
            <a:r>
              <a:rPr lang="es-ES" dirty="0"/>
              <a:t>los Trabajadores - </a:t>
            </a:r>
            <a:r>
              <a:rPr lang="es-ES" sz="2800" dirty="0"/>
              <a:t>Candado/Etiqueta (LOTO) </a:t>
            </a:r>
            <a:endParaRPr lang="en-US" sz="2800" dirty="0"/>
          </a:p>
        </p:txBody>
      </p:sp>
      <p:sp>
        <p:nvSpPr>
          <p:cNvPr id="5" name="Slide Number Placeholder 4"/>
          <p:cNvSpPr>
            <a:spLocks noGrp="1"/>
          </p:cNvSpPr>
          <p:nvPr>
            <p:ph type="sldNum" sz="quarter" idx="12"/>
          </p:nvPr>
        </p:nvSpPr>
        <p:spPr/>
        <p:txBody>
          <a:bodyPr/>
          <a:lstStyle/>
          <a:p>
            <a:fld id="{8944550E-07AD-42BD-BA26-A48CE5414523}" type="slidenum">
              <a:rPr lang="en-US" smtClean="0">
                <a:solidFill>
                  <a:schemeClr val="bg1">
                    <a:lumMod val="75000"/>
                  </a:schemeClr>
                </a:solidFill>
              </a:rPr>
              <a:pPr/>
              <a:t>38</a:t>
            </a:fld>
            <a:endParaRPr lang="en-US" dirty="0">
              <a:solidFill>
                <a:schemeClr val="bg1">
                  <a:lumMod val="75000"/>
                </a:schemeClr>
              </a:solidFill>
            </a:endParaRPr>
          </a:p>
        </p:txBody>
      </p:sp>
      <p:sp>
        <p:nvSpPr>
          <p:cNvPr id="25" name="Content Placeholder 24"/>
          <p:cNvSpPr>
            <a:spLocks noGrp="1"/>
          </p:cNvSpPr>
          <p:nvPr>
            <p:ph sz="quarter" idx="13"/>
          </p:nvPr>
        </p:nvSpPr>
        <p:spPr>
          <a:xfrm>
            <a:off x="386846" y="1777585"/>
            <a:ext cx="8371299" cy="1486953"/>
          </a:xfrm>
        </p:spPr>
        <p:txBody>
          <a:bodyPr>
            <a:noAutofit/>
          </a:bodyPr>
          <a:lstStyle/>
          <a:p>
            <a:pPr marL="0" indent="0">
              <a:buNone/>
            </a:pPr>
            <a:r>
              <a:rPr lang="es-ES" sz="3200" b="1" dirty="0">
                <a:solidFill>
                  <a:schemeClr val="accent6">
                    <a:lumMod val="75000"/>
                  </a:schemeClr>
                </a:solidFill>
                <a:latin typeface="Arial Black" panose="020B0A04020102020204" pitchFamily="34" charset="0"/>
              </a:rPr>
              <a:t>TODOS</a:t>
            </a:r>
            <a:r>
              <a:rPr lang="es-ES" sz="3200" dirty="0"/>
              <a:t> – deben conocer, entender y ser capaces de seguir los </a:t>
            </a:r>
            <a:r>
              <a:rPr lang="es-ES" sz="3200" dirty="0" smtClean="0"/>
              <a:t>procedimientos LOTO</a:t>
            </a:r>
            <a:r>
              <a:rPr lang="es-ES" sz="3200" dirty="0"/>
              <a:t>. </a:t>
            </a:r>
          </a:p>
          <a:p>
            <a:pPr marL="0" indent="0">
              <a:buNone/>
            </a:pPr>
            <a:endParaRPr lang="en-US" dirty="0"/>
          </a:p>
        </p:txBody>
      </p:sp>
      <p:sp>
        <p:nvSpPr>
          <p:cNvPr id="26" name="Content Placeholder 25"/>
          <p:cNvSpPr>
            <a:spLocks noGrp="1"/>
          </p:cNvSpPr>
          <p:nvPr>
            <p:ph sz="quarter" idx="14"/>
          </p:nvPr>
        </p:nvSpPr>
        <p:spPr>
          <a:xfrm>
            <a:off x="385855" y="2929735"/>
            <a:ext cx="6221610" cy="3648475"/>
          </a:xfrm>
        </p:spPr>
        <p:txBody>
          <a:bodyPr>
            <a:normAutofit/>
          </a:bodyPr>
          <a:lstStyle/>
          <a:p>
            <a:pPr marL="365760" lvl="0" indent="-365760">
              <a:spcBef>
                <a:spcPts val="0"/>
              </a:spcBef>
              <a:spcAft>
                <a:spcPts val="600"/>
              </a:spcAft>
              <a:buClr>
                <a:srgbClr val="FFC000"/>
              </a:buClr>
              <a:buSzPct val="150000"/>
              <a:buFont typeface="Wingdings" panose="05000000000000000000" pitchFamily="2" charset="2"/>
              <a:buChar char="§"/>
            </a:pPr>
            <a:r>
              <a:rPr lang="es-HN" dirty="0">
                <a:solidFill>
                  <a:prstClr val="black"/>
                </a:solidFill>
              </a:rPr>
              <a:t>Propósito y función de LOTO</a:t>
            </a:r>
          </a:p>
          <a:p>
            <a:pPr marL="365760" lvl="0" indent="-365760">
              <a:spcBef>
                <a:spcPts val="0"/>
              </a:spcBef>
              <a:spcAft>
                <a:spcPts val="600"/>
              </a:spcAft>
              <a:buClr>
                <a:srgbClr val="FFC000"/>
              </a:buClr>
              <a:buSzPct val="150000"/>
              <a:buFont typeface="Wingdings" panose="05000000000000000000" pitchFamily="2" charset="2"/>
              <a:buChar char="§"/>
            </a:pPr>
            <a:r>
              <a:rPr lang="es-HN" dirty="0">
                <a:solidFill>
                  <a:prstClr val="black"/>
                </a:solidFill>
              </a:rPr>
              <a:t>El uso de LOTO</a:t>
            </a:r>
          </a:p>
          <a:p>
            <a:pPr marL="365760" lvl="0" indent="-365760">
              <a:spcBef>
                <a:spcPts val="0"/>
              </a:spcBef>
              <a:spcAft>
                <a:spcPts val="600"/>
              </a:spcAft>
              <a:buClr>
                <a:srgbClr val="FFC000"/>
              </a:buClr>
              <a:buSzPct val="150000"/>
              <a:buFont typeface="Wingdings" panose="05000000000000000000" pitchFamily="2" charset="2"/>
              <a:buChar char="§"/>
            </a:pPr>
            <a:r>
              <a:rPr lang="es-HN" dirty="0">
                <a:solidFill>
                  <a:prstClr val="black"/>
                </a:solidFill>
              </a:rPr>
              <a:t>Procedimientos</a:t>
            </a:r>
          </a:p>
          <a:p>
            <a:pPr marL="365760" lvl="0" indent="-365760">
              <a:spcBef>
                <a:spcPts val="0"/>
              </a:spcBef>
              <a:spcAft>
                <a:spcPts val="600"/>
              </a:spcAft>
              <a:buClr>
                <a:srgbClr val="FFC000"/>
              </a:buClr>
              <a:buSzPct val="150000"/>
              <a:buFont typeface="Wingdings" panose="05000000000000000000" pitchFamily="2" charset="2"/>
              <a:buChar char="§"/>
            </a:pPr>
            <a:r>
              <a:rPr lang="es-HN" dirty="0">
                <a:solidFill>
                  <a:prstClr val="black"/>
                </a:solidFill>
              </a:rPr>
              <a:t>Prohibir la puesta en marcha </a:t>
            </a:r>
            <a:r>
              <a:rPr lang="es-HN" dirty="0" smtClean="0">
                <a:solidFill>
                  <a:prstClr val="black"/>
                </a:solidFill>
              </a:rPr>
              <a:t>si LOTO </a:t>
            </a:r>
            <a:r>
              <a:rPr lang="es-HN" dirty="0">
                <a:solidFill>
                  <a:prstClr val="black"/>
                </a:solidFill>
              </a:rPr>
              <a:t>está </a:t>
            </a:r>
            <a:r>
              <a:rPr lang="es-HN" dirty="0" smtClean="0">
                <a:solidFill>
                  <a:prstClr val="black"/>
                </a:solidFill>
              </a:rPr>
              <a:t>aplicado</a:t>
            </a:r>
          </a:p>
          <a:p>
            <a:pPr marL="365760" lvl="0" indent="-365760">
              <a:spcBef>
                <a:spcPts val="0"/>
              </a:spcBef>
              <a:spcAft>
                <a:spcPts val="600"/>
              </a:spcAft>
              <a:buClr>
                <a:srgbClr val="FFC000"/>
              </a:buClr>
              <a:buSzPct val="150000"/>
              <a:buFont typeface="Wingdings" panose="05000000000000000000" pitchFamily="2" charset="2"/>
              <a:buChar char="§"/>
            </a:pPr>
            <a:r>
              <a:rPr lang="es-HN" dirty="0">
                <a:solidFill>
                  <a:prstClr val="black"/>
                </a:solidFill>
              </a:rPr>
              <a:t>Limitaciones del sistema </a:t>
            </a:r>
            <a:r>
              <a:rPr lang="es-HN" dirty="0" smtClean="0">
                <a:solidFill>
                  <a:prstClr val="black"/>
                </a:solidFill>
              </a:rPr>
              <a:t>solo- Etiquetado</a:t>
            </a:r>
            <a:endParaRPr lang="es-HN" dirty="0">
              <a:solidFill>
                <a:prstClr val="black"/>
              </a:solidFill>
            </a:endParaRPr>
          </a:p>
          <a:p>
            <a:pPr marL="91440" lvl="0" indent="0">
              <a:spcBef>
                <a:spcPts val="0"/>
              </a:spcBef>
              <a:spcAft>
                <a:spcPts val="600"/>
              </a:spcAft>
              <a:buClr>
                <a:srgbClr val="FFC000"/>
              </a:buClr>
              <a:buSzPct val="150000"/>
              <a:buNone/>
            </a:pPr>
            <a:endParaRPr lang="es-HN" dirty="0">
              <a:solidFill>
                <a:prstClr val="black"/>
              </a:solidFill>
            </a:endParaRPr>
          </a:p>
          <a:p>
            <a:endParaRPr lang="en-US" dirty="0"/>
          </a:p>
        </p:txBody>
      </p:sp>
      <p:pic>
        <p:nvPicPr>
          <p:cNvPr id="1026" name="Picture 2" title="Entrenando al trabajador en el candado / etiquetado"/>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7361"/>
          <a:stretch/>
        </p:blipFill>
        <p:spPr bwMode="auto">
          <a:xfrm>
            <a:off x="6607465" y="2894993"/>
            <a:ext cx="2150680" cy="2959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620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02980"/>
            <a:ext cx="8229600" cy="1143000"/>
          </a:xfrm>
        </p:spPr>
        <p:txBody>
          <a:bodyPr>
            <a:noAutofit/>
          </a:bodyPr>
          <a:lstStyle/>
          <a:p>
            <a:r>
              <a:rPr lang="en-US" dirty="0"/>
              <a:t>Solo </a:t>
            </a:r>
            <a:r>
              <a:rPr lang="en-US" dirty="0" err="1" smtClean="0"/>
              <a:t>Etiqueta</a:t>
            </a:r>
            <a:r>
              <a:rPr lang="en-US" dirty="0"/>
              <a:t>:</a:t>
            </a:r>
            <a:r>
              <a:rPr lang="en-US" dirty="0" smtClean="0"/>
              <a:t/>
            </a:r>
            <a:br>
              <a:rPr lang="en-US" dirty="0" smtClean="0"/>
            </a:br>
            <a:r>
              <a:rPr lang="en-US" dirty="0" err="1" smtClean="0"/>
              <a:t>Reglas</a:t>
            </a:r>
            <a:r>
              <a:rPr lang="en-US" dirty="0" smtClean="0"/>
              <a:t> </a:t>
            </a:r>
            <a:r>
              <a:rPr lang="en-US" dirty="0"/>
              <a:t>&amp; </a:t>
            </a:r>
            <a:r>
              <a:rPr lang="en-US" dirty="0" err="1"/>
              <a:t>Limitaciones</a:t>
            </a:r>
            <a:endParaRPr lang="en-US" dirty="0"/>
          </a:p>
        </p:txBody>
      </p:sp>
      <p:sp>
        <p:nvSpPr>
          <p:cNvPr id="5" name="Slide Number Placeholder 4"/>
          <p:cNvSpPr>
            <a:spLocks noGrp="1"/>
          </p:cNvSpPr>
          <p:nvPr>
            <p:ph type="sldNum" sz="quarter" idx="12"/>
          </p:nvPr>
        </p:nvSpPr>
        <p:spPr/>
        <p:txBody>
          <a:bodyPr/>
          <a:lstStyle/>
          <a:p>
            <a:fld id="{8944550E-07AD-42BD-BA26-A48CE5414523}" type="slidenum">
              <a:rPr lang="en-US" smtClean="0">
                <a:solidFill>
                  <a:schemeClr val="bg1">
                    <a:lumMod val="75000"/>
                  </a:schemeClr>
                </a:solidFill>
              </a:rPr>
              <a:pPr/>
              <a:t>39</a:t>
            </a:fld>
            <a:endParaRPr lang="en-US" dirty="0">
              <a:solidFill>
                <a:schemeClr val="bg1">
                  <a:lumMod val="75000"/>
                </a:schemeClr>
              </a:solidFill>
            </a:endParaRPr>
          </a:p>
        </p:txBody>
      </p:sp>
      <p:sp>
        <p:nvSpPr>
          <p:cNvPr id="8" name="Content Placeholder 7"/>
          <p:cNvSpPr>
            <a:spLocks noGrp="1"/>
          </p:cNvSpPr>
          <p:nvPr>
            <p:ph sz="quarter" idx="13"/>
          </p:nvPr>
        </p:nvSpPr>
        <p:spPr>
          <a:xfrm>
            <a:off x="461871" y="1596540"/>
            <a:ext cx="8229600" cy="565095"/>
          </a:xfrm>
        </p:spPr>
        <p:txBody>
          <a:bodyPr>
            <a:normAutofit lnSpcReduction="10000"/>
          </a:bodyPr>
          <a:lstStyle/>
          <a:p>
            <a:pPr marL="0" indent="0">
              <a:buNone/>
            </a:pPr>
            <a:r>
              <a:rPr lang="en-US" sz="3200" b="1" dirty="0">
                <a:solidFill>
                  <a:schemeClr val="accent6">
                    <a:lumMod val="75000"/>
                  </a:schemeClr>
                </a:solidFill>
                <a:latin typeface="Arial Black" panose="020B0A04020102020204" pitchFamily="34" charset="0"/>
              </a:rPr>
              <a:t>Solo</a:t>
            </a:r>
            <a:r>
              <a:rPr lang="en-US" dirty="0"/>
              <a:t> </a:t>
            </a:r>
            <a:r>
              <a:rPr lang="en-US" b="1" dirty="0" err="1"/>
              <a:t>Advertencia</a:t>
            </a:r>
            <a:r>
              <a:rPr lang="en-US" b="1" dirty="0"/>
              <a:t>!</a:t>
            </a:r>
            <a:r>
              <a:rPr lang="en-US" dirty="0"/>
              <a:t> </a:t>
            </a:r>
          </a:p>
          <a:p>
            <a:pPr marL="0" indent="0">
              <a:buNone/>
            </a:pPr>
            <a:endParaRPr lang="en-US" dirty="0"/>
          </a:p>
        </p:txBody>
      </p:sp>
      <p:sp>
        <p:nvSpPr>
          <p:cNvPr id="9" name="Content Placeholder 8"/>
          <p:cNvSpPr>
            <a:spLocks noGrp="1"/>
          </p:cNvSpPr>
          <p:nvPr>
            <p:ph sz="quarter" idx="14"/>
          </p:nvPr>
        </p:nvSpPr>
        <p:spPr>
          <a:xfrm>
            <a:off x="460879" y="2123230"/>
            <a:ext cx="8229600" cy="565095"/>
          </a:xfrm>
        </p:spPr>
        <p:txBody>
          <a:bodyPr>
            <a:normAutofit lnSpcReduction="10000"/>
          </a:bodyPr>
          <a:lstStyle/>
          <a:p>
            <a:pPr marL="0" indent="0">
              <a:buNone/>
            </a:pPr>
            <a:r>
              <a:rPr lang="en-US" sz="3200" b="1" dirty="0">
                <a:solidFill>
                  <a:schemeClr val="accent6">
                    <a:lumMod val="75000"/>
                  </a:schemeClr>
                </a:solidFill>
                <a:latin typeface="Arial Black" panose="020B0A04020102020204" pitchFamily="34" charset="0"/>
              </a:rPr>
              <a:t>NO</a:t>
            </a:r>
            <a:r>
              <a:rPr lang="en-US" dirty="0"/>
              <a:t> </a:t>
            </a:r>
            <a:r>
              <a:rPr lang="en-US" b="1" dirty="0" err="1"/>
              <a:t>provee</a:t>
            </a:r>
            <a:r>
              <a:rPr lang="en-US" b="1" dirty="0"/>
              <a:t> </a:t>
            </a:r>
            <a:r>
              <a:rPr lang="en-US" b="1" dirty="0" err="1"/>
              <a:t>restricción</a:t>
            </a:r>
            <a:r>
              <a:rPr lang="en-US" b="1" dirty="0"/>
              <a:t> </a:t>
            </a:r>
            <a:r>
              <a:rPr lang="en-US" b="1" dirty="0" err="1"/>
              <a:t>física</a:t>
            </a:r>
            <a:endParaRPr lang="en-US" b="1" dirty="0"/>
          </a:p>
          <a:p>
            <a:pPr marL="0" indent="0">
              <a:buNone/>
            </a:pPr>
            <a:endParaRPr lang="en-US" dirty="0"/>
          </a:p>
        </p:txBody>
      </p:sp>
      <p:sp>
        <p:nvSpPr>
          <p:cNvPr id="10" name="Content Placeholder 9"/>
          <p:cNvSpPr>
            <a:spLocks noGrp="1"/>
          </p:cNvSpPr>
          <p:nvPr>
            <p:ph sz="quarter" idx="15"/>
          </p:nvPr>
        </p:nvSpPr>
        <p:spPr>
          <a:xfrm>
            <a:off x="385855" y="2891330"/>
            <a:ext cx="6720875" cy="3840500"/>
          </a:xfrm>
        </p:spPr>
        <p:txBody>
          <a:bodyPr>
            <a:normAutofit lnSpcReduction="10000"/>
          </a:bodyPr>
          <a:lstStyle/>
          <a:p>
            <a:pPr marL="365760" lvl="0" indent="-365760">
              <a:spcBef>
                <a:spcPts val="0"/>
              </a:spcBef>
              <a:spcAft>
                <a:spcPts val="600"/>
              </a:spcAft>
              <a:buClr>
                <a:srgbClr val="FFC000"/>
              </a:buClr>
              <a:buSzPct val="150000"/>
              <a:buFont typeface="Wingdings" panose="05000000000000000000" pitchFamily="2" charset="2"/>
              <a:buChar char="§"/>
            </a:pPr>
            <a:r>
              <a:rPr lang="es-HN" dirty="0">
                <a:solidFill>
                  <a:prstClr val="black"/>
                </a:solidFill>
              </a:rPr>
              <a:t>Falsa sensación de seguridad</a:t>
            </a:r>
          </a:p>
          <a:p>
            <a:pPr marL="365760" lvl="0" indent="-365760">
              <a:spcBef>
                <a:spcPts val="0"/>
              </a:spcBef>
              <a:spcAft>
                <a:spcPts val="600"/>
              </a:spcAft>
              <a:buClr>
                <a:srgbClr val="FFC000"/>
              </a:buClr>
              <a:buSzPct val="150000"/>
              <a:buFont typeface="Wingdings" panose="05000000000000000000" pitchFamily="2" charset="2"/>
              <a:buChar char="§"/>
            </a:pPr>
            <a:r>
              <a:rPr lang="es-HN" dirty="0">
                <a:solidFill>
                  <a:prstClr val="black"/>
                </a:solidFill>
              </a:rPr>
              <a:t>Proveer completa protección al empleado</a:t>
            </a:r>
          </a:p>
          <a:p>
            <a:pPr marL="365760" lvl="0" indent="-365760">
              <a:spcBef>
                <a:spcPts val="0"/>
              </a:spcBef>
              <a:spcAft>
                <a:spcPts val="600"/>
              </a:spcAft>
              <a:buClr>
                <a:srgbClr val="FFC000"/>
              </a:buClr>
              <a:buSzPct val="150000"/>
              <a:buFont typeface="Wingdings" panose="05000000000000000000" pitchFamily="2" charset="2"/>
              <a:buChar char="§"/>
            </a:pPr>
            <a:r>
              <a:rPr lang="es-HN" b="1" dirty="0">
                <a:solidFill>
                  <a:schemeClr val="accent6">
                    <a:lumMod val="75000"/>
                  </a:schemeClr>
                </a:solidFill>
                <a:latin typeface="Arial Black" panose="020B0A04020102020204" pitchFamily="34" charset="0"/>
              </a:rPr>
              <a:t>Solo</a:t>
            </a:r>
            <a:r>
              <a:rPr lang="es-HN"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Black" panose="020B0A04020102020204" pitchFamily="34" charset="0"/>
              </a:rPr>
              <a:t> </a:t>
            </a:r>
            <a:r>
              <a:rPr lang="es-HN" dirty="0">
                <a:ln w="1905"/>
                <a:solidFill>
                  <a:prstClr val="black"/>
                </a:solidFill>
                <a:effectLst>
                  <a:innerShdw blurRad="69850" dist="43180" dir="5400000">
                    <a:srgbClr val="000000">
                      <a:alpha val="65000"/>
                    </a:srgbClr>
                  </a:innerShdw>
                </a:effectLst>
              </a:rPr>
              <a:t>el</a:t>
            </a:r>
            <a:r>
              <a:rPr lang="es-HN"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a:t>
            </a:r>
            <a:r>
              <a:rPr lang="es-HN" dirty="0">
                <a:ln w="1905"/>
                <a:solidFill>
                  <a:prstClr val="black"/>
                </a:solidFill>
                <a:effectLst>
                  <a:innerShdw blurRad="69850" dist="43180" dir="5400000">
                    <a:srgbClr val="000000">
                      <a:alpha val="65000"/>
                    </a:srgbClr>
                  </a:innerShdw>
                </a:effectLst>
              </a:rPr>
              <a:t>propietario puede desmontar</a:t>
            </a:r>
            <a:endParaRPr lang="es-HN"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a:p>
            <a:pPr marL="365760" lvl="0" indent="-365760">
              <a:spcBef>
                <a:spcPts val="0"/>
              </a:spcBef>
              <a:spcAft>
                <a:spcPts val="600"/>
              </a:spcAft>
              <a:buClr>
                <a:srgbClr val="FFC000"/>
              </a:buClr>
              <a:buSzPct val="150000"/>
              <a:buFont typeface="Wingdings" panose="05000000000000000000" pitchFamily="2" charset="2"/>
              <a:buChar char="§"/>
            </a:pPr>
            <a:r>
              <a:rPr lang="es-HN" dirty="0">
                <a:solidFill>
                  <a:prstClr val="black"/>
                </a:solidFill>
              </a:rPr>
              <a:t>Prohibido poner en marcha</a:t>
            </a:r>
          </a:p>
          <a:p>
            <a:pPr marL="365760" lvl="0" indent="-365760">
              <a:spcBef>
                <a:spcPts val="0"/>
              </a:spcBef>
              <a:spcAft>
                <a:spcPts val="600"/>
              </a:spcAft>
              <a:buClr>
                <a:srgbClr val="FFC000"/>
              </a:buClr>
              <a:buSzPct val="150000"/>
              <a:buFont typeface="Wingdings" panose="05000000000000000000" pitchFamily="2" charset="2"/>
              <a:buChar char="§"/>
            </a:pPr>
            <a:r>
              <a:rPr lang="es-HN" dirty="0">
                <a:solidFill>
                  <a:prstClr val="black"/>
                </a:solidFill>
              </a:rPr>
              <a:t>Mantener el dispositivo aislante en la posición de “apagado”</a:t>
            </a:r>
          </a:p>
          <a:p>
            <a:pPr marL="731520" lvl="1" indent="-365760">
              <a:spcBef>
                <a:spcPts val="0"/>
              </a:spcBef>
              <a:spcAft>
                <a:spcPts val="600"/>
              </a:spcAft>
              <a:buClr>
                <a:srgbClr val="FFC000"/>
              </a:buClr>
              <a:buSzPct val="150000"/>
              <a:buFont typeface="Arial" panose="020B0604020202020204" pitchFamily="34" charset="0"/>
              <a:buChar char="•"/>
            </a:pPr>
            <a:r>
              <a:rPr lang="es-HN" sz="2400" dirty="0">
                <a:solidFill>
                  <a:prstClr val="black"/>
                </a:solidFill>
              </a:rPr>
              <a:t>Fácilmente visible</a:t>
            </a:r>
            <a:endParaRPr lang="en-US" dirty="0">
              <a:solidFill>
                <a:prstClr val="black"/>
              </a:solidFill>
            </a:endParaRPr>
          </a:p>
          <a:p>
            <a:endParaRPr lang="en-US" dirty="0"/>
          </a:p>
        </p:txBody>
      </p:sp>
      <p:pic>
        <p:nvPicPr>
          <p:cNvPr id="12" name="Picture 11" title="Etiqueta - Equipo de advertencia está siendo."/>
          <p:cNvPicPr>
            <a:picLocks/>
          </p:cNvPicPr>
          <p:nvPr/>
        </p:nvPicPr>
        <p:blipFill rotWithShape="1">
          <a:blip r:embed="rId3" cstate="email">
            <a:extLst>
              <a:ext uri="{28A0092B-C50C-407E-A947-70E740481C1C}">
                <a14:useLocalDpi xmlns:a14="http://schemas.microsoft.com/office/drawing/2010/main" val="0"/>
              </a:ext>
            </a:extLst>
          </a:blip>
          <a:srcRect l="18552" t="3762" r="18819" b="13769"/>
          <a:stretch/>
        </p:blipFill>
        <p:spPr>
          <a:xfrm>
            <a:off x="6700745" y="1547155"/>
            <a:ext cx="2057400" cy="2743200"/>
          </a:xfrm>
          <a:prstGeom prst="rect">
            <a:avLst/>
          </a:prstGeom>
        </p:spPr>
      </p:pic>
    </p:spTree>
    <p:extLst>
      <p:ext uri="{BB962C8B-B14F-4D97-AF65-F5344CB8AC3E}">
        <p14:creationId xmlns:p14="http://schemas.microsoft.com/office/powerpoint/2010/main" val="99380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4</a:t>
            </a:fld>
            <a:endParaRPr lang="en-US" dirty="0">
              <a:solidFill>
                <a:prstClr val="black">
                  <a:tint val="75000"/>
                </a:prstClr>
              </a:solidFill>
            </a:endParaRPr>
          </a:p>
        </p:txBody>
      </p:sp>
      <p:sp>
        <p:nvSpPr>
          <p:cNvPr id="2" name="Title 1"/>
          <p:cNvSpPr>
            <a:spLocks noGrp="1"/>
          </p:cNvSpPr>
          <p:nvPr>
            <p:ph type="title"/>
          </p:nvPr>
        </p:nvSpPr>
        <p:spPr/>
        <p:txBody>
          <a:bodyPr>
            <a:normAutofit/>
          </a:bodyPr>
          <a:lstStyle/>
          <a:p>
            <a:r>
              <a:rPr lang="es-HN" dirty="0" smtClean="0"/>
              <a:t>Descargo de Responsabilidad</a:t>
            </a:r>
            <a:endParaRPr lang="es-HN" dirty="0"/>
          </a:p>
        </p:txBody>
      </p:sp>
      <p:sp>
        <p:nvSpPr>
          <p:cNvPr id="3" name="Content Placeholder 2"/>
          <p:cNvSpPr>
            <a:spLocks noGrp="1"/>
          </p:cNvSpPr>
          <p:nvPr>
            <p:ph idx="1"/>
          </p:nvPr>
        </p:nvSpPr>
        <p:spPr>
          <a:xfrm>
            <a:off x="309045" y="1239914"/>
            <a:ext cx="8595360" cy="5491915"/>
          </a:xfrm>
        </p:spPr>
        <p:txBody>
          <a:bodyPr>
            <a:noAutofit/>
          </a:bodyPr>
          <a:lstStyle/>
          <a:p>
            <a:pPr marL="0" indent="0">
              <a:buNone/>
            </a:pPr>
            <a:endParaRPr lang="es-ES" smtClean="0"/>
          </a:p>
          <a:p>
            <a:pPr marL="0" indent="0">
              <a:buNone/>
            </a:pPr>
            <a:r>
              <a:rPr lang="es-ES" smtClean="0"/>
              <a:t>Este </a:t>
            </a:r>
            <a:r>
              <a:rPr lang="es-ES" dirty="0"/>
              <a:t>material fue producido bajo el número de concesión SH-27664-SH5 de la administración de seguridad y salud ocupacional, Departamento de trabajo de los Estados Unidos. No necesariamente refleja las opiniones o políticas del Departamento de trabajo de los Estados Unidos, ni la mención de nombres de oficios, productos comerciales u organizaciones implican el aval del gobierno de los Estados Unidos. </a:t>
            </a:r>
            <a:endParaRPr lang="en-US" dirty="0"/>
          </a:p>
          <a:p>
            <a:pPr marL="0" indent="0">
              <a:buNone/>
            </a:pPr>
            <a:endParaRPr lang="en-US" dirty="0"/>
          </a:p>
          <a:p>
            <a:pPr marL="182880" indent="0">
              <a:spcBef>
                <a:spcPts val="600"/>
              </a:spcBef>
              <a:buNone/>
            </a:pPr>
            <a:endParaRPr lang="es-HN" sz="3200" dirty="0"/>
          </a:p>
        </p:txBody>
      </p:sp>
    </p:spTree>
    <p:extLst>
      <p:ext uri="{BB962C8B-B14F-4D97-AF65-F5344CB8AC3E}">
        <p14:creationId xmlns:p14="http://schemas.microsoft.com/office/powerpoint/2010/main" val="627867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944550E-07AD-42BD-BA26-A48CE5414523}" type="slidenum">
              <a:rPr lang="en-US" smtClean="0">
                <a:solidFill>
                  <a:schemeClr val="bg1">
                    <a:lumMod val="75000"/>
                  </a:schemeClr>
                </a:solidFill>
              </a:rPr>
              <a:pPr/>
              <a:t>40</a:t>
            </a:fld>
            <a:endParaRPr lang="en-US" dirty="0">
              <a:solidFill>
                <a:schemeClr val="bg1">
                  <a:lumMod val="75000"/>
                </a:schemeClr>
              </a:solidFill>
            </a:endParaRPr>
          </a:p>
        </p:txBody>
      </p:sp>
      <p:sp>
        <p:nvSpPr>
          <p:cNvPr id="3" name="Content Placeholder 2"/>
          <p:cNvSpPr>
            <a:spLocks noGrp="1"/>
          </p:cNvSpPr>
          <p:nvPr>
            <p:ph idx="1"/>
          </p:nvPr>
        </p:nvSpPr>
        <p:spPr>
          <a:xfrm>
            <a:off x="457200" y="1745007"/>
            <a:ext cx="8229600" cy="4525963"/>
          </a:xfrm>
        </p:spPr>
        <p:txBody>
          <a:bodyPr>
            <a:normAutofit lnSpcReduction="10000"/>
          </a:bodyPr>
          <a:lstStyle/>
          <a:p>
            <a:pPr marL="0" indent="0">
              <a:spcAft>
                <a:spcPts val="2400"/>
              </a:spcAft>
              <a:buNone/>
            </a:pPr>
            <a:r>
              <a:rPr lang="es-HN" sz="3200" b="1" dirty="0" smtClean="0">
                <a:solidFill>
                  <a:schemeClr val="accent6">
                    <a:lumMod val="75000"/>
                  </a:schemeClr>
                </a:solidFill>
              </a:rPr>
              <a:t>Empleado Autorizado </a:t>
            </a:r>
            <a:r>
              <a:rPr lang="es-HN" sz="3200" dirty="0" smtClean="0"/>
              <a:t>– Persona que realiza Candado/Etiqueta LOTO.</a:t>
            </a:r>
          </a:p>
          <a:p>
            <a:pPr marL="0" indent="0">
              <a:buClr>
                <a:srgbClr val="FFC000"/>
              </a:buClr>
              <a:buSzPct val="150000"/>
              <a:buNone/>
            </a:pPr>
            <a:r>
              <a:rPr lang="es-HN" sz="2800" dirty="0" smtClean="0">
                <a:latin typeface="Arial" panose="020B0604020202020204" pitchFamily="34" charset="0"/>
                <a:cs typeface="Arial" panose="020B0604020202020204" pitchFamily="34" charset="0"/>
              </a:rPr>
              <a:t> </a:t>
            </a:r>
            <a:r>
              <a:rPr lang="es-HN" sz="3200" b="1" dirty="0" smtClean="0">
                <a:solidFill>
                  <a:schemeClr val="accent6">
                    <a:lumMod val="75000"/>
                  </a:schemeClr>
                </a:solidFill>
                <a:latin typeface="Arial" panose="020B0604020202020204" pitchFamily="34" charset="0"/>
                <a:cs typeface="Arial" panose="020B0604020202020204" pitchFamily="34" charset="0"/>
              </a:rPr>
              <a:t>Entrenamiento Adicional</a:t>
            </a:r>
            <a:endParaRPr lang="es-HN" b="1" dirty="0" smtClean="0">
              <a:ln w="1905"/>
              <a:solidFill>
                <a:schemeClr val="accent6">
                  <a:lumMod val="75000"/>
                </a:schemeClr>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a:p>
            <a:pPr marL="365760" indent="-365760">
              <a:spcBef>
                <a:spcPts val="0"/>
              </a:spcBef>
              <a:spcAft>
                <a:spcPts val="600"/>
              </a:spcAft>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Reconocer fuentes de energía peligrosa </a:t>
            </a:r>
          </a:p>
          <a:p>
            <a:pPr marL="365760" indent="-365760">
              <a:spcBef>
                <a:spcPts val="0"/>
              </a:spcBef>
              <a:spcAft>
                <a:spcPts val="600"/>
              </a:spcAft>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Tipo &amp; magnitud de fuentes de energía presentes</a:t>
            </a:r>
          </a:p>
          <a:p>
            <a:pPr marL="365760" indent="-365760">
              <a:spcBef>
                <a:spcPts val="0"/>
              </a:spcBef>
              <a:spcAft>
                <a:spcPts val="600"/>
              </a:spcAft>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Como aislar &amp; controlar energía </a:t>
            </a:r>
          </a:p>
          <a:p>
            <a:pPr marL="731520" lvl="1" indent="-365760">
              <a:lnSpc>
                <a:spcPct val="110000"/>
              </a:lnSpc>
              <a:spcBef>
                <a:spcPts val="0"/>
              </a:spcBef>
              <a:spcAft>
                <a:spcPts val="600"/>
              </a:spcAft>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Métodos</a:t>
            </a:r>
          </a:p>
          <a:p>
            <a:pPr marL="731520" lvl="1" indent="-365760">
              <a:lnSpc>
                <a:spcPct val="110000"/>
              </a:lnSpc>
              <a:spcBef>
                <a:spcPts val="0"/>
              </a:spcBef>
              <a:spcAft>
                <a:spcPts val="600"/>
              </a:spcAft>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Medios</a:t>
            </a:r>
            <a:endParaRPr lang="en-US" dirty="0">
              <a:latin typeface="Arial" panose="020B0604020202020204" pitchFamily="34" charset="0"/>
              <a:cs typeface="Arial" panose="020B0604020202020204" pitchFamily="34" charset="0"/>
            </a:endParaRPr>
          </a:p>
        </p:txBody>
      </p:sp>
      <p:sp>
        <p:nvSpPr>
          <p:cNvPr id="7" name="Title 6"/>
          <p:cNvSpPr>
            <a:spLocks noGrp="1"/>
          </p:cNvSpPr>
          <p:nvPr>
            <p:ph type="title"/>
          </p:nvPr>
        </p:nvSpPr>
        <p:spPr/>
        <p:txBody>
          <a:bodyPr>
            <a:noAutofit/>
          </a:bodyPr>
          <a:lstStyle/>
          <a:p>
            <a:r>
              <a:rPr lang="es-ES" dirty="0"/>
              <a:t>“Debe conocer” para realizar Candado/Etiqueta LOTO</a:t>
            </a:r>
            <a:endParaRPr lang="en-US" dirty="0"/>
          </a:p>
        </p:txBody>
      </p:sp>
    </p:spTree>
    <p:extLst>
      <p:ext uri="{BB962C8B-B14F-4D97-AF65-F5344CB8AC3E}">
        <p14:creationId xmlns:p14="http://schemas.microsoft.com/office/powerpoint/2010/main" val="2107560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s-ES" dirty="0"/>
              <a:t>Vuelva a </a:t>
            </a:r>
            <a:r>
              <a:rPr lang="es-ES" dirty="0" smtClean="0"/>
              <a:t>Entrenar si </a:t>
            </a:r>
            <a:r>
              <a:rPr lang="es-ES" dirty="0"/>
              <a:t>hay </a:t>
            </a:r>
            <a:r>
              <a:rPr lang="es-ES" dirty="0" smtClean="0"/>
              <a:t>Cambios </a:t>
            </a:r>
            <a:r>
              <a:rPr lang="es-ES" dirty="0"/>
              <a:t>- </a:t>
            </a:r>
            <a:r>
              <a:rPr lang="es-ES" sz="3200" dirty="0"/>
              <a:t>Candado/Etiqueta LOTO </a:t>
            </a:r>
            <a:endParaRPr lang="en-US" sz="3200" dirty="0"/>
          </a:p>
        </p:txBody>
      </p:sp>
      <p:sp>
        <p:nvSpPr>
          <p:cNvPr id="5" name="Slide Number Placeholder 4"/>
          <p:cNvSpPr>
            <a:spLocks noGrp="1"/>
          </p:cNvSpPr>
          <p:nvPr>
            <p:ph type="sldNum" sz="quarter" idx="12"/>
          </p:nvPr>
        </p:nvSpPr>
        <p:spPr/>
        <p:txBody>
          <a:bodyPr/>
          <a:lstStyle/>
          <a:p>
            <a:fld id="{8944550E-07AD-42BD-BA26-A48CE5414523}" type="slidenum">
              <a:rPr lang="en-US" smtClean="0">
                <a:solidFill>
                  <a:schemeClr val="bg1">
                    <a:lumMod val="75000"/>
                  </a:schemeClr>
                </a:solidFill>
              </a:rPr>
              <a:pPr/>
              <a:t>41</a:t>
            </a:fld>
            <a:endParaRPr lang="en-US" dirty="0">
              <a:solidFill>
                <a:schemeClr val="bg1">
                  <a:lumMod val="75000"/>
                </a:schemeClr>
              </a:solidFill>
            </a:endParaRPr>
          </a:p>
        </p:txBody>
      </p:sp>
      <p:sp>
        <p:nvSpPr>
          <p:cNvPr id="8" name="Content Placeholder 7"/>
          <p:cNvSpPr>
            <a:spLocks noGrp="1"/>
          </p:cNvSpPr>
          <p:nvPr>
            <p:ph sz="quarter" idx="13"/>
          </p:nvPr>
        </p:nvSpPr>
        <p:spPr>
          <a:xfrm>
            <a:off x="309045" y="1603490"/>
            <a:ext cx="8229600" cy="565095"/>
          </a:xfrm>
        </p:spPr>
        <p:txBody>
          <a:bodyPr>
            <a:noAutofit/>
          </a:bodyPr>
          <a:lstStyle/>
          <a:p>
            <a:pPr marL="0" indent="0">
              <a:buNone/>
            </a:pPr>
            <a:r>
              <a:rPr lang="es-ES" sz="3200" b="1" dirty="0">
                <a:solidFill>
                  <a:schemeClr val="accent6">
                    <a:lumMod val="75000"/>
                  </a:schemeClr>
                </a:solidFill>
              </a:rPr>
              <a:t>Vuelva a entrenar  </a:t>
            </a:r>
            <a:r>
              <a:rPr lang="es-ES" sz="3200" dirty="0" smtClean="0"/>
              <a:t>empleados cuando</a:t>
            </a:r>
            <a:r>
              <a:rPr lang="es-ES" sz="3200" dirty="0"/>
              <a:t>:</a:t>
            </a:r>
          </a:p>
          <a:p>
            <a:pPr marL="0" indent="0">
              <a:buNone/>
            </a:pPr>
            <a:endParaRPr lang="en-US" sz="3200" dirty="0"/>
          </a:p>
        </p:txBody>
      </p:sp>
      <p:sp>
        <p:nvSpPr>
          <p:cNvPr id="9" name="Content Placeholder 8"/>
          <p:cNvSpPr>
            <a:spLocks noGrp="1"/>
          </p:cNvSpPr>
          <p:nvPr>
            <p:ph sz="quarter" idx="14"/>
          </p:nvPr>
        </p:nvSpPr>
        <p:spPr>
          <a:xfrm>
            <a:off x="299901" y="2276850"/>
            <a:ext cx="6072739" cy="4531791"/>
          </a:xfrm>
        </p:spPr>
        <p:txBody>
          <a:bodyPr>
            <a:normAutofit lnSpcReduction="10000"/>
          </a:bodyPr>
          <a:lstStyle/>
          <a:p>
            <a:pPr marL="365760" lvl="0" indent="-365760">
              <a:spcBef>
                <a:spcPts val="0"/>
              </a:spcBef>
              <a:spcAft>
                <a:spcPts val="600"/>
              </a:spcAft>
              <a:buClr>
                <a:srgbClr val="FFC000"/>
              </a:buClr>
              <a:buSzPct val="150000"/>
              <a:buFont typeface="Wingdings" panose="05000000000000000000" pitchFamily="2" charset="2"/>
              <a:buChar char="§"/>
            </a:pPr>
            <a:r>
              <a:rPr lang="es-HN" dirty="0">
                <a:solidFill>
                  <a:prstClr val="black"/>
                </a:solidFill>
              </a:rPr>
              <a:t>Cambio ocurre: </a:t>
            </a:r>
          </a:p>
          <a:p>
            <a:pPr marL="731520" lvl="1" indent="-365760">
              <a:spcBef>
                <a:spcPts val="0"/>
              </a:spcBef>
              <a:spcAft>
                <a:spcPts val="600"/>
              </a:spcAft>
              <a:buClr>
                <a:srgbClr val="FFC000"/>
              </a:buClr>
              <a:buSzPct val="150000"/>
              <a:buFont typeface="Arial" panose="020B0604020202020204" pitchFamily="34" charset="0"/>
              <a:buChar char="•"/>
            </a:pPr>
            <a:r>
              <a:rPr lang="es-HN" sz="2400" dirty="0">
                <a:solidFill>
                  <a:prstClr val="black"/>
                </a:solidFill>
              </a:rPr>
              <a:t>Asignaciones de trabajo</a:t>
            </a:r>
          </a:p>
          <a:p>
            <a:pPr marL="731520" lvl="1" indent="-365760">
              <a:spcBef>
                <a:spcPts val="0"/>
              </a:spcBef>
              <a:spcAft>
                <a:spcPts val="600"/>
              </a:spcAft>
              <a:buClr>
                <a:srgbClr val="FFC000"/>
              </a:buClr>
              <a:buSzPct val="150000"/>
              <a:buFont typeface="Arial" panose="020B0604020202020204" pitchFamily="34" charset="0"/>
              <a:buChar char="•"/>
            </a:pPr>
            <a:r>
              <a:rPr lang="es-HN" sz="2400" dirty="0">
                <a:solidFill>
                  <a:prstClr val="black"/>
                </a:solidFill>
              </a:rPr>
              <a:t>Equipo</a:t>
            </a:r>
          </a:p>
          <a:p>
            <a:pPr marL="731520" lvl="1" indent="-365760">
              <a:spcBef>
                <a:spcPts val="0"/>
              </a:spcBef>
              <a:spcAft>
                <a:spcPts val="600"/>
              </a:spcAft>
              <a:buClr>
                <a:srgbClr val="FFC000"/>
              </a:buClr>
              <a:buSzPct val="150000"/>
              <a:buFont typeface="Arial" panose="020B0604020202020204" pitchFamily="34" charset="0"/>
              <a:buChar char="•"/>
            </a:pPr>
            <a:r>
              <a:rPr lang="es-HN" sz="2400" dirty="0">
                <a:solidFill>
                  <a:prstClr val="black"/>
                </a:solidFill>
              </a:rPr>
              <a:t>Procedimientos</a:t>
            </a:r>
          </a:p>
          <a:p>
            <a:pPr marL="731520" lvl="1" indent="-365760">
              <a:spcBef>
                <a:spcPts val="0"/>
              </a:spcBef>
              <a:spcAft>
                <a:spcPts val="600"/>
              </a:spcAft>
              <a:buClr>
                <a:srgbClr val="FFC000"/>
              </a:buClr>
              <a:buSzPct val="150000"/>
              <a:buFont typeface="Arial" panose="020B0604020202020204" pitchFamily="34" charset="0"/>
              <a:buChar char="•"/>
            </a:pPr>
            <a:r>
              <a:rPr lang="es-HN" sz="2400" dirty="0">
                <a:solidFill>
                  <a:prstClr val="black"/>
                </a:solidFill>
              </a:rPr>
              <a:t>Proceso</a:t>
            </a:r>
          </a:p>
          <a:p>
            <a:pPr marL="365760" lvl="0" indent="-365760">
              <a:spcBef>
                <a:spcPts val="0"/>
              </a:spcBef>
              <a:spcAft>
                <a:spcPts val="600"/>
              </a:spcAft>
              <a:buClr>
                <a:srgbClr val="FFC000"/>
              </a:buClr>
              <a:buSzPct val="150000"/>
              <a:buFont typeface="Wingdings" panose="05000000000000000000" pitchFamily="2" charset="2"/>
              <a:buChar char="§"/>
            </a:pPr>
            <a:r>
              <a:rPr lang="es-HN" dirty="0" smtClean="0">
                <a:solidFill>
                  <a:prstClr val="black"/>
                </a:solidFill>
              </a:rPr>
              <a:t>Inspección - necesidad </a:t>
            </a:r>
            <a:r>
              <a:rPr lang="es-HN" dirty="0">
                <a:solidFill>
                  <a:prstClr val="black"/>
                </a:solidFill>
              </a:rPr>
              <a:t>o incapacidad</a:t>
            </a:r>
          </a:p>
          <a:p>
            <a:pPr marL="365760" lvl="0" indent="-365760">
              <a:spcBef>
                <a:spcPts val="0"/>
              </a:spcBef>
              <a:spcAft>
                <a:spcPts val="600"/>
              </a:spcAft>
              <a:buClr>
                <a:srgbClr val="FFC000"/>
              </a:buClr>
              <a:buSzPct val="150000"/>
              <a:buFont typeface="Wingdings" panose="05000000000000000000" pitchFamily="2" charset="2"/>
              <a:buChar char="§"/>
            </a:pPr>
            <a:r>
              <a:rPr lang="es-HN" dirty="0">
                <a:solidFill>
                  <a:prstClr val="black"/>
                </a:solidFill>
              </a:rPr>
              <a:t>Certificar entrenamiento – nombre &amp; fecha</a:t>
            </a:r>
          </a:p>
          <a:p>
            <a:pPr marL="731520" lvl="1" indent="-365760">
              <a:spcBef>
                <a:spcPts val="0"/>
              </a:spcBef>
              <a:spcAft>
                <a:spcPts val="600"/>
              </a:spcAft>
              <a:buClr>
                <a:srgbClr val="FFC000"/>
              </a:buClr>
              <a:buSzPct val="150000"/>
              <a:buFont typeface="Arial" panose="020B0604020202020204" pitchFamily="34" charset="0"/>
              <a:buChar char="•"/>
            </a:pPr>
            <a:r>
              <a:rPr lang="es-HN" sz="2400" dirty="0">
                <a:solidFill>
                  <a:prstClr val="black"/>
                </a:solidFill>
              </a:rPr>
              <a:t>Mantener entrenamiento actualizado </a:t>
            </a:r>
          </a:p>
          <a:p>
            <a:pPr>
              <a:spcBef>
                <a:spcPts val="0"/>
              </a:spcBef>
            </a:pPr>
            <a:endParaRPr lang="en-US" dirty="0"/>
          </a:p>
        </p:txBody>
      </p:sp>
      <p:pic>
        <p:nvPicPr>
          <p:cNvPr id="6" name="Picture 5" title="Entrenar Trabajadores en candado/etiqueta"/>
          <p:cNvPicPr>
            <a:picLocks noChangeAspect="1"/>
          </p:cNvPicPr>
          <p:nvPr/>
        </p:nvPicPr>
        <p:blipFill rotWithShape="1">
          <a:blip r:embed="rId3" cstate="email">
            <a:extLst>
              <a:ext uri="{28A0092B-C50C-407E-A947-70E740481C1C}">
                <a14:useLocalDpi xmlns:a14="http://schemas.microsoft.com/office/drawing/2010/main" val="0"/>
              </a:ext>
            </a:extLst>
          </a:blip>
          <a:srcRect t="6000"/>
          <a:stretch/>
        </p:blipFill>
        <p:spPr>
          <a:xfrm>
            <a:off x="6372640" y="2200040"/>
            <a:ext cx="2462315" cy="4114800"/>
          </a:xfrm>
          <a:prstGeom prst="rect">
            <a:avLst/>
          </a:prstGeom>
        </p:spPr>
      </p:pic>
    </p:spTree>
    <p:extLst>
      <p:ext uri="{BB962C8B-B14F-4D97-AF65-F5344CB8AC3E}">
        <p14:creationId xmlns:p14="http://schemas.microsoft.com/office/powerpoint/2010/main" val="2467420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48400"/>
            <a:ext cx="2133600" cy="365125"/>
          </a:xfrm>
        </p:spPr>
        <p:txBody>
          <a:bodyPr/>
          <a:lstStyle/>
          <a:p>
            <a:fld id="{8944550E-07AD-42BD-BA26-A48CE5414523}" type="slidenum">
              <a:rPr lang="en-US" smtClean="0">
                <a:solidFill>
                  <a:schemeClr val="bg1">
                    <a:lumMod val="75000"/>
                  </a:schemeClr>
                </a:solidFill>
              </a:rPr>
              <a:pPr/>
              <a:t>42</a:t>
            </a:fld>
            <a:endParaRPr lang="en-US" dirty="0">
              <a:solidFill>
                <a:schemeClr val="bg1">
                  <a:lumMod val="75000"/>
                </a:schemeClr>
              </a:solidFill>
            </a:endParaRPr>
          </a:p>
        </p:txBody>
      </p:sp>
      <p:sp>
        <p:nvSpPr>
          <p:cNvPr id="2" name="Title 1"/>
          <p:cNvSpPr>
            <a:spLocks noGrp="1"/>
          </p:cNvSpPr>
          <p:nvPr>
            <p:ph type="title"/>
          </p:nvPr>
        </p:nvSpPr>
        <p:spPr/>
        <p:txBody>
          <a:bodyPr>
            <a:normAutofit/>
          </a:bodyPr>
          <a:lstStyle/>
          <a:p>
            <a:pPr>
              <a:defRPr/>
            </a:pPr>
            <a:r>
              <a:rPr lang="es-HN" b="1" dirty="0" smtClean="0"/>
              <a:t>Inspección Periódica</a:t>
            </a:r>
            <a:endParaRPr lang="es-HN" b="1" dirty="0"/>
          </a:p>
        </p:txBody>
      </p:sp>
      <p:sp>
        <p:nvSpPr>
          <p:cNvPr id="3" name="Content Placeholder 2"/>
          <p:cNvSpPr>
            <a:spLocks noGrp="1"/>
          </p:cNvSpPr>
          <p:nvPr>
            <p:ph idx="1"/>
          </p:nvPr>
        </p:nvSpPr>
        <p:spPr>
          <a:xfrm>
            <a:off x="457200" y="1600200"/>
            <a:ext cx="8229600" cy="4709704"/>
          </a:xfrm>
        </p:spPr>
        <p:txBody>
          <a:bodyPr>
            <a:normAutofit/>
          </a:bodyPr>
          <a:lstStyle/>
          <a:p>
            <a:pPr marL="457200" indent="-457200">
              <a:spcBef>
                <a:spcPts val="600"/>
              </a:spcBef>
              <a:buClr>
                <a:srgbClr val="FFC000"/>
              </a:buClr>
              <a:buSzPct val="150000"/>
              <a:buFont typeface="Wingdings" panose="05000000000000000000" pitchFamily="2" charset="2"/>
              <a:buChar char="§"/>
            </a:pPr>
            <a:r>
              <a:rPr lang="es-HN" sz="2800" dirty="0" smtClean="0">
                <a:latin typeface="Arial" pitchFamily="34" charset="0"/>
                <a:cs typeface="Arial" pitchFamily="34" charset="0"/>
              </a:rPr>
              <a:t>Documentación anual</a:t>
            </a:r>
          </a:p>
          <a:p>
            <a:pPr marL="457200" indent="-457200">
              <a:spcBef>
                <a:spcPts val="600"/>
              </a:spcBef>
              <a:buClr>
                <a:srgbClr val="FFC000"/>
              </a:buClr>
              <a:buSzPct val="150000"/>
              <a:buFont typeface="Wingdings" panose="05000000000000000000" pitchFamily="2" charset="2"/>
              <a:buChar char="§"/>
            </a:pPr>
            <a:r>
              <a:rPr lang="es-HN" sz="2800" dirty="0" smtClean="0">
                <a:latin typeface="Arial" pitchFamily="34" charset="0"/>
                <a:cs typeface="Arial" pitchFamily="34" charset="0"/>
              </a:rPr>
              <a:t>Procedimientos de revisión</a:t>
            </a:r>
          </a:p>
          <a:p>
            <a:pPr marL="457200" indent="-457200">
              <a:spcBef>
                <a:spcPts val="600"/>
              </a:spcBef>
              <a:buClr>
                <a:srgbClr val="FFC000"/>
              </a:buClr>
              <a:buSzPct val="150000"/>
              <a:buFont typeface="Wingdings" panose="05000000000000000000" pitchFamily="2" charset="2"/>
              <a:buChar char="§"/>
            </a:pPr>
            <a:r>
              <a:rPr lang="es-HN" sz="2800" dirty="0" smtClean="0"/>
              <a:t>Conductas del </a:t>
            </a:r>
            <a:r>
              <a:rPr lang="es-HN" sz="2800" dirty="0" smtClean="0">
                <a:latin typeface="Arial" pitchFamily="34" charset="0"/>
                <a:cs typeface="Arial" pitchFamily="34" charset="0"/>
              </a:rPr>
              <a:t>empleado autorizado </a:t>
            </a:r>
          </a:p>
          <a:p>
            <a:pPr marL="457200" indent="-457200">
              <a:spcBef>
                <a:spcPts val="600"/>
              </a:spcBef>
              <a:buClr>
                <a:srgbClr val="FFC000"/>
              </a:buClr>
              <a:buSzPct val="150000"/>
              <a:buFont typeface="Wingdings" panose="05000000000000000000" pitchFamily="2" charset="2"/>
              <a:buChar char="§"/>
            </a:pPr>
            <a:r>
              <a:rPr lang="es-HN" sz="2800" dirty="0" smtClean="0">
                <a:latin typeface="Arial" pitchFamily="34" charset="0"/>
                <a:cs typeface="Arial" pitchFamily="34" charset="0"/>
              </a:rPr>
              <a:t>Identificar &amp; corregir </a:t>
            </a:r>
          </a:p>
          <a:p>
            <a:pPr marL="914400" lvl="1" indent="-457200">
              <a:spcBef>
                <a:spcPts val="600"/>
              </a:spcBef>
              <a:buClr>
                <a:srgbClr val="FFC000"/>
              </a:buClr>
              <a:buSzPct val="150000"/>
              <a:buFont typeface="Arial" panose="020B0604020202020204" pitchFamily="34" charset="0"/>
              <a:buChar char="•"/>
            </a:pPr>
            <a:r>
              <a:rPr lang="es-HN" sz="2400" dirty="0" smtClean="0">
                <a:latin typeface="Arial" pitchFamily="34" charset="0"/>
                <a:cs typeface="Arial" pitchFamily="34" charset="0"/>
              </a:rPr>
              <a:t>Desviaciones o deficiencias</a:t>
            </a:r>
          </a:p>
          <a:p>
            <a:pPr marL="457200" indent="-457200">
              <a:spcBef>
                <a:spcPts val="1200"/>
              </a:spcBef>
              <a:buClr>
                <a:srgbClr val="FFC000"/>
              </a:buClr>
              <a:buSzPct val="150000"/>
              <a:buFont typeface="Wingdings" panose="05000000000000000000" pitchFamily="2" charset="2"/>
              <a:buChar char="§"/>
            </a:pPr>
            <a:r>
              <a:rPr lang="es-HN" sz="2800" dirty="0" smtClean="0">
                <a:latin typeface="Arial" pitchFamily="34" charset="0"/>
                <a:cs typeface="Arial" pitchFamily="34" charset="0"/>
              </a:rPr>
              <a:t>Revisar cada empleado autorizado</a:t>
            </a:r>
          </a:p>
          <a:p>
            <a:pPr marL="457200" indent="-457200">
              <a:spcBef>
                <a:spcPts val="1200"/>
              </a:spcBef>
              <a:buClr>
                <a:srgbClr val="FFC000"/>
              </a:buClr>
              <a:buSzPct val="150000"/>
              <a:buFont typeface="Wingdings" panose="05000000000000000000" pitchFamily="2" charset="2"/>
              <a:buChar char="§"/>
            </a:pPr>
            <a:r>
              <a:rPr lang="es-HN" sz="2800" dirty="0" smtClean="0"/>
              <a:t>Revisar cada procedimiento L</a:t>
            </a:r>
            <a:r>
              <a:rPr lang="es-HN" sz="2800" dirty="0" smtClean="0">
                <a:latin typeface="Arial" pitchFamily="34" charset="0"/>
                <a:cs typeface="Arial" pitchFamily="34" charset="0"/>
              </a:rPr>
              <a:t>OTO </a:t>
            </a:r>
            <a:endParaRPr lang="en-US" sz="2800" dirty="0" smtClean="0">
              <a:latin typeface="Arial" pitchFamily="34" charset="0"/>
              <a:cs typeface="Arial" pitchFamily="34" charset="0"/>
            </a:endParaRPr>
          </a:p>
          <a:p>
            <a:pPr>
              <a:buClr>
                <a:srgbClr val="FFC000"/>
              </a:buClr>
              <a:buSzPct val="150000"/>
            </a:pPr>
            <a:endParaRPr lang="en-US" sz="2800" dirty="0">
              <a:latin typeface="Arial" pitchFamily="34" charset="0"/>
              <a:cs typeface="Arial" pitchFamily="34" charset="0"/>
            </a:endParaRPr>
          </a:p>
        </p:txBody>
      </p:sp>
      <p:pic>
        <p:nvPicPr>
          <p:cNvPr id="5122" name="Picture 2" title="Inspección de documento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1800" y="3166654"/>
            <a:ext cx="1930103" cy="2218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2303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248400"/>
            <a:ext cx="2133600" cy="365125"/>
          </a:xfrm>
        </p:spPr>
        <p:txBody>
          <a:bodyPr/>
          <a:lstStyle/>
          <a:p>
            <a:pPr>
              <a:defRPr/>
            </a:pPr>
            <a:fld id="{56EE2D50-796F-497D-9625-D603B691607B}" type="slidenum">
              <a:rPr lang="en-US" smtClean="0">
                <a:solidFill>
                  <a:prstClr val="black">
                    <a:tint val="75000"/>
                  </a:prstClr>
                </a:solidFill>
              </a:rPr>
              <a:pPr>
                <a:defRPr/>
              </a:pPr>
              <a:t>43</a:t>
            </a:fld>
            <a:endParaRPr lang="en-US" dirty="0">
              <a:solidFill>
                <a:prstClr val="black">
                  <a:tint val="75000"/>
                </a:prstClr>
              </a:solidFill>
            </a:endParaRPr>
          </a:p>
        </p:txBody>
      </p:sp>
      <p:sp>
        <p:nvSpPr>
          <p:cNvPr id="84994" name="Title 1"/>
          <p:cNvSpPr>
            <a:spLocks noGrp="1"/>
          </p:cNvSpPr>
          <p:nvPr>
            <p:ph type="title"/>
          </p:nvPr>
        </p:nvSpPr>
        <p:spPr>
          <a:xfrm>
            <a:off x="270640" y="126170"/>
            <a:ext cx="8569780" cy="1143000"/>
          </a:xfrm>
        </p:spPr>
        <p:txBody>
          <a:bodyPr>
            <a:noAutofit/>
          </a:bodyPr>
          <a:lstStyle/>
          <a:p>
            <a:r>
              <a:rPr lang="es-ES" dirty="0" smtClean="0"/>
              <a:t>Por qué Candado/Etiqueta (LOTO)</a:t>
            </a:r>
            <a:br>
              <a:rPr lang="es-ES" dirty="0" smtClean="0"/>
            </a:br>
            <a:r>
              <a:rPr lang="es-ES" dirty="0" smtClean="0"/>
              <a:t> en Granjas</a:t>
            </a:r>
            <a:endParaRPr lang="es-HN" b="1" dirty="0" smtClean="0"/>
          </a:p>
        </p:txBody>
      </p:sp>
      <p:sp>
        <p:nvSpPr>
          <p:cNvPr id="6" name="TextBox 5"/>
          <p:cNvSpPr txBox="1"/>
          <p:nvPr/>
        </p:nvSpPr>
        <p:spPr>
          <a:xfrm>
            <a:off x="232235" y="1508750"/>
            <a:ext cx="8679530" cy="4401205"/>
          </a:xfrm>
          <a:prstGeom prst="rect">
            <a:avLst/>
          </a:prstGeom>
          <a:solidFill>
            <a:schemeClr val="accent6"/>
          </a:solidFill>
          <a:ln>
            <a:solidFill>
              <a:schemeClr val="accent6">
                <a:lumMod val="75000"/>
              </a:schemeClr>
            </a:solidFill>
          </a:ln>
          <a:scene3d>
            <a:camera prst="orthographicFront">
              <a:rot lat="0" lon="0" rev="0"/>
            </a:camera>
            <a:lightRig rig="threePt" dir="t">
              <a:rot lat="0" lon="0" rev="1200000"/>
            </a:lightRig>
          </a:scene3d>
          <a:sp3d>
            <a:bevelT w="101600" h="508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marL="285750" indent="-285750">
              <a:buFont typeface="Arial" pitchFamily="34" charset="0"/>
              <a:buChar char="•"/>
            </a:pPr>
            <a:r>
              <a:rPr lang="es-HN" sz="2800" dirty="0" smtClean="0">
                <a:solidFill>
                  <a:schemeClr val="tx1"/>
                </a:solidFill>
                <a:latin typeface="Arial" pitchFamily="34" charset="0"/>
                <a:cs typeface="Arial" pitchFamily="34" charset="0"/>
              </a:rPr>
              <a:t>Padre e hijo discuten la necesidad de revisar un transportador transversal que está sobre el compartimiento de grano.</a:t>
            </a:r>
          </a:p>
          <a:p>
            <a:pPr marL="285750" indent="-285750">
              <a:buFont typeface="Arial" pitchFamily="34" charset="0"/>
              <a:buChar char="•"/>
            </a:pPr>
            <a:r>
              <a:rPr lang="es-HN" sz="2800" dirty="0" smtClean="0">
                <a:solidFill>
                  <a:schemeClr val="tx1"/>
                </a:solidFill>
                <a:latin typeface="Arial" pitchFamily="34" charset="0"/>
                <a:cs typeface="Arial" pitchFamily="34" charset="0"/>
              </a:rPr>
              <a:t>Ninguna responsabilidad se asignó.</a:t>
            </a:r>
          </a:p>
          <a:p>
            <a:pPr marL="285750" indent="-285750">
              <a:buFont typeface="Arial" pitchFamily="34" charset="0"/>
              <a:buChar char="•"/>
            </a:pPr>
            <a:r>
              <a:rPr lang="es-HN" sz="2800" dirty="0" smtClean="0">
                <a:solidFill>
                  <a:schemeClr val="tx1"/>
                </a:solidFill>
                <a:latin typeface="Arial" pitchFamily="34" charset="0"/>
                <a:cs typeface="Arial" pitchFamily="34" charset="0"/>
              </a:rPr>
              <a:t>Papá revisó el transportador; no le gustó lo que escuchó.</a:t>
            </a:r>
          </a:p>
          <a:p>
            <a:pPr marL="285750" indent="-285750">
              <a:buFont typeface="Arial" pitchFamily="34" charset="0"/>
              <a:buChar char="•"/>
            </a:pPr>
            <a:r>
              <a:rPr lang="es-HN" sz="2800" dirty="0" smtClean="0">
                <a:solidFill>
                  <a:schemeClr val="tx1"/>
                </a:solidFill>
                <a:latin typeface="Arial" pitchFamily="34" charset="0"/>
                <a:cs typeface="Arial" pitchFamily="34" charset="0"/>
              </a:rPr>
              <a:t>Papá subió al compartimiento de grano y su brazo quedó atascado en la máquina.</a:t>
            </a:r>
          </a:p>
          <a:p>
            <a:pPr marL="285750" indent="-285750">
              <a:buFont typeface="Arial" pitchFamily="34" charset="0"/>
              <a:buChar char="•"/>
            </a:pPr>
            <a:r>
              <a:rPr lang="es-HN" sz="2800" dirty="0" smtClean="0">
                <a:solidFill>
                  <a:schemeClr val="tx1"/>
                </a:solidFill>
                <a:latin typeface="Arial" pitchFamily="34" charset="0"/>
                <a:cs typeface="Arial" pitchFamily="34" charset="0"/>
              </a:rPr>
              <a:t>Hijo decide revisar la máquina. </a:t>
            </a:r>
          </a:p>
          <a:p>
            <a:pPr marL="285750" indent="-285750">
              <a:buFont typeface="Arial" pitchFamily="34" charset="0"/>
              <a:buChar char="•"/>
            </a:pPr>
            <a:r>
              <a:rPr lang="es-HN" sz="2800" dirty="0" smtClean="0">
                <a:solidFill>
                  <a:schemeClr val="tx1"/>
                </a:solidFill>
                <a:latin typeface="Arial" pitchFamily="34" charset="0"/>
                <a:cs typeface="Arial" pitchFamily="34" charset="0"/>
              </a:rPr>
              <a:t>El padre perdió su antebrazo.</a:t>
            </a:r>
            <a:endParaRPr lang="es-HN" sz="2800" dirty="0">
              <a:solidFill>
                <a:schemeClr val="tx1"/>
              </a:solidFill>
              <a:latin typeface="Arial" pitchFamily="34" charset="0"/>
              <a:cs typeface="Arial" pitchFamily="34" charset="0"/>
            </a:endParaRPr>
          </a:p>
        </p:txBody>
      </p:sp>
      <p:pic>
        <p:nvPicPr>
          <p:cNvPr id="20482" name="Picture 2" descr="C:\Users\Andrew\AppData\Local\Microsoft\Windows\Temporary Internet Files\Content.IE5\X3PM0GLA\MC900358755[1].wmf" title="padre e hij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4235" y="4546518"/>
            <a:ext cx="2489000" cy="218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970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EE2D50-796F-497D-9625-D603B691607B}" type="slidenum">
              <a:rPr lang="en-US" smtClean="0">
                <a:solidFill>
                  <a:prstClr val="black">
                    <a:tint val="75000"/>
                  </a:prstClr>
                </a:solidFill>
              </a:rPr>
              <a:pPr>
                <a:defRPr/>
              </a:pPr>
              <a:t>44</a:t>
            </a:fld>
            <a:endParaRPr lang="en-US" dirty="0">
              <a:solidFill>
                <a:prstClr val="black">
                  <a:tint val="75000"/>
                </a:prstClr>
              </a:solidFill>
            </a:endParaRPr>
          </a:p>
        </p:txBody>
      </p:sp>
      <p:sp>
        <p:nvSpPr>
          <p:cNvPr id="11" name="Title 10"/>
          <p:cNvSpPr>
            <a:spLocks noGrp="1"/>
          </p:cNvSpPr>
          <p:nvPr>
            <p:ph type="title"/>
          </p:nvPr>
        </p:nvSpPr>
        <p:spPr/>
        <p:txBody>
          <a:bodyPr>
            <a:noAutofit/>
          </a:bodyPr>
          <a:lstStyle/>
          <a:p>
            <a:r>
              <a:rPr lang="en-US" dirty="0" err="1"/>
              <a:t>Implementar</a:t>
            </a:r>
            <a:r>
              <a:rPr lang="en-US" dirty="0"/>
              <a:t> </a:t>
            </a:r>
            <a:r>
              <a:rPr lang="en-US" dirty="0" err="1"/>
              <a:t>Candado</a:t>
            </a:r>
            <a:r>
              <a:rPr lang="en-US" dirty="0"/>
              <a:t>/</a:t>
            </a:r>
            <a:r>
              <a:rPr lang="en-US" dirty="0" err="1"/>
              <a:t>Etiqueta</a:t>
            </a:r>
            <a:r>
              <a:rPr lang="en-US" dirty="0"/>
              <a:t> </a:t>
            </a:r>
            <a:r>
              <a:rPr lang="en-US" dirty="0" smtClean="0"/>
              <a:t>(LOTO) </a:t>
            </a:r>
            <a:r>
              <a:rPr lang="en-US" dirty="0"/>
              <a:t>para </a:t>
            </a:r>
            <a:r>
              <a:rPr lang="en-US" dirty="0" err="1"/>
              <a:t>granjas</a:t>
            </a:r>
            <a:r>
              <a:rPr lang="en-US" dirty="0"/>
              <a:t> </a:t>
            </a:r>
          </a:p>
        </p:txBody>
      </p:sp>
      <p:pic>
        <p:nvPicPr>
          <p:cNvPr id="16" name="Picture 3" title="etqueta - Advertir a otros de los peligro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5855" y="2084825"/>
            <a:ext cx="3429000" cy="278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1"/>
          </p:nvPr>
        </p:nvSpPr>
        <p:spPr>
          <a:xfrm>
            <a:off x="3800270" y="1815990"/>
            <a:ext cx="5303520" cy="4525963"/>
          </a:xfrm>
        </p:spPr>
        <p:txBody>
          <a:bodyPr/>
          <a:lstStyle/>
          <a:p>
            <a:pPr marL="365760" lvl="0" indent="-365760" defTabSz="914400">
              <a:spcBef>
                <a:spcPts val="0"/>
              </a:spcBef>
              <a:buClr>
                <a:srgbClr val="FFC000"/>
              </a:buClr>
              <a:buSzPct val="150000"/>
              <a:buFont typeface="Wingdings" pitchFamily="2" charset="2"/>
              <a:buChar char="§"/>
            </a:pPr>
            <a:r>
              <a:rPr lang="es-HN" dirty="0">
                <a:solidFill>
                  <a:prstClr val="black"/>
                </a:solidFill>
              </a:rPr>
              <a:t>Desarrollar procedimientos</a:t>
            </a:r>
          </a:p>
          <a:p>
            <a:pPr marL="365760" lvl="0" indent="-365760" defTabSz="914400">
              <a:spcBef>
                <a:spcPts val="0"/>
              </a:spcBef>
              <a:buClr>
                <a:srgbClr val="FFC000"/>
              </a:buClr>
              <a:buSzPct val="150000"/>
              <a:buFont typeface="Wingdings" pitchFamily="2" charset="2"/>
              <a:buChar char="§"/>
            </a:pPr>
            <a:r>
              <a:rPr lang="es-HN" dirty="0">
                <a:solidFill>
                  <a:prstClr val="black"/>
                </a:solidFill>
              </a:rPr>
              <a:t>Comunicarse</a:t>
            </a:r>
          </a:p>
          <a:p>
            <a:pPr marL="365760" lvl="0" indent="-365760" defTabSz="914400">
              <a:spcBef>
                <a:spcPts val="0"/>
              </a:spcBef>
              <a:buClr>
                <a:srgbClr val="FFC000"/>
              </a:buClr>
              <a:buSzPct val="150000"/>
              <a:buFont typeface="Wingdings" pitchFamily="2" charset="2"/>
              <a:buChar char="§"/>
            </a:pPr>
            <a:r>
              <a:rPr lang="es-HN" dirty="0">
                <a:solidFill>
                  <a:prstClr val="black"/>
                </a:solidFill>
              </a:rPr>
              <a:t>Poner etiqueta – Advertir a otros</a:t>
            </a:r>
          </a:p>
          <a:p>
            <a:pPr marL="365760" lvl="0" indent="-365760" defTabSz="914400">
              <a:spcBef>
                <a:spcPts val="0"/>
              </a:spcBef>
              <a:buClr>
                <a:srgbClr val="FFC000"/>
              </a:buClr>
              <a:buSzPct val="150000"/>
              <a:buFont typeface="Wingdings" pitchFamily="2" charset="2"/>
              <a:buChar char="§"/>
            </a:pPr>
            <a:r>
              <a:rPr lang="es-HN" dirty="0">
                <a:solidFill>
                  <a:prstClr val="black"/>
                </a:solidFill>
              </a:rPr>
              <a:t>Utilizar candados</a:t>
            </a:r>
          </a:p>
          <a:p>
            <a:pPr marL="365760" lvl="0" indent="-365760" defTabSz="914400">
              <a:spcBef>
                <a:spcPts val="0"/>
              </a:spcBef>
              <a:buClr>
                <a:srgbClr val="FFC000"/>
              </a:buClr>
              <a:buSzPct val="150000"/>
              <a:buFont typeface="Wingdings" pitchFamily="2" charset="2"/>
              <a:buChar char="§"/>
            </a:pPr>
            <a:r>
              <a:rPr lang="es-HN" dirty="0">
                <a:solidFill>
                  <a:prstClr val="black"/>
                </a:solidFill>
              </a:rPr>
              <a:t>Alternativas</a:t>
            </a:r>
          </a:p>
          <a:p>
            <a:pPr marL="731520" lvl="1" indent="-365760" defTabSz="914400">
              <a:spcBef>
                <a:spcPts val="0"/>
              </a:spcBef>
              <a:buClr>
                <a:srgbClr val="FFC000"/>
              </a:buClr>
              <a:buSzPct val="150000"/>
              <a:buFont typeface="Arial" panose="020B0604020202020204" pitchFamily="34" charset="0"/>
              <a:buChar char="•"/>
            </a:pPr>
            <a:r>
              <a:rPr lang="es-HN" dirty="0">
                <a:solidFill>
                  <a:prstClr val="black"/>
                </a:solidFill>
              </a:rPr>
              <a:t>Mecanismo de cierre o </a:t>
            </a:r>
            <a:r>
              <a:rPr lang="es-HN" dirty="0" smtClean="0">
                <a:solidFill>
                  <a:prstClr val="black"/>
                </a:solidFill>
              </a:rPr>
              <a:t>seguro</a:t>
            </a:r>
            <a:endParaRPr lang="en-US" dirty="0"/>
          </a:p>
        </p:txBody>
      </p:sp>
      <p:sp>
        <p:nvSpPr>
          <p:cNvPr id="3" name="Content Placeholder 2"/>
          <p:cNvSpPr>
            <a:spLocks noGrp="1"/>
          </p:cNvSpPr>
          <p:nvPr>
            <p:ph sz="half" idx="2"/>
          </p:nvPr>
        </p:nvSpPr>
        <p:spPr>
          <a:xfrm>
            <a:off x="378540" y="5128664"/>
            <a:ext cx="8372289" cy="1142306"/>
          </a:xfrm>
        </p:spPr>
        <p:txBody>
          <a:bodyPr/>
          <a:lstStyle/>
          <a:p>
            <a:pPr marL="57150" lvl="0" indent="0">
              <a:buClr>
                <a:srgbClr val="FFC000"/>
              </a:buClr>
              <a:buSzPct val="150000"/>
              <a:buNone/>
            </a:pPr>
            <a:r>
              <a:rPr lang="es-ES" sz="3200" dirty="0">
                <a:solidFill>
                  <a:prstClr val="black"/>
                </a:solidFill>
              </a:rPr>
              <a:t>Utilizar ambos </a:t>
            </a:r>
            <a:r>
              <a:rPr lang="es-ES" sz="3200" b="1" dirty="0">
                <a:solidFill>
                  <a:srgbClr val="F79646">
                    <a:lumMod val="75000"/>
                  </a:srgbClr>
                </a:solidFill>
              </a:rPr>
              <a:t>CANDADOS</a:t>
            </a:r>
            <a:r>
              <a:rPr lang="es-ES" sz="3200" dirty="0">
                <a:solidFill>
                  <a:prstClr val="black"/>
                </a:solidFill>
              </a:rPr>
              <a:t> y </a:t>
            </a:r>
            <a:r>
              <a:rPr lang="es-ES" sz="3200" b="1" dirty="0">
                <a:solidFill>
                  <a:srgbClr val="F79646">
                    <a:lumMod val="75000"/>
                  </a:srgbClr>
                </a:solidFill>
              </a:rPr>
              <a:t>ETIQUETAS</a:t>
            </a:r>
            <a:r>
              <a:rPr lang="es-ES" sz="3200" dirty="0">
                <a:solidFill>
                  <a:prstClr val="black"/>
                </a:solidFill>
              </a:rPr>
              <a:t>  es muy recomendable para granjas</a:t>
            </a:r>
            <a:endParaRPr lang="en-US" sz="3200" dirty="0">
              <a:solidFill>
                <a:prstClr val="black"/>
              </a:solidFill>
            </a:endParaRPr>
          </a:p>
          <a:p>
            <a:pPr marL="0" indent="0">
              <a:buNone/>
            </a:pPr>
            <a:endParaRPr lang="en-US" dirty="0"/>
          </a:p>
        </p:txBody>
      </p:sp>
    </p:spTree>
    <p:extLst>
      <p:ext uri="{BB962C8B-B14F-4D97-AF65-F5344CB8AC3E}">
        <p14:creationId xmlns:p14="http://schemas.microsoft.com/office/powerpoint/2010/main" val="341103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44550E-07AD-42BD-BA26-A48CE5414523}" type="slidenum">
              <a:rPr lang="en-US" smtClean="0"/>
              <a:pPr/>
              <a:t>45</a:t>
            </a:fld>
            <a:endParaRPr lang="en-US" dirty="0"/>
          </a:p>
        </p:txBody>
      </p:sp>
      <p:sp>
        <p:nvSpPr>
          <p:cNvPr id="3" name="Title 2"/>
          <p:cNvSpPr>
            <a:spLocks noGrp="1"/>
          </p:cNvSpPr>
          <p:nvPr>
            <p:ph type="title"/>
          </p:nvPr>
        </p:nvSpPr>
        <p:spPr/>
        <p:txBody>
          <a:bodyPr/>
          <a:lstStyle/>
          <a:p>
            <a:r>
              <a:rPr lang="en-US" dirty="0">
                <a:solidFill>
                  <a:schemeClr val="accent6">
                    <a:lumMod val="75000"/>
                  </a:schemeClr>
                </a:solidFill>
              </a:rPr>
              <a:t>ACTIVIDAD GRUPAL - LOTO</a:t>
            </a:r>
          </a:p>
        </p:txBody>
      </p:sp>
      <p:pic>
        <p:nvPicPr>
          <p:cNvPr id="5" name="Content Placeholder 4" title="actividad de grupo"/>
          <p:cNvPicPr>
            <a:picLocks noGrp="1" noChangeAspect="1"/>
          </p:cNvPicPr>
          <p:nvPr>
            <p:ph idx="4294967295"/>
          </p:nvPr>
        </p:nvPicPr>
        <p:blipFill>
          <a:blip r:embed="rId3" cstate="email">
            <a:extLst>
              <a:ext uri="{28A0092B-C50C-407E-A947-70E740481C1C}">
                <a14:useLocalDpi xmlns:a14="http://schemas.microsoft.com/office/drawing/2010/main" val="0"/>
              </a:ext>
            </a:extLst>
          </a:blip>
          <a:stretch>
            <a:fillRect/>
          </a:stretch>
        </p:blipFill>
        <p:spPr>
          <a:xfrm>
            <a:off x="1824770" y="1393535"/>
            <a:ext cx="5486400" cy="4525963"/>
          </a:xfrm>
          <a:prstGeom prst="rect">
            <a:avLst/>
          </a:prstGeom>
        </p:spPr>
      </p:pic>
    </p:spTree>
    <p:extLst>
      <p:ext uri="{BB962C8B-B14F-4D97-AF65-F5344CB8AC3E}">
        <p14:creationId xmlns:p14="http://schemas.microsoft.com/office/powerpoint/2010/main" val="408649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5</a:t>
            </a:fld>
            <a:endParaRPr lang="en-US" dirty="0">
              <a:solidFill>
                <a:prstClr val="black">
                  <a:tint val="75000"/>
                </a:prstClr>
              </a:solidFill>
            </a:endParaRPr>
          </a:p>
        </p:txBody>
      </p:sp>
      <p:sp>
        <p:nvSpPr>
          <p:cNvPr id="2" name="Title 1"/>
          <p:cNvSpPr>
            <a:spLocks noGrp="1"/>
          </p:cNvSpPr>
          <p:nvPr>
            <p:ph type="title"/>
          </p:nvPr>
        </p:nvSpPr>
        <p:spPr/>
        <p:txBody>
          <a:bodyPr>
            <a:normAutofit/>
          </a:bodyPr>
          <a:lstStyle/>
          <a:p>
            <a:r>
              <a:rPr lang="es-HN" dirty="0" smtClean="0"/>
              <a:t>Derechos de los Empleados</a:t>
            </a:r>
            <a:endParaRPr lang="es-HN" dirty="0"/>
          </a:p>
        </p:txBody>
      </p:sp>
      <p:sp>
        <p:nvSpPr>
          <p:cNvPr id="3" name="Content Placeholder 2"/>
          <p:cNvSpPr>
            <a:spLocks noGrp="1"/>
          </p:cNvSpPr>
          <p:nvPr>
            <p:ph idx="1"/>
          </p:nvPr>
        </p:nvSpPr>
        <p:spPr>
          <a:xfrm>
            <a:off x="693095" y="1472044"/>
            <a:ext cx="8103455" cy="4525963"/>
          </a:xfrm>
        </p:spPr>
        <p:txBody>
          <a:bodyPr>
            <a:normAutofit lnSpcReduction="10000"/>
          </a:bodyPr>
          <a:lstStyle/>
          <a:p>
            <a:pPr marL="0" indent="0">
              <a:buNone/>
            </a:pPr>
            <a:r>
              <a:rPr lang="es-HN" sz="3600" b="1" dirty="0" smtClean="0">
                <a:solidFill>
                  <a:schemeClr val="accent6">
                    <a:lumMod val="75000"/>
                  </a:schemeClr>
                </a:solidFill>
              </a:rPr>
              <a:t>Los empleados tienen derecho a condiciones de trabajo seguras y saludables que NO representen riesgo de algún daño severo.</a:t>
            </a:r>
          </a:p>
          <a:p>
            <a:pPr marL="0" indent="0">
              <a:buNone/>
            </a:pPr>
            <a:endParaRPr lang="es-HN" sz="3600" b="1" dirty="0" smtClean="0">
              <a:solidFill>
                <a:schemeClr val="accent6">
                  <a:lumMod val="75000"/>
                </a:schemeClr>
              </a:solidFill>
            </a:endParaRPr>
          </a:p>
          <a:p>
            <a:pPr marL="0" indent="0">
              <a:buNone/>
            </a:pPr>
            <a:r>
              <a:rPr lang="es-HN" sz="3600" b="1" dirty="0" smtClean="0">
                <a:solidFill>
                  <a:schemeClr val="accent6">
                    <a:lumMod val="75000"/>
                  </a:schemeClr>
                </a:solidFill>
              </a:rPr>
              <a:t>Los trabajadores tienen derecho a un salario justo por las horas trabajadas de acuerdo con la ley. </a:t>
            </a:r>
            <a:endParaRPr lang="es-HN" sz="3600" b="1" dirty="0">
              <a:solidFill>
                <a:schemeClr val="accent6">
                  <a:lumMod val="75000"/>
                </a:schemeClr>
              </a:solidFill>
            </a:endParaRPr>
          </a:p>
        </p:txBody>
      </p:sp>
    </p:spTree>
    <p:extLst>
      <p:ext uri="{BB962C8B-B14F-4D97-AF65-F5344CB8AC3E}">
        <p14:creationId xmlns:p14="http://schemas.microsoft.com/office/powerpoint/2010/main" val="378198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6</a:t>
            </a:fld>
            <a:endParaRPr lang="en-US" dirty="0">
              <a:solidFill>
                <a:prstClr val="black">
                  <a:tint val="75000"/>
                </a:prstClr>
              </a:solidFill>
            </a:endParaRPr>
          </a:p>
        </p:txBody>
      </p:sp>
      <p:sp>
        <p:nvSpPr>
          <p:cNvPr id="2" name="Title 1"/>
          <p:cNvSpPr>
            <a:spLocks noGrp="1"/>
          </p:cNvSpPr>
          <p:nvPr>
            <p:ph type="title"/>
          </p:nvPr>
        </p:nvSpPr>
        <p:spPr/>
        <p:txBody>
          <a:bodyPr>
            <a:normAutofit/>
          </a:bodyPr>
          <a:lstStyle/>
          <a:p>
            <a:r>
              <a:rPr lang="es-HN" dirty="0" smtClean="0"/>
              <a:t>Responsabilidad del Empleador</a:t>
            </a:r>
            <a:endParaRPr lang="es-HN" dirty="0"/>
          </a:p>
        </p:txBody>
      </p:sp>
      <p:sp>
        <p:nvSpPr>
          <p:cNvPr id="3" name="Content Placeholder 2"/>
          <p:cNvSpPr>
            <a:spLocks noGrp="1"/>
          </p:cNvSpPr>
          <p:nvPr>
            <p:ph idx="1"/>
          </p:nvPr>
        </p:nvSpPr>
        <p:spPr>
          <a:xfrm>
            <a:off x="457200" y="1723294"/>
            <a:ext cx="8229600" cy="4602163"/>
          </a:xfrm>
        </p:spPr>
        <p:txBody>
          <a:bodyPr>
            <a:normAutofit/>
          </a:bodyPr>
          <a:lstStyle/>
          <a:p>
            <a:pPr marL="0" indent="0" algn="ctr">
              <a:buNone/>
            </a:pPr>
            <a:r>
              <a:rPr lang="es-HN" sz="3600" b="1" dirty="0" smtClean="0">
                <a:solidFill>
                  <a:schemeClr val="accent6">
                    <a:lumMod val="75000"/>
                  </a:schemeClr>
                </a:solidFill>
              </a:rPr>
              <a:t>Los empleadores tienen la responsabilidad de proveer un lugar de trabajo seguro. </a:t>
            </a:r>
          </a:p>
          <a:p>
            <a:pPr marL="0" indent="0">
              <a:buNone/>
            </a:pPr>
            <a:endParaRPr lang="es-HN" b="1" dirty="0" smtClean="0">
              <a:solidFill>
                <a:schemeClr val="accent6">
                  <a:lumMod val="75000"/>
                </a:schemeClr>
              </a:solidFill>
            </a:endParaRPr>
          </a:p>
          <a:p>
            <a:pPr marL="0" indent="0" algn="ctr">
              <a:buNone/>
            </a:pPr>
            <a:r>
              <a:rPr lang="es-HN" sz="3600" b="1" dirty="0" smtClean="0">
                <a:solidFill>
                  <a:schemeClr val="accent6">
                    <a:lumMod val="75000"/>
                  </a:schemeClr>
                </a:solidFill>
              </a:rPr>
              <a:t>Encontrará mas información sobre los derechos del empleador y de los empleados en la página web www.osha.gov.</a:t>
            </a:r>
            <a:endParaRPr lang="es-HN" sz="3600" b="1" dirty="0">
              <a:solidFill>
                <a:schemeClr val="accent6">
                  <a:lumMod val="75000"/>
                </a:schemeClr>
              </a:solidFill>
            </a:endParaRPr>
          </a:p>
        </p:txBody>
      </p:sp>
    </p:spTree>
    <p:extLst>
      <p:ext uri="{BB962C8B-B14F-4D97-AF65-F5344CB8AC3E}">
        <p14:creationId xmlns:p14="http://schemas.microsoft.com/office/powerpoint/2010/main" val="413061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7</a:t>
            </a:fld>
            <a:endParaRPr lang="en-US" dirty="0">
              <a:solidFill>
                <a:prstClr val="black">
                  <a:tint val="75000"/>
                </a:prstClr>
              </a:solidFill>
            </a:endParaRPr>
          </a:p>
        </p:txBody>
      </p:sp>
      <p:sp>
        <p:nvSpPr>
          <p:cNvPr id="5" name="Title 4"/>
          <p:cNvSpPr>
            <a:spLocks noGrp="1"/>
          </p:cNvSpPr>
          <p:nvPr>
            <p:ph type="title"/>
          </p:nvPr>
        </p:nvSpPr>
        <p:spPr/>
        <p:txBody>
          <a:bodyPr anchor="t"/>
          <a:lstStyle/>
          <a:p>
            <a:r>
              <a:rPr lang="en-US" dirty="0" err="1"/>
              <a:t>Protección</a:t>
            </a:r>
            <a:r>
              <a:rPr lang="en-US" dirty="0"/>
              <a:t> al </a:t>
            </a:r>
            <a:r>
              <a:rPr lang="en-US" dirty="0" err="1"/>
              <a:t>Denunciante</a:t>
            </a:r>
            <a:endParaRPr lang="en-US" dirty="0"/>
          </a:p>
        </p:txBody>
      </p:sp>
      <p:sp>
        <p:nvSpPr>
          <p:cNvPr id="3" name="Content Placeholder 2"/>
          <p:cNvSpPr>
            <a:spLocks noGrp="1"/>
          </p:cNvSpPr>
          <p:nvPr>
            <p:ph idx="1"/>
          </p:nvPr>
        </p:nvSpPr>
        <p:spPr>
          <a:xfrm>
            <a:off x="347450" y="1239916"/>
            <a:ext cx="8339350" cy="5453510"/>
          </a:xfrm>
        </p:spPr>
        <p:txBody>
          <a:bodyPr>
            <a:noAutofit/>
          </a:bodyPr>
          <a:lstStyle/>
          <a:p>
            <a:pPr marL="0" indent="0">
              <a:buNone/>
            </a:pPr>
            <a:r>
              <a:rPr lang="es-HN" dirty="0" smtClean="0"/>
              <a:t>Los empleadores no pueden castigar o discriminar a los empleados que han utilizado sus derechos a reportar condiciones de trabajo inseguras e insalubres o problemas ambientales ante un empleador, la OSHA u otra oficina de gobierno. Los empleados pueden llamar, escribir o mandar correo electrónico a la oficina OSHA del área en un plazo de 30 días para  reportar actos de represalias por el empleador.  </a:t>
            </a:r>
          </a:p>
          <a:p>
            <a:pPr marL="0" lvl="0" indent="0">
              <a:buNone/>
            </a:pPr>
            <a:r>
              <a:rPr lang="es-HN" sz="3000" b="1" dirty="0" smtClean="0">
                <a:solidFill>
                  <a:srgbClr val="F79646">
                    <a:lumMod val="75000"/>
                  </a:srgbClr>
                </a:solidFill>
              </a:rPr>
              <a:t>Para información sobre protección al denunciante vaya a </a:t>
            </a:r>
            <a:r>
              <a:rPr lang="es-HN" sz="3000" b="1" dirty="0" smtClean="0">
                <a:solidFill>
                  <a:srgbClr val="1F497D">
                    <a:lumMod val="60000"/>
                    <a:lumOff val="40000"/>
                  </a:srgbClr>
                </a:solidFill>
              </a:rPr>
              <a:t>www.whistleblowers.gov</a:t>
            </a:r>
            <a:endParaRPr lang="en-US" sz="3200" b="1" dirty="0" smtClean="0">
              <a:solidFill>
                <a:schemeClr val="accent6">
                  <a:lumMod val="75000"/>
                </a:schemeClr>
              </a:solidFill>
            </a:endParaRPr>
          </a:p>
        </p:txBody>
      </p:sp>
    </p:spTree>
    <p:extLst>
      <p:ext uri="{BB962C8B-B14F-4D97-AF65-F5344CB8AC3E}">
        <p14:creationId xmlns:p14="http://schemas.microsoft.com/office/powerpoint/2010/main" val="2008430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8</a:t>
            </a:fld>
            <a:endParaRPr lang="en-US" dirty="0">
              <a:solidFill>
                <a:prstClr val="black">
                  <a:tint val="75000"/>
                </a:prstClr>
              </a:solidFill>
            </a:endParaRPr>
          </a:p>
        </p:txBody>
      </p:sp>
      <p:sp>
        <p:nvSpPr>
          <p:cNvPr id="2" name="Title 1"/>
          <p:cNvSpPr>
            <a:spLocks noGrp="1"/>
          </p:cNvSpPr>
          <p:nvPr>
            <p:ph type="title"/>
          </p:nvPr>
        </p:nvSpPr>
        <p:spPr>
          <a:xfrm>
            <a:off x="457200" y="152400"/>
            <a:ext cx="8229600" cy="1143000"/>
          </a:xfrm>
        </p:spPr>
        <p:txBody>
          <a:bodyPr>
            <a:normAutofit/>
          </a:bodyPr>
          <a:lstStyle/>
          <a:p>
            <a:r>
              <a:rPr lang="es-HN" dirty="0" smtClean="0"/>
              <a:t>Objetivos de Aprendizaje</a:t>
            </a:r>
            <a:endParaRPr lang="es-HN" dirty="0"/>
          </a:p>
        </p:txBody>
      </p:sp>
      <p:sp>
        <p:nvSpPr>
          <p:cNvPr id="3" name="Content Placeholder 2"/>
          <p:cNvSpPr>
            <a:spLocks noGrp="1"/>
          </p:cNvSpPr>
          <p:nvPr>
            <p:ph idx="1"/>
          </p:nvPr>
        </p:nvSpPr>
        <p:spPr>
          <a:xfrm>
            <a:off x="419100" y="1371600"/>
            <a:ext cx="8305800" cy="5334000"/>
          </a:xfrm>
        </p:spPr>
        <p:txBody>
          <a:bodyPr>
            <a:normAutofit/>
          </a:bodyPr>
          <a:lstStyle/>
          <a:p>
            <a:pPr marL="0" indent="0">
              <a:spcBef>
                <a:spcPts val="0"/>
              </a:spcBef>
              <a:spcAft>
                <a:spcPts val="1200"/>
              </a:spcAft>
              <a:buNone/>
            </a:pPr>
            <a:r>
              <a:rPr lang="es-HN" sz="3600" b="1" dirty="0" smtClean="0">
                <a:solidFill>
                  <a:schemeClr val="accent6">
                    <a:lumMod val="75000"/>
                  </a:schemeClr>
                </a:solidFill>
              </a:rPr>
              <a:t>Al finalizar este módulo, los participantes serán capaces de:</a:t>
            </a:r>
            <a:endParaRPr lang="es-HN" sz="1600" dirty="0" smtClean="0"/>
          </a:p>
          <a:p>
            <a:pPr marL="365760" lvl="0" indent="-365760">
              <a:spcBef>
                <a:spcPts val="0"/>
              </a:spcBef>
              <a:spcAft>
                <a:spcPts val="600"/>
              </a:spcAft>
              <a:buClr>
                <a:srgbClr val="FFC000"/>
              </a:buClr>
              <a:buSzPct val="150000"/>
              <a:buFont typeface="Wingdings" pitchFamily="2" charset="2"/>
              <a:buChar char="§"/>
            </a:pPr>
            <a:r>
              <a:rPr lang="es-HN" sz="3200" dirty="0" smtClean="0"/>
              <a:t>Explicar el propósito de LOTO (Candado/Etiqueta) y cuando debe ser utilizado.</a:t>
            </a:r>
          </a:p>
          <a:p>
            <a:pPr marL="365760" lvl="0" indent="-365760">
              <a:spcBef>
                <a:spcPts val="0"/>
              </a:spcBef>
              <a:spcAft>
                <a:spcPts val="600"/>
              </a:spcAft>
              <a:buClr>
                <a:srgbClr val="FFC000"/>
              </a:buClr>
              <a:buSzPct val="150000"/>
              <a:buFont typeface="Wingdings" pitchFamily="2" charset="2"/>
              <a:buChar char="§"/>
            </a:pPr>
            <a:r>
              <a:rPr lang="es-HN" sz="3200" dirty="0" smtClean="0">
                <a:solidFill>
                  <a:prstClr val="black"/>
                </a:solidFill>
              </a:rPr>
              <a:t>Explicar el concepto de un candado, una llave, por persona.</a:t>
            </a:r>
          </a:p>
          <a:p>
            <a:pPr marL="365760" lvl="0" indent="-365760">
              <a:spcBef>
                <a:spcPts val="0"/>
              </a:spcBef>
              <a:spcAft>
                <a:spcPts val="600"/>
              </a:spcAft>
              <a:buClr>
                <a:srgbClr val="FFC000"/>
              </a:buClr>
              <a:buSzPct val="150000"/>
              <a:buFont typeface="Wingdings" pitchFamily="2" charset="2"/>
              <a:buChar char="§"/>
            </a:pPr>
            <a:r>
              <a:rPr lang="es-HN" sz="3200" dirty="0" smtClean="0"/>
              <a:t>Describir los pasos básicos para desarrollar LOTO </a:t>
            </a:r>
            <a:r>
              <a:rPr lang="es-HN" sz="3200" dirty="0">
                <a:solidFill>
                  <a:prstClr val="black"/>
                </a:solidFill>
              </a:rPr>
              <a:t>(Candado/Etiqueta</a:t>
            </a:r>
            <a:r>
              <a:rPr lang="es-HN" sz="3200" dirty="0" smtClean="0">
                <a:solidFill>
                  <a:prstClr val="black"/>
                </a:solidFill>
              </a:rPr>
              <a:t>)</a:t>
            </a:r>
            <a:r>
              <a:rPr lang="es-HN" sz="3200" dirty="0" smtClean="0"/>
              <a:t>.</a:t>
            </a:r>
            <a:r>
              <a:rPr lang="en-US" sz="3200" dirty="0" smtClean="0"/>
              <a:t> </a:t>
            </a:r>
            <a:endParaRPr lang="en-US" dirty="0"/>
          </a:p>
        </p:txBody>
      </p:sp>
    </p:spTree>
    <p:extLst>
      <p:ext uri="{BB962C8B-B14F-4D97-AF65-F5344CB8AC3E}">
        <p14:creationId xmlns:p14="http://schemas.microsoft.com/office/powerpoint/2010/main" val="2200196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EE2D50-796F-497D-9625-D603B691607B}" type="slidenum">
              <a:rPr lang="en-US" smtClean="0">
                <a:solidFill>
                  <a:prstClr val="black">
                    <a:tint val="75000"/>
                  </a:prstClr>
                </a:solidFill>
              </a:rPr>
              <a:pPr>
                <a:defRPr/>
              </a:pPr>
              <a:t>9</a:t>
            </a:fld>
            <a:endParaRPr lang="en-US" dirty="0">
              <a:solidFill>
                <a:prstClr val="black">
                  <a:tint val="75000"/>
                </a:prstClr>
              </a:solidFill>
            </a:endParaRPr>
          </a:p>
        </p:txBody>
      </p:sp>
      <p:sp>
        <p:nvSpPr>
          <p:cNvPr id="84994" name="Title 1"/>
          <p:cNvSpPr>
            <a:spLocks noGrp="1"/>
          </p:cNvSpPr>
          <p:nvPr>
            <p:ph type="title"/>
          </p:nvPr>
        </p:nvSpPr>
        <p:spPr/>
        <p:txBody>
          <a:bodyPr>
            <a:normAutofit/>
          </a:bodyPr>
          <a:lstStyle/>
          <a:p>
            <a:pPr eaLnBrk="1" hangingPunct="1"/>
            <a:r>
              <a:rPr lang="es-HN" b="1" dirty="0" smtClean="0"/>
              <a:t>Razones para Candado/Etiqueta</a:t>
            </a:r>
            <a:endParaRPr lang="es-HN" sz="2800" b="1" dirty="0" smtClean="0"/>
          </a:p>
        </p:txBody>
      </p:sp>
      <p:sp>
        <p:nvSpPr>
          <p:cNvPr id="6" name="Content Placeholder 5"/>
          <p:cNvSpPr>
            <a:spLocks noGrp="1"/>
          </p:cNvSpPr>
          <p:nvPr>
            <p:ph sz="half" idx="1"/>
          </p:nvPr>
        </p:nvSpPr>
        <p:spPr>
          <a:xfrm>
            <a:off x="457200" y="1600200"/>
            <a:ext cx="4415896" cy="4525963"/>
          </a:xfrm>
        </p:spPr>
        <p:txBody>
          <a:bodyPr>
            <a:normAutofit fontScale="85000" lnSpcReduction="10000"/>
          </a:bodyPr>
          <a:lstStyle/>
          <a:p>
            <a:pPr marL="365760" lvl="0" indent="-365760" defTabSz="914400">
              <a:spcBef>
                <a:spcPts val="0"/>
              </a:spcBef>
              <a:spcAft>
                <a:spcPts val="600"/>
              </a:spcAft>
              <a:buClr>
                <a:srgbClr val="FFC000"/>
              </a:buClr>
              <a:buSzPct val="150000"/>
              <a:buFont typeface="Wingdings" pitchFamily="2" charset="2"/>
              <a:buChar char="§"/>
            </a:pPr>
            <a:r>
              <a:rPr lang="es-HN" sz="3300" dirty="0">
                <a:solidFill>
                  <a:prstClr val="black"/>
                </a:solidFill>
              </a:rPr>
              <a:t>Norma OSHA 1910.147</a:t>
            </a:r>
          </a:p>
          <a:p>
            <a:pPr marL="365760" lvl="0" indent="-365760" defTabSz="914400">
              <a:spcBef>
                <a:spcPts val="0"/>
              </a:spcBef>
              <a:spcAft>
                <a:spcPts val="600"/>
              </a:spcAft>
              <a:buClr>
                <a:srgbClr val="FFC000"/>
              </a:buClr>
              <a:buSzPct val="150000"/>
              <a:buFont typeface="Wingdings" pitchFamily="2" charset="2"/>
              <a:buChar char="§"/>
            </a:pPr>
            <a:r>
              <a:rPr lang="es-HN" sz="3300" dirty="0">
                <a:solidFill>
                  <a:prstClr val="black"/>
                </a:solidFill>
              </a:rPr>
              <a:t>Protege Empleados</a:t>
            </a:r>
          </a:p>
          <a:p>
            <a:pPr marL="365760" lvl="0" indent="-365760" defTabSz="914400">
              <a:spcBef>
                <a:spcPts val="0"/>
              </a:spcBef>
              <a:spcAft>
                <a:spcPts val="600"/>
              </a:spcAft>
              <a:buClr>
                <a:srgbClr val="FFC000"/>
              </a:buClr>
              <a:buSzPct val="150000"/>
              <a:buFont typeface="Wingdings" pitchFamily="2" charset="2"/>
              <a:buChar char="§"/>
            </a:pPr>
            <a:r>
              <a:rPr lang="es-HN" sz="3300" dirty="0">
                <a:solidFill>
                  <a:prstClr val="black"/>
                </a:solidFill>
              </a:rPr>
              <a:t>Procedimientos Escritos</a:t>
            </a:r>
          </a:p>
          <a:p>
            <a:pPr marL="365760" lvl="0" indent="-365760" defTabSz="914400">
              <a:spcBef>
                <a:spcPts val="0"/>
              </a:spcBef>
              <a:spcAft>
                <a:spcPts val="600"/>
              </a:spcAft>
              <a:buClr>
                <a:srgbClr val="FFC000"/>
              </a:buClr>
              <a:buSzPct val="150000"/>
              <a:buFont typeface="Wingdings" pitchFamily="2" charset="2"/>
              <a:buChar char="§"/>
            </a:pPr>
            <a:r>
              <a:rPr lang="es-HN" sz="3300" dirty="0">
                <a:solidFill>
                  <a:prstClr val="black"/>
                </a:solidFill>
              </a:rPr>
              <a:t>Accesible</a:t>
            </a:r>
          </a:p>
          <a:p>
            <a:pPr marL="365760" lvl="0" indent="-365760" defTabSz="914400">
              <a:spcBef>
                <a:spcPts val="0"/>
              </a:spcBef>
              <a:spcAft>
                <a:spcPts val="600"/>
              </a:spcAft>
              <a:buClr>
                <a:srgbClr val="FFC000"/>
              </a:buClr>
              <a:buSzPct val="150000"/>
              <a:buFont typeface="Wingdings" pitchFamily="2" charset="2"/>
              <a:buChar char="§"/>
            </a:pPr>
            <a:r>
              <a:rPr lang="es-HN" sz="3300" dirty="0">
                <a:solidFill>
                  <a:prstClr val="black"/>
                </a:solidFill>
              </a:rPr>
              <a:t>Práctica Recomendada - Granja</a:t>
            </a:r>
          </a:p>
          <a:p>
            <a:pPr marL="365760" lvl="0" indent="-365760" defTabSz="914400">
              <a:spcBef>
                <a:spcPts val="0"/>
              </a:spcBef>
              <a:spcAft>
                <a:spcPts val="600"/>
              </a:spcAft>
              <a:buClr>
                <a:srgbClr val="FFC000"/>
              </a:buClr>
              <a:buSzPct val="150000"/>
              <a:buFont typeface="Wingdings" pitchFamily="2" charset="2"/>
              <a:buChar char="§"/>
            </a:pPr>
            <a:r>
              <a:rPr lang="es-HN" sz="3300" dirty="0">
                <a:solidFill>
                  <a:prstClr val="black"/>
                </a:solidFill>
              </a:rPr>
              <a:t>Obligatorio - Comercial</a:t>
            </a:r>
          </a:p>
          <a:p>
            <a:pPr marL="0" indent="0">
              <a:buNone/>
            </a:pPr>
            <a:endParaRPr lang="en-US" dirty="0"/>
          </a:p>
        </p:txBody>
      </p:sp>
      <p:pic>
        <p:nvPicPr>
          <p:cNvPr id="4" name="Picture 3" title="ejemplo - Candado/Etiqueta/Prueb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096" y="1603591"/>
            <a:ext cx="3873539" cy="3886200"/>
          </a:xfrm>
          <a:prstGeom prst="rect">
            <a:avLst/>
          </a:prstGeom>
        </p:spPr>
      </p:pic>
      <p:sp>
        <p:nvSpPr>
          <p:cNvPr id="11" name="16-Point Star 10" title="Símbolo estrella - practicas recomendadas"/>
          <p:cNvSpPr/>
          <p:nvPr/>
        </p:nvSpPr>
        <p:spPr>
          <a:xfrm rot="20497384">
            <a:off x="4328519" y="4546164"/>
            <a:ext cx="3063755" cy="1851394"/>
          </a:xfrm>
          <a:prstGeom prst="star16">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half" idx="2"/>
          </p:nvPr>
        </p:nvSpPr>
        <p:spPr>
          <a:xfrm rot="19716532">
            <a:off x="4592726" y="5056726"/>
            <a:ext cx="2535340" cy="830270"/>
          </a:xfrm>
        </p:spPr>
        <p:txBody>
          <a:bodyPr>
            <a:normAutofit fontScale="85000" lnSpcReduction="10000"/>
          </a:bodyPr>
          <a:lstStyle/>
          <a:p>
            <a:pPr marL="0" indent="0" algn="ctr">
              <a:buNone/>
            </a:pPr>
            <a:r>
              <a:rPr lang="en-US" sz="2000" b="1" dirty="0"/>
              <a:t>PRACTICAS</a:t>
            </a:r>
          </a:p>
          <a:p>
            <a:pPr marL="0" indent="0" algn="ctr">
              <a:buNone/>
            </a:pPr>
            <a:r>
              <a:rPr lang="en-US" sz="2000" b="1" dirty="0"/>
              <a:t>RECOMENDADAS</a:t>
            </a:r>
          </a:p>
          <a:p>
            <a:pPr marL="0" indent="0" algn="ctr">
              <a:buNone/>
            </a:pPr>
            <a:endParaRPr lang="en-US" dirty="0"/>
          </a:p>
        </p:txBody>
      </p:sp>
    </p:spTree>
    <p:extLst>
      <p:ext uri="{BB962C8B-B14F-4D97-AF65-F5344CB8AC3E}">
        <p14:creationId xmlns:p14="http://schemas.microsoft.com/office/powerpoint/2010/main" val="2080998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ghsc adult 508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18007</TotalTime>
  <Words>12681</Words>
  <Application>Microsoft Office PowerPoint</Application>
  <PresentationFormat>On-screen Show (4:3)</PresentationFormat>
  <Paragraphs>724</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Arial Black</vt:lpstr>
      <vt:lpstr>Arial Narrow</vt:lpstr>
      <vt:lpstr>Calibri</vt:lpstr>
      <vt:lpstr>Wingdings</vt:lpstr>
      <vt:lpstr>ghsc adult 508 background</vt:lpstr>
      <vt:lpstr>PowerPoint Presentation</vt:lpstr>
      <vt:lpstr>Candado/Etiqueta/Prueba</vt:lpstr>
      <vt:lpstr>Introducción</vt:lpstr>
      <vt:lpstr>Descargo de Responsabilidad</vt:lpstr>
      <vt:lpstr>Derechos de los Empleados</vt:lpstr>
      <vt:lpstr>Responsabilidad del Empleador</vt:lpstr>
      <vt:lpstr>Protección al Denunciante</vt:lpstr>
      <vt:lpstr>Objetivos de Aprendizaje</vt:lpstr>
      <vt:lpstr>Razones para Candado/Etiqueta</vt:lpstr>
      <vt:lpstr>Candado/Etiqueta es Protección</vt:lpstr>
      <vt:lpstr>LOTO (Candado/Etiqueta)  Controla Fuentes de Energía</vt:lpstr>
      <vt:lpstr>Candado Aísla Energía</vt:lpstr>
      <vt:lpstr>Etiqueta – Advierte e Informa</vt:lpstr>
      <vt:lpstr>Requerimientos de LOTO (Candado/Etiqueta)</vt:lpstr>
      <vt:lpstr>1 Candado, 1 Llave, 1 Persona</vt:lpstr>
      <vt:lpstr>Varias Personas = Múltiples Candados</vt:lpstr>
      <vt:lpstr>Cuando se Necesita Control  de Energía</vt:lpstr>
      <vt:lpstr>¡NO Candado/Etiqueta (LOTO) –  La Misma Protección!</vt:lpstr>
      <vt:lpstr>#1 Prepárese para el Apagado</vt:lpstr>
      <vt:lpstr>#2 Apague la Máquina</vt:lpstr>
      <vt:lpstr>#3 Aísle Fuentes de Energía.</vt:lpstr>
      <vt:lpstr>La Energía Almacenada Espera ser Liberada</vt:lpstr>
      <vt:lpstr>La Energía Almacenada está  por Todas Partes</vt:lpstr>
      <vt:lpstr>Liberar Energía: Disipar, Restringir </vt:lpstr>
      <vt:lpstr># 4 Candado &amp; Etiqueta</vt:lpstr>
      <vt:lpstr># 5 Prueba!</vt:lpstr>
      <vt:lpstr>#6 Empezar a Trabajar</vt:lpstr>
      <vt:lpstr># 7 Notifique a Otros del Encendido</vt:lpstr>
      <vt:lpstr># 8 Libere Candado/Etiqueta</vt:lpstr>
      <vt:lpstr>Dispositivos Candado –  Candado/Etiqueta (LOTO) </vt:lpstr>
      <vt:lpstr>Tipos de Candados LOTO </vt:lpstr>
      <vt:lpstr>Dispositivos de Etiqueta: Durables, de Bloqueo</vt:lpstr>
      <vt:lpstr>Remover el Candado de Emergencia</vt:lpstr>
      <vt:lpstr>Programa de Control de Energía   Candado/Etiqueta (LOTO)</vt:lpstr>
      <vt:lpstr>Prueba – en Procedimiento Candado/Etiqueta (LOTO)</vt:lpstr>
      <vt:lpstr>EJEMPLO</vt:lpstr>
      <vt:lpstr>¿Quién Necesita Entrenamiento Candado/Etiqueta (LOTO)?</vt:lpstr>
      <vt:lpstr>Entrenamiento para TODOS los Trabajadores - Candado/Etiqueta (LOTO) </vt:lpstr>
      <vt:lpstr>Solo Etiqueta: Reglas &amp; Limitaciones</vt:lpstr>
      <vt:lpstr>“Debe conocer” para realizar Candado/Etiqueta LOTO</vt:lpstr>
      <vt:lpstr>Vuelva a Entrenar si hay Cambios - Candado/Etiqueta LOTO </vt:lpstr>
      <vt:lpstr>Inspección Periódica</vt:lpstr>
      <vt:lpstr>Por qué Candado/Etiqueta (LOTO)  en Granjas</vt:lpstr>
      <vt:lpstr>Implementar Candado/Etiqueta (LOTO) para granjas </vt:lpstr>
      <vt:lpstr>ACTIVIDAD GRUPAL - LOTO</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Lock Out/Tag Out</dc:title>
  <dc:creator>Andrew</dc:creator>
  <cp:lastModifiedBy>Tackett, Elizabeth A. - OSHA</cp:lastModifiedBy>
  <cp:revision>629</cp:revision>
  <dcterms:created xsi:type="dcterms:W3CDTF">2012-08-29T14:56:07Z</dcterms:created>
  <dcterms:modified xsi:type="dcterms:W3CDTF">2018-07-19T16:43:17Z</dcterms:modified>
</cp:coreProperties>
</file>