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20" r:id="rId4"/>
  </p:sldMasterIdLst>
  <p:notesMasterIdLst>
    <p:notesMasterId r:id="rId47"/>
  </p:notesMasterIdLst>
  <p:sldIdLst>
    <p:sldId id="318" r:id="rId5"/>
    <p:sldId id="287" r:id="rId6"/>
    <p:sldId id="313" r:id="rId7"/>
    <p:sldId id="314" r:id="rId8"/>
    <p:sldId id="315" r:id="rId9"/>
    <p:sldId id="316" r:id="rId10"/>
    <p:sldId id="317" r:id="rId11"/>
    <p:sldId id="288" r:id="rId12"/>
    <p:sldId id="289" r:id="rId13"/>
    <p:sldId id="290" r:id="rId14"/>
    <p:sldId id="291" r:id="rId15"/>
    <p:sldId id="265" r:id="rId16"/>
    <p:sldId id="267" r:id="rId17"/>
    <p:sldId id="266" r:id="rId18"/>
    <p:sldId id="298" r:id="rId19"/>
    <p:sldId id="258" r:id="rId20"/>
    <p:sldId id="285" r:id="rId21"/>
    <p:sldId id="284" r:id="rId22"/>
    <p:sldId id="268" r:id="rId23"/>
    <p:sldId id="269" r:id="rId24"/>
    <p:sldId id="270" r:id="rId25"/>
    <p:sldId id="271" r:id="rId26"/>
    <p:sldId id="272" r:id="rId27"/>
    <p:sldId id="273" r:id="rId28"/>
    <p:sldId id="274" r:id="rId29"/>
    <p:sldId id="275" r:id="rId30"/>
    <p:sldId id="276" r:id="rId31"/>
    <p:sldId id="277" r:id="rId32"/>
    <p:sldId id="282" r:id="rId33"/>
    <p:sldId id="293" r:id="rId34"/>
    <p:sldId id="292" r:id="rId35"/>
    <p:sldId id="280" r:id="rId36"/>
    <p:sldId id="299" r:id="rId37"/>
    <p:sldId id="281" r:id="rId38"/>
    <p:sldId id="310" r:id="rId39"/>
    <p:sldId id="305" r:id="rId40"/>
    <p:sldId id="306" r:id="rId41"/>
    <p:sldId id="307" r:id="rId42"/>
    <p:sldId id="308" r:id="rId43"/>
    <p:sldId id="309" r:id="rId44"/>
    <p:sldId id="311" r:id="rId45"/>
    <p:sldId id="31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s Hill" initials="DH" lastIdx="10" clrIdx="0"/>
  <p:cmAuthor id="1" name="Andrew"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6FF66"/>
    <a:srgbClr val="8DFD7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6" autoAdjust="0"/>
    <p:restoredTop sz="86380" autoAdjust="0"/>
  </p:normalViewPr>
  <p:slideViewPr>
    <p:cSldViewPr>
      <p:cViewPr varScale="1">
        <p:scale>
          <a:sx n="80" d="100"/>
          <a:sy n="80" d="100"/>
        </p:scale>
        <p:origin x="1157" y="58"/>
      </p:cViewPr>
      <p:guideLst>
        <p:guide orient="horz" pos="2160"/>
        <p:guide pos="2880"/>
      </p:guideLst>
    </p:cSldViewPr>
  </p:slideViewPr>
  <p:outlineViewPr>
    <p:cViewPr>
      <p:scale>
        <a:sx n="33" d="100"/>
        <a:sy n="33" d="100"/>
      </p:scale>
      <p:origin x="0" y="-23198"/>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4" d="100"/>
          <a:sy n="64"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048000" y="8686800"/>
            <a:ext cx="760413" cy="457200"/>
          </a:xfrm>
          <a:prstGeom prst="rect">
            <a:avLst/>
          </a:prstGeom>
        </p:spPr>
        <p:txBody>
          <a:bodyPr vert="horz" lIns="91440" tIns="45720" rIns="91440" bIns="45720" rtlCol="0" anchor="b"/>
          <a:lstStyle>
            <a:lvl1pPr algn="r">
              <a:defRPr sz="1100">
                <a:solidFill>
                  <a:schemeClr val="bg1">
                    <a:lumMod val="50000"/>
                  </a:schemeClr>
                </a:solidFill>
                <a:latin typeface="Arial Narrow" panose="020B0606020202030204" pitchFamily="34" charset="0"/>
              </a:defRPr>
            </a:lvl1pPr>
          </a:lstStyle>
          <a:p>
            <a:r>
              <a:rPr lang="en-US" dirty="0" smtClean="0"/>
              <a:t>4/2017</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100">
                <a:solidFill>
                  <a:schemeClr val="bg1">
                    <a:lumMod val="50000"/>
                  </a:schemeClr>
                </a:solidFill>
                <a:latin typeface="Arial Narrow" panose="020B0606020202030204" pitchFamily="34" charset="0"/>
              </a:defRPr>
            </a:lvl1pPr>
          </a:lstStyle>
          <a:p>
            <a:r>
              <a:rPr lang="en-US" dirty="0" smtClean="0"/>
              <a:t>GHSC – Introduction to Lifeline Protection Systems</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100" b="1">
                <a:solidFill>
                  <a:schemeClr val="bg1">
                    <a:lumMod val="50000"/>
                  </a:schemeClr>
                </a:solidFill>
                <a:latin typeface="Arial Narrow" panose="020B0606020202030204" pitchFamily="34" charset="0"/>
              </a:defRPr>
            </a:lvl1pPr>
          </a:lstStyle>
          <a:p>
            <a:fld id="{A62009FD-35DB-4EE1-852D-1BDD41C22C3B}" type="slidenum">
              <a:rPr lang="en-US" smtClean="0"/>
              <a:pPr/>
              <a:t>‹#›</a:t>
            </a:fld>
            <a:endParaRPr lang="en-US" dirty="0"/>
          </a:p>
        </p:txBody>
      </p:sp>
    </p:spTree>
    <p:extLst>
      <p:ext uri="{BB962C8B-B14F-4D97-AF65-F5344CB8AC3E}">
        <p14:creationId xmlns:p14="http://schemas.microsoft.com/office/powerpoint/2010/main" val="10667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Narrow" pitchFamily="34" charset="0"/>
        <a:ea typeface="+mn-ea"/>
        <a:cs typeface="+mn-cs"/>
      </a:defRPr>
    </a:lvl1pPr>
    <a:lvl2pPr marL="457200" algn="l" defTabSz="914400" rtl="0" eaLnBrk="1" latinLnBrk="0" hangingPunct="1">
      <a:defRPr sz="1200" kern="1200">
        <a:solidFill>
          <a:schemeClr val="tx1"/>
        </a:solidFill>
        <a:latin typeface="Arial Narrow" pitchFamily="34" charset="0"/>
        <a:ea typeface="+mn-ea"/>
        <a:cs typeface="+mn-cs"/>
      </a:defRPr>
    </a:lvl2pPr>
    <a:lvl3pPr marL="914400" algn="l" defTabSz="914400" rtl="0" eaLnBrk="1" latinLnBrk="0" hangingPunct="1">
      <a:defRPr sz="1200" kern="1200">
        <a:solidFill>
          <a:schemeClr val="tx1"/>
        </a:solidFill>
        <a:latin typeface="Arial Narrow" pitchFamily="34" charset="0"/>
        <a:ea typeface="+mn-ea"/>
        <a:cs typeface="+mn-cs"/>
      </a:defRPr>
    </a:lvl3pPr>
    <a:lvl4pPr marL="1371600" algn="l" defTabSz="914400" rtl="0" eaLnBrk="1" latinLnBrk="0" hangingPunct="1">
      <a:defRPr sz="1200" kern="1200">
        <a:solidFill>
          <a:schemeClr val="tx1"/>
        </a:solidFill>
        <a:latin typeface="Arial Narrow" pitchFamily="34" charset="0"/>
        <a:ea typeface="+mn-ea"/>
        <a:cs typeface="+mn-cs"/>
      </a:defRPr>
    </a:lvl4pPr>
    <a:lvl5pPr marL="1828800" algn="l" defTabSz="914400" rtl="0" eaLnBrk="1" latinLnBrk="0" hangingPunct="1">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rainsafety.org/index.php/training-2/lifeline-protection-syste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animatedknots.com/fig8follow/"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www.netknots.com/rope_knots/figure-eight/"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62009FD-35DB-4EE1-852D-1BDD41C22C3B}" type="slidenum">
              <a:rPr lang="en-US" smtClean="0"/>
              <a:t>1</a:t>
            </a:fld>
            <a:endParaRPr lang="en-US"/>
          </a:p>
        </p:txBody>
      </p:sp>
      <p:sp>
        <p:nvSpPr>
          <p:cNvPr id="5" name="Notes Placeholder 2"/>
          <p:cNvSpPr txBox="1">
            <a:spLocks/>
          </p:cNvSpPr>
          <p:nvPr/>
        </p:nvSpPr>
        <p:spPr>
          <a:xfrm>
            <a:off x="685800" y="4514491"/>
            <a:ext cx="5486400"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b="1" dirty="0" smtClean="0">
                <a:solidFill>
                  <a:prstClr val="black"/>
                </a:solidFill>
              </a:rPr>
              <a:t>INSTRUCTOR NOTE:  This module </a:t>
            </a:r>
            <a:r>
              <a:rPr lang="en-US" b="1" u="sng" dirty="0" smtClean="0">
                <a:solidFill>
                  <a:prstClr val="black"/>
                </a:solidFill>
              </a:rPr>
              <a:t>MUST </a:t>
            </a:r>
            <a:r>
              <a:rPr lang="en-US" b="1" dirty="0" smtClean="0">
                <a:solidFill>
                  <a:prstClr val="black"/>
                </a:solidFill>
              </a:rPr>
              <a:t>be presented by a knowledgeable, experienced and trained instructor in lifeline systems and their use in a grain bin.  See notes below and WARNING.</a:t>
            </a:r>
          </a:p>
          <a:p>
            <a:pPr>
              <a:defRPr/>
            </a:pPr>
            <a:endParaRPr lang="en-US" b="1" dirty="0" smtClean="0">
              <a:solidFill>
                <a:prstClr val="black"/>
              </a:solidFill>
            </a:endParaRPr>
          </a:p>
          <a:p>
            <a:pPr>
              <a:defRPr/>
            </a:pPr>
            <a:r>
              <a:rPr lang="en-US" b="1" dirty="0" smtClean="0">
                <a:solidFill>
                  <a:prstClr val="black"/>
                </a:solidFill>
              </a:rPr>
              <a:t>This presentation covers  ONLY TOP ENTRY use of a lifeline in a steel bin. </a:t>
            </a:r>
          </a:p>
          <a:p>
            <a:pPr>
              <a:defRPr/>
            </a:pPr>
            <a:endParaRPr lang="en-US" b="1" dirty="0" smtClean="0">
              <a:solidFill>
                <a:prstClr val="black"/>
              </a:solidFill>
            </a:endParaRPr>
          </a:p>
          <a:p>
            <a:pPr marL="228600" indent="-228600">
              <a:buFont typeface="+mj-lt"/>
              <a:buAutoNum type="arabicPeriod"/>
              <a:defRPr/>
            </a:pPr>
            <a:r>
              <a:rPr lang="en-US" dirty="0" smtClean="0">
                <a:solidFill>
                  <a:prstClr val="black"/>
                </a:solidFill>
              </a:rPr>
              <a:t>Display as participants arrive.</a:t>
            </a:r>
          </a:p>
          <a:p>
            <a:pPr marL="228600" indent="-228600">
              <a:buFont typeface="+mj-lt"/>
              <a:buAutoNum type="arabicPeriod"/>
              <a:defRPr/>
            </a:pPr>
            <a:r>
              <a:rPr lang="en-US" b="1" dirty="0" smtClean="0">
                <a:solidFill>
                  <a:prstClr val="black"/>
                </a:solidFill>
              </a:rPr>
              <a:t>Remind</a:t>
            </a:r>
            <a:r>
              <a:rPr lang="en-US" dirty="0" smtClean="0">
                <a:solidFill>
                  <a:prstClr val="black"/>
                </a:solidFill>
              </a:rPr>
              <a:t> participants to </a:t>
            </a:r>
            <a:r>
              <a:rPr lang="en-US" b="1" dirty="0" smtClean="0">
                <a:solidFill>
                  <a:prstClr val="black"/>
                </a:solidFill>
              </a:rPr>
              <a:t>sign in</a:t>
            </a:r>
            <a:r>
              <a:rPr lang="en-US" dirty="0" smtClean="0">
                <a:solidFill>
                  <a:prstClr val="black"/>
                </a:solidFill>
              </a:rPr>
              <a:t>.</a:t>
            </a:r>
          </a:p>
          <a:p>
            <a:pPr marL="228600" indent="-228600">
              <a:buFont typeface="+mj-lt"/>
              <a:buAutoNum type="arabicPeriod"/>
              <a:defRPr/>
            </a:pPr>
            <a:r>
              <a:rPr lang="en-US" b="1" dirty="0" smtClean="0">
                <a:solidFill>
                  <a:prstClr val="black"/>
                </a:solidFill>
              </a:rPr>
              <a:t>Pass out </a:t>
            </a:r>
            <a:r>
              <a:rPr lang="en-US" dirty="0" smtClean="0">
                <a:solidFill>
                  <a:prstClr val="black"/>
                </a:solidFill>
              </a:rPr>
              <a:t>the </a:t>
            </a:r>
            <a:r>
              <a:rPr lang="en-US" b="1" dirty="0" smtClean="0">
                <a:solidFill>
                  <a:prstClr val="black"/>
                </a:solidFill>
              </a:rPr>
              <a:t>Pre-Test</a:t>
            </a:r>
            <a:r>
              <a:rPr lang="en-US" dirty="0" smtClean="0">
                <a:solidFill>
                  <a:prstClr val="black"/>
                </a:solidFill>
              </a:rPr>
              <a:t> or have it near sign in sheet for participants to take. </a:t>
            </a:r>
          </a:p>
          <a:p>
            <a:pPr marL="228600" indent="-228600">
              <a:buFont typeface="+mj-lt"/>
              <a:buAutoNum type="arabicPeriod"/>
              <a:defRPr/>
            </a:pPr>
            <a:r>
              <a:rPr lang="en-US" dirty="0" smtClean="0">
                <a:solidFill>
                  <a:prstClr val="black"/>
                </a:solidFill>
              </a:rPr>
              <a:t>Have participants complete pre-test as they take their seats.  </a:t>
            </a:r>
          </a:p>
          <a:p>
            <a:pPr marL="228600" indent="-228600">
              <a:buFont typeface="+mj-lt"/>
              <a:buAutoNum type="arabicPeriod"/>
              <a:defRPr/>
            </a:pPr>
            <a:r>
              <a:rPr lang="en-US" dirty="0" smtClean="0">
                <a:solidFill>
                  <a:prstClr val="black"/>
                </a:solidFill>
              </a:rPr>
              <a:t>Explain Pre and Post tests and evaluations provide on-going information to assist GHSC in ensuring materials are updated, relevant, and useful to participants.  In addition, these are comply with accepted training/education practices and are required under the grants funding.</a:t>
            </a:r>
          </a:p>
          <a:p>
            <a:pPr marL="228600" indent="-228600">
              <a:buFont typeface="+mj-lt"/>
              <a:buAutoNum type="arabicPeriod"/>
              <a:defRPr/>
            </a:pPr>
            <a:r>
              <a:rPr lang="en-US" b="1" dirty="0" smtClean="0">
                <a:solidFill>
                  <a:prstClr val="black"/>
                </a:solidFill>
              </a:rPr>
              <a:t>INSTRUCTOR NOTE: </a:t>
            </a:r>
            <a:r>
              <a:rPr lang="en-US" dirty="0" smtClean="0">
                <a:solidFill>
                  <a:prstClr val="black"/>
                </a:solidFill>
              </a:rPr>
              <a:t> The Pre-test can be presented to a group provided answers are recorded. This may be a preferred method for audiences with suspected literacy limitations or audiences which are more difficult to engage. </a:t>
            </a:r>
          </a:p>
          <a:p>
            <a:pPr marL="228600" indent="-228600">
              <a:buFont typeface="+mj-lt"/>
              <a:buAutoNum type="arabicPeriod"/>
              <a:defRPr/>
            </a:pPr>
            <a:r>
              <a:rPr lang="en-US" b="1" dirty="0" smtClean="0">
                <a:solidFill>
                  <a:prstClr val="black"/>
                </a:solidFill>
              </a:rPr>
              <a:t>INSTRUCTOR NOTE:  </a:t>
            </a:r>
            <a:r>
              <a:rPr lang="en-US" dirty="0" smtClean="0">
                <a:solidFill>
                  <a:prstClr val="black"/>
                </a:solidFill>
              </a:rPr>
              <a:t>Pre-test slides are hidden following the title slide.   The instructor will have to “unhide” the slides in order to display them.</a:t>
            </a:r>
          </a:p>
          <a:p>
            <a:pPr marL="228600" indent="-228600">
              <a:buFont typeface="+mj-lt"/>
              <a:buAutoNum type="arabicPeriod"/>
              <a:defRPr/>
            </a:pPr>
            <a:r>
              <a:rPr lang="en-US" b="1" dirty="0" smtClean="0"/>
              <a:t>INSTRUCTOR NOTE:  </a:t>
            </a:r>
            <a:r>
              <a:rPr lang="en-US" dirty="0" smtClean="0">
                <a:solidFill>
                  <a:prstClr val="black"/>
                </a:solidFill>
              </a:rPr>
              <a:t>There is no separate instructor manual to accompany this training module.  Instructor notes are available in the power point notes section. </a:t>
            </a:r>
          </a:p>
          <a:p>
            <a:pPr marL="228600" indent="-228600">
              <a:buFont typeface="+mj-lt"/>
              <a:buAutoNum type="arabicPeriod"/>
              <a:defRPr/>
            </a:pPr>
            <a:endParaRPr lang="en-US" sz="1200" dirty="0" smtClean="0">
              <a:solidFill>
                <a:prstClr val="black"/>
              </a:solidFill>
            </a:endParaRPr>
          </a:p>
          <a:p>
            <a:pPr>
              <a:defRPr/>
            </a:pPr>
            <a:r>
              <a:rPr lang="en-US" b="1" dirty="0" smtClean="0">
                <a:solidFill>
                  <a:prstClr val="black"/>
                </a:solidFill>
              </a:rPr>
              <a:t>WARNING:  This training is intended to raise awareness of the benefits and ease of using a lifeline system during bin entry.  Although it demonstrates how to install and use a lifeline, it is NOT intended to be a “how to” training.  This training module does not adequately cover in detail the skills and knowledge the entrant and observer need to safely perform this task. </a:t>
            </a:r>
          </a:p>
          <a:p>
            <a:pPr>
              <a:defRPr/>
            </a:pPr>
            <a:endParaRPr lang="en-US" sz="1200" dirty="0" smtClean="0">
              <a:solidFill>
                <a:prstClr val="black"/>
              </a:solidFill>
            </a:endParaRPr>
          </a:p>
          <a:p>
            <a:endParaRPr lang="en-US" dirty="0"/>
          </a:p>
        </p:txBody>
      </p:sp>
      <p:sp>
        <p:nvSpPr>
          <p:cNvPr id="3" name="Marcador de notas 2"/>
          <p:cNvSpPr>
            <a:spLocks noGrp="1"/>
          </p:cNvSpPr>
          <p:nvPr>
            <p:ph type="body" idx="1"/>
          </p:nvPr>
        </p:nvSpPr>
        <p:spPr/>
        <p:txBody>
          <a:bodyPr/>
          <a:lstStyle/>
          <a:p>
            <a:r>
              <a:rPr lang="es-HN" dirty="0" err="1" smtClean="0"/>
              <a:t>Learn</a:t>
            </a:r>
            <a:r>
              <a:rPr lang="es-HN" dirty="0" smtClean="0"/>
              <a:t> &amp; Live:  Edúcate y Sobrevive</a:t>
            </a:r>
            <a:endParaRPr lang="es-HN" dirty="0"/>
          </a:p>
        </p:txBody>
      </p:sp>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rPr>
              <a:t>Explain - All DOL grants require that employees are informed of their rights.  In this instance we want to emphasize employees are entitled to a safe and healthy working environment AND to fair receive compensation for their work.</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smtClean="0">
                <a:ln>
                  <a:noFill/>
                </a:ln>
                <a:solidFill>
                  <a:prstClr val="black"/>
                </a:solidFill>
                <a:effectLst/>
                <a:uLnTx/>
                <a:uFillTx/>
              </a:rPr>
              <a:t>Remind employees </a:t>
            </a:r>
            <a:r>
              <a:rPr kumimoji="0" lang="en-US" b="0" i="0" u="none" strike="noStrike" kern="1200" cap="none" spc="0" normalizeH="0" baseline="0" noProof="0" dirty="0" smtClean="0">
                <a:ln>
                  <a:noFill/>
                </a:ln>
                <a:solidFill>
                  <a:prstClr val="black"/>
                </a:solidFill>
                <a:effectLst/>
                <a:uLnTx/>
                <a:uFillTx/>
              </a:rPr>
              <a:t>– it is the employee’s responsibility to follow the safety practices, policies, and procedures of their employers.</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rPr>
              <a:t>Tell participants their rights </a:t>
            </a:r>
            <a:r>
              <a:rPr kumimoji="0" lang="en-US" b="1" i="0" u="none" strike="noStrike" kern="1200" cap="none" spc="0" normalizeH="0" baseline="0" noProof="0" dirty="0" smtClean="0">
                <a:ln>
                  <a:noFill/>
                </a:ln>
                <a:solidFill>
                  <a:prstClr val="black"/>
                </a:solidFill>
                <a:effectLst/>
                <a:uLnTx/>
                <a:uFillTx/>
              </a:rPr>
              <a:t>also include the right to report unsafe conditions to the OSHA hotline without retribution.</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rPr>
              <a:t>More information about employee rights can be found on the OSHA website:  </a:t>
            </a:r>
            <a:r>
              <a:rPr kumimoji="0" lang="en-US" b="0" i="0" u="none" strike="noStrike" kern="1200" cap="none" spc="0" normalizeH="0" baseline="0" noProof="0" dirty="0" smtClean="0">
                <a:ln>
                  <a:noFill/>
                </a:ln>
                <a:solidFill>
                  <a:prstClr val="black"/>
                </a:solidFill>
                <a:effectLst/>
                <a:uLnTx/>
                <a:uFillTx/>
                <a:hlinkClick r:id="rId3"/>
              </a:rPr>
              <a:t>www.osha.gov</a:t>
            </a:r>
            <a:r>
              <a:rPr kumimoji="0" lang="en-US" b="0" i="0" u="none" strike="noStrike" kern="1200" cap="none" spc="0" normalizeH="0" baseline="0" noProof="0" dirty="0" smtClean="0">
                <a:ln>
                  <a:noFill/>
                </a:ln>
                <a:solidFill>
                  <a:prstClr val="black"/>
                </a:solidFill>
                <a:effectLst/>
                <a:uLnTx/>
                <a:uFillTx/>
              </a:rPr>
              <a:t>  or the Department of Labor website </a:t>
            </a:r>
            <a:r>
              <a:rPr kumimoji="0" lang="en-US" b="0" i="0" u="none" strike="noStrike" kern="1200" cap="none" spc="0" normalizeH="0" baseline="0" noProof="0" dirty="0" smtClean="0">
                <a:ln>
                  <a:noFill/>
                </a:ln>
                <a:solidFill>
                  <a:prstClr val="black"/>
                </a:solidFill>
                <a:effectLst/>
                <a:uLnTx/>
                <a:uFillTx/>
                <a:hlinkClick r:id="rId4"/>
              </a:rPr>
              <a:t>www.dol.gov</a:t>
            </a:r>
            <a:r>
              <a:rPr kumimoji="0" lang="en-US" b="0" i="0" u="none" strike="noStrike" kern="1200" cap="none" spc="0" normalizeH="0" baseline="0" noProof="0" dirty="0" smtClean="0">
                <a:ln>
                  <a:noFill/>
                </a:ln>
                <a:solidFill>
                  <a:prstClr val="black"/>
                </a:solidFill>
                <a:effectLst/>
                <a:uLnTx/>
                <a:uFillTx/>
              </a:rPr>
              <a:t> .</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smtClean="0"/>
              <a:pPr/>
              <a:t>10</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Explain employers have a legal responsibility to provide a safe workplace.  This means they must ensure the regulations which govern their business are instituted and followed.</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It is their responsibility to know the rules and laws  – federal and state.</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If they are unsure of the regulations they should consult with the appropriate agency.  Every state has an on-site consultation program jointly funded by OSHA and the state which provides assistance in learning and complying to the regulations. </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The OSHA website provides contact information for each state’s on-site consultation program.  </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Illinois Department of Labor has the on-site consultation program in Illinois. </a:t>
            </a:r>
          </a:p>
          <a:p>
            <a:pPr marL="228570" marR="0" lvl="0" indent="-22857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Employers should also know and understand the state’s laws as they may be more restrictive than OSHA.  Contact the state department of labor.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smtClean="0"/>
              <a:pPr/>
              <a:t>11</a:t>
            </a:fld>
            <a:endParaRPr lang="en-US"/>
          </a:p>
        </p:txBody>
      </p:sp>
    </p:spTree>
    <p:extLst>
      <p:ext uri="{BB962C8B-B14F-4D97-AF65-F5344CB8AC3E}">
        <p14:creationId xmlns:p14="http://schemas.microsoft.com/office/powerpoint/2010/main" val="3708524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defTabSz="888340">
              <a:buFont typeface="+mj-lt"/>
              <a:buAutoNum type="arabicPeriod"/>
              <a:defRPr/>
            </a:pPr>
            <a:r>
              <a:rPr lang="en-US" dirty="0">
                <a:solidFill>
                  <a:prstClr val="black"/>
                </a:solidFill>
                <a:latin typeface="Arial Narrow" pitchFamily="34" charset="0"/>
              </a:rPr>
              <a:t>Introduce the learning objectives.</a:t>
            </a:r>
          </a:p>
          <a:p>
            <a:pPr marL="222085" indent="-222085" defTabSz="888340">
              <a:buFont typeface="+mj-lt"/>
              <a:buAutoNum type="arabicPeriod"/>
              <a:defRPr/>
            </a:pPr>
            <a:r>
              <a:rPr lang="en-US" dirty="0">
                <a:solidFill>
                  <a:prstClr val="black"/>
                </a:solidFill>
              </a:rPr>
              <a:t>Explain – the module was designed to seek interaction from the participants.  Questions will be asked throughout to generate discussion.  </a:t>
            </a:r>
          </a:p>
          <a:p>
            <a:pPr marL="222085" indent="-222085" defTabSz="888340">
              <a:buFont typeface="+mj-lt"/>
              <a:buAutoNum type="arabicPeriod"/>
              <a:defRPr/>
            </a:pPr>
            <a:r>
              <a:rPr lang="en-US" dirty="0">
                <a:solidFill>
                  <a:prstClr val="black"/>
                </a:solidFill>
              </a:rPr>
              <a:t>Encourage – the sharing of ideas, information, experiences so everyone can learn</a:t>
            </a:r>
            <a:r>
              <a:rPr lang="en-US" dirty="0" smtClean="0">
                <a:solidFill>
                  <a:prstClr val="black"/>
                </a:solidFill>
              </a:rPr>
              <a:t>.</a:t>
            </a:r>
          </a:p>
          <a:p>
            <a:pPr marL="222085" indent="-222085" defTabSz="888340">
              <a:buFont typeface="+mj-lt"/>
              <a:buAutoNum type="arabicPeriod"/>
              <a:defRPr/>
            </a:pPr>
            <a:r>
              <a:rPr lang="en-US" b="1" dirty="0" smtClean="0">
                <a:solidFill>
                  <a:prstClr val="black"/>
                </a:solidFill>
              </a:rPr>
              <a:t>Repeat the warning </a:t>
            </a:r>
            <a:r>
              <a:rPr lang="en-US" dirty="0" smtClean="0">
                <a:solidFill>
                  <a:prstClr val="black"/>
                </a:solidFill>
              </a:rPr>
              <a:t>- </a:t>
            </a:r>
            <a:r>
              <a:rPr lang="en-US" dirty="0" smtClean="0"/>
              <a:t> </a:t>
            </a:r>
            <a:r>
              <a:rPr lang="en-US" dirty="0"/>
              <a:t>Although this demonstrates how to install and use a lifeline, it is NOT intended to be a “how to” training.  This training module does not adequately cover in detail the skills and knowledge the entrant and observer need to safely perform this task. </a:t>
            </a:r>
          </a:p>
          <a:p>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12</a:t>
            </a:fld>
            <a:endParaRPr lang="en-US" dirty="0"/>
          </a:p>
        </p:txBody>
      </p:sp>
    </p:spTree>
    <p:extLst>
      <p:ext uri="{BB962C8B-B14F-4D97-AF65-F5344CB8AC3E}">
        <p14:creationId xmlns:p14="http://schemas.microsoft.com/office/powerpoint/2010/main" val="3357088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defTabSz="888340">
              <a:buFont typeface="+mj-lt"/>
              <a:buAutoNum type="arabicPeriod"/>
              <a:defRPr/>
            </a:pPr>
            <a:r>
              <a:rPr lang="en-US" dirty="0" smtClean="0">
                <a:solidFill>
                  <a:prstClr val="black"/>
                </a:solidFill>
              </a:rPr>
              <a:t>Introduce </a:t>
            </a:r>
            <a:r>
              <a:rPr lang="en-US" dirty="0">
                <a:solidFill>
                  <a:prstClr val="black"/>
                </a:solidFill>
              </a:rPr>
              <a:t>the module topics/outline</a:t>
            </a:r>
            <a:r>
              <a:rPr lang="en-US" dirty="0" smtClean="0">
                <a:solidFill>
                  <a:prstClr val="black"/>
                </a:solidFill>
              </a:rPr>
              <a:t>.</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8F3A998B-DD35-426C-ADD2-2419E4DE84AC}" type="slidenum">
              <a:rPr lang="en-US" smtClean="0"/>
              <a:pPr/>
              <a:t>13</a:t>
            </a:fld>
            <a:endParaRPr lang="en-US" dirty="0"/>
          </a:p>
        </p:txBody>
      </p:sp>
    </p:spTree>
    <p:extLst>
      <p:ext uri="{BB962C8B-B14F-4D97-AF65-F5344CB8AC3E}">
        <p14:creationId xmlns:p14="http://schemas.microsoft.com/office/powerpoint/2010/main" val="364395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a:buFont typeface="+mj-lt"/>
              <a:buAutoNum type="arabicPeriod"/>
            </a:pPr>
            <a:r>
              <a:rPr lang="en-US" dirty="0" smtClean="0"/>
              <a:t>Explain this section provides a brief overview of the OSHA grain standard</a:t>
            </a:r>
            <a:r>
              <a:rPr lang="en-US" baseline="0" dirty="0" smtClean="0"/>
              <a:t> and how it applies to lifeline</a:t>
            </a:r>
            <a:r>
              <a:rPr lang="en-US" dirty="0" smtClean="0"/>
              <a:t> use. </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14</a:t>
            </a:fld>
            <a:endParaRPr lang="en-US" dirty="0"/>
          </a:p>
        </p:txBody>
      </p:sp>
    </p:spTree>
    <p:extLst>
      <p:ext uri="{BB962C8B-B14F-4D97-AF65-F5344CB8AC3E}">
        <p14:creationId xmlns:p14="http://schemas.microsoft.com/office/powerpoint/2010/main" val="102115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800600"/>
          </a:xfrm>
        </p:spPr>
        <p:txBody>
          <a:bodyPr/>
          <a:lstStyle/>
          <a:p>
            <a:pPr marL="228600" indent="-228600">
              <a:buFont typeface="+mj-lt"/>
              <a:buAutoNum type="arabicPeriod"/>
            </a:pPr>
            <a:r>
              <a:rPr lang="en-US" baseline="0" dirty="0" smtClean="0">
                <a:cs typeface="Arial" pitchFamily="34" charset="0"/>
              </a:rPr>
              <a:t>Stress - It is important to note to the training participants that EVERYTHING possible should be done to avoid entering a grain bin when the grain is more than waist deep. If it is determined that entry into the bin is needed then the entrant must wear a lifeline.</a:t>
            </a:r>
          </a:p>
          <a:p>
            <a:pPr marL="228600" indent="-228600">
              <a:buFont typeface="+mj-lt"/>
              <a:buAutoNum type="arabicPeriod"/>
            </a:pPr>
            <a:r>
              <a:rPr lang="en-US" baseline="0" dirty="0" smtClean="0">
                <a:cs typeface="Arial" pitchFamily="34" charset="0"/>
              </a:rPr>
              <a:t>OSHA Grain Handling Standard 1019.272 (h)(2)(i) requires the use of a lifeline or other acceptable protection when someone is entering a grain storage facility.</a:t>
            </a:r>
          </a:p>
          <a:p>
            <a:pPr marL="228600" indent="-228600">
              <a:buFont typeface="+mj-lt"/>
              <a:buAutoNum type="arabicPeriod"/>
            </a:pPr>
            <a:r>
              <a:rPr lang="en-US" baseline="0" dirty="0" smtClean="0">
                <a:cs typeface="Arial" pitchFamily="34" charset="0"/>
              </a:rPr>
              <a:t>Emphasize - This is a Best Practice for farmers and farm workers who have a higher percentage of entrapments/</a:t>
            </a:r>
            <a:r>
              <a:rPr lang="en-US" baseline="0" dirty="0" err="1" smtClean="0">
                <a:cs typeface="Arial" pitchFamily="34" charset="0"/>
              </a:rPr>
              <a:t>engulfments</a:t>
            </a:r>
            <a:r>
              <a:rPr lang="en-US" baseline="0" dirty="0" smtClean="0">
                <a:cs typeface="Arial" pitchFamily="34" charset="0"/>
              </a:rPr>
              <a:t> than the commercial facility.  (If the reasons for this haven’t been discussed previously, do so at this point).  </a:t>
            </a:r>
          </a:p>
          <a:p>
            <a:pPr marL="228600" indent="-228600">
              <a:buFont typeface="+mj-lt"/>
              <a:buAutoNum type="arabicPeriod"/>
            </a:pPr>
            <a:r>
              <a:rPr lang="en-US" dirty="0" smtClean="0">
                <a:cs typeface="Arial" pitchFamily="34" charset="0"/>
              </a:rPr>
              <a:t>ASK - </a:t>
            </a:r>
            <a:r>
              <a:rPr lang="en-US" baseline="0" dirty="0" smtClean="0">
                <a:cs typeface="Arial" pitchFamily="34" charset="0"/>
              </a:rPr>
              <a:t>What are some of the more unique challenges faced on a farm setting which may prevent a farmer or farm worker from thinking of the need for using a lifeline?</a:t>
            </a:r>
          </a:p>
          <a:p>
            <a:pPr marL="228600" indent="-228600">
              <a:buFont typeface="+mj-lt"/>
              <a:buAutoNum type="arabicPeriod"/>
            </a:pPr>
            <a:r>
              <a:rPr lang="en-US" dirty="0" smtClean="0">
                <a:cs typeface="Arial" pitchFamily="34" charset="0"/>
              </a:rPr>
              <a:t>Explain - </a:t>
            </a:r>
            <a:r>
              <a:rPr lang="en-US" baseline="0" dirty="0" smtClean="0">
                <a:cs typeface="Arial" pitchFamily="34" charset="0"/>
              </a:rPr>
              <a:t> lifeline is a safety prevention measure to protect from entrapment and engulfment but is the LAST measure of protection.  </a:t>
            </a:r>
          </a:p>
          <a:p>
            <a:pPr marL="228600" lvl="0" indent="-228600">
              <a:buFont typeface="+mj-lt"/>
              <a:buAutoNum type="arabicPeriod"/>
            </a:pPr>
            <a:r>
              <a:rPr lang="en-US" baseline="0" dirty="0" smtClean="0">
                <a:cs typeface="Arial" pitchFamily="34" charset="0"/>
              </a:rPr>
              <a:t>Discuss - BEFORE entering a bin a thorough assessment of the hazards should be conducted and the hazards abated</a:t>
            </a:r>
            <a:r>
              <a:rPr lang="en-US" b="1" dirty="0" smtClean="0">
                <a:solidFill>
                  <a:srgbClr val="FF0000"/>
                </a:solidFill>
                <a:cs typeface="Arial" pitchFamily="34" charset="0"/>
              </a:rPr>
              <a:t>.</a:t>
            </a:r>
            <a:r>
              <a:rPr lang="en-US" b="1" baseline="0" dirty="0" smtClean="0">
                <a:solidFill>
                  <a:srgbClr val="FF0000"/>
                </a:solidFill>
                <a:cs typeface="Arial" pitchFamily="34" charset="0"/>
              </a:rPr>
              <a:t> </a:t>
            </a:r>
            <a:r>
              <a:rPr lang="en-US" baseline="0" dirty="0" smtClean="0">
                <a:cs typeface="Arial" pitchFamily="34" charset="0"/>
              </a:rPr>
              <a:t>Use a bin entry checklist or bin entry permit to assess hazards prior to entry. </a:t>
            </a:r>
            <a:r>
              <a:rPr lang="en-US" b="1" dirty="0">
                <a:cs typeface="Arial" pitchFamily="34" charset="0"/>
              </a:rPr>
              <a:t>Free from recognized hazards includes:</a:t>
            </a:r>
          </a:p>
          <a:p>
            <a:pPr marL="685800" lvl="1" indent="-228600">
              <a:buFont typeface="+mj-lt"/>
              <a:buAutoNum type="alphaLcPeriod"/>
            </a:pPr>
            <a:r>
              <a:rPr lang="en-US" b="1" dirty="0">
                <a:cs typeface="Arial" pitchFamily="34" charset="0"/>
              </a:rPr>
              <a:t> all equipment being LOTO and the atmosphere tested.  </a:t>
            </a:r>
          </a:p>
          <a:p>
            <a:pPr marL="685800" lvl="1" indent="-228600">
              <a:buFont typeface="+mj-lt"/>
              <a:buAutoNum type="alphaLcPeriod"/>
            </a:pPr>
            <a:r>
              <a:rPr lang="en-US" b="1" dirty="0">
                <a:cs typeface="Arial" pitchFamily="34" charset="0"/>
              </a:rPr>
              <a:t>OSHA regulations - 1910.272(h)(3)  No employee shall be permitted to be either underneath a bridging condition, or in any other location where an accumulation of grain on the sides or elsewhere could fall and engulf that employee </a:t>
            </a:r>
            <a:r>
              <a:rPr lang="en-US" b="1" i="1" dirty="0">
                <a:cs typeface="Arial" pitchFamily="34" charset="0"/>
              </a:rPr>
              <a:t>– EVEN with a lifeline. </a:t>
            </a:r>
          </a:p>
          <a:p>
            <a:pPr marL="228600" indent="-228600">
              <a:buFont typeface="+mj-lt"/>
              <a:buAutoNum type="arabicPeriod"/>
            </a:pPr>
            <a:r>
              <a:rPr lang="en-US" baseline="0" dirty="0" smtClean="0">
                <a:cs typeface="Arial" pitchFamily="34" charset="0"/>
              </a:rPr>
              <a:t>Stress - Alternatives to bin entry should be considered and used BEFORE anyone enters a bin.  Bin Entry should be a last resort. </a:t>
            </a:r>
          </a:p>
          <a:p>
            <a:pPr marL="228600" indent="-228600">
              <a:buFont typeface="+mj-lt"/>
              <a:buAutoNum type="arabicPeriod"/>
            </a:pPr>
            <a:r>
              <a:rPr lang="en-US" b="1" dirty="0" smtClean="0">
                <a:cs typeface="Arial" pitchFamily="34" charset="0"/>
              </a:rPr>
              <a:t>INSTRUCTOR NOTE:  If not previously stated WARN participants of </a:t>
            </a:r>
            <a:r>
              <a:rPr lang="en-US" b="1" dirty="0">
                <a:cs typeface="Arial" pitchFamily="34" charset="0"/>
              </a:rPr>
              <a:t>the following</a:t>
            </a:r>
            <a:r>
              <a:rPr lang="en-US" dirty="0">
                <a:cs typeface="Arial" pitchFamily="34" charset="0"/>
              </a:rPr>
              <a:t>:  </a:t>
            </a:r>
            <a:r>
              <a:rPr lang="en-US" dirty="0" smtClean="0">
                <a:cs typeface="Arial" pitchFamily="34" charset="0"/>
              </a:rPr>
              <a:t>Although </a:t>
            </a:r>
            <a:r>
              <a:rPr lang="en-US" dirty="0">
                <a:cs typeface="Arial" pitchFamily="34" charset="0"/>
              </a:rPr>
              <a:t>this demonstrates how to install and use a lifeline, it is NOT intended to be a “how to” training.  This training module does not adequately cover in detail the skills and knowledge the entrant and observer need to safely perform this task. </a:t>
            </a:r>
          </a:p>
          <a:p>
            <a:pPr marL="228600" indent="-228600">
              <a:buFont typeface="+mj-lt"/>
              <a:buAutoNum type="arabicPeriod"/>
            </a:pPr>
            <a:endParaRPr lang="en-US" baseline="0" dirty="0" smtClean="0">
              <a:cs typeface="Arial" pitchFamily="34" charset="0"/>
            </a:endParaRPr>
          </a:p>
          <a:p>
            <a:pPr marL="228570" indent="-22857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smtClean="0"/>
              <a:pPr/>
              <a:t>15</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t>Explain - This definition of a Lifeline </a:t>
            </a:r>
            <a:r>
              <a:rPr lang="en-US" dirty="0"/>
              <a:t>is from the  ANSI/ASSE Z359.0-2007 Standard </a:t>
            </a:r>
            <a:r>
              <a:rPr lang="en-US" dirty="0" smtClean="0"/>
              <a:t>for Fall </a:t>
            </a:r>
            <a:r>
              <a:rPr lang="en-US" dirty="0"/>
              <a:t>Protection/Fall </a:t>
            </a:r>
            <a:r>
              <a:rPr lang="en-US" dirty="0" smtClean="0"/>
              <a:t>Arrest—Definitions.</a:t>
            </a:r>
          </a:p>
          <a:p>
            <a:pPr marL="228570" indent="-228570">
              <a:buFont typeface="+mj-lt"/>
              <a:buAutoNum type="arabicPeriod"/>
            </a:pPr>
            <a:r>
              <a:rPr lang="en-US" dirty="0" smtClean="0"/>
              <a:t>ANSI Explanation </a:t>
            </a:r>
            <a:r>
              <a:rPr lang="en-US" dirty="0"/>
              <a:t>- A lifeline serves to extend the range of the user through the </a:t>
            </a:r>
            <a:r>
              <a:rPr lang="en-US" dirty="0" err="1" smtClean="0"/>
              <a:t>slidable</a:t>
            </a:r>
            <a:r>
              <a:rPr lang="en-US" dirty="0" smtClean="0"/>
              <a:t> </a:t>
            </a:r>
            <a:r>
              <a:rPr lang="en-US" dirty="0"/>
              <a:t>connection of a fall arrester in the case of a vertical lifeline or a connector or other device in the case of a horizontal lifeline.</a:t>
            </a:r>
            <a:endParaRPr lang="en-US" dirty="0" smtClean="0"/>
          </a:p>
          <a:p>
            <a:pPr marL="228570" indent="-228570">
              <a:buFont typeface="+mj-lt"/>
              <a:buAutoNum type="arabicPeriod"/>
            </a:pPr>
            <a:r>
              <a:rPr lang="en-US" dirty="0" smtClean="0"/>
              <a:t>Other ANSI definitions:</a:t>
            </a:r>
          </a:p>
          <a:p>
            <a:pPr lvl="1" indent="-228600">
              <a:buFont typeface="+mj-lt"/>
              <a:buAutoNum type="alphaLcPeriod"/>
            </a:pPr>
            <a:r>
              <a:rPr lang="en-US" dirty="0" smtClean="0"/>
              <a:t>Fall Protection is defined as</a:t>
            </a:r>
            <a:r>
              <a:rPr lang="en-US" dirty="0"/>
              <a:t>: </a:t>
            </a:r>
            <a:r>
              <a:rPr lang="en-US" dirty="0" smtClean="0"/>
              <a:t> Any </a:t>
            </a:r>
            <a:r>
              <a:rPr lang="en-US" dirty="0"/>
              <a:t>equipment, device or system that prevents an accidental fall from elevation or that mitigates the effect of such a fall. Fall protection includes eliminating or controlling hazards, passive fall protection, fall restraint, fall arrest and administrative controls</a:t>
            </a:r>
            <a:r>
              <a:rPr lang="en-US" dirty="0" smtClean="0"/>
              <a:t>.</a:t>
            </a:r>
          </a:p>
          <a:p>
            <a:pPr lvl="1" indent="-228600">
              <a:buFont typeface="+mj-lt"/>
              <a:buAutoNum type="alphaLcPeriod"/>
            </a:pPr>
            <a:r>
              <a:rPr lang="en-US" dirty="0" smtClean="0"/>
              <a:t>Personal Fall </a:t>
            </a:r>
            <a:r>
              <a:rPr lang="en-US" dirty="0"/>
              <a:t>Arrest system (PFAS) - An assembly of components and subsystems used to arrest a person in a free fall. A system must always include a full body harness and connecting means between the harness and an anchorage or anchorage connector. Such connecting means may consist of a lanyard, energy absorber, fall arrester, lifeline, self-retracting, lanyard or suitable combinations of these. </a:t>
            </a:r>
            <a:endParaRPr lang="en-US" dirty="0" smtClean="0"/>
          </a:p>
          <a:p>
            <a:pPr indent="-228600">
              <a:buFont typeface="+mj-lt"/>
              <a:buAutoNum type="arabicPeriod"/>
            </a:pPr>
            <a:r>
              <a:rPr lang="en-US" dirty="0" smtClean="0"/>
              <a:t>Discuss – GHSC definition of a Lifeline System and how it relates to the OSHA standard.</a:t>
            </a:r>
          </a:p>
          <a:p>
            <a:pPr lvl="1" indent="-228600">
              <a:buFont typeface="+mj-lt"/>
              <a:buAutoNum type="alphaLcPeriod"/>
            </a:pPr>
            <a:r>
              <a:rPr lang="en-US" dirty="0" smtClean="0"/>
              <a:t>Lifeline must be secured.</a:t>
            </a:r>
          </a:p>
          <a:p>
            <a:pPr lvl="1" indent="-228600">
              <a:buFont typeface="+mj-lt"/>
              <a:buAutoNum type="alphaLcPeriod"/>
            </a:pPr>
            <a:r>
              <a:rPr lang="en-US" dirty="0" smtClean="0"/>
              <a:t>Lifeline must not allow person to sink/become entrapped more than waist deep.  </a:t>
            </a:r>
            <a:r>
              <a:rPr lang="en-US" b="1" dirty="0" smtClean="0"/>
              <a:t>REMEMBER </a:t>
            </a:r>
            <a:r>
              <a:rPr lang="en-US" dirty="0" smtClean="0"/>
              <a:t>at knee level a person cannot self extricate. </a:t>
            </a:r>
            <a:endParaRPr lang="en-US" dirty="0"/>
          </a:p>
          <a:p>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smtClean="0"/>
              <a:pPr/>
              <a:t>16</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33400"/>
            <a:ext cx="4572000" cy="3429000"/>
          </a:xfrm>
        </p:spPr>
      </p:sp>
      <p:sp>
        <p:nvSpPr>
          <p:cNvPr id="3" name="Notes Placeholder 2"/>
          <p:cNvSpPr>
            <a:spLocks noGrp="1"/>
          </p:cNvSpPr>
          <p:nvPr>
            <p:ph type="body" idx="1"/>
          </p:nvPr>
        </p:nvSpPr>
        <p:spPr>
          <a:xfrm>
            <a:off x="685800" y="4038600"/>
            <a:ext cx="5486400" cy="5029200"/>
          </a:xfrm>
        </p:spPr>
        <p:txBody>
          <a:bodyPr/>
          <a:lstStyle/>
          <a:p>
            <a:pPr marL="228570" indent="-228570">
              <a:buFont typeface="+mj-lt"/>
              <a:buAutoNum type="arabicPeriod"/>
            </a:pPr>
            <a:r>
              <a:rPr lang="en-US" b="1" dirty="0" smtClean="0"/>
              <a:t>Stress - Lifelines MUST be SECURED in order to be effective in preventing entrapment or </a:t>
            </a:r>
            <a:r>
              <a:rPr lang="en-US" b="1" dirty="0" err="1" smtClean="0"/>
              <a:t>engulfments</a:t>
            </a:r>
            <a:r>
              <a:rPr lang="en-US" b="1" dirty="0" smtClean="0"/>
              <a:t>. </a:t>
            </a:r>
            <a:r>
              <a:rPr lang="en-US" dirty="0" smtClean="0"/>
              <a:t>This graphic shows the basic set-up a lifeline system.</a:t>
            </a:r>
          </a:p>
          <a:p>
            <a:pPr marL="228570" indent="-228570">
              <a:buFont typeface="+mj-lt"/>
              <a:buAutoNum type="arabicPeriod"/>
            </a:pPr>
            <a:r>
              <a:rPr lang="en-US" b="1" dirty="0" smtClean="0"/>
              <a:t>Stress - There are TWO</a:t>
            </a:r>
            <a:r>
              <a:rPr lang="en-US" b="1" baseline="0" dirty="0" smtClean="0"/>
              <a:t> anchor points</a:t>
            </a:r>
            <a:r>
              <a:rPr lang="en-US" baseline="0" dirty="0" smtClean="0"/>
              <a:t>.  These anchor points distribute the weight of the entrant as well as the forces exerted by grain.  One anchor point is attached to the peak of the bin and the other to the side near the entry point. Point out - The anchor points are </a:t>
            </a:r>
            <a:r>
              <a:rPr lang="en-US" b="1" baseline="0" dirty="0" smtClean="0"/>
              <a:t>PERMANENTLY </a:t>
            </a:r>
            <a:r>
              <a:rPr lang="en-US" baseline="0" dirty="0" smtClean="0"/>
              <a:t>installed.</a:t>
            </a:r>
          </a:p>
          <a:p>
            <a:pPr marL="228570" indent="-228570">
              <a:buFont typeface="+mj-lt"/>
              <a:buAutoNum type="arabicPeriod"/>
            </a:pPr>
            <a:r>
              <a:rPr lang="en-US" baseline="0" dirty="0" smtClean="0"/>
              <a:t>Discuss - The two anchors together should support at least 2X the anticipated load on the anchors</a:t>
            </a:r>
            <a:r>
              <a:rPr lang="en-US" dirty="0"/>
              <a:t>. </a:t>
            </a:r>
            <a:r>
              <a:rPr lang="en-US" dirty="0" smtClean="0"/>
              <a:t> (All </a:t>
            </a:r>
            <a:r>
              <a:rPr lang="en-US" dirty="0"/>
              <a:t>anchorages need to support 2 times the anticipated weight. A person waist deep in grain would require two times his/her weight to be pulled out. Bottom line, anchors should be able to withstand 4 times an entrants weight. This would be worse case scenario because we are operating this lifeline system such that no one will be allowed to go any further than waist deep in </a:t>
            </a:r>
            <a:r>
              <a:rPr lang="en-US" dirty="0" smtClean="0"/>
              <a:t>grain).</a:t>
            </a:r>
            <a:endParaRPr lang="en-US" baseline="0" dirty="0" smtClean="0"/>
          </a:p>
          <a:p>
            <a:pPr marL="228570" indent="-228570">
              <a:buFont typeface="+mj-lt"/>
              <a:buAutoNum type="arabicPeriod"/>
            </a:pPr>
            <a:r>
              <a:rPr lang="en-US" b="1" baseline="0" dirty="0" smtClean="0"/>
              <a:t>Emphasize </a:t>
            </a:r>
            <a:r>
              <a:rPr lang="en-US" baseline="0" dirty="0" smtClean="0"/>
              <a:t>-  to participants they need to CONSULT a bin manufacturer or a</a:t>
            </a:r>
            <a:r>
              <a:rPr lang="en-US" dirty="0" smtClean="0"/>
              <a:t>  qualified person (such as a </a:t>
            </a:r>
            <a:r>
              <a:rPr lang="en-US" baseline="0" dirty="0" smtClean="0"/>
              <a:t>structural engineer) to determine the type and load capacity of the anchor points </a:t>
            </a:r>
            <a:r>
              <a:rPr lang="en-US" dirty="0"/>
              <a:t>a</a:t>
            </a:r>
            <a:r>
              <a:rPr lang="en-US" baseline="0" dirty="0" smtClean="0"/>
              <a:t> bin can support.  This is not a GUESSTIMATE.  The age of the bin, the structural integrity of the bin, the roof, sides, </a:t>
            </a:r>
            <a:r>
              <a:rPr lang="en-US" baseline="0" dirty="0" err="1" smtClean="0"/>
              <a:t>etc</a:t>
            </a:r>
            <a:r>
              <a:rPr lang="en-US" baseline="0" dirty="0" smtClean="0"/>
              <a:t> all are factors to take into consideration when determining and installing anchor points. </a:t>
            </a:r>
            <a:r>
              <a:rPr lang="en-US" b="1" baseline="0" dirty="0" smtClean="0"/>
              <a:t>Warn </a:t>
            </a:r>
            <a:r>
              <a:rPr lang="en-US" baseline="0" dirty="0" smtClean="0"/>
              <a:t>- Anchor points need to be installed according to the specifications provided by the professional.   </a:t>
            </a:r>
          </a:p>
          <a:p>
            <a:pPr marL="228570" indent="-228570">
              <a:buFont typeface="+mj-lt"/>
              <a:buAutoNum type="arabicPeriod"/>
            </a:pPr>
            <a:r>
              <a:rPr lang="en-US" b="1" baseline="0" dirty="0" smtClean="0"/>
              <a:t>WARNING </a:t>
            </a:r>
            <a:r>
              <a:rPr lang="en-US" dirty="0" smtClean="0"/>
              <a:t> - </a:t>
            </a:r>
            <a:r>
              <a:rPr lang="en-US" baseline="0" dirty="0" smtClean="0"/>
              <a:t>This system DOES NOT protect an entrant from engulfment or entrapment when the entrant is below the surface of the grain such as would occur if entering from the side door underneath a pyramid of grain or grain built up on the sides of the bin.  </a:t>
            </a:r>
          </a:p>
          <a:p>
            <a:pPr marL="228570" indent="-228570">
              <a:buFont typeface="+mj-lt"/>
              <a:buAutoNum type="arabicPeriod"/>
            </a:pPr>
            <a:r>
              <a:rPr lang="en-US" dirty="0"/>
              <a:t>This graphic and </a:t>
            </a:r>
            <a:r>
              <a:rPr lang="en-US" dirty="0" smtClean="0"/>
              <a:t>accompanying </a:t>
            </a:r>
            <a:r>
              <a:rPr lang="en-US" dirty="0"/>
              <a:t>graphics was produced </a:t>
            </a:r>
            <a:r>
              <a:rPr lang="en-US" dirty="0" smtClean="0"/>
              <a:t>by </a:t>
            </a:r>
            <a:r>
              <a:rPr lang="en-US" dirty="0"/>
              <a:t>the Grain Handling Safety Coalition </a:t>
            </a:r>
            <a:r>
              <a:rPr lang="en-US" dirty="0" smtClean="0"/>
              <a:t>(GHSC) to </a:t>
            </a:r>
            <a:r>
              <a:rPr lang="en-US" dirty="0"/>
              <a:t>illustrate its Lifeline Protection System. </a:t>
            </a:r>
            <a:r>
              <a:rPr lang="en-US" dirty="0" smtClean="0"/>
              <a:t>GHSC assumes no responsibility or liability for its use by others including training purposes, lifeline installation or design or any other use for which it is not intended.  The graphics are NOT drawn to scale and may not reflect all the relevant safety, manufacturing or other standards.</a:t>
            </a:r>
            <a:endParaRPr lang="en-US" dirty="0"/>
          </a:p>
          <a:p>
            <a:pPr marL="228570" indent="-228570">
              <a:buFont typeface="+mj-lt"/>
              <a:buAutoNum type="arabicPeriod"/>
            </a:pPr>
            <a:endParaRPr lang="en-US" baseline="0" dirty="0" smtClean="0"/>
          </a:p>
          <a:p>
            <a:pPr marL="228570" indent="-22857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17</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cs typeface="Arial" pitchFamily="34" charset="0"/>
              </a:rPr>
              <a:t>Discuss - A lifeline meets the OSHA standards to prevent an entrant from sinking</a:t>
            </a:r>
            <a:r>
              <a:rPr lang="en-US" baseline="0" dirty="0" smtClean="0">
                <a:cs typeface="Arial" pitchFamily="34" charset="0"/>
              </a:rPr>
              <a:t> more than waist deep in grain. </a:t>
            </a:r>
          </a:p>
          <a:p>
            <a:pPr marL="228570" indent="-228570">
              <a:buFont typeface="+mj-lt"/>
              <a:buAutoNum type="arabicPeriod"/>
            </a:pPr>
            <a:r>
              <a:rPr lang="en-US" baseline="0" dirty="0" smtClean="0">
                <a:cs typeface="Arial" pitchFamily="34" charset="0"/>
              </a:rPr>
              <a:t>Explain -This is done by controlling the slack in the rope to a maximum of two feet. </a:t>
            </a:r>
          </a:p>
          <a:p>
            <a:pPr marL="228570" indent="-228570">
              <a:buFont typeface="+mj-lt"/>
              <a:buAutoNum type="arabicPeriod"/>
            </a:pPr>
            <a:r>
              <a:rPr lang="en-US" baseline="0" dirty="0" smtClean="0">
                <a:cs typeface="Arial" pitchFamily="34" charset="0"/>
              </a:rPr>
              <a:t>Explain - On average the distance between a person’s feet to their waist is approximately 3 feet.   The two feet of slack in the rope will only allow a person to sink two feet before it grabs.  This builds in an extra foot of safety cushion before reaching the person’s waist. </a:t>
            </a:r>
          </a:p>
          <a:p>
            <a:pPr marL="228570" indent="-228570">
              <a:buFont typeface="+mj-lt"/>
              <a:buAutoNum type="arabicPeriod"/>
            </a:pPr>
            <a:r>
              <a:rPr lang="en-US" baseline="0" dirty="0" smtClean="0">
                <a:cs typeface="Arial" pitchFamily="34" charset="0"/>
              </a:rPr>
              <a:t>Note - It is important to remember the more a person is entrapped the more force is needed to extricate them. </a:t>
            </a:r>
            <a:r>
              <a:rPr lang="en-US" dirty="0" smtClean="0">
                <a:cs typeface="Arial" pitchFamily="34" charset="0"/>
              </a:rPr>
              <a:t>Preventing </a:t>
            </a:r>
            <a:r>
              <a:rPr lang="en-US" dirty="0">
                <a:cs typeface="Arial" pitchFamily="34" charset="0"/>
              </a:rPr>
              <a:t>an entrapment from occurring above the waist will prevent breathing difficulties due to pressure on the upper torso. </a:t>
            </a:r>
          </a:p>
        </p:txBody>
      </p:sp>
      <p:sp>
        <p:nvSpPr>
          <p:cNvPr id="4" name="Slide Number Placeholder 3"/>
          <p:cNvSpPr>
            <a:spLocks noGrp="1"/>
          </p:cNvSpPr>
          <p:nvPr>
            <p:ph type="sldNum" sz="quarter" idx="10"/>
          </p:nvPr>
        </p:nvSpPr>
        <p:spPr/>
        <p:txBody>
          <a:bodyPr/>
          <a:lstStyle/>
          <a:p>
            <a:fld id="{075B19DE-7F4D-4A85-B83D-81AA0E37E1D5}" type="slidenum">
              <a:rPr lang="en-US" smtClean="0"/>
              <a:pPr/>
              <a:t>18</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cs typeface="Arial" pitchFamily="34" charset="0"/>
              </a:rPr>
              <a:t>Remind - A lifeline prevents sinking further than waist deep.  HOWEVER, once</a:t>
            </a:r>
            <a:r>
              <a:rPr lang="en-US" baseline="0" dirty="0" smtClean="0">
                <a:cs typeface="Arial" pitchFamily="34" charset="0"/>
              </a:rPr>
              <a:t> grain is past a person’s knees he/she cannot extricate self.</a:t>
            </a:r>
          </a:p>
          <a:p>
            <a:pPr marL="228570" indent="-228570">
              <a:buFont typeface="+mj-lt"/>
              <a:buAutoNum type="arabicPeriod"/>
            </a:pPr>
            <a:r>
              <a:rPr lang="en-US" dirty="0" smtClean="0">
                <a:cs typeface="Arial" pitchFamily="34" charset="0"/>
              </a:rPr>
              <a:t>Discuss - </a:t>
            </a:r>
            <a:r>
              <a:rPr lang="en-US" baseline="0" dirty="0" smtClean="0">
                <a:cs typeface="Arial" pitchFamily="34" charset="0"/>
              </a:rPr>
              <a:t>A lifeline is a unique combination of both fall restraint and protection.  It allows a person to move freely around the circumference of a grain bin while securely attached to an anchor (restraint) but also prevents a free fall if the grain surface gives way (fall protection).  </a:t>
            </a:r>
          </a:p>
        </p:txBody>
      </p:sp>
      <p:sp>
        <p:nvSpPr>
          <p:cNvPr id="4" name="Slide Number Placeholder 3"/>
          <p:cNvSpPr>
            <a:spLocks noGrp="1"/>
          </p:cNvSpPr>
          <p:nvPr>
            <p:ph type="sldNum" sz="quarter" idx="10"/>
          </p:nvPr>
        </p:nvSpPr>
        <p:spPr/>
        <p:txBody>
          <a:bodyPr/>
          <a:lstStyle/>
          <a:p>
            <a:fld id="{075B19DE-7F4D-4A85-B83D-81AA0E37E1D5}" type="slidenum">
              <a:rPr lang="en-US" smtClean="0"/>
              <a:pPr/>
              <a:t>19</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267200"/>
            <a:ext cx="6858000" cy="4800600"/>
          </a:xfrm>
        </p:spPr>
        <p:txBody>
          <a:bodyPr/>
          <a:lstStyle/>
          <a:p>
            <a:pPr marL="0" indent="0" defTabSz="888340">
              <a:buFont typeface="+mj-lt"/>
              <a:buNone/>
              <a:defRPr/>
            </a:pPr>
            <a:r>
              <a:rPr lang="en-US" b="1" dirty="0" smtClean="0">
                <a:solidFill>
                  <a:prstClr val="black"/>
                </a:solidFill>
              </a:rPr>
              <a:t>INSTRUCTOR NOTE:  </a:t>
            </a:r>
            <a:r>
              <a:rPr lang="en-US" dirty="0" smtClean="0">
                <a:solidFill>
                  <a:prstClr val="black"/>
                </a:solidFill>
              </a:rPr>
              <a:t>This module can accompany the Lifeline Protection System video and/or Grain Bin Entry learning module or stand alone.  Link </a:t>
            </a:r>
            <a:r>
              <a:rPr lang="en-US" dirty="0">
                <a:solidFill>
                  <a:prstClr val="black"/>
                </a:solidFill>
              </a:rPr>
              <a:t>to video:  </a:t>
            </a:r>
            <a:r>
              <a:rPr lang="en-US" dirty="0">
                <a:solidFill>
                  <a:prstClr val="black"/>
                </a:solidFill>
                <a:hlinkClick r:id="rId3"/>
              </a:rPr>
              <a:t>http://grainsafety.org/index.php/training-2/lifeline-protection-system</a:t>
            </a:r>
            <a:r>
              <a:rPr lang="en-US" dirty="0" smtClean="0">
                <a:solidFill>
                  <a:prstClr val="black"/>
                </a:solidFill>
                <a:hlinkClick r:id="rId3"/>
              </a:rPr>
              <a:t>/</a:t>
            </a:r>
            <a:r>
              <a:rPr lang="en-US" dirty="0" smtClean="0">
                <a:solidFill>
                  <a:prstClr val="black"/>
                </a:solidFill>
              </a:rPr>
              <a:t> </a:t>
            </a:r>
          </a:p>
          <a:p>
            <a:pPr marL="0" indent="0" defTabSz="888340">
              <a:buFont typeface="+mj-lt"/>
              <a:buNone/>
              <a:defRPr/>
            </a:pPr>
            <a:endParaRPr lang="en-US" dirty="0" smtClean="0">
              <a:solidFill>
                <a:prstClr val="black"/>
              </a:solidFill>
            </a:endParaRPr>
          </a:p>
          <a:p>
            <a:pPr lvl="0">
              <a:defRPr/>
            </a:pPr>
            <a:r>
              <a:rPr lang="en-US" b="1" dirty="0" smtClean="0">
                <a:solidFill>
                  <a:prstClr val="black"/>
                </a:solidFill>
              </a:rPr>
              <a:t>SPECIAL INSTRUCTOR NOTE:  </a:t>
            </a:r>
            <a:r>
              <a:rPr lang="en-US" dirty="0" smtClean="0">
                <a:solidFill>
                  <a:prstClr val="black"/>
                </a:solidFill>
              </a:rPr>
              <a:t>This module is designed to be used with examples of the different types of equipment mentioned in an active “classroom” style training presentation.  For thorough understanding of the concepts, participants need to be able to see and handle the equipment.</a:t>
            </a:r>
          </a:p>
          <a:p>
            <a:pPr lvl="0">
              <a:defRPr/>
            </a:pPr>
            <a:endParaRPr lang="en-US" b="1" dirty="0">
              <a:solidFill>
                <a:prstClr val="black"/>
              </a:solidFill>
            </a:endParaRPr>
          </a:p>
          <a:p>
            <a:pPr lvl="0">
              <a:defRPr/>
            </a:pPr>
            <a:r>
              <a:rPr lang="en-US" b="1" dirty="0">
                <a:solidFill>
                  <a:prstClr val="black"/>
                </a:solidFill>
              </a:rPr>
              <a:t>EQUIPMENT:  </a:t>
            </a:r>
            <a:r>
              <a:rPr lang="en-US" dirty="0">
                <a:solidFill>
                  <a:prstClr val="black"/>
                </a:solidFill>
              </a:rPr>
              <a:t>Full body harnesses (both good and bad condition); </a:t>
            </a:r>
            <a:r>
              <a:rPr lang="en-US" dirty="0" err="1">
                <a:solidFill>
                  <a:prstClr val="black"/>
                </a:solidFill>
              </a:rPr>
              <a:t>kernmantle</a:t>
            </a:r>
            <a:r>
              <a:rPr lang="en-US" dirty="0">
                <a:solidFill>
                  <a:prstClr val="black"/>
                </a:solidFill>
              </a:rPr>
              <a:t> rope; </a:t>
            </a:r>
            <a:r>
              <a:rPr lang="en-US" dirty="0" err="1">
                <a:solidFill>
                  <a:prstClr val="black"/>
                </a:solidFill>
              </a:rPr>
              <a:t>carabiners</a:t>
            </a:r>
            <a:r>
              <a:rPr lang="en-US" dirty="0">
                <a:solidFill>
                  <a:prstClr val="black"/>
                </a:solidFill>
              </a:rPr>
              <a:t> (auto lock and spring gate); loops and slings (manufactured and knotted with water knot); example of Figure 8 knot; knot passing pulley; belay devices such as </a:t>
            </a:r>
            <a:r>
              <a:rPr lang="en-US" dirty="0" err="1">
                <a:solidFill>
                  <a:prstClr val="black"/>
                </a:solidFill>
              </a:rPr>
              <a:t>petzl</a:t>
            </a:r>
            <a:r>
              <a:rPr lang="en-US" dirty="0">
                <a:solidFill>
                  <a:prstClr val="black"/>
                </a:solidFill>
              </a:rPr>
              <a:t> and </a:t>
            </a:r>
            <a:r>
              <a:rPr lang="en-US" dirty="0" err="1">
                <a:solidFill>
                  <a:prstClr val="black"/>
                </a:solidFill>
              </a:rPr>
              <a:t>grigri</a:t>
            </a:r>
            <a:r>
              <a:rPr lang="en-US" dirty="0">
                <a:solidFill>
                  <a:prstClr val="black"/>
                </a:solidFill>
              </a:rPr>
              <a:t> (may want a passive one for comparison); Anchor display (show different types of sidewall anchors) or sidewall anchors.  Tall ladder and other anchors for demonstration for demonstration of belaying slide 31).  Set up “lifeline system” and belay station prior to class. </a:t>
            </a:r>
          </a:p>
          <a:p>
            <a:pPr lvl="0">
              <a:defRPr/>
            </a:pPr>
            <a:endParaRPr lang="en-US" b="1" dirty="0">
              <a:solidFill>
                <a:prstClr val="black"/>
              </a:solidFill>
            </a:endParaRPr>
          </a:p>
          <a:p>
            <a:pPr lvl="0" defTabSz="888340">
              <a:defRPr/>
            </a:pPr>
            <a:r>
              <a:rPr lang="en-US" b="1" dirty="0">
                <a:solidFill>
                  <a:prstClr val="black"/>
                </a:solidFill>
              </a:rPr>
              <a:t>PURPOSE:</a:t>
            </a:r>
            <a:r>
              <a:rPr lang="en-US" dirty="0">
                <a:solidFill>
                  <a:prstClr val="black"/>
                </a:solidFill>
              </a:rPr>
              <a:t>  </a:t>
            </a:r>
            <a:r>
              <a:rPr lang="en-US" b="1" dirty="0">
                <a:solidFill>
                  <a:prstClr val="black"/>
                </a:solidFill>
              </a:rPr>
              <a:t>To introduce participants to the lifeline system and it’s components for use in a steel bin during a top entry procedure. </a:t>
            </a:r>
          </a:p>
          <a:p>
            <a:pPr marL="0" indent="0" defTabSz="888340">
              <a:buFont typeface="+mj-lt"/>
              <a:buNone/>
              <a:defRPr/>
            </a:pPr>
            <a:endParaRPr lang="en-US" dirty="0" smtClean="0">
              <a:solidFill>
                <a:prstClr val="black"/>
              </a:solidFill>
            </a:endParaRPr>
          </a:p>
          <a:p>
            <a:pPr marL="222085" indent="-222085" defTabSz="888340">
              <a:buFont typeface="+mj-lt"/>
              <a:buAutoNum type="arabicPeriod"/>
              <a:defRPr/>
            </a:pPr>
            <a:r>
              <a:rPr lang="en-US" dirty="0" smtClean="0">
                <a:solidFill>
                  <a:prstClr val="black"/>
                </a:solidFill>
              </a:rPr>
              <a:t>Welcome participants &amp; introduce self.  Go over any housekeeping (bathroom locations, breaks, </a:t>
            </a:r>
            <a:r>
              <a:rPr lang="en-US" dirty="0" err="1" smtClean="0">
                <a:solidFill>
                  <a:prstClr val="black"/>
                </a:solidFill>
              </a:rPr>
              <a:t>etc</a:t>
            </a:r>
            <a:r>
              <a:rPr lang="en-US" dirty="0" smtClean="0">
                <a:solidFill>
                  <a:prstClr val="black"/>
                </a:solidFill>
              </a:rPr>
              <a:t>).</a:t>
            </a:r>
            <a:endParaRPr lang="en-US" dirty="0">
              <a:solidFill>
                <a:prstClr val="black"/>
              </a:solidFill>
            </a:endParaRPr>
          </a:p>
          <a:p>
            <a:pPr marL="222085" indent="-222085" defTabSz="888340">
              <a:buFont typeface="+mj-lt"/>
              <a:buAutoNum type="arabicPeriod"/>
              <a:defRPr/>
            </a:pPr>
            <a:r>
              <a:rPr lang="en-US" dirty="0">
                <a:solidFill>
                  <a:prstClr val="black"/>
                </a:solidFill>
              </a:rPr>
              <a:t>If small enough, have everyone introduce self &amp; say commercial, farm, rescue.</a:t>
            </a:r>
          </a:p>
          <a:p>
            <a:pPr marL="222085" indent="-222085" defTabSz="888340">
              <a:buFont typeface="+mj-lt"/>
              <a:buAutoNum type="arabicPeriod"/>
              <a:defRPr/>
            </a:pPr>
            <a:r>
              <a:rPr lang="en-US" dirty="0">
                <a:solidFill>
                  <a:prstClr val="black"/>
                </a:solidFill>
              </a:rPr>
              <a:t>Introduce </a:t>
            </a:r>
            <a:r>
              <a:rPr lang="en-US" dirty="0" smtClean="0">
                <a:solidFill>
                  <a:prstClr val="black"/>
                </a:solidFill>
              </a:rPr>
              <a:t>module.   </a:t>
            </a:r>
          </a:p>
          <a:p>
            <a:pPr marL="222085" indent="-222085" defTabSz="888340">
              <a:buFont typeface="+mj-lt"/>
              <a:buAutoNum type="arabicPeriod"/>
              <a:defRPr/>
            </a:pPr>
            <a:r>
              <a:rPr lang="en-US" dirty="0" smtClean="0">
                <a:solidFill>
                  <a:prstClr val="black"/>
                </a:solidFill>
              </a:rPr>
              <a:t>GHSC </a:t>
            </a:r>
            <a:r>
              <a:rPr lang="en-US" dirty="0">
                <a:solidFill>
                  <a:prstClr val="black"/>
                </a:solidFill>
              </a:rPr>
              <a:t>was formed after the July 28, 2010 Mt. Carroll, IL incident, it was appropriate to have this page be a tribute to the 4 young men.  Two young men died (Wyatt just shy of 15 is in the top right).  Alex, 19 is </a:t>
            </a:r>
            <a:r>
              <a:rPr lang="en-US" dirty="0" smtClean="0">
                <a:solidFill>
                  <a:prstClr val="black"/>
                </a:solidFill>
              </a:rPr>
              <a:t>top left.  Chris (bottom left) age 15 was able to escape and raise the call for help.  Will Piper (bottom right), age 20</a:t>
            </a:r>
            <a:r>
              <a:rPr lang="en-US" baseline="0" dirty="0" smtClean="0">
                <a:solidFill>
                  <a:prstClr val="black"/>
                </a:solidFill>
              </a:rPr>
              <a:t>, was trapped for over 6 hours while over 200 rescue workers and numerous volunteers worked to free him.  </a:t>
            </a:r>
            <a:r>
              <a:rPr lang="en-US" b="1" dirty="0" smtClean="0">
                <a:solidFill>
                  <a:prstClr val="black"/>
                </a:solidFill>
              </a:rPr>
              <a:t>ALL </a:t>
            </a:r>
            <a:r>
              <a:rPr lang="en-US" b="1" dirty="0">
                <a:solidFill>
                  <a:prstClr val="black"/>
                </a:solidFill>
              </a:rPr>
              <a:t>4 LOST THEIR LIVES that </a:t>
            </a:r>
            <a:r>
              <a:rPr lang="en-US" b="1" dirty="0" smtClean="0">
                <a:solidFill>
                  <a:prstClr val="black"/>
                </a:solidFill>
              </a:rPr>
              <a:t>day</a:t>
            </a:r>
            <a:r>
              <a:rPr lang="en-US" b="1" baseline="0" dirty="0" smtClean="0">
                <a:solidFill>
                  <a:prstClr val="black"/>
                </a:solidFill>
              </a:rPr>
              <a:t> – Chris and Will </a:t>
            </a:r>
            <a:r>
              <a:rPr lang="en-US" b="1" baseline="0" dirty="0" err="1" smtClean="0">
                <a:solidFill>
                  <a:prstClr val="black"/>
                </a:solidFill>
              </a:rPr>
              <a:t>will</a:t>
            </a:r>
            <a:r>
              <a:rPr lang="en-US" b="1" baseline="0" dirty="0" smtClean="0">
                <a:solidFill>
                  <a:prstClr val="black"/>
                </a:solidFill>
              </a:rPr>
              <a:t> always remember and struggle with the horrifying events of that day and the loss of their friends. </a:t>
            </a:r>
            <a:endParaRPr lang="en-US" b="1" dirty="0">
              <a:solidFill>
                <a:prstClr val="black"/>
              </a:solidFill>
            </a:endParaRPr>
          </a:p>
          <a:p>
            <a:pPr marL="0" indent="0" defTabSz="888340">
              <a:buFont typeface="+mj-lt"/>
              <a:buNone/>
              <a:defRPr/>
            </a:pPr>
            <a:endParaRPr lang="en-US" b="1" dirty="0">
              <a:solidFill>
                <a:prstClr val="black"/>
              </a:solidFill>
            </a:endParaRPr>
          </a:p>
        </p:txBody>
      </p:sp>
      <p:sp>
        <p:nvSpPr>
          <p:cNvPr id="4" name="Slide Number Placeholder 3"/>
          <p:cNvSpPr>
            <a:spLocks noGrp="1"/>
          </p:cNvSpPr>
          <p:nvPr>
            <p:ph type="sldNum" sz="quarter" idx="10"/>
          </p:nvPr>
        </p:nvSpPr>
        <p:spPr>
          <a:xfrm>
            <a:off x="3886200" y="8686800"/>
            <a:ext cx="2971800" cy="457200"/>
          </a:xfrm>
        </p:spPr>
        <p:txBody>
          <a:bodyPr/>
          <a:lstStyle/>
          <a:p>
            <a:fld id="{8F3A998B-DD35-426C-ADD2-2419E4DE84AC}" type="slidenum">
              <a:rPr lang="en-US" smtClean="0"/>
              <a:pPr/>
              <a:t>2</a:t>
            </a:fld>
            <a:endParaRPr lang="en-US" dirty="0"/>
          </a:p>
        </p:txBody>
      </p:sp>
    </p:spTree>
    <p:extLst>
      <p:ext uri="{BB962C8B-B14F-4D97-AF65-F5344CB8AC3E}">
        <p14:creationId xmlns:p14="http://schemas.microsoft.com/office/powerpoint/2010/main" val="245922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a:buFont typeface="+mj-lt"/>
              <a:buAutoNum type="arabicPeriod"/>
            </a:pPr>
            <a:r>
              <a:rPr lang="en-US" dirty="0" smtClean="0"/>
              <a:t>Explain this section provides explanation and examples of the different components of a lifeline protection system and how they work together. </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a:pPr/>
              <a:t>20</a:t>
            </a:fld>
            <a:endParaRPr lang="en-US" dirty="0"/>
          </a:p>
        </p:txBody>
      </p:sp>
    </p:spTree>
    <p:extLst>
      <p:ext uri="{BB962C8B-B14F-4D97-AF65-F5344CB8AC3E}">
        <p14:creationId xmlns:p14="http://schemas.microsoft.com/office/powerpoint/2010/main" val="1021153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Image Translation: </a:t>
            </a:r>
            <a:r>
              <a:rPr lang="en-US" dirty="0" err="1" smtClean="0"/>
              <a:t>Componentes</a:t>
            </a:r>
            <a:r>
              <a:rPr lang="en-US" dirty="0" smtClean="0"/>
              <a:t> del Sistema de </a:t>
            </a:r>
            <a:r>
              <a:rPr lang="en-US" dirty="0" err="1" smtClean="0"/>
              <a:t>Proteccion</a:t>
            </a:r>
            <a:r>
              <a:rPr lang="en-US" dirty="0" smtClean="0"/>
              <a:t> con </a:t>
            </a:r>
            <a:r>
              <a:rPr lang="en-US" dirty="0" err="1" smtClean="0"/>
              <a:t>Cuerda</a:t>
            </a:r>
            <a:r>
              <a:rPr lang="en-US" dirty="0" smtClean="0"/>
              <a:t> </a:t>
            </a:r>
            <a:r>
              <a:rPr lang="en-US" dirty="0" err="1" smtClean="0"/>
              <a:t>Salvavidas</a:t>
            </a:r>
            <a:endParaRPr lang="en-US" dirty="0" smtClean="0"/>
          </a:p>
          <a:p>
            <a:pPr marL="228570" indent="-228570">
              <a:buFont typeface="+mj-lt"/>
              <a:buAutoNum type="arabicPeriod"/>
            </a:pPr>
            <a:r>
              <a:rPr lang="en-US" dirty="0" err="1" smtClean="0"/>
              <a:t>Arnes</a:t>
            </a:r>
            <a:r>
              <a:rPr lang="en-US" dirty="0" smtClean="0"/>
              <a:t> de </a:t>
            </a:r>
            <a:r>
              <a:rPr lang="en-US" dirty="0" err="1" smtClean="0"/>
              <a:t>cuerpo</a:t>
            </a:r>
            <a:r>
              <a:rPr lang="en-US" dirty="0" smtClean="0"/>
              <a:t> </a:t>
            </a:r>
            <a:r>
              <a:rPr lang="en-US" dirty="0" err="1" smtClean="0"/>
              <a:t>entero</a:t>
            </a:r>
            <a:endParaRPr lang="en-US" dirty="0" smtClean="0"/>
          </a:p>
          <a:p>
            <a:pPr marL="228570" indent="-228570">
              <a:buFont typeface="+mj-lt"/>
              <a:buAutoNum type="arabicPeriod"/>
            </a:pPr>
            <a:r>
              <a:rPr lang="en-US" dirty="0" err="1" smtClean="0"/>
              <a:t>Polea</a:t>
            </a:r>
            <a:r>
              <a:rPr lang="en-US" dirty="0" smtClean="0"/>
              <a:t> </a:t>
            </a:r>
            <a:r>
              <a:rPr lang="en-US" dirty="0" err="1" smtClean="0"/>
              <a:t>pasa</a:t>
            </a:r>
            <a:r>
              <a:rPr lang="en-US" baseline="0" dirty="0" smtClean="0"/>
              <a:t> </a:t>
            </a:r>
            <a:r>
              <a:rPr lang="en-US" baseline="0" dirty="0" err="1" smtClean="0"/>
              <a:t>nudos</a:t>
            </a:r>
            <a:r>
              <a:rPr lang="en-US" baseline="0" dirty="0" smtClean="0"/>
              <a:t> – </a:t>
            </a:r>
            <a:r>
              <a:rPr lang="en-US" baseline="0" dirty="0" err="1" smtClean="0"/>
              <a:t>Instalada</a:t>
            </a:r>
            <a:r>
              <a:rPr lang="en-US" baseline="0" dirty="0" smtClean="0"/>
              <a:t> </a:t>
            </a:r>
            <a:r>
              <a:rPr lang="en-US" baseline="0" dirty="0" err="1" smtClean="0"/>
              <a:t>permanentemente</a:t>
            </a:r>
            <a:endParaRPr lang="en-US" baseline="0" dirty="0" smtClean="0"/>
          </a:p>
          <a:p>
            <a:pPr marL="228570" indent="-228570">
              <a:buFont typeface="+mj-lt"/>
              <a:buAutoNum type="arabicPeriod"/>
            </a:pPr>
            <a:r>
              <a:rPr lang="en-US" baseline="0" dirty="0" err="1" smtClean="0"/>
              <a:t>Cuerda</a:t>
            </a:r>
            <a:r>
              <a:rPr lang="en-US" baseline="0" dirty="0" smtClean="0"/>
              <a:t> </a:t>
            </a:r>
            <a:r>
              <a:rPr lang="en-US" baseline="0" dirty="0" err="1" smtClean="0"/>
              <a:t>Salvavidas</a:t>
            </a:r>
            <a:endParaRPr lang="en-US" baseline="0" dirty="0" smtClean="0"/>
          </a:p>
          <a:p>
            <a:pPr marL="228570" indent="-228570">
              <a:buFont typeface="+mj-lt"/>
              <a:buAutoNum type="arabicPeriod"/>
            </a:pPr>
            <a:r>
              <a:rPr lang="en-US" baseline="0" dirty="0" err="1" smtClean="0"/>
              <a:t>Anclaje</a:t>
            </a:r>
            <a:r>
              <a:rPr lang="en-US" baseline="0" dirty="0" smtClean="0"/>
              <a:t> de Pared lateral – </a:t>
            </a:r>
            <a:r>
              <a:rPr lang="en-US" baseline="0" dirty="0" err="1" smtClean="0"/>
              <a:t>Instalado</a:t>
            </a:r>
            <a:r>
              <a:rPr lang="en-US" baseline="0" dirty="0" smtClean="0"/>
              <a:t> </a:t>
            </a:r>
            <a:r>
              <a:rPr lang="en-US" baseline="0" dirty="0" err="1" smtClean="0"/>
              <a:t>permanentemente</a:t>
            </a:r>
            <a:endParaRPr lang="en-US" baseline="0" dirty="0" smtClean="0"/>
          </a:p>
          <a:p>
            <a:pPr marL="228570" indent="-228570">
              <a:buFont typeface="+mj-lt"/>
              <a:buAutoNum type="arabicPeriod"/>
            </a:pPr>
            <a:r>
              <a:rPr lang="en-US" dirty="0" err="1" smtClean="0"/>
              <a:t>Eslinga</a:t>
            </a:r>
            <a:endParaRPr lang="en-US" dirty="0" smtClean="0"/>
          </a:p>
          <a:p>
            <a:pPr marL="228570" indent="-228570">
              <a:buFont typeface="+mj-lt"/>
              <a:buAutoNum type="arabicPeriod"/>
            </a:pPr>
            <a:r>
              <a:rPr lang="en-US" dirty="0" err="1" smtClean="0"/>
              <a:t>Mosquetones</a:t>
            </a:r>
            <a:endParaRPr lang="en-US" dirty="0" smtClean="0"/>
          </a:p>
          <a:p>
            <a:pPr marL="228570" indent="-228570">
              <a:buFont typeface="+mj-lt"/>
              <a:buAutoNum type="arabicPeriod"/>
            </a:pPr>
            <a:r>
              <a:rPr lang="en-US" dirty="0" err="1" smtClean="0"/>
              <a:t>Dispositivo</a:t>
            </a:r>
            <a:r>
              <a:rPr lang="en-US" dirty="0" smtClean="0"/>
              <a:t> de </a:t>
            </a:r>
            <a:r>
              <a:rPr lang="en-US" dirty="0" err="1" smtClean="0"/>
              <a:t>amarre</a:t>
            </a:r>
            <a:endParaRPr lang="en-US" dirty="0" smtClean="0"/>
          </a:p>
          <a:p>
            <a:pPr marL="0" indent="0">
              <a:buFont typeface="+mj-lt"/>
              <a:buNone/>
            </a:pPr>
            <a:r>
              <a:rPr lang="en-US" dirty="0" smtClean="0"/>
              <a:t>Introduce - These are the 7 main components of a lifeline system. </a:t>
            </a:r>
          </a:p>
          <a:p>
            <a:pPr marL="228570" indent="-228570">
              <a:buFont typeface="+mj-lt"/>
              <a:buAutoNum type="arabicPeriod"/>
            </a:pPr>
            <a:r>
              <a:rPr lang="en-US" baseline="0" dirty="0" smtClean="0"/>
              <a:t>State -Each will be explained in more detail and participants will have the opportunity to examine and handle the various pieces.</a:t>
            </a:r>
          </a:p>
          <a:p>
            <a:pPr marL="228570" indent="-228570">
              <a:buFont typeface="+mj-lt"/>
              <a:buAutoNum type="arabicPeriod"/>
            </a:pPr>
            <a:r>
              <a:rPr lang="en-US" baseline="0" dirty="0" smtClean="0"/>
              <a:t>Stress  - On this slide and ALL slides about equipment that the equipment should be used according to the manufacturer’s instructions, recommendations, procedures, etc. </a:t>
            </a:r>
          </a:p>
          <a:p>
            <a:pPr marL="228570" indent="-228570">
              <a:buFont typeface="+mj-lt"/>
              <a:buAutoNum type="arabicPeriod"/>
            </a:pPr>
            <a:endParaRPr lang="en-US" baseline="0" dirty="0" smtClean="0"/>
          </a:p>
          <a:p>
            <a:pPr marL="228570" indent="-22857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21</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baseline="0" dirty="0" smtClean="0">
                <a:cs typeface="Arial" pitchFamily="34" charset="0"/>
              </a:rPr>
              <a:t>Emphasize - Body harnesses should be used according to manufacturers instructions and should be rated for fall protection.</a:t>
            </a:r>
          </a:p>
          <a:p>
            <a:pPr marL="228570" indent="-228570">
              <a:buFont typeface="+mj-lt"/>
              <a:buAutoNum type="arabicPeriod"/>
            </a:pPr>
            <a:r>
              <a:rPr lang="en-US" baseline="0" dirty="0" smtClean="0">
                <a:cs typeface="Arial" pitchFamily="34" charset="0"/>
              </a:rPr>
              <a:t>Explain -Leg loops help support the person’s trunk during suspension and help prevents suspension trauma. </a:t>
            </a:r>
          </a:p>
          <a:p>
            <a:pPr marL="228570" indent="-228570">
              <a:buFont typeface="+mj-lt"/>
              <a:buAutoNum type="arabicPeriod"/>
            </a:pPr>
            <a:r>
              <a:rPr lang="en-US" baseline="0" dirty="0" smtClean="0">
                <a:cs typeface="Arial" pitchFamily="34" charset="0"/>
              </a:rPr>
              <a:t>Demonstrate</a:t>
            </a:r>
            <a:r>
              <a:rPr lang="en-US" dirty="0" smtClean="0">
                <a:cs typeface="Arial" pitchFamily="34" charset="0"/>
              </a:rPr>
              <a:t> or discuss - </a:t>
            </a:r>
            <a:r>
              <a:rPr lang="en-US" baseline="0" dirty="0" smtClean="0">
                <a:cs typeface="Arial" pitchFamily="34" charset="0"/>
              </a:rPr>
              <a:t>The harness should fit snugly – allowing the person’s hand to fit between the person’s body and the leg straps. Shoulder straps should not slip off the shoulders.  The chest fastener should not constrict a person’s breathing.  The waist should not be so tight as to be uncomfortable.</a:t>
            </a:r>
          </a:p>
          <a:p>
            <a:pPr marL="228570" indent="-228570">
              <a:buFont typeface="+mj-lt"/>
              <a:buAutoNum type="arabicPeriod"/>
            </a:pPr>
            <a:r>
              <a:rPr lang="en-US" dirty="0" smtClean="0">
                <a:cs typeface="Arial" pitchFamily="34" charset="0"/>
              </a:rPr>
              <a:t>Stress - </a:t>
            </a:r>
            <a:r>
              <a:rPr lang="en-US" baseline="0" dirty="0" smtClean="0">
                <a:cs typeface="Arial" pitchFamily="34" charset="0"/>
              </a:rPr>
              <a:t>Harnesses should be adjusted each time they are put on to accommodate for different thicknesses in clothing or weight gains/losses.</a:t>
            </a:r>
          </a:p>
          <a:p>
            <a:pPr marL="228570" indent="-228570">
              <a:buFont typeface="+mj-lt"/>
              <a:buAutoNum type="arabicPeriod"/>
            </a:pPr>
            <a:r>
              <a:rPr lang="en-US" baseline="0" dirty="0" smtClean="0">
                <a:cs typeface="Arial" pitchFamily="34" charset="0"/>
              </a:rPr>
              <a:t>Emphasize</a:t>
            </a:r>
            <a:r>
              <a:rPr lang="en-US" dirty="0" smtClean="0">
                <a:cs typeface="Arial" pitchFamily="34" charset="0"/>
              </a:rPr>
              <a:t> - </a:t>
            </a:r>
            <a:r>
              <a:rPr lang="en-US" baseline="0" dirty="0" smtClean="0">
                <a:cs typeface="Arial" pitchFamily="34" charset="0"/>
              </a:rPr>
              <a:t>Harnesses should be inspected before each use.  Follow the manufacturer’s instructions for use and care of the harness.  Discard harnesses that are in bad repair by cutting the straps so no one can accidently use it.  </a:t>
            </a:r>
          </a:p>
          <a:p>
            <a:pPr marL="228570" indent="-228570">
              <a:buFont typeface="+mj-lt"/>
              <a:buAutoNum type="arabicPeriod"/>
            </a:pPr>
            <a:r>
              <a:rPr lang="en-US" b="1" baseline="0" dirty="0" smtClean="0">
                <a:cs typeface="Arial" pitchFamily="34" charset="0"/>
              </a:rPr>
              <a:t>ACTIVITIES</a:t>
            </a:r>
          </a:p>
          <a:p>
            <a:pPr lvl="1" indent="-228600">
              <a:buFont typeface="+mj-lt"/>
              <a:buAutoNum type="alphaLcPeriod"/>
            </a:pPr>
            <a:r>
              <a:rPr lang="en-US" baseline="0" dirty="0" smtClean="0">
                <a:cs typeface="Arial" pitchFamily="34" charset="0"/>
              </a:rPr>
              <a:t>Pass around “god” and “bad” harnesses if available and have participants tell which is good or bad.  Look for tears, cracks, loose threads</a:t>
            </a:r>
            <a:r>
              <a:rPr lang="en-US" dirty="0" smtClean="0">
                <a:cs typeface="Arial" pitchFamily="34" charset="0"/>
              </a:rPr>
              <a:t> and fasteners, etc.</a:t>
            </a:r>
            <a:endParaRPr lang="en-US" baseline="0" dirty="0" smtClean="0">
              <a:cs typeface="Arial" pitchFamily="34" charset="0"/>
            </a:endParaRPr>
          </a:p>
          <a:p>
            <a:pPr lvl="1" indent="-228600">
              <a:buFont typeface="+mj-lt"/>
              <a:buAutoNum type="alphaLcPeriod"/>
            </a:pPr>
            <a:r>
              <a:rPr lang="en-US" baseline="0" dirty="0" smtClean="0">
                <a:cs typeface="Arial" pitchFamily="34" charset="0"/>
              </a:rPr>
              <a:t>Have volunteers of different sizes put on the harness and show how they are adjusted.</a:t>
            </a:r>
          </a:p>
          <a:p>
            <a:pPr lvl="1" indent="-228600">
              <a:buFont typeface="+mj-lt"/>
              <a:buAutoNum type="alphaLcPeriod"/>
            </a:pPr>
            <a:r>
              <a:rPr lang="en-US" baseline="0" dirty="0" smtClean="0">
                <a:cs typeface="Arial" pitchFamily="34" charset="0"/>
              </a:rPr>
              <a:t>Have participants put on harness and check to make sure it is correct.  Have participants identify when it is correctly fitted and fastened by providing good and bad examples. </a:t>
            </a:r>
          </a:p>
          <a:p>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22</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b="1" baseline="0" dirty="0" smtClean="0"/>
              <a:t>STRESS</a:t>
            </a:r>
            <a:r>
              <a:rPr lang="en-US" baseline="0" dirty="0" smtClean="0"/>
              <a:t> - Consult the bin manufacturer or qualified person to determine the load capacity of the knot passing pulley to install and location for installation. </a:t>
            </a:r>
          </a:p>
          <a:p>
            <a:pPr marL="228570" indent="-228570">
              <a:buFont typeface="+mj-lt"/>
              <a:buAutoNum type="arabicPeriod"/>
            </a:pPr>
            <a:r>
              <a:rPr lang="en-US" baseline="0" dirty="0" smtClean="0"/>
              <a:t>Explain - The two anchors together must accommodate at least 2X the anticipated load. </a:t>
            </a:r>
          </a:p>
          <a:p>
            <a:pPr marL="228570" indent="-228570">
              <a:buFont typeface="+mj-lt"/>
              <a:buAutoNum type="arabicPeriod"/>
            </a:pPr>
            <a:r>
              <a:rPr lang="en-US" dirty="0" smtClean="0"/>
              <a:t>Discuss - All </a:t>
            </a:r>
            <a:r>
              <a:rPr lang="en-US" dirty="0"/>
              <a:t>anchorages need to support 2 times the anticipated weight. A person waist deep in grain would require two times his/her weight to be pulled out. Bottom line, anchors should be able to withstand 4 times an entrants weight. This would be worse case scenario because we are operating this lifeline system such that no one will be allowed to go any further than waist deep in grain.</a:t>
            </a:r>
            <a:endParaRPr lang="en-US" baseline="0" dirty="0" smtClean="0"/>
          </a:p>
          <a:p>
            <a:pPr marL="228570" indent="-228570">
              <a:buFont typeface="+mj-lt"/>
              <a:buAutoNum type="arabicPeriod"/>
            </a:pPr>
            <a:r>
              <a:rPr lang="en-US" b="1" baseline="0" dirty="0" smtClean="0"/>
              <a:t>Demonstrate </a:t>
            </a:r>
            <a:r>
              <a:rPr lang="en-US" baseline="0" dirty="0" smtClean="0"/>
              <a:t>- The knot passing pulley is simp</a:t>
            </a:r>
            <a:r>
              <a:rPr lang="en-US" dirty="0" smtClean="0"/>
              <a:t>ly </a:t>
            </a:r>
            <a:r>
              <a:rPr lang="en-US" baseline="0" dirty="0" smtClean="0"/>
              <a:t>a large, heavy duty pulley that allows knots, ropes, and </a:t>
            </a:r>
            <a:r>
              <a:rPr lang="en-US" baseline="0" dirty="0" err="1" smtClean="0"/>
              <a:t>carabiners</a:t>
            </a:r>
            <a:r>
              <a:rPr lang="en-US" baseline="0" dirty="0" smtClean="0"/>
              <a:t> to pass through in the grooved running surface of the pulley.</a:t>
            </a:r>
          </a:p>
          <a:p>
            <a:pPr marL="228570" indent="-228570">
              <a:buFont typeface="+mj-lt"/>
              <a:buAutoNum type="arabicPeriod"/>
            </a:pPr>
            <a:r>
              <a:rPr lang="en-US" baseline="0" dirty="0" smtClean="0"/>
              <a:t>Point out</a:t>
            </a:r>
            <a:r>
              <a:rPr lang="en-US" dirty="0" smtClean="0"/>
              <a:t> - A</a:t>
            </a:r>
            <a:r>
              <a:rPr lang="en-US" baseline="0" dirty="0" smtClean="0"/>
              <a:t>t the top of the slide the ring attaching the pulley to the bin peak. </a:t>
            </a:r>
            <a:r>
              <a:rPr lang="en-US" dirty="0"/>
              <a:t>It is easiest to install this permanent pulley when the bin is </a:t>
            </a:r>
            <a:r>
              <a:rPr lang="en-US" dirty="0" smtClean="0"/>
              <a:t>full.</a:t>
            </a:r>
            <a:endParaRPr lang="en-US" baseline="0" dirty="0" smtClean="0"/>
          </a:p>
          <a:p>
            <a:pPr marL="228570" indent="-228570">
              <a:buFont typeface="+mj-lt"/>
              <a:buAutoNum type="arabicPeriod"/>
            </a:pPr>
            <a:r>
              <a:rPr lang="en-US" b="1" dirty="0" smtClean="0"/>
              <a:t>ACTIVITY</a:t>
            </a:r>
            <a:r>
              <a:rPr lang="en-US" dirty="0" smtClean="0"/>
              <a:t> – Pass around a</a:t>
            </a:r>
            <a:r>
              <a:rPr lang="en-US" baseline="0" dirty="0" smtClean="0"/>
              <a:t> knot passing pulley so entrants can see how it operates.  </a:t>
            </a: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23</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baseline="0" dirty="0" smtClean="0">
                <a:cs typeface="Arial" pitchFamily="34" charset="0"/>
              </a:rPr>
              <a:t>Explain - This type of rope is rated for climbing and rescue.  </a:t>
            </a:r>
          </a:p>
          <a:p>
            <a:pPr marL="228570" indent="-228570">
              <a:buFont typeface="+mj-lt"/>
              <a:buAutoNum type="arabicPeriod"/>
            </a:pPr>
            <a:r>
              <a:rPr lang="en-US" baseline="0" dirty="0" smtClean="0">
                <a:cs typeface="Arial" pitchFamily="34" charset="0"/>
              </a:rPr>
              <a:t>Stress</a:t>
            </a:r>
            <a:r>
              <a:rPr lang="en-US" dirty="0" smtClean="0">
                <a:cs typeface="Arial" pitchFamily="34" charset="0"/>
              </a:rPr>
              <a:t> - </a:t>
            </a:r>
            <a:r>
              <a:rPr lang="en-US" baseline="0" dirty="0" smtClean="0">
                <a:cs typeface="Arial" pitchFamily="34" charset="0"/>
              </a:rPr>
              <a:t>Ropes should be inspected before use for any defects.</a:t>
            </a:r>
          </a:p>
          <a:p>
            <a:pPr marL="228570" indent="-228570">
              <a:buFont typeface="+mj-lt"/>
              <a:buAutoNum type="arabicPeriod"/>
            </a:pPr>
            <a:r>
              <a:rPr lang="en-US" baseline="0" dirty="0" smtClean="0">
                <a:cs typeface="Arial" pitchFamily="34" charset="0"/>
              </a:rPr>
              <a:t>Discuss</a:t>
            </a:r>
            <a:r>
              <a:rPr lang="en-US" dirty="0" smtClean="0">
                <a:cs typeface="Arial" pitchFamily="34" charset="0"/>
              </a:rPr>
              <a:t> - </a:t>
            </a:r>
            <a:r>
              <a:rPr lang="en-US" baseline="0" dirty="0" err="1" smtClean="0">
                <a:cs typeface="Arial" pitchFamily="34" charset="0"/>
              </a:rPr>
              <a:t>Kernmantle</a:t>
            </a:r>
            <a:r>
              <a:rPr lang="en-US" baseline="0" dirty="0" smtClean="0">
                <a:cs typeface="Arial" pitchFamily="34" charset="0"/>
              </a:rPr>
              <a:t> ropes allow the “give” necessary to prevent unexpected “jerks” but are not so elastic they stretch out (like a polyester rope will)– defeating the purpose of maintaining a safety cushion. They do not fray or unravel and will not be easily cut by sharp edges.</a:t>
            </a:r>
          </a:p>
          <a:p>
            <a:pPr marL="228570" indent="-228570">
              <a:buFont typeface="+mj-lt"/>
              <a:buAutoNum type="arabicPeriod"/>
            </a:pPr>
            <a:r>
              <a:rPr lang="en-US" b="1" baseline="0" dirty="0" smtClean="0">
                <a:cs typeface="Arial" pitchFamily="34" charset="0"/>
              </a:rPr>
              <a:t>WARN </a:t>
            </a:r>
            <a:r>
              <a:rPr lang="en-US" baseline="0" dirty="0" smtClean="0">
                <a:cs typeface="Arial" pitchFamily="34" charset="0"/>
              </a:rPr>
              <a:t>- Do not use utility rope, natural fiber ropes or any other ropes not rated for this purpose!</a:t>
            </a:r>
          </a:p>
          <a:p>
            <a:pPr marL="228570" indent="-228570">
              <a:buFont typeface="+mj-lt"/>
              <a:buAutoNum type="arabicPeriod"/>
            </a:pPr>
            <a:r>
              <a:rPr lang="en-US" b="1" baseline="0" dirty="0" smtClean="0">
                <a:cs typeface="Arial" pitchFamily="34" charset="0"/>
              </a:rPr>
              <a:t>ACTIVITY</a:t>
            </a:r>
            <a:r>
              <a:rPr lang="en-US" baseline="0" dirty="0" smtClean="0">
                <a:cs typeface="Arial" pitchFamily="34" charset="0"/>
              </a:rPr>
              <a:t> – </a:t>
            </a:r>
          </a:p>
          <a:p>
            <a:pPr lvl="1" indent="-228600">
              <a:buFont typeface="+mj-lt"/>
              <a:buAutoNum type="alphaLcPeriod"/>
            </a:pPr>
            <a:r>
              <a:rPr lang="en-US" baseline="0" dirty="0" smtClean="0">
                <a:cs typeface="Arial" pitchFamily="34" charset="0"/>
              </a:rPr>
              <a:t>Pass around various types of ropes both good and bad examples.  Have participants pick out the good examples.  </a:t>
            </a:r>
          </a:p>
          <a:p>
            <a:pPr lvl="1" indent="-228600">
              <a:buFont typeface="+mj-lt"/>
              <a:buAutoNum type="alphaLcPeriod"/>
            </a:pPr>
            <a:r>
              <a:rPr lang="en-US" baseline="0" dirty="0" smtClean="0">
                <a:cs typeface="Arial" pitchFamily="34" charset="0"/>
              </a:rPr>
              <a:t>For an additional challenge provide only 2 good examples and ask them to find 3 good examples – see if they can spot the disparity.  </a:t>
            </a:r>
          </a:p>
          <a:p>
            <a:pPr lvl="1" indent="-228600">
              <a:buFont typeface="+mj-lt"/>
              <a:buAutoNum type="alphaLcPeriod"/>
            </a:pPr>
            <a:r>
              <a:rPr lang="en-US" baseline="0" dirty="0" smtClean="0">
                <a:cs typeface="Arial" pitchFamily="34" charset="0"/>
              </a:rPr>
              <a:t>Discuss the different thickness, manufacturing, and “feel” of the different ropes.</a:t>
            </a:r>
          </a:p>
          <a:p>
            <a:pPr marL="228570" indent="-22857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24</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cs typeface="Arial" pitchFamily="34" charset="0"/>
              </a:rPr>
              <a:t>Explain - The sidewall anchor helps support the load capacity put</a:t>
            </a:r>
            <a:r>
              <a:rPr lang="en-US" baseline="0" dirty="0" smtClean="0">
                <a:cs typeface="Arial" pitchFamily="34" charset="0"/>
              </a:rPr>
              <a:t> on the lifeline.  </a:t>
            </a:r>
          </a:p>
          <a:p>
            <a:pPr marL="228570" indent="-228570">
              <a:buFont typeface="+mj-lt"/>
              <a:buAutoNum type="arabicPeriod"/>
            </a:pPr>
            <a:r>
              <a:rPr lang="en-US" b="1" baseline="0" dirty="0" smtClean="0">
                <a:cs typeface="Arial" pitchFamily="34" charset="0"/>
              </a:rPr>
              <a:t>WARN</a:t>
            </a:r>
            <a:r>
              <a:rPr lang="en-US" baseline="0" dirty="0" smtClean="0">
                <a:cs typeface="Arial" pitchFamily="34" charset="0"/>
              </a:rPr>
              <a:t> – The sidewall anchor t is a </a:t>
            </a:r>
            <a:r>
              <a:rPr lang="en-US" b="1" i="1" baseline="0" dirty="0" smtClean="0">
                <a:cs typeface="Arial" pitchFamily="34" charset="0"/>
              </a:rPr>
              <a:t>NECESSARY</a:t>
            </a:r>
            <a:r>
              <a:rPr lang="en-US" baseline="0" dirty="0" smtClean="0">
                <a:cs typeface="Arial" pitchFamily="34" charset="0"/>
              </a:rPr>
              <a:t> and </a:t>
            </a:r>
            <a:r>
              <a:rPr lang="en-US" b="1" i="1" baseline="0" dirty="0" smtClean="0">
                <a:cs typeface="Arial" pitchFamily="34" charset="0"/>
              </a:rPr>
              <a:t>INTEGRAL</a:t>
            </a:r>
            <a:r>
              <a:rPr lang="en-US" baseline="0" dirty="0" smtClean="0">
                <a:cs typeface="Arial" pitchFamily="34" charset="0"/>
              </a:rPr>
              <a:t> part of the lifeline system and is permanently installed.</a:t>
            </a:r>
          </a:p>
          <a:p>
            <a:pPr marL="228570" indent="-228570">
              <a:buFont typeface="+mj-lt"/>
              <a:buAutoNum type="arabicPeriod"/>
            </a:pPr>
            <a:r>
              <a:rPr lang="en-US" baseline="0" dirty="0" smtClean="0">
                <a:cs typeface="Arial" pitchFamily="34" charset="0"/>
              </a:rPr>
              <a:t>Discuss - There are several types of side anchors which can be used.</a:t>
            </a:r>
          </a:p>
          <a:p>
            <a:pPr marL="228570" indent="-228570">
              <a:buFont typeface="+mj-lt"/>
              <a:buAutoNum type="arabicPeriod"/>
            </a:pPr>
            <a:r>
              <a:rPr lang="en-US" baseline="0" dirty="0" smtClean="0">
                <a:cs typeface="Arial" pitchFamily="34" charset="0"/>
              </a:rPr>
              <a:t>Explain - This anchor (pictured) consists of a forged ¾” eye bolt that is installed through the peak of the corrugation in the bin sheet.  The back side of the sheet has a 2”  schedule 40 pipe that is 6” long and secured by a nut.</a:t>
            </a:r>
          </a:p>
          <a:p>
            <a:pPr marL="228570" indent="-228570">
              <a:buFont typeface="+mj-lt"/>
              <a:buAutoNum type="arabicPeriod"/>
            </a:pPr>
            <a:r>
              <a:rPr lang="en-US" b="1" baseline="0" dirty="0" smtClean="0">
                <a:cs typeface="Arial" pitchFamily="34" charset="0"/>
              </a:rPr>
              <a:t>Stress</a:t>
            </a:r>
            <a:r>
              <a:rPr lang="en-US" baseline="0" dirty="0" smtClean="0">
                <a:cs typeface="Arial" pitchFamily="34" charset="0"/>
              </a:rPr>
              <a:t> - Consult the bin manufacturer or structural engineer to determine which should be used and how to properly install.</a:t>
            </a:r>
          </a:p>
          <a:p>
            <a:pPr marL="228570" indent="-228570">
              <a:buFont typeface="+mj-lt"/>
              <a:buAutoNum type="arabicPeriod"/>
            </a:pPr>
            <a:r>
              <a:rPr lang="en-US" b="1" baseline="0" dirty="0" smtClean="0">
                <a:cs typeface="Arial" pitchFamily="34" charset="0"/>
              </a:rPr>
              <a:t>WARN</a:t>
            </a:r>
            <a:r>
              <a:rPr lang="en-US" dirty="0" smtClean="0">
                <a:cs typeface="Arial" pitchFamily="34" charset="0"/>
              </a:rPr>
              <a:t> - </a:t>
            </a:r>
            <a:r>
              <a:rPr lang="en-US" baseline="0" dirty="0" smtClean="0">
                <a:cs typeface="Arial" pitchFamily="34" charset="0"/>
              </a:rPr>
              <a:t>Ladder rails or ladder rungs are </a:t>
            </a:r>
            <a:r>
              <a:rPr lang="en-US" b="1" baseline="0" dirty="0" smtClean="0">
                <a:cs typeface="Arial" pitchFamily="34" charset="0"/>
              </a:rPr>
              <a:t>NEVER</a:t>
            </a:r>
            <a:r>
              <a:rPr lang="en-US" baseline="0" dirty="0" smtClean="0">
                <a:cs typeface="Arial" pitchFamily="34" charset="0"/>
              </a:rPr>
              <a:t> appropriate for this side anchor. </a:t>
            </a:r>
          </a:p>
          <a:p>
            <a:pPr marL="228570" indent="-228570">
              <a:buFont typeface="+mj-lt"/>
              <a:buAutoNum type="arabicPeriod"/>
            </a:pPr>
            <a:r>
              <a:rPr lang="en-US" baseline="0" dirty="0" smtClean="0">
                <a:cs typeface="Arial" pitchFamily="34" charset="0"/>
              </a:rPr>
              <a:t>Explain -  the specifications of this anchor – the type and thickness of steel, etc. and discuss why it is important to use these materials.</a:t>
            </a:r>
          </a:p>
          <a:p>
            <a:pPr marL="228570" indent="-228570">
              <a:buFont typeface="+mj-lt"/>
              <a:buAutoNum type="arabicPeriod"/>
            </a:pPr>
            <a:r>
              <a:rPr lang="en-US" b="1" baseline="0" dirty="0" smtClean="0">
                <a:cs typeface="Arial" pitchFamily="34" charset="0"/>
              </a:rPr>
              <a:t>ACTIVITY</a:t>
            </a:r>
            <a:r>
              <a:rPr lang="en-US" baseline="0" dirty="0" smtClean="0">
                <a:cs typeface="Arial" pitchFamily="34" charset="0"/>
              </a:rPr>
              <a:t> – Show the display (GHSC has) of different types of sidewall anchors and discuss how they are installed, the materials used, and how they work. </a:t>
            </a:r>
            <a:endParaRPr lang="en-US" dirty="0">
              <a:cs typeface="Arial" pitchFamily="34" charset="0"/>
            </a:endParaRPr>
          </a:p>
        </p:txBody>
      </p:sp>
      <p:sp>
        <p:nvSpPr>
          <p:cNvPr id="4" name="Slide Number Placeholder 3"/>
          <p:cNvSpPr>
            <a:spLocks noGrp="1"/>
          </p:cNvSpPr>
          <p:nvPr>
            <p:ph type="sldNum" sz="quarter" idx="10"/>
          </p:nvPr>
        </p:nvSpPr>
        <p:spPr/>
        <p:txBody>
          <a:bodyPr/>
          <a:lstStyle/>
          <a:p>
            <a:fld id="{075B19DE-7F4D-4A85-B83D-81AA0E37E1D5}" type="slidenum">
              <a:rPr lang="en-US"/>
              <a:pPr/>
              <a:t>25</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t>Discuss - These loops attach components of the lifeline system.  Specifically they connect the sidewall</a:t>
            </a:r>
            <a:r>
              <a:rPr lang="en-US" baseline="0" dirty="0" smtClean="0"/>
              <a:t> anchor to the belay device.  </a:t>
            </a:r>
          </a:p>
          <a:p>
            <a:pPr marL="228570" indent="-228570">
              <a:buFont typeface="+mj-lt"/>
              <a:buAutoNum type="arabicPeriod"/>
            </a:pPr>
            <a:r>
              <a:rPr lang="en-US" baseline="0" dirty="0" smtClean="0"/>
              <a:t>Explain - Manufactured slings can be purchased to eliminate the need to tie special knots.  </a:t>
            </a:r>
            <a:r>
              <a:rPr lang="en-US" b="1" i="1" baseline="0" dirty="0" smtClean="0"/>
              <a:t>GHSC recommends using manufactured slings. </a:t>
            </a:r>
          </a:p>
          <a:p>
            <a:pPr marL="228570" indent="-228570">
              <a:buFont typeface="+mj-lt"/>
              <a:buAutoNum type="arabicPeriod"/>
            </a:pPr>
            <a:r>
              <a:rPr lang="en-US" b="1" baseline="0" dirty="0" smtClean="0"/>
              <a:t>Stress</a:t>
            </a:r>
            <a:r>
              <a:rPr lang="en-US" baseline="0" dirty="0" smtClean="0"/>
              <a:t> - When using webbing to make your own sling/loop a water knot is the </a:t>
            </a:r>
            <a:r>
              <a:rPr lang="en-US" b="1" baseline="0" dirty="0" smtClean="0"/>
              <a:t>ONLY </a:t>
            </a:r>
            <a:r>
              <a:rPr lang="en-US" baseline="0" dirty="0" smtClean="0"/>
              <a:t>acceptable knot to us to prevent it from becoming undone when force is exerted on it.</a:t>
            </a:r>
          </a:p>
          <a:p>
            <a:pPr marL="228570" indent="-228570">
              <a:buFont typeface="+mj-lt"/>
              <a:buAutoNum type="arabicPeriod"/>
            </a:pPr>
            <a:r>
              <a:rPr lang="en-US" b="1" baseline="0" dirty="0" smtClean="0"/>
              <a:t>ACTIVITY </a:t>
            </a:r>
            <a:r>
              <a:rPr lang="en-US" baseline="0" dirty="0" smtClean="0"/>
              <a:t>– Pass around examples of different slings/loops for participants to examine.</a:t>
            </a: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26</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t>Explain - </a:t>
            </a:r>
            <a:r>
              <a:rPr lang="en-US" dirty="0" err="1" smtClean="0"/>
              <a:t>Carabiners</a:t>
            </a:r>
            <a:r>
              <a:rPr lang="en-US" dirty="0" smtClean="0"/>
              <a:t> hold the components </a:t>
            </a:r>
            <a:r>
              <a:rPr lang="en-US" dirty="0"/>
              <a:t> </a:t>
            </a:r>
            <a:r>
              <a:rPr lang="en-US" dirty="0" smtClean="0"/>
              <a:t>together with no issue of them slipping out of the fastening.  </a:t>
            </a:r>
          </a:p>
          <a:p>
            <a:pPr marL="228570" indent="-228570">
              <a:buFont typeface="+mj-lt"/>
              <a:buAutoNum type="arabicPeriod"/>
            </a:pPr>
            <a:r>
              <a:rPr lang="en-US" dirty="0" smtClean="0"/>
              <a:t>Discuss - There are several types and sizes of </a:t>
            </a:r>
            <a:r>
              <a:rPr lang="en-US" dirty="0" err="1" smtClean="0"/>
              <a:t>carabiners</a:t>
            </a:r>
            <a:r>
              <a:rPr lang="en-US" dirty="0"/>
              <a:t> </a:t>
            </a:r>
            <a:r>
              <a:rPr lang="en-US" dirty="0" smtClean="0"/>
              <a:t>made from different materials.</a:t>
            </a:r>
          </a:p>
          <a:p>
            <a:pPr marL="228570" indent="-228570">
              <a:buFont typeface="+mj-lt"/>
              <a:buAutoNum type="arabicPeriod"/>
            </a:pPr>
            <a:r>
              <a:rPr lang="en-US" b="1" dirty="0" smtClean="0"/>
              <a:t>Stress - Ensure the </a:t>
            </a:r>
            <a:r>
              <a:rPr lang="en-US" b="1" dirty="0" err="1" smtClean="0"/>
              <a:t>carabiner</a:t>
            </a:r>
            <a:r>
              <a:rPr lang="en-US" b="1" dirty="0" smtClean="0"/>
              <a:t> chosen is rated for the this type of activity. </a:t>
            </a:r>
          </a:p>
          <a:p>
            <a:pPr marL="228570" indent="-228570">
              <a:buFont typeface="+mj-lt"/>
              <a:buAutoNum type="arabicPeriod"/>
            </a:pPr>
            <a:r>
              <a:rPr lang="en-US" b="1" dirty="0" smtClean="0"/>
              <a:t>Warn</a:t>
            </a:r>
            <a:r>
              <a:rPr lang="en-US" dirty="0" smtClean="0"/>
              <a:t> - </a:t>
            </a:r>
            <a:r>
              <a:rPr lang="en-US" b="1" dirty="0" smtClean="0"/>
              <a:t>Do NOT </a:t>
            </a:r>
            <a:r>
              <a:rPr lang="en-US" dirty="0" smtClean="0"/>
              <a:t>use cheap metal </a:t>
            </a:r>
            <a:r>
              <a:rPr lang="en-US" dirty="0" err="1" smtClean="0"/>
              <a:t>carabiners</a:t>
            </a:r>
            <a:r>
              <a:rPr lang="en-US" dirty="0" smtClean="0"/>
              <a:t>.  </a:t>
            </a:r>
            <a:r>
              <a:rPr lang="en-US" b="1" i="1" dirty="0" smtClean="0"/>
              <a:t>Purchase rated </a:t>
            </a:r>
            <a:r>
              <a:rPr lang="en-US" b="1" i="1" dirty="0" err="1" smtClean="0"/>
              <a:t>carabiners</a:t>
            </a:r>
            <a:r>
              <a:rPr lang="en-US" b="1" i="1" dirty="0" smtClean="0"/>
              <a:t> from a supplier that specializes in rope</a:t>
            </a:r>
            <a:r>
              <a:rPr lang="en-US" b="1" i="1" baseline="0" dirty="0" smtClean="0"/>
              <a:t> climbing or rescue.</a:t>
            </a:r>
            <a:r>
              <a:rPr lang="en-US" baseline="0" dirty="0" smtClean="0"/>
              <a:t>  NFPA rated is a good guidelines on what to purchase. </a:t>
            </a:r>
            <a:endParaRPr lang="en-US" dirty="0" smtClean="0"/>
          </a:p>
          <a:p>
            <a:pPr marL="228570" indent="-228570">
              <a:buFont typeface="+mj-lt"/>
              <a:buAutoNum type="arabicPeriod"/>
            </a:pPr>
            <a:r>
              <a:rPr lang="en-US" b="1" dirty="0" smtClean="0"/>
              <a:t>ACTIVITY</a:t>
            </a:r>
            <a:r>
              <a:rPr lang="en-US" dirty="0" smtClean="0"/>
              <a:t> – Pass the </a:t>
            </a:r>
            <a:r>
              <a:rPr lang="en-US" dirty="0" err="1" smtClean="0"/>
              <a:t>carabiners</a:t>
            </a:r>
            <a:r>
              <a:rPr lang="en-US" dirty="0" smtClean="0"/>
              <a:t> around to participants and have them manipulate them – opening, closing, and fastening on things.  Have participants try this with both their dominant hand and non-dominant hand.  Discuss  how the </a:t>
            </a:r>
            <a:r>
              <a:rPr lang="en-US" dirty="0" err="1" smtClean="0"/>
              <a:t>carabiner</a:t>
            </a:r>
            <a:r>
              <a:rPr lang="en-US" dirty="0" smtClean="0"/>
              <a:t> helps “simplify” the ease of use of a lifeline.   (Note: have both auto locking and spring-gate </a:t>
            </a:r>
            <a:r>
              <a:rPr lang="en-US" dirty="0" err="1" smtClean="0"/>
              <a:t>carabiners</a:t>
            </a:r>
            <a:r>
              <a:rPr lang="en-US" dirty="0" smtClean="0"/>
              <a:t> if possible, to show the difference).   </a:t>
            </a: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27</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200"/>
            <a:ext cx="4572000" cy="3429000"/>
          </a:xfrm>
        </p:spPr>
      </p:sp>
      <p:sp>
        <p:nvSpPr>
          <p:cNvPr id="3" name="Notes Placeholder 2"/>
          <p:cNvSpPr>
            <a:spLocks noGrp="1"/>
          </p:cNvSpPr>
          <p:nvPr>
            <p:ph type="body" idx="1"/>
          </p:nvPr>
        </p:nvSpPr>
        <p:spPr>
          <a:xfrm>
            <a:off x="0" y="3657600"/>
            <a:ext cx="6858000" cy="5562600"/>
          </a:xfrm>
        </p:spPr>
        <p:txBody>
          <a:bodyPr/>
          <a:lstStyle/>
          <a:p>
            <a:pPr marL="228570" indent="-228570">
              <a:buFont typeface="+mj-lt"/>
              <a:buAutoNum type="arabicPeriod"/>
            </a:pPr>
            <a:r>
              <a:rPr lang="en-US" sz="1200" dirty="0" smtClean="0"/>
              <a:t>Explain - </a:t>
            </a:r>
            <a:r>
              <a:rPr lang="en-US" sz="1200" b="1" i="1" dirty="0" smtClean="0"/>
              <a:t>A Belay device is a critical component</a:t>
            </a:r>
            <a:r>
              <a:rPr lang="en-US" sz="1200" b="1" i="1" baseline="0" dirty="0" smtClean="0"/>
              <a:t> of the system</a:t>
            </a:r>
            <a:r>
              <a:rPr lang="en-US" sz="1200" baseline="0" dirty="0" smtClean="0"/>
              <a:t>. </a:t>
            </a:r>
            <a:r>
              <a:rPr lang="en-US" sz="1200" dirty="0" smtClean="0"/>
              <a:t>Belay devices are mechanical friction brake devices used to control a rope when belaying. Their main purpose is to allow the rope to be locked off with minimal effort to arrest a climber's fall.  Belay means to secure (a rope) by attaching to a person or to an object offering stable support.  (Dictionary.com) </a:t>
            </a:r>
            <a:endParaRPr lang="en-US" sz="1200" dirty="0"/>
          </a:p>
          <a:p>
            <a:pPr marL="228570" indent="-228570">
              <a:buFont typeface="+mj-lt"/>
              <a:buAutoNum type="arabicPeriod"/>
            </a:pPr>
            <a:r>
              <a:rPr lang="en-US" sz="1200" baseline="0" dirty="0" smtClean="0"/>
              <a:t>Discuss - There are two kinds of belay</a:t>
            </a:r>
            <a:r>
              <a:rPr lang="en-US" sz="1200" dirty="0" smtClean="0"/>
              <a:t> </a:t>
            </a:r>
            <a:r>
              <a:rPr lang="en-US" sz="1200" baseline="0" dirty="0" smtClean="0"/>
              <a:t>devices: active belay device and passive belay device.  </a:t>
            </a:r>
          </a:p>
          <a:p>
            <a:pPr lvl="1" indent="-228600">
              <a:buFont typeface="+mj-lt"/>
              <a:buAutoNum type="alphaLcPeriod"/>
            </a:pPr>
            <a:r>
              <a:rPr lang="en-US" sz="1200" baseline="0" dirty="0" smtClean="0"/>
              <a:t>Active belay device is recommended. An active device will engage the rope and hold the entrant without any </a:t>
            </a:r>
            <a:r>
              <a:rPr lang="en-US" sz="1200" baseline="0" dirty="0" err="1" smtClean="0"/>
              <a:t>belayer</a:t>
            </a:r>
            <a:r>
              <a:rPr lang="en-US" sz="1200" baseline="0" dirty="0" smtClean="0"/>
              <a:t> action. It should also be able to release easily to give the entrant slack when he needs it. Active belay devices have a built-in mechanism that locks off the rope without the help of any other pieces of equipment..</a:t>
            </a:r>
          </a:p>
          <a:p>
            <a:pPr lvl="1" indent="-228600">
              <a:buFont typeface="+mj-lt"/>
              <a:buAutoNum type="alphaLcPeriod"/>
            </a:pPr>
            <a:r>
              <a:rPr lang="en-US" sz="1200" baseline="0" dirty="0" smtClean="0"/>
              <a:t>Passive belay devices rely on the </a:t>
            </a:r>
            <a:r>
              <a:rPr lang="en-US" sz="1200" baseline="0" dirty="0" err="1" smtClean="0"/>
              <a:t>belayer's</a:t>
            </a:r>
            <a:r>
              <a:rPr lang="en-US" sz="1200" baseline="0" dirty="0" smtClean="0"/>
              <a:t> brake hand and a </a:t>
            </a:r>
            <a:r>
              <a:rPr lang="en-US" sz="1200" baseline="0" dirty="0" err="1" smtClean="0"/>
              <a:t>carabiner</a:t>
            </a:r>
            <a:r>
              <a:rPr lang="en-US" sz="1200" baseline="0" dirty="0" smtClean="0"/>
              <a:t> to lock off the rope.  A passive belay device is not recommended. It will effectively do an adequate job of controlling the rope but it requires action by the </a:t>
            </a:r>
            <a:r>
              <a:rPr lang="en-US" sz="1200" baseline="0" dirty="0" err="1" smtClean="0"/>
              <a:t>belayer</a:t>
            </a:r>
            <a:r>
              <a:rPr lang="en-US" sz="1200" dirty="0"/>
              <a:t> which is less desirable.</a:t>
            </a:r>
          </a:p>
          <a:p>
            <a:pPr marL="228600" indent="-228600">
              <a:buFont typeface="+mj-lt"/>
              <a:buAutoNum type="arabicPeriod"/>
            </a:pPr>
            <a:r>
              <a:rPr lang="en-US" sz="1200" dirty="0" smtClean="0"/>
              <a:t>Belaying  </a:t>
            </a:r>
            <a:r>
              <a:rPr lang="en-US" sz="1200" dirty="0"/>
              <a:t>or Belay– Belaying involves one person (called the </a:t>
            </a:r>
            <a:r>
              <a:rPr lang="en-US" sz="1200" dirty="0" err="1"/>
              <a:t>belayer</a:t>
            </a:r>
            <a:r>
              <a:rPr lang="en-US" sz="1200" dirty="0"/>
              <a:t>) having some control over a device &amp;</a:t>
            </a:r>
            <a:r>
              <a:rPr lang="en-US" sz="1200" dirty="0" smtClean="0"/>
              <a:t> </a:t>
            </a:r>
            <a:r>
              <a:rPr lang="en-US" sz="1200" dirty="0"/>
              <a:t>rope to which another person (the entrant) is </a:t>
            </a:r>
            <a:r>
              <a:rPr lang="en-US" sz="1200" dirty="0" smtClean="0"/>
              <a:t>connected. As </a:t>
            </a:r>
            <a:r>
              <a:rPr lang="en-US" sz="1200" dirty="0"/>
              <a:t>the bin entrant moves, the </a:t>
            </a:r>
            <a:r>
              <a:rPr lang="en-US" sz="1200" dirty="0" err="1"/>
              <a:t>belayer</a:t>
            </a:r>
            <a:r>
              <a:rPr lang="en-US" sz="1200" dirty="0"/>
              <a:t> pays out or takes in rope to minimize the potential fall distance. </a:t>
            </a:r>
            <a:r>
              <a:rPr lang="en-US" sz="1200" dirty="0" smtClean="0"/>
              <a:t>The </a:t>
            </a:r>
            <a:r>
              <a:rPr lang="en-US" sz="1200" dirty="0" err="1"/>
              <a:t>belayer</a:t>
            </a:r>
            <a:r>
              <a:rPr lang="en-US" sz="1200" dirty="0"/>
              <a:t> must take care not to tug on the entrant or pull him </a:t>
            </a:r>
            <a:r>
              <a:rPr lang="en-US" sz="1200" dirty="0" smtClean="0"/>
              <a:t>off </a:t>
            </a:r>
            <a:r>
              <a:rPr lang="en-US" sz="1200" dirty="0"/>
              <a:t>his </a:t>
            </a:r>
            <a:r>
              <a:rPr lang="en-US" sz="1200" dirty="0" smtClean="0"/>
              <a:t> </a:t>
            </a:r>
            <a:r>
              <a:rPr lang="en-US" sz="1200" dirty="0"/>
              <a:t>stance</a:t>
            </a:r>
            <a:r>
              <a:rPr lang="en-US" sz="1200" dirty="0" smtClean="0"/>
              <a:t>.</a:t>
            </a:r>
          </a:p>
          <a:p>
            <a:pPr marL="228600" indent="-228600">
              <a:buFont typeface="+mj-lt"/>
              <a:buAutoNum type="arabicPeriod"/>
            </a:pPr>
            <a:r>
              <a:rPr lang="en-US" sz="1200" dirty="0"/>
              <a:t>Belay (NFPA definition) -  The method by which a potential fall distance is controlled to minimize damage to equipment and/or injury to a live load. </a:t>
            </a:r>
            <a:r>
              <a:rPr lang="en-US" sz="1200" dirty="0" err="1"/>
              <a:t>Belayer</a:t>
            </a:r>
            <a:r>
              <a:rPr lang="en-US" sz="1200" dirty="0"/>
              <a:t> (NFPA definition) - The rescuer who operates the belay system. </a:t>
            </a:r>
          </a:p>
          <a:p>
            <a:pPr marL="228600" indent="-228600">
              <a:buFont typeface="+mj-lt"/>
              <a:buAutoNum type="arabicPeriod"/>
            </a:pPr>
            <a:r>
              <a:rPr lang="en-US" sz="1200" dirty="0" smtClean="0"/>
              <a:t>To </a:t>
            </a:r>
            <a:r>
              <a:rPr lang="en-US" sz="1200" dirty="0"/>
              <a:t>use a belay system:</a:t>
            </a:r>
          </a:p>
          <a:p>
            <a:pPr lvl="1" indent="-228600">
              <a:buFont typeface="+mj-lt"/>
              <a:buAutoNum type="alphaLcPeriod"/>
            </a:pPr>
            <a:r>
              <a:rPr lang="en-US" sz="1200" dirty="0" smtClean="0"/>
              <a:t>Connect </a:t>
            </a:r>
            <a:r>
              <a:rPr lang="en-US" sz="1200" dirty="0"/>
              <a:t>a belay device to an appropriate anchor.</a:t>
            </a:r>
          </a:p>
          <a:p>
            <a:pPr lvl="1" indent="-228600">
              <a:buFont typeface="+mj-lt"/>
              <a:buAutoNum type="alphaLcPeriod"/>
            </a:pPr>
            <a:r>
              <a:rPr lang="en-US" sz="1200" dirty="0" smtClean="0"/>
              <a:t>Thread </a:t>
            </a:r>
            <a:r>
              <a:rPr lang="en-US" sz="1200" dirty="0"/>
              <a:t>the rope through an appropriate belay device.</a:t>
            </a:r>
          </a:p>
          <a:p>
            <a:pPr lvl="1" indent="-228600">
              <a:buFont typeface="+mj-lt"/>
              <a:buAutoNum type="alphaLcPeriod"/>
            </a:pPr>
            <a:r>
              <a:rPr lang="en-US" sz="1200" dirty="0" smtClean="0"/>
              <a:t>Attach </a:t>
            </a:r>
            <a:r>
              <a:rPr lang="en-US" sz="1200" dirty="0"/>
              <a:t>the working end of the rope to the entrant’s harness.</a:t>
            </a:r>
          </a:p>
          <a:p>
            <a:pPr lvl="1" indent="-228600">
              <a:buFont typeface="+mj-lt"/>
              <a:buAutoNum type="alphaLcPeriod"/>
            </a:pPr>
            <a:r>
              <a:rPr lang="en-US" sz="1200" dirty="0" err="1" smtClean="0"/>
              <a:t>Belayer</a:t>
            </a:r>
            <a:r>
              <a:rPr lang="en-US" sz="1200" dirty="0" smtClean="0"/>
              <a:t> </a:t>
            </a:r>
            <a:r>
              <a:rPr lang="en-US" sz="1200" dirty="0"/>
              <a:t>feeds and/or pulls the rope through the device as the entrant moves, taking care to avoid both excessive slack and excessive tension. </a:t>
            </a:r>
            <a:endParaRPr lang="en-US" sz="1200" dirty="0" smtClean="0"/>
          </a:p>
          <a:p>
            <a:pPr lvl="1" indent="-228600">
              <a:buFont typeface="+mj-lt"/>
              <a:buAutoNum type="alphaLcPeriod"/>
            </a:pPr>
            <a:r>
              <a:rPr lang="en-US" sz="1200" dirty="0" smtClean="0"/>
              <a:t>Belay device and Belaying explanations - Courtesy </a:t>
            </a:r>
            <a:r>
              <a:rPr lang="en-US" sz="1200" dirty="0"/>
              <a:t>of </a:t>
            </a:r>
            <a:r>
              <a:rPr lang="en-US" sz="1200" dirty="0" err="1"/>
              <a:t>Loui</a:t>
            </a:r>
            <a:r>
              <a:rPr lang="en-US" sz="1200" dirty="0"/>
              <a:t> </a:t>
            </a:r>
            <a:r>
              <a:rPr lang="en-US" sz="1200" dirty="0" err="1"/>
              <a:t>McCurley</a:t>
            </a:r>
            <a:r>
              <a:rPr lang="en-US" sz="1200" dirty="0"/>
              <a:t>, VP Pigeon Mountain </a:t>
            </a:r>
            <a:r>
              <a:rPr lang="en-US" sz="1200" dirty="0" smtClean="0"/>
              <a:t>Industries</a:t>
            </a:r>
            <a:endParaRPr lang="en-US" sz="1200" dirty="0"/>
          </a:p>
          <a:p>
            <a:pPr marL="228570" indent="-228570">
              <a:buFont typeface="+mj-lt"/>
              <a:buAutoNum type="arabicPeriod"/>
            </a:pPr>
            <a:r>
              <a:rPr lang="en-US" sz="1200" b="1" baseline="0" dirty="0" smtClean="0"/>
              <a:t>ACTIVITY</a:t>
            </a:r>
            <a:r>
              <a:rPr lang="en-US" sz="1200" baseline="0" dirty="0" smtClean="0"/>
              <a:t> – pass around examples of different belay devices.  Discuss the different brands/types of devices and the pros/cons of each.  If space and time permit, have participants</a:t>
            </a:r>
            <a:r>
              <a:rPr lang="en-US" sz="1200" dirty="0" smtClean="0"/>
              <a:t> practice on an appropriately set-up belay system paying out and taking in slack while a volunteer walks around the room.  (The volunteer will need to be hooked to a full body harness and anchor systems if possible.  Tall ceilinged rooms with beams, tall ladders, etc. can be used to demonstrate if the instructor has been trained).  </a:t>
            </a:r>
            <a:r>
              <a:rPr lang="en-US" sz="1200" b="1" dirty="0" smtClean="0"/>
              <a:t>DO NOT ATTEMPT this without appropriate training, knowledge and experience!    </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075B19DE-7F4D-4A85-B83D-81AA0E37E1D5}" type="slidenum">
              <a:rPr lang="en-US"/>
              <a:pPr/>
              <a:t>28</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Lifeline System Set-up: </a:t>
            </a:r>
            <a:r>
              <a:rPr lang="en-US" dirty="0" err="1" smtClean="0"/>
              <a:t>Instalacion</a:t>
            </a:r>
            <a:r>
              <a:rPr lang="en-US" dirty="0" smtClean="0"/>
              <a:t> del Sistema de </a:t>
            </a:r>
            <a:r>
              <a:rPr lang="en-US" dirty="0" err="1" smtClean="0"/>
              <a:t>Cuerda</a:t>
            </a:r>
            <a:r>
              <a:rPr lang="en-US" dirty="0" smtClean="0"/>
              <a:t> </a:t>
            </a:r>
            <a:r>
              <a:rPr lang="en-US" dirty="0" err="1" smtClean="0"/>
              <a:t>Salvavidas</a:t>
            </a:r>
            <a:endParaRPr lang="en-US" dirty="0" smtClean="0"/>
          </a:p>
          <a:p>
            <a:pPr marL="0" indent="0">
              <a:buFont typeface="+mj-lt"/>
              <a:buNone/>
            </a:pPr>
            <a:r>
              <a:rPr lang="en-US" dirty="0" smtClean="0"/>
              <a:t>Wall Anchor: </a:t>
            </a:r>
            <a:r>
              <a:rPr lang="en-US" dirty="0" err="1" smtClean="0"/>
              <a:t>Anclaje</a:t>
            </a:r>
            <a:r>
              <a:rPr lang="en-US" dirty="0" smtClean="0"/>
              <a:t> de Pared</a:t>
            </a:r>
          </a:p>
          <a:p>
            <a:pPr marL="0" indent="0">
              <a:buFont typeface="+mj-lt"/>
              <a:buNone/>
            </a:pPr>
            <a:r>
              <a:rPr lang="en-US" dirty="0" smtClean="0"/>
              <a:t>Knot Passing Pulley: </a:t>
            </a:r>
            <a:r>
              <a:rPr lang="en-US" dirty="0" err="1" smtClean="0"/>
              <a:t>Polea</a:t>
            </a:r>
            <a:r>
              <a:rPr lang="en-US" dirty="0" smtClean="0"/>
              <a:t> </a:t>
            </a:r>
            <a:r>
              <a:rPr lang="en-US" dirty="0" err="1" smtClean="0"/>
              <a:t>Pasa</a:t>
            </a:r>
            <a:r>
              <a:rPr lang="en-US" dirty="0" smtClean="0"/>
              <a:t> </a:t>
            </a:r>
            <a:r>
              <a:rPr lang="en-US" dirty="0" err="1" smtClean="0"/>
              <a:t>Nudos</a:t>
            </a:r>
            <a:endParaRPr lang="en-US" dirty="0" smtClean="0"/>
          </a:p>
          <a:p>
            <a:pPr marL="0" indent="0">
              <a:buFont typeface="+mj-lt"/>
              <a:buNone/>
            </a:pPr>
            <a:r>
              <a:rPr lang="en-US" dirty="0" smtClean="0"/>
              <a:t>Lifeline: </a:t>
            </a:r>
            <a:r>
              <a:rPr lang="en-US" dirty="0" err="1" smtClean="0"/>
              <a:t>Cuerda</a:t>
            </a:r>
            <a:r>
              <a:rPr lang="en-US" dirty="0" smtClean="0"/>
              <a:t> </a:t>
            </a:r>
            <a:r>
              <a:rPr lang="en-US" dirty="0" err="1" smtClean="0"/>
              <a:t>Salvavidas</a:t>
            </a:r>
            <a:endParaRPr lang="en-US" dirty="0" smtClean="0"/>
          </a:p>
          <a:p>
            <a:pPr marL="0" indent="0">
              <a:buFont typeface="+mj-lt"/>
              <a:buNone/>
            </a:pPr>
            <a:r>
              <a:rPr lang="en-US" dirty="0" smtClean="0"/>
              <a:t>Harness:</a:t>
            </a:r>
            <a:r>
              <a:rPr lang="en-US" baseline="0" dirty="0" smtClean="0"/>
              <a:t>  </a:t>
            </a:r>
            <a:r>
              <a:rPr lang="en-US" baseline="0" dirty="0" err="1" smtClean="0"/>
              <a:t>Arnes</a:t>
            </a:r>
            <a:endParaRPr lang="en-US" baseline="0" dirty="0" smtClean="0"/>
          </a:p>
          <a:p>
            <a:pPr marL="0" indent="0">
              <a:buFont typeface="+mj-lt"/>
              <a:buNone/>
            </a:pPr>
            <a:r>
              <a:rPr lang="en-US" dirty="0" smtClean="0"/>
              <a:t>Explain - This is the full lifeline system.  </a:t>
            </a:r>
          </a:p>
          <a:p>
            <a:pPr marL="228570" indent="-228570">
              <a:buFont typeface="+mj-lt"/>
              <a:buAutoNum type="arabicPeriod"/>
            </a:pPr>
            <a:r>
              <a:rPr lang="en-US" dirty="0" smtClean="0"/>
              <a:t>Explain - The insert shows how the sidewall anchor is connected to the lifeline.</a:t>
            </a:r>
          </a:p>
          <a:p>
            <a:pPr marL="228570" indent="-228570">
              <a:buFont typeface="+mj-lt"/>
              <a:buAutoNum type="arabicPeriod"/>
            </a:pPr>
            <a:r>
              <a:rPr lang="en-US" b="1" dirty="0" smtClean="0"/>
              <a:t>IMPORTANT</a:t>
            </a:r>
            <a:r>
              <a:rPr lang="en-US" dirty="0" smtClean="0"/>
              <a:t>:  Anchor points should not be installed without knowing the weight load the bin can support.  Anchors</a:t>
            </a:r>
            <a:r>
              <a:rPr lang="en-US" baseline="0" dirty="0" smtClean="0"/>
              <a:t> need to support 2X the anticipated load.  Some bins may not be able to support this safety factor.</a:t>
            </a:r>
            <a:endParaRPr lang="en-US" dirty="0" smtClean="0"/>
          </a:p>
          <a:p>
            <a:pPr marL="228570" indent="-228570">
              <a:buFont typeface="+mj-lt"/>
              <a:buAutoNum type="arabicPeriod"/>
            </a:pPr>
            <a:r>
              <a:rPr lang="en-US" b="1" dirty="0" smtClean="0"/>
              <a:t>STRESS</a:t>
            </a:r>
            <a:r>
              <a:rPr lang="en-US" dirty="0" smtClean="0"/>
              <a:t>:  </a:t>
            </a:r>
            <a:r>
              <a:rPr lang="en-US" b="1" dirty="0" smtClean="0"/>
              <a:t>BEFORE installing the peak anchor consult the bin manufacturer or a qualified person for specific recommendations. </a:t>
            </a:r>
          </a:p>
          <a:p>
            <a:pPr marL="228570" lvl="0" indent="-228570">
              <a:buFont typeface="+mj-lt"/>
              <a:buAutoNum type="arabicPeriod"/>
            </a:pPr>
            <a:r>
              <a:rPr lang="en-US" dirty="0">
                <a:solidFill>
                  <a:prstClr val="black"/>
                </a:solidFill>
              </a:rPr>
              <a:t>This graphic and its accompanying graphics was produced and is owned by the Grain Handling Safety Coalition (GHSC) to illustrate its Lifeline Protection System. GHSC assumes no responsibility or liability for its use by others including training purposes, lifeline installation or design or any other use for which it is not intended.  The graphics are NOT drawn to scale and may not reflect all the relevant safety, manufacturing or other standards.</a:t>
            </a:r>
          </a:p>
          <a:p>
            <a:pPr marL="228570" indent="-228570">
              <a:buFont typeface="+mj-lt"/>
              <a:buAutoNum type="arabicPeriod"/>
            </a:pPr>
            <a:endParaRPr lang="en-US" b="1" dirty="0"/>
          </a:p>
        </p:txBody>
      </p:sp>
      <p:sp>
        <p:nvSpPr>
          <p:cNvPr id="4" name="Slide Number Placeholder 3"/>
          <p:cNvSpPr>
            <a:spLocks noGrp="1"/>
          </p:cNvSpPr>
          <p:nvPr>
            <p:ph type="sldNum" sz="quarter" idx="10"/>
          </p:nvPr>
        </p:nvSpPr>
        <p:spPr/>
        <p:txBody>
          <a:bodyPr/>
          <a:lstStyle/>
          <a:p>
            <a:fld id="{075B19DE-7F4D-4A85-B83D-81AA0E37E1D5}" type="slidenum">
              <a:rPr lang="en-US"/>
              <a:pPr/>
              <a:t>29</a:t>
            </a:fld>
            <a:endParaRPr lang="en-US"/>
          </a:p>
        </p:txBody>
      </p:sp>
    </p:spTree>
    <p:extLst>
      <p:ext uri="{BB962C8B-B14F-4D97-AF65-F5344CB8AC3E}">
        <p14:creationId xmlns:p14="http://schemas.microsoft.com/office/powerpoint/2010/main" val="326483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t>
            </a:r>
            <a:r>
              <a:rPr lang="en-US" sz="1200" dirty="0" smtClean="0">
                <a:solidFill>
                  <a:prstClr val="black"/>
                </a:solidFill>
              </a:rPr>
              <a:t>These slides are hidden and must be unhidden to display.  For audiences where group testing is more appropriate (see previous notes) the instructor should ask the question and present the options.  The instructor should not lead the audience toward an answer.  The instructor should record how many participants per each choice.  For example:  Question 1 – choice a – 2; choice b – 3; choice c – 10; choice d – 10. </a:t>
            </a:r>
            <a:r>
              <a:rPr lang="en-US" sz="1200" dirty="0">
                <a:solidFill>
                  <a:prstClr val="black"/>
                </a:solidFill>
              </a:rPr>
              <a:t>Or yes = 10 and No = 15.   Compare pre-test tabulations with post test choices.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prstClr val="black"/>
                </a:solidFill>
              </a:rPr>
              <a:t>Answers are provided during the post test version at the end. </a:t>
            </a:r>
            <a:endParaRPr kumimoji="0" lang="en-US" sz="1200" i="0" u="none" strike="noStrike" kern="1200" cap="none" spc="0" normalizeH="0" baseline="0" noProof="0" dirty="0" smtClean="0">
              <a:ln>
                <a:noFill/>
              </a:ln>
              <a:solidFill>
                <a:prstClr val="black"/>
              </a:solidFill>
              <a:effectLst/>
              <a:uLnTx/>
              <a:uFillTx/>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3</a:t>
            </a:fld>
            <a:endParaRPr lang="en-US"/>
          </a:p>
        </p:txBody>
      </p:sp>
    </p:spTree>
    <p:extLst>
      <p:ext uri="{BB962C8B-B14F-4D97-AF65-F5344CB8AC3E}">
        <p14:creationId xmlns:p14="http://schemas.microsoft.com/office/powerpoint/2010/main" val="3988202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a:buFont typeface="+mj-lt"/>
              <a:buAutoNum type="arabicPeriod"/>
            </a:pPr>
            <a:r>
              <a:rPr lang="en-US" b="1" dirty="0" smtClean="0"/>
              <a:t>Stress - This section describes the entrant and observer roles under 1910.272.</a:t>
            </a:r>
          </a:p>
          <a:p>
            <a:pPr marL="222085" indent="-222085">
              <a:buFont typeface="+mj-lt"/>
              <a:buAutoNum type="arabicPeriod"/>
            </a:pPr>
            <a:r>
              <a:rPr lang="en-US" dirty="0" smtClean="0"/>
              <a:t>Explain - Some facilities also use the confined space standard 1910.146 in their bin entry policy.  </a:t>
            </a:r>
            <a:r>
              <a:rPr lang="en-US" b="1" dirty="0" smtClean="0"/>
              <a:t>Know the company policy and follow it!</a:t>
            </a:r>
          </a:p>
          <a:p>
            <a:pPr marL="222085" indent="-222085">
              <a:buFont typeface="+mj-lt"/>
              <a:buAutoNum type="arabicPeriod"/>
            </a:pPr>
            <a:r>
              <a:rPr lang="en-US" dirty="0" smtClean="0"/>
              <a:t>Explain – 1910.272 refers to bin entry ONLY and cannot be used for other confined space entries.</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30</a:t>
            </a:fld>
            <a:endParaRPr lang="en-US" dirty="0"/>
          </a:p>
        </p:txBody>
      </p:sp>
    </p:spTree>
    <p:extLst>
      <p:ext uri="{BB962C8B-B14F-4D97-AF65-F5344CB8AC3E}">
        <p14:creationId xmlns:p14="http://schemas.microsoft.com/office/powerpoint/2010/main" val="1021153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4572000" cy="3429000"/>
          </a:xfrm>
        </p:spPr>
      </p:sp>
      <p:sp>
        <p:nvSpPr>
          <p:cNvPr id="3" name="Notes Placeholder 2"/>
          <p:cNvSpPr>
            <a:spLocks noGrp="1"/>
          </p:cNvSpPr>
          <p:nvPr>
            <p:ph type="body" idx="1"/>
          </p:nvPr>
        </p:nvSpPr>
        <p:spPr>
          <a:xfrm>
            <a:off x="685800" y="3886200"/>
            <a:ext cx="5486400" cy="5334000"/>
          </a:xfrm>
        </p:spPr>
        <p:txBody>
          <a:bodyPr/>
          <a:lstStyle/>
          <a:p>
            <a:pPr marL="0" indent="0">
              <a:buFont typeface="+mj-lt"/>
              <a:buNone/>
            </a:pPr>
            <a:r>
              <a:rPr lang="en-US" dirty="0" smtClean="0"/>
              <a:t>Temperature Cables:  Cables de </a:t>
            </a:r>
            <a:r>
              <a:rPr lang="en-US" dirty="0" err="1" smtClean="0"/>
              <a:t>Temperatura</a:t>
            </a:r>
            <a:r>
              <a:rPr lang="en-US" dirty="0" smtClean="0"/>
              <a:t> 	Lifeline Rope:  </a:t>
            </a:r>
            <a:r>
              <a:rPr lang="en-US" dirty="0" err="1" smtClean="0"/>
              <a:t>Cuerda</a:t>
            </a:r>
            <a:r>
              <a:rPr lang="en-US" dirty="0" smtClean="0"/>
              <a:t> </a:t>
            </a:r>
            <a:r>
              <a:rPr lang="en-US" dirty="0" err="1" smtClean="0"/>
              <a:t>Salvavidas</a:t>
            </a:r>
            <a:endParaRPr lang="en-US" dirty="0" smtClean="0"/>
          </a:p>
          <a:p>
            <a:pPr marL="228570" indent="-228570">
              <a:buFont typeface="+mj-lt"/>
              <a:buAutoNum type="arabicPeriod"/>
            </a:pPr>
            <a:r>
              <a:rPr lang="en-US" dirty="0" smtClean="0"/>
              <a:t>Stress - Entrant must </a:t>
            </a:r>
            <a:r>
              <a:rPr lang="en-US" b="1" dirty="0" smtClean="0"/>
              <a:t>ALWAYS assess for hazards PRIOR to any entry</a:t>
            </a:r>
            <a:r>
              <a:rPr lang="en-US" b="1" dirty="0"/>
              <a:t> </a:t>
            </a:r>
            <a:r>
              <a:rPr lang="en-US" dirty="0" smtClean="0"/>
              <a:t>as stated in 1910.272.</a:t>
            </a:r>
          </a:p>
          <a:p>
            <a:pPr marL="228570" indent="-228570">
              <a:buFont typeface="+mj-lt"/>
              <a:buAutoNum type="arabicPeriod"/>
            </a:pPr>
            <a:r>
              <a:rPr lang="en-US" b="1" dirty="0" smtClean="0"/>
              <a:t>Warn</a:t>
            </a:r>
            <a:r>
              <a:rPr lang="en-US" dirty="0" smtClean="0"/>
              <a:t> - </a:t>
            </a:r>
            <a:r>
              <a:rPr lang="en-US" b="1" dirty="0" smtClean="0"/>
              <a:t>Entrant must ALWAYS use a lifeline when entering a bin unless the use of one poses a greater threat. (1910.272(g)(2)</a:t>
            </a:r>
          </a:p>
          <a:p>
            <a:pPr marL="228570" indent="-228570">
              <a:buFont typeface="+mj-lt"/>
              <a:buAutoNum type="arabicPeriod"/>
            </a:pPr>
            <a:r>
              <a:rPr lang="en-US" b="1" dirty="0" smtClean="0"/>
              <a:t>Warn – Entrant must be trained before performing bin entry. 1910.272 (e)</a:t>
            </a:r>
          </a:p>
          <a:p>
            <a:pPr marL="228570" indent="-228570">
              <a:buFont typeface="+mj-lt"/>
              <a:buAutoNum type="arabicPeriod"/>
            </a:pPr>
            <a:r>
              <a:rPr lang="en-US" dirty="0" smtClean="0"/>
              <a:t>Explain - Entrant stays in communication through either voice or visual means with the observer.  1910.272(g)(3)</a:t>
            </a:r>
          </a:p>
          <a:p>
            <a:pPr marL="228570" indent="-228570">
              <a:buFont typeface="+mj-lt"/>
              <a:buAutoNum type="arabicPeriod"/>
            </a:pPr>
            <a:r>
              <a:rPr lang="en-US" dirty="0" smtClean="0"/>
              <a:t>Discuss - Entrant helps the observer control slack in the rope by saying “take” or “give”. </a:t>
            </a:r>
          </a:p>
          <a:p>
            <a:pPr marL="228570" indent="-228570">
              <a:buFont typeface="+mj-lt"/>
              <a:buAutoNum type="arabicPeriod"/>
            </a:pPr>
            <a:r>
              <a:rPr lang="en-US" dirty="0" smtClean="0"/>
              <a:t>Emphasize - Once in the bin, the entrant should continue to assess for hazards such as grain condition and angle of repose. </a:t>
            </a:r>
          </a:p>
          <a:p>
            <a:pPr marL="228570" indent="-228570">
              <a:spcAft>
                <a:spcPts val="600"/>
              </a:spcAft>
              <a:buFont typeface="+mj-lt"/>
              <a:buAutoNum type="arabicPeriod"/>
            </a:pPr>
            <a:r>
              <a:rPr lang="en-US" dirty="0" smtClean="0"/>
              <a:t>OSHA standard on training: 1910.272(e) Training. </a:t>
            </a:r>
          </a:p>
          <a:p>
            <a:pPr marL="0" lvl="1">
              <a:spcAft>
                <a:spcPts val="400"/>
              </a:spcAft>
            </a:pPr>
            <a:r>
              <a:rPr lang="en-US" i="1" dirty="0" smtClean="0"/>
              <a:t>1910.272(e</a:t>
            </a:r>
            <a:r>
              <a:rPr lang="en-US" i="1" dirty="0"/>
              <a:t>)(1</a:t>
            </a:r>
            <a:r>
              <a:rPr lang="en-US" i="1" dirty="0" smtClean="0"/>
              <a:t>) The </a:t>
            </a:r>
            <a:r>
              <a:rPr lang="en-US" i="1" dirty="0"/>
              <a:t>employer shall provide training to employees at least annually and when changes in job assignment will expose them to new hazards. Current employees, and new employees prior to starting work, shall be trained in at least the following:</a:t>
            </a:r>
          </a:p>
          <a:p>
            <a:pPr marL="0" lvl="1">
              <a:spcAft>
                <a:spcPts val="400"/>
              </a:spcAft>
            </a:pPr>
            <a:r>
              <a:rPr lang="en-US" i="1" dirty="0" smtClean="0"/>
              <a:t>1910.272(e</a:t>
            </a:r>
            <a:r>
              <a:rPr lang="en-US" i="1" dirty="0"/>
              <a:t>)(1)(</a:t>
            </a:r>
            <a:r>
              <a:rPr lang="en-US" i="1" dirty="0" err="1"/>
              <a:t>i</a:t>
            </a:r>
            <a:r>
              <a:rPr lang="en-US" i="1" dirty="0" smtClean="0"/>
              <a:t>) General </a:t>
            </a:r>
            <a:r>
              <a:rPr lang="en-US" i="1" dirty="0"/>
              <a:t>safety precautions associated with the facility, including recognition and preventive measures for the hazards related to dust accumulations and common ignition sources such as smoking; and,</a:t>
            </a:r>
          </a:p>
          <a:p>
            <a:pPr marL="0" lvl="1">
              <a:spcAft>
                <a:spcPts val="400"/>
              </a:spcAft>
            </a:pPr>
            <a:r>
              <a:rPr lang="en-US" i="1" dirty="0" smtClean="0"/>
              <a:t>1910.272(e</a:t>
            </a:r>
            <a:r>
              <a:rPr lang="en-US" i="1" dirty="0"/>
              <a:t>)(1)(ii</a:t>
            </a:r>
            <a:r>
              <a:rPr lang="en-US" i="1" dirty="0" smtClean="0"/>
              <a:t>) Specific </a:t>
            </a:r>
            <a:r>
              <a:rPr lang="en-US" i="1" dirty="0"/>
              <a:t>procedures and safety practices applicable to their job tasks including but not limited to, cleaning procedures for grinding equipment, clearing procedures for choked legs, housekeeping procedures, hot work procedures, preventive maintenance procedures and lock-out/tag-out procedures.</a:t>
            </a:r>
          </a:p>
          <a:p>
            <a:pPr marL="0" lvl="1">
              <a:spcAft>
                <a:spcPts val="400"/>
              </a:spcAft>
            </a:pPr>
            <a:r>
              <a:rPr lang="en-US" i="1" dirty="0" smtClean="0"/>
              <a:t>1910.272(e</a:t>
            </a:r>
            <a:r>
              <a:rPr lang="en-US" i="1" dirty="0"/>
              <a:t>)(2</a:t>
            </a:r>
            <a:r>
              <a:rPr lang="en-US" i="1" dirty="0" smtClean="0"/>
              <a:t>) Employees </a:t>
            </a:r>
            <a:r>
              <a:rPr lang="en-US" i="1" dirty="0"/>
              <a:t>assigned special tasks, such as bin entry and handling of flammable or toxic substances, shall be provided training to perform these tasks safely. </a:t>
            </a:r>
          </a:p>
          <a:p>
            <a:pPr marL="0" lvl="1">
              <a:spcAft>
                <a:spcPts val="400"/>
              </a:spcAft>
            </a:pPr>
            <a:r>
              <a:rPr lang="en-US" i="1" dirty="0" smtClean="0"/>
              <a:t> </a:t>
            </a:r>
            <a:r>
              <a:rPr lang="en-US" i="1" dirty="0"/>
              <a:t>Note to paragraph (e)(2): Training for an employee who enters grain storage structures includes training about engulfment and mechanical hazards and how to avoid them.</a:t>
            </a:r>
            <a:endParaRPr lang="en-US" i="1" dirty="0" smtClean="0"/>
          </a:p>
        </p:txBody>
      </p:sp>
      <p:sp>
        <p:nvSpPr>
          <p:cNvPr id="4" name="Slide Number Placeholder 3"/>
          <p:cNvSpPr>
            <a:spLocks noGrp="1"/>
          </p:cNvSpPr>
          <p:nvPr>
            <p:ph type="sldNum" sz="quarter" idx="10"/>
          </p:nvPr>
        </p:nvSpPr>
        <p:spPr/>
        <p:txBody>
          <a:bodyPr/>
          <a:lstStyle/>
          <a:p>
            <a:fld id="{075B19DE-7F4D-4A85-B83D-81AA0E37E1D5}" type="slidenum">
              <a:rPr lang="en-US"/>
              <a:pPr/>
              <a:t>31</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t>Explain - Observer is in compliance with OSHA 1910.272. 1910.272(g)(3):  “An observer, equipped to provide assistance, shall be stationed outside the bin, silo, or tank being entered by an employee. Communications (visual, voice, or signal line) shall be maintained between the observer and employee entering the bin, silo, or tank.”  </a:t>
            </a:r>
          </a:p>
          <a:p>
            <a:pPr marL="228570" indent="-228570">
              <a:buFont typeface="+mj-lt"/>
              <a:buAutoNum type="arabicPeriod"/>
            </a:pPr>
            <a:r>
              <a:rPr lang="en-US" b="1" dirty="0" smtClean="0"/>
              <a:t>WARN - Observer </a:t>
            </a:r>
            <a:r>
              <a:rPr lang="en-US" b="1" baseline="0" dirty="0" smtClean="0"/>
              <a:t>stops bin entry immediately if he determines it is unsafe, is trained and equipped to initiate a rescue as needed.</a:t>
            </a:r>
            <a:endParaRPr lang="en-US" dirty="0" smtClean="0"/>
          </a:p>
          <a:p>
            <a:pPr marL="228570" indent="-228570">
              <a:buFont typeface="+mj-lt"/>
              <a:buAutoNum type="arabicPeriod"/>
            </a:pPr>
            <a:r>
              <a:rPr lang="en-US" dirty="0" smtClean="0"/>
              <a:t>Stress - Observer is monitoring the bin entrant at ALL times and should be able to respond quickly and appropriately to any signs of trouble.</a:t>
            </a:r>
          </a:p>
          <a:p>
            <a:pPr marL="228570" indent="-228570">
              <a:buFont typeface="+mj-lt"/>
              <a:buAutoNum type="arabicPeriod"/>
            </a:pPr>
            <a:r>
              <a:rPr lang="en-US" dirty="0" smtClean="0"/>
              <a:t>Explain - The observer controls the slack in the rope  with the belay device – never allowing more than two feet of slack to protect the entrant from entrapment or engulfment.</a:t>
            </a:r>
          </a:p>
          <a:p>
            <a:pPr marL="228570" indent="-228570">
              <a:buFont typeface="+mj-lt"/>
              <a:buAutoNum type="arabicPeriod"/>
            </a:pPr>
            <a:r>
              <a:rPr lang="en-US" dirty="0" smtClean="0"/>
              <a:t>Discuss -  Under 1910.272 it is permissible to break the barrier of the hatch opening and have the head shoulders &amp; arms inside the bin to manage the belay. There is no restriction in 1910.272  to prevent the observer from putting arms, head, and shoulders in the bin while observing</a:t>
            </a:r>
            <a:r>
              <a:rPr lang="en-US" baseline="0" dirty="0" smtClean="0"/>
              <a:t> and operating the belay device.  There is a restriction under Confined Space 1910.146.</a:t>
            </a:r>
            <a:endParaRPr lang="en-US" dirty="0" smtClean="0"/>
          </a:p>
          <a:p>
            <a:pPr marL="228570" indent="-228570">
              <a:buFont typeface="+mj-lt"/>
              <a:buAutoNum type="arabicPeriod"/>
            </a:pPr>
            <a:r>
              <a:rPr lang="en-US" dirty="0" smtClean="0"/>
              <a:t>Explain - Observer requirements are outlined in 1910.272(g)(3-5) and include being trained in rescue and knowing how to call for help.</a:t>
            </a:r>
          </a:p>
          <a:p>
            <a:pPr marL="228570" indent="-228570">
              <a:buFont typeface="+mj-lt"/>
              <a:buAutoNum type="arabicPeriod"/>
            </a:pPr>
            <a:r>
              <a:rPr lang="en-US" b="1" dirty="0"/>
              <a:t>Knows never to leave post even to attempt rescue – he calls for help, can hand in bucket, etc. </a:t>
            </a:r>
          </a:p>
          <a:p>
            <a:pPr marL="228570" indent="-22857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32</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2085" indent="-222085">
              <a:buFont typeface="+mj-lt"/>
              <a:buAutoNum type="arabicPeriod"/>
            </a:pPr>
            <a:r>
              <a:rPr lang="en-US" dirty="0" smtClean="0"/>
              <a:t>Summary of module.</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33</a:t>
            </a:fld>
            <a:endParaRPr lang="en-US" dirty="0"/>
          </a:p>
        </p:txBody>
      </p:sp>
    </p:spTree>
    <p:extLst>
      <p:ext uri="{BB962C8B-B14F-4D97-AF65-F5344CB8AC3E}">
        <p14:creationId xmlns:p14="http://schemas.microsoft.com/office/powerpoint/2010/main" val="1021153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0" indent="-228570">
              <a:buFont typeface="+mj-lt"/>
              <a:buAutoNum type="arabicPeriod"/>
            </a:pPr>
            <a:r>
              <a:rPr lang="en-US" dirty="0" smtClean="0"/>
              <a:t>Lifeline system is relatively easy to install and affordable.</a:t>
            </a:r>
          </a:p>
          <a:p>
            <a:pPr marL="228570" indent="-228570">
              <a:buFont typeface="+mj-lt"/>
              <a:buAutoNum type="arabicPeriod"/>
            </a:pPr>
            <a:r>
              <a:rPr lang="en-US" dirty="0" smtClean="0"/>
              <a:t>Lifeline is required by OSHA and should be a best Practice for farmers.</a:t>
            </a:r>
            <a:r>
              <a:rPr lang="en-US" baseline="0" dirty="0" smtClean="0"/>
              <a:t> </a:t>
            </a:r>
          </a:p>
          <a:p>
            <a:pPr marL="228570" indent="-228570">
              <a:buFont typeface="+mj-lt"/>
              <a:buAutoNum type="arabicPeriod"/>
            </a:pPr>
            <a:r>
              <a:rPr lang="en-US" baseline="0" dirty="0" smtClean="0"/>
              <a:t>Working premise is two anchors – one at the peak and one on the side. A top anchor allows an entrant to be held from above. A side anchor is used to belay (control) the weight of the entrant and any added weight (force) exerted by the grain. The side anchor is really the one that will take the entire force put on the system. The only time the top anchor will take the entire force is if one were pulling straight down next to the load. This will never happen.</a:t>
            </a:r>
          </a:p>
          <a:p>
            <a:pPr marL="228570" indent="-228570">
              <a:buFont typeface="+mj-lt"/>
              <a:buAutoNum type="arabicPeriod"/>
            </a:pPr>
            <a:r>
              <a:rPr lang="en-US" baseline="0" dirty="0" smtClean="0"/>
              <a:t>Using a belay device grabs the rope if there is a sudden jerk or pull.</a:t>
            </a:r>
          </a:p>
          <a:p>
            <a:pPr marL="228570" indent="-228570">
              <a:buFont typeface="+mj-lt"/>
              <a:buAutoNum type="arabicPeriod"/>
            </a:pPr>
            <a:r>
              <a:rPr lang="en-US" baseline="0" dirty="0" smtClean="0"/>
              <a:t>The observer controls the slack – never more than 2 feet.</a:t>
            </a:r>
          </a:p>
          <a:p>
            <a:pPr marL="228570" indent="-228570">
              <a:buFont typeface="+mj-lt"/>
              <a:buAutoNum type="arabicPeriod"/>
            </a:pPr>
            <a:r>
              <a:rPr lang="en-US" baseline="0" dirty="0" smtClean="0"/>
              <a:t>Entrant is protected with an extra foot of safety cushion. </a:t>
            </a:r>
          </a:p>
          <a:p>
            <a:pPr marL="228570" indent="-228570">
              <a:buFont typeface="+mj-lt"/>
              <a:buAutoNum type="arabicPeriod"/>
            </a:pPr>
            <a:r>
              <a:rPr lang="en-US" baseline="0" dirty="0" smtClean="0"/>
              <a:t>Entrant is able to perform work tasks around the circumference of the bin. </a:t>
            </a:r>
            <a:endParaRPr lang="en-US" dirty="0"/>
          </a:p>
        </p:txBody>
      </p:sp>
      <p:sp>
        <p:nvSpPr>
          <p:cNvPr id="4" name="Slide Number Placeholder 3"/>
          <p:cNvSpPr>
            <a:spLocks noGrp="1"/>
          </p:cNvSpPr>
          <p:nvPr>
            <p:ph type="sldNum" sz="quarter" idx="10"/>
          </p:nvPr>
        </p:nvSpPr>
        <p:spPr/>
        <p:txBody>
          <a:bodyPr/>
          <a:lstStyle/>
          <a:p>
            <a:fld id="{075B19DE-7F4D-4A85-B83D-81AA0E37E1D5}" type="slidenum">
              <a:rPr lang="en-US"/>
              <a:pPr/>
              <a:t>34</a:t>
            </a:fld>
            <a:endParaRPr lang="en-US" dirty="0"/>
          </a:p>
        </p:txBody>
      </p:sp>
    </p:spTree>
    <p:extLst>
      <p:ext uri="{BB962C8B-B14F-4D97-AF65-F5344CB8AC3E}">
        <p14:creationId xmlns:p14="http://schemas.microsoft.com/office/powerpoint/2010/main" val="32648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INSTRUCTOR</a:t>
            </a:r>
            <a:r>
              <a:rPr lang="en-US" b="1" baseline="0" dirty="0" smtClean="0"/>
              <a:t> NOTE:  ANSWERS ARE ANIMATED AND WILL NOT APPEAR WHEN SCREEN IS FIRST DISPLAYED.  SEE INSTRUCTIONS ON SLIDES.  </a:t>
            </a:r>
            <a:endParaRPr lang="en-US" b="1" dirty="0" smtClean="0"/>
          </a:p>
          <a:p>
            <a:pPr marL="222085" indent="-222085">
              <a:buFont typeface="+mj-lt"/>
              <a:buAutoNum type="arabicPeriod"/>
            </a:pPr>
            <a:r>
              <a:rPr lang="en-US" dirty="0" smtClean="0"/>
              <a:t>Provides Post Test which can be either given as a group exercise or discussed after participants complete.  </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35</a:t>
            </a:fld>
            <a:endParaRPr lang="en-US" dirty="0"/>
          </a:p>
        </p:txBody>
      </p:sp>
    </p:spTree>
    <p:extLst>
      <p:ext uri="{BB962C8B-B14F-4D97-AF65-F5344CB8AC3E}">
        <p14:creationId xmlns:p14="http://schemas.microsoft.com/office/powerpoint/2010/main" val="1021153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ANIMATED SLIDE. For a  red circle to appear  click the mouse (one click per circle).  A third click will advance to next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lifeline will not protect an entrant from a grain avalanche if the worker is under the peak of the grain.  Avalanching grain can knock a worker over.  Workers should always work from the TOP of an avalanche condition (such as pyramid, tower, grain clinging to sides of the wall) NOT below it.  The lifeline will protect if the worker is on top of the grain and it falls.  This lifeline system is not designed for a side entry.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ladder should NEVER be used to secure a lifeline and neither should a door be used.  They cannot withstand the force.</a:t>
            </a:r>
          </a:p>
        </p:txBody>
      </p:sp>
      <p:sp>
        <p:nvSpPr>
          <p:cNvPr id="4" name="Slide Number Placeholder 3"/>
          <p:cNvSpPr>
            <a:spLocks noGrp="1"/>
          </p:cNvSpPr>
          <p:nvPr>
            <p:ph type="sldNum" sz="quarter" idx="10"/>
          </p:nvPr>
        </p:nvSpPr>
        <p:spPr/>
        <p:txBody>
          <a:bodyPr/>
          <a:lstStyle/>
          <a:p>
            <a:fld id="{091B4DF0-DDC7-40F4-A776-530D42DB8882}" type="slidenum">
              <a:rPr lang="en-US" smtClean="0"/>
              <a:pPr/>
              <a:t>36</a:t>
            </a:fld>
            <a:endParaRPr lang="en-US" dirty="0"/>
          </a:p>
        </p:txBody>
      </p:sp>
    </p:spTree>
    <p:extLst>
      <p:ext uri="{BB962C8B-B14F-4D97-AF65-F5344CB8AC3E}">
        <p14:creationId xmlns:p14="http://schemas.microsoft.com/office/powerpoint/2010/main" val="3988202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ANIMATED SLIDE. For a  red circle to appear  click the mouse (one click per circle).  A third click will advance to next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solidFill>
                  <a:prstClr val="black"/>
                </a:solidFill>
              </a:rPr>
              <a:t>The length of the rope should be enough to rig the lifeline system and allow the entrant movement around the bin.  However, the length of the rope the entrant uses for movement is dependent on the slack allowed and should never allow the entrant to become entrapped more than waist deep.  Entrant does not control the slack – he only provides instructions a to if he needs more or less slack. </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Anchor points support the weight of the entrant and the force of the grain on the entrant.  Anchor points do not control the slack.</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The observer must watch the entrant at all times (stationed outside), be in constant communication (visual, voice or other means); know how and whom to call for help; be able to START a rescue; and CONTROL the slack in the lifeline. 1910.272(g)(3)</a:t>
            </a:r>
            <a:r>
              <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rPr>
              <a:t> and (g)</a:t>
            </a:r>
            <a:r>
              <a:rPr lang="en-US" sz="1200" dirty="0" smtClean="0">
                <a:solidFill>
                  <a:prstClr val="black"/>
                </a:solidFill>
              </a:rPr>
              <a:t>(5).</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37</a:t>
            </a:fld>
            <a:endParaRPr lang="en-US" dirty="0"/>
          </a:p>
        </p:txBody>
      </p:sp>
    </p:spTree>
    <p:extLst>
      <p:ext uri="{BB962C8B-B14F-4D97-AF65-F5344CB8AC3E}">
        <p14:creationId xmlns:p14="http://schemas.microsoft.com/office/powerpoint/2010/main" val="3988202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ANIMATED SLIDE. For a  red circle to appear  click the mouse (one click per circle).  A third click will advance to next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knot passing pulley allows the rope, </a:t>
            </a:r>
            <a:r>
              <a:rPr kumimoji="0" lang="en-US" sz="1200" b="0" i="0" u="none" strike="noStrike" kern="1200" cap="none" spc="0" normalizeH="0" baseline="0" noProof="0" dirty="0" err="1" smtClean="0">
                <a:ln>
                  <a:noFill/>
                </a:ln>
                <a:solidFill>
                  <a:prstClr val="black"/>
                </a:solidFill>
                <a:effectLst/>
                <a:uLnTx/>
                <a:uFillTx/>
                <a:latin typeface="Arial Narrow" pitchFamily="34" charset="0"/>
                <a:ea typeface="+mn-ea"/>
                <a:cs typeface="+mn-cs"/>
              </a:rPr>
              <a:t>carabiners</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and knots to pass through it and helps distribute the weight load.  It is attached to an anchor in the peak of the bin.  The sidewall anchor is placed at the top bin door inside</a:t>
            </a:r>
            <a:r>
              <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rPr>
              <a:t> the bin (not on the door).</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The inside</a:t>
            </a:r>
            <a:r>
              <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rPr>
              <a:t> (or outside) bin ladder should NEVER be used for an anchor.  </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228600" lvl="0" indent="-228600">
              <a:buFont typeface="+mj-lt"/>
              <a:buAutoNum type="arabicPeriod"/>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The other knots are not appropriate and may come unknotted while entrant is moving around.  </a:t>
            </a:r>
            <a:r>
              <a:rPr lang="en-US" sz="1200" dirty="0">
                <a:solidFill>
                  <a:prstClr val="black"/>
                </a:solidFill>
              </a:rPr>
              <a:t>See </a:t>
            </a:r>
            <a:r>
              <a:rPr lang="en-US" sz="1200" dirty="0">
                <a:solidFill>
                  <a:prstClr val="black"/>
                </a:solidFill>
                <a:hlinkClick r:id="rId3"/>
              </a:rPr>
              <a:t>http://www.animatedknots.com/fig8follow</a:t>
            </a:r>
            <a:r>
              <a:rPr lang="en-US" sz="1200" dirty="0" smtClean="0">
                <a:solidFill>
                  <a:prstClr val="black"/>
                </a:solidFill>
                <a:hlinkClick r:id="rId3"/>
              </a:rPr>
              <a:t>/</a:t>
            </a:r>
            <a:r>
              <a:rPr lang="en-US" sz="1200" dirty="0" smtClean="0">
                <a:solidFill>
                  <a:prstClr val="black"/>
                </a:solidFill>
              </a:rPr>
              <a:t>  </a:t>
            </a:r>
            <a:r>
              <a:rPr lang="en-US" sz="1200" dirty="0">
                <a:solidFill>
                  <a:prstClr val="black"/>
                </a:solidFill>
              </a:rPr>
              <a:t>or </a:t>
            </a:r>
            <a:r>
              <a:rPr lang="en-US" sz="1200" dirty="0">
                <a:solidFill>
                  <a:prstClr val="black"/>
                </a:solidFill>
                <a:hlinkClick r:id="rId4"/>
              </a:rPr>
              <a:t>http://www.netknots.com/rope_knots/figure-eight</a:t>
            </a:r>
            <a:r>
              <a:rPr lang="en-US" sz="1200" dirty="0" smtClean="0">
                <a:solidFill>
                  <a:prstClr val="black"/>
                </a:solidFill>
                <a:hlinkClick r:id="rId4"/>
              </a:rPr>
              <a:t>/</a:t>
            </a:r>
            <a:r>
              <a:rPr lang="en-US" sz="1200" dirty="0" smtClean="0">
                <a:solidFill>
                  <a:prstClr val="black"/>
                </a:solidFill>
              </a:rPr>
              <a:t> .</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a:xfrm>
            <a:off x="3886200" y="8710551"/>
            <a:ext cx="2971800" cy="457200"/>
          </a:xfrm>
        </p:spPr>
        <p:txBody>
          <a:bodyPr/>
          <a:lstStyle/>
          <a:p>
            <a:fld id="{091B4DF0-DDC7-40F4-A776-530D42DB8882}" type="slidenum">
              <a:rPr lang="en-US" smtClean="0"/>
              <a:pPr/>
              <a:t>38</a:t>
            </a:fld>
            <a:endParaRPr lang="en-US"/>
          </a:p>
        </p:txBody>
      </p:sp>
    </p:spTree>
    <p:extLst>
      <p:ext uri="{BB962C8B-B14F-4D97-AF65-F5344CB8AC3E}">
        <p14:creationId xmlns:p14="http://schemas.microsoft.com/office/powerpoint/2010/main" val="39882027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ANIMATED SLIDE. For a  red circle to appear  click the mouse (one click per circle).  A third click will advance to next slide.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lifeline system requires anchor points (peak and sidewall) and some kind of deceleration device (belay device) in order to work effectively.  The observer cannot just hold a rope as they would not have the strength to stop an entrant’s fall and prevent the entrant from entrapment.</a:t>
            </a:r>
          </a:p>
          <a:p>
            <a:pPr marL="228600" lvl="0" indent="-228600">
              <a:buFont typeface="+mj-lt"/>
              <a:buAutoNum type="arabicPeriod"/>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lifeline rope has </a:t>
            </a:r>
            <a:r>
              <a:rPr lang="en-US" sz="1200" noProof="0" dirty="0" smtClean="0">
                <a:solidFill>
                  <a:prstClr val="black"/>
                </a:solidFill>
              </a:rPr>
              <a:t>a</a:t>
            </a:r>
            <a:r>
              <a:rPr lang="en-US" sz="1200" dirty="0" smtClean="0">
                <a:solidFill>
                  <a:prstClr val="black"/>
                </a:solidFill>
              </a:rPr>
              <a:t> </a:t>
            </a:r>
            <a:r>
              <a:rPr lang="en-US" sz="1200" dirty="0">
                <a:solidFill>
                  <a:prstClr val="black"/>
                </a:solidFill>
              </a:rPr>
              <a:t>7/16” or ½” diameter static </a:t>
            </a:r>
            <a:r>
              <a:rPr lang="en-US" sz="1200" dirty="0" err="1">
                <a:solidFill>
                  <a:prstClr val="black"/>
                </a:solidFill>
              </a:rPr>
              <a:t>kernmantle</a:t>
            </a:r>
            <a:r>
              <a:rPr lang="en-US" sz="1200" dirty="0">
                <a:solidFill>
                  <a:prstClr val="black"/>
                </a:solidFill>
              </a:rPr>
              <a:t> rope such as one used for climbing, rescue, or rope </a:t>
            </a:r>
            <a:r>
              <a:rPr lang="en-US" sz="1200" dirty="0" smtClean="0">
                <a:solidFill>
                  <a:prstClr val="black"/>
                </a:solidFill>
              </a:rPr>
              <a:t>access.  </a:t>
            </a:r>
            <a:r>
              <a:rPr kumimoji="0" lang="en-US" sz="1200" b="0" i="0" u="none" strike="noStrike" kern="1200" cap="none" spc="0" normalizeH="0" baseline="0" noProof="0" dirty="0" err="1" smtClean="0">
                <a:ln>
                  <a:noFill/>
                </a:ln>
                <a:solidFill>
                  <a:prstClr val="black"/>
                </a:solidFill>
                <a:effectLst/>
                <a:uLnTx/>
                <a:uFillTx/>
                <a:latin typeface="Arial Narrow" pitchFamily="34" charset="0"/>
                <a:ea typeface="+mn-ea"/>
                <a:cs typeface="+mn-cs"/>
              </a:rPr>
              <a:t>Kermantle</a:t>
            </a: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 rope has low elasticity and can hold several times the weight of a person.  Utility, boating, or other rope is not rated for fall</a:t>
            </a:r>
            <a:r>
              <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rPr>
              <a:t> protection or this type activity; using the wrong kind of rope can result in serious injury or death. </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39</a:t>
            </a:fld>
            <a:endParaRPr lang="en-US"/>
          </a:p>
        </p:txBody>
      </p:sp>
    </p:spTree>
    <p:extLst>
      <p:ext uri="{BB962C8B-B14F-4D97-AF65-F5344CB8AC3E}">
        <p14:creationId xmlns:p14="http://schemas.microsoft.com/office/powerpoint/2010/main" val="390998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b="1" dirty="0">
                <a:solidFill>
                  <a:prstClr val="black"/>
                </a:solidFill>
              </a:rPr>
              <a:t>INSTRUCTOR NOTE – </a:t>
            </a:r>
            <a:r>
              <a:rPr lang="en-US" sz="1200" dirty="0">
                <a:solidFill>
                  <a:prstClr val="black"/>
                </a:solidFill>
              </a:rPr>
              <a:t>These slides are hidden and must be unhidden to display.  For audiences where group testing is more appropriate (see previous notes) the instructor should ask the question and present the options.  The instructor should not lead the audience toward an answer.  The instructor should record how many participants per each choice.  For example:  Question 1 – choice a – 2; choice b – 3; choice c – 10; choice d – 10. Or yes = 10 and No = 15.   Compare pre-test tabulations with post test choices.   </a:t>
            </a:r>
          </a:p>
          <a:p>
            <a:pPr lvl="0">
              <a:defRPr/>
            </a:pPr>
            <a:endParaRPr lang="en-US" sz="1200" dirty="0">
              <a:solidFill>
                <a:prstClr val="black"/>
              </a:solidFill>
            </a:endParaRPr>
          </a:p>
          <a:p>
            <a:pPr lvl="0">
              <a:defRPr/>
            </a:pPr>
            <a:r>
              <a:rPr lang="en-US" sz="1200" dirty="0">
                <a:solidFill>
                  <a:prstClr val="black"/>
                </a:solidFill>
              </a:rPr>
              <a:t>Answers are provided during the post test version at the end. </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4</a:t>
            </a:fld>
            <a:endParaRPr lang="en-US"/>
          </a:p>
        </p:txBody>
      </p:sp>
    </p:spTree>
    <p:extLst>
      <p:ext uri="{BB962C8B-B14F-4D97-AF65-F5344CB8AC3E}">
        <p14:creationId xmlns:p14="http://schemas.microsoft.com/office/powerpoint/2010/main" val="3988202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Narrow" pitchFamily="34" charset="0"/>
                <a:ea typeface="+mn-ea"/>
                <a:cs typeface="+mn-cs"/>
              </a:rPr>
              <a:t>INSTRUCTOR NOTE – ANIMATED SLIDE. For a  red circle to appear  click the mouse (one click per circle).  A third click will advance to next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Lockout Tag out MUST be done before entering a bin.  There should be NO equipment running while a person is inside the bin</a:t>
            </a:r>
            <a:r>
              <a:rPr lang="en-US" sz="1200" dirty="0">
                <a:solidFill>
                  <a:prstClr val="black"/>
                </a:solidFill>
              </a:rPr>
              <a:t> </a:t>
            </a:r>
            <a:r>
              <a:rPr lang="en-US" sz="1200" dirty="0" smtClean="0">
                <a:solidFill>
                  <a:prstClr val="black"/>
                </a:solidFill>
              </a:rPr>
              <a:t>– EVER! </a:t>
            </a: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rPr>
              <a:t>A ladder is NEVER an acceptable anchor even though it is an “easy” anchor point. </a:t>
            </a:r>
          </a:p>
        </p:txBody>
      </p:sp>
      <p:sp>
        <p:nvSpPr>
          <p:cNvPr id="4" name="Slide Number Placeholder 3"/>
          <p:cNvSpPr>
            <a:spLocks noGrp="1"/>
          </p:cNvSpPr>
          <p:nvPr>
            <p:ph type="sldNum" sz="quarter" idx="10"/>
          </p:nvPr>
        </p:nvSpPr>
        <p:spPr/>
        <p:txBody>
          <a:bodyPr/>
          <a:lstStyle/>
          <a:p>
            <a:fld id="{091B4DF0-DDC7-40F4-A776-530D42DB8882}" type="slidenum">
              <a:rPr lang="en-US" smtClean="0"/>
              <a:pPr/>
              <a:t>40</a:t>
            </a:fld>
            <a:endParaRPr lang="en-US"/>
          </a:p>
        </p:txBody>
      </p:sp>
    </p:spTree>
    <p:extLst>
      <p:ext uri="{BB962C8B-B14F-4D97-AF65-F5344CB8AC3E}">
        <p14:creationId xmlns:p14="http://schemas.microsoft.com/office/powerpoint/2010/main" val="3909984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41</a:t>
            </a:fld>
            <a:endParaRPr lang="en-US" dirty="0"/>
          </a:p>
        </p:txBody>
      </p:sp>
    </p:spTree>
    <p:extLst>
      <p:ext uri="{BB962C8B-B14F-4D97-AF65-F5344CB8AC3E}">
        <p14:creationId xmlns:p14="http://schemas.microsoft.com/office/powerpoint/2010/main" val="8256176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BFDA7B-92F9-4605-A3B8-19FE123DF128}" type="slidenum">
              <a:rPr lang="en-US" smtClean="0"/>
              <a:pPr>
                <a:defRPr/>
              </a:pPr>
              <a:t>42</a:t>
            </a:fld>
            <a:endParaRPr lang="en-US"/>
          </a:p>
        </p:txBody>
      </p:sp>
    </p:spTree>
    <p:extLst>
      <p:ext uri="{BB962C8B-B14F-4D97-AF65-F5344CB8AC3E}">
        <p14:creationId xmlns:p14="http://schemas.microsoft.com/office/powerpoint/2010/main" val="82561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b="1" dirty="0">
                <a:solidFill>
                  <a:prstClr val="black"/>
                </a:solidFill>
              </a:rPr>
              <a:t>INSTRUCTOR NOTE – </a:t>
            </a:r>
            <a:r>
              <a:rPr lang="en-US" sz="1200" dirty="0">
                <a:solidFill>
                  <a:prstClr val="black"/>
                </a:solidFill>
              </a:rPr>
              <a:t>These slides are hidden and must be unhidden to display.  For audiences where group testing is more appropriate (see previous notes) the instructor should ask the question and present the options.  The instructor should not lead the audience toward an answer.  The instructor should record how many participants per each choice.  For example:  Question 1 – choice a – 2; choice b – 3; choice c – 10; choice d – 10. Or yes = 10 and No = 15.   Compare pre-test tabulations with post test choices.   </a:t>
            </a:r>
          </a:p>
          <a:p>
            <a:pPr lvl="0">
              <a:defRPr/>
            </a:pPr>
            <a:endParaRPr lang="en-US" sz="1200" dirty="0">
              <a:solidFill>
                <a:prstClr val="black"/>
              </a:solidFill>
            </a:endParaRPr>
          </a:p>
          <a:p>
            <a:pPr lvl="0">
              <a:defRPr/>
            </a:pPr>
            <a:r>
              <a:rPr lang="en-US" sz="1200" dirty="0">
                <a:solidFill>
                  <a:prstClr val="black"/>
                </a:solidFill>
              </a:rPr>
              <a:t>Answers are provided during the post test version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5</a:t>
            </a:fld>
            <a:endParaRPr lang="en-US" dirty="0"/>
          </a:p>
        </p:txBody>
      </p:sp>
    </p:spTree>
    <p:extLst>
      <p:ext uri="{BB962C8B-B14F-4D97-AF65-F5344CB8AC3E}">
        <p14:creationId xmlns:p14="http://schemas.microsoft.com/office/powerpoint/2010/main" val="398820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b="1" dirty="0">
                <a:solidFill>
                  <a:prstClr val="black"/>
                </a:solidFill>
              </a:rPr>
              <a:t>INSTRUCTOR NOTE – </a:t>
            </a:r>
            <a:r>
              <a:rPr lang="en-US" sz="1200" dirty="0">
                <a:solidFill>
                  <a:prstClr val="black"/>
                </a:solidFill>
              </a:rPr>
              <a:t>These slides are hidden and must be unhidden to display.  For audiences where group testing is more appropriate (see previous notes) the instructor should ask the question and present the options.  The instructor should not lead the audience toward an answer.  The instructor should record how many participants per each choice.  For example:  Question 1 – choice a – 2; choice b – 3; choice c – 10; choice d – 10. Or yes = 10 and No = 15.   Compare pre-test tabulations with post test choices.   </a:t>
            </a:r>
          </a:p>
          <a:p>
            <a:pPr lvl="0">
              <a:defRPr/>
            </a:pPr>
            <a:endParaRPr lang="en-US" sz="1200" dirty="0">
              <a:solidFill>
                <a:prstClr val="black"/>
              </a:solidFill>
            </a:endParaRPr>
          </a:p>
          <a:p>
            <a:pPr lvl="0">
              <a:defRPr/>
            </a:pPr>
            <a:r>
              <a:rPr lang="en-US" sz="1200" dirty="0">
                <a:solidFill>
                  <a:prstClr val="black"/>
                </a:solidFill>
              </a:rPr>
              <a:t>Answers are provided during the post test version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6</a:t>
            </a:fld>
            <a:endParaRPr lang="en-US" dirty="0"/>
          </a:p>
        </p:txBody>
      </p:sp>
    </p:spTree>
    <p:extLst>
      <p:ext uri="{BB962C8B-B14F-4D97-AF65-F5344CB8AC3E}">
        <p14:creationId xmlns:p14="http://schemas.microsoft.com/office/powerpoint/2010/main" val="390998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b="1" dirty="0">
                <a:solidFill>
                  <a:prstClr val="black"/>
                </a:solidFill>
              </a:rPr>
              <a:t>INSTRUCTOR NOTE – </a:t>
            </a:r>
            <a:r>
              <a:rPr lang="en-US" sz="1200" dirty="0">
                <a:solidFill>
                  <a:prstClr val="black"/>
                </a:solidFill>
              </a:rPr>
              <a:t>These slides are hidden and must be unhidden to display.  For audiences where group testing is more appropriate (see previous notes) the instructor should ask the question and present the options.  The instructor should not lead the audience toward an answer.  The instructor should record how many participants per each choice.  For example:  Question 1 – choice a – 2; choice b – 3; choice c – 10; choice d – 10. Or yes = 10 and No = 15.   Compare pre-test tabulations with post test choices.   </a:t>
            </a:r>
          </a:p>
          <a:p>
            <a:pPr lvl="0">
              <a:defRPr/>
            </a:pPr>
            <a:endParaRPr lang="en-US" sz="1200" dirty="0">
              <a:solidFill>
                <a:prstClr val="black"/>
              </a:solidFill>
            </a:endParaRPr>
          </a:p>
          <a:p>
            <a:pPr lvl="0">
              <a:defRPr/>
            </a:pPr>
            <a:r>
              <a:rPr lang="en-US" sz="1200" dirty="0">
                <a:solidFill>
                  <a:prstClr val="black"/>
                </a:solidFill>
              </a:rPr>
              <a:t>Answers are provided during the post test version at the end.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Narrow" pitchFamily="34" charset="0"/>
              <a:ea typeface="+mn-ea"/>
              <a:cs typeface="+mn-cs"/>
            </a:endParaRPr>
          </a:p>
        </p:txBody>
      </p:sp>
      <p:sp>
        <p:nvSpPr>
          <p:cNvPr id="4" name="Slide Number Placeholder 3"/>
          <p:cNvSpPr>
            <a:spLocks noGrp="1"/>
          </p:cNvSpPr>
          <p:nvPr>
            <p:ph type="sldNum" sz="quarter" idx="10"/>
          </p:nvPr>
        </p:nvSpPr>
        <p:spPr/>
        <p:txBody>
          <a:bodyPr/>
          <a:lstStyle/>
          <a:p>
            <a:fld id="{091B4DF0-DDC7-40F4-A776-530D42DB8882}" type="slidenum">
              <a:rPr lang="en-US" smtClean="0"/>
              <a:pPr/>
              <a:t>7</a:t>
            </a:fld>
            <a:endParaRPr lang="en-US" dirty="0"/>
          </a:p>
        </p:txBody>
      </p:sp>
    </p:spTree>
    <p:extLst>
      <p:ext uri="{BB962C8B-B14F-4D97-AF65-F5344CB8AC3E}">
        <p14:creationId xmlns:p14="http://schemas.microsoft.com/office/powerpoint/2010/main" val="390998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smtClean="0">
                <a:ln>
                  <a:noFill/>
                </a:ln>
                <a:solidFill>
                  <a:prstClr val="black"/>
                </a:solidFill>
                <a:effectLst/>
                <a:uLnTx/>
                <a:uFillTx/>
                <a:cs typeface="Arial" pitchFamily="34" charset="0"/>
              </a:rPr>
              <a:t>Explain </a:t>
            </a:r>
            <a:r>
              <a:rPr kumimoji="0" lang="en-US" b="0" i="0" u="none" strike="noStrike" kern="1200" cap="none" spc="0" normalizeH="0" baseline="0" noProof="0" dirty="0" smtClean="0">
                <a:ln>
                  <a:noFill/>
                </a:ln>
                <a:solidFill>
                  <a:prstClr val="black"/>
                </a:solidFill>
                <a:effectLst/>
                <a:uLnTx/>
                <a:uFillTx/>
                <a:cs typeface="Arial" pitchFamily="34" charset="0"/>
              </a:rPr>
              <a:t>this module is part of a series.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Other modules</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Overview of Grain Handling Safety and Storage (introductory module)</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Lock out Tag out mini module</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Entanglement Hazards and Guarding</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Falls</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Grain Bin Entry</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Lifeline Protection System </a:t>
            </a:r>
          </a:p>
          <a:p>
            <a:pPr marL="4572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cs typeface="Arial" pitchFamily="34" charset="0"/>
              </a:rPr>
              <a:t>Characteristics of Confined Spaces (in Agriculture)</a:t>
            </a:r>
          </a:p>
          <a:p>
            <a:pPr marL="228600" indent="-228600">
              <a:buFont typeface="+mj-lt"/>
              <a:buAutoNum type="arabicPeriod"/>
              <a:defRPr/>
            </a:pPr>
            <a:r>
              <a:rPr lang="en-US" b="1" dirty="0" smtClean="0">
                <a:solidFill>
                  <a:prstClr val="black"/>
                </a:solidFill>
                <a:cs typeface="Arial" pitchFamily="34" charset="0"/>
              </a:rPr>
              <a:t>WARN - Although this </a:t>
            </a:r>
            <a:r>
              <a:rPr lang="en-US" b="1" dirty="0">
                <a:solidFill>
                  <a:prstClr val="black"/>
                </a:solidFill>
                <a:cs typeface="Arial" pitchFamily="34" charset="0"/>
              </a:rPr>
              <a:t>demonstrates how to install and use a lifeline, it is NOT intended to be a “how to” training.  This training module does not adequately cover in detail the skills and knowledge the entrant and observer need to safely perform this task. </a:t>
            </a:r>
            <a:endParaRPr lang="en-US" b="1" dirty="0" smtClean="0">
              <a:solidFill>
                <a:prstClr val="black"/>
              </a:solidFill>
              <a:cs typeface="Arial" pitchFamily="34" charset="0"/>
            </a:endParaRPr>
          </a:p>
          <a:p>
            <a:pPr marL="228600" indent="-228600">
              <a:buFont typeface="+mj-lt"/>
              <a:buAutoNum type="arabicPeriod"/>
              <a:defRPr/>
            </a:pPr>
            <a:r>
              <a:rPr lang="en-US" dirty="0" smtClean="0">
                <a:solidFill>
                  <a:prstClr val="black"/>
                </a:solidFill>
                <a:cs typeface="Arial" pitchFamily="34" charset="0"/>
              </a:rPr>
              <a:t>GHSC, in collaboration with ESRT, </a:t>
            </a:r>
            <a:r>
              <a:rPr lang="en-US" dirty="0" err="1" smtClean="0">
                <a:solidFill>
                  <a:prstClr val="black"/>
                </a:solidFill>
                <a:cs typeface="Arial" pitchFamily="34" charset="0"/>
              </a:rPr>
              <a:t>Inc</a:t>
            </a:r>
            <a:r>
              <a:rPr lang="en-US" dirty="0" smtClean="0">
                <a:solidFill>
                  <a:prstClr val="black"/>
                </a:solidFill>
                <a:cs typeface="Arial" pitchFamily="34" charset="0"/>
              </a:rPr>
              <a:t> (Emergency Services and Rescue Training, </a:t>
            </a:r>
            <a:r>
              <a:rPr lang="en-US" dirty="0" err="1" smtClean="0">
                <a:solidFill>
                  <a:prstClr val="black"/>
                </a:solidFill>
                <a:cs typeface="Arial" pitchFamily="34" charset="0"/>
              </a:rPr>
              <a:t>Inc</a:t>
            </a:r>
            <a:r>
              <a:rPr lang="en-US" dirty="0" smtClean="0">
                <a:solidFill>
                  <a:prstClr val="black"/>
                </a:solidFill>
                <a:cs typeface="Arial" pitchFamily="34" charset="0"/>
              </a:rPr>
              <a:t>) is developing a technical training course to instruct on the use and installation of a lifeline system.  It is expected to be completed in Fall 2014. </a:t>
            </a:r>
            <a:endParaRPr lang="en-US" dirty="0">
              <a:solidFill>
                <a:prstClr val="black"/>
              </a:solidFill>
              <a:cs typeface="Arial" pitchFamily="34" charset="0"/>
            </a:endParaRPr>
          </a:p>
          <a:p>
            <a:pPr indent="-228600">
              <a:buFont typeface="+mj-lt"/>
              <a:buAutoNum type="arabicPeriod"/>
              <a:defRPr/>
            </a:pPr>
            <a:endParaRPr kumimoji="0" lang="en-US" b="0" i="0" u="none" strike="noStrike" kern="1200" cap="none" spc="0" normalizeH="0" baseline="0" noProof="0" dirty="0" smtClean="0">
              <a:ln>
                <a:noFill/>
              </a:ln>
              <a:solidFill>
                <a:prstClr val="black"/>
              </a:solidFill>
              <a:effectLst/>
              <a:uLnTx/>
              <a:uFillTx/>
              <a:cs typeface="Arial" pitchFamily="34" charset="0"/>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 </a:t>
            </a: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8</a:t>
            </a:fld>
            <a:endParaRPr lang="en-US" dirty="0"/>
          </a:p>
        </p:txBody>
      </p:sp>
    </p:spTree>
    <p:extLst>
      <p:ext uri="{BB962C8B-B14F-4D97-AF65-F5344CB8AC3E}">
        <p14:creationId xmlns:p14="http://schemas.microsoft.com/office/powerpoint/2010/main" val="88275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b="1" i="0" u="none" strike="noStrike" kern="1200" cap="none" spc="0" normalizeH="0" baseline="0" noProof="0" dirty="0" smtClean="0">
                <a:ln>
                  <a:noFill/>
                </a:ln>
                <a:solidFill>
                  <a:prstClr val="black"/>
                </a:solidFill>
                <a:effectLst/>
                <a:uLnTx/>
                <a:uFillTx/>
                <a:latin typeface="Arial Narrow" pitchFamily="34" charset="0"/>
                <a:ea typeface="+mn-ea"/>
                <a:cs typeface="+mn-cs"/>
              </a:rPr>
              <a:t>Explain –</a:t>
            </a: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 GHSC received funding from OSHA.  In order to comply with the grant we do need them to sign in and need to collect the following information:</a:t>
            </a:r>
          </a:p>
          <a:p>
            <a:pPr marL="457200" marR="0" lvl="1" indent="-228600" algn="l" defTabSz="88834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Supervisor or worker.  This information is for statistical purposes to show the types of population receiving training.</a:t>
            </a:r>
          </a:p>
          <a:p>
            <a:pPr marL="457200" marR="0" lvl="1" indent="-228600" algn="l" defTabSz="888340" rtl="0" eaLnBrk="1" fontAlgn="auto" latinLnBrk="0" hangingPunct="1">
              <a:lnSpc>
                <a:spcPct val="100000"/>
              </a:lnSpc>
              <a:spcBef>
                <a:spcPts val="0"/>
              </a:spcBef>
              <a:spcAft>
                <a:spcPts val="0"/>
              </a:spcAft>
              <a:buClrTx/>
              <a:buSzTx/>
              <a:buFont typeface="+mj-lt"/>
              <a:buAutoNum type="alphaL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OSHA does NOT contact the employer.</a:t>
            </a:r>
          </a:p>
          <a:p>
            <a:pPr marL="228600" marR="0" lvl="0" indent="-228600" algn="l" defTabSz="888340" rtl="0" eaLnBrk="1" fontAlgn="auto" latinLnBrk="0" hangingPunct="1">
              <a:lnSpc>
                <a:spcPct val="100000"/>
              </a:lnSpc>
              <a:spcBef>
                <a:spcPts val="0"/>
              </a:spcBef>
              <a:spcAft>
                <a:spcPts val="0"/>
              </a:spcAft>
              <a:buClrTx/>
              <a:buSzTx/>
              <a:buFont typeface="+mj-lt"/>
              <a:buAutoNum type="arabicPeriod"/>
              <a:tabLst/>
              <a:defRPr/>
            </a:pPr>
            <a:r>
              <a:rPr kumimoji="0" lang="en-US" b="0" i="0" u="none" strike="noStrike" kern="1200" cap="none" spc="0" normalizeH="0" baseline="0" noProof="0" dirty="0" smtClean="0">
                <a:ln>
                  <a:noFill/>
                </a:ln>
                <a:solidFill>
                  <a:prstClr val="black"/>
                </a:solidFill>
                <a:effectLst/>
                <a:uLnTx/>
                <a:uFillTx/>
                <a:latin typeface="Arial Narrow" pitchFamily="34" charset="0"/>
                <a:ea typeface="+mn-ea"/>
                <a:cs typeface="+mn-cs"/>
              </a:rPr>
              <a:t>GHSC may contact the attendee or employer for follow-up evaluation in compliance with grant requirements. </a:t>
            </a:r>
          </a:p>
          <a:p>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pPr/>
              <a:t>9</a:t>
            </a:fld>
            <a:endParaRPr lang="en-US" dirty="0"/>
          </a:p>
        </p:txBody>
      </p:sp>
    </p:spTree>
    <p:extLst>
      <p:ext uri="{BB962C8B-B14F-4D97-AF65-F5344CB8AC3E}">
        <p14:creationId xmlns:p14="http://schemas.microsoft.com/office/powerpoint/2010/main" val="1329272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96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86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2910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427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337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6566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1431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7031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86679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301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pic>
        <p:nvPicPr>
          <p:cNvPr id="1126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755975"/>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94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61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0584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2566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50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296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357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445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006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390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95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490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919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10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02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690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11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9202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830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68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383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2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450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612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885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038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756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9C027E-9EC0-48E4-96E8-690559810A7D}" type="datetimeFigureOut">
              <a:rPr lang="en-US">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1E72EB-8140-418C-92A5-FCDB41038CF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02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15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0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614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09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7/19/2018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97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0C6248A-D65F-1241-ABD0-23509B52864F}" type="datetimeFigureOut">
              <a:rPr lang="en-US" smtClean="0">
                <a:solidFill>
                  <a:prstClr val="black">
                    <a:tint val="75000"/>
                  </a:prstClr>
                </a:solidFill>
              </a:rPr>
              <a:pPr defTabSz="457200"/>
              <a:t>7/19/2018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92353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8EC05-A0C2-4381-A3DE-45238D51A32C}" type="datetimeFigureOut">
              <a:rPr lang="en-US" smtClean="0">
                <a:solidFill>
                  <a:prstClr val="black">
                    <a:tint val="75000"/>
                  </a:prstClr>
                </a:solidFill>
              </a:rPr>
              <a:pPr/>
              <a:t>7/19/2018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Grain Handling line art.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Tree>
    <p:extLst>
      <p:ext uri="{BB962C8B-B14F-4D97-AF65-F5344CB8AC3E}">
        <p14:creationId xmlns:p14="http://schemas.microsoft.com/office/powerpoint/2010/main" val="18338362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0575-3247-4484-9AE1-406FD411CBFC}" type="datetimeFigureOut">
              <a:rPr lang="en-US" smtClean="0">
                <a:solidFill>
                  <a:prstClr val="black">
                    <a:tint val="75000"/>
                  </a:prstClr>
                </a:solidFill>
              </a:rPr>
              <a:pPr/>
              <a:t>7/19/2018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21B86C-93F1-4F1C-8A9E-835AC2D38F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582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C027E-9EC0-48E4-96E8-690559810A7D}" type="datetimeFigureOut">
              <a:rPr lang="en-US" smtClean="0">
                <a:solidFill>
                  <a:prstClr val="black">
                    <a:tint val="75000"/>
                  </a:prstClr>
                </a:solidFill>
              </a:rPr>
              <a:pPr/>
              <a:t>7/19/2018</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E72EB-8140-418C-92A5-FCDB41038CFE}"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490061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rocknrescue.com/acatalog/info_WBBHDU.html"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153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p:txBody>
          <a:bodyPr/>
          <a:lstStyle/>
          <a:p>
            <a:r>
              <a:rPr lang="es-HN" dirty="0"/>
              <a:t>Derechos de los Empleados</a:t>
            </a:r>
          </a:p>
        </p:txBody>
      </p:sp>
      <p:sp>
        <p:nvSpPr>
          <p:cNvPr id="3" name="Content Placeholder 2"/>
          <p:cNvSpPr>
            <a:spLocks noGrp="1"/>
          </p:cNvSpPr>
          <p:nvPr>
            <p:ph idx="1"/>
          </p:nvPr>
        </p:nvSpPr>
        <p:spPr>
          <a:xfrm>
            <a:off x="457200" y="1430776"/>
            <a:ext cx="8229600" cy="4525963"/>
          </a:xfrm>
        </p:spPr>
        <p:txBody>
          <a:bodyPr>
            <a:normAutofit lnSpcReduction="10000"/>
          </a:bodyPr>
          <a:lstStyle/>
          <a:p>
            <a:pPr marL="0" indent="0">
              <a:buNone/>
            </a:pPr>
            <a:r>
              <a:rPr lang="es-HN" sz="3600" b="1" dirty="0">
                <a:solidFill>
                  <a:schemeClr val="accent6">
                    <a:lumMod val="75000"/>
                  </a:schemeClr>
                </a:solidFill>
              </a:rPr>
              <a:t>Los empleados tienen derecho a condiciones de trabajo seguras y saludables que NO representen riesgo de algún daño severo.</a:t>
            </a:r>
          </a:p>
          <a:p>
            <a:pPr marL="0" indent="0">
              <a:buNone/>
            </a:pPr>
            <a:endParaRPr lang="es-HN" sz="3600" b="1" dirty="0">
              <a:solidFill>
                <a:schemeClr val="accent6">
                  <a:lumMod val="75000"/>
                </a:schemeClr>
              </a:solidFill>
            </a:endParaRPr>
          </a:p>
          <a:p>
            <a:pPr marL="0" indent="0">
              <a:buNone/>
            </a:pPr>
            <a:r>
              <a:rPr lang="es-HN" sz="3600" b="1" dirty="0">
                <a:solidFill>
                  <a:schemeClr val="accent6">
                    <a:lumMod val="75000"/>
                  </a:schemeClr>
                </a:solidFill>
              </a:rPr>
              <a:t>Los trabajadores tienen derecho a un salario justo por las horas trabajadas de acuerdo con la ley. </a:t>
            </a:r>
          </a:p>
          <a:p>
            <a:pPr marL="0" indent="0">
              <a:buNone/>
            </a:pPr>
            <a:endParaRPr lang="es-HN" sz="3600" b="1" dirty="0">
              <a:solidFill>
                <a:schemeClr val="accent6">
                  <a:lumMod val="75000"/>
                </a:schemeClr>
              </a:solidFill>
            </a:endParaRPr>
          </a:p>
        </p:txBody>
      </p:sp>
    </p:spTree>
    <p:extLst>
      <p:ext uri="{BB962C8B-B14F-4D97-AF65-F5344CB8AC3E}">
        <p14:creationId xmlns:p14="http://schemas.microsoft.com/office/powerpoint/2010/main" val="3420341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t>Responsabilidad del Empleador</a:t>
            </a:r>
            <a:endParaRPr lang="es-HN" dirty="0"/>
          </a:p>
        </p:txBody>
      </p:sp>
      <p:sp>
        <p:nvSpPr>
          <p:cNvPr id="3" name="Content Placeholder 2"/>
          <p:cNvSpPr>
            <a:spLocks noGrp="1"/>
          </p:cNvSpPr>
          <p:nvPr>
            <p:ph idx="1"/>
          </p:nvPr>
        </p:nvSpPr>
        <p:spPr>
          <a:xfrm>
            <a:off x="457200" y="1524000"/>
            <a:ext cx="8229600" cy="4602163"/>
          </a:xfrm>
        </p:spPr>
        <p:txBody>
          <a:bodyPr>
            <a:normAutofit lnSpcReduction="10000"/>
          </a:bodyPr>
          <a:lstStyle/>
          <a:p>
            <a:pPr marL="0" indent="0" algn="ctr">
              <a:buNone/>
            </a:pPr>
            <a:r>
              <a:rPr lang="es-HN" sz="3600" b="1" dirty="0">
                <a:solidFill>
                  <a:schemeClr val="accent6">
                    <a:lumMod val="75000"/>
                  </a:schemeClr>
                </a:solidFill>
              </a:rPr>
              <a:t>Los empleadores tienen la responsabilidad de proveer un lugar de trabajo seguro y saludable. </a:t>
            </a:r>
          </a:p>
          <a:p>
            <a:pPr marL="0" indent="0" algn="ctr">
              <a:buNone/>
            </a:pPr>
            <a:endParaRPr lang="es-HN" sz="3600" b="1" dirty="0">
              <a:solidFill>
                <a:schemeClr val="accent6">
                  <a:lumMod val="75000"/>
                </a:schemeClr>
              </a:solidFill>
            </a:endParaRPr>
          </a:p>
          <a:p>
            <a:pPr marL="0" indent="0" algn="ctr">
              <a:buNone/>
            </a:pPr>
            <a:r>
              <a:rPr lang="es-HN" sz="3600" b="1" dirty="0">
                <a:solidFill>
                  <a:schemeClr val="accent6">
                    <a:lumMod val="75000"/>
                  </a:schemeClr>
                </a:solidFill>
              </a:rPr>
              <a:t>Encontrará mas información sobre los derechos del empleador &amp; los empleados en la pagina web ww.osha.gov.</a:t>
            </a:r>
          </a:p>
          <a:p>
            <a:pPr marL="0" indent="0" algn="ctr">
              <a:buNone/>
            </a:pPr>
            <a:endParaRPr lang="es-HN" sz="3600" b="1" dirty="0">
              <a:solidFill>
                <a:schemeClr val="accent6">
                  <a:lumMod val="75000"/>
                </a:schemeClr>
              </a:solidFill>
            </a:endParaRPr>
          </a:p>
        </p:txBody>
      </p:sp>
    </p:spTree>
    <p:extLst>
      <p:ext uri="{BB962C8B-B14F-4D97-AF65-F5344CB8AC3E}">
        <p14:creationId xmlns:p14="http://schemas.microsoft.com/office/powerpoint/2010/main" val="2221474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s-HN" sz="4400" dirty="0" smtClean="0">
                <a:latin typeface="Arial" pitchFamily="34" charset="0"/>
                <a:cs typeface="Arial" pitchFamily="34" charset="0"/>
              </a:rPr>
              <a:t>Objetivos de Aprendizaje</a:t>
            </a:r>
            <a:endParaRPr lang="es-HN" sz="4400" dirty="0">
              <a:latin typeface="Arial" pitchFamily="34" charset="0"/>
              <a:cs typeface="Arial" pitchFamily="34" charset="0"/>
            </a:endParaRPr>
          </a:p>
        </p:txBody>
      </p:sp>
      <p:sp>
        <p:nvSpPr>
          <p:cNvPr id="3" name="Content Placeholder 2"/>
          <p:cNvSpPr>
            <a:spLocks noGrp="1"/>
          </p:cNvSpPr>
          <p:nvPr>
            <p:ph idx="1"/>
          </p:nvPr>
        </p:nvSpPr>
        <p:spPr>
          <a:xfrm>
            <a:off x="419100" y="1524000"/>
            <a:ext cx="8305800" cy="4191000"/>
          </a:xfrm>
        </p:spPr>
        <p:txBody>
          <a:bodyPr>
            <a:normAutofit lnSpcReduction="10000"/>
          </a:bodyPr>
          <a:lstStyle/>
          <a:p>
            <a:pPr marL="0" indent="0">
              <a:buNone/>
            </a:pPr>
            <a:r>
              <a:rPr lang="es-HN" sz="3200" dirty="0" smtClean="0"/>
              <a:t>Al finalizar este módulo, los participantes serán capaces de:</a:t>
            </a:r>
            <a:endParaRPr lang="es-HN" dirty="0" smtClean="0"/>
          </a:p>
          <a:p>
            <a:pPr>
              <a:buClr>
                <a:srgbClr val="FFC000"/>
              </a:buClr>
              <a:buSzPct val="150000"/>
              <a:buFont typeface="Wingdings" pitchFamily="2" charset="2"/>
              <a:buChar char="§"/>
            </a:pPr>
            <a:endParaRPr lang="es-HN" dirty="0" smtClean="0"/>
          </a:p>
          <a:p>
            <a:pPr>
              <a:buClr>
                <a:srgbClr val="FFC000"/>
              </a:buClr>
              <a:buSzPct val="150000"/>
              <a:buFont typeface="Wingdings" pitchFamily="2" charset="2"/>
              <a:buChar char="§"/>
            </a:pPr>
            <a:r>
              <a:rPr lang="es-HN" dirty="0" smtClean="0"/>
              <a:t>Identificar los componentes clave de un Sistema de Protección con Cuerda Salvavidas.</a:t>
            </a:r>
          </a:p>
          <a:p>
            <a:pPr>
              <a:buClr>
                <a:srgbClr val="FFC000"/>
              </a:buClr>
              <a:buSzPct val="150000"/>
              <a:buFont typeface="Wingdings" pitchFamily="2" charset="2"/>
              <a:buChar char="§"/>
            </a:pPr>
            <a:r>
              <a:rPr lang="es-HN" dirty="0" smtClean="0"/>
              <a:t>Describir como el observador maneja la cuerda salvavidas del entrante.</a:t>
            </a:r>
          </a:p>
          <a:p>
            <a:pPr>
              <a:buClr>
                <a:srgbClr val="FFC000"/>
              </a:buClr>
              <a:buSzPct val="150000"/>
              <a:buFont typeface="Wingdings" pitchFamily="2" charset="2"/>
              <a:buChar char="§"/>
            </a:pPr>
            <a:r>
              <a:rPr lang="es-HN" dirty="0" smtClean="0"/>
              <a:t>Explicar como el sistema de cuerda salvavidas protege al entrante del compartimiento. </a:t>
            </a:r>
          </a:p>
          <a:p>
            <a:pPr lvl="0">
              <a:buClr>
                <a:srgbClr val="FFC000"/>
              </a:buClr>
              <a:buSzPct val="150000"/>
              <a:buFont typeface="Wingdings" pitchFamily="2" charset="2"/>
              <a:buChar char="§"/>
            </a:pPr>
            <a:endParaRPr lang="es-HN" dirty="0" smtClean="0"/>
          </a:p>
          <a:p>
            <a:pPr lvl="0">
              <a:buClr>
                <a:srgbClr val="FFC000"/>
              </a:buClr>
              <a:buSzPct val="150000"/>
              <a:buFont typeface="Wingdings" pitchFamily="2" charset="2"/>
              <a:buChar char="§"/>
            </a:pPr>
            <a:endParaRPr lang="en-US" dirty="0"/>
          </a:p>
          <a:p>
            <a:pPr lvl="0">
              <a:buClr>
                <a:srgbClr val="FFC000"/>
              </a:buClr>
              <a:buSzPct val="150000"/>
              <a:buFont typeface="Wingdings" pitchFamily="2" charset="2"/>
              <a:buChar char="§"/>
            </a:pPr>
            <a:endParaRPr lang="en-US" dirty="0" smtClean="0"/>
          </a:p>
          <a:p>
            <a:pPr lvl="0">
              <a:buClr>
                <a:srgbClr val="FFC000"/>
              </a:buClr>
              <a:buSzPct val="150000"/>
              <a:buFont typeface="Wingdings" pitchFamily="2" charset="2"/>
              <a:buChar char="§"/>
            </a:pPr>
            <a:endParaRPr lang="en-US" sz="3000" dirty="0"/>
          </a:p>
          <a:p>
            <a:pPr marL="0" indent="0">
              <a:buNone/>
            </a:pPr>
            <a:endParaRPr lang="en-US" dirty="0"/>
          </a:p>
        </p:txBody>
      </p:sp>
    </p:spTree>
    <p:extLst>
      <p:ext uri="{BB962C8B-B14F-4D97-AF65-F5344CB8AC3E}">
        <p14:creationId xmlns:p14="http://schemas.microsoft.com/office/powerpoint/2010/main" val="1079502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21"/>
            <a:ext cx="8229600" cy="1143000"/>
          </a:xfrm>
        </p:spPr>
        <p:txBody>
          <a:bodyPr>
            <a:normAutofit/>
          </a:bodyPr>
          <a:lstStyle/>
          <a:p>
            <a:r>
              <a:rPr lang="es-HN" sz="4400" dirty="0" smtClean="0"/>
              <a:t>Temas a Desarrollar</a:t>
            </a:r>
            <a:endParaRPr lang="es-HN" sz="4400" dirty="0"/>
          </a:p>
        </p:txBody>
      </p:sp>
      <p:sp>
        <p:nvSpPr>
          <p:cNvPr id="3" name="Content Placeholder 2"/>
          <p:cNvSpPr>
            <a:spLocks noGrp="1"/>
          </p:cNvSpPr>
          <p:nvPr>
            <p:ph idx="1"/>
          </p:nvPr>
        </p:nvSpPr>
        <p:spPr>
          <a:xfrm>
            <a:off x="533400" y="1371600"/>
            <a:ext cx="8229600" cy="4724400"/>
          </a:xfrm>
        </p:spPr>
        <p:txBody>
          <a:bodyPr anchor="ctr">
            <a:normAutofit/>
          </a:bodyPr>
          <a:lstStyle/>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Razones para utilizar Cuerda Salvavidas</a:t>
            </a:r>
          </a:p>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Como la cuerda salvavidas protege al entrante del compartimiento</a:t>
            </a:r>
          </a:p>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Instalación del Sistema de Cuerda Salvavidas</a:t>
            </a:r>
          </a:p>
          <a:p>
            <a:pPr marL="514350" lvl="0" indent="-514350">
              <a:buSzPct val="100000"/>
              <a:buFont typeface="+mj-lt"/>
              <a:buAutoNum type="arabicPeriod"/>
            </a:pPr>
            <a:r>
              <a:rPr lang="es-HN" sz="2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Componentes del Sistema de Protección con Cuerda Salvavidas</a:t>
            </a:r>
          </a:p>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 del entrante del compartimiento</a:t>
            </a:r>
          </a:p>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 del observador en el manejo de la cuerda salvavidas</a:t>
            </a:r>
          </a:p>
          <a:p>
            <a:pPr marL="514350" indent="-514350">
              <a:buSzPct val="100000"/>
              <a:buFont typeface="+mj-lt"/>
              <a:buAutoNum type="arabicPeriod"/>
            </a:pPr>
            <a:r>
              <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Repaso de los objetivos de aprendizaje</a:t>
            </a:r>
          </a:p>
          <a:p>
            <a:endParaRPr lang="en-US" u="sng" dirty="0" smtClean="0"/>
          </a:p>
          <a:p>
            <a:endParaRPr lang="en-US" dirty="0"/>
          </a:p>
        </p:txBody>
      </p:sp>
    </p:spTree>
    <p:extLst>
      <p:ext uri="{BB962C8B-B14F-4D97-AF65-F5344CB8AC3E}">
        <p14:creationId xmlns:p14="http://schemas.microsoft.com/office/powerpoint/2010/main" val="369936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0"/>
            <a:ext cx="8229600" cy="1143000"/>
          </a:xfrm>
        </p:spPr>
        <p:txBody>
          <a:bodyPr>
            <a:noAutofit/>
          </a:bodyPr>
          <a:lstStyle/>
          <a:p>
            <a:r>
              <a:rPr lang="en-US" dirty="0"/>
              <a:t>Common Sources of </a:t>
            </a:r>
            <a:r>
              <a:rPr lang="en-US" dirty="0" smtClean="0"/>
              <a:t>Entanglement Hazards</a:t>
            </a:r>
            <a:endParaRPr lang="en-US" dirty="0"/>
          </a:p>
        </p:txBody>
      </p:sp>
      <p:pic>
        <p:nvPicPr>
          <p:cNvPr id="3074" name="Picture 2" descr="pictures of grain handlind bi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descr="Uso y Protección de la Cuerda Salvavidas&#10;"/>
          <p:cNvSpPr txBox="1">
            <a:spLocks/>
          </p:cNvSpPr>
          <p:nvPr/>
        </p:nvSpPr>
        <p:spPr>
          <a:xfrm>
            <a:off x="685800" y="2747962"/>
            <a:ext cx="7772400" cy="1362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Uso y Protección de la Cuerda Salvavidas</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55220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0" y="303043"/>
            <a:ext cx="8229600" cy="1143000"/>
          </a:xfrm>
        </p:spPr>
        <p:txBody>
          <a:bodyPr>
            <a:noAutofit/>
          </a:bodyPr>
          <a:lstStyle/>
          <a:p>
            <a:r>
              <a:rPr lang="es-HN" dirty="0" smtClean="0"/>
              <a:t>Uso de la Cuerda </a:t>
            </a:r>
            <a:br>
              <a:rPr lang="es-HN" dirty="0" smtClean="0"/>
            </a:br>
            <a:r>
              <a:rPr lang="es-HN" dirty="0" smtClean="0"/>
              <a:t>Salvavidas</a:t>
            </a:r>
            <a:endParaRPr lang="es-HN" dirty="0"/>
          </a:p>
        </p:txBody>
      </p:sp>
      <p:sp>
        <p:nvSpPr>
          <p:cNvPr id="3" name="Content Placeholder 2"/>
          <p:cNvSpPr>
            <a:spLocks noGrp="1"/>
          </p:cNvSpPr>
          <p:nvPr>
            <p:ph idx="1"/>
          </p:nvPr>
        </p:nvSpPr>
        <p:spPr>
          <a:xfrm>
            <a:off x="304800" y="2315832"/>
            <a:ext cx="8229600" cy="3916363"/>
          </a:xfrm>
        </p:spPr>
        <p:txBody>
          <a:bodyPr>
            <a:normAutofit/>
          </a:bodyPr>
          <a:lstStyle/>
          <a:p>
            <a:pPr marL="0" indent="0">
              <a:buNone/>
            </a:pPr>
            <a:r>
              <a:rPr lang="es-HN" b="1" dirty="0" smtClean="0">
                <a:solidFill>
                  <a:schemeClr val="accent6">
                    <a:lumMod val="75000"/>
                  </a:schemeClr>
                </a:solidFill>
              </a:rPr>
              <a:t>El uso de la cuerda salvavidas durante la entrada al compartimiento:</a:t>
            </a:r>
          </a:p>
          <a:p>
            <a:pPr marL="514350" indent="-514350">
              <a:buFont typeface="+mj-lt"/>
              <a:buAutoNum type="arabicPeriod"/>
            </a:pPr>
            <a:r>
              <a:rPr lang="es-HN" sz="2800" dirty="0" smtClean="0"/>
              <a:t>Requisito para instalaciones comerciales</a:t>
            </a:r>
            <a:r>
              <a:rPr lang="es-HN" sz="2400" dirty="0" smtClean="0"/>
              <a:t> – norma OSHA 1910.272 (h)(2)(i)</a:t>
            </a:r>
          </a:p>
          <a:p>
            <a:pPr marL="514350" indent="-514350">
              <a:buFont typeface="+mj-lt"/>
              <a:buAutoNum type="arabicPeriod"/>
            </a:pPr>
            <a:r>
              <a:rPr lang="es-HN" sz="2400" dirty="0" smtClean="0"/>
              <a:t>Práctica Recomendada para agricultores y trabajadores agrícolas cuando se determina que la entrada al compartimiento es absolutamente necesaria. </a:t>
            </a:r>
          </a:p>
          <a:p>
            <a:pPr marL="514350" indent="-514350">
              <a:buFont typeface="+mj-lt"/>
              <a:buAutoNum type="arabicPeriod"/>
            </a:pPr>
            <a:r>
              <a:rPr lang="es-HN" sz="2400" dirty="0" smtClean="0"/>
              <a:t>Protege al entrante de atrapamiento e inmersión</a:t>
            </a:r>
            <a:endParaRPr lang="en-US" sz="2800" dirty="0" smtClean="0"/>
          </a:p>
        </p:txBody>
      </p:sp>
      <p:sp>
        <p:nvSpPr>
          <p:cNvPr id="5" name="Octagon 4" descr="entrada al compartimiento es el ultimo recurso"/>
          <p:cNvSpPr/>
          <p:nvPr/>
        </p:nvSpPr>
        <p:spPr>
          <a:xfrm>
            <a:off x="6743699" y="351510"/>
            <a:ext cx="2057401" cy="1908603"/>
          </a:xfrm>
          <a:prstGeom prst="octagon">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descr="Entrada al compartimiento es el último recurso.&#10;"/>
          <p:cNvSpPr txBox="1"/>
          <p:nvPr/>
        </p:nvSpPr>
        <p:spPr>
          <a:xfrm>
            <a:off x="6629399" y="713299"/>
            <a:ext cx="2285999" cy="1323439"/>
          </a:xfrm>
          <a:prstGeom prst="rect">
            <a:avLst/>
          </a:prstGeom>
          <a:noFill/>
        </p:spPr>
        <p:txBody>
          <a:bodyPr wrap="square" rtlCol="0">
            <a:spAutoFit/>
          </a:bodyPr>
          <a:lstStyle/>
          <a:p>
            <a:pPr algn="ctr"/>
            <a:r>
              <a:rPr lang="es-HN" sz="2000" b="1" dirty="0" smtClean="0">
                <a:solidFill>
                  <a:schemeClr val="bg1"/>
                </a:solidFill>
                <a:latin typeface="Arial" pitchFamily="34" charset="0"/>
                <a:cs typeface="Arial" pitchFamily="34" charset="0"/>
              </a:rPr>
              <a:t>Entrada al compartimiento es el último recurso.</a:t>
            </a:r>
            <a:endParaRPr lang="es-HN"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41799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t>Cuerda Salvavidas - Definición</a:t>
            </a:r>
            <a:endParaRPr lang="es-HN" dirty="0"/>
          </a:p>
        </p:txBody>
      </p:sp>
      <p:sp>
        <p:nvSpPr>
          <p:cNvPr id="3" name="Content Placeholder 2"/>
          <p:cNvSpPr>
            <a:spLocks noGrp="1"/>
          </p:cNvSpPr>
          <p:nvPr>
            <p:ph idx="1"/>
          </p:nvPr>
        </p:nvSpPr>
        <p:spPr>
          <a:xfrm>
            <a:off x="457200" y="1470818"/>
            <a:ext cx="8229600" cy="4548982"/>
          </a:xfrm>
        </p:spPr>
        <p:txBody>
          <a:bodyPr>
            <a:normAutofit fontScale="92500" lnSpcReduction="20000"/>
          </a:bodyPr>
          <a:lstStyle/>
          <a:p>
            <a:pPr marL="0" indent="0">
              <a:buNone/>
            </a:pP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Cuerda Salvavidas: </a:t>
            </a:r>
          </a:p>
          <a:p>
            <a:pPr marL="0" indent="0">
              <a:buNone/>
            </a:pPr>
            <a:r>
              <a:rPr lang="es-HN" sz="2800" dirty="0" smtClean="0"/>
              <a:t>ANSI – Un componente del sistema de protección contra caídas que consiste en una cuerda flexible diseñada para colgar ya sea verticalmente (cuerda salvavidas vertical), o por conexión a anclajes o conectores de anclaje en ambos extremos para extenderse horizontalmente (cuerda salvavidas horizontal).</a:t>
            </a:r>
          </a:p>
          <a:p>
            <a:pPr marL="0" indent="0">
              <a:buNone/>
            </a:pPr>
            <a:r>
              <a:rPr lang="es-HN"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Cuerda Salvavidas:</a:t>
            </a:r>
          </a:p>
          <a:p>
            <a:pPr marL="0" indent="0">
              <a:buNone/>
            </a:pPr>
            <a:r>
              <a:rPr lang="es-HN" sz="2800" dirty="0" smtClean="0"/>
              <a:t>El equipo y los procedimientos utilizados para evitar que el entrante de una estructura de granos quede atrapado mas allá de la  cintura.  </a:t>
            </a:r>
          </a:p>
          <a:p>
            <a:pPr marL="0" indent="0">
              <a:buNone/>
            </a:pPr>
            <a:endParaRPr lang="en-US" sz="2800" dirty="0" smtClean="0"/>
          </a:p>
          <a:p>
            <a:pPr marL="514350" indent="-514350">
              <a:buFont typeface="+mj-lt"/>
              <a:buAutoNum type="arabicPeriod"/>
            </a:pPr>
            <a:endParaRPr lang="en-US" sz="2800" dirty="0" smtClean="0"/>
          </a:p>
        </p:txBody>
      </p:sp>
    </p:spTree>
    <p:extLst>
      <p:ext uri="{BB962C8B-B14F-4D97-AF65-F5344CB8AC3E}">
        <p14:creationId xmlns:p14="http://schemas.microsoft.com/office/powerpoint/2010/main" val="2509123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78286"/>
            <a:ext cx="9144000" cy="946787"/>
          </a:xfrm>
          <a:prstGeom prst="rect">
            <a:avLst/>
          </a:prstGeom>
        </p:spPr>
      </p:pic>
      <p:sp>
        <p:nvSpPr>
          <p:cNvPr id="7" name="TextBox 6"/>
          <p:cNvSpPr txBox="1"/>
          <p:nvPr/>
        </p:nvSpPr>
        <p:spPr>
          <a:xfrm>
            <a:off x="213345" y="134332"/>
            <a:ext cx="3124200" cy="1569660"/>
          </a:xfrm>
          <a:prstGeom prst="rect">
            <a:avLst/>
          </a:prstGeom>
          <a:noFill/>
        </p:spPr>
        <p:txBody>
          <a:bodyPr wrap="square" rtlCol="0">
            <a:spAutoFit/>
          </a:bodyPr>
          <a:lstStyle/>
          <a:p>
            <a:r>
              <a:rPr lang="es-HN" sz="2400" dirty="0" smtClean="0">
                <a:latin typeface="Arial" pitchFamily="34" charset="0"/>
                <a:cs typeface="Arial" pitchFamily="34" charset="0"/>
              </a:rPr>
              <a:t>Anclajes en el pico y lado para asegurar el sistema de cuerda salvavidas</a:t>
            </a:r>
            <a:endParaRPr lang="es-HN" sz="2400" dirty="0">
              <a:latin typeface="Arial" pitchFamily="34" charset="0"/>
              <a:cs typeface="Arial" pitchFamily="34" charset="0"/>
            </a:endParaRPr>
          </a:p>
        </p:txBody>
      </p:sp>
      <p:pic>
        <p:nvPicPr>
          <p:cNvPr id="2" name="Picture 1" descr="cuadro del trabajador que cuelga en arnés"/>
          <p:cNvPicPr>
            <a:picLocks noChangeAspect="1"/>
          </p:cNvPicPr>
          <p:nvPr/>
        </p:nvPicPr>
        <p:blipFill>
          <a:blip r:embed="rId4" cstate="email">
            <a:extLst>
              <a:ext uri="{BEBA8EAE-BF5A-486C-A8C5-ECC9F3942E4B}">
                <a14:imgProps xmlns:a14="http://schemas.microsoft.com/office/drawing/2010/main">
                  <a14:imgLayer r:embed="rId5">
                    <a14:imgEffect>
                      <a14:backgroundRemoval t="2342" b="100000" l="0" r="96549">
                        <a14:foregroundMark x1="63488" y1="33609" x2="63488" y2="33609"/>
                        <a14:foregroundMark x1="59037" y1="35399" x2="59037" y2="35399"/>
                        <a14:foregroundMark x1="57856" y1="23554" x2="57856" y2="23554"/>
                        <a14:foregroundMark x1="22525" y1="44904" x2="22525" y2="44904"/>
                        <a14:foregroundMark x1="33424" y1="44904" x2="33424" y2="44904"/>
                      </a14:backgroundRemoval>
                    </a14:imgEffect>
                  </a14:imgLayer>
                </a14:imgProps>
              </a:ext>
              <a:ext uri="{28A0092B-C50C-407E-A947-70E740481C1C}">
                <a14:useLocalDpi xmlns:a14="http://schemas.microsoft.com/office/drawing/2010/main"/>
              </a:ext>
            </a:extLst>
          </a:blip>
          <a:stretch>
            <a:fillRect/>
          </a:stretch>
        </p:blipFill>
        <p:spPr>
          <a:xfrm>
            <a:off x="602010" y="642659"/>
            <a:ext cx="7939980" cy="5235627"/>
          </a:xfrm>
          <a:prstGeom prst="rect">
            <a:avLst/>
          </a:prstGeom>
        </p:spPr>
      </p:pic>
      <p:sp>
        <p:nvSpPr>
          <p:cNvPr id="8" name="Title 1"/>
          <p:cNvSpPr>
            <a:spLocks noGrp="1"/>
          </p:cNvSpPr>
          <p:nvPr>
            <p:ph type="title"/>
          </p:nvPr>
        </p:nvSpPr>
        <p:spPr>
          <a:xfrm>
            <a:off x="3713510" y="33058"/>
            <a:ext cx="5398740" cy="1219201"/>
          </a:xfrm>
        </p:spPr>
        <p:txBody>
          <a:bodyPr>
            <a:normAutofit/>
          </a:bodyPr>
          <a:lstStyle/>
          <a:p>
            <a:pPr algn="r"/>
            <a:r>
              <a:rPr lang="es-HN" sz="3600" dirty="0" smtClean="0"/>
              <a:t>Sistema de Protección  con cuerda Salvavidas</a:t>
            </a:r>
            <a:endParaRPr lang="es-HN" sz="3600" dirty="0"/>
          </a:p>
        </p:txBody>
      </p:sp>
    </p:spTree>
    <p:extLst>
      <p:ext uri="{BB962C8B-B14F-4D97-AF65-F5344CB8AC3E}">
        <p14:creationId xmlns:p14="http://schemas.microsoft.com/office/powerpoint/2010/main" val="3315274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257675" y="1646238"/>
            <a:ext cx="4871863" cy="2468562"/>
          </a:xfrm>
        </p:spPr>
        <p:txBody>
          <a:bodyPr>
            <a:normAutofit fontScale="90000"/>
          </a:bodyPr>
          <a:lstStyle/>
          <a:p>
            <a:r>
              <a:rPr lang="es-HN" dirty="0" smtClean="0"/>
              <a:t>Sistema de Protección con Cuerda Salvavidas</a:t>
            </a:r>
            <a:endParaRPr lang="es-HN" dirty="0"/>
          </a:p>
        </p:txBody>
      </p:sp>
      <p:pic>
        <p:nvPicPr>
          <p:cNvPr id="7" name="Picture 6" descr="cuadro del trabajador que cuelga en arnés"/>
          <p:cNvPicPr>
            <a:picLocks noChangeAspect="1"/>
          </p:cNvPicPr>
          <p:nvPr/>
        </p:nvPicPr>
        <p:blipFill>
          <a:blip r:embed="rId4" cstate="email">
            <a:extLst>
              <a:ext uri="{BEBA8EAE-BF5A-486C-A8C5-ECC9F3942E4B}">
                <a14:imgProps xmlns:a14="http://schemas.microsoft.com/office/drawing/2010/main">
                  <a14:imgLayer r:embed="rId5">
                    <a14:imgEffect>
                      <a14:backgroundRemoval t="7937" b="96561" l="0" r="99737"/>
                    </a14:imgEffect>
                  </a14:imgLayer>
                </a14:imgProps>
              </a:ext>
              <a:ext uri="{28A0092B-C50C-407E-A947-70E740481C1C}">
                <a14:useLocalDpi xmlns:a14="http://schemas.microsoft.com/office/drawing/2010/main"/>
              </a:ext>
            </a:extLst>
          </a:blip>
          <a:stretch>
            <a:fillRect/>
          </a:stretch>
        </p:blipFill>
        <p:spPr>
          <a:xfrm rot="16200000">
            <a:off x="151811" y="2060142"/>
            <a:ext cx="5943600" cy="1972503"/>
          </a:xfrm>
          <a:prstGeom prst="rect">
            <a:avLst/>
          </a:prstGeom>
        </p:spPr>
      </p:pic>
      <p:cxnSp>
        <p:nvCxnSpPr>
          <p:cNvPr id="9" name="Straight Arrow Connector 8" descr="La distancia desde los pies hasta la cintura @ 3 pies&#10;"/>
          <p:cNvCxnSpPr/>
          <p:nvPr/>
        </p:nvCxnSpPr>
        <p:spPr>
          <a:xfrm flipH="1" flipV="1">
            <a:off x="3886200" y="4114800"/>
            <a:ext cx="76200" cy="17526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96741" y="4192817"/>
            <a:ext cx="3094058" cy="1815882"/>
          </a:xfrm>
          <a:prstGeom prst="rect">
            <a:avLst/>
          </a:prstGeom>
          <a:noFill/>
        </p:spPr>
        <p:txBody>
          <a:bodyPr wrap="square" rtlCol="0">
            <a:spAutoFit/>
          </a:bodyPr>
          <a:lstStyle/>
          <a:p>
            <a:r>
              <a:rPr lang="es-HN" sz="2800" dirty="0" smtClean="0">
                <a:latin typeface="Arial" pitchFamily="34" charset="0"/>
                <a:cs typeface="Arial" pitchFamily="34" charset="0"/>
              </a:rPr>
              <a:t>La distancia desde los pies hasta la cintura @ 3 pies</a:t>
            </a:r>
            <a:endParaRPr lang="es-HN" sz="2800" dirty="0">
              <a:latin typeface="Arial" pitchFamily="34" charset="0"/>
              <a:cs typeface="Arial" pitchFamily="34" charset="0"/>
            </a:endParaRPr>
          </a:p>
        </p:txBody>
      </p:sp>
      <p:cxnSp>
        <p:nvCxnSpPr>
          <p:cNvPr id="11" name="Straight Arrow Connector 10" descr="Máxima flojedad en la cuerda es de 2 pies&#10;"/>
          <p:cNvCxnSpPr/>
          <p:nvPr/>
        </p:nvCxnSpPr>
        <p:spPr>
          <a:xfrm flipH="1">
            <a:off x="3048001" y="931669"/>
            <a:ext cx="1219199" cy="211331"/>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descr="Máxima flojedad en la cuerda es de 2 pies&#10;"/>
          <p:cNvSpPr txBox="1"/>
          <p:nvPr/>
        </p:nvSpPr>
        <p:spPr>
          <a:xfrm>
            <a:off x="4257675" y="269661"/>
            <a:ext cx="2743200" cy="1815882"/>
          </a:xfrm>
          <a:prstGeom prst="rect">
            <a:avLst/>
          </a:prstGeom>
          <a:noFill/>
        </p:spPr>
        <p:txBody>
          <a:bodyPr wrap="square" rtlCol="0">
            <a:spAutoFit/>
          </a:bodyPr>
          <a:lstStyle/>
          <a:p>
            <a:r>
              <a:rPr lang="es-HN" sz="2800" dirty="0" smtClean="0">
                <a:latin typeface="Arial" pitchFamily="34" charset="0"/>
                <a:cs typeface="Arial" pitchFamily="34" charset="0"/>
              </a:rPr>
              <a:t>Máxima flojedad en la cuerda es de 2 pies</a:t>
            </a:r>
            <a:endParaRPr lang="es-HN" sz="2800" dirty="0">
              <a:latin typeface="Arial" pitchFamily="34" charset="0"/>
              <a:cs typeface="Arial" pitchFamily="34" charset="0"/>
            </a:endParaRPr>
          </a:p>
        </p:txBody>
      </p:sp>
      <p:sp>
        <p:nvSpPr>
          <p:cNvPr id="16" name="TextBox 15"/>
          <p:cNvSpPr txBox="1"/>
          <p:nvPr/>
        </p:nvSpPr>
        <p:spPr>
          <a:xfrm>
            <a:off x="152400" y="2951946"/>
            <a:ext cx="2590800" cy="1815882"/>
          </a:xfrm>
          <a:prstGeom prst="rect">
            <a:avLst/>
          </a:prstGeom>
          <a:noFill/>
        </p:spPr>
        <p:txBody>
          <a:bodyPr wrap="square" rtlCol="0">
            <a:spAutoFit/>
          </a:bodyPr>
          <a:lstStyle/>
          <a:p>
            <a:r>
              <a:rPr lang="es-HN" sz="2800" dirty="0" smtClean="0">
                <a:latin typeface="Arial" pitchFamily="34" charset="0"/>
                <a:cs typeface="Arial" pitchFamily="34" charset="0"/>
              </a:rPr>
              <a:t>El entrante tiene 1 pie de  “colchón de seguridad”.</a:t>
            </a:r>
            <a:endParaRPr lang="es-HN" sz="2800" dirty="0">
              <a:latin typeface="Arial" pitchFamily="34" charset="0"/>
              <a:cs typeface="Arial" pitchFamily="34" charset="0"/>
            </a:endParaRPr>
          </a:p>
        </p:txBody>
      </p:sp>
    </p:spTree>
    <p:extLst>
      <p:ext uri="{BB962C8B-B14F-4D97-AF65-F5344CB8AC3E}">
        <p14:creationId xmlns:p14="http://schemas.microsoft.com/office/powerpoint/2010/main" val="3887662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t>Sistema de Protección con Cuerda Salvavidas </a:t>
            </a:r>
            <a:endParaRPr lang="es-HN" dirty="0"/>
          </a:p>
        </p:txBody>
      </p:sp>
      <p:sp>
        <p:nvSpPr>
          <p:cNvPr id="3" name="Content Placeholder 2"/>
          <p:cNvSpPr>
            <a:spLocks noGrp="1"/>
          </p:cNvSpPr>
          <p:nvPr>
            <p:ph idx="1"/>
          </p:nvPr>
        </p:nvSpPr>
        <p:spPr/>
        <p:txBody>
          <a:bodyPr>
            <a:normAutofit/>
          </a:bodyPr>
          <a:lstStyle/>
          <a:p>
            <a:pPr marL="0" indent="0">
              <a:buNone/>
            </a:pP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Protección:</a:t>
            </a:r>
          </a:p>
          <a:p>
            <a:pPr marL="514350" indent="-514350">
              <a:buFont typeface="+mj-lt"/>
              <a:buAutoNum type="arabicPeriod"/>
            </a:pPr>
            <a:endParaRPr lang="es-HN" sz="2800" dirty="0" smtClean="0"/>
          </a:p>
          <a:p>
            <a:pPr marL="514350" indent="-514350">
              <a:buFont typeface="+mj-lt"/>
              <a:buAutoNum type="arabicPeriod"/>
            </a:pPr>
            <a:r>
              <a:rPr lang="es-HN" sz="2800" dirty="0" smtClean="0"/>
              <a:t>Impide que el entrante se hunda más de la cintura (norma OSHA 1010.272).</a:t>
            </a:r>
          </a:p>
          <a:p>
            <a:pPr marL="514350" indent="-514350">
              <a:buFont typeface="+mj-lt"/>
              <a:buAutoNum type="arabicPeriod"/>
            </a:pPr>
            <a:r>
              <a:rPr lang="es-HN" sz="2800" dirty="0" smtClean="0"/>
              <a:t>Evita las caídas si la superficie del grano se derrumba.</a:t>
            </a:r>
          </a:p>
        </p:txBody>
      </p:sp>
    </p:spTree>
    <p:extLst>
      <p:ext uri="{BB962C8B-B14F-4D97-AF65-F5344CB8AC3E}">
        <p14:creationId xmlns:p14="http://schemas.microsoft.com/office/powerpoint/2010/main" val="119336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istema de Protección&#10; con  Cuerda &#10;Salvavidas"/>
          <p:cNvSpPr>
            <a:spLocks noGrp="1"/>
          </p:cNvSpPr>
          <p:nvPr>
            <p:ph type="ctrTitle"/>
          </p:nvPr>
        </p:nvSpPr>
        <p:spPr>
          <a:xfrm>
            <a:off x="76200" y="2514600"/>
            <a:ext cx="8439550" cy="2577458"/>
          </a:xfrm>
        </p:spPr>
        <p:txBody>
          <a:bodyPr>
            <a:noAutofit/>
          </a:bodyPr>
          <a:lstStyle/>
          <a:p>
            <a:r>
              <a:rPr lang="es-HN"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Protección</a:t>
            </a:r>
            <a:br>
              <a:rPr lang="es-HN"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6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HN" sz="5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  Cuerda </a:t>
            </a:r>
            <a:br>
              <a:rPr lang="es-HN" sz="5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5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Salvavidas</a:t>
            </a:r>
            <a:endParaRPr lang="es-HN" sz="5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9" descr="Will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14414" y="3825121"/>
            <a:ext cx="2384268" cy="1908280"/>
          </a:xfrm>
          <a:prstGeom prst="rect">
            <a:avLst/>
          </a:prstGeom>
        </p:spPr>
      </p:pic>
      <p:pic>
        <p:nvPicPr>
          <p:cNvPr id="1026" name="Picture 2" descr="Wyatt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00465" y="283323"/>
            <a:ext cx="1862534" cy="223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hris 1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9132" y="3650120"/>
            <a:ext cx="2103120" cy="229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Alex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9132" y="298659"/>
            <a:ext cx="261266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descr="EN MEMORIA&#10;"/>
          <p:cNvSpPr txBox="1"/>
          <p:nvPr/>
        </p:nvSpPr>
        <p:spPr>
          <a:xfrm>
            <a:off x="3395066" y="742584"/>
            <a:ext cx="2548533" cy="584775"/>
          </a:xfrm>
          <a:prstGeom prst="rect">
            <a:avLst/>
          </a:prstGeom>
          <a:noFill/>
        </p:spPr>
        <p:txBody>
          <a:bodyPr wrap="square" rtlCol="0">
            <a:spAutoFit/>
          </a:bodyPr>
          <a:lstStyle/>
          <a:p>
            <a:pPr algn="ctr"/>
            <a:r>
              <a:rPr lang="es-HN"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EN MEMORIA</a:t>
            </a:r>
            <a:endParaRPr lang="es-HN" sz="32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TextBox 2"/>
          <p:cNvSpPr txBox="1"/>
          <p:nvPr/>
        </p:nvSpPr>
        <p:spPr>
          <a:xfrm>
            <a:off x="906488" y="1975938"/>
            <a:ext cx="1349991" cy="36933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Alex - 19</a:t>
            </a:r>
            <a:endParaRPr lang="en-US" dirty="0">
              <a:solidFill>
                <a:schemeClr val="bg1"/>
              </a:solidFill>
              <a:latin typeface="Arial" pitchFamily="34" charset="0"/>
              <a:cs typeface="Arial" pitchFamily="34" charset="0"/>
            </a:endParaRPr>
          </a:p>
        </p:txBody>
      </p:sp>
      <p:sp>
        <p:nvSpPr>
          <p:cNvPr id="15" name="TextBox 14"/>
          <p:cNvSpPr txBox="1"/>
          <p:nvPr/>
        </p:nvSpPr>
        <p:spPr>
          <a:xfrm>
            <a:off x="6900465" y="283323"/>
            <a:ext cx="1276959" cy="36933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Wyatt -14</a:t>
            </a:r>
            <a:endParaRPr lang="en-US" dirty="0">
              <a:solidFill>
                <a:schemeClr val="bg1"/>
              </a:solidFill>
              <a:latin typeface="Arial" pitchFamily="34" charset="0"/>
              <a:cs typeface="Arial" pitchFamily="34" charset="0"/>
            </a:endParaRPr>
          </a:p>
        </p:txBody>
      </p:sp>
      <p:sp>
        <p:nvSpPr>
          <p:cNvPr id="16" name="TextBox 15"/>
          <p:cNvSpPr txBox="1"/>
          <p:nvPr/>
        </p:nvSpPr>
        <p:spPr>
          <a:xfrm>
            <a:off x="316596" y="3650119"/>
            <a:ext cx="2188191" cy="36933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Chris – 15 </a:t>
            </a:r>
            <a:r>
              <a:rPr lang="es-HN" dirty="0" smtClean="0">
                <a:solidFill>
                  <a:schemeClr val="bg1"/>
                </a:solidFill>
                <a:latin typeface="Arial" pitchFamily="34" charset="0"/>
                <a:cs typeface="Arial" pitchFamily="34" charset="0"/>
              </a:rPr>
              <a:t>escapó</a:t>
            </a:r>
            <a:endParaRPr lang="es-HN" dirty="0">
              <a:solidFill>
                <a:schemeClr val="bg1"/>
              </a:solidFill>
              <a:latin typeface="Arial" pitchFamily="34" charset="0"/>
              <a:cs typeface="Arial" pitchFamily="34" charset="0"/>
            </a:endParaRPr>
          </a:p>
        </p:txBody>
      </p:sp>
      <p:sp>
        <p:nvSpPr>
          <p:cNvPr id="20" name="TextBox 19" descr="Will 20"/>
          <p:cNvSpPr txBox="1"/>
          <p:nvPr/>
        </p:nvSpPr>
        <p:spPr>
          <a:xfrm>
            <a:off x="6531582" y="5364069"/>
            <a:ext cx="2188191" cy="369332"/>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Will – 20 </a:t>
            </a:r>
            <a:r>
              <a:rPr lang="es-HN" dirty="0" smtClean="0">
                <a:solidFill>
                  <a:schemeClr val="bg1"/>
                </a:solidFill>
                <a:latin typeface="Arial" pitchFamily="34" charset="0"/>
                <a:cs typeface="Arial" pitchFamily="34" charset="0"/>
              </a:rPr>
              <a:t>rescatado</a:t>
            </a:r>
            <a:endParaRPr lang="es-HN"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826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0"/>
            <a:ext cx="8229600" cy="1143000"/>
          </a:xfrm>
        </p:spPr>
        <p:txBody>
          <a:bodyPr>
            <a:noAutofit/>
          </a:bodyPr>
          <a:lstStyle/>
          <a:p>
            <a:r>
              <a:rPr lang="en-US" dirty="0"/>
              <a:t>Common Sources of </a:t>
            </a:r>
            <a:r>
              <a:rPr lang="en-US" dirty="0" smtClean="0"/>
              <a:t>Entanglement Hazards </a:t>
            </a:r>
            <a:endParaRPr lang="en-US" dirty="0"/>
          </a:p>
        </p:txBody>
      </p:sp>
      <p:pic>
        <p:nvPicPr>
          <p:cNvPr id="3074" name="Picture 2" descr="imagen de contenedores de manejo de gran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co"/>
          <p:cNvSpPr/>
          <p:nvPr/>
        </p:nvSpPr>
        <p:spPr>
          <a:xfrm>
            <a:off x="914400" y="3684895"/>
            <a:ext cx="7315200" cy="923330"/>
          </a:xfrm>
          <a:prstGeom prst="rect">
            <a:avLst/>
          </a:prstGeom>
          <a:noFill/>
        </p:spPr>
        <p:txBody>
          <a:bodyPr wrap="square" lIns="91440" tIns="45720" rIns="91440" bIns="45720" anchor="ctr">
            <a:spAutoFit/>
          </a:bodyPr>
          <a:lstStyle/>
          <a:p>
            <a:pPr algn="ct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itle 3"/>
          <p:cNvSpPr txBox="1">
            <a:spLocks/>
          </p:cNvSpPr>
          <p:nvPr/>
        </p:nvSpPr>
        <p:spPr>
          <a:xfrm>
            <a:off x="685800" y="2747962"/>
            <a:ext cx="7772400" cy="1362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Componentes del Sistema de Protección con Cuerda Salvavidas</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77710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74638"/>
            <a:ext cx="8229600" cy="1477962"/>
          </a:xfrm>
        </p:spPr>
        <p:txBody>
          <a:bodyPr>
            <a:normAutofit fontScale="90000"/>
          </a:bodyPr>
          <a:lstStyle/>
          <a:p>
            <a:r>
              <a:rPr lang="es-HN" dirty="0" smtClean="0"/>
              <a:t>Componentes del Sistema de Protección con Cuerda Salvavidas</a:t>
            </a:r>
            <a:endParaRPr lang="es-HN" dirty="0"/>
          </a:p>
        </p:txBody>
      </p:sp>
      <p:pic>
        <p:nvPicPr>
          <p:cNvPr id="7" name="Picture 6" descr="Life line protection System Component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3900" y="1859623"/>
            <a:ext cx="7696200" cy="3863084"/>
          </a:xfrm>
          <a:prstGeom prst="rect">
            <a:avLst/>
          </a:prstGeom>
        </p:spPr>
      </p:pic>
      <p:sp>
        <p:nvSpPr>
          <p:cNvPr id="5" name="TextBox 4"/>
          <p:cNvSpPr txBox="1"/>
          <p:nvPr/>
        </p:nvSpPr>
        <p:spPr>
          <a:xfrm>
            <a:off x="4343400" y="4820859"/>
            <a:ext cx="4076700" cy="707886"/>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HN" sz="2000" b="1" dirty="0" smtClean="0">
                <a:solidFill>
                  <a:schemeClr val="tx1"/>
                </a:solidFill>
                <a:latin typeface="Arial" pitchFamily="34" charset="0"/>
                <a:cs typeface="Arial" pitchFamily="34" charset="0"/>
              </a:rPr>
              <a:t>Utilice el equipo de acuerdo a las instrucciones del fabricante.</a:t>
            </a:r>
            <a:endParaRPr lang="es-HN" sz="20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003509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74638"/>
            <a:ext cx="8229600" cy="941764"/>
          </a:xfrm>
        </p:spPr>
        <p:txBody>
          <a:bodyPr>
            <a:normAutofit fontScale="90000"/>
          </a:bodyPr>
          <a:lstStyle/>
          <a:p>
            <a:r>
              <a:rPr lang="es-HN" dirty="0" smtClean="0"/>
              <a:t>Componentes de la Cuerda Salvavidas</a:t>
            </a:r>
            <a:endParaRPr lang="es-HN" dirty="0"/>
          </a:p>
        </p:txBody>
      </p:sp>
      <p:sp>
        <p:nvSpPr>
          <p:cNvPr id="4" name="Rectangle 3"/>
          <p:cNvSpPr/>
          <p:nvPr/>
        </p:nvSpPr>
        <p:spPr>
          <a:xfrm>
            <a:off x="5029200" y="1628445"/>
            <a:ext cx="3821463" cy="4832092"/>
          </a:xfrm>
          <a:prstGeom prst="rect">
            <a:avLst/>
          </a:prstGeom>
        </p:spPr>
        <p:txBody>
          <a:bodyPr wrap="square">
            <a:spAutoFit/>
          </a:bodyPr>
          <a:lstStyle/>
          <a:p>
            <a:pPr>
              <a:spcAft>
                <a:spcPts val="600"/>
              </a:spcAft>
            </a:pPr>
            <a:r>
              <a:rPr lang="es-HN" sz="2800" dirty="0" smtClean="0">
                <a:latin typeface="Arial" pitchFamily="34" charset="0"/>
                <a:ea typeface="Times New Roman"/>
                <a:cs typeface="Arial" pitchFamily="34" charset="0"/>
              </a:rPr>
              <a:t>Se abrocha alrededor de los hombros, pecho, cintura y muslos (tiene perneras). Los puntos de unión(anillos-D) para la cuerda salvavidas, distribuyen las fuerzas sobre los muslos, hombros, pecho y pelvis. </a:t>
            </a:r>
            <a:endParaRPr lang="es-HN" sz="2800" dirty="0">
              <a:latin typeface="Arial" pitchFamily="34" charset="0"/>
              <a:ea typeface="Times New Roman"/>
              <a:cs typeface="Arial" pitchFamily="34" charset="0"/>
            </a:endParaRPr>
          </a:p>
        </p:txBody>
      </p:sp>
      <p:pic>
        <p:nvPicPr>
          <p:cNvPr id="7" name="Picture 2" descr="http://www.rescuetech1.com/images/products/thumb/VanguardII_shadow"/>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2258203"/>
            <a:ext cx="1841176" cy="3228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R-N-R, Universal Born Body Harness">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981200" y="2286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4812" y="1593252"/>
            <a:ext cx="4053679" cy="954107"/>
          </a:xfrm>
          <a:prstGeom prst="rect">
            <a:avLst/>
          </a:prstGeom>
          <a:noFill/>
        </p:spPr>
        <p:txBody>
          <a:bodyPr wrap="square" rtlCol="0">
            <a:spAutoFit/>
          </a:bodyPr>
          <a:lstStyle/>
          <a:p>
            <a:pPr algn="ctr"/>
            <a:r>
              <a:rPr lang="es-HN" sz="2800" b="1" u="sng" dirty="0" smtClean="0"/>
              <a:t>Arnés de Cuerpo Entero Clase III</a:t>
            </a:r>
            <a:endParaRPr lang="es-HN" sz="2800" b="1" u="sng" dirty="0"/>
          </a:p>
        </p:txBody>
      </p:sp>
    </p:spTree>
    <p:extLst>
      <p:ext uri="{BB962C8B-B14F-4D97-AF65-F5344CB8AC3E}">
        <p14:creationId xmlns:p14="http://schemas.microsoft.com/office/powerpoint/2010/main" val="2713133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76200"/>
            <a:ext cx="8229600" cy="941764"/>
          </a:xfrm>
        </p:spPr>
        <p:txBody>
          <a:bodyPr>
            <a:normAutofit fontScale="90000"/>
          </a:bodyPr>
          <a:lstStyle/>
          <a:p>
            <a:r>
              <a:rPr lang="es-HN" dirty="0" smtClean="0"/>
              <a:t>Componentes de la Cuerda Salvavidas </a:t>
            </a:r>
            <a:endParaRPr lang="es-HN" dirty="0"/>
          </a:p>
        </p:txBody>
      </p:sp>
      <p:sp>
        <p:nvSpPr>
          <p:cNvPr id="7" name="Rectangle 6"/>
          <p:cNvSpPr/>
          <p:nvPr/>
        </p:nvSpPr>
        <p:spPr>
          <a:xfrm>
            <a:off x="419100" y="4267200"/>
            <a:ext cx="8305800" cy="1569660"/>
          </a:xfrm>
          <a:prstGeom prst="rect">
            <a:avLst/>
          </a:prstGeom>
        </p:spPr>
        <p:txBody>
          <a:bodyPr wrap="square">
            <a:spAutoFit/>
          </a:bodyPr>
          <a:lstStyle/>
          <a:p>
            <a:r>
              <a:rPr lang="es-HN" sz="2400" dirty="0" smtClean="0">
                <a:latin typeface="Arial" pitchFamily="34" charset="0"/>
                <a:cs typeface="Arial" pitchFamily="34" charset="0"/>
              </a:rPr>
              <a:t>Polea grande instalada en el pico del compartimiento de granos. Permite que cuerdas, nudos y mosquetones pasen a través de ella. Componente efectivo para apoyar al entrante desde arriba para que el/ella no quede atrapado.</a:t>
            </a:r>
            <a:endParaRPr lang="es-HN" sz="2400" dirty="0">
              <a:latin typeface="Arial" pitchFamily="34" charset="0"/>
              <a:cs typeface="Arial" pitchFamily="34" charset="0"/>
            </a:endParaRPr>
          </a:p>
        </p:txBody>
      </p:sp>
      <p:pic>
        <p:nvPicPr>
          <p:cNvPr id="8" name="Picture 7" descr="Polea Pasa Nudos&#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5417" y="1121162"/>
            <a:ext cx="4736730" cy="3146038"/>
          </a:xfrm>
          <a:prstGeom prst="rect">
            <a:avLst/>
          </a:prstGeom>
        </p:spPr>
      </p:pic>
      <p:sp>
        <p:nvSpPr>
          <p:cNvPr id="3" name="TextBox 2"/>
          <p:cNvSpPr txBox="1"/>
          <p:nvPr/>
        </p:nvSpPr>
        <p:spPr>
          <a:xfrm>
            <a:off x="609600" y="2111812"/>
            <a:ext cx="2514600" cy="954107"/>
          </a:xfrm>
          <a:prstGeom prst="rect">
            <a:avLst/>
          </a:prstGeom>
          <a:noFill/>
        </p:spPr>
        <p:txBody>
          <a:bodyPr wrap="square" rtlCol="0">
            <a:spAutoFit/>
          </a:bodyPr>
          <a:lstStyle/>
          <a:p>
            <a:pPr algn="ctr"/>
            <a:r>
              <a:rPr lang="es-HN" sz="2800" b="1" u="sng" dirty="0" smtClean="0"/>
              <a:t>Polea Pasa Nudos</a:t>
            </a:r>
            <a:endParaRPr lang="es-HN" sz="2800" b="1" u="sng" dirty="0"/>
          </a:p>
        </p:txBody>
      </p:sp>
    </p:spTree>
    <p:extLst>
      <p:ext uri="{BB962C8B-B14F-4D97-AF65-F5344CB8AC3E}">
        <p14:creationId xmlns:p14="http://schemas.microsoft.com/office/powerpoint/2010/main" val="732268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74638"/>
            <a:ext cx="8229600" cy="941764"/>
          </a:xfrm>
        </p:spPr>
        <p:txBody>
          <a:bodyPr>
            <a:normAutofit fontScale="90000"/>
          </a:bodyPr>
          <a:lstStyle/>
          <a:p>
            <a:r>
              <a:rPr lang="es-HN" dirty="0" smtClean="0"/>
              <a:t>Componentes de Cuerda Salvavidas</a:t>
            </a:r>
            <a:endParaRPr lang="es-HN" dirty="0"/>
          </a:p>
        </p:txBody>
      </p:sp>
      <p:sp>
        <p:nvSpPr>
          <p:cNvPr id="3" name="Rectangle 2"/>
          <p:cNvSpPr/>
          <p:nvPr/>
        </p:nvSpPr>
        <p:spPr>
          <a:xfrm>
            <a:off x="478971" y="1905000"/>
            <a:ext cx="3962400" cy="3108543"/>
          </a:xfrm>
          <a:prstGeom prst="rect">
            <a:avLst/>
          </a:prstGeom>
        </p:spPr>
        <p:txBody>
          <a:bodyPr wrap="square">
            <a:spAutoFit/>
          </a:bodyPr>
          <a:lstStyle/>
          <a:p>
            <a:pPr algn="ctr"/>
            <a:r>
              <a:rPr lang="es-HN" sz="2800" b="1" u="sng" dirty="0" smtClean="0">
                <a:latin typeface="Arial" pitchFamily="34" charset="0"/>
                <a:ea typeface="Times New Roman"/>
                <a:cs typeface="Arial" pitchFamily="34" charset="0"/>
              </a:rPr>
              <a:t>Cuerda Salvavidas</a:t>
            </a:r>
          </a:p>
          <a:p>
            <a:r>
              <a:rPr lang="es-HN" sz="2800" dirty="0" smtClean="0">
                <a:latin typeface="Arial" pitchFamily="34" charset="0"/>
                <a:ea typeface="Times New Roman"/>
                <a:cs typeface="Arial" pitchFamily="34" charset="0"/>
              </a:rPr>
              <a:t>Cuerda estática kernmantle con diámetro de 7/16” o 1/2” tal como la que se utiliza para acceso con cuerda o rescate.</a:t>
            </a:r>
            <a:endParaRPr lang="en-US" sz="2800" dirty="0">
              <a:latin typeface="Arial" pitchFamily="34" charset="0"/>
              <a:cs typeface="Arial" pitchFamily="34" charset="0"/>
            </a:endParaRPr>
          </a:p>
        </p:txBody>
      </p:sp>
      <p:pic>
        <p:nvPicPr>
          <p:cNvPr id="9" name="Picture 8" descr="Cuerda salvavida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3195" y="1371600"/>
            <a:ext cx="3972266" cy="3886200"/>
          </a:xfrm>
          <a:prstGeom prst="rect">
            <a:avLst/>
          </a:prstGeom>
        </p:spPr>
      </p:pic>
    </p:spTree>
    <p:extLst>
      <p:ext uri="{BB962C8B-B14F-4D97-AF65-F5344CB8AC3E}">
        <p14:creationId xmlns:p14="http://schemas.microsoft.com/office/powerpoint/2010/main" val="4046495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76200"/>
            <a:ext cx="8229600" cy="941764"/>
          </a:xfrm>
        </p:spPr>
        <p:txBody>
          <a:bodyPr>
            <a:normAutofit fontScale="90000"/>
          </a:bodyPr>
          <a:lstStyle/>
          <a:p>
            <a:r>
              <a:rPr lang="es-HN" dirty="0" smtClean="0"/>
              <a:t>Componentes de la Cuerda Salvavidas  </a:t>
            </a:r>
            <a:endParaRPr lang="es-HN" dirty="0"/>
          </a:p>
        </p:txBody>
      </p:sp>
      <p:sp>
        <p:nvSpPr>
          <p:cNvPr id="7" name="Rectangle 6"/>
          <p:cNvSpPr/>
          <p:nvPr/>
        </p:nvSpPr>
        <p:spPr>
          <a:xfrm>
            <a:off x="685800" y="4762458"/>
            <a:ext cx="7772400" cy="1384995"/>
          </a:xfrm>
          <a:prstGeom prst="rect">
            <a:avLst/>
          </a:prstGeom>
        </p:spPr>
        <p:txBody>
          <a:bodyPr wrap="square">
            <a:spAutoFit/>
          </a:bodyPr>
          <a:lstStyle/>
          <a:p>
            <a:pPr>
              <a:spcAft>
                <a:spcPts val="600"/>
              </a:spcAft>
            </a:pPr>
            <a:r>
              <a:rPr lang="es-HN" sz="2800" dirty="0" smtClean="0">
                <a:latin typeface="Arial" pitchFamily="34" charset="0"/>
                <a:ea typeface="Times New Roman"/>
                <a:cs typeface="Times New Roman"/>
              </a:rPr>
              <a:t>Anclaje acoplado a la pared del compartimiento en el punto de entrada superior. Se utiliza junto con una polea pasa nudos.   </a:t>
            </a:r>
            <a:endParaRPr lang="es-HN" sz="2800" dirty="0">
              <a:latin typeface="Arial" pitchFamily="34" charset="0"/>
              <a:ea typeface="Times New Roman"/>
              <a:cs typeface="Times New Roman"/>
            </a:endParaRPr>
          </a:p>
        </p:txBody>
      </p:sp>
      <p:pic>
        <p:nvPicPr>
          <p:cNvPr id="3" name="Picture 2" descr="Anclaje de Pared Lateral&#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021133"/>
            <a:ext cx="2133600" cy="3775387"/>
          </a:xfrm>
          <a:prstGeom prst="rect">
            <a:avLst/>
          </a:prstGeom>
        </p:spPr>
      </p:pic>
      <p:pic>
        <p:nvPicPr>
          <p:cNvPr id="4" name="Picture 3" descr="Anclaje de Pared Lateral&#10;"/>
          <p:cNvPicPr>
            <a:picLocks noChangeAspect="1"/>
          </p:cNvPicPr>
          <p:nvPr/>
        </p:nvPicPr>
        <p:blipFill>
          <a:blip r:embed="rId5"/>
          <a:stretch>
            <a:fillRect/>
          </a:stretch>
        </p:blipFill>
        <p:spPr>
          <a:xfrm>
            <a:off x="2971799" y="1676400"/>
            <a:ext cx="5559599" cy="3124200"/>
          </a:xfrm>
          <a:prstGeom prst="rect">
            <a:avLst/>
          </a:prstGeom>
        </p:spPr>
      </p:pic>
      <p:sp>
        <p:nvSpPr>
          <p:cNvPr id="8" name="TextBox 7"/>
          <p:cNvSpPr txBox="1"/>
          <p:nvPr/>
        </p:nvSpPr>
        <p:spPr>
          <a:xfrm>
            <a:off x="3276600" y="1066800"/>
            <a:ext cx="4419600" cy="523220"/>
          </a:xfrm>
          <a:prstGeom prst="rect">
            <a:avLst/>
          </a:prstGeom>
          <a:noFill/>
        </p:spPr>
        <p:txBody>
          <a:bodyPr wrap="square" rtlCol="0">
            <a:spAutoFit/>
          </a:bodyPr>
          <a:lstStyle/>
          <a:p>
            <a:pPr algn="ctr"/>
            <a:r>
              <a:rPr lang="es-HN" sz="2800" b="1" u="sng" dirty="0" smtClean="0"/>
              <a:t>Anclaje de Pared Lateral</a:t>
            </a:r>
            <a:endParaRPr lang="es-HN" sz="2800" b="1" u="sng" dirty="0"/>
          </a:p>
        </p:txBody>
      </p:sp>
    </p:spTree>
    <p:extLst>
      <p:ext uri="{BB962C8B-B14F-4D97-AF65-F5344CB8AC3E}">
        <p14:creationId xmlns:p14="http://schemas.microsoft.com/office/powerpoint/2010/main" val="34261405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74638"/>
            <a:ext cx="8229600" cy="941764"/>
          </a:xfrm>
        </p:spPr>
        <p:txBody>
          <a:bodyPr>
            <a:normAutofit fontScale="90000"/>
          </a:bodyPr>
          <a:lstStyle/>
          <a:p>
            <a:r>
              <a:rPr lang="es-HN" dirty="0" smtClean="0"/>
              <a:t>Componentes de la Cuerda Salvavidas   </a:t>
            </a:r>
            <a:endParaRPr lang="es-HN" dirty="0"/>
          </a:p>
        </p:txBody>
      </p:sp>
      <p:sp>
        <p:nvSpPr>
          <p:cNvPr id="4" name="Rectangle 3"/>
          <p:cNvSpPr/>
          <p:nvPr/>
        </p:nvSpPr>
        <p:spPr>
          <a:xfrm>
            <a:off x="5743470" y="1497324"/>
            <a:ext cx="3129337" cy="4524315"/>
          </a:xfrm>
          <a:prstGeom prst="rect">
            <a:avLst/>
          </a:prstGeom>
        </p:spPr>
        <p:txBody>
          <a:bodyPr wrap="square">
            <a:spAutoFit/>
          </a:bodyPr>
          <a:lstStyle/>
          <a:p>
            <a:r>
              <a:rPr lang="es-HN" sz="2800" dirty="0" smtClean="0">
                <a:latin typeface="Arial" pitchFamily="34" charset="0"/>
              </a:rPr>
              <a:t>Utilizado para conectar los componentes del sistema de cuerda salvavidas. </a:t>
            </a:r>
          </a:p>
          <a:p>
            <a:endParaRPr lang="es-HN" sz="2800" dirty="0" smtClean="0">
              <a:latin typeface="Arial" pitchFamily="34" charset="0"/>
            </a:endParaRPr>
          </a:p>
          <a:p>
            <a:r>
              <a:rPr lang="es-HN" sz="2400" b="1" i="1" dirty="0" smtClean="0">
                <a:latin typeface="Arial" pitchFamily="34" charset="0"/>
              </a:rPr>
              <a:t>Ejemplo:</a:t>
            </a:r>
            <a:r>
              <a:rPr lang="es-HN" sz="2400" i="1" dirty="0" smtClean="0">
                <a:latin typeface="Arial" pitchFamily="34" charset="0"/>
              </a:rPr>
              <a:t> conectar el anclaje de la pared lateral al dispositivo de amarre si es necesario.</a:t>
            </a:r>
            <a:endParaRPr lang="es-HN" sz="2400" i="1" dirty="0">
              <a:latin typeface="Arial" pitchFamily="34" charset="0"/>
            </a:endParaRPr>
          </a:p>
        </p:txBody>
      </p:sp>
      <p:sp>
        <p:nvSpPr>
          <p:cNvPr id="8" name="Rectangle 7"/>
          <p:cNvSpPr/>
          <p:nvPr/>
        </p:nvSpPr>
        <p:spPr>
          <a:xfrm>
            <a:off x="324805" y="4495800"/>
            <a:ext cx="5542595" cy="1384995"/>
          </a:xfrm>
          <a:prstGeom prst="rect">
            <a:avLst/>
          </a:prstGeom>
        </p:spPr>
        <p:txBody>
          <a:bodyPr wrap="square">
            <a:spAutoFit/>
          </a:bodyPr>
          <a:lstStyle/>
          <a:p>
            <a:pPr>
              <a:spcAft>
                <a:spcPts val="600"/>
              </a:spcAft>
            </a:pPr>
            <a:r>
              <a:rPr lang="es-HN" sz="2800" dirty="0" smtClean="0">
                <a:latin typeface="Arial" pitchFamily="34" charset="0"/>
                <a:ea typeface="Times New Roman"/>
                <a:cs typeface="Times New Roman"/>
              </a:rPr>
              <a:t>Hecho de cinta atada con un nudo agua o con un  lazo cocido comprado de fábrica. </a:t>
            </a:r>
            <a:endParaRPr lang="es-HN" sz="2800" dirty="0">
              <a:latin typeface="Arial" pitchFamily="34" charset="0"/>
              <a:ea typeface="Times New Roman"/>
              <a:cs typeface="Times New Roman"/>
            </a:endParaRPr>
          </a:p>
        </p:txBody>
      </p:sp>
      <p:pic>
        <p:nvPicPr>
          <p:cNvPr id="7" name="Picture 12" descr="RT Heavy Duty Anchor Loop Rigging Sl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997" y="1828800"/>
            <a:ext cx="2123203" cy="21798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www.rescuetech1.com/images/products/thumb/loop_sl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95600" y="1828800"/>
            <a:ext cx="2700757"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Lazo cocido"/>
          <p:cNvSpPr txBox="1"/>
          <p:nvPr/>
        </p:nvSpPr>
        <p:spPr>
          <a:xfrm>
            <a:off x="914400" y="1216402"/>
            <a:ext cx="4343400" cy="523220"/>
          </a:xfrm>
          <a:prstGeom prst="rect">
            <a:avLst/>
          </a:prstGeom>
          <a:noFill/>
        </p:spPr>
        <p:txBody>
          <a:bodyPr wrap="square" rtlCol="0">
            <a:spAutoFit/>
          </a:bodyPr>
          <a:lstStyle/>
          <a:p>
            <a:pPr algn="ctr"/>
            <a:r>
              <a:rPr lang="es-HN" sz="2800" b="1" u="sng" dirty="0" smtClean="0"/>
              <a:t>Eslinga / Lazo cocido</a:t>
            </a:r>
            <a:endParaRPr lang="es-HN" sz="2800" b="1" u="sng" dirty="0"/>
          </a:p>
        </p:txBody>
      </p:sp>
    </p:spTree>
    <p:extLst>
      <p:ext uri="{BB962C8B-B14F-4D97-AF65-F5344CB8AC3E}">
        <p14:creationId xmlns:p14="http://schemas.microsoft.com/office/powerpoint/2010/main" val="2430283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85609"/>
            <a:ext cx="9144000" cy="1096191"/>
          </a:xfrm>
          <a:prstGeom prst="rect">
            <a:avLst/>
          </a:prstGeom>
        </p:spPr>
      </p:pic>
      <p:sp>
        <p:nvSpPr>
          <p:cNvPr id="2" name="Title 1"/>
          <p:cNvSpPr>
            <a:spLocks noGrp="1"/>
          </p:cNvSpPr>
          <p:nvPr>
            <p:ph type="title"/>
          </p:nvPr>
        </p:nvSpPr>
        <p:spPr>
          <a:xfrm>
            <a:off x="457200" y="131707"/>
            <a:ext cx="8229600" cy="941764"/>
          </a:xfrm>
        </p:spPr>
        <p:txBody>
          <a:bodyPr>
            <a:normAutofit fontScale="90000"/>
          </a:bodyPr>
          <a:lstStyle/>
          <a:p>
            <a:r>
              <a:rPr lang="es-HN" dirty="0" smtClean="0"/>
              <a:t>Componentes de la Cuerda Salvavidas    </a:t>
            </a:r>
            <a:endParaRPr lang="es-HN" dirty="0"/>
          </a:p>
        </p:txBody>
      </p:sp>
      <p:sp>
        <p:nvSpPr>
          <p:cNvPr id="5" name="Rectangle 4"/>
          <p:cNvSpPr/>
          <p:nvPr/>
        </p:nvSpPr>
        <p:spPr>
          <a:xfrm>
            <a:off x="304800" y="4381021"/>
            <a:ext cx="5507605" cy="1815882"/>
          </a:xfrm>
          <a:prstGeom prst="rect">
            <a:avLst/>
          </a:prstGeom>
        </p:spPr>
        <p:txBody>
          <a:bodyPr wrap="square">
            <a:spAutoFit/>
          </a:bodyPr>
          <a:lstStyle/>
          <a:p>
            <a:pPr>
              <a:spcAft>
                <a:spcPts val="600"/>
              </a:spcAft>
            </a:pPr>
            <a:r>
              <a:rPr lang="es-HN" sz="2800" dirty="0" smtClean="0">
                <a:latin typeface="Arial" pitchFamily="34" charset="0"/>
                <a:ea typeface="Times New Roman"/>
                <a:cs typeface="Arial" pitchFamily="34" charset="0"/>
              </a:rPr>
              <a:t>Utilizados para conectar y desconectar los componentes rápidamente en sistemas de seguridad críticos.</a:t>
            </a:r>
            <a:r>
              <a:rPr lang="es-HN" dirty="0" smtClean="0">
                <a:ea typeface="Times New Roman"/>
                <a:cs typeface="Times New Roman"/>
              </a:rPr>
              <a:t> </a:t>
            </a:r>
            <a:endParaRPr lang="es-HN" sz="1600" dirty="0">
              <a:ea typeface="Times New Roman"/>
              <a:cs typeface="Times New Roman"/>
            </a:endParaRPr>
          </a:p>
        </p:txBody>
      </p:sp>
      <p:sp>
        <p:nvSpPr>
          <p:cNvPr id="7" name="Rectangle 6"/>
          <p:cNvSpPr/>
          <p:nvPr/>
        </p:nvSpPr>
        <p:spPr>
          <a:xfrm>
            <a:off x="5181600" y="1219200"/>
            <a:ext cx="3499235" cy="3816429"/>
          </a:xfrm>
          <a:prstGeom prst="rect">
            <a:avLst/>
          </a:prstGeom>
        </p:spPr>
        <p:txBody>
          <a:bodyPr wrap="square">
            <a:spAutoFit/>
          </a:bodyPr>
          <a:lstStyle/>
          <a:p>
            <a:pPr lvl="0">
              <a:spcAft>
                <a:spcPts val="600"/>
              </a:spcAft>
            </a:pPr>
            <a:r>
              <a:rPr lang="es-HN" sz="2800" dirty="0" smtClean="0">
                <a:solidFill>
                  <a:prstClr val="black"/>
                </a:solidFill>
                <a:latin typeface="Arial" pitchFamily="34" charset="0"/>
                <a:ea typeface="Times New Roman"/>
                <a:cs typeface="Arial" pitchFamily="34" charset="0"/>
              </a:rPr>
              <a:t>Anillo de metal rectangular con una puerta con resorte.</a:t>
            </a:r>
          </a:p>
          <a:p>
            <a:pPr lvl="0">
              <a:spcAft>
                <a:spcPts val="600"/>
              </a:spcAft>
            </a:pPr>
            <a:endParaRPr lang="es-HN" sz="800" dirty="0" smtClean="0">
              <a:solidFill>
                <a:prstClr val="black"/>
              </a:solidFill>
              <a:latin typeface="Arial" pitchFamily="34" charset="0"/>
              <a:ea typeface="Times New Roman"/>
              <a:cs typeface="Arial" pitchFamily="34" charset="0"/>
            </a:endParaRPr>
          </a:p>
          <a:p>
            <a:pPr lvl="0">
              <a:spcAft>
                <a:spcPts val="600"/>
              </a:spcAft>
            </a:pPr>
            <a:r>
              <a:rPr lang="es-HN" sz="2800" dirty="0" smtClean="0">
                <a:solidFill>
                  <a:prstClr val="black"/>
                </a:solidFill>
                <a:latin typeface="Arial" pitchFamily="34" charset="0"/>
                <a:ea typeface="Times New Roman"/>
                <a:cs typeface="Arial" pitchFamily="34" charset="0"/>
              </a:rPr>
              <a:t>Las puertas deben tener un mecanismo de bloqueo para evitar que se abran accidentalmente.</a:t>
            </a:r>
            <a:endParaRPr lang="es-HN" sz="2800" dirty="0">
              <a:solidFill>
                <a:prstClr val="black"/>
              </a:solidFill>
              <a:latin typeface="Arial" pitchFamily="34" charset="0"/>
              <a:ea typeface="Times New Roman"/>
              <a:cs typeface="Arial" pitchFamily="34" charset="0"/>
            </a:endParaRPr>
          </a:p>
        </p:txBody>
      </p:sp>
      <p:pic>
        <p:nvPicPr>
          <p:cNvPr id="8" name="Picture 4" descr="rescue carabi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1577969"/>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1054749"/>
            <a:ext cx="3810000" cy="523220"/>
          </a:xfrm>
          <a:prstGeom prst="rect">
            <a:avLst/>
          </a:prstGeom>
          <a:noFill/>
        </p:spPr>
        <p:txBody>
          <a:bodyPr wrap="square" rtlCol="0">
            <a:spAutoFit/>
          </a:bodyPr>
          <a:lstStyle/>
          <a:p>
            <a:pPr algn="ctr"/>
            <a:r>
              <a:rPr lang="es-HN" sz="2800" b="1" u="sng" dirty="0" smtClean="0"/>
              <a:t>Mosquetón</a:t>
            </a:r>
            <a:endParaRPr lang="es-HN" sz="2800" b="1" u="sng" dirty="0"/>
          </a:p>
        </p:txBody>
      </p:sp>
    </p:spTree>
    <p:extLst>
      <p:ext uri="{BB962C8B-B14F-4D97-AF65-F5344CB8AC3E}">
        <p14:creationId xmlns:p14="http://schemas.microsoft.com/office/powerpoint/2010/main" val="166016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28882"/>
            <a:ext cx="9144000" cy="1096191"/>
          </a:xfrm>
          <a:prstGeom prst="rect">
            <a:avLst/>
          </a:prstGeom>
        </p:spPr>
      </p:pic>
      <p:sp>
        <p:nvSpPr>
          <p:cNvPr id="2" name="Title 1"/>
          <p:cNvSpPr>
            <a:spLocks noGrp="1"/>
          </p:cNvSpPr>
          <p:nvPr>
            <p:ph type="title"/>
          </p:nvPr>
        </p:nvSpPr>
        <p:spPr>
          <a:xfrm>
            <a:off x="457200" y="274638"/>
            <a:ext cx="8229600" cy="941764"/>
          </a:xfrm>
        </p:spPr>
        <p:txBody>
          <a:bodyPr>
            <a:normAutofit fontScale="90000"/>
          </a:bodyPr>
          <a:lstStyle/>
          <a:p>
            <a:r>
              <a:rPr lang="es-HN" dirty="0" smtClean="0"/>
              <a:t>Componentes de la Cuerda Salvavidas     </a:t>
            </a:r>
            <a:endParaRPr lang="es-HN" dirty="0"/>
          </a:p>
        </p:txBody>
      </p:sp>
      <p:sp>
        <p:nvSpPr>
          <p:cNvPr id="4" name="Rectangle 3"/>
          <p:cNvSpPr/>
          <p:nvPr/>
        </p:nvSpPr>
        <p:spPr>
          <a:xfrm>
            <a:off x="6409809" y="1536091"/>
            <a:ext cx="2514600" cy="3108543"/>
          </a:xfrm>
          <a:prstGeom prst="rect">
            <a:avLst/>
          </a:prstGeom>
        </p:spPr>
        <p:txBody>
          <a:bodyPr wrap="square">
            <a:spAutoFit/>
          </a:bodyPr>
          <a:lstStyle/>
          <a:p>
            <a:pPr>
              <a:spcAft>
                <a:spcPts val="600"/>
              </a:spcAft>
            </a:pPr>
            <a:r>
              <a:rPr lang="es-HN" sz="2700" dirty="0" smtClean="0">
                <a:latin typeface="Arial" pitchFamily="34" charset="0"/>
                <a:ea typeface="Times New Roman"/>
                <a:cs typeface="Times New Roman"/>
              </a:rPr>
              <a:t>Pieza mecánica del equipo utilizada para controlar una cuerda(durante el amarre).</a:t>
            </a:r>
            <a:endParaRPr lang="es-HN" sz="2700" dirty="0">
              <a:latin typeface="Arial" pitchFamily="34" charset="0"/>
              <a:ea typeface="Times New Roman"/>
              <a:cs typeface="Times New Roman"/>
            </a:endParaRPr>
          </a:p>
        </p:txBody>
      </p:sp>
      <p:sp>
        <p:nvSpPr>
          <p:cNvPr id="8" name="Rectangle 7"/>
          <p:cNvSpPr/>
          <p:nvPr/>
        </p:nvSpPr>
        <p:spPr>
          <a:xfrm>
            <a:off x="972387" y="5036384"/>
            <a:ext cx="7199226" cy="1292662"/>
          </a:xfrm>
          <a:prstGeom prst="rect">
            <a:avLst/>
          </a:prstGeom>
        </p:spPr>
        <p:txBody>
          <a:bodyPr wrap="square">
            <a:spAutoFit/>
          </a:bodyPr>
          <a:lstStyle/>
          <a:p>
            <a:pPr>
              <a:spcAft>
                <a:spcPts val="600"/>
              </a:spcAft>
            </a:pPr>
            <a:r>
              <a:rPr lang="es-HN" sz="2600" dirty="0" smtClean="0">
                <a:latin typeface="Arial" pitchFamily="34" charset="0"/>
                <a:ea typeface="Times New Roman"/>
                <a:cs typeface="Times New Roman"/>
              </a:rPr>
              <a:t>Un dispositivo de amarre activo, automáticamente agarra la cuerda si hay una sacudida repentina o un tirón.</a:t>
            </a:r>
            <a:endParaRPr lang="es-HN" sz="2600" dirty="0">
              <a:latin typeface="Arial" pitchFamily="34" charset="0"/>
              <a:ea typeface="Times New Roman"/>
              <a:cs typeface="Times New Roman"/>
            </a:endParaRPr>
          </a:p>
        </p:txBody>
      </p:sp>
      <p:pic>
        <p:nvPicPr>
          <p:cNvPr id="7" name="Picture 6" descr="Dispositivos de Amarr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820541" y="2449106"/>
            <a:ext cx="3074311" cy="2276989"/>
          </a:xfrm>
          <a:prstGeom prst="rect">
            <a:avLst/>
          </a:prstGeom>
        </p:spPr>
      </p:pic>
      <p:pic>
        <p:nvPicPr>
          <p:cNvPr id="5" name="Picture 4" descr="Enganche de cuerd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4800" y="2094944"/>
            <a:ext cx="1676400" cy="3029813"/>
          </a:xfrm>
          <a:prstGeom prst="rect">
            <a:avLst/>
          </a:prstGeom>
        </p:spPr>
      </p:pic>
      <p:sp>
        <p:nvSpPr>
          <p:cNvPr id="9" name="TextBox 8"/>
          <p:cNvSpPr txBox="1"/>
          <p:nvPr/>
        </p:nvSpPr>
        <p:spPr>
          <a:xfrm>
            <a:off x="1371600" y="1153180"/>
            <a:ext cx="4495800" cy="954107"/>
          </a:xfrm>
          <a:prstGeom prst="rect">
            <a:avLst/>
          </a:prstGeom>
          <a:noFill/>
        </p:spPr>
        <p:txBody>
          <a:bodyPr wrap="square" rtlCol="0">
            <a:spAutoFit/>
          </a:bodyPr>
          <a:lstStyle/>
          <a:p>
            <a:pPr algn="ctr"/>
            <a:r>
              <a:rPr lang="es-HN" sz="2800" b="1" u="sng" dirty="0" smtClean="0"/>
              <a:t>Dispositivos de Amarre/Enganche de cuerda</a:t>
            </a:r>
            <a:endParaRPr lang="es-HN" sz="2800" b="1" u="sng" dirty="0"/>
          </a:p>
        </p:txBody>
      </p:sp>
    </p:spTree>
    <p:extLst>
      <p:ext uri="{BB962C8B-B14F-4D97-AF65-F5344CB8AC3E}">
        <p14:creationId xmlns:p14="http://schemas.microsoft.com/office/powerpoint/2010/main" val="2236763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78286"/>
            <a:ext cx="9144000" cy="946787"/>
          </a:xfrm>
          <a:prstGeom prst="rect">
            <a:avLst/>
          </a:prstGeom>
        </p:spPr>
      </p:pic>
      <p:pic>
        <p:nvPicPr>
          <p:cNvPr id="4" name="Picture 3" descr="lifeline system set-up"/>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000" y="132840"/>
            <a:ext cx="5486400" cy="5929745"/>
          </a:xfrm>
          <a:prstGeom prst="rect">
            <a:avLst/>
          </a:prstGeom>
        </p:spPr>
      </p:pic>
      <p:sp>
        <p:nvSpPr>
          <p:cNvPr id="5" name="TextBox 4"/>
          <p:cNvSpPr txBox="1"/>
          <p:nvPr/>
        </p:nvSpPr>
        <p:spPr>
          <a:xfrm>
            <a:off x="5410200" y="2330811"/>
            <a:ext cx="3048000" cy="3046988"/>
          </a:xfrm>
          <a:prstGeom prst="rect">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HN" sz="2400" b="1" dirty="0">
                <a:latin typeface="Arial" pitchFamily="34" charset="0"/>
                <a:cs typeface="Arial" pitchFamily="34" charset="0"/>
              </a:rPr>
              <a:t> ¡Consulte </a:t>
            </a:r>
            <a:r>
              <a:rPr lang="es-HN" sz="2400" b="1" dirty="0" smtClean="0">
                <a:latin typeface="Arial" pitchFamily="34" charset="0"/>
                <a:cs typeface="Arial" pitchFamily="34" charset="0"/>
              </a:rPr>
              <a:t>al fabricante del compartimiento o la persona calificada para designar/instalar los puntos de anclaje!</a:t>
            </a:r>
            <a:endParaRPr lang="es-HN" sz="2400" b="1" dirty="0">
              <a:latin typeface="Arial" pitchFamily="34" charset="0"/>
              <a:cs typeface="Arial" pitchFamily="34" charset="0"/>
            </a:endParaRPr>
          </a:p>
        </p:txBody>
      </p:sp>
      <p:sp>
        <p:nvSpPr>
          <p:cNvPr id="2" name="Title 1"/>
          <p:cNvSpPr>
            <a:spLocks noGrp="1"/>
          </p:cNvSpPr>
          <p:nvPr>
            <p:ph type="title"/>
          </p:nvPr>
        </p:nvSpPr>
        <p:spPr/>
        <p:txBody>
          <a:bodyPr>
            <a:normAutofit/>
          </a:bodyPr>
          <a:lstStyle/>
          <a:p>
            <a:pPr algn="l"/>
            <a:r>
              <a:rPr lang="en-US" sz="100" dirty="0" err="1" smtClean="0">
                <a:solidFill>
                  <a:schemeClr val="bg1"/>
                </a:solidFill>
              </a:rPr>
              <a:t>configuración</a:t>
            </a:r>
            <a:r>
              <a:rPr lang="en-US" sz="100" dirty="0" smtClean="0">
                <a:solidFill>
                  <a:schemeClr val="bg1"/>
                </a:solidFill>
              </a:rPr>
              <a:t> del </a:t>
            </a:r>
            <a:r>
              <a:rPr lang="en-US" sz="100" dirty="0" err="1" smtClean="0">
                <a:solidFill>
                  <a:schemeClr val="bg1"/>
                </a:solidFill>
              </a:rPr>
              <a:t>sistema</a:t>
            </a:r>
            <a:r>
              <a:rPr lang="en-US" sz="100" dirty="0" smtClean="0">
                <a:solidFill>
                  <a:schemeClr val="bg1"/>
                </a:solidFill>
              </a:rPr>
              <a:t> Lifeline</a:t>
            </a:r>
            <a:endParaRPr lang="en-US" sz="100" dirty="0">
              <a:solidFill>
                <a:schemeClr val="bg1"/>
              </a:solidFill>
            </a:endParaRPr>
          </a:p>
        </p:txBody>
      </p:sp>
    </p:spTree>
    <p:extLst>
      <p:ext uri="{BB962C8B-B14F-4D97-AF65-F5344CB8AC3E}">
        <p14:creationId xmlns:p14="http://schemas.microsoft.com/office/powerpoint/2010/main" val="2325167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6096" y="228600"/>
            <a:ext cx="9144000" cy="1401762"/>
          </a:xfrm>
        </p:spPr>
        <p:txBody>
          <a:bodyPr>
            <a:noAutofit/>
          </a:bodyPr>
          <a:lstStyle/>
          <a:p>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PROTECCIÓN CON CUERDA SALVAVIDAS </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EXAMEN PRELIMINAR</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sz="half" idx="1"/>
          </p:nvPr>
        </p:nvSpPr>
        <p:spPr>
          <a:xfrm>
            <a:off x="533400" y="2468217"/>
            <a:ext cx="4038600" cy="1472626"/>
          </a:xfrm>
          <a:ln w="38100">
            <a:noFill/>
          </a:ln>
        </p:spPr>
        <p:txBody>
          <a:bodyPr>
            <a:normAutofit/>
          </a:bodyPr>
          <a:lstStyle/>
          <a:p>
            <a:pPr marL="685800" indent="-457200">
              <a:spcBef>
                <a:spcPts val="600"/>
              </a:spcBef>
              <a:buClr>
                <a:schemeClr val="accent6">
                  <a:lumMod val="75000"/>
                </a:schemeClr>
              </a:buClr>
              <a:buFont typeface="+mj-lt"/>
              <a:buAutoNum type="alphaLcPeriod"/>
            </a:pPr>
            <a:r>
              <a:rPr lang="es-HN" sz="2400" dirty="0" smtClean="0"/>
              <a:t>Electrocución</a:t>
            </a:r>
          </a:p>
          <a:p>
            <a:pPr marL="685800" indent="-457200">
              <a:spcBef>
                <a:spcPts val="600"/>
              </a:spcBef>
              <a:buClr>
                <a:schemeClr val="accent6">
                  <a:lumMod val="75000"/>
                </a:schemeClr>
              </a:buClr>
              <a:buFont typeface="+mj-lt"/>
              <a:buAutoNum type="alphaLcPeriod"/>
            </a:pPr>
            <a:r>
              <a:rPr lang="es-HN" sz="2400" dirty="0" smtClean="0"/>
              <a:t>Caídas de altura</a:t>
            </a:r>
          </a:p>
        </p:txBody>
      </p:sp>
      <p:sp>
        <p:nvSpPr>
          <p:cNvPr id="4" name="Content Placeholder 3"/>
          <p:cNvSpPr>
            <a:spLocks noGrp="1"/>
          </p:cNvSpPr>
          <p:nvPr>
            <p:ph sz="half" idx="2"/>
          </p:nvPr>
        </p:nvSpPr>
        <p:spPr>
          <a:xfrm>
            <a:off x="4572000" y="2468217"/>
            <a:ext cx="4038600" cy="1472626"/>
          </a:xfrm>
        </p:spPr>
        <p:txBody>
          <a:bodyPr>
            <a:normAutofit/>
          </a:bodyPr>
          <a:lstStyle/>
          <a:p>
            <a:pPr marL="457200" indent="-457200">
              <a:spcBef>
                <a:spcPts val="600"/>
              </a:spcBef>
              <a:buClr>
                <a:schemeClr val="accent6">
                  <a:lumMod val="75000"/>
                </a:schemeClr>
              </a:buClr>
              <a:buFont typeface="+mj-lt"/>
              <a:buAutoNum type="alphaLcPeriod" startAt="3"/>
            </a:pPr>
            <a:r>
              <a:rPr lang="es-HN" sz="2400" dirty="0" smtClean="0"/>
              <a:t>Avalanchas de grano</a:t>
            </a:r>
          </a:p>
          <a:p>
            <a:pPr marL="457200" indent="-457200">
              <a:spcBef>
                <a:spcPts val="600"/>
              </a:spcBef>
              <a:buClr>
                <a:schemeClr val="accent6">
                  <a:lumMod val="75000"/>
                </a:schemeClr>
              </a:buClr>
              <a:buFont typeface="+mj-lt"/>
              <a:buAutoNum type="alphaLcPeriod" startAt="3"/>
            </a:pPr>
            <a:r>
              <a:rPr lang="es-HN" sz="2400" dirty="0" smtClean="0"/>
              <a:t>Atrapamiento o inmersión</a:t>
            </a:r>
            <a:endParaRPr lang="es-HN" sz="2400" dirty="0"/>
          </a:p>
        </p:txBody>
      </p:sp>
      <p:sp>
        <p:nvSpPr>
          <p:cNvPr id="5" name="TextBox 4"/>
          <p:cNvSpPr txBox="1"/>
          <p:nvPr/>
        </p:nvSpPr>
        <p:spPr>
          <a:xfrm>
            <a:off x="533400" y="1630362"/>
            <a:ext cx="8267700" cy="954107"/>
          </a:xfrm>
          <a:prstGeom prst="rect">
            <a:avLst/>
          </a:prstGeom>
          <a:noFill/>
        </p:spPr>
        <p:txBody>
          <a:bodyPr wrap="square" rtlCol="0">
            <a:spAutoFit/>
          </a:bodyPr>
          <a:lstStyle/>
          <a:p>
            <a:pPr marL="514350" indent="-514350">
              <a:buClr>
                <a:srgbClr val="F79646">
                  <a:lumMod val="75000"/>
                </a:srgbClr>
              </a:buClr>
              <a:buFont typeface="+mj-lt"/>
              <a:buAutoNum type="arabicPeriod"/>
            </a:pPr>
            <a:r>
              <a:rPr lang="es-HN" sz="2800" dirty="0" smtClean="0">
                <a:solidFill>
                  <a:prstClr val="black"/>
                </a:solidFill>
                <a:latin typeface="Arial" pitchFamily="34" charset="0"/>
                <a:cs typeface="Arial" pitchFamily="34" charset="0"/>
              </a:rPr>
              <a:t>Un sistema de cuerda salvavidas seguro protege contra</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10" name="TextBox 9"/>
          <p:cNvSpPr txBox="1"/>
          <p:nvPr/>
        </p:nvSpPr>
        <p:spPr>
          <a:xfrm>
            <a:off x="438150" y="3707082"/>
            <a:ext cx="8458200" cy="954107"/>
          </a:xfrm>
          <a:prstGeom prst="rect">
            <a:avLst/>
          </a:prstGeom>
          <a:noFill/>
        </p:spPr>
        <p:txBody>
          <a:bodyPr wrap="square" rtlCol="0">
            <a:spAutoFit/>
          </a:bodyPr>
          <a:lstStyle/>
          <a:p>
            <a:pPr marL="514350" indent="-514350">
              <a:buClr>
                <a:srgbClr val="F79646">
                  <a:lumMod val="75000"/>
                </a:srgbClr>
              </a:buClr>
              <a:buFont typeface="+mj-lt"/>
              <a:buAutoNum type="arabicPeriod" startAt="2"/>
            </a:pPr>
            <a:r>
              <a:rPr lang="es-HN" sz="2800" dirty="0" smtClean="0">
                <a:solidFill>
                  <a:prstClr val="black"/>
                </a:solidFill>
                <a:latin typeface="Arial" pitchFamily="34" charset="0"/>
                <a:cs typeface="Arial" pitchFamily="34" charset="0"/>
              </a:rPr>
              <a:t>Una cuerda salvavidas está asegurada por un ancla(s) en</a:t>
            </a:r>
            <a:r>
              <a:rPr lang="en-US" sz="2800" dirty="0" smtClean="0">
                <a:solidFill>
                  <a:prstClr val="black"/>
                </a:solidFill>
                <a:latin typeface="Arial" pitchFamily="34" charset="0"/>
                <a:cs typeface="Arial" pitchFamily="34" charset="0"/>
              </a:rPr>
              <a:t>:</a:t>
            </a:r>
            <a:endParaRPr lang="en-US" sz="2800" dirty="0">
              <a:solidFill>
                <a:prstClr val="black"/>
              </a:solidFill>
              <a:latin typeface="Arial" pitchFamily="34" charset="0"/>
              <a:cs typeface="Arial" pitchFamily="34" charset="0"/>
            </a:endParaRPr>
          </a:p>
        </p:txBody>
      </p:sp>
      <p:sp>
        <p:nvSpPr>
          <p:cNvPr id="11" name="Content Placeholder 6"/>
          <p:cNvSpPr txBox="1">
            <a:spLocks/>
          </p:cNvSpPr>
          <p:nvPr/>
        </p:nvSpPr>
        <p:spPr>
          <a:xfrm>
            <a:off x="533400" y="4601817"/>
            <a:ext cx="4038600" cy="1472626"/>
          </a:xfrm>
          <a:prstGeom prst="rect">
            <a:avLst/>
          </a:prstGeom>
          <a:ln w="38100">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rgbClr val="F79646">
                  <a:lumMod val="75000"/>
                </a:srgbClr>
              </a:buClr>
              <a:buFont typeface="+mj-lt"/>
              <a:buAutoNum type="alphaLcPeriod"/>
            </a:pPr>
            <a:r>
              <a:rPr lang="es-HN" sz="2400" dirty="0" smtClean="0">
                <a:solidFill>
                  <a:prstClr val="black"/>
                </a:solidFill>
              </a:rPr>
              <a:t>El pico del compartimiento y la escalera interior</a:t>
            </a:r>
          </a:p>
          <a:p>
            <a:pPr marL="685800" indent="-457200">
              <a:spcBef>
                <a:spcPts val="600"/>
              </a:spcBef>
              <a:buClr>
                <a:srgbClr val="F79646">
                  <a:lumMod val="75000"/>
                </a:srgbClr>
              </a:buClr>
              <a:buFont typeface="+mj-lt"/>
              <a:buAutoNum type="alphaLcPeriod"/>
            </a:pPr>
            <a:r>
              <a:rPr lang="es-HN" sz="2400" dirty="0" smtClean="0">
                <a:solidFill>
                  <a:prstClr val="black"/>
                </a:solidFill>
              </a:rPr>
              <a:t>Escalera interior</a:t>
            </a:r>
          </a:p>
        </p:txBody>
      </p:sp>
      <p:sp>
        <p:nvSpPr>
          <p:cNvPr id="12" name="Content Placeholder 3"/>
          <p:cNvSpPr txBox="1">
            <a:spLocks/>
          </p:cNvSpPr>
          <p:nvPr/>
        </p:nvSpPr>
        <p:spPr>
          <a:xfrm>
            <a:off x="4572000" y="4601817"/>
            <a:ext cx="4038600" cy="147262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600"/>
              </a:spcBef>
              <a:buClr>
                <a:srgbClr val="F79646">
                  <a:lumMod val="75000"/>
                </a:srgbClr>
              </a:buClr>
              <a:buFont typeface="+mj-lt"/>
              <a:buAutoNum type="alphaLcPeriod" startAt="3"/>
            </a:pPr>
            <a:r>
              <a:rPr lang="es-HN" sz="2400" dirty="0" smtClean="0">
                <a:solidFill>
                  <a:prstClr val="black"/>
                </a:solidFill>
              </a:rPr>
              <a:t>Parte superior de pared lateral y el pico del compartimiento</a:t>
            </a:r>
          </a:p>
          <a:p>
            <a:pPr marL="457200" indent="-457200">
              <a:spcBef>
                <a:spcPts val="600"/>
              </a:spcBef>
              <a:buClr>
                <a:srgbClr val="F79646">
                  <a:lumMod val="75000"/>
                </a:srgbClr>
              </a:buClr>
              <a:buFont typeface="+mj-lt"/>
              <a:buAutoNum type="alphaLcPeriod" startAt="3"/>
            </a:pPr>
            <a:r>
              <a:rPr lang="es-HN" sz="2400" dirty="0" smtClean="0">
                <a:solidFill>
                  <a:prstClr val="black"/>
                </a:solidFill>
              </a:rPr>
              <a:t>Puerta de entrada en la parte inferior del compartimiento</a:t>
            </a:r>
          </a:p>
        </p:txBody>
      </p:sp>
    </p:spTree>
    <p:extLst>
      <p:ext uri="{BB962C8B-B14F-4D97-AF65-F5344CB8AC3E}">
        <p14:creationId xmlns:p14="http://schemas.microsoft.com/office/powerpoint/2010/main" val="46316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0"/>
            <a:ext cx="8229600" cy="1143000"/>
          </a:xfrm>
        </p:spPr>
        <p:txBody>
          <a:bodyPr>
            <a:noAutofit/>
          </a:bodyPr>
          <a:lstStyle/>
          <a:p>
            <a:r>
              <a:rPr lang="en-US" dirty="0"/>
              <a:t>Common Sources of </a:t>
            </a:r>
            <a:r>
              <a:rPr lang="en-US" dirty="0" smtClean="0"/>
              <a:t>Entanglement Hazards  </a:t>
            </a:r>
            <a:endParaRPr lang="en-US" dirty="0"/>
          </a:p>
        </p:txBody>
      </p:sp>
      <p:pic>
        <p:nvPicPr>
          <p:cNvPr id="3074" name="Picture 2" descr="imagen de contenedores de manejo de gran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text box"/>
          <p:cNvSpPr/>
          <p:nvPr/>
        </p:nvSpPr>
        <p:spPr>
          <a:xfrm>
            <a:off x="914400" y="3684895"/>
            <a:ext cx="7315200" cy="923330"/>
          </a:xfrm>
          <a:prstGeom prst="rect">
            <a:avLst/>
          </a:prstGeom>
          <a:noFill/>
        </p:spPr>
        <p:txBody>
          <a:bodyPr wrap="square" lIns="91440" tIns="45720" rIns="91440" bIns="45720" anchor="ctr">
            <a:spAutoFit/>
          </a:bodyPr>
          <a:lstStyle/>
          <a:p>
            <a:pPr algn="ct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itle 3"/>
          <p:cNvSpPr txBox="1">
            <a:spLocks/>
          </p:cNvSpPr>
          <p:nvPr/>
        </p:nvSpPr>
        <p:spPr>
          <a:xfrm>
            <a:off x="685800" y="2747962"/>
            <a:ext cx="7772400" cy="1362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Roles del Entrante y el Observador</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02160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78286"/>
            <a:ext cx="9144000" cy="946787"/>
          </a:xfrm>
          <a:prstGeom prst="rect">
            <a:avLst/>
          </a:prstGeom>
        </p:spPr>
      </p:pic>
      <p:sp>
        <p:nvSpPr>
          <p:cNvPr id="4" name="Title 1"/>
          <p:cNvSpPr>
            <a:spLocks noGrp="1"/>
          </p:cNvSpPr>
          <p:nvPr>
            <p:ph type="title"/>
          </p:nvPr>
        </p:nvSpPr>
        <p:spPr>
          <a:xfrm>
            <a:off x="457200" y="274638"/>
            <a:ext cx="8229600" cy="1143000"/>
          </a:xfrm>
        </p:spPr>
        <p:txBody>
          <a:bodyPr>
            <a:normAutofit/>
          </a:bodyPr>
          <a:lstStyle/>
          <a:p>
            <a:r>
              <a:rPr lang="es-HN" dirty="0" smtClean="0"/>
              <a:t>Entrante del Compartimiento</a:t>
            </a:r>
            <a:endParaRPr lang="es-HN" dirty="0"/>
          </a:p>
        </p:txBody>
      </p:sp>
      <p:pic>
        <p:nvPicPr>
          <p:cNvPr id="3" name="Picture 2" descr="temperature cables"/>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237066" y="1359877"/>
            <a:ext cx="8669867" cy="4876800"/>
          </a:xfrm>
          <a:prstGeom prst="rect">
            <a:avLst/>
          </a:prstGeom>
        </p:spPr>
      </p:pic>
      <p:sp>
        <p:nvSpPr>
          <p:cNvPr id="5" name="TextBox 4"/>
          <p:cNvSpPr txBox="1"/>
          <p:nvPr/>
        </p:nvSpPr>
        <p:spPr>
          <a:xfrm>
            <a:off x="237066" y="2057400"/>
            <a:ext cx="3953934" cy="4154984"/>
          </a:xfrm>
          <a:prstGeom prst="rect">
            <a:avLst/>
          </a:prstGeom>
          <a:noFill/>
        </p:spPr>
        <p:txBody>
          <a:bodyPr wrap="square" rtlCol="0">
            <a:spAutoFit/>
          </a:bodyPr>
          <a:lstStyle/>
          <a:p>
            <a:pPr marL="457200" lvl="0" indent="-457200">
              <a:buFont typeface="Arial" pitchFamily="34" charset="0"/>
              <a:buChar char="•"/>
            </a:pPr>
            <a:r>
              <a:rPr lang="es-HN" sz="2400" dirty="0" smtClean="0">
                <a:solidFill>
                  <a:schemeClr val="bg1"/>
                </a:solidFill>
                <a:latin typeface="Arial" pitchFamily="34" charset="0"/>
                <a:cs typeface="Arial" pitchFamily="34" charset="0"/>
              </a:rPr>
              <a:t>Uso de la Cuerda Salvavidas para prevenir atrapamiento e inmersión</a:t>
            </a:r>
          </a:p>
          <a:p>
            <a:pPr marL="457200" lvl="0" indent="-457200">
              <a:buFont typeface="Arial" pitchFamily="34" charset="0"/>
              <a:buChar char="•"/>
            </a:pPr>
            <a:r>
              <a:rPr lang="es-HN" sz="2400" dirty="0" smtClean="0">
                <a:solidFill>
                  <a:schemeClr val="bg1"/>
                </a:solidFill>
                <a:latin typeface="Arial" pitchFamily="34" charset="0"/>
                <a:cs typeface="Arial" pitchFamily="34" charset="0"/>
              </a:rPr>
              <a:t>Comunicarse con el observador</a:t>
            </a:r>
          </a:p>
          <a:p>
            <a:pPr marL="457200" indent="-457200">
              <a:buFont typeface="Arial" pitchFamily="34" charset="0"/>
              <a:buChar char="•"/>
            </a:pPr>
            <a:r>
              <a:rPr lang="es-HN" sz="2400" dirty="0" smtClean="0">
                <a:solidFill>
                  <a:schemeClr val="bg1"/>
                </a:solidFill>
                <a:latin typeface="Arial" pitchFamily="34" charset="0"/>
                <a:cs typeface="Arial" pitchFamily="34" charset="0"/>
              </a:rPr>
              <a:t>Comprobar si hay peligros en el compartimiento</a:t>
            </a:r>
          </a:p>
          <a:p>
            <a:pPr marL="914400" lvl="1" indent="-457200">
              <a:buFont typeface="Arial" pitchFamily="34" charset="0"/>
              <a:buChar char="•"/>
            </a:pPr>
            <a:r>
              <a:rPr lang="es-HN" sz="2400" dirty="0" smtClean="0">
                <a:solidFill>
                  <a:schemeClr val="bg1"/>
                </a:solidFill>
                <a:latin typeface="Arial" pitchFamily="34" charset="0"/>
                <a:cs typeface="Arial" pitchFamily="34" charset="0"/>
              </a:rPr>
              <a:t>Angulo de reposo</a:t>
            </a:r>
          </a:p>
          <a:p>
            <a:pPr marL="914400" lvl="1" indent="-457200">
              <a:buFont typeface="Arial" pitchFamily="34" charset="0"/>
              <a:buChar char="•"/>
            </a:pPr>
            <a:r>
              <a:rPr lang="es-HN" sz="2400" dirty="0" smtClean="0">
                <a:solidFill>
                  <a:schemeClr val="bg1"/>
                </a:solidFill>
                <a:latin typeface="Arial" pitchFamily="34" charset="0"/>
                <a:cs typeface="Arial" pitchFamily="34" charset="0"/>
              </a:rPr>
              <a:t>Condición del grano</a:t>
            </a:r>
          </a:p>
        </p:txBody>
      </p:sp>
    </p:spTree>
    <p:extLst>
      <p:ext uri="{BB962C8B-B14F-4D97-AF65-F5344CB8AC3E}">
        <p14:creationId xmlns:p14="http://schemas.microsoft.com/office/powerpoint/2010/main" val="2402882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28882"/>
            <a:ext cx="9144000" cy="1096191"/>
          </a:xfrm>
          <a:prstGeom prst="rect">
            <a:avLst/>
          </a:prstGeom>
        </p:spPr>
      </p:pic>
      <p:sp>
        <p:nvSpPr>
          <p:cNvPr id="2" name="Title 1"/>
          <p:cNvSpPr>
            <a:spLocks noGrp="1"/>
          </p:cNvSpPr>
          <p:nvPr>
            <p:ph type="title"/>
          </p:nvPr>
        </p:nvSpPr>
        <p:spPr>
          <a:xfrm>
            <a:off x="466725" y="228600"/>
            <a:ext cx="8229600" cy="1143000"/>
          </a:xfrm>
        </p:spPr>
        <p:txBody>
          <a:bodyPr>
            <a:normAutofit/>
          </a:bodyPr>
          <a:lstStyle/>
          <a:p>
            <a:r>
              <a:rPr lang="es-HN" dirty="0" smtClean="0"/>
              <a:t>Observador</a:t>
            </a:r>
            <a:endParaRPr lang="es-HN" dirty="0"/>
          </a:p>
        </p:txBody>
      </p:sp>
      <p:pic>
        <p:nvPicPr>
          <p:cNvPr id="4" name="Picture 3" descr="Controla la flojedad de la cuerda – cuando soltar y cuando tirar.&#10;Monitorea al entrante en TODO momento.&#10;Mantiene contacto con el entrante en todo momento.&#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725" y="1209674"/>
            <a:ext cx="8210550" cy="4618435"/>
          </a:xfrm>
          <a:prstGeom prst="rect">
            <a:avLst/>
          </a:prstGeom>
        </p:spPr>
      </p:pic>
      <p:sp>
        <p:nvSpPr>
          <p:cNvPr id="3" name="Content Placeholder 2"/>
          <p:cNvSpPr>
            <a:spLocks noGrp="1"/>
          </p:cNvSpPr>
          <p:nvPr>
            <p:ph idx="1"/>
          </p:nvPr>
        </p:nvSpPr>
        <p:spPr>
          <a:xfrm>
            <a:off x="466725" y="1905000"/>
            <a:ext cx="4083939" cy="2828926"/>
          </a:xfrm>
        </p:spPr>
        <p:txBody>
          <a:bodyPr>
            <a:normAutofit fontScale="85000" lnSpcReduction="20000"/>
          </a:bodyPr>
          <a:lstStyle/>
          <a:p>
            <a:r>
              <a:rPr lang="es-HN" sz="2800" dirty="0" smtClean="0">
                <a:solidFill>
                  <a:schemeClr val="bg1"/>
                </a:solidFill>
              </a:rPr>
              <a:t>Controla la flojedad de la cuerda – cuando soltar y cuando tirar.</a:t>
            </a:r>
          </a:p>
          <a:p>
            <a:r>
              <a:rPr lang="es-HN" sz="2800" dirty="0" smtClean="0">
                <a:solidFill>
                  <a:schemeClr val="bg1"/>
                </a:solidFill>
              </a:rPr>
              <a:t>Monitorea al entrante en TODO momento.</a:t>
            </a:r>
          </a:p>
          <a:p>
            <a:r>
              <a:rPr lang="es-HN" sz="2800" dirty="0" smtClean="0">
                <a:solidFill>
                  <a:schemeClr val="bg1"/>
                </a:solidFill>
              </a:rPr>
              <a:t>Mantiene contacto con el entrante en todo momento.</a:t>
            </a:r>
          </a:p>
        </p:txBody>
      </p:sp>
    </p:spTree>
    <p:extLst>
      <p:ext uri="{BB962C8B-B14F-4D97-AF65-F5344CB8AC3E}">
        <p14:creationId xmlns:p14="http://schemas.microsoft.com/office/powerpoint/2010/main" val="3872251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0"/>
            <a:ext cx="8229600" cy="1143000"/>
          </a:xfrm>
        </p:spPr>
        <p:txBody>
          <a:bodyPr>
            <a:noAutofit/>
          </a:bodyPr>
          <a:lstStyle/>
          <a:p>
            <a:r>
              <a:rPr lang="en-US" dirty="0"/>
              <a:t>Common Sources of </a:t>
            </a:r>
            <a:r>
              <a:rPr lang="en-US" dirty="0" smtClean="0"/>
              <a:t>Entanglement Hazards   </a:t>
            </a:r>
            <a:endParaRPr lang="en-US" dirty="0"/>
          </a:p>
        </p:txBody>
      </p:sp>
      <p:pic>
        <p:nvPicPr>
          <p:cNvPr id="3074" name="Picture 2" descr="imagen de contenedores de manejo de gran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test box"/>
          <p:cNvSpPr/>
          <p:nvPr/>
        </p:nvSpPr>
        <p:spPr>
          <a:xfrm>
            <a:off x="914400" y="3684895"/>
            <a:ext cx="7315200" cy="923330"/>
          </a:xfrm>
          <a:prstGeom prst="rect">
            <a:avLst/>
          </a:prstGeom>
          <a:noFill/>
        </p:spPr>
        <p:txBody>
          <a:bodyPr wrap="square" lIns="91440" tIns="45720" rIns="91440" bIns="45720" anchor="ctr">
            <a:spAutoFit/>
          </a:bodyPr>
          <a:lstStyle/>
          <a:p>
            <a:pPr algn="ct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itle 3"/>
          <p:cNvSpPr txBox="1">
            <a:spLocks/>
          </p:cNvSpPr>
          <p:nvPr/>
        </p:nvSpPr>
        <p:spPr>
          <a:xfrm>
            <a:off x="685800" y="2747962"/>
            <a:ext cx="7772400" cy="1362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Resumen</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36205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28882"/>
            <a:ext cx="9144000" cy="1096191"/>
          </a:xfrm>
          <a:prstGeom prst="rect">
            <a:avLst/>
          </a:prstGeom>
        </p:spPr>
      </p:pic>
      <p:sp>
        <p:nvSpPr>
          <p:cNvPr id="2" name="Title 1"/>
          <p:cNvSpPr>
            <a:spLocks noGrp="1"/>
          </p:cNvSpPr>
          <p:nvPr>
            <p:ph type="title"/>
          </p:nvPr>
        </p:nvSpPr>
        <p:spPr/>
        <p:txBody>
          <a:bodyPr>
            <a:normAutofit/>
          </a:bodyPr>
          <a:lstStyle/>
          <a:p>
            <a:r>
              <a:rPr lang="es-HN" dirty="0" smtClean="0"/>
              <a:t>Resumen</a:t>
            </a:r>
            <a:endParaRPr lang="es-HN" dirty="0"/>
          </a:p>
        </p:txBody>
      </p:sp>
      <p:pic>
        <p:nvPicPr>
          <p:cNvPr id="5" name="Picture 4" descr="resumen"/>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40266" y="1219200"/>
            <a:ext cx="8263467" cy="4648200"/>
          </a:xfrm>
          <a:prstGeom prst="rect">
            <a:avLst/>
          </a:prstGeom>
        </p:spPr>
      </p:pic>
      <p:sp>
        <p:nvSpPr>
          <p:cNvPr id="7" name="Content Placeholder 6"/>
          <p:cNvSpPr>
            <a:spLocks noGrp="1"/>
          </p:cNvSpPr>
          <p:nvPr>
            <p:ph idx="1"/>
          </p:nvPr>
        </p:nvSpPr>
        <p:spPr>
          <a:xfrm>
            <a:off x="470746" y="1600200"/>
            <a:ext cx="5541434" cy="4343400"/>
          </a:xfrm>
        </p:spPr>
        <p:txBody>
          <a:bodyPr>
            <a:normAutofit fontScale="85000" lnSpcReduction="10000"/>
          </a:bodyPr>
          <a:lstStyle/>
          <a:p>
            <a:r>
              <a:rPr lang="es-HN" sz="2800" dirty="0" smtClean="0">
                <a:solidFill>
                  <a:schemeClr val="bg1"/>
                </a:solidFill>
              </a:rPr>
              <a:t>Requerido por OSHA para instalación comercial</a:t>
            </a:r>
          </a:p>
          <a:p>
            <a:r>
              <a:rPr lang="es-HN" sz="2800" dirty="0" smtClean="0">
                <a:solidFill>
                  <a:schemeClr val="bg1"/>
                </a:solidFill>
              </a:rPr>
              <a:t>Práctica Recomendada para todos</a:t>
            </a:r>
          </a:p>
          <a:p>
            <a:r>
              <a:rPr lang="es-HN" sz="2800" dirty="0" smtClean="0">
                <a:solidFill>
                  <a:schemeClr val="bg1"/>
                </a:solidFill>
              </a:rPr>
              <a:t>Protege al entrante de atrapamiento e inmersión</a:t>
            </a:r>
          </a:p>
          <a:p>
            <a:r>
              <a:rPr lang="es-HN" sz="2800" dirty="0" smtClean="0"/>
              <a:t>7 componentes</a:t>
            </a:r>
          </a:p>
          <a:p>
            <a:r>
              <a:rPr lang="es-HN" sz="2800" dirty="0" smtClean="0"/>
              <a:t>Anclado en el pico y pared lateral</a:t>
            </a:r>
          </a:p>
          <a:p>
            <a:r>
              <a:rPr lang="es-HN" sz="2800" dirty="0" smtClean="0"/>
              <a:t>El observador controla la flojedad de la cuerda</a:t>
            </a:r>
          </a:p>
          <a:p>
            <a:r>
              <a:rPr lang="es-HN" sz="2800" dirty="0" smtClean="0"/>
              <a:t>Precio accesible y no es complicado</a:t>
            </a:r>
            <a:endParaRPr lang="es-HN" dirty="0"/>
          </a:p>
        </p:txBody>
      </p:sp>
      <p:cxnSp>
        <p:nvCxnSpPr>
          <p:cNvPr id="8" name="Straight Arrow Connector 7" descr="left pointing arrow"/>
          <p:cNvCxnSpPr/>
          <p:nvPr/>
        </p:nvCxnSpPr>
        <p:spPr>
          <a:xfrm flipH="1">
            <a:off x="5410200" y="1686144"/>
            <a:ext cx="1143000" cy="2286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29400" y="1468105"/>
            <a:ext cx="1295400" cy="584775"/>
          </a:xfrm>
          <a:prstGeom prst="rect">
            <a:avLst/>
          </a:prstGeom>
          <a:noFill/>
        </p:spPr>
        <p:txBody>
          <a:bodyPr wrap="square" rtlCol="0">
            <a:spAutoFit/>
          </a:bodyPr>
          <a:lstStyle/>
          <a:p>
            <a:r>
              <a:rPr lang="es-HN" sz="1600" dirty="0" smtClean="0">
                <a:latin typeface="Arial" pitchFamily="34" charset="0"/>
                <a:cs typeface="Arial" pitchFamily="34" charset="0"/>
              </a:rPr>
              <a:t>Cuerda Salvavidas</a:t>
            </a:r>
            <a:endParaRPr lang="es-HN" sz="1600" dirty="0">
              <a:latin typeface="Arial" pitchFamily="34" charset="0"/>
              <a:cs typeface="Arial" pitchFamily="34" charset="0"/>
            </a:endParaRPr>
          </a:p>
        </p:txBody>
      </p:sp>
      <p:cxnSp>
        <p:nvCxnSpPr>
          <p:cNvPr id="10" name="Straight Arrow Connector 9" descr="right pointing arrow"/>
          <p:cNvCxnSpPr/>
          <p:nvPr/>
        </p:nvCxnSpPr>
        <p:spPr>
          <a:xfrm>
            <a:off x="6934200" y="2743200"/>
            <a:ext cx="838200" cy="3810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715000" y="2404646"/>
            <a:ext cx="2438400" cy="338554"/>
          </a:xfrm>
          <a:prstGeom prst="rect">
            <a:avLst/>
          </a:prstGeom>
          <a:noFill/>
        </p:spPr>
        <p:txBody>
          <a:bodyPr wrap="square" rtlCol="0">
            <a:spAutoFit/>
          </a:bodyPr>
          <a:lstStyle/>
          <a:p>
            <a:r>
              <a:rPr lang="es-HN" sz="1600" dirty="0" smtClean="0">
                <a:latin typeface="Arial" pitchFamily="34" charset="0"/>
                <a:cs typeface="Arial" pitchFamily="34" charset="0"/>
              </a:rPr>
              <a:t>Cable de Temperatura</a:t>
            </a:r>
            <a:endParaRPr lang="es-HN" sz="1600" dirty="0">
              <a:latin typeface="Arial" pitchFamily="34" charset="0"/>
              <a:cs typeface="Arial" pitchFamily="34" charset="0"/>
            </a:endParaRPr>
          </a:p>
        </p:txBody>
      </p:sp>
    </p:spTree>
    <p:extLst>
      <p:ext uri="{BB962C8B-B14F-4D97-AF65-F5344CB8AC3E}">
        <p14:creationId xmlns:p14="http://schemas.microsoft.com/office/powerpoint/2010/main" val="344896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2286000"/>
            <a:ext cx="8229600" cy="1143000"/>
          </a:xfrm>
        </p:spPr>
        <p:txBody>
          <a:bodyPr>
            <a:noAutofit/>
          </a:bodyPr>
          <a:lstStyle/>
          <a:p>
            <a:r>
              <a:rPr lang="en-US" dirty="0"/>
              <a:t>Common Sources of </a:t>
            </a:r>
            <a:r>
              <a:rPr lang="en-US" dirty="0" smtClean="0"/>
              <a:t>Entanglement Hazards    </a:t>
            </a:r>
            <a:endParaRPr lang="en-US" dirty="0"/>
          </a:p>
        </p:txBody>
      </p:sp>
      <p:pic>
        <p:nvPicPr>
          <p:cNvPr id="3074" name="Picture 2" descr="imagen de contenedores de manejo de grano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descr="text box"/>
          <p:cNvSpPr/>
          <p:nvPr/>
        </p:nvSpPr>
        <p:spPr>
          <a:xfrm>
            <a:off x="914400" y="3684895"/>
            <a:ext cx="7315200" cy="923330"/>
          </a:xfrm>
          <a:prstGeom prst="rect">
            <a:avLst/>
          </a:prstGeom>
          <a:noFill/>
        </p:spPr>
        <p:txBody>
          <a:bodyPr wrap="square" lIns="91440" tIns="45720" rIns="91440" bIns="45720" anchor="ctr">
            <a:spAutoFit/>
          </a:bodyPr>
          <a:lstStyle/>
          <a:p>
            <a:pPr algn="ctr"/>
            <a:endParaRPr lang="en-US" sz="5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8" name="Title 3"/>
          <p:cNvSpPr txBox="1">
            <a:spLocks/>
          </p:cNvSpPr>
          <p:nvPr/>
        </p:nvSpPr>
        <p:spPr>
          <a:xfrm>
            <a:off x="685800" y="2747962"/>
            <a:ext cx="7772400" cy="1362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GUIA DE RESPUESTAS DEL EXAMEN</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93029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06380"/>
            <a:ext cx="8229600" cy="1143000"/>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Guía de Respuestas del Examen</a:t>
            </a:r>
            <a:endPar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sz="half" idx="1"/>
          </p:nvPr>
        </p:nvSpPr>
        <p:spPr>
          <a:xfrm>
            <a:off x="533400" y="2165563"/>
            <a:ext cx="4038600" cy="1472626"/>
          </a:xfrm>
          <a:ln w="38100">
            <a:noFill/>
          </a:ln>
        </p:spPr>
        <p:txBody>
          <a:bodyPr>
            <a:normAutofit/>
          </a:bodyPr>
          <a:lstStyle/>
          <a:p>
            <a:pPr marL="685800" indent="-457200">
              <a:spcBef>
                <a:spcPts val="600"/>
              </a:spcBef>
              <a:buClr>
                <a:schemeClr val="accent6">
                  <a:lumMod val="75000"/>
                </a:schemeClr>
              </a:buClr>
              <a:buFont typeface="+mj-lt"/>
              <a:buAutoNum type="alphaLcPeriod"/>
            </a:pPr>
            <a:r>
              <a:rPr lang="es-HN" sz="2600" dirty="0" smtClean="0"/>
              <a:t>Electrocución</a:t>
            </a:r>
          </a:p>
          <a:p>
            <a:pPr marL="685800" indent="-457200">
              <a:spcBef>
                <a:spcPts val="600"/>
              </a:spcBef>
              <a:buClr>
                <a:schemeClr val="accent6">
                  <a:lumMod val="75000"/>
                </a:schemeClr>
              </a:buClr>
              <a:buFont typeface="+mj-lt"/>
              <a:buAutoNum type="alphaLcPeriod"/>
            </a:pPr>
            <a:r>
              <a:rPr lang="es-HN" sz="2600" dirty="0" smtClean="0"/>
              <a:t>Caídas de altura</a:t>
            </a:r>
          </a:p>
        </p:txBody>
      </p:sp>
      <p:sp>
        <p:nvSpPr>
          <p:cNvPr id="4" name="Content Placeholder 3"/>
          <p:cNvSpPr>
            <a:spLocks noGrp="1"/>
          </p:cNvSpPr>
          <p:nvPr>
            <p:ph sz="half" idx="2"/>
          </p:nvPr>
        </p:nvSpPr>
        <p:spPr>
          <a:xfrm>
            <a:off x="4572000" y="2111303"/>
            <a:ext cx="4038600" cy="1472626"/>
          </a:xfrm>
        </p:spPr>
        <p:txBody>
          <a:bodyPr>
            <a:normAutofit/>
          </a:bodyPr>
          <a:lstStyle/>
          <a:p>
            <a:pPr marL="457200" indent="-457200">
              <a:spcBef>
                <a:spcPts val="600"/>
              </a:spcBef>
              <a:buClr>
                <a:schemeClr val="accent6">
                  <a:lumMod val="75000"/>
                </a:schemeClr>
              </a:buClr>
              <a:buFont typeface="+mj-lt"/>
              <a:buAutoNum type="alphaLcPeriod" startAt="3"/>
            </a:pPr>
            <a:r>
              <a:rPr lang="es-HN" sz="2600" dirty="0" smtClean="0"/>
              <a:t>Avalanchas de grano</a:t>
            </a:r>
          </a:p>
          <a:p>
            <a:pPr marL="457200" indent="-457200">
              <a:spcBef>
                <a:spcPts val="600"/>
              </a:spcBef>
              <a:buClr>
                <a:schemeClr val="accent6">
                  <a:lumMod val="75000"/>
                </a:schemeClr>
              </a:buClr>
              <a:buFont typeface="+mj-lt"/>
              <a:buAutoNum type="alphaLcPeriod" startAt="3"/>
            </a:pPr>
            <a:r>
              <a:rPr lang="es-HN" sz="2600" dirty="0" smtClean="0"/>
              <a:t>Atrapamiento o inmersión</a:t>
            </a:r>
            <a:endParaRPr lang="es-HN" sz="2600" dirty="0"/>
          </a:p>
        </p:txBody>
      </p:sp>
      <p:sp>
        <p:nvSpPr>
          <p:cNvPr id="5" name="TextBox 4"/>
          <p:cNvSpPr txBox="1"/>
          <p:nvPr/>
        </p:nvSpPr>
        <p:spPr>
          <a:xfrm>
            <a:off x="342900" y="1125600"/>
            <a:ext cx="8458200" cy="1015663"/>
          </a:xfrm>
          <a:prstGeom prst="rect">
            <a:avLst/>
          </a:prstGeom>
          <a:noFill/>
        </p:spPr>
        <p:txBody>
          <a:bodyPr wrap="square" rtlCol="0">
            <a:spAutoFit/>
          </a:bodyPr>
          <a:lstStyle/>
          <a:p>
            <a:pPr marL="514350" indent="-514350">
              <a:buClr>
                <a:schemeClr val="accent6">
                  <a:lumMod val="75000"/>
                </a:schemeClr>
              </a:buClr>
              <a:buFont typeface="+mj-lt"/>
              <a:buAutoNum type="arabicPeriod"/>
            </a:pPr>
            <a:r>
              <a:rPr lang="es-HN" sz="3000" dirty="0" smtClean="0">
                <a:latin typeface="Arial" pitchFamily="34" charset="0"/>
                <a:cs typeface="Arial" pitchFamily="34" charset="0"/>
              </a:rPr>
              <a:t>Un sistema de cuerda salvavidas seguro protege contra:</a:t>
            </a:r>
            <a:endParaRPr lang="es-HN" sz="3000" dirty="0">
              <a:latin typeface="Arial" pitchFamily="34" charset="0"/>
              <a:cs typeface="Arial" pitchFamily="34" charset="0"/>
            </a:endParaRPr>
          </a:p>
        </p:txBody>
      </p:sp>
      <p:sp>
        <p:nvSpPr>
          <p:cNvPr id="10" name="TextBox 9"/>
          <p:cNvSpPr txBox="1"/>
          <p:nvPr/>
        </p:nvSpPr>
        <p:spPr>
          <a:xfrm>
            <a:off x="473765" y="3456886"/>
            <a:ext cx="8458200" cy="1015663"/>
          </a:xfrm>
          <a:prstGeom prst="rect">
            <a:avLst/>
          </a:prstGeom>
          <a:noFill/>
        </p:spPr>
        <p:txBody>
          <a:bodyPr wrap="square" rtlCol="0">
            <a:spAutoFit/>
          </a:bodyPr>
          <a:lstStyle/>
          <a:p>
            <a:pPr marL="514350" indent="-514350">
              <a:buClr>
                <a:schemeClr val="accent6">
                  <a:lumMod val="75000"/>
                </a:schemeClr>
              </a:buClr>
              <a:buFont typeface="+mj-lt"/>
              <a:buAutoNum type="arabicPeriod" startAt="2"/>
            </a:pPr>
            <a:r>
              <a:rPr lang="es-HN" sz="3000" dirty="0" smtClean="0">
                <a:latin typeface="Arial" pitchFamily="34" charset="0"/>
                <a:cs typeface="Arial" pitchFamily="34" charset="0"/>
              </a:rPr>
              <a:t>Una cuerda salvavidas está asegurada por un ancla(s) en:</a:t>
            </a:r>
            <a:endParaRPr lang="es-HN" sz="3000" dirty="0">
              <a:latin typeface="Arial" pitchFamily="34" charset="0"/>
              <a:cs typeface="Arial" pitchFamily="34" charset="0"/>
            </a:endParaRPr>
          </a:p>
        </p:txBody>
      </p:sp>
      <p:sp>
        <p:nvSpPr>
          <p:cNvPr id="11" name="Content Placeholder 6"/>
          <p:cNvSpPr txBox="1">
            <a:spLocks/>
          </p:cNvSpPr>
          <p:nvPr/>
        </p:nvSpPr>
        <p:spPr>
          <a:xfrm>
            <a:off x="533400" y="4318575"/>
            <a:ext cx="4038600" cy="1472626"/>
          </a:xfrm>
          <a:prstGeom prst="rect">
            <a:avLst/>
          </a:prstGeom>
          <a:ln w="38100">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chemeClr val="accent6">
                  <a:lumMod val="75000"/>
                </a:schemeClr>
              </a:buClr>
              <a:buFont typeface="+mj-lt"/>
              <a:buAutoNum type="alphaLcPeriod"/>
            </a:pPr>
            <a:r>
              <a:rPr lang="es-HN" sz="2400" dirty="0" smtClean="0"/>
              <a:t>El pico del compartimiento y la escalera interior</a:t>
            </a:r>
          </a:p>
          <a:p>
            <a:pPr marL="685800" indent="-457200">
              <a:spcBef>
                <a:spcPts val="600"/>
              </a:spcBef>
              <a:buClr>
                <a:schemeClr val="accent6">
                  <a:lumMod val="75000"/>
                </a:schemeClr>
              </a:buClr>
              <a:buFont typeface="+mj-lt"/>
              <a:buAutoNum type="alphaLcPeriod"/>
            </a:pPr>
            <a:r>
              <a:rPr lang="es-HN" sz="2400" dirty="0" smtClean="0"/>
              <a:t>Escalera interior</a:t>
            </a:r>
          </a:p>
        </p:txBody>
      </p:sp>
      <p:sp>
        <p:nvSpPr>
          <p:cNvPr id="12" name="Content Placeholder 3"/>
          <p:cNvSpPr txBox="1">
            <a:spLocks/>
          </p:cNvSpPr>
          <p:nvPr/>
        </p:nvSpPr>
        <p:spPr>
          <a:xfrm>
            <a:off x="4572000" y="4318575"/>
            <a:ext cx="4038600" cy="1472626"/>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600"/>
              </a:spcBef>
              <a:buClr>
                <a:schemeClr val="accent6">
                  <a:lumMod val="75000"/>
                </a:schemeClr>
              </a:buClr>
              <a:buFont typeface="+mj-lt"/>
              <a:buAutoNum type="alphaLcPeriod" startAt="3"/>
            </a:pPr>
            <a:r>
              <a:rPr lang="es-HN" sz="2600" dirty="0" smtClean="0"/>
              <a:t>Parte superior de pared lateral y el pico del compartimiento</a:t>
            </a:r>
          </a:p>
          <a:p>
            <a:pPr marL="457200" indent="-457200">
              <a:spcBef>
                <a:spcPts val="600"/>
              </a:spcBef>
              <a:buClr>
                <a:schemeClr val="accent6">
                  <a:lumMod val="75000"/>
                </a:schemeClr>
              </a:buClr>
              <a:buFont typeface="+mj-lt"/>
              <a:buAutoNum type="alphaLcPeriod" startAt="3"/>
            </a:pPr>
            <a:r>
              <a:rPr lang="es-HN" sz="2600" dirty="0" smtClean="0"/>
              <a:t>Puerta de entrada en la parte inferior del compartimiento</a:t>
            </a:r>
          </a:p>
        </p:txBody>
      </p:sp>
      <p:sp>
        <p:nvSpPr>
          <p:cNvPr id="13" name="Oval 12" descr="answer"/>
          <p:cNvSpPr/>
          <p:nvPr/>
        </p:nvSpPr>
        <p:spPr>
          <a:xfrm>
            <a:off x="4504944" y="2634246"/>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descr="answer"/>
          <p:cNvSpPr/>
          <p:nvPr/>
        </p:nvSpPr>
        <p:spPr>
          <a:xfrm>
            <a:off x="4474928" y="4224189"/>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5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228600"/>
            <a:ext cx="8229600" cy="944562"/>
          </a:xfrm>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Guía de Respuestas del Examen </a:t>
            </a:r>
            <a:endPar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sz="half" idx="1"/>
          </p:nvPr>
        </p:nvSpPr>
        <p:spPr>
          <a:xfrm>
            <a:off x="533400" y="1995997"/>
            <a:ext cx="4038600" cy="1472626"/>
          </a:xfrm>
          <a:ln w="38100">
            <a:noFill/>
          </a:ln>
        </p:spPr>
        <p:txBody>
          <a:bodyPr>
            <a:normAutofit fontScale="92500" lnSpcReduction="20000"/>
          </a:bodyPr>
          <a:lstStyle/>
          <a:p>
            <a:pPr marL="685800" indent="-457200">
              <a:spcBef>
                <a:spcPts val="600"/>
              </a:spcBef>
              <a:buClr>
                <a:schemeClr val="accent6">
                  <a:lumMod val="75000"/>
                </a:schemeClr>
              </a:buClr>
              <a:buFont typeface="+mj-lt"/>
              <a:buAutoNum type="alphaLcPeriod"/>
            </a:pPr>
            <a:r>
              <a:rPr lang="es-HN" dirty="0" smtClean="0"/>
              <a:t>Longitud de la cuerda</a:t>
            </a:r>
          </a:p>
          <a:p>
            <a:pPr marL="685800" indent="-457200">
              <a:spcBef>
                <a:spcPts val="600"/>
              </a:spcBef>
              <a:buClr>
                <a:schemeClr val="accent6">
                  <a:lumMod val="75000"/>
                </a:schemeClr>
              </a:buClr>
              <a:buFont typeface="+mj-lt"/>
              <a:buAutoNum type="alphaLcPeriod"/>
            </a:pPr>
            <a:r>
              <a:rPr lang="es-HN" dirty="0" smtClean="0"/>
              <a:t>Observador y dispositivo de amarre</a:t>
            </a:r>
          </a:p>
        </p:txBody>
      </p:sp>
      <p:sp>
        <p:nvSpPr>
          <p:cNvPr id="4" name="Content Placeholder 3"/>
          <p:cNvSpPr>
            <a:spLocks noGrp="1"/>
          </p:cNvSpPr>
          <p:nvPr>
            <p:ph sz="half" idx="2"/>
          </p:nvPr>
        </p:nvSpPr>
        <p:spPr>
          <a:xfrm>
            <a:off x="4572000" y="1995997"/>
            <a:ext cx="4038600" cy="1472626"/>
          </a:xfrm>
        </p:spPr>
        <p:txBody>
          <a:bodyPr>
            <a:normAutofit fontScale="92500" lnSpcReduction="20000"/>
          </a:bodyPr>
          <a:lstStyle/>
          <a:p>
            <a:pPr marL="457200" indent="-457200">
              <a:spcBef>
                <a:spcPts val="600"/>
              </a:spcBef>
              <a:buClr>
                <a:schemeClr val="accent6">
                  <a:lumMod val="75000"/>
                </a:schemeClr>
              </a:buClr>
              <a:buFont typeface="+mj-lt"/>
              <a:buAutoNum type="alphaLcPeriod" startAt="3"/>
            </a:pPr>
            <a:r>
              <a:rPr lang="es-HN" dirty="0" smtClean="0"/>
              <a:t>Entrante</a:t>
            </a:r>
          </a:p>
          <a:p>
            <a:pPr marL="457200" indent="-457200">
              <a:spcBef>
                <a:spcPts val="600"/>
              </a:spcBef>
              <a:buClr>
                <a:schemeClr val="accent6">
                  <a:lumMod val="75000"/>
                </a:schemeClr>
              </a:buClr>
              <a:buFont typeface="+mj-lt"/>
              <a:buAutoNum type="alphaLcPeriod" startAt="3"/>
            </a:pPr>
            <a:r>
              <a:rPr lang="es-HN" dirty="0" smtClean="0"/>
              <a:t>Puntos de anclaje</a:t>
            </a:r>
          </a:p>
        </p:txBody>
      </p:sp>
      <p:sp>
        <p:nvSpPr>
          <p:cNvPr id="5" name="TextBox 4"/>
          <p:cNvSpPr txBox="1"/>
          <p:nvPr/>
        </p:nvSpPr>
        <p:spPr>
          <a:xfrm>
            <a:off x="342900" y="1128324"/>
            <a:ext cx="8458200" cy="954107"/>
          </a:xfrm>
          <a:prstGeom prst="rect">
            <a:avLst/>
          </a:prstGeom>
          <a:noFill/>
        </p:spPr>
        <p:txBody>
          <a:bodyPr wrap="square" rtlCol="0">
            <a:spAutoFit/>
          </a:bodyPr>
          <a:lstStyle/>
          <a:p>
            <a:pPr marL="514350" indent="-514350">
              <a:buClr>
                <a:schemeClr val="accent6">
                  <a:lumMod val="75000"/>
                </a:schemeClr>
              </a:buClr>
              <a:buFont typeface="+mj-lt"/>
              <a:buAutoNum type="arabicPeriod" startAt="3"/>
            </a:pPr>
            <a:r>
              <a:rPr lang="es-HN" sz="2800" dirty="0" smtClean="0">
                <a:latin typeface="Arial" pitchFamily="34" charset="0"/>
                <a:cs typeface="Arial" pitchFamily="34" charset="0"/>
              </a:rPr>
              <a:t>La flojedad en la cuerda salvavidas está controlada por:</a:t>
            </a:r>
            <a:endParaRPr lang="es-HN" sz="2800" dirty="0">
              <a:latin typeface="Arial" pitchFamily="34" charset="0"/>
              <a:cs typeface="Arial" pitchFamily="34" charset="0"/>
            </a:endParaRPr>
          </a:p>
        </p:txBody>
      </p:sp>
      <p:sp>
        <p:nvSpPr>
          <p:cNvPr id="10" name="TextBox 9"/>
          <p:cNvSpPr txBox="1"/>
          <p:nvPr/>
        </p:nvSpPr>
        <p:spPr>
          <a:xfrm>
            <a:off x="516636" y="3581400"/>
            <a:ext cx="8458200" cy="584775"/>
          </a:xfrm>
          <a:prstGeom prst="rect">
            <a:avLst/>
          </a:prstGeom>
          <a:noFill/>
        </p:spPr>
        <p:txBody>
          <a:bodyPr wrap="square" rtlCol="0">
            <a:spAutoFit/>
          </a:bodyPr>
          <a:lstStyle/>
          <a:p>
            <a:pPr marL="514350" indent="-514350">
              <a:buClr>
                <a:schemeClr val="accent6">
                  <a:lumMod val="75000"/>
                </a:schemeClr>
              </a:buClr>
              <a:buFont typeface="+mj-lt"/>
              <a:buAutoNum type="arabicPeriod" startAt="4"/>
            </a:pPr>
            <a:r>
              <a:rPr lang="es-HN" sz="2800" dirty="0" smtClean="0">
                <a:latin typeface="Arial" pitchFamily="34" charset="0"/>
                <a:cs typeface="Arial" pitchFamily="34" charset="0"/>
              </a:rPr>
              <a:t>El observador</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11" name="Content Placeholder 6"/>
          <p:cNvSpPr txBox="1">
            <a:spLocks/>
          </p:cNvSpPr>
          <p:nvPr/>
        </p:nvSpPr>
        <p:spPr>
          <a:xfrm>
            <a:off x="533400" y="4247594"/>
            <a:ext cx="4038600" cy="1981200"/>
          </a:xfrm>
          <a:prstGeom prst="rect">
            <a:avLst/>
          </a:prstGeom>
          <a:ln w="38100">
            <a:no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chemeClr val="accent6">
                  <a:lumMod val="75000"/>
                </a:schemeClr>
              </a:buClr>
              <a:buFont typeface="+mj-lt"/>
              <a:buAutoNum type="alphaLcPeriod"/>
            </a:pPr>
            <a:r>
              <a:rPr lang="es-HN" dirty="0" smtClean="0"/>
              <a:t>Permanece en la puerta en todo momento</a:t>
            </a:r>
          </a:p>
          <a:p>
            <a:pPr marL="685800" indent="-457200">
              <a:spcBef>
                <a:spcPts val="600"/>
              </a:spcBef>
              <a:buClr>
                <a:schemeClr val="accent6">
                  <a:lumMod val="75000"/>
                </a:schemeClr>
              </a:buClr>
              <a:buFont typeface="+mj-lt"/>
              <a:buAutoNum type="alphaLcPeriod"/>
            </a:pPr>
            <a:r>
              <a:rPr lang="es-HN" dirty="0" smtClean="0"/>
              <a:t>Solicita ayuda/inicia el rescate</a:t>
            </a:r>
          </a:p>
        </p:txBody>
      </p:sp>
      <p:sp>
        <p:nvSpPr>
          <p:cNvPr id="12" name="Content Placeholder 3"/>
          <p:cNvSpPr txBox="1">
            <a:spLocks/>
          </p:cNvSpPr>
          <p:nvPr/>
        </p:nvSpPr>
        <p:spPr>
          <a:xfrm>
            <a:off x="4572000" y="4267200"/>
            <a:ext cx="4038600" cy="1472626"/>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1200"/>
              </a:spcBef>
              <a:buClr>
                <a:schemeClr val="accent6">
                  <a:lumMod val="75000"/>
                </a:schemeClr>
              </a:buClr>
              <a:buFont typeface="+mj-lt"/>
              <a:buAutoNum type="alphaLcPeriod" startAt="3"/>
            </a:pPr>
            <a:r>
              <a:rPr lang="es-HN" dirty="0" smtClean="0"/>
              <a:t>Mantiene comunicación constante</a:t>
            </a:r>
          </a:p>
          <a:p>
            <a:pPr marL="457200" indent="-457200">
              <a:spcBef>
                <a:spcPts val="1200"/>
              </a:spcBef>
              <a:buClr>
                <a:schemeClr val="accent6">
                  <a:lumMod val="75000"/>
                </a:schemeClr>
              </a:buClr>
              <a:buFont typeface="+mj-lt"/>
              <a:buAutoNum type="alphaLcPeriod" startAt="3"/>
            </a:pPr>
            <a:r>
              <a:rPr lang="es-HN" dirty="0" smtClean="0"/>
              <a:t>Todas las anteriores</a:t>
            </a:r>
            <a:endParaRPr lang="es-HN" dirty="0"/>
          </a:p>
        </p:txBody>
      </p:sp>
      <p:sp>
        <p:nvSpPr>
          <p:cNvPr id="13" name="Oval 12" descr="answer"/>
          <p:cNvSpPr/>
          <p:nvPr/>
        </p:nvSpPr>
        <p:spPr>
          <a:xfrm>
            <a:off x="685800" y="2588373"/>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descr="answer"/>
          <p:cNvSpPr/>
          <p:nvPr/>
        </p:nvSpPr>
        <p:spPr>
          <a:xfrm>
            <a:off x="4471416" y="5030452"/>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4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Guía de Respuestas del Examen  </a:t>
            </a:r>
            <a:endPar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Content Placeholder 6"/>
          <p:cNvSpPr>
            <a:spLocks noGrp="1"/>
          </p:cNvSpPr>
          <p:nvPr>
            <p:ph sz="half" idx="1"/>
          </p:nvPr>
        </p:nvSpPr>
        <p:spPr>
          <a:xfrm>
            <a:off x="533400" y="2184975"/>
            <a:ext cx="4038600" cy="1244025"/>
          </a:xfrm>
          <a:ln w="38100">
            <a:noFill/>
          </a:ln>
        </p:spPr>
        <p:txBody>
          <a:bodyPr>
            <a:normAutofit fontScale="77500" lnSpcReduction="20000"/>
          </a:bodyPr>
          <a:lstStyle/>
          <a:p>
            <a:pPr marL="685800" indent="-457200">
              <a:spcBef>
                <a:spcPts val="600"/>
              </a:spcBef>
              <a:buClr>
                <a:schemeClr val="accent6">
                  <a:lumMod val="75000"/>
                </a:schemeClr>
              </a:buClr>
              <a:buFont typeface="+mj-lt"/>
              <a:buAutoNum type="alphaLcPeriod"/>
            </a:pPr>
            <a:r>
              <a:rPr lang="es-HN" dirty="0" smtClean="0"/>
              <a:t>Puerta superior del compartimiento</a:t>
            </a:r>
          </a:p>
          <a:p>
            <a:pPr marL="685800" indent="-457200">
              <a:spcBef>
                <a:spcPts val="600"/>
              </a:spcBef>
              <a:buClr>
                <a:schemeClr val="accent6">
                  <a:lumMod val="75000"/>
                </a:schemeClr>
              </a:buClr>
              <a:buFont typeface="+mj-lt"/>
              <a:buAutoNum type="alphaLcPeriod"/>
            </a:pPr>
            <a:r>
              <a:rPr lang="es-HN" dirty="0" smtClean="0"/>
              <a:t>Pico del compartimiento</a:t>
            </a:r>
          </a:p>
        </p:txBody>
      </p:sp>
      <p:sp>
        <p:nvSpPr>
          <p:cNvPr id="4" name="Content Placeholder 3"/>
          <p:cNvSpPr>
            <a:spLocks noGrp="1"/>
          </p:cNvSpPr>
          <p:nvPr>
            <p:ph sz="half" idx="2"/>
          </p:nvPr>
        </p:nvSpPr>
        <p:spPr>
          <a:xfrm>
            <a:off x="4572000" y="2184975"/>
            <a:ext cx="4038600" cy="1472626"/>
          </a:xfrm>
        </p:spPr>
        <p:txBody>
          <a:bodyPr>
            <a:normAutofit fontScale="77500" lnSpcReduction="20000"/>
          </a:bodyPr>
          <a:lstStyle/>
          <a:p>
            <a:pPr marL="457200" indent="-457200">
              <a:spcBef>
                <a:spcPts val="600"/>
              </a:spcBef>
              <a:buClr>
                <a:schemeClr val="accent6">
                  <a:lumMod val="75000"/>
                </a:schemeClr>
              </a:buClr>
              <a:buFont typeface="+mj-lt"/>
              <a:buAutoNum type="alphaLcPeriod" startAt="3"/>
            </a:pPr>
            <a:r>
              <a:rPr lang="es-HN" dirty="0" smtClean="0"/>
              <a:t>Anclaje de pared lateral</a:t>
            </a:r>
          </a:p>
          <a:p>
            <a:pPr marL="457200" indent="-457200">
              <a:spcBef>
                <a:spcPts val="600"/>
              </a:spcBef>
              <a:buClr>
                <a:schemeClr val="accent6">
                  <a:lumMod val="75000"/>
                </a:schemeClr>
              </a:buClr>
              <a:buFont typeface="+mj-lt"/>
              <a:buAutoNum type="alphaLcPeriod" startAt="3"/>
            </a:pPr>
            <a:r>
              <a:rPr lang="es-HN" dirty="0" smtClean="0"/>
              <a:t>Escalera interior</a:t>
            </a:r>
          </a:p>
        </p:txBody>
      </p:sp>
      <p:sp>
        <p:nvSpPr>
          <p:cNvPr id="5" name="TextBox 4"/>
          <p:cNvSpPr txBox="1"/>
          <p:nvPr/>
        </p:nvSpPr>
        <p:spPr>
          <a:xfrm>
            <a:off x="342900" y="1600199"/>
            <a:ext cx="8458200" cy="584775"/>
          </a:xfrm>
          <a:prstGeom prst="rect">
            <a:avLst/>
          </a:prstGeom>
          <a:noFill/>
        </p:spPr>
        <p:txBody>
          <a:bodyPr wrap="square" rtlCol="0">
            <a:spAutoFit/>
          </a:bodyPr>
          <a:lstStyle/>
          <a:p>
            <a:pPr marL="514350" indent="-514350">
              <a:buClr>
                <a:schemeClr val="accent6">
                  <a:lumMod val="75000"/>
                </a:schemeClr>
              </a:buClr>
              <a:buFont typeface="+mj-lt"/>
              <a:buAutoNum type="arabicPeriod" startAt="5"/>
            </a:pPr>
            <a:r>
              <a:rPr lang="es-HN" sz="3200" dirty="0" smtClean="0">
                <a:latin typeface="Arial" pitchFamily="34" charset="0"/>
                <a:cs typeface="Arial" pitchFamily="34" charset="0"/>
              </a:rPr>
              <a:t>Una polea pasa nudos se adjunta a:</a:t>
            </a:r>
            <a:endParaRPr lang="es-HN" sz="3200" dirty="0">
              <a:latin typeface="Arial" pitchFamily="34" charset="0"/>
              <a:cs typeface="Arial" pitchFamily="34" charset="0"/>
            </a:endParaRPr>
          </a:p>
        </p:txBody>
      </p:sp>
      <p:sp>
        <p:nvSpPr>
          <p:cNvPr id="10" name="TextBox 9"/>
          <p:cNvSpPr txBox="1"/>
          <p:nvPr/>
        </p:nvSpPr>
        <p:spPr>
          <a:xfrm>
            <a:off x="358140" y="3429000"/>
            <a:ext cx="8458200" cy="1077218"/>
          </a:xfrm>
          <a:prstGeom prst="rect">
            <a:avLst/>
          </a:prstGeom>
          <a:noFill/>
        </p:spPr>
        <p:txBody>
          <a:bodyPr wrap="square" rtlCol="0">
            <a:spAutoFit/>
          </a:bodyPr>
          <a:lstStyle/>
          <a:p>
            <a:pPr marL="514350" indent="-514350">
              <a:buClr>
                <a:schemeClr val="accent6">
                  <a:lumMod val="75000"/>
                </a:schemeClr>
              </a:buClr>
              <a:buFont typeface="+mj-lt"/>
              <a:buAutoNum type="arabicPeriod" startAt="6"/>
            </a:pPr>
            <a:r>
              <a:rPr lang="es-HN" sz="3200" dirty="0">
                <a:latin typeface="Arial" pitchFamily="34" charset="0"/>
                <a:cs typeface="Arial" pitchFamily="34" charset="0"/>
              </a:rPr>
              <a:t>¿Que </a:t>
            </a:r>
            <a:r>
              <a:rPr lang="es-HN" sz="3200" dirty="0" smtClean="0">
                <a:latin typeface="Arial" pitchFamily="34" charset="0"/>
                <a:cs typeface="Arial" pitchFamily="34" charset="0"/>
              </a:rPr>
              <a:t>tipo de nudo se debe utilizar en el extremo de la cuerda salvavidas?</a:t>
            </a:r>
            <a:endParaRPr lang="es-HN" sz="3200" dirty="0">
              <a:latin typeface="Arial" pitchFamily="34" charset="0"/>
              <a:cs typeface="Arial" pitchFamily="34" charset="0"/>
            </a:endParaRPr>
          </a:p>
        </p:txBody>
      </p:sp>
      <p:sp>
        <p:nvSpPr>
          <p:cNvPr id="11" name="Content Placeholder 6"/>
          <p:cNvSpPr txBox="1">
            <a:spLocks/>
          </p:cNvSpPr>
          <p:nvPr/>
        </p:nvSpPr>
        <p:spPr>
          <a:xfrm>
            <a:off x="533400" y="4506218"/>
            <a:ext cx="4038600" cy="1472626"/>
          </a:xfrm>
          <a:prstGeom prst="rect">
            <a:avLst/>
          </a:prstGeom>
          <a:ln w="38100">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chemeClr val="accent6">
                  <a:lumMod val="75000"/>
                </a:schemeClr>
              </a:buClr>
              <a:buFont typeface="+mj-lt"/>
              <a:buAutoNum type="alphaLcPeriod"/>
            </a:pPr>
            <a:r>
              <a:rPr lang="es-HN" dirty="0" smtClean="0"/>
              <a:t>Nudo 8</a:t>
            </a:r>
          </a:p>
          <a:p>
            <a:pPr marL="685800" indent="-457200">
              <a:spcBef>
                <a:spcPts val="600"/>
              </a:spcBef>
              <a:buClr>
                <a:schemeClr val="accent6">
                  <a:lumMod val="75000"/>
                </a:schemeClr>
              </a:buClr>
              <a:buFont typeface="+mj-lt"/>
              <a:buAutoNum type="alphaLcPeriod"/>
            </a:pPr>
            <a:r>
              <a:rPr lang="es-HN" dirty="0" smtClean="0"/>
              <a:t>Nudo cuadrado</a:t>
            </a:r>
          </a:p>
        </p:txBody>
      </p:sp>
      <p:sp>
        <p:nvSpPr>
          <p:cNvPr id="12" name="Content Placeholder 3"/>
          <p:cNvSpPr txBox="1">
            <a:spLocks/>
          </p:cNvSpPr>
          <p:nvPr/>
        </p:nvSpPr>
        <p:spPr>
          <a:xfrm>
            <a:off x="4572000" y="4506218"/>
            <a:ext cx="4038600" cy="14726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600"/>
              </a:spcBef>
              <a:buClr>
                <a:schemeClr val="accent6">
                  <a:lumMod val="75000"/>
                </a:schemeClr>
              </a:buClr>
              <a:buFont typeface="+mj-lt"/>
              <a:buAutoNum type="alphaLcPeriod" startAt="3"/>
            </a:pPr>
            <a:r>
              <a:rPr lang="es-HN" dirty="0" smtClean="0"/>
              <a:t>Nudo ballestrinque</a:t>
            </a:r>
          </a:p>
          <a:p>
            <a:pPr marL="457200" indent="-457200">
              <a:spcBef>
                <a:spcPts val="600"/>
              </a:spcBef>
              <a:buClr>
                <a:schemeClr val="accent6">
                  <a:lumMod val="75000"/>
                </a:schemeClr>
              </a:buClr>
              <a:buFont typeface="+mj-lt"/>
              <a:buAutoNum type="alphaLcPeriod" startAt="3"/>
            </a:pPr>
            <a:r>
              <a:rPr lang="es-HN" dirty="0" smtClean="0"/>
              <a:t>Nudo simple</a:t>
            </a:r>
            <a:endParaRPr lang="es-HN" dirty="0"/>
          </a:p>
        </p:txBody>
      </p:sp>
      <p:sp>
        <p:nvSpPr>
          <p:cNvPr id="13" name="Oval 12" descr="answer"/>
          <p:cNvSpPr/>
          <p:nvPr/>
        </p:nvSpPr>
        <p:spPr>
          <a:xfrm>
            <a:off x="670560" y="4506218"/>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descr="answer"/>
          <p:cNvSpPr/>
          <p:nvPr/>
        </p:nvSpPr>
        <p:spPr>
          <a:xfrm>
            <a:off x="670560" y="2727960"/>
            <a:ext cx="548640" cy="54864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97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06"/>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Guía de Respuestas del Examen   </a:t>
            </a:r>
            <a:endPar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92608" y="1807017"/>
            <a:ext cx="6035040" cy="4185761"/>
          </a:xfrm>
          <a:prstGeom prst="rect">
            <a:avLst/>
          </a:prstGeom>
        </p:spPr>
        <p:txBody>
          <a:bodyPr wrap="square">
            <a:spAutoFit/>
          </a:bodyPr>
          <a:lstStyle/>
          <a:p>
            <a:pPr marL="457200" indent="-457200" defTabSz="457200">
              <a:spcBef>
                <a:spcPts val="600"/>
              </a:spcBef>
              <a:buClr>
                <a:schemeClr val="accent6">
                  <a:lumMod val="75000"/>
                </a:schemeClr>
              </a:buClr>
              <a:buFont typeface="+mj-lt"/>
              <a:buAutoNum type="arabicPeriod" startAt="7"/>
            </a:pPr>
            <a:r>
              <a:rPr lang="es-HN" sz="3200" dirty="0" smtClean="0">
                <a:solidFill>
                  <a:prstClr val="black"/>
                </a:solidFill>
                <a:latin typeface="Arial"/>
                <a:ea typeface="Calibri"/>
                <a:cs typeface="Arial" pitchFamily="34" charset="0"/>
              </a:rPr>
              <a:t>Un arnés y una cuerda pueden ser un sistema de cuerda salvavidas efectivo.</a:t>
            </a:r>
          </a:p>
          <a:p>
            <a:pPr marL="457200" indent="-457200" defTabSz="457200">
              <a:spcBef>
                <a:spcPts val="600"/>
              </a:spcBef>
              <a:buClr>
                <a:schemeClr val="accent6">
                  <a:lumMod val="75000"/>
                </a:schemeClr>
              </a:buClr>
              <a:buFont typeface="+mj-lt"/>
              <a:buAutoNum type="arabicPeriod" startAt="7"/>
            </a:pPr>
            <a:endParaRPr lang="es-HN" sz="3200" dirty="0" smtClean="0">
              <a:solidFill>
                <a:prstClr val="black"/>
              </a:solidFill>
              <a:latin typeface="Arial"/>
              <a:ea typeface="Calibri"/>
              <a:cs typeface="Arial" pitchFamily="34" charset="0"/>
            </a:endParaRPr>
          </a:p>
          <a:p>
            <a:pPr marL="457200" indent="-457200" defTabSz="457200">
              <a:spcBef>
                <a:spcPts val="600"/>
              </a:spcBef>
              <a:buClr>
                <a:schemeClr val="accent6">
                  <a:lumMod val="75000"/>
                </a:schemeClr>
              </a:buClr>
              <a:buFont typeface="+mj-lt"/>
              <a:buAutoNum type="arabicPeriod" startAt="7"/>
            </a:pPr>
            <a:r>
              <a:rPr lang="es-HN" sz="3200" dirty="0" smtClean="0">
                <a:solidFill>
                  <a:prstClr val="black"/>
                </a:solidFill>
                <a:latin typeface="Arial"/>
                <a:ea typeface="Calibri"/>
                <a:cs typeface="Arial" pitchFamily="34" charset="0"/>
              </a:rPr>
              <a:t>Cualquier cuerda que puede sostener 3 veces el peso de una persona, es aceptable como cuerda salvavidas. </a:t>
            </a:r>
            <a:endParaRPr lang="es-HN" sz="3200" dirty="0">
              <a:solidFill>
                <a:prstClr val="black"/>
              </a:solidFill>
              <a:latin typeface="Arial"/>
              <a:ea typeface="Calibri"/>
              <a:cs typeface="Arial" pitchFamily="34" charset="0"/>
            </a:endParaRPr>
          </a:p>
        </p:txBody>
      </p:sp>
      <p:sp>
        <p:nvSpPr>
          <p:cNvPr id="9" name="TextBox 8"/>
          <p:cNvSpPr txBox="1"/>
          <p:nvPr/>
        </p:nvSpPr>
        <p:spPr>
          <a:xfrm>
            <a:off x="6007608" y="2264216"/>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8" name="TextBox 17"/>
          <p:cNvSpPr txBox="1"/>
          <p:nvPr/>
        </p:nvSpPr>
        <p:spPr>
          <a:xfrm>
            <a:off x="6099048" y="4422641"/>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22" name="Oval 21" descr="no"/>
          <p:cNvSpPr/>
          <p:nvPr/>
        </p:nvSpPr>
        <p:spPr>
          <a:xfrm>
            <a:off x="7760208" y="2099403"/>
            <a:ext cx="914400" cy="91440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descr="no"/>
          <p:cNvSpPr/>
          <p:nvPr/>
        </p:nvSpPr>
        <p:spPr>
          <a:xfrm>
            <a:off x="7851648" y="4251960"/>
            <a:ext cx="914400" cy="91440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139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7" name="Content Placeholder 6" descr="a. Longitud de la cuerda&#10;b. Observador y dispositivo de amarre&#10;"/>
          <p:cNvSpPr>
            <a:spLocks noGrp="1"/>
          </p:cNvSpPr>
          <p:nvPr>
            <p:ph sz="half" idx="1"/>
          </p:nvPr>
        </p:nvSpPr>
        <p:spPr>
          <a:xfrm>
            <a:off x="533400" y="2442531"/>
            <a:ext cx="4038600" cy="1472626"/>
          </a:xfrm>
          <a:ln w="38100">
            <a:noFill/>
          </a:ln>
        </p:spPr>
        <p:txBody>
          <a:bodyPr>
            <a:normAutofit fontScale="92500" lnSpcReduction="20000"/>
          </a:bodyPr>
          <a:lstStyle/>
          <a:p>
            <a:pPr marL="685800" indent="-457200">
              <a:spcBef>
                <a:spcPts val="600"/>
              </a:spcBef>
              <a:buClr>
                <a:schemeClr val="accent6">
                  <a:lumMod val="75000"/>
                </a:schemeClr>
              </a:buClr>
              <a:buFont typeface="+mj-lt"/>
              <a:buAutoNum type="alphaLcPeriod"/>
            </a:pPr>
            <a:r>
              <a:rPr lang="es-HN" dirty="0" smtClean="0"/>
              <a:t>Longitud de la cuerda</a:t>
            </a:r>
          </a:p>
          <a:p>
            <a:pPr marL="685800" indent="-457200">
              <a:spcBef>
                <a:spcPts val="600"/>
              </a:spcBef>
              <a:buClr>
                <a:schemeClr val="accent6">
                  <a:lumMod val="75000"/>
                </a:schemeClr>
              </a:buClr>
              <a:buFont typeface="+mj-lt"/>
              <a:buAutoNum type="alphaLcPeriod"/>
            </a:pPr>
            <a:r>
              <a:rPr lang="es-HN" dirty="0" smtClean="0"/>
              <a:t>Observador y dispositivo de amarre</a:t>
            </a:r>
          </a:p>
        </p:txBody>
      </p:sp>
      <p:sp>
        <p:nvSpPr>
          <p:cNvPr id="4" name="Content Placeholder 3" descr="c. trante&#10;d. Puntos de anclaje&#10;"/>
          <p:cNvSpPr>
            <a:spLocks noGrp="1"/>
          </p:cNvSpPr>
          <p:nvPr>
            <p:ph sz="half" idx="2"/>
          </p:nvPr>
        </p:nvSpPr>
        <p:spPr>
          <a:xfrm>
            <a:off x="4588764" y="2392241"/>
            <a:ext cx="4038600" cy="1472626"/>
          </a:xfrm>
        </p:spPr>
        <p:txBody>
          <a:bodyPr>
            <a:normAutofit fontScale="92500" lnSpcReduction="20000"/>
          </a:bodyPr>
          <a:lstStyle/>
          <a:p>
            <a:pPr marL="457200" indent="-457200">
              <a:spcBef>
                <a:spcPts val="600"/>
              </a:spcBef>
              <a:buClr>
                <a:schemeClr val="accent6">
                  <a:lumMod val="75000"/>
                </a:schemeClr>
              </a:buClr>
              <a:buFont typeface="+mj-lt"/>
              <a:buAutoNum type="alphaLcPeriod" startAt="3"/>
            </a:pPr>
            <a:r>
              <a:rPr lang="es-HN" dirty="0" smtClean="0"/>
              <a:t>Entrante</a:t>
            </a:r>
          </a:p>
          <a:p>
            <a:pPr marL="457200" indent="-457200">
              <a:spcBef>
                <a:spcPts val="600"/>
              </a:spcBef>
              <a:buClr>
                <a:schemeClr val="accent6">
                  <a:lumMod val="75000"/>
                </a:schemeClr>
              </a:buClr>
              <a:buFont typeface="+mj-lt"/>
              <a:buAutoNum type="alphaLcPeriod" startAt="3"/>
            </a:pPr>
            <a:r>
              <a:rPr lang="es-HN" dirty="0" smtClean="0"/>
              <a:t>Puntos de anclaje</a:t>
            </a:r>
          </a:p>
        </p:txBody>
      </p:sp>
      <p:sp>
        <p:nvSpPr>
          <p:cNvPr id="5" name="TextBox 4" descr="La flojedad en la cuerda salvavidas está controlada por:&#10;"/>
          <p:cNvSpPr txBox="1"/>
          <p:nvPr/>
        </p:nvSpPr>
        <p:spPr>
          <a:xfrm>
            <a:off x="342900" y="1568515"/>
            <a:ext cx="8458200" cy="954107"/>
          </a:xfrm>
          <a:prstGeom prst="rect">
            <a:avLst/>
          </a:prstGeom>
          <a:noFill/>
        </p:spPr>
        <p:txBody>
          <a:bodyPr wrap="square" rtlCol="0">
            <a:spAutoFit/>
          </a:bodyPr>
          <a:lstStyle/>
          <a:p>
            <a:pPr marL="514350" indent="-514350">
              <a:buClr>
                <a:srgbClr val="F79646">
                  <a:lumMod val="75000"/>
                </a:srgbClr>
              </a:buClr>
              <a:buFont typeface="+mj-lt"/>
              <a:buAutoNum type="arabicPeriod" startAt="3"/>
            </a:pPr>
            <a:r>
              <a:rPr lang="es-HN" sz="2800" dirty="0" smtClean="0">
                <a:solidFill>
                  <a:prstClr val="black"/>
                </a:solidFill>
                <a:latin typeface="Arial" pitchFamily="34" charset="0"/>
                <a:cs typeface="Arial" pitchFamily="34" charset="0"/>
              </a:rPr>
              <a:t>La flojedad en la cuerda salvavidas está controlada por:</a:t>
            </a:r>
            <a:endParaRPr lang="es-HN" sz="2800" dirty="0">
              <a:solidFill>
                <a:prstClr val="black"/>
              </a:solidFill>
              <a:latin typeface="Arial" pitchFamily="34" charset="0"/>
              <a:cs typeface="Arial" pitchFamily="34" charset="0"/>
            </a:endParaRPr>
          </a:p>
        </p:txBody>
      </p:sp>
      <p:sp>
        <p:nvSpPr>
          <p:cNvPr id="10" name="TextBox 9" descr="El observador:&#10;"/>
          <p:cNvSpPr txBox="1"/>
          <p:nvPr/>
        </p:nvSpPr>
        <p:spPr>
          <a:xfrm>
            <a:off x="516636" y="3864867"/>
            <a:ext cx="8458200" cy="584775"/>
          </a:xfrm>
          <a:prstGeom prst="rect">
            <a:avLst/>
          </a:prstGeom>
          <a:noFill/>
        </p:spPr>
        <p:txBody>
          <a:bodyPr wrap="square" rtlCol="0">
            <a:spAutoFit/>
          </a:bodyPr>
          <a:lstStyle/>
          <a:p>
            <a:pPr marL="514350" indent="-514350">
              <a:buClr>
                <a:srgbClr val="F79646">
                  <a:lumMod val="75000"/>
                </a:srgbClr>
              </a:buClr>
              <a:buFont typeface="+mj-lt"/>
              <a:buAutoNum type="arabicPeriod" startAt="4"/>
            </a:pPr>
            <a:r>
              <a:rPr lang="es-HN" sz="2800" dirty="0" smtClean="0">
                <a:solidFill>
                  <a:prstClr val="black"/>
                </a:solidFill>
                <a:latin typeface="Arial" pitchFamily="34" charset="0"/>
                <a:cs typeface="Arial" pitchFamily="34" charset="0"/>
              </a:rPr>
              <a:t>El observador</a:t>
            </a:r>
            <a:r>
              <a:rPr lang="es-HN" sz="3200" dirty="0" smtClean="0">
                <a:solidFill>
                  <a:prstClr val="black"/>
                </a:solidFill>
                <a:latin typeface="Arial" pitchFamily="34" charset="0"/>
                <a:cs typeface="Arial" pitchFamily="34" charset="0"/>
              </a:rPr>
              <a:t>:</a:t>
            </a:r>
            <a:endParaRPr lang="es-HN" sz="3200" dirty="0">
              <a:solidFill>
                <a:prstClr val="black"/>
              </a:solidFill>
              <a:latin typeface="Arial" pitchFamily="34" charset="0"/>
              <a:cs typeface="Arial" pitchFamily="34" charset="0"/>
            </a:endParaRPr>
          </a:p>
        </p:txBody>
      </p:sp>
      <p:sp>
        <p:nvSpPr>
          <p:cNvPr id="11" name="Content Placeholder 6" descr="a. Permanece en la puerta en todo momento&#10;b. Solicita ayuda/inicia el rescate&#10;"/>
          <p:cNvSpPr txBox="1">
            <a:spLocks/>
          </p:cNvSpPr>
          <p:nvPr/>
        </p:nvSpPr>
        <p:spPr>
          <a:xfrm>
            <a:off x="533400" y="4550667"/>
            <a:ext cx="4038600" cy="1981200"/>
          </a:xfrm>
          <a:prstGeom prst="rect">
            <a:avLst/>
          </a:prstGeom>
          <a:ln w="38100">
            <a:noFill/>
          </a:ln>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rgbClr val="F79646">
                  <a:lumMod val="75000"/>
                </a:srgbClr>
              </a:buClr>
              <a:buFont typeface="+mj-lt"/>
              <a:buAutoNum type="alphaLcPeriod"/>
            </a:pPr>
            <a:r>
              <a:rPr lang="es-HN" sz="2600" dirty="0" smtClean="0">
                <a:solidFill>
                  <a:prstClr val="black"/>
                </a:solidFill>
              </a:rPr>
              <a:t>Permanece en la puerta en todo momento</a:t>
            </a:r>
          </a:p>
          <a:p>
            <a:pPr marL="685800" indent="-457200">
              <a:spcBef>
                <a:spcPts val="600"/>
              </a:spcBef>
              <a:buClr>
                <a:srgbClr val="F79646">
                  <a:lumMod val="75000"/>
                </a:srgbClr>
              </a:buClr>
              <a:buFont typeface="+mj-lt"/>
              <a:buAutoNum type="alphaLcPeriod"/>
            </a:pPr>
            <a:r>
              <a:rPr lang="es-HN" sz="2600" dirty="0" smtClean="0">
                <a:solidFill>
                  <a:prstClr val="black"/>
                </a:solidFill>
              </a:rPr>
              <a:t>Solicita ayuda/inicia el rescate</a:t>
            </a:r>
          </a:p>
        </p:txBody>
      </p:sp>
      <p:sp>
        <p:nvSpPr>
          <p:cNvPr id="12" name="Content Placeholder 3" descr="c. Mantiene comunicación constante &#10;d. Todas las anteriores&#10;"/>
          <p:cNvSpPr txBox="1">
            <a:spLocks/>
          </p:cNvSpPr>
          <p:nvPr/>
        </p:nvSpPr>
        <p:spPr>
          <a:xfrm>
            <a:off x="4572000" y="4550667"/>
            <a:ext cx="4038600" cy="147262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1200"/>
              </a:spcBef>
              <a:buClr>
                <a:srgbClr val="F79646">
                  <a:lumMod val="75000"/>
                </a:srgbClr>
              </a:buClr>
              <a:buFont typeface="+mj-lt"/>
              <a:buAutoNum type="alphaLcPeriod" startAt="3"/>
            </a:pPr>
            <a:r>
              <a:rPr lang="es-HN" sz="2600" dirty="0" smtClean="0">
                <a:solidFill>
                  <a:prstClr val="black"/>
                </a:solidFill>
              </a:rPr>
              <a:t>Mantiene comunicación constante </a:t>
            </a:r>
          </a:p>
          <a:p>
            <a:pPr marL="457200" indent="-457200">
              <a:spcBef>
                <a:spcPts val="1200"/>
              </a:spcBef>
              <a:buClr>
                <a:srgbClr val="F79646">
                  <a:lumMod val="75000"/>
                </a:srgbClr>
              </a:buClr>
              <a:buFont typeface="+mj-lt"/>
              <a:buAutoNum type="alphaLcPeriod" startAt="3"/>
            </a:pPr>
            <a:r>
              <a:rPr lang="es-HN" sz="2600" dirty="0" smtClean="0">
                <a:solidFill>
                  <a:prstClr val="black"/>
                </a:solidFill>
              </a:rPr>
              <a:t>Todas las anteriores</a:t>
            </a:r>
            <a:endParaRPr lang="es-HN" sz="2600" dirty="0">
              <a:solidFill>
                <a:prstClr val="black"/>
              </a:solidFill>
            </a:endParaRPr>
          </a:p>
        </p:txBody>
      </p:sp>
      <p:sp>
        <p:nvSpPr>
          <p:cNvPr id="16" name="Title 1" descr="SISTEMA DE PROTECCIÓN CON CUERDA SALVAVIDAS&#10;EXAMEN PRELIMINAR"/>
          <p:cNvSpPr>
            <a:spLocks noGrp="1"/>
          </p:cNvSpPr>
          <p:nvPr>
            <p:ph type="title"/>
          </p:nvPr>
        </p:nvSpPr>
        <p:spPr>
          <a:xfrm>
            <a:off x="16764" y="95890"/>
            <a:ext cx="9144000" cy="1371600"/>
          </a:xfrm>
        </p:spPr>
        <p:txBody>
          <a:bodyPr>
            <a:noAutofit/>
          </a:bodyPr>
          <a:lstStyle/>
          <a:p>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a:t>
            </a:r>
            <a:r>
              <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a:t>
            </a: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PROTECCIÓN </a:t>
            </a:r>
            <a:r>
              <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 CUERDA </a:t>
            </a: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SALVAVIDAS</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EXAMEN PRELIMINAR</a:t>
            </a:r>
            <a:endPar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7355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06"/>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Guía de Respuestas del Examen    </a:t>
            </a:r>
            <a:endParaRPr lang="es-HN"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92608" y="1626963"/>
            <a:ext cx="6035040" cy="4228850"/>
          </a:xfrm>
          <a:prstGeom prst="rect">
            <a:avLst/>
          </a:prstGeom>
        </p:spPr>
        <p:txBody>
          <a:bodyPr wrap="square">
            <a:spAutoFit/>
          </a:bodyPr>
          <a:lstStyle/>
          <a:p>
            <a:pPr marL="694944" indent="-685800" defTabSz="457200">
              <a:spcBef>
                <a:spcPct val="20000"/>
              </a:spcBef>
              <a:buClr>
                <a:schemeClr val="accent6">
                  <a:lumMod val="75000"/>
                </a:schemeClr>
              </a:buClr>
              <a:buFont typeface="+mj-lt"/>
              <a:buAutoNum type="arabicPeriod" startAt="9"/>
            </a:pPr>
            <a:r>
              <a:rPr lang="es-HN" sz="3200" dirty="0" smtClean="0">
                <a:solidFill>
                  <a:prstClr val="black"/>
                </a:solidFill>
                <a:latin typeface="Arial"/>
                <a:ea typeface="Calibri"/>
                <a:cs typeface="Arial" pitchFamily="34" charset="0"/>
              </a:rPr>
              <a:t>Ya que la cuerda salvavidas protege al entrante, no es necesario apagar el equipo dentro del compartimiento.</a:t>
            </a:r>
          </a:p>
          <a:p>
            <a:pPr marL="694944" indent="-685800" defTabSz="457200">
              <a:spcBef>
                <a:spcPct val="20000"/>
              </a:spcBef>
              <a:buClr>
                <a:schemeClr val="accent6">
                  <a:lumMod val="75000"/>
                </a:schemeClr>
              </a:buClr>
              <a:buFont typeface="+mj-lt"/>
              <a:buAutoNum type="arabicPeriod" startAt="9"/>
            </a:pPr>
            <a:endParaRPr lang="es-HN" sz="3200" dirty="0" smtClean="0">
              <a:solidFill>
                <a:prstClr val="black"/>
              </a:solidFill>
              <a:latin typeface="Arial"/>
              <a:ea typeface="Calibri"/>
              <a:cs typeface="Arial" pitchFamily="34" charset="0"/>
            </a:endParaRPr>
          </a:p>
          <a:p>
            <a:pPr marL="694944" indent="-685800" defTabSz="457200">
              <a:spcBef>
                <a:spcPct val="20000"/>
              </a:spcBef>
              <a:buClr>
                <a:schemeClr val="accent6">
                  <a:lumMod val="75000"/>
                </a:schemeClr>
              </a:buClr>
              <a:buFont typeface="+mj-lt"/>
              <a:buAutoNum type="arabicPeriod" startAt="9"/>
            </a:pPr>
            <a:r>
              <a:rPr lang="es-HN" sz="3200" dirty="0" smtClean="0">
                <a:solidFill>
                  <a:prstClr val="black"/>
                </a:solidFill>
                <a:latin typeface="Arial"/>
                <a:ea typeface="Calibri"/>
                <a:cs typeface="Arial" pitchFamily="34" charset="0"/>
              </a:rPr>
              <a:t>El soporte de la escalera interior es el mejor y más fácil punto de anclaje.</a:t>
            </a:r>
            <a:endParaRPr lang="es-HN" sz="3200" dirty="0">
              <a:solidFill>
                <a:prstClr val="black"/>
              </a:solidFill>
              <a:latin typeface="Arial"/>
              <a:ea typeface="Calibri"/>
              <a:cs typeface="Arial" pitchFamily="34" charset="0"/>
            </a:endParaRPr>
          </a:p>
        </p:txBody>
      </p:sp>
      <p:sp>
        <p:nvSpPr>
          <p:cNvPr id="9" name="TextBox 8"/>
          <p:cNvSpPr txBox="1"/>
          <p:nvPr/>
        </p:nvSpPr>
        <p:spPr>
          <a:xfrm>
            <a:off x="6172200" y="3072825"/>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8" name="TextBox 17"/>
          <p:cNvSpPr txBox="1"/>
          <p:nvPr/>
        </p:nvSpPr>
        <p:spPr>
          <a:xfrm>
            <a:off x="6172200" y="5130225"/>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22" name="Oval 21" descr="no"/>
          <p:cNvSpPr/>
          <p:nvPr/>
        </p:nvSpPr>
        <p:spPr>
          <a:xfrm>
            <a:off x="7924800" y="4953000"/>
            <a:ext cx="914400" cy="91440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descr="no"/>
          <p:cNvSpPr/>
          <p:nvPr/>
        </p:nvSpPr>
        <p:spPr>
          <a:xfrm>
            <a:off x="7924800" y="2908012"/>
            <a:ext cx="914400" cy="914400"/>
          </a:xfrm>
          <a:prstGeom prst="ellipse">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313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04800" y="-1"/>
            <a:ext cx="8534400" cy="1082953"/>
          </a:xfrm>
        </p:spPr>
        <p:txBody>
          <a:bodyPr>
            <a:normAutofit fontScale="90000"/>
          </a:bodyPr>
          <a:lstStyle/>
          <a:p>
            <a:pPr eaLnBrk="1" hangingPunct="1"/>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Gracias a nuestros Colaboradores</a:t>
            </a:r>
          </a:p>
        </p:txBody>
      </p:sp>
      <p:sp>
        <p:nvSpPr>
          <p:cNvPr id="2" name="Slide Number Placeholder 1"/>
          <p:cNvSpPr>
            <a:spLocks noGrp="1"/>
          </p:cNvSpPr>
          <p:nvPr>
            <p:ph type="sldNum" sz="quarter" idx="12"/>
          </p:nvPr>
        </p:nvSpPr>
        <p:spPr/>
        <p:txBody>
          <a:bodyPr/>
          <a:lstStyle/>
          <a:p>
            <a:pPr>
              <a:defRPr/>
            </a:pPr>
            <a:fld id="{36CF252B-11DF-4F13-9420-6A825421EE14}" type="slidenum">
              <a:rPr lang="en-US" smtClean="0">
                <a:solidFill>
                  <a:prstClr val="black">
                    <a:tint val="75000"/>
                  </a:prstClr>
                </a:solidFill>
              </a:rPr>
              <a:pPr>
                <a:defRPr/>
              </a:pPr>
              <a:t>41</a:t>
            </a:fld>
            <a:endParaRPr lang="en-US">
              <a:solidFill>
                <a:prstClr val="black">
                  <a:tint val="75000"/>
                </a:prstClr>
              </a:solidFill>
            </a:endParaRPr>
          </a:p>
        </p:txBody>
      </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6" name="Content Placeholder 5"/>
          <p:cNvSpPr>
            <a:spLocks noGrp="1"/>
          </p:cNvSpPr>
          <p:nvPr>
            <p:ph idx="1"/>
          </p:nvPr>
        </p:nvSpPr>
        <p:spPr>
          <a:xfrm>
            <a:off x="457200" y="935386"/>
            <a:ext cx="8229600" cy="5376353"/>
          </a:xfrm>
        </p:spPr>
        <p:txBody>
          <a:bodyPr>
            <a:normAutofit fontScale="92500" lnSpcReduction="20000"/>
          </a:bodyPr>
          <a:lstStyle/>
          <a:p>
            <a:pPr marL="0" indent="0">
              <a:buNone/>
            </a:pPr>
            <a:r>
              <a:rPr lang="es-HN" sz="2600" dirty="0" smtClean="0">
                <a:latin typeface="Arial" pitchFamily="34" charset="0"/>
                <a:cs typeface="Arial" pitchFamily="34" charset="0"/>
              </a:rPr>
              <a:t>La Coalición para la Seguridad en Manejo de Granos desea extender nuestro agradecimiento y reconocimiento a muchas personas y organizaciones que han apoyado nuestros esfuerzos. Las siguientes compañías han proporcionado fotografías, conocimientos específicos, el uso de instalaciones u otro apoyo para este módulo de entrenamiento.</a:t>
            </a:r>
            <a:r>
              <a:rPr lang="es-HN" sz="3000" dirty="0" smtClean="0">
                <a:latin typeface="Arial" pitchFamily="34" charset="0"/>
                <a:cs typeface="Arial" pitchFamily="34" charset="0"/>
              </a:rPr>
              <a:t>  </a:t>
            </a:r>
          </a:p>
          <a:p>
            <a:pPr lvl="3" indent="-457200">
              <a:lnSpc>
                <a:spcPct val="120000"/>
              </a:lnSpc>
              <a:spcBef>
                <a:spcPts val="0"/>
              </a:spcBef>
              <a:buClr>
                <a:srgbClr val="FFC000"/>
              </a:buClr>
              <a:buSzPct val="150000"/>
              <a:buFont typeface="Wingdings" pitchFamily="2" charset="2"/>
              <a:buChar char="§"/>
            </a:pPr>
            <a:r>
              <a:rPr lang="es-HN" sz="2800" dirty="0" err="1" smtClean="0">
                <a:latin typeface="Arial" pitchFamily="34" charset="0"/>
                <a:cs typeface="Arial" pitchFamily="34" charset="0"/>
              </a:rPr>
              <a:t>Grain</a:t>
            </a:r>
            <a:r>
              <a:rPr lang="es-HN" sz="2800" dirty="0" smtClean="0">
                <a:latin typeface="Arial" pitchFamily="34" charset="0"/>
                <a:cs typeface="Arial" pitchFamily="34" charset="0"/>
              </a:rPr>
              <a:t> and </a:t>
            </a:r>
            <a:r>
              <a:rPr lang="es-HN" sz="2800" dirty="0" err="1" smtClean="0">
                <a:latin typeface="Arial" pitchFamily="34" charset="0"/>
                <a:cs typeface="Arial" pitchFamily="34" charset="0"/>
              </a:rPr>
              <a:t>Feed</a:t>
            </a:r>
            <a:r>
              <a:rPr lang="es-HN" sz="2800" dirty="0" smtClean="0">
                <a:latin typeface="Arial" pitchFamily="34" charset="0"/>
                <a:cs typeface="Arial" pitchFamily="34" charset="0"/>
              </a:rPr>
              <a:t> </a:t>
            </a:r>
            <a:r>
              <a:rPr lang="es-HN" sz="2800" dirty="0" err="1" smtClean="0">
                <a:latin typeface="Arial" pitchFamily="34" charset="0"/>
                <a:cs typeface="Arial" pitchFamily="34" charset="0"/>
              </a:rPr>
              <a:t>Association</a:t>
            </a:r>
            <a:r>
              <a:rPr lang="es-HN" sz="2800" dirty="0" smtClean="0">
                <a:latin typeface="Arial" pitchFamily="34" charset="0"/>
                <a:cs typeface="Arial" pitchFamily="34" charset="0"/>
              </a:rPr>
              <a:t> of Illinois </a:t>
            </a:r>
          </a:p>
          <a:p>
            <a:pPr lvl="3" indent="-457200">
              <a:lnSpc>
                <a:spcPct val="120000"/>
              </a:lnSpc>
              <a:spcBef>
                <a:spcPts val="0"/>
              </a:spcBef>
              <a:buClr>
                <a:srgbClr val="FFC000"/>
              </a:buClr>
              <a:buSzPct val="150000"/>
              <a:buFont typeface="Wingdings" pitchFamily="2" charset="2"/>
              <a:buChar char="§"/>
            </a:pPr>
            <a:r>
              <a:rPr lang="es-HN" sz="2800" dirty="0" err="1" smtClean="0">
                <a:latin typeface="Arial" pitchFamily="34" charset="0"/>
                <a:cs typeface="Arial" pitchFamily="34" charset="0"/>
              </a:rPr>
              <a:t>Evergreen</a:t>
            </a:r>
            <a:r>
              <a:rPr lang="es-HN" sz="2800" dirty="0" smtClean="0">
                <a:latin typeface="Arial" pitchFamily="34" charset="0"/>
                <a:cs typeface="Arial" pitchFamily="34" charset="0"/>
              </a:rPr>
              <a:t>, FS</a:t>
            </a:r>
          </a:p>
          <a:p>
            <a:pPr lvl="3" indent="-457200">
              <a:lnSpc>
                <a:spcPct val="120000"/>
              </a:lnSpc>
              <a:spcBef>
                <a:spcPts val="0"/>
              </a:spcBef>
              <a:buClr>
                <a:srgbClr val="FFC000"/>
              </a:buClr>
              <a:buSzPct val="150000"/>
              <a:buFont typeface="Wingdings" pitchFamily="2" charset="2"/>
              <a:buChar char="§"/>
            </a:pPr>
            <a:r>
              <a:rPr lang="es-HN" sz="2800" dirty="0" smtClean="0">
                <a:latin typeface="Arial" pitchFamily="34" charset="0"/>
                <a:cs typeface="Arial" pitchFamily="34" charset="0"/>
              </a:rPr>
              <a:t>Western </a:t>
            </a:r>
            <a:r>
              <a:rPr lang="es-HN" sz="2800" dirty="0" err="1" smtClean="0">
                <a:latin typeface="Arial" pitchFamily="34" charset="0"/>
                <a:cs typeface="Arial" pitchFamily="34" charset="0"/>
              </a:rPr>
              <a:t>Grain</a:t>
            </a:r>
            <a:r>
              <a:rPr lang="es-HN" sz="2800" dirty="0" smtClean="0">
                <a:latin typeface="Arial" pitchFamily="34" charset="0"/>
                <a:cs typeface="Arial" pitchFamily="34" charset="0"/>
              </a:rPr>
              <a:t> Marketing</a:t>
            </a:r>
          </a:p>
          <a:p>
            <a:pPr lvl="3" indent="-457200">
              <a:lnSpc>
                <a:spcPct val="120000"/>
              </a:lnSpc>
              <a:spcBef>
                <a:spcPts val="0"/>
              </a:spcBef>
              <a:buClr>
                <a:srgbClr val="FFC000"/>
              </a:buClr>
              <a:buSzPct val="150000"/>
              <a:buFont typeface="Wingdings" pitchFamily="2" charset="2"/>
              <a:buChar char="§"/>
            </a:pPr>
            <a:r>
              <a:rPr lang="es-HN" sz="2800" dirty="0" err="1" smtClean="0">
                <a:latin typeface="Arial" pitchFamily="34" charset="0"/>
                <a:cs typeface="Arial" pitchFamily="34" charset="0"/>
              </a:rPr>
              <a:t>Agricenter</a:t>
            </a:r>
            <a:r>
              <a:rPr lang="es-HN" sz="2800" dirty="0" smtClean="0">
                <a:latin typeface="Arial" pitchFamily="34" charset="0"/>
                <a:cs typeface="Arial" pitchFamily="34" charset="0"/>
              </a:rPr>
              <a:t> – </a:t>
            </a:r>
            <a:r>
              <a:rPr lang="es-HN" sz="2800" dirty="0" err="1" smtClean="0">
                <a:latin typeface="Arial" pitchFamily="34" charset="0"/>
                <a:cs typeface="Arial" pitchFamily="34" charset="0"/>
              </a:rPr>
              <a:t>Asmark</a:t>
            </a:r>
            <a:r>
              <a:rPr lang="es-HN" sz="2800" dirty="0" smtClean="0">
                <a:latin typeface="Arial" pitchFamily="34" charset="0"/>
                <a:cs typeface="Arial" pitchFamily="34" charset="0"/>
              </a:rPr>
              <a:t> </a:t>
            </a:r>
            <a:r>
              <a:rPr lang="es-HN" sz="2800" dirty="0" err="1" smtClean="0">
                <a:latin typeface="Arial" pitchFamily="34" charset="0"/>
                <a:cs typeface="Arial" pitchFamily="34" charset="0"/>
              </a:rPr>
              <a:t>Institute</a:t>
            </a:r>
            <a:endParaRPr lang="es-HN" sz="2800" dirty="0" smtClean="0">
              <a:latin typeface="Arial" pitchFamily="34" charset="0"/>
              <a:cs typeface="Arial" pitchFamily="34" charset="0"/>
            </a:endParaRPr>
          </a:p>
          <a:p>
            <a:pPr lvl="3" indent="-457200">
              <a:lnSpc>
                <a:spcPct val="120000"/>
              </a:lnSpc>
              <a:spcBef>
                <a:spcPts val="0"/>
              </a:spcBef>
              <a:buClr>
                <a:srgbClr val="FFC000"/>
              </a:buClr>
              <a:buSzPct val="150000"/>
              <a:buFont typeface="Wingdings" pitchFamily="2" charset="2"/>
              <a:buChar char="§"/>
            </a:pPr>
            <a:r>
              <a:rPr lang="es-HN" sz="2800" dirty="0" smtClean="0">
                <a:latin typeface="Arial" pitchFamily="34" charset="0"/>
                <a:cs typeface="Arial" pitchFamily="34" charset="0"/>
              </a:rPr>
              <a:t>University of Illinois, ACES, Media </a:t>
            </a:r>
            <a:r>
              <a:rPr lang="es-HN" sz="2800" dirty="0" err="1" smtClean="0">
                <a:latin typeface="Arial" pitchFamily="34" charset="0"/>
                <a:cs typeface="Arial" pitchFamily="34" charset="0"/>
              </a:rPr>
              <a:t>Services</a:t>
            </a:r>
            <a:endParaRPr lang="es-HN" sz="2800" dirty="0" smtClean="0">
              <a:latin typeface="Arial" pitchFamily="34" charset="0"/>
              <a:cs typeface="Arial" pitchFamily="34" charset="0"/>
            </a:endParaRPr>
          </a:p>
          <a:p>
            <a:pPr lvl="3" indent="-457200">
              <a:lnSpc>
                <a:spcPct val="120000"/>
              </a:lnSpc>
              <a:spcBef>
                <a:spcPts val="0"/>
              </a:spcBef>
              <a:buClr>
                <a:srgbClr val="FFC000"/>
              </a:buClr>
              <a:buSzPct val="150000"/>
              <a:buFont typeface="Wingdings" pitchFamily="2" charset="2"/>
              <a:buChar char="§"/>
            </a:pPr>
            <a:r>
              <a:rPr lang="es-HN" sz="2800" dirty="0" smtClean="0">
                <a:latin typeface="Arial" pitchFamily="34" charset="0"/>
                <a:cs typeface="Arial" pitchFamily="34" charset="0"/>
              </a:rPr>
              <a:t>PMI (</a:t>
            </a:r>
            <a:r>
              <a:rPr lang="es-HN" sz="2800" dirty="0" err="1" smtClean="0">
                <a:latin typeface="Arial" pitchFamily="34" charset="0"/>
                <a:cs typeface="Arial" pitchFamily="34" charset="0"/>
              </a:rPr>
              <a:t>Pigeon</a:t>
            </a:r>
            <a:r>
              <a:rPr lang="es-HN" sz="2800" dirty="0" smtClean="0">
                <a:latin typeface="Arial" pitchFamily="34" charset="0"/>
                <a:cs typeface="Arial" pitchFamily="34" charset="0"/>
              </a:rPr>
              <a:t> Mountain Industries)</a:t>
            </a:r>
          </a:p>
          <a:p>
            <a:pPr lvl="3" indent="-457200">
              <a:lnSpc>
                <a:spcPct val="120000"/>
              </a:lnSpc>
              <a:spcBef>
                <a:spcPts val="0"/>
              </a:spcBef>
              <a:buClr>
                <a:srgbClr val="FFC000"/>
              </a:buClr>
              <a:buSzPct val="150000"/>
              <a:buFont typeface="Wingdings" pitchFamily="2" charset="2"/>
              <a:buChar char="§"/>
            </a:pPr>
            <a:r>
              <a:rPr lang="es-HN" sz="2800" dirty="0" smtClean="0">
                <a:latin typeface="Arial" pitchFamily="34" charset="0"/>
                <a:cs typeface="Arial" pitchFamily="34" charset="0"/>
              </a:rPr>
              <a:t>Illinois </a:t>
            </a:r>
            <a:r>
              <a:rPr lang="es-HN" sz="2800" dirty="0" err="1" smtClean="0">
                <a:latin typeface="Arial" pitchFamily="34" charset="0"/>
                <a:cs typeface="Arial" pitchFamily="34" charset="0"/>
              </a:rPr>
              <a:t>Farm</a:t>
            </a:r>
            <a:r>
              <a:rPr lang="es-HN" sz="2800" dirty="0" smtClean="0">
                <a:latin typeface="Arial" pitchFamily="34" charset="0"/>
                <a:cs typeface="Arial" pitchFamily="34" charset="0"/>
              </a:rPr>
              <a:t> Bureau</a:t>
            </a:r>
          </a:p>
          <a:p>
            <a:pPr marL="1371600" lvl="3" indent="0">
              <a:buClr>
                <a:srgbClr val="FFC000"/>
              </a:buClr>
              <a:buSzPct val="150000"/>
              <a:buNone/>
            </a:pPr>
            <a:endParaRPr lang="en-US" sz="2800" dirty="0">
              <a:latin typeface="Arial" pitchFamily="34" charset="0"/>
              <a:cs typeface="Arial" pitchFamily="34" charset="0"/>
            </a:endParaRPr>
          </a:p>
          <a:p>
            <a:pPr marL="400050" lvl="1" indent="0">
              <a:buNone/>
            </a:pPr>
            <a:endParaRPr lang="en-US" sz="2200" dirty="0" smtClean="0">
              <a:latin typeface="Arial" pitchFamily="34" charset="0"/>
              <a:cs typeface="Arial" pitchFamily="34" charset="0"/>
            </a:endParaRPr>
          </a:p>
        </p:txBody>
      </p:sp>
    </p:spTree>
    <p:extLst>
      <p:ext uri="{BB962C8B-B14F-4D97-AF65-F5344CB8AC3E}">
        <p14:creationId xmlns:p14="http://schemas.microsoft.com/office/powerpoint/2010/main" val="178680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ADVERTENCIA</a:t>
            </a:r>
          </a:p>
        </p:txBody>
      </p:sp>
      <p:sp>
        <p:nvSpPr>
          <p:cNvPr id="2" name="Slide Number Placeholder 1"/>
          <p:cNvSpPr>
            <a:spLocks noGrp="1"/>
          </p:cNvSpPr>
          <p:nvPr>
            <p:ph type="sldNum" sz="quarter" idx="12"/>
          </p:nvPr>
        </p:nvSpPr>
        <p:spPr/>
        <p:txBody>
          <a:bodyPr/>
          <a:lstStyle/>
          <a:p>
            <a:pPr>
              <a:defRPr/>
            </a:pPr>
            <a:fld id="{36CF252B-11DF-4F13-9420-6A825421EE14}" type="slidenum">
              <a:rPr lang="en-US" smtClean="0">
                <a:solidFill>
                  <a:prstClr val="black">
                    <a:tint val="75000"/>
                  </a:prstClr>
                </a:solidFill>
              </a:rPr>
              <a:pPr>
                <a:defRPr/>
              </a:pPr>
              <a:t>42</a:t>
            </a:fld>
            <a:endParaRPr lang="en-US">
              <a:solidFill>
                <a:prstClr val="black">
                  <a:tint val="75000"/>
                </a:prstClr>
              </a:solidFill>
            </a:endParaRPr>
          </a:p>
        </p:txBody>
      </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6" name="Content Placeholder 5"/>
          <p:cNvSpPr>
            <a:spLocks noGrp="1"/>
          </p:cNvSpPr>
          <p:nvPr>
            <p:ph idx="1"/>
          </p:nvPr>
        </p:nvSpPr>
        <p:spPr>
          <a:xfrm>
            <a:off x="457200" y="1371600"/>
            <a:ext cx="8229600" cy="4754563"/>
          </a:xfrm>
        </p:spPr>
        <p:txBody>
          <a:bodyPr>
            <a:normAutofit lnSpcReduction="10000"/>
          </a:bodyPr>
          <a:lstStyle/>
          <a:p>
            <a:pPr marL="0" indent="0">
              <a:buNone/>
            </a:pPr>
            <a:r>
              <a:rPr lang="es-HN" sz="2800" dirty="0" smtClean="0">
                <a:latin typeface="Arial" pitchFamily="34" charset="0"/>
                <a:cs typeface="Arial" pitchFamily="34" charset="0"/>
              </a:rPr>
              <a:t>Este entrenamiento está destinado para dar a conocer los beneficios y la facilidad de uso del sistema de cuerda salvavidas durante la entrada al compartimiento. A pesar de que muestra como instalar y utilizar una cuerda salvavidas, NO tiene la intención de ser un entrenamiento en “como desarrollarlo”. Este módulo de entrenamiento no cubre adecuadamente en detalle las habilidades y conocimientos que el entrante y el observador necesitan para llevar a cabo esta tarea de forma segura. </a:t>
            </a:r>
          </a:p>
          <a:p>
            <a:pPr marL="0" indent="0">
              <a:buNone/>
            </a:pP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81304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7" name="Content Placeholder 6"/>
          <p:cNvSpPr>
            <a:spLocks noGrp="1"/>
          </p:cNvSpPr>
          <p:nvPr>
            <p:ph sz="half" idx="1"/>
          </p:nvPr>
        </p:nvSpPr>
        <p:spPr>
          <a:xfrm>
            <a:off x="533400" y="2468217"/>
            <a:ext cx="4038600" cy="1244025"/>
          </a:xfrm>
          <a:ln w="38100">
            <a:noFill/>
          </a:ln>
        </p:spPr>
        <p:txBody>
          <a:bodyPr>
            <a:normAutofit fontScale="77500" lnSpcReduction="20000"/>
          </a:bodyPr>
          <a:lstStyle/>
          <a:p>
            <a:pPr marL="685800" indent="-457200">
              <a:spcBef>
                <a:spcPts val="600"/>
              </a:spcBef>
              <a:buClr>
                <a:schemeClr val="accent6">
                  <a:lumMod val="75000"/>
                </a:schemeClr>
              </a:buClr>
              <a:buFont typeface="+mj-lt"/>
              <a:buAutoNum type="alphaLcPeriod"/>
            </a:pPr>
            <a:r>
              <a:rPr lang="es-HN" dirty="0" smtClean="0"/>
              <a:t>Puerta superior del compartimiento</a:t>
            </a:r>
          </a:p>
          <a:p>
            <a:pPr marL="685800" indent="-457200">
              <a:spcBef>
                <a:spcPts val="600"/>
              </a:spcBef>
              <a:buClr>
                <a:schemeClr val="accent6">
                  <a:lumMod val="75000"/>
                </a:schemeClr>
              </a:buClr>
              <a:buFont typeface="+mj-lt"/>
              <a:buAutoNum type="alphaLcPeriod"/>
            </a:pPr>
            <a:r>
              <a:rPr lang="es-HN" dirty="0" smtClean="0"/>
              <a:t>Pico del compartimiento</a:t>
            </a:r>
          </a:p>
        </p:txBody>
      </p:sp>
      <p:sp>
        <p:nvSpPr>
          <p:cNvPr id="4" name="Content Placeholder 3"/>
          <p:cNvSpPr>
            <a:spLocks noGrp="1"/>
          </p:cNvSpPr>
          <p:nvPr>
            <p:ph sz="half" idx="2"/>
          </p:nvPr>
        </p:nvSpPr>
        <p:spPr>
          <a:xfrm>
            <a:off x="4572000" y="2468217"/>
            <a:ext cx="4038600" cy="1472626"/>
          </a:xfrm>
        </p:spPr>
        <p:txBody>
          <a:bodyPr>
            <a:normAutofit fontScale="77500" lnSpcReduction="20000"/>
          </a:bodyPr>
          <a:lstStyle/>
          <a:p>
            <a:pPr marL="457200" indent="-457200">
              <a:spcBef>
                <a:spcPts val="600"/>
              </a:spcBef>
              <a:buClr>
                <a:schemeClr val="accent6">
                  <a:lumMod val="75000"/>
                </a:schemeClr>
              </a:buClr>
              <a:buFont typeface="+mj-lt"/>
              <a:buAutoNum type="alphaLcPeriod" startAt="3"/>
            </a:pPr>
            <a:r>
              <a:rPr lang="es-HN" dirty="0" smtClean="0"/>
              <a:t>Anclaje de pared lateral</a:t>
            </a:r>
          </a:p>
          <a:p>
            <a:pPr marL="457200" indent="-457200">
              <a:spcBef>
                <a:spcPts val="600"/>
              </a:spcBef>
              <a:buClr>
                <a:schemeClr val="accent6">
                  <a:lumMod val="75000"/>
                </a:schemeClr>
              </a:buClr>
              <a:buFont typeface="+mj-lt"/>
              <a:buAutoNum type="alphaLcPeriod" startAt="3"/>
            </a:pPr>
            <a:r>
              <a:rPr lang="es-HN" dirty="0" smtClean="0"/>
              <a:t>Escalera interior</a:t>
            </a:r>
          </a:p>
        </p:txBody>
      </p:sp>
      <p:sp>
        <p:nvSpPr>
          <p:cNvPr id="5" name="TextBox 4"/>
          <p:cNvSpPr txBox="1"/>
          <p:nvPr/>
        </p:nvSpPr>
        <p:spPr>
          <a:xfrm>
            <a:off x="342900" y="1883441"/>
            <a:ext cx="8458200" cy="584775"/>
          </a:xfrm>
          <a:prstGeom prst="rect">
            <a:avLst/>
          </a:prstGeom>
          <a:noFill/>
        </p:spPr>
        <p:txBody>
          <a:bodyPr wrap="square" rtlCol="0">
            <a:spAutoFit/>
          </a:bodyPr>
          <a:lstStyle/>
          <a:p>
            <a:pPr marL="514350" indent="-514350">
              <a:buClr>
                <a:srgbClr val="F79646">
                  <a:lumMod val="75000"/>
                </a:srgbClr>
              </a:buClr>
              <a:buFont typeface="+mj-lt"/>
              <a:buAutoNum type="arabicPeriod" startAt="5"/>
            </a:pPr>
            <a:r>
              <a:rPr lang="es-HN" sz="3200" dirty="0" smtClean="0">
                <a:solidFill>
                  <a:prstClr val="black"/>
                </a:solidFill>
                <a:latin typeface="Arial" pitchFamily="34" charset="0"/>
                <a:cs typeface="Arial" pitchFamily="34" charset="0"/>
              </a:rPr>
              <a:t>Una polea pasa nudos se adjunta a:</a:t>
            </a:r>
            <a:endParaRPr lang="es-HN" sz="3200" dirty="0">
              <a:solidFill>
                <a:prstClr val="black"/>
              </a:solidFill>
              <a:latin typeface="Arial" pitchFamily="34" charset="0"/>
              <a:cs typeface="Arial" pitchFamily="34" charset="0"/>
            </a:endParaRPr>
          </a:p>
        </p:txBody>
      </p:sp>
      <p:sp>
        <p:nvSpPr>
          <p:cNvPr id="10" name="TextBox 9"/>
          <p:cNvSpPr txBox="1"/>
          <p:nvPr/>
        </p:nvSpPr>
        <p:spPr>
          <a:xfrm>
            <a:off x="358140" y="3712242"/>
            <a:ext cx="8458200" cy="1077218"/>
          </a:xfrm>
          <a:prstGeom prst="rect">
            <a:avLst/>
          </a:prstGeom>
          <a:noFill/>
        </p:spPr>
        <p:txBody>
          <a:bodyPr wrap="square" rtlCol="0">
            <a:spAutoFit/>
          </a:bodyPr>
          <a:lstStyle/>
          <a:p>
            <a:pPr marL="514350" indent="-514350">
              <a:buClr>
                <a:srgbClr val="F79646">
                  <a:lumMod val="75000"/>
                </a:srgbClr>
              </a:buClr>
              <a:buFont typeface="+mj-lt"/>
              <a:buAutoNum type="arabicPeriod" startAt="6"/>
            </a:pPr>
            <a:r>
              <a:rPr lang="es-HN" sz="3200" dirty="0" smtClean="0">
                <a:solidFill>
                  <a:prstClr val="black"/>
                </a:solidFill>
                <a:latin typeface="Arial" pitchFamily="34" charset="0"/>
                <a:cs typeface="Arial" pitchFamily="34" charset="0"/>
              </a:rPr>
              <a:t>¿Qué tipo de nudo se debe utilizar en el extremo de la cuerda salvavidas?</a:t>
            </a:r>
            <a:endParaRPr lang="es-HN" sz="3200" dirty="0">
              <a:solidFill>
                <a:prstClr val="black"/>
              </a:solidFill>
              <a:latin typeface="Arial" pitchFamily="34" charset="0"/>
              <a:cs typeface="Arial" pitchFamily="34" charset="0"/>
            </a:endParaRPr>
          </a:p>
        </p:txBody>
      </p:sp>
      <p:sp>
        <p:nvSpPr>
          <p:cNvPr id="11" name="Content Placeholder 6"/>
          <p:cNvSpPr txBox="1">
            <a:spLocks/>
          </p:cNvSpPr>
          <p:nvPr/>
        </p:nvSpPr>
        <p:spPr>
          <a:xfrm>
            <a:off x="533400" y="4789460"/>
            <a:ext cx="4038600" cy="1472626"/>
          </a:xfrm>
          <a:prstGeom prst="rect">
            <a:avLst/>
          </a:prstGeom>
          <a:ln w="38100">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685800" indent="-457200">
              <a:spcBef>
                <a:spcPts val="600"/>
              </a:spcBef>
              <a:buClr>
                <a:srgbClr val="F79646">
                  <a:lumMod val="75000"/>
                </a:srgbClr>
              </a:buClr>
              <a:buFont typeface="+mj-lt"/>
              <a:buAutoNum type="alphaLcPeriod"/>
            </a:pPr>
            <a:r>
              <a:rPr lang="es-HN" sz="2200" dirty="0" smtClean="0">
                <a:solidFill>
                  <a:prstClr val="black"/>
                </a:solidFill>
              </a:rPr>
              <a:t>Nudo 8</a:t>
            </a:r>
          </a:p>
          <a:p>
            <a:pPr marL="685800" indent="-457200">
              <a:spcBef>
                <a:spcPts val="600"/>
              </a:spcBef>
              <a:buClr>
                <a:srgbClr val="F79646">
                  <a:lumMod val="75000"/>
                </a:srgbClr>
              </a:buClr>
              <a:buFont typeface="+mj-lt"/>
              <a:buAutoNum type="alphaLcPeriod"/>
            </a:pPr>
            <a:r>
              <a:rPr lang="es-HN" sz="2200" dirty="0" smtClean="0">
                <a:solidFill>
                  <a:prstClr val="black"/>
                </a:solidFill>
              </a:rPr>
              <a:t>Nudo cuadrado</a:t>
            </a:r>
          </a:p>
        </p:txBody>
      </p:sp>
      <p:sp>
        <p:nvSpPr>
          <p:cNvPr id="12" name="Content Placeholder 3"/>
          <p:cNvSpPr txBox="1">
            <a:spLocks/>
          </p:cNvSpPr>
          <p:nvPr/>
        </p:nvSpPr>
        <p:spPr>
          <a:xfrm>
            <a:off x="4572000" y="4789460"/>
            <a:ext cx="4038600" cy="14726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457200" indent="-457200">
              <a:spcBef>
                <a:spcPts val="600"/>
              </a:spcBef>
              <a:buClr>
                <a:srgbClr val="F79646">
                  <a:lumMod val="75000"/>
                </a:srgbClr>
              </a:buClr>
              <a:buFont typeface="+mj-lt"/>
              <a:buAutoNum type="alphaLcPeriod" startAt="3"/>
            </a:pPr>
            <a:r>
              <a:rPr lang="es-HN" sz="2200" dirty="0" smtClean="0">
                <a:solidFill>
                  <a:prstClr val="black"/>
                </a:solidFill>
              </a:rPr>
              <a:t>Nudo ballestrinque</a:t>
            </a:r>
          </a:p>
          <a:p>
            <a:pPr marL="457200" indent="-457200">
              <a:spcBef>
                <a:spcPts val="600"/>
              </a:spcBef>
              <a:buClr>
                <a:srgbClr val="F79646">
                  <a:lumMod val="75000"/>
                </a:srgbClr>
              </a:buClr>
              <a:buFont typeface="+mj-lt"/>
              <a:buAutoNum type="alphaLcPeriod" startAt="3"/>
            </a:pPr>
            <a:r>
              <a:rPr lang="es-HN" sz="2200" dirty="0" smtClean="0">
                <a:solidFill>
                  <a:prstClr val="black"/>
                </a:solidFill>
              </a:rPr>
              <a:t>Nudo simple</a:t>
            </a:r>
            <a:endParaRPr lang="es-HN" sz="2200" dirty="0">
              <a:solidFill>
                <a:prstClr val="black"/>
              </a:solidFill>
            </a:endParaRPr>
          </a:p>
        </p:txBody>
      </p:sp>
      <p:sp>
        <p:nvSpPr>
          <p:cNvPr id="15" name="Title 1"/>
          <p:cNvSpPr>
            <a:spLocks noGrp="1"/>
          </p:cNvSpPr>
          <p:nvPr>
            <p:ph type="title"/>
          </p:nvPr>
        </p:nvSpPr>
        <p:spPr>
          <a:xfrm>
            <a:off x="76200" y="274638"/>
            <a:ext cx="8991600" cy="1143000"/>
          </a:xfrm>
        </p:spPr>
        <p:txBody>
          <a:bodyPr>
            <a:noAutofit/>
          </a:bodyPr>
          <a:lstStyle/>
          <a:p>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PROTECCIÓN CON CUERDA SALVAVIDAS</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EXAMEN PRELIMINAR  </a:t>
            </a:r>
            <a:endPar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91414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06"/>
            <a:ext cx="9144000" cy="1096191"/>
          </a:xfrm>
          <a:prstGeom prst="rect">
            <a:avLst/>
          </a:prstGeom>
        </p:spPr>
      </p:pic>
      <p:sp>
        <p:nvSpPr>
          <p:cNvPr id="6" name="Rectangle 5"/>
          <p:cNvSpPr/>
          <p:nvPr/>
        </p:nvSpPr>
        <p:spPr>
          <a:xfrm>
            <a:off x="304800" y="1905000"/>
            <a:ext cx="6035040" cy="4185761"/>
          </a:xfrm>
          <a:prstGeom prst="rect">
            <a:avLst/>
          </a:prstGeom>
        </p:spPr>
        <p:txBody>
          <a:bodyPr wrap="square">
            <a:spAutoFit/>
          </a:bodyPr>
          <a:lstStyle/>
          <a:p>
            <a:pPr marL="457200" indent="-457200" defTabSz="457200">
              <a:spcBef>
                <a:spcPts val="600"/>
              </a:spcBef>
              <a:buClr>
                <a:srgbClr val="F79646">
                  <a:lumMod val="75000"/>
                </a:srgbClr>
              </a:buClr>
              <a:buFont typeface="+mj-lt"/>
              <a:buAutoNum type="arabicPeriod" startAt="7"/>
            </a:pPr>
            <a:r>
              <a:rPr lang="es-HN" sz="3200" dirty="0" smtClean="0">
                <a:solidFill>
                  <a:prstClr val="black"/>
                </a:solidFill>
                <a:latin typeface="Arial"/>
                <a:ea typeface="Calibri"/>
                <a:cs typeface="Arial" pitchFamily="34" charset="0"/>
              </a:rPr>
              <a:t>Un arnés y una cuerda pueden ser un sistema de cuerda salvavidas efectivo.</a:t>
            </a:r>
          </a:p>
          <a:p>
            <a:pPr marL="457200" indent="-457200" defTabSz="457200">
              <a:spcBef>
                <a:spcPts val="600"/>
              </a:spcBef>
              <a:buClr>
                <a:srgbClr val="F79646">
                  <a:lumMod val="75000"/>
                </a:srgbClr>
              </a:buClr>
              <a:buFont typeface="+mj-lt"/>
              <a:buAutoNum type="arabicPeriod" startAt="7"/>
            </a:pPr>
            <a:endParaRPr lang="es-HN" sz="3200" dirty="0" smtClean="0">
              <a:solidFill>
                <a:prstClr val="black"/>
              </a:solidFill>
              <a:latin typeface="Arial"/>
              <a:ea typeface="Calibri"/>
              <a:cs typeface="Arial" pitchFamily="34" charset="0"/>
            </a:endParaRPr>
          </a:p>
          <a:p>
            <a:pPr marL="457200" indent="-457200" defTabSz="457200">
              <a:spcBef>
                <a:spcPts val="600"/>
              </a:spcBef>
              <a:buClr>
                <a:srgbClr val="F79646">
                  <a:lumMod val="75000"/>
                </a:srgbClr>
              </a:buClr>
              <a:buFont typeface="+mj-lt"/>
              <a:buAutoNum type="arabicPeriod" startAt="7"/>
            </a:pPr>
            <a:r>
              <a:rPr lang="es-HN" sz="3200" dirty="0" smtClean="0">
                <a:solidFill>
                  <a:prstClr val="black"/>
                </a:solidFill>
                <a:latin typeface="Arial"/>
                <a:ea typeface="Calibri"/>
                <a:cs typeface="Arial" pitchFamily="34" charset="0"/>
              </a:rPr>
              <a:t>Cualquier cuerda que puede sostener 3 veces el peso de una persona, es aceptable como cuerda salvavidas. </a:t>
            </a:r>
            <a:endParaRPr lang="es-HN" sz="3200" dirty="0">
              <a:solidFill>
                <a:prstClr val="black"/>
              </a:solidFill>
              <a:latin typeface="Arial"/>
              <a:ea typeface="Calibri"/>
              <a:cs typeface="Arial" pitchFamily="34" charset="0"/>
            </a:endParaRPr>
          </a:p>
        </p:txBody>
      </p:sp>
      <p:sp>
        <p:nvSpPr>
          <p:cNvPr id="9" name="TextBox 8"/>
          <p:cNvSpPr txBox="1"/>
          <p:nvPr/>
        </p:nvSpPr>
        <p:spPr>
          <a:xfrm>
            <a:off x="6019800" y="2368562"/>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8" name="TextBox 17"/>
          <p:cNvSpPr txBox="1"/>
          <p:nvPr/>
        </p:nvSpPr>
        <p:spPr>
          <a:xfrm>
            <a:off x="6143034" y="4702182"/>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1" name="Title 1"/>
          <p:cNvSpPr>
            <a:spLocks noGrp="1"/>
          </p:cNvSpPr>
          <p:nvPr>
            <p:ph type="title"/>
          </p:nvPr>
        </p:nvSpPr>
        <p:spPr>
          <a:xfrm>
            <a:off x="76200" y="274638"/>
            <a:ext cx="8991600" cy="1143000"/>
          </a:xfrm>
        </p:spPr>
        <p:txBody>
          <a:bodyPr>
            <a:noAutofit/>
          </a:bodyPr>
          <a:lstStyle/>
          <a:p>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PROTECCIÓN CON CUERDA SALVAVIDAS</a:t>
            </a:r>
            <a:b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EXAMEN PRELIMINAR   </a:t>
            </a:r>
            <a:endPar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9797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06"/>
            <a:ext cx="9144000" cy="1096191"/>
          </a:xfrm>
          <a:prstGeom prst="rect">
            <a:avLst/>
          </a:prstGeom>
        </p:spPr>
      </p:pic>
      <p:sp>
        <p:nvSpPr>
          <p:cNvPr id="6" name="Rectangle 5"/>
          <p:cNvSpPr/>
          <p:nvPr/>
        </p:nvSpPr>
        <p:spPr>
          <a:xfrm>
            <a:off x="292608" y="1897412"/>
            <a:ext cx="6035040" cy="4228850"/>
          </a:xfrm>
          <a:prstGeom prst="rect">
            <a:avLst/>
          </a:prstGeom>
        </p:spPr>
        <p:txBody>
          <a:bodyPr wrap="square">
            <a:spAutoFit/>
          </a:bodyPr>
          <a:lstStyle/>
          <a:p>
            <a:pPr marL="694944" indent="-685800" defTabSz="457200">
              <a:spcBef>
                <a:spcPct val="20000"/>
              </a:spcBef>
              <a:buClr>
                <a:srgbClr val="F79646">
                  <a:lumMod val="75000"/>
                </a:srgbClr>
              </a:buClr>
              <a:buFont typeface="+mj-lt"/>
              <a:buAutoNum type="arabicPeriod" startAt="9"/>
            </a:pPr>
            <a:r>
              <a:rPr lang="es-HN" sz="3200" dirty="0" smtClean="0">
                <a:solidFill>
                  <a:prstClr val="black"/>
                </a:solidFill>
                <a:latin typeface="Arial"/>
                <a:ea typeface="Calibri"/>
                <a:cs typeface="Arial" pitchFamily="34" charset="0"/>
              </a:rPr>
              <a:t>Ya que la cuerda salvavidas protege al entrante, no es necesario apagar el equipo dentro del compartimiento.</a:t>
            </a:r>
          </a:p>
          <a:p>
            <a:pPr marL="694944" indent="-685800" defTabSz="457200">
              <a:spcBef>
                <a:spcPct val="20000"/>
              </a:spcBef>
              <a:buClr>
                <a:srgbClr val="F79646">
                  <a:lumMod val="75000"/>
                </a:srgbClr>
              </a:buClr>
              <a:buFont typeface="+mj-lt"/>
              <a:buAutoNum type="arabicPeriod" startAt="9"/>
            </a:pPr>
            <a:endParaRPr lang="es-HN" sz="3200" dirty="0" smtClean="0">
              <a:solidFill>
                <a:prstClr val="black"/>
              </a:solidFill>
              <a:latin typeface="Arial"/>
              <a:ea typeface="Calibri"/>
              <a:cs typeface="Arial" pitchFamily="34" charset="0"/>
            </a:endParaRPr>
          </a:p>
          <a:p>
            <a:pPr marL="694944" indent="-685800" defTabSz="457200">
              <a:spcBef>
                <a:spcPct val="20000"/>
              </a:spcBef>
              <a:buClr>
                <a:srgbClr val="F79646">
                  <a:lumMod val="75000"/>
                </a:srgbClr>
              </a:buClr>
              <a:buFont typeface="+mj-lt"/>
              <a:buAutoNum type="arabicPeriod" startAt="9"/>
            </a:pPr>
            <a:r>
              <a:rPr lang="es-HN" sz="3200" dirty="0" smtClean="0">
                <a:solidFill>
                  <a:prstClr val="black"/>
                </a:solidFill>
                <a:latin typeface="Arial"/>
                <a:ea typeface="Calibri"/>
                <a:cs typeface="Arial" pitchFamily="34" charset="0"/>
              </a:rPr>
              <a:t>El soporte de la escalera interior es el mejor y más fácil punto de anclaje.</a:t>
            </a:r>
            <a:endParaRPr lang="es-HN" sz="3200" dirty="0">
              <a:solidFill>
                <a:prstClr val="black"/>
              </a:solidFill>
              <a:latin typeface="Arial"/>
              <a:ea typeface="Calibri"/>
              <a:cs typeface="Arial" pitchFamily="34" charset="0"/>
            </a:endParaRPr>
          </a:p>
        </p:txBody>
      </p:sp>
      <p:sp>
        <p:nvSpPr>
          <p:cNvPr id="9" name="TextBox 8"/>
          <p:cNvSpPr txBox="1"/>
          <p:nvPr/>
        </p:nvSpPr>
        <p:spPr>
          <a:xfrm>
            <a:off x="6172200" y="3343274"/>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8" name="TextBox 17"/>
          <p:cNvSpPr txBox="1"/>
          <p:nvPr/>
        </p:nvSpPr>
        <p:spPr>
          <a:xfrm>
            <a:off x="6172200" y="5400674"/>
            <a:ext cx="2667000" cy="584775"/>
          </a:xfrm>
          <a:prstGeom prst="rect">
            <a:avLst/>
          </a:prstGeom>
          <a:noFill/>
        </p:spPr>
        <p:txBody>
          <a:bodyPr wrap="square" rtlCol="0">
            <a:spAutoFit/>
          </a:bodyPr>
          <a:lstStyle/>
          <a:p>
            <a:r>
              <a:rPr lang="es-HN" sz="3200" dirty="0" smtClean="0">
                <a:solidFill>
                  <a:prstClr val="black"/>
                </a:solidFill>
                <a:latin typeface="Arial" pitchFamily="34" charset="0"/>
                <a:cs typeface="Arial" pitchFamily="34" charset="0"/>
              </a:rPr>
              <a:t>SI		NO</a:t>
            </a:r>
            <a:endParaRPr lang="es-HN" sz="3200" dirty="0">
              <a:solidFill>
                <a:prstClr val="black"/>
              </a:solidFill>
              <a:latin typeface="Arial" pitchFamily="34" charset="0"/>
              <a:cs typeface="Arial" pitchFamily="34" charset="0"/>
            </a:endParaRPr>
          </a:p>
        </p:txBody>
      </p:sp>
      <p:sp>
        <p:nvSpPr>
          <p:cNvPr id="11" name="Title 1"/>
          <p:cNvSpPr>
            <a:spLocks noGrp="1"/>
          </p:cNvSpPr>
          <p:nvPr>
            <p:ph type="title"/>
          </p:nvPr>
        </p:nvSpPr>
        <p:spPr>
          <a:xfrm>
            <a:off x="76200" y="274638"/>
            <a:ext cx="8991600" cy="1143000"/>
          </a:xfrm>
        </p:spPr>
        <p:txBody>
          <a:bodyPr>
            <a:noAutofit/>
          </a:bodyPr>
          <a:lstStyle/>
          <a:p>
            <a:r>
              <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SISTEMA DE PROTECCIÓN CON CUERDA SALVAVIDAS</a:t>
            </a:r>
            <a:br>
              <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EXAMEN </a:t>
            </a:r>
            <a:r>
              <a:rPr lang="es-HN"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PRELIMINAR    </a:t>
            </a:r>
            <a:endParaRPr lang="es-HN"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133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sz="4400" dirty="0" smtClean="0"/>
              <a:t>Introducción</a:t>
            </a:r>
            <a:endParaRPr lang="es-HN" sz="4400" dirty="0"/>
          </a:p>
        </p:txBody>
      </p:sp>
      <p:sp>
        <p:nvSpPr>
          <p:cNvPr id="3" name="Content Placeholder 2"/>
          <p:cNvSpPr>
            <a:spLocks noGrp="1"/>
          </p:cNvSpPr>
          <p:nvPr>
            <p:ph idx="1"/>
          </p:nvPr>
        </p:nvSpPr>
        <p:spPr>
          <a:xfrm>
            <a:off x="457200" y="1417638"/>
            <a:ext cx="8229600" cy="4708525"/>
          </a:xfrm>
        </p:spPr>
        <p:txBody>
          <a:bodyPr anchor="ctr">
            <a:normAutofit fontScale="92500"/>
          </a:bodyPr>
          <a:lstStyle/>
          <a:p>
            <a:pPr marL="0">
              <a:buNone/>
            </a:pPr>
            <a:r>
              <a:rPr lang="es-HN" dirty="0" smtClean="0"/>
              <a:t>Este mini-modulo de Sistema de Protección con </a:t>
            </a:r>
            <a:r>
              <a:rPr lang="es-HN" dirty="0"/>
              <a:t>Cuerda </a:t>
            </a:r>
            <a:r>
              <a:rPr lang="es-HN" dirty="0" smtClean="0"/>
              <a:t>Salvavidas </a:t>
            </a:r>
            <a:r>
              <a:rPr lang="es-HN" dirty="0"/>
              <a:t>es parte de un programa educativo sobre los peligros encontrados en las áreas de manejo de grano, incluyendo los compartimientos de grano y sus </a:t>
            </a:r>
            <a:r>
              <a:rPr lang="es-HN" dirty="0" smtClean="0"/>
              <a:t>alrededores. Su propósito es crear conciencia del uso efectivo de un sistema de cuerda salvavidas durante la entrada al compartimiento de granos y ayudar a los participantes a comprender cuales son los componentes clave de un Sistema de Protección con Cuerda Salvavidas. Este programa no entrena a los participantes en como usar una cuerda salvavidas. </a:t>
            </a:r>
          </a:p>
          <a:p>
            <a:endParaRPr lang="es-HN" dirty="0"/>
          </a:p>
        </p:txBody>
      </p:sp>
    </p:spTree>
    <p:extLst>
      <p:ext uri="{BB962C8B-B14F-4D97-AF65-F5344CB8AC3E}">
        <p14:creationId xmlns:p14="http://schemas.microsoft.com/office/powerpoint/2010/main" val="202613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sz="4400" dirty="0" smtClean="0"/>
              <a:t>Descargo de Responsabilidad</a:t>
            </a:r>
            <a:endParaRPr lang="es-HN" sz="4400"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s-ES" dirty="0"/>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n-US" dirty="0"/>
          </a:p>
          <a:p>
            <a:pPr algn="just">
              <a:buNone/>
            </a:pPr>
            <a:endParaRPr lang="es-HN" sz="3200" dirty="0"/>
          </a:p>
        </p:txBody>
      </p:sp>
    </p:spTree>
    <p:extLst>
      <p:ext uri="{BB962C8B-B14F-4D97-AF65-F5344CB8AC3E}">
        <p14:creationId xmlns:p14="http://schemas.microsoft.com/office/powerpoint/2010/main" val="68822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9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5745</TotalTime>
  <Words>7529</Words>
  <Application>Microsoft Office PowerPoint</Application>
  <PresentationFormat>On-screen Show (4:3)</PresentationFormat>
  <Paragraphs>493</Paragraphs>
  <Slides>42</Slides>
  <Notes>42</Notes>
  <HiddenSlides>5</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Arial Narrow</vt:lpstr>
      <vt:lpstr>Calibri</vt:lpstr>
      <vt:lpstr>Times New Roman</vt:lpstr>
      <vt:lpstr>Wingdings</vt:lpstr>
      <vt:lpstr>1_Office Theme</vt:lpstr>
      <vt:lpstr>9_Presentation2</vt:lpstr>
      <vt:lpstr>1_Custom Design</vt:lpstr>
      <vt:lpstr>Office Theme</vt:lpstr>
      <vt:lpstr>PowerPoint Presentation</vt:lpstr>
      <vt:lpstr>Sistema de Protección  con  Cuerda  Salvavidas</vt:lpstr>
      <vt:lpstr> SISTEMA DE PROTECCIÓN CON CUERDA SALVAVIDAS  EXAMEN PRELIMINAR </vt:lpstr>
      <vt:lpstr>SISTEMA DE PROTECCIÓN CON CUERDA SALVAVIDAS EXAMEN PRELIMINAR</vt:lpstr>
      <vt:lpstr>SISTEMA DE PROTECCIÓN CON CUERDA SALVAVIDAS EXAMEN PRELIMINAR  </vt:lpstr>
      <vt:lpstr>SISTEMA DE PROTECCIÓN CON CUERDA SALVAVIDAS EXAMEN PRELIMINAR   </vt:lpstr>
      <vt:lpstr>SISTEMA DE PROTECCIÓN CON CUERDA SALVAVIDAS EXAMEN PRELIMINAR    </vt:lpstr>
      <vt:lpstr>Introducción</vt:lpstr>
      <vt:lpstr>Descargo de Responsabilidad</vt:lpstr>
      <vt:lpstr>Derechos de los Empleados</vt:lpstr>
      <vt:lpstr>Responsabilidad del Empleador</vt:lpstr>
      <vt:lpstr>Objetivos de Aprendizaje</vt:lpstr>
      <vt:lpstr>Temas a Desarrollar</vt:lpstr>
      <vt:lpstr>Common Sources of Entanglement Hazards</vt:lpstr>
      <vt:lpstr>Uso de la Cuerda  Salvavidas</vt:lpstr>
      <vt:lpstr>Cuerda Salvavidas - Definición</vt:lpstr>
      <vt:lpstr>Sistema de Protección  con cuerda Salvavidas</vt:lpstr>
      <vt:lpstr>Sistema de Protección con Cuerda Salvavidas</vt:lpstr>
      <vt:lpstr>Sistema de Protección con Cuerda Salvavidas </vt:lpstr>
      <vt:lpstr>Common Sources of Entanglement Hazards </vt:lpstr>
      <vt:lpstr>Componentes del Sistema de Protección con Cuerda Salvavidas</vt:lpstr>
      <vt:lpstr>Componentes de la Cuerda Salvavidas</vt:lpstr>
      <vt:lpstr>Componentes de la Cuerda Salvavidas </vt:lpstr>
      <vt:lpstr>Componentes de Cuerda Salvavidas</vt:lpstr>
      <vt:lpstr>Componentes de la Cuerda Salvavidas  </vt:lpstr>
      <vt:lpstr>Componentes de la Cuerda Salvavidas   </vt:lpstr>
      <vt:lpstr>Componentes de la Cuerda Salvavidas    </vt:lpstr>
      <vt:lpstr>Componentes de la Cuerda Salvavidas     </vt:lpstr>
      <vt:lpstr>configuración del sistema Lifeline</vt:lpstr>
      <vt:lpstr>Common Sources of Entanglement Hazards  </vt:lpstr>
      <vt:lpstr>Entrante del Compartimiento</vt:lpstr>
      <vt:lpstr>Observador</vt:lpstr>
      <vt:lpstr>Common Sources of Entanglement Hazards   </vt:lpstr>
      <vt:lpstr>Resumen</vt:lpstr>
      <vt:lpstr>Common Sources of Entanglement Hazards    </vt:lpstr>
      <vt:lpstr>Guía de Respuestas del Examen</vt:lpstr>
      <vt:lpstr>Guía de Respuestas del Examen </vt:lpstr>
      <vt:lpstr>Guía de Respuestas del Examen  </vt:lpstr>
      <vt:lpstr>Guía de Respuestas del Examen   </vt:lpstr>
      <vt:lpstr>Guía de Respuestas del Examen    </vt:lpstr>
      <vt:lpstr>Gracias a nuestros Colaboradores</vt:lpstr>
      <vt:lpstr>ADVERTENCIA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Tackett, Elizabeth A. - OSHA</cp:lastModifiedBy>
  <cp:revision>253</cp:revision>
  <dcterms:created xsi:type="dcterms:W3CDTF">2013-11-26T07:07:27Z</dcterms:created>
  <dcterms:modified xsi:type="dcterms:W3CDTF">2018-07-19T16:37:47Z</dcterms:modified>
</cp:coreProperties>
</file>