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77"/>
  </p:notesMasterIdLst>
  <p:sldIdLst>
    <p:sldId id="384" r:id="rId2"/>
    <p:sldId id="388" r:id="rId3"/>
    <p:sldId id="466" r:id="rId4"/>
    <p:sldId id="390" r:id="rId5"/>
    <p:sldId id="391" r:id="rId6"/>
    <p:sldId id="392" r:id="rId7"/>
    <p:sldId id="394" r:id="rId8"/>
    <p:sldId id="393"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47" r:id="rId61"/>
    <p:sldId id="448" r:id="rId62"/>
    <p:sldId id="449" r:id="rId63"/>
    <p:sldId id="450" r:id="rId64"/>
    <p:sldId id="451" r:id="rId65"/>
    <p:sldId id="465" r:id="rId66"/>
    <p:sldId id="453" r:id="rId67"/>
    <p:sldId id="454" r:id="rId68"/>
    <p:sldId id="455" r:id="rId69"/>
    <p:sldId id="456" r:id="rId70"/>
    <p:sldId id="457" r:id="rId71"/>
    <p:sldId id="458" r:id="rId72"/>
    <p:sldId id="460" r:id="rId73"/>
    <p:sldId id="461" r:id="rId74"/>
    <p:sldId id="462" r:id="rId75"/>
    <p:sldId id="463"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9"/>
    <a:srgbClr val="145F4D"/>
    <a:srgbClr val="BA123A"/>
    <a:srgbClr val="FFFFFF"/>
    <a:srgbClr val="FFD579"/>
    <a:srgbClr val="E1C774"/>
    <a:srgbClr val="F7C76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88474" autoAdjust="0"/>
  </p:normalViewPr>
  <p:slideViewPr>
    <p:cSldViewPr>
      <p:cViewPr>
        <p:scale>
          <a:sx n="66" d="100"/>
          <a:sy n="66" d="100"/>
        </p:scale>
        <p:origin x="-98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1037" y="37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8D8E2-5F63-45D2-804E-3D07EAEB94B7}"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tr-TR"/>
        </a:p>
      </dgm:t>
    </dgm:pt>
    <dgm:pt modelId="{DDF64837-7568-470A-A217-5D72219C1F67}">
      <dgm:prSet phldrT="[Metin]"/>
      <dgm:spPr/>
      <dgm:t>
        <a:bodyPr/>
        <a:lstStyle/>
        <a:p>
          <a:r>
            <a:rPr lang="tr-TR" b="1" dirty="0"/>
            <a:t>HAZARDS</a:t>
          </a:r>
        </a:p>
      </dgm:t>
    </dgm:pt>
    <dgm:pt modelId="{E38FC6D8-BCDC-4D54-8413-85E29F2C4D93}" type="parTrans" cxnId="{429F5E30-CAE3-4175-88F8-BDB182191B6E}">
      <dgm:prSet/>
      <dgm:spPr/>
      <dgm:t>
        <a:bodyPr/>
        <a:lstStyle/>
        <a:p>
          <a:endParaRPr lang="tr-TR"/>
        </a:p>
      </dgm:t>
    </dgm:pt>
    <dgm:pt modelId="{D8F90EE5-F512-4D0A-842F-E0DE29F224EA}" type="sibTrans" cxnId="{429F5E30-CAE3-4175-88F8-BDB182191B6E}">
      <dgm:prSet/>
      <dgm:spPr/>
      <dgm:t>
        <a:bodyPr/>
        <a:lstStyle/>
        <a:p>
          <a:endParaRPr lang="tr-TR"/>
        </a:p>
      </dgm:t>
    </dgm:pt>
    <dgm:pt modelId="{1FED2411-E403-463D-92E2-91E64C946444}">
      <dgm:prSet phldrT="[Metin]"/>
      <dgm:spPr/>
      <dgm:t>
        <a:bodyPr/>
        <a:lstStyle/>
        <a:p>
          <a:r>
            <a:rPr lang="en-US" b="1" noProof="0" dirty="0"/>
            <a:t>Physical Hazards</a:t>
          </a:r>
          <a:endParaRPr lang="en-US" noProof="0" dirty="0"/>
        </a:p>
      </dgm:t>
    </dgm:pt>
    <dgm:pt modelId="{B9F94B68-80CB-4E02-B0EF-CB5FAA3A20F6}" type="parTrans" cxnId="{E00A8F03-28DC-41CD-AE50-3F96ED82F2FF}">
      <dgm:prSet/>
      <dgm:spPr/>
      <dgm:t>
        <a:bodyPr/>
        <a:lstStyle/>
        <a:p>
          <a:endParaRPr lang="tr-TR" dirty="0"/>
        </a:p>
      </dgm:t>
    </dgm:pt>
    <dgm:pt modelId="{FCC97EAF-E1C4-42B9-82B1-7A4D09763D29}" type="sibTrans" cxnId="{E00A8F03-28DC-41CD-AE50-3F96ED82F2FF}">
      <dgm:prSet/>
      <dgm:spPr/>
      <dgm:t>
        <a:bodyPr/>
        <a:lstStyle/>
        <a:p>
          <a:endParaRPr lang="tr-TR"/>
        </a:p>
      </dgm:t>
    </dgm:pt>
    <dgm:pt modelId="{91C3EAF9-F730-4C0E-ADB8-B751B33184CC}">
      <dgm:prSet phldrT="[Metin]">
        <dgm:style>
          <a:lnRef idx="2">
            <a:schemeClr val="accent1"/>
          </a:lnRef>
          <a:fillRef idx="1">
            <a:schemeClr val="lt1"/>
          </a:fillRef>
          <a:effectRef idx="0">
            <a:schemeClr val="accent1"/>
          </a:effectRef>
          <a:fontRef idx="minor">
            <a:schemeClr val="dk1"/>
          </a:fontRef>
        </dgm:style>
      </dgm:prSet>
      <dgm:spPr/>
      <dgm:t>
        <a:bodyPr/>
        <a:lstStyle/>
        <a:p>
          <a:r>
            <a:rPr lang="en-US" b="1" noProof="0" dirty="0"/>
            <a:t>Health Hazards</a:t>
          </a:r>
          <a:endParaRPr lang="en-US" noProof="0" dirty="0"/>
        </a:p>
      </dgm:t>
    </dgm:pt>
    <dgm:pt modelId="{CBF45FDB-9A23-4A66-92BC-5DC52ADF2777}" type="parTrans" cxnId="{A6BCE8C2-DAE5-42B5-B0C3-96A598AAF0DF}">
      <dgm:prSet/>
      <dgm:spPr/>
      <dgm:t>
        <a:bodyPr/>
        <a:lstStyle/>
        <a:p>
          <a:endParaRPr lang="tr-TR" dirty="0"/>
        </a:p>
      </dgm:t>
    </dgm:pt>
    <dgm:pt modelId="{A061F096-C8C5-4640-9A1C-8069C206AA41}" type="sibTrans" cxnId="{A6BCE8C2-DAE5-42B5-B0C3-96A598AAF0DF}">
      <dgm:prSet/>
      <dgm:spPr/>
      <dgm:t>
        <a:bodyPr/>
        <a:lstStyle/>
        <a:p>
          <a:endParaRPr lang="tr-TR"/>
        </a:p>
      </dgm:t>
    </dgm:pt>
    <dgm:pt modelId="{AEEB1397-B159-4514-93A4-078D28B7DB34}">
      <dgm:prSet phldrT="[Metin]"/>
      <dgm:spPr/>
      <dgm:t>
        <a:bodyPr/>
        <a:lstStyle/>
        <a:p>
          <a:r>
            <a:rPr lang="en-US" b="1" noProof="0" dirty="0"/>
            <a:t>Environmental Hazards</a:t>
          </a:r>
          <a:endParaRPr lang="en-US" noProof="0" dirty="0"/>
        </a:p>
      </dgm:t>
    </dgm:pt>
    <dgm:pt modelId="{7B65208F-19B3-4A96-B30E-F50948E03D09}" type="parTrans" cxnId="{480196F6-91F8-4FBA-B2D2-678CBD3B448E}">
      <dgm:prSet/>
      <dgm:spPr/>
      <dgm:t>
        <a:bodyPr/>
        <a:lstStyle/>
        <a:p>
          <a:endParaRPr lang="tr-TR" dirty="0"/>
        </a:p>
      </dgm:t>
    </dgm:pt>
    <dgm:pt modelId="{1B3475E8-F897-41F6-AFCD-43606EDDB37C}" type="sibTrans" cxnId="{480196F6-91F8-4FBA-B2D2-678CBD3B448E}">
      <dgm:prSet/>
      <dgm:spPr/>
      <dgm:t>
        <a:bodyPr/>
        <a:lstStyle/>
        <a:p>
          <a:endParaRPr lang="tr-TR"/>
        </a:p>
      </dgm:t>
    </dgm:pt>
    <dgm:pt modelId="{4EC47DDC-A5D0-478C-ABDA-C7E04DB5FF6F}" type="pres">
      <dgm:prSet presAssocID="{39E8D8E2-5F63-45D2-804E-3D07EAEB94B7}" presName="hierChild1" presStyleCnt="0">
        <dgm:presLayoutVars>
          <dgm:chPref val="1"/>
          <dgm:dir/>
          <dgm:animOne val="branch"/>
          <dgm:animLvl val="lvl"/>
          <dgm:resizeHandles/>
        </dgm:presLayoutVars>
      </dgm:prSet>
      <dgm:spPr/>
      <dgm:t>
        <a:bodyPr/>
        <a:lstStyle/>
        <a:p>
          <a:endParaRPr lang="en-US"/>
        </a:p>
      </dgm:t>
    </dgm:pt>
    <dgm:pt modelId="{9BB636ED-2F0C-4591-A3BE-A9584983A19D}" type="pres">
      <dgm:prSet presAssocID="{DDF64837-7568-470A-A217-5D72219C1F67}" presName="hierRoot1" presStyleCnt="0"/>
      <dgm:spPr/>
    </dgm:pt>
    <dgm:pt modelId="{EDE30909-A160-4ECF-A380-76BCCC2EF06B}" type="pres">
      <dgm:prSet presAssocID="{DDF64837-7568-470A-A217-5D72219C1F67}" presName="composite" presStyleCnt="0"/>
      <dgm:spPr/>
    </dgm:pt>
    <dgm:pt modelId="{5CD88F00-48C8-4449-A5B3-D97564C85664}" type="pres">
      <dgm:prSet presAssocID="{DDF64837-7568-470A-A217-5D72219C1F67}" presName="background" presStyleLbl="node0" presStyleIdx="0" presStyleCnt="1">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08C7B9FF-356B-472B-9E92-B13C57A422BE}" type="pres">
      <dgm:prSet presAssocID="{DDF64837-7568-470A-A217-5D72219C1F67}" presName="text" presStyleLbl="fgAcc0" presStyleIdx="0" presStyleCnt="1" custScaleX="291849" custLinFactNeighborX="-19124" custLinFactNeighborY="-1162">
        <dgm:presLayoutVars>
          <dgm:chPref val="3"/>
        </dgm:presLayoutVars>
      </dgm:prSet>
      <dgm:spPr/>
      <dgm:t>
        <a:bodyPr/>
        <a:lstStyle/>
        <a:p>
          <a:endParaRPr lang="en-US"/>
        </a:p>
      </dgm:t>
    </dgm:pt>
    <dgm:pt modelId="{734CED82-951A-40EF-A0AD-EA61DA124C8C}" type="pres">
      <dgm:prSet presAssocID="{DDF64837-7568-470A-A217-5D72219C1F67}" presName="hierChild2" presStyleCnt="0"/>
      <dgm:spPr/>
    </dgm:pt>
    <dgm:pt modelId="{79835CA4-E7E2-406A-A737-F37DC3129254}" type="pres">
      <dgm:prSet presAssocID="{B9F94B68-80CB-4E02-B0EF-CB5FAA3A20F6}" presName="Name10" presStyleLbl="parChTrans1D2" presStyleIdx="0" presStyleCnt="3"/>
      <dgm:spPr/>
      <dgm:t>
        <a:bodyPr/>
        <a:lstStyle/>
        <a:p>
          <a:endParaRPr lang="en-US"/>
        </a:p>
      </dgm:t>
    </dgm:pt>
    <dgm:pt modelId="{60C6B678-6226-4FE6-BC0F-27E9F4006630}" type="pres">
      <dgm:prSet presAssocID="{1FED2411-E403-463D-92E2-91E64C946444}" presName="hierRoot2" presStyleCnt="0"/>
      <dgm:spPr/>
    </dgm:pt>
    <dgm:pt modelId="{CF4A9304-D43C-4643-AC7C-10620C7F264A}" type="pres">
      <dgm:prSet presAssocID="{1FED2411-E403-463D-92E2-91E64C946444}" presName="composite2" presStyleCnt="0"/>
      <dgm:spPr/>
    </dgm:pt>
    <dgm:pt modelId="{F2C39963-4616-4159-B1BE-CC3EE1486CF9}" type="pres">
      <dgm:prSet presAssocID="{1FED2411-E403-463D-92E2-91E64C946444}" presName="background2" presStyleLbl="node2" presStyleIdx="0" presStyleCnt="3">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A0F8871F-85D3-4C71-8005-25C312505ACA}" type="pres">
      <dgm:prSet presAssocID="{1FED2411-E403-463D-92E2-91E64C946444}" presName="text2" presStyleLbl="fgAcc2" presStyleIdx="0" presStyleCnt="3" custScaleX="157517" custLinFactNeighborX="-89876" custLinFactNeighborY="2319">
        <dgm:presLayoutVars>
          <dgm:chPref val="3"/>
        </dgm:presLayoutVars>
      </dgm:prSet>
      <dgm:spPr/>
      <dgm:t>
        <a:bodyPr/>
        <a:lstStyle/>
        <a:p>
          <a:endParaRPr lang="en-US"/>
        </a:p>
      </dgm:t>
    </dgm:pt>
    <dgm:pt modelId="{27F24A5B-1B7C-4C4A-A18E-D5530C0DE410}" type="pres">
      <dgm:prSet presAssocID="{1FED2411-E403-463D-92E2-91E64C946444}" presName="hierChild3" presStyleCnt="0"/>
      <dgm:spPr/>
    </dgm:pt>
    <dgm:pt modelId="{E0C01F38-0CDE-4BEB-9148-7414CE61A82D}" type="pres">
      <dgm:prSet presAssocID="{CBF45FDB-9A23-4A66-92BC-5DC52ADF2777}" presName="Name10" presStyleLbl="parChTrans1D2" presStyleIdx="1" presStyleCnt="3"/>
      <dgm:spPr/>
      <dgm:t>
        <a:bodyPr/>
        <a:lstStyle/>
        <a:p>
          <a:endParaRPr lang="en-US"/>
        </a:p>
      </dgm:t>
    </dgm:pt>
    <dgm:pt modelId="{7E8AC5FF-6EB2-456A-BC53-EE0A126C33CF}" type="pres">
      <dgm:prSet presAssocID="{91C3EAF9-F730-4C0E-ADB8-B751B33184CC}" presName="hierRoot2" presStyleCnt="0"/>
      <dgm:spPr/>
    </dgm:pt>
    <dgm:pt modelId="{218510BE-C7EC-4224-ACB9-0DE349077218}" type="pres">
      <dgm:prSet presAssocID="{91C3EAF9-F730-4C0E-ADB8-B751B33184CC}" presName="composite2" presStyleCnt="0"/>
      <dgm:spPr/>
    </dgm:pt>
    <dgm:pt modelId="{F19A33BE-4174-4E5C-B458-C5594D4EF7A0}" type="pres">
      <dgm:prSet presAssocID="{91C3EAF9-F730-4C0E-ADB8-B751B33184CC}" presName="background2" presStyleLbl="node2" presStyleIdx="1" presStyleCnt="3">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0FFB6DC3-090C-4E1A-8654-FFE7497C86BB}" type="pres">
      <dgm:prSet presAssocID="{91C3EAF9-F730-4C0E-ADB8-B751B33184CC}" presName="text2" presStyleLbl="fgAcc2" presStyleIdx="1" presStyleCnt="3" custScaleX="157517" custLinFactNeighborX="-16011" custLinFactNeighborY="-5040">
        <dgm:presLayoutVars>
          <dgm:chPref val="3"/>
        </dgm:presLayoutVars>
      </dgm:prSet>
      <dgm:spPr/>
      <dgm:t>
        <a:bodyPr/>
        <a:lstStyle/>
        <a:p>
          <a:endParaRPr lang="en-US"/>
        </a:p>
      </dgm:t>
    </dgm:pt>
    <dgm:pt modelId="{B6847B71-2FDF-4E15-8B59-46BCFB67D74E}" type="pres">
      <dgm:prSet presAssocID="{91C3EAF9-F730-4C0E-ADB8-B751B33184CC}" presName="hierChild3" presStyleCnt="0"/>
      <dgm:spPr/>
    </dgm:pt>
    <dgm:pt modelId="{BD9FD8AE-CA67-4DC2-91BC-A5DC4FD282CC}" type="pres">
      <dgm:prSet presAssocID="{7B65208F-19B3-4A96-B30E-F50948E03D09}" presName="Name10" presStyleLbl="parChTrans1D2" presStyleIdx="2" presStyleCnt="3"/>
      <dgm:spPr/>
      <dgm:t>
        <a:bodyPr/>
        <a:lstStyle/>
        <a:p>
          <a:endParaRPr lang="en-US"/>
        </a:p>
      </dgm:t>
    </dgm:pt>
    <dgm:pt modelId="{1AAF082A-0BEF-4D68-AC6D-A9F657B0F1C9}" type="pres">
      <dgm:prSet presAssocID="{AEEB1397-B159-4514-93A4-078D28B7DB34}" presName="hierRoot2" presStyleCnt="0"/>
      <dgm:spPr/>
    </dgm:pt>
    <dgm:pt modelId="{9D4A2752-0A9E-4FDF-A043-684A199EA035}" type="pres">
      <dgm:prSet presAssocID="{AEEB1397-B159-4514-93A4-078D28B7DB34}" presName="composite2" presStyleCnt="0"/>
      <dgm:spPr/>
    </dgm:pt>
    <dgm:pt modelId="{CFEC5932-52D7-47A7-BADF-C4312D33E442}" type="pres">
      <dgm:prSet presAssocID="{AEEB1397-B159-4514-93A4-078D28B7DB34}" presName="background2" presStyleLbl="node2" presStyleIdx="2" presStyleCnt="3">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4AF8A225-9B79-4836-A0A9-CEBD7C2E7E5A}" type="pres">
      <dgm:prSet presAssocID="{AEEB1397-B159-4514-93A4-078D28B7DB34}" presName="text2" presStyleLbl="fgAcc2" presStyleIdx="2" presStyleCnt="3" custScaleX="184976" custLinFactNeighborX="83991" custLinFactNeighborY="-5040">
        <dgm:presLayoutVars>
          <dgm:chPref val="3"/>
        </dgm:presLayoutVars>
      </dgm:prSet>
      <dgm:spPr/>
      <dgm:t>
        <a:bodyPr/>
        <a:lstStyle/>
        <a:p>
          <a:endParaRPr lang="en-US"/>
        </a:p>
      </dgm:t>
    </dgm:pt>
    <dgm:pt modelId="{7F5539A4-905E-4B30-83B9-1A3918773503}" type="pres">
      <dgm:prSet presAssocID="{AEEB1397-B159-4514-93A4-078D28B7DB34}" presName="hierChild3" presStyleCnt="0"/>
      <dgm:spPr/>
    </dgm:pt>
  </dgm:ptLst>
  <dgm:cxnLst>
    <dgm:cxn modelId="{429F5E30-CAE3-4175-88F8-BDB182191B6E}" srcId="{39E8D8E2-5F63-45D2-804E-3D07EAEB94B7}" destId="{DDF64837-7568-470A-A217-5D72219C1F67}" srcOrd="0" destOrd="0" parTransId="{E38FC6D8-BCDC-4D54-8413-85E29F2C4D93}" sibTransId="{D8F90EE5-F512-4D0A-842F-E0DE29F224EA}"/>
    <dgm:cxn modelId="{A6BCE8C2-DAE5-42B5-B0C3-96A598AAF0DF}" srcId="{DDF64837-7568-470A-A217-5D72219C1F67}" destId="{91C3EAF9-F730-4C0E-ADB8-B751B33184CC}" srcOrd="1" destOrd="0" parTransId="{CBF45FDB-9A23-4A66-92BC-5DC52ADF2777}" sibTransId="{A061F096-C8C5-4640-9A1C-8069C206AA41}"/>
    <dgm:cxn modelId="{C590BBB9-D7A6-4852-A84C-2908FC292ED9}" type="presOf" srcId="{91C3EAF9-F730-4C0E-ADB8-B751B33184CC}" destId="{0FFB6DC3-090C-4E1A-8654-FFE7497C86BB}" srcOrd="0" destOrd="0" presId="urn:microsoft.com/office/officeart/2005/8/layout/hierarchy1"/>
    <dgm:cxn modelId="{EE3A6C64-8DFE-4A30-8423-E09808F18F90}" type="presOf" srcId="{B9F94B68-80CB-4E02-B0EF-CB5FAA3A20F6}" destId="{79835CA4-E7E2-406A-A737-F37DC3129254}" srcOrd="0" destOrd="0" presId="urn:microsoft.com/office/officeart/2005/8/layout/hierarchy1"/>
    <dgm:cxn modelId="{480196F6-91F8-4FBA-B2D2-678CBD3B448E}" srcId="{DDF64837-7568-470A-A217-5D72219C1F67}" destId="{AEEB1397-B159-4514-93A4-078D28B7DB34}" srcOrd="2" destOrd="0" parTransId="{7B65208F-19B3-4A96-B30E-F50948E03D09}" sibTransId="{1B3475E8-F897-41F6-AFCD-43606EDDB37C}"/>
    <dgm:cxn modelId="{51C13E13-3E80-4AFE-93B2-27D45BD092C0}" type="presOf" srcId="{DDF64837-7568-470A-A217-5D72219C1F67}" destId="{08C7B9FF-356B-472B-9E92-B13C57A422BE}" srcOrd="0" destOrd="0" presId="urn:microsoft.com/office/officeart/2005/8/layout/hierarchy1"/>
    <dgm:cxn modelId="{C885DF79-D302-42BC-81E8-11E6D5FA759E}" type="presOf" srcId="{39E8D8E2-5F63-45D2-804E-3D07EAEB94B7}" destId="{4EC47DDC-A5D0-478C-ABDA-C7E04DB5FF6F}" srcOrd="0" destOrd="0" presId="urn:microsoft.com/office/officeart/2005/8/layout/hierarchy1"/>
    <dgm:cxn modelId="{E00A8F03-28DC-41CD-AE50-3F96ED82F2FF}" srcId="{DDF64837-7568-470A-A217-5D72219C1F67}" destId="{1FED2411-E403-463D-92E2-91E64C946444}" srcOrd="0" destOrd="0" parTransId="{B9F94B68-80CB-4E02-B0EF-CB5FAA3A20F6}" sibTransId="{FCC97EAF-E1C4-42B9-82B1-7A4D09763D29}"/>
    <dgm:cxn modelId="{A03B1D64-AA77-474E-8DDA-1EDF93CD9FD2}" type="presOf" srcId="{AEEB1397-B159-4514-93A4-078D28B7DB34}" destId="{4AF8A225-9B79-4836-A0A9-CEBD7C2E7E5A}" srcOrd="0" destOrd="0" presId="urn:microsoft.com/office/officeart/2005/8/layout/hierarchy1"/>
    <dgm:cxn modelId="{635A2BFA-235F-41E6-A360-B0C0307F7C9B}" type="presOf" srcId="{1FED2411-E403-463D-92E2-91E64C946444}" destId="{A0F8871F-85D3-4C71-8005-25C312505ACA}" srcOrd="0" destOrd="0" presId="urn:microsoft.com/office/officeart/2005/8/layout/hierarchy1"/>
    <dgm:cxn modelId="{65DC86E8-6160-4793-8ED3-27EA3C714A7E}" type="presOf" srcId="{7B65208F-19B3-4A96-B30E-F50948E03D09}" destId="{BD9FD8AE-CA67-4DC2-91BC-A5DC4FD282CC}" srcOrd="0" destOrd="0" presId="urn:microsoft.com/office/officeart/2005/8/layout/hierarchy1"/>
    <dgm:cxn modelId="{F1814B62-DC3D-4308-BF9B-447631863ADB}" type="presOf" srcId="{CBF45FDB-9A23-4A66-92BC-5DC52ADF2777}" destId="{E0C01F38-0CDE-4BEB-9148-7414CE61A82D}" srcOrd="0" destOrd="0" presId="urn:microsoft.com/office/officeart/2005/8/layout/hierarchy1"/>
    <dgm:cxn modelId="{47EC5861-ED4F-4F48-8BE6-62C817150082}" type="presParOf" srcId="{4EC47DDC-A5D0-478C-ABDA-C7E04DB5FF6F}" destId="{9BB636ED-2F0C-4591-A3BE-A9584983A19D}" srcOrd="0" destOrd="0" presId="urn:microsoft.com/office/officeart/2005/8/layout/hierarchy1"/>
    <dgm:cxn modelId="{3F5EE23B-041A-4B05-AD06-02B4EF13AE1E}" type="presParOf" srcId="{9BB636ED-2F0C-4591-A3BE-A9584983A19D}" destId="{EDE30909-A160-4ECF-A380-76BCCC2EF06B}" srcOrd="0" destOrd="0" presId="urn:microsoft.com/office/officeart/2005/8/layout/hierarchy1"/>
    <dgm:cxn modelId="{84D0C820-E5A1-4073-A2FC-1726F19C1F67}" type="presParOf" srcId="{EDE30909-A160-4ECF-A380-76BCCC2EF06B}" destId="{5CD88F00-48C8-4449-A5B3-D97564C85664}" srcOrd="0" destOrd="0" presId="urn:microsoft.com/office/officeart/2005/8/layout/hierarchy1"/>
    <dgm:cxn modelId="{F45DABB3-159A-44A8-BDD7-D921F388A9F8}" type="presParOf" srcId="{EDE30909-A160-4ECF-A380-76BCCC2EF06B}" destId="{08C7B9FF-356B-472B-9E92-B13C57A422BE}" srcOrd="1" destOrd="0" presId="urn:microsoft.com/office/officeart/2005/8/layout/hierarchy1"/>
    <dgm:cxn modelId="{F4112345-1924-430F-907D-181A99B07379}" type="presParOf" srcId="{9BB636ED-2F0C-4591-A3BE-A9584983A19D}" destId="{734CED82-951A-40EF-A0AD-EA61DA124C8C}" srcOrd="1" destOrd="0" presId="urn:microsoft.com/office/officeart/2005/8/layout/hierarchy1"/>
    <dgm:cxn modelId="{01F4C0E5-C1FF-4550-867B-C06ED7D76DD8}" type="presParOf" srcId="{734CED82-951A-40EF-A0AD-EA61DA124C8C}" destId="{79835CA4-E7E2-406A-A737-F37DC3129254}" srcOrd="0" destOrd="0" presId="urn:microsoft.com/office/officeart/2005/8/layout/hierarchy1"/>
    <dgm:cxn modelId="{46EC5939-0C1A-4D4E-9BB6-D495C50D42F7}" type="presParOf" srcId="{734CED82-951A-40EF-A0AD-EA61DA124C8C}" destId="{60C6B678-6226-4FE6-BC0F-27E9F4006630}" srcOrd="1" destOrd="0" presId="urn:microsoft.com/office/officeart/2005/8/layout/hierarchy1"/>
    <dgm:cxn modelId="{82767322-3385-4383-9728-D49AFCC2790E}" type="presParOf" srcId="{60C6B678-6226-4FE6-BC0F-27E9F4006630}" destId="{CF4A9304-D43C-4643-AC7C-10620C7F264A}" srcOrd="0" destOrd="0" presId="urn:microsoft.com/office/officeart/2005/8/layout/hierarchy1"/>
    <dgm:cxn modelId="{2E67C8CE-2879-4FD2-B10A-37B6CF6FA358}" type="presParOf" srcId="{CF4A9304-D43C-4643-AC7C-10620C7F264A}" destId="{F2C39963-4616-4159-B1BE-CC3EE1486CF9}" srcOrd="0" destOrd="0" presId="urn:microsoft.com/office/officeart/2005/8/layout/hierarchy1"/>
    <dgm:cxn modelId="{BCC10966-87AD-463F-BAB5-C075000DA8FA}" type="presParOf" srcId="{CF4A9304-D43C-4643-AC7C-10620C7F264A}" destId="{A0F8871F-85D3-4C71-8005-25C312505ACA}" srcOrd="1" destOrd="0" presId="urn:microsoft.com/office/officeart/2005/8/layout/hierarchy1"/>
    <dgm:cxn modelId="{07C5DFD3-BF35-4DFE-B692-D4E77AFF0E8C}" type="presParOf" srcId="{60C6B678-6226-4FE6-BC0F-27E9F4006630}" destId="{27F24A5B-1B7C-4C4A-A18E-D5530C0DE410}" srcOrd="1" destOrd="0" presId="urn:microsoft.com/office/officeart/2005/8/layout/hierarchy1"/>
    <dgm:cxn modelId="{BE9B4CFF-D206-4EF0-8314-F6CD055737E8}" type="presParOf" srcId="{734CED82-951A-40EF-A0AD-EA61DA124C8C}" destId="{E0C01F38-0CDE-4BEB-9148-7414CE61A82D}" srcOrd="2" destOrd="0" presId="urn:microsoft.com/office/officeart/2005/8/layout/hierarchy1"/>
    <dgm:cxn modelId="{E6F425EB-9495-4DCB-82E3-776B0F517F1E}" type="presParOf" srcId="{734CED82-951A-40EF-A0AD-EA61DA124C8C}" destId="{7E8AC5FF-6EB2-456A-BC53-EE0A126C33CF}" srcOrd="3" destOrd="0" presId="urn:microsoft.com/office/officeart/2005/8/layout/hierarchy1"/>
    <dgm:cxn modelId="{5924505D-27A4-4249-8752-5226C1FE8514}" type="presParOf" srcId="{7E8AC5FF-6EB2-456A-BC53-EE0A126C33CF}" destId="{218510BE-C7EC-4224-ACB9-0DE349077218}" srcOrd="0" destOrd="0" presId="urn:microsoft.com/office/officeart/2005/8/layout/hierarchy1"/>
    <dgm:cxn modelId="{9599050A-E674-45B6-A845-46CAA65F2D83}" type="presParOf" srcId="{218510BE-C7EC-4224-ACB9-0DE349077218}" destId="{F19A33BE-4174-4E5C-B458-C5594D4EF7A0}" srcOrd="0" destOrd="0" presId="urn:microsoft.com/office/officeart/2005/8/layout/hierarchy1"/>
    <dgm:cxn modelId="{B733CAD3-6531-4B82-8971-CB4EAC9D589A}" type="presParOf" srcId="{218510BE-C7EC-4224-ACB9-0DE349077218}" destId="{0FFB6DC3-090C-4E1A-8654-FFE7497C86BB}" srcOrd="1" destOrd="0" presId="urn:microsoft.com/office/officeart/2005/8/layout/hierarchy1"/>
    <dgm:cxn modelId="{105F5D58-6864-474D-BCED-43A7ADEE8868}" type="presParOf" srcId="{7E8AC5FF-6EB2-456A-BC53-EE0A126C33CF}" destId="{B6847B71-2FDF-4E15-8B59-46BCFB67D74E}" srcOrd="1" destOrd="0" presId="urn:microsoft.com/office/officeart/2005/8/layout/hierarchy1"/>
    <dgm:cxn modelId="{E6B3D3AA-7CCF-440D-99D9-24B4C0CDB431}" type="presParOf" srcId="{734CED82-951A-40EF-A0AD-EA61DA124C8C}" destId="{BD9FD8AE-CA67-4DC2-91BC-A5DC4FD282CC}" srcOrd="4" destOrd="0" presId="urn:microsoft.com/office/officeart/2005/8/layout/hierarchy1"/>
    <dgm:cxn modelId="{2040FEDC-C9F2-4528-A20F-B682E410A095}" type="presParOf" srcId="{734CED82-951A-40EF-A0AD-EA61DA124C8C}" destId="{1AAF082A-0BEF-4D68-AC6D-A9F657B0F1C9}" srcOrd="5" destOrd="0" presId="urn:microsoft.com/office/officeart/2005/8/layout/hierarchy1"/>
    <dgm:cxn modelId="{BEFAF3C9-97C0-4735-971E-B63A40B97422}" type="presParOf" srcId="{1AAF082A-0BEF-4D68-AC6D-A9F657B0F1C9}" destId="{9D4A2752-0A9E-4FDF-A043-684A199EA035}" srcOrd="0" destOrd="0" presId="urn:microsoft.com/office/officeart/2005/8/layout/hierarchy1"/>
    <dgm:cxn modelId="{72C7E5F4-2BE0-47F2-9163-30280129EAEB}" type="presParOf" srcId="{9D4A2752-0A9E-4FDF-A043-684A199EA035}" destId="{CFEC5932-52D7-47A7-BADF-C4312D33E442}" srcOrd="0" destOrd="0" presId="urn:microsoft.com/office/officeart/2005/8/layout/hierarchy1"/>
    <dgm:cxn modelId="{80E9A6EB-3CAC-4087-B1F9-3359F3D84E00}" type="presParOf" srcId="{9D4A2752-0A9E-4FDF-A043-684A199EA035}" destId="{4AF8A225-9B79-4836-A0A9-CEBD7C2E7E5A}" srcOrd="1" destOrd="0" presId="urn:microsoft.com/office/officeart/2005/8/layout/hierarchy1"/>
    <dgm:cxn modelId="{2BD625F5-B1EE-4715-8FE2-8359BB10B8F5}" type="presParOf" srcId="{1AAF082A-0BEF-4D68-AC6D-A9F657B0F1C9}" destId="{7F5539A4-905E-4B30-83B9-1A391877350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5C78E-7277-4D3C-B7D3-92738C03EFB7}"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tr-TR"/>
        </a:p>
      </dgm:t>
    </dgm:pt>
    <dgm:pt modelId="{463E0B65-F330-4ACD-9B54-6841DE47A82D}">
      <dgm:prSet phldrT="[Metin]"/>
      <dgm:spPr>
        <a:solidFill>
          <a:srgbClr val="006859"/>
        </a:solidFill>
      </dgm:spPr>
      <dgm:t>
        <a:bodyPr/>
        <a:lstStyle/>
        <a:p>
          <a:r>
            <a:rPr lang="en-US" dirty="0"/>
            <a:t>Hazard Groups (Physical, Health and Environmental)</a:t>
          </a:r>
        </a:p>
      </dgm:t>
    </dgm:pt>
    <dgm:pt modelId="{1C260C02-5F87-42F5-B9DA-C0120DB47727}" type="parTrans" cxnId="{E0189BB1-37AF-4B48-A397-BD72C4876C13}">
      <dgm:prSet/>
      <dgm:spPr/>
      <dgm:t>
        <a:bodyPr/>
        <a:lstStyle/>
        <a:p>
          <a:endParaRPr lang="en-US"/>
        </a:p>
      </dgm:t>
    </dgm:pt>
    <dgm:pt modelId="{3F84A905-9709-43AE-BBD3-FED62217BFF5}" type="sibTrans" cxnId="{E0189BB1-37AF-4B48-A397-BD72C4876C13}">
      <dgm:prSet/>
      <dgm:spPr>
        <a:solidFill>
          <a:schemeClr val="bg1">
            <a:alpha val="90000"/>
          </a:schemeClr>
        </a:solidFill>
        <a:ln>
          <a:solidFill>
            <a:srgbClr val="145F4D">
              <a:alpha val="90000"/>
            </a:srgbClr>
          </a:solidFill>
        </a:ln>
      </dgm:spPr>
      <dgm:t>
        <a:bodyPr/>
        <a:lstStyle/>
        <a:p>
          <a:endParaRPr lang="en-US" dirty="0"/>
        </a:p>
      </dgm:t>
    </dgm:pt>
    <dgm:pt modelId="{B27B8AB0-7D5D-4996-BFAA-2F51418B0E18}">
      <dgm:prSet phldrT="[Metin]"/>
      <dgm:spPr>
        <a:solidFill>
          <a:srgbClr val="006859"/>
        </a:solidFill>
      </dgm:spPr>
      <dgm:t>
        <a:bodyPr/>
        <a:lstStyle/>
        <a:p>
          <a:r>
            <a:rPr lang="en-US" dirty="0"/>
            <a:t>Hazard Class (</a:t>
          </a:r>
          <a:r>
            <a:rPr lang="en-US" b="0" u="none" strike="noStrike" noProof="0" dirty="0"/>
            <a:t>Explosives,</a:t>
          </a:r>
          <a:r>
            <a:rPr lang="en-US" u="none" strike="noStrike" dirty="0"/>
            <a:t>Acute Toxicity,…</a:t>
          </a:r>
          <a:r>
            <a:rPr lang="en-US" dirty="0"/>
            <a:t>)</a:t>
          </a:r>
        </a:p>
      </dgm:t>
    </dgm:pt>
    <dgm:pt modelId="{9B1DCBD5-7DEB-4F79-BE47-DB9BB6752A20}" type="parTrans" cxnId="{5122E114-20F0-4DD4-BD56-D1B2E29EA6E6}">
      <dgm:prSet/>
      <dgm:spPr/>
      <dgm:t>
        <a:bodyPr/>
        <a:lstStyle/>
        <a:p>
          <a:endParaRPr lang="en-US"/>
        </a:p>
      </dgm:t>
    </dgm:pt>
    <dgm:pt modelId="{305D0AE9-C233-4537-8C50-25F76C7EEAD8}" type="sibTrans" cxnId="{5122E114-20F0-4DD4-BD56-D1B2E29EA6E6}">
      <dgm:prSet/>
      <dgm:spPr>
        <a:solidFill>
          <a:schemeClr val="bg1">
            <a:alpha val="90000"/>
          </a:schemeClr>
        </a:solidFill>
        <a:ln>
          <a:solidFill>
            <a:srgbClr val="145F4D">
              <a:alpha val="90000"/>
            </a:srgbClr>
          </a:solidFill>
        </a:ln>
      </dgm:spPr>
      <dgm:t>
        <a:bodyPr/>
        <a:lstStyle/>
        <a:p>
          <a:endParaRPr lang="en-US" dirty="0"/>
        </a:p>
      </dgm:t>
    </dgm:pt>
    <dgm:pt modelId="{1D7005AC-9E18-4D4A-A43F-B30F1C10E1A7}">
      <dgm:prSet phldrT="[Metin]"/>
      <dgm:spPr>
        <a:solidFill>
          <a:srgbClr val="006859"/>
        </a:solidFill>
      </dgm:spPr>
      <dgm:t>
        <a:bodyPr/>
        <a:lstStyle/>
        <a:p>
          <a:r>
            <a:rPr lang="en-US" dirty="0"/>
            <a:t>Hazard Categories (1,2 or Type A,B…) </a:t>
          </a:r>
        </a:p>
      </dgm:t>
    </dgm:pt>
    <dgm:pt modelId="{53342C91-CF0E-4250-B045-DAFF1B1FE736}" type="parTrans" cxnId="{10CD360C-59ED-4F84-A2FC-8C1FA5801CD6}">
      <dgm:prSet/>
      <dgm:spPr/>
      <dgm:t>
        <a:bodyPr/>
        <a:lstStyle/>
        <a:p>
          <a:endParaRPr lang="en-US"/>
        </a:p>
      </dgm:t>
    </dgm:pt>
    <dgm:pt modelId="{9287ED94-738B-4341-AF44-AC32E463ED8D}" type="sibTrans" cxnId="{10CD360C-59ED-4F84-A2FC-8C1FA5801CD6}">
      <dgm:prSet/>
      <dgm:spPr>
        <a:solidFill>
          <a:schemeClr val="bg1">
            <a:alpha val="90000"/>
          </a:schemeClr>
        </a:solidFill>
        <a:ln>
          <a:solidFill>
            <a:srgbClr val="145F4D">
              <a:alpha val="90000"/>
            </a:srgbClr>
          </a:solidFill>
        </a:ln>
      </dgm:spPr>
      <dgm:t>
        <a:bodyPr/>
        <a:lstStyle/>
        <a:p>
          <a:endParaRPr lang="en-US" dirty="0"/>
        </a:p>
      </dgm:t>
    </dgm:pt>
    <dgm:pt modelId="{94C80E3A-5823-410C-AAA5-17516AE01105}">
      <dgm:prSet phldrT="[Metin]"/>
      <dgm:spPr>
        <a:solidFill>
          <a:srgbClr val="006859"/>
        </a:solidFill>
      </dgm:spPr>
      <dgm:t>
        <a:bodyPr/>
        <a:lstStyle/>
        <a:p>
          <a:r>
            <a:rPr lang="en-US" dirty="0"/>
            <a:t>Hazard  Subcategories (1A,1B, 2A…) </a:t>
          </a:r>
        </a:p>
      </dgm:t>
    </dgm:pt>
    <dgm:pt modelId="{511FFC9F-2541-4D94-9E49-AF4425C288D1}" type="parTrans" cxnId="{D91732E1-AAE9-4ECE-B819-04069B73FBBB}">
      <dgm:prSet/>
      <dgm:spPr/>
      <dgm:t>
        <a:bodyPr/>
        <a:lstStyle/>
        <a:p>
          <a:endParaRPr lang="en-US"/>
        </a:p>
      </dgm:t>
    </dgm:pt>
    <dgm:pt modelId="{28B86E99-A240-4A4D-B37B-10545C687477}" type="sibTrans" cxnId="{D91732E1-AAE9-4ECE-B819-04069B73FBBB}">
      <dgm:prSet/>
      <dgm:spPr/>
      <dgm:t>
        <a:bodyPr/>
        <a:lstStyle/>
        <a:p>
          <a:endParaRPr lang="en-US"/>
        </a:p>
      </dgm:t>
    </dgm:pt>
    <dgm:pt modelId="{27B665B9-0A4D-4989-B717-57AE85A0EBBD}" type="pres">
      <dgm:prSet presAssocID="{54C5C78E-7277-4D3C-B7D3-92738C03EFB7}" presName="outerComposite" presStyleCnt="0">
        <dgm:presLayoutVars>
          <dgm:chMax val="5"/>
          <dgm:dir/>
          <dgm:resizeHandles val="exact"/>
        </dgm:presLayoutVars>
      </dgm:prSet>
      <dgm:spPr/>
      <dgm:t>
        <a:bodyPr/>
        <a:lstStyle/>
        <a:p>
          <a:endParaRPr lang="en-US"/>
        </a:p>
      </dgm:t>
    </dgm:pt>
    <dgm:pt modelId="{58F51BBC-6972-44AD-887C-8E6CC798B370}" type="pres">
      <dgm:prSet presAssocID="{54C5C78E-7277-4D3C-B7D3-92738C03EFB7}" presName="dummyMaxCanvas" presStyleCnt="0">
        <dgm:presLayoutVars/>
      </dgm:prSet>
      <dgm:spPr/>
    </dgm:pt>
    <dgm:pt modelId="{2207EE11-6A94-4A68-88E3-26A8E065D012}" type="pres">
      <dgm:prSet presAssocID="{54C5C78E-7277-4D3C-B7D3-92738C03EFB7}" presName="FourNodes_1" presStyleLbl="node1" presStyleIdx="0" presStyleCnt="4">
        <dgm:presLayoutVars>
          <dgm:bulletEnabled val="1"/>
        </dgm:presLayoutVars>
      </dgm:prSet>
      <dgm:spPr/>
      <dgm:t>
        <a:bodyPr/>
        <a:lstStyle/>
        <a:p>
          <a:endParaRPr lang="en-US"/>
        </a:p>
      </dgm:t>
    </dgm:pt>
    <dgm:pt modelId="{8B28136A-6650-4566-98A7-F39522B25CAC}" type="pres">
      <dgm:prSet presAssocID="{54C5C78E-7277-4D3C-B7D3-92738C03EFB7}" presName="FourNodes_2" presStyleLbl="node1" presStyleIdx="1" presStyleCnt="4">
        <dgm:presLayoutVars>
          <dgm:bulletEnabled val="1"/>
        </dgm:presLayoutVars>
      </dgm:prSet>
      <dgm:spPr/>
      <dgm:t>
        <a:bodyPr/>
        <a:lstStyle/>
        <a:p>
          <a:endParaRPr lang="en-US"/>
        </a:p>
      </dgm:t>
    </dgm:pt>
    <dgm:pt modelId="{20277EEB-515A-416E-8231-60D5485F377F}" type="pres">
      <dgm:prSet presAssocID="{54C5C78E-7277-4D3C-B7D3-92738C03EFB7}" presName="FourNodes_3" presStyleLbl="node1" presStyleIdx="2" presStyleCnt="4">
        <dgm:presLayoutVars>
          <dgm:bulletEnabled val="1"/>
        </dgm:presLayoutVars>
      </dgm:prSet>
      <dgm:spPr/>
      <dgm:t>
        <a:bodyPr/>
        <a:lstStyle/>
        <a:p>
          <a:endParaRPr lang="en-US"/>
        </a:p>
      </dgm:t>
    </dgm:pt>
    <dgm:pt modelId="{126D92D1-77B4-4E0D-9A32-48A9E1B2BEF6}" type="pres">
      <dgm:prSet presAssocID="{54C5C78E-7277-4D3C-B7D3-92738C03EFB7}" presName="FourNodes_4" presStyleLbl="node1" presStyleIdx="3" presStyleCnt="4">
        <dgm:presLayoutVars>
          <dgm:bulletEnabled val="1"/>
        </dgm:presLayoutVars>
      </dgm:prSet>
      <dgm:spPr/>
      <dgm:t>
        <a:bodyPr/>
        <a:lstStyle/>
        <a:p>
          <a:endParaRPr lang="en-US"/>
        </a:p>
      </dgm:t>
    </dgm:pt>
    <dgm:pt modelId="{67121BA6-E8A1-4900-B797-BA87D147DC37}" type="pres">
      <dgm:prSet presAssocID="{54C5C78E-7277-4D3C-B7D3-92738C03EFB7}" presName="FourConn_1-2" presStyleLbl="fgAccFollowNode1" presStyleIdx="0" presStyleCnt="3">
        <dgm:presLayoutVars>
          <dgm:bulletEnabled val="1"/>
        </dgm:presLayoutVars>
      </dgm:prSet>
      <dgm:spPr/>
      <dgm:t>
        <a:bodyPr/>
        <a:lstStyle/>
        <a:p>
          <a:endParaRPr lang="en-US"/>
        </a:p>
      </dgm:t>
    </dgm:pt>
    <dgm:pt modelId="{E323A48F-E9A2-43CF-A860-DBFE5AEB705E}" type="pres">
      <dgm:prSet presAssocID="{54C5C78E-7277-4D3C-B7D3-92738C03EFB7}" presName="FourConn_2-3" presStyleLbl="fgAccFollowNode1" presStyleIdx="1" presStyleCnt="3">
        <dgm:presLayoutVars>
          <dgm:bulletEnabled val="1"/>
        </dgm:presLayoutVars>
      </dgm:prSet>
      <dgm:spPr/>
      <dgm:t>
        <a:bodyPr/>
        <a:lstStyle/>
        <a:p>
          <a:endParaRPr lang="en-US"/>
        </a:p>
      </dgm:t>
    </dgm:pt>
    <dgm:pt modelId="{5BD69DF5-5B49-4E29-9C1D-DA92A6928599}" type="pres">
      <dgm:prSet presAssocID="{54C5C78E-7277-4D3C-B7D3-92738C03EFB7}" presName="FourConn_3-4" presStyleLbl="fgAccFollowNode1" presStyleIdx="2" presStyleCnt="3">
        <dgm:presLayoutVars>
          <dgm:bulletEnabled val="1"/>
        </dgm:presLayoutVars>
      </dgm:prSet>
      <dgm:spPr/>
      <dgm:t>
        <a:bodyPr/>
        <a:lstStyle/>
        <a:p>
          <a:endParaRPr lang="en-US"/>
        </a:p>
      </dgm:t>
    </dgm:pt>
    <dgm:pt modelId="{431F2791-DDAD-4FB7-8D40-0552DD8BBB77}" type="pres">
      <dgm:prSet presAssocID="{54C5C78E-7277-4D3C-B7D3-92738C03EFB7}" presName="FourNodes_1_text" presStyleLbl="node1" presStyleIdx="3" presStyleCnt="4">
        <dgm:presLayoutVars>
          <dgm:bulletEnabled val="1"/>
        </dgm:presLayoutVars>
      </dgm:prSet>
      <dgm:spPr/>
      <dgm:t>
        <a:bodyPr/>
        <a:lstStyle/>
        <a:p>
          <a:endParaRPr lang="en-US"/>
        </a:p>
      </dgm:t>
    </dgm:pt>
    <dgm:pt modelId="{FECB3EF4-ADED-4A16-84C4-F6D7730EE63A}" type="pres">
      <dgm:prSet presAssocID="{54C5C78E-7277-4D3C-B7D3-92738C03EFB7}" presName="FourNodes_2_text" presStyleLbl="node1" presStyleIdx="3" presStyleCnt="4">
        <dgm:presLayoutVars>
          <dgm:bulletEnabled val="1"/>
        </dgm:presLayoutVars>
      </dgm:prSet>
      <dgm:spPr/>
      <dgm:t>
        <a:bodyPr/>
        <a:lstStyle/>
        <a:p>
          <a:endParaRPr lang="en-US"/>
        </a:p>
      </dgm:t>
    </dgm:pt>
    <dgm:pt modelId="{0A152AA3-2967-487E-B08E-A9D8C68402DC}" type="pres">
      <dgm:prSet presAssocID="{54C5C78E-7277-4D3C-B7D3-92738C03EFB7}" presName="FourNodes_3_text" presStyleLbl="node1" presStyleIdx="3" presStyleCnt="4">
        <dgm:presLayoutVars>
          <dgm:bulletEnabled val="1"/>
        </dgm:presLayoutVars>
      </dgm:prSet>
      <dgm:spPr/>
      <dgm:t>
        <a:bodyPr/>
        <a:lstStyle/>
        <a:p>
          <a:endParaRPr lang="en-US"/>
        </a:p>
      </dgm:t>
    </dgm:pt>
    <dgm:pt modelId="{2335F652-44B7-4C52-8BAD-4FCE86DF159A}" type="pres">
      <dgm:prSet presAssocID="{54C5C78E-7277-4D3C-B7D3-92738C03EFB7}" presName="FourNodes_4_text" presStyleLbl="node1" presStyleIdx="3" presStyleCnt="4">
        <dgm:presLayoutVars>
          <dgm:bulletEnabled val="1"/>
        </dgm:presLayoutVars>
      </dgm:prSet>
      <dgm:spPr/>
      <dgm:t>
        <a:bodyPr/>
        <a:lstStyle/>
        <a:p>
          <a:endParaRPr lang="en-US"/>
        </a:p>
      </dgm:t>
    </dgm:pt>
  </dgm:ptLst>
  <dgm:cxnLst>
    <dgm:cxn modelId="{5B976CD5-FB6D-4D74-9A2F-6B94EB50B90F}" type="presOf" srcId="{94C80E3A-5823-410C-AAA5-17516AE01105}" destId="{2335F652-44B7-4C52-8BAD-4FCE86DF159A}" srcOrd="1" destOrd="0" presId="urn:microsoft.com/office/officeart/2005/8/layout/vProcess5"/>
    <dgm:cxn modelId="{5122E114-20F0-4DD4-BD56-D1B2E29EA6E6}" srcId="{54C5C78E-7277-4D3C-B7D3-92738C03EFB7}" destId="{B27B8AB0-7D5D-4996-BFAA-2F51418B0E18}" srcOrd="1" destOrd="0" parTransId="{9B1DCBD5-7DEB-4F79-BE47-DB9BB6752A20}" sibTransId="{305D0AE9-C233-4537-8C50-25F76C7EEAD8}"/>
    <dgm:cxn modelId="{5B17763D-2944-49B0-AD43-9D02F8C41A69}" type="presOf" srcId="{9287ED94-738B-4341-AF44-AC32E463ED8D}" destId="{5BD69DF5-5B49-4E29-9C1D-DA92A6928599}" srcOrd="0" destOrd="0" presId="urn:microsoft.com/office/officeart/2005/8/layout/vProcess5"/>
    <dgm:cxn modelId="{8C6E957C-C643-4469-B0D5-E9B61ABA08E8}" type="presOf" srcId="{B27B8AB0-7D5D-4996-BFAA-2F51418B0E18}" destId="{8B28136A-6650-4566-98A7-F39522B25CAC}" srcOrd="0" destOrd="0" presId="urn:microsoft.com/office/officeart/2005/8/layout/vProcess5"/>
    <dgm:cxn modelId="{E1D90A66-3080-467C-88F7-9080E6D04269}" type="presOf" srcId="{94C80E3A-5823-410C-AAA5-17516AE01105}" destId="{126D92D1-77B4-4E0D-9A32-48A9E1B2BEF6}" srcOrd="0" destOrd="0" presId="urn:microsoft.com/office/officeart/2005/8/layout/vProcess5"/>
    <dgm:cxn modelId="{346E434E-E1DB-40A4-A980-D211696D4AEF}" type="presOf" srcId="{1D7005AC-9E18-4D4A-A43F-B30F1C10E1A7}" destId="{0A152AA3-2967-487E-B08E-A9D8C68402DC}" srcOrd="1" destOrd="0" presId="urn:microsoft.com/office/officeart/2005/8/layout/vProcess5"/>
    <dgm:cxn modelId="{C0D5D607-D134-4DA1-AD37-18E96BBF86C5}" type="presOf" srcId="{54C5C78E-7277-4D3C-B7D3-92738C03EFB7}" destId="{27B665B9-0A4D-4989-B717-57AE85A0EBBD}" srcOrd="0" destOrd="0" presId="urn:microsoft.com/office/officeart/2005/8/layout/vProcess5"/>
    <dgm:cxn modelId="{055D41F1-6D8F-473F-9E0C-99451CCC25DA}" type="presOf" srcId="{B27B8AB0-7D5D-4996-BFAA-2F51418B0E18}" destId="{FECB3EF4-ADED-4A16-84C4-F6D7730EE63A}" srcOrd="1" destOrd="0" presId="urn:microsoft.com/office/officeart/2005/8/layout/vProcess5"/>
    <dgm:cxn modelId="{E0189BB1-37AF-4B48-A397-BD72C4876C13}" srcId="{54C5C78E-7277-4D3C-B7D3-92738C03EFB7}" destId="{463E0B65-F330-4ACD-9B54-6841DE47A82D}" srcOrd="0" destOrd="0" parTransId="{1C260C02-5F87-42F5-B9DA-C0120DB47727}" sibTransId="{3F84A905-9709-43AE-BBD3-FED62217BFF5}"/>
    <dgm:cxn modelId="{4906B4D6-64F2-4E60-8821-C3F113D37A33}" type="presOf" srcId="{1D7005AC-9E18-4D4A-A43F-B30F1C10E1A7}" destId="{20277EEB-515A-416E-8231-60D5485F377F}" srcOrd="0" destOrd="0" presId="urn:microsoft.com/office/officeart/2005/8/layout/vProcess5"/>
    <dgm:cxn modelId="{A3A34B36-F9D6-4A70-A709-62A6A4A564E4}" type="presOf" srcId="{3F84A905-9709-43AE-BBD3-FED62217BFF5}" destId="{67121BA6-E8A1-4900-B797-BA87D147DC37}" srcOrd="0" destOrd="0" presId="urn:microsoft.com/office/officeart/2005/8/layout/vProcess5"/>
    <dgm:cxn modelId="{834BE925-59E2-4A14-AB7F-997BCA44EFD1}" type="presOf" srcId="{305D0AE9-C233-4537-8C50-25F76C7EEAD8}" destId="{E323A48F-E9A2-43CF-A860-DBFE5AEB705E}" srcOrd="0" destOrd="0" presId="urn:microsoft.com/office/officeart/2005/8/layout/vProcess5"/>
    <dgm:cxn modelId="{745B9926-AA5B-4256-B36D-45F8E5A428D3}" type="presOf" srcId="{463E0B65-F330-4ACD-9B54-6841DE47A82D}" destId="{2207EE11-6A94-4A68-88E3-26A8E065D012}" srcOrd="0" destOrd="0" presId="urn:microsoft.com/office/officeart/2005/8/layout/vProcess5"/>
    <dgm:cxn modelId="{D91732E1-AAE9-4ECE-B819-04069B73FBBB}" srcId="{54C5C78E-7277-4D3C-B7D3-92738C03EFB7}" destId="{94C80E3A-5823-410C-AAA5-17516AE01105}" srcOrd="3" destOrd="0" parTransId="{511FFC9F-2541-4D94-9E49-AF4425C288D1}" sibTransId="{28B86E99-A240-4A4D-B37B-10545C687477}"/>
    <dgm:cxn modelId="{7C1ED37A-7B27-490B-997B-803BFF22D3A5}" type="presOf" srcId="{463E0B65-F330-4ACD-9B54-6841DE47A82D}" destId="{431F2791-DDAD-4FB7-8D40-0552DD8BBB77}" srcOrd="1" destOrd="0" presId="urn:microsoft.com/office/officeart/2005/8/layout/vProcess5"/>
    <dgm:cxn modelId="{10CD360C-59ED-4F84-A2FC-8C1FA5801CD6}" srcId="{54C5C78E-7277-4D3C-B7D3-92738C03EFB7}" destId="{1D7005AC-9E18-4D4A-A43F-B30F1C10E1A7}" srcOrd="2" destOrd="0" parTransId="{53342C91-CF0E-4250-B045-DAFF1B1FE736}" sibTransId="{9287ED94-738B-4341-AF44-AC32E463ED8D}"/>
    <dgm:cxn modelId="{7A704518-0370-4D7B-BC70-424D57F51302}" type="presParOf" srcId="{27B665B9-0A4D-4989-B717-57AE85A0EBBD}" destId="{58F51BBC-6972-44AD-887C-8E6CC798B370}" srcOrd="0" destOrd="0" presId="urn:microsoft.com/office/officeart/2005/8/layout/vProcess5"/>
    <dgm:cxn modelId="{443DFFA1-E48A-4563-A008-80B330432F97}" type="presParOf" srcId="{27B665B9-0A4D-4989-B717-57AE85A0EBBD}" destId="{2207EE11-6A94-4A68-88E3-26A8E065D012}" srcOrd="1" destOrd="0" presId="urn:microsoft.com/office/officeart/2005/8/layout/vProcess5"/>
    <dgm:cxn modelId="{3D235801-5099-4DF1-9BBD-0D2EE10DA3BF}" type="presParOf" srcId="{27B665B9-0A4D-4989-B717-57AE85A0EBBD}" destId="{8B28136A-6650-4566-98A7-F39522B25CAC}" srcOrd="2" destOrd="0" presId="urn:microsoft.com/office/officeart/2005/8/layout/vProcess5"/>
    <dgm:cxn modelId="{773E9ACA-DAF3-455B-A458-6B8F9534A6A5}" type="presParOf" srcId="{27B665B9-0A4D-4989-B717-57AE85A0EBBD}" destId="{20277EEB-515A-416E-8231-60D5485F377F}" srcOrd="3" destOrd="0" presId="urn:microsoft.com/office/officeart/2005/8/layout/vProcess5"/>
    <dgm:cxn modelId="{CE9E5689-0CCF-4539-9635-9F2BA7B1202E}" type="presParOf" srcId="{27B665B9-0A4D-4989-B717-57AE85A0EBBD}" destId="{126D92D1-77B4-4E0D-9A32-48A9E1B2BEF6}" srcOrd="4" destOrd="0" presId="urn:microsoft.com/office/officeart/2005/8/layout/vProcess5"/>
    <dgm:cxn modelId="{B9EF716B-3276-42C4-9C5C-123CA7A0481A}" type="presParOf" srcId="{27B665B9-0A4D-4989-B717-57AE85A0EBBD}" destId="{67121BA6-E8A1-4900-B797-BA87D147DC37}" srcOrd="5" destOrd="0" presId="urn:microsoft.com/office/officeart/2005/8/layout/vProcess5"/>
    <dgm:cxn modelId="{7CBFFE39-1AFD-4469-909E-6F1CFBB0B3B0}" type="presParOf" srcId="{27B665B9-0A4D-4989-B717-57AE85A0EBBD}" destId="{E323A48F-E9A2-43CF-A860-DBFE5AEB705E}" srcOrd="6" destOrd="0" presId="urn:microsoft.com/office/officeart/2005/8/layout/vProcess5"/>
    <dgm:cxn modelId="{166C58ED-C47C-43ED-80C1-EFE01CE9A79F}" type="presParOf" srcId="{27B665B9-0A4D-4989-B717-57AE85A0EBBD}" destId="{5BD69DF5-5B49-4E29-9C1D-DA92A6928599}" srcOrd="7" destOrd="0" presId="urn:microsoft.com/office/officeart/2005/8/layout/vProcess5"/>
    <dgm:cxn modelId="{9B4E21BE-0D1A-4041-B214-638F3278E10D}" type="presParOf" srcId="{27B665B9-0A4D-4989-B717-57AE85A0EBBD}" destId="{431F2791-DDAD-4FB7-8D40-0552DD8BBB77}" srcOrd="8" destOrd="0" presId="urn:microsoft.com/office/officeart/2005/8/layout/vProcess5"/>
    <dgm:cxn modelId="{F7CCC88C-015C-4110-A956-C92F64A0CB05}" type="presParOf" srcId="{27B665B9-0A4D-4989-B717-57AE85A0EBBD}" destId="{FECB3EF4-ADED-4A16-84C4-F6D7730EE63A}" srcOrd="9" destOrd="0" presId="urn:microsoft.com/office/officeart/2005/8/layout/vProcess5"/>
    <dgm:cxn modelId="{DF5E9C28-87BD-4107-9538-D0D573A2FCEE}" type="presParOf" srcId="{27B665B9-0A4D-4989-B717-57AE85A0EBBD}" destId="{0A152AA3-2967-487E-B08E-A9D8C68402DC}" srcOrd="10" destOrd="0" presId="urn:microsoft.com/office/officeart/2005/8/layout/vProcess5"/>
    <dgm:cxn modelId="{8697A3A7-5E65-4447-8CE1-78F552DF24A9}" type="presParOf" srcId="{27B665B9-0A4D-4989-B717-57AE85A0EBBD}" destId="{2335F652-44B7-4C52-8BAD-4FCE86DF159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360F3C-1B3C-4B91-8FBE-0272DA0B7EC8}" type="doc">
      <dgm:prSet loTypeId="urn:microsoft.com/office/officeart/2005/8/layout/hierarchy1" loCatId="hierarchy" qsTypeId="urn:microsoft.com/office/officeart/2005/8/quickstyle/3d1" qsCatId="3D" csTypeId="urn:microsoft.com/office/officeart/2005/8/colors/accent2_1" csCatId="accent2" phldr="1"/>
      <dgm:spPr/>
      <dgm:t>
        <a:bodyPr/>
        <a:lstStyle/>
        <a:p>
          <a:endParaRPr lang="tr-TR"/>
        </a:p>
      </dgm:t>
    </dgm:pt>
    <dgm:pt modelId="{4D927226-4C19-4B9E-8955-330EB88C2431}">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2400" noProof="0" dirty="0">
              <a:solidFill>
                <a:schemeClr val="bg1"/>
              </a:solidFill>
            </a:rPr>
            <a:t>Hazardous </a:t>
          </a:r>
          <a:r>
            <a:rPr lang="en-US" sz="2400" b="0" i="0" noProof="0" dirty="0">
              <a:solidFill>
                <a:schemeClr val="bg1"/>
              </a:solidFill>
            </a:rPr>
            <a:t>to the aquatic environment</a:t>
          </a:r>
          <a:endParaRPr lang="en-US" sz="2400" noProof="0" dirty="0">
            <a:solidFill>
              <a:schemeClr val="bg1"/>
            </a:solidFill>
          </a:endParaRPr>
        </a:p>
      </dgm:t>
    </dgm:pt>
    <dgm:pt modelId="{72F4C120-D07F-41B2-99B8-A863BB846540}" type="parTrans" cxnId="{D4474BA6-911D-4BEA-A7CB-545BC2D0A8A7}">
      <dgm:prSet/>
      <dgm:spPr/>
      <dgm:t>
        <a:bodyPr/>
        <a:lstStyle/>
        <a:p>
          <a:endParaRPr lang="en-US" noProof="0"/>
        </a:p>
      </dgm:t>
    </dgm:pt>
    <dgm:pt modelId="{C36AF477-AFD0-4803-BD80-9E6F8E61C9BE}" type="sibTrans" cxnId="{D4474BA6-911D-4BEA-A7CB-545BC2D0A8A7}">
      <dgm:prSet/>
      <dgm:spPr/>
      <dgm:t>
        <a:bodyPr/>
        <a:lstStyle/>
        <a:p>
          <a:endParaRPr lang="en-US" noProof="0"/>
        </a:p>
      </dgm:t>
    </dgm:pt>
    <dgm:pt modelId="{E9C22581-D58D-4F01-A437-5C6060B7D4B9}">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2400" b="0" i="0" noProof="0" dirty="0">
              <a:solidFill>
                <a:schemeClr val="bg1"/>
              </a:solidFill>
            </a:rPr>
            <a:t>Acute aquatic toxicity</a:t>
          </a:r>
          <a:endParaRPr lang="en-US" sz="2400" noProof="0" dirty="0">
            <a:solidFill>
              <a:schemeClr val="bg1"/>
            </a:solidFill>
          </a:endParaRPr>
        </a:p>
      </dgm:t>
    </dgm:pt>
    <dgm:pt modelId="{539FAACB-47A9-4F89-BB99-F3C97D1DB667}" type="parTrans" cxnId="{1A61A9F8-36B5-443A-880D-01E236AA04AC}">
      <dgm:prSet/>
      <dgm:spPr/>
      <dgm:t>
        <a:bodyPr/>
        <a:lstStyle/>
        <a:p>
          <a:endParaRPr lang="en-US" noProof="0" dirty="0"/>
        </a:p>
      </dgm:t>
    </dgm:pt>
    <dgm:pt modelId="{637E48C0-96DC-4245-9D8E-D51164E29524}" type="sibTrans" cxnId="{1A61A9F8-36B5-443A-880D-01E236AA04AC}">
      <dgm:prSet/>
      <dgm:spPr/>
      <dgm:t>
        <a:bodyPr/>
        <a:lstStyle/>
        <a:p>
          <a:endParaRPr lang="en-US" noProof="0"/>
        </a:p>
      </dgm:t>
    </dgm:pt>
    <dgm:pt modelId="{739518BB-34F8-42EC-80A0-6EC3B3DDAEC8}">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2400" b="0" i="0" noProof="0" dirty="0">
              <a:solidFill>
                <a:schemeClr val="bg1"/>
              </a:solidFill>
            </a:rPr>
            <a:t>Chronic aquatic toxicity</a:t>
          </a:r>
          <a:endParaRPr lang="en-US" sz="2400" noProof="0" dirty="0">
            <a:solidFill>
              <a:schemeClr val="bg1"/>
            </a:solidFill>
          </a:endParaRPr>
        </a:p>
      </dgm:t>
    </dgm:pt>
    <dgm:pt modelId="{97B67CBD-A528-429A-94AB-797EA43613FB}" type="parTrans" cxnId="{155A2203-8440-4B55-B052-E6C37B47FA6E}">
      <dgm:prSet/>
      <dgm:spPr/>
      <dgm:t>
        <a:bodyPr/>
        <a:lstStyle/>
        <a:p>
          <a:endParaRPr lang="en-US" noProof="0" dirty="0"/>
        </a:p>
      </dgm:t>
    </dgm:pt>
    <dgm:pt modelId="{5A8F7272-0F08-487C-B2D2-BAC79947D25C}" type="sibTrans" cxnId="{155A2203-8440-4B55-B052-E6C37B47FA6E}">
      <dgm:prSet/>
      <dgm:spPr/>
      <dgm:t>
        <a:bodyPr/>
        <a:lstStyle/>
        <a:p>
          <a:endParaRPr lang="en-US" noProof="0"/>
        </a:p>
      </dgm:t>
    </dgm:pt>
    <dgm:pt modelId="{15B2C15E-027F-4657-8BD1-4D2DC1E03E54}">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1400" noProof="0" dirty="0">
              <a:solidFill>
                <a:schemeClr val="bg1"/>
              </a:solidFill>
            </a:rPr>
            <a:t>Category 1</a:t>
          </a:r>
        </a:p>
      </dgm:t>
    </dgm:pt>
    <dgm:pt modelId="{CE3503DD-D523-4A16-B372-6BB95BB4A5AD}" type="sibTrans" cxnId="{11A97D48-1E18-4162-95EB-29A10F66ECE1}">
      <dgm:prSet/>
      <dgm:spPr/>
      <dgm:t>
        <a:bodyPr/>
        <a:lstStyle/>
        <a:p>
          <a:endParaRPr lang="en-US" noProof="0"/>
        </a:p>
      </dgm:t>
    </dgm:pt>
    <dgm:pt modelId="{C14C75C6-7C47-4AA1-A262-8A5498AF910F}" type="parTrans" cxnId="{11A97D48-1E18-4162-95EB-29A10F66ECE1}">
      <dgm:prSet/>
      <dgm:spPr/>
      <dgm:t>
        <a:bodyPr/>
        <a:lstStyle/>
        <a:p>
          <a:endParaRPr lang="en-US" noProof="0" dirty="0"/>
        </a:p>
      </dgm:t>
    </dgm:pt>
    <dgm:pt modelId="{D6B40480-B656-4F3F-A743-CB0BE6D3092A}">
      <dgm:prSet>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a:solidFill>
                <a:schemeClr val="bg1"/>
              </a:solidFill>
            </a:rPr>
            <a:t>Category</a:t>
          </a:r>
          <a:r>
            <a:rPr lang="en-US" noProof="0" dirty="0"/>
            <a:t> </a:t>
          </a:r>
          <a:r>
            <a:rPr lang="en-US" noProof="0" dirty="0">
              <a:solidFill>
                <a:schemeClr val="bg1"/>
              </a:solidFill>
            </a:rPr>
            <a:t>1</a:t>
          </a:r>
        </a:p>
      </dgm:t>
    </dgm:pt>
    <dgm:pt modelId="{345E1113-4D1D-416D-9687-EBE3CB9C05B6}" type="parTrans" cxnId="{D993E163-4654-414E-BC62-7C44CDC18CBE}">
      <dgm:prSet/>
      <dgm:spPr/>
      <dgm:t>
        <a:bodyPr/>
        <a:lstStyle/>
        <a:p>
          <a:endParaRPr lang="en-US" noProof="0" dirty="0"/>
        </a:p>
      </dgm:t>
    </dgm:pt>
    <dgm:pt modelId="{679C656D-8DDC-413B-89D8-570F51F3A931}" type="sibTrans" cxnId="{D993E163-4654-414E-BC62-7C44CDC18CBE}">
      <dgm:prSet/>
      <dgm:spPr/>
      <dgm:t>
        <a:bodyPr/>
        <a:lstStyle/>
        <a:p>
          <a:endParaRPr lang="en-US" noProof="0"/>
        </a:p>
      </dgm:t>
    </dgm:pt>
    <dgm:pt modelId="{A19DD6FB-A818-4419-8A7A-6B6DA0035C92}">
      <dgm:prSet>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a:solidFill>
                <a:schemeClr val="bg1"/>
              </a:solidFill>
            </a:rPr>
            <a:t>Category 2</a:t>
          </a:r>
        </a:p>
      </dgm:t>
    </dgm:pt>
    <dgm:pt modelId="{1800FF27-6BAD-445D-A1A1-24B75D6029C6}" type="parTrans" cxnId="{573346F7-DFA9-43DB-9AA3-CE497100C15D}">
      <dgm:prSet/>
      <dgm:spPr/>
      <dgm:t>
        <a:bodyPr/>
        <a:lstStyle/>
        <a:p>
          <a:endParaRPr lang="en-US" noProof="0" dirty="0"/>
        </a:p>
      </dgm:t>
    </dgm:pt>
    <dgm:pt modelId="{7822BDA8-76E5-4CFB-B4B4-BD28820DEE5C}" type="sibTrans" cxnId="{573346F7-DFA9-43DB-9AA3-CE497100C15D}">
      <dgm:prSet/>
      <dgm:spPr/>
      <dgm:t>
        <a:bodyPr/>
        <a:lstStyle/>
        <a:p>
          <a:endParaRPr lang="en-US" noProof="0"/>
        </a:p>
      </dgm:t>
    </dgm:pt>
    <dgm:pt modelId="{957546E7-8A47-4F3B-8E8F-4BBE3169F30A}">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1400" noProof="0" dirty="0">
              <a:solidFill>
                <a:schemeClr val="bg1"/>
              </a:solidFill>
            </a:rPr>
            <a:t>Category 2</a:t>
          </a:r>
        </a:p>
      </dgm:t>
    </dgm:pt>
    <dgm:pt modelId="{DAFEDFC1-B0A4-4448-A1B7-2FC1AE14880C}" type="sibTrans" cxnId="{6E25BEF0-1FA3-4845-956A-85420576DAFB}">
      <dgm:prSet/>
      <dgm:spPr/>
      <dgm:t>
        <a:bodyPr/>
        <a:lstStyle/>
        <a:p>
          <a:endParaRPr lang="en-US" noProof="0"/>
        </a:p>
      </dgm:t>
    </dgm:pt>
    <dgm:pt modelId="{48493563-5960-4282-A9B8-E1C9AFEC5149}" type="parTrans" cxnId="{6E25BEF0-1FA3-4845-956A-85420576DAFB}">
      <dgm:prSet/>
      <dgm:spPr/>
      <dgm:t>
        <a:bodyPr/>
        <a:lstStyle/>
        <a:p>
          <a:endParaRPr lang="en-US" noProof="0" dirty="0"/>
        </a:p>
      </dgm:t>
    </dgm:pt>
    <dgm:pt modelId="{AB5D1EF4-9B06-4E49-98C5-133DB20BE322}">
      <dgm:prSet phldrT="[Metin]">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a:solidFill>
                <a:schemeClr val="bg1"/>
              </a:solidFill>
            </a:rPr>
            <a:t>Category 3</a:t>
          </a:r>
        </a:p>
      </dgm:t>
    </dgm:pt>
    <dgm:pt modelId="{32A8F6B5-4DE5-4F96-B90D-2C66CCD10B6D}" type="parTrans" cxnId="{90EB6227-190F-4A23-9F2D-987E18CE2AFA}">
      <dgm:prSet/>
      <dgm:spPr/>
      <dgm:t>
        <a:bodyPr/>
        <a:lstStyle/>
        <a:p>
          <a:endParaRPr lang="en-US" noProof="0" dirty="0"/>
        </a:p>
      </dgm:t>
    </dgm:pt>
    <dgm:pt modelId="{D63D1BC2-6C04-4CE9-923C-142167759054}" type="sibTrans" cxnId="{90EB6227-190F-4A23-9F2D-987E18CE2AFA}">
      <dgm:prSet/>
      <dgm:spPr/>
      <dgm:t>
        <a:bodyPr/>
        <a:lstStyle/>
        <a:p>
          <a:endParaRPr lang="en-US" noProof="0"/>
        </a:p>
      </dgm:t>
    </dgm:pt>
    <dgm:pt modelId="{B6618E00-DBE2-438C-A05B-9D77D859C8DA}">
      <dgm:prSet phldrT="[Metin]">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a:solidFill>
                <a:schemeClr val="bg1"/>
              </a:solidFill>
            </a:rPr>
            <a:t>Category 4</a:t>
          </a:r>
        </a:p>
      </dgm:t>
    </dgm:pt>
    <dgm:pt modelId="{3E472AE7-22D6-4412-9FDA-6A2249863375}" type="parTrans" cxnId="{13EE5906-3CD1-4CE1-B089-15DE0B2B726F}">
      <dgm:prSet/>
      <dgm:spPr/>
      <dgm:t>
        <a:bodyPr/>
        <a:lstStyle/>
        <a:p>
          <a:endParaRPr lang="en-US" noProof="0" dirty="0"/>
        </a:p>
      </dgm:t>
    </dgm:pt>
    <dgm:pt modelId="{F1D1E77C-0F61-45B9-BA64-AAAA0BBEEABD}" type="sibTrans" cxnId="{13EE5906-3CD1-4CE1-B089-15DE0B2B726F}">
      <dgm:prSet/>
      <dgm:spPr/>
      <dgm:t>
        <a:bodyPr/>
        <a:lstStyle/>
        <a:p>
          <a:endParaRPr lang="en-US" noProof="0"/>
        </a:p>
      </dgm:t>
    </dgm:pt>
    <dgm:pt modelId="{AD10C7BB-8859-424C-BDB8-780E64A8FFF3}">
      <dgm:prSet>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a:solidFill>
                <a:schemeClr val="bg1"/>
              </a:solidFill>
            </a:rPr>
            <a:t>Category 3</a:t>
          </a:r>
        </a:p>
      </dgm:t>
    </dgm:pt>
    <dgm:pt modelId="{1DB066A0-8E61-4CE6-A24D-12B74AA4F134}" type="sibTrans" cxnId="{A984C773-FC07-4EC0-9141-26160960EDDC}">
      <dgm:prSet/>
      <dgm:spPr/>
      <dgm:t>
        <a:bodyPr/>
        <a:lstStyle/>
        <a:p>
          <a:endParaRPr lang="en-US" noProof="0"/>
        </a:p>
      </dgm:t>
    </dgm:pt>
    <dgm:pt modelId="{CABBF350-EFFF-4E41-B1FC-278ABAEF39FB}" type="parTrans" cxnId="{A984C773-FC07-4EC0-9141-26160960EDDC}">
      <dgm:prSet/>
      <dgm:spPr/>
      <dgm:t>
        <a:bodyPr/>
        <a:lstStyle/>
        <a:p>
          <a:endParaRPr lang="en-US" noProof="0" dirty="0"/>
        </a:p>
      </dgm:t>
    </dgm:pt>
    <dgm:pt modelId="{33490441-8D3D-4123-968A-89DEC25D6673}" type="pres">
      <dgm:prSet presAssocID="{3E360F3C-1B3C-4B91-8FBE-0272DA0B7EC8}" presName="hierChild1" presStyleCnt="0">
        <dgm:presLayoutVars>
          <dgm:chPref val="1"/>
          <dgm:dir/>
          <dgm:animOne val="branch"/>
          <dgm:animLvl val="lvl"/>
          <dgm:resizeHandles/>
        </dgm:presLayoutVars>
      </dgm:prSet>
      <dgm:spPr/>
      <dgm:t>
        <a:bodyPr/>
        <a:lstStyle/>
        <a:p>
          <a:endParaRPr lang="en-US"/>
        </a:p>
      </dgm:t>
    </dgm:pt>
    <dgm:pt modelId="{22BA8AF0-CD9B-4BEE-A4C0-6F52EAA00AAF}" type="pres">
      <dgm:prSet presAssocID="{4D927226-4C19-4B9E-8955-330EB88C2431}" presName="hierRoot1" presStyleCnt="0"/>
      <dgm:spPr/>
    </dgm:pt>
    <dgm:pt modelId="{60AC5F5F-ADAF-47CB-9948-1F186F405A78}" type="pres">
      <dgm:prSet presAssocID="{4D927226-4C19-4B9E-8955-330EB88C2431}" presName="composite" presStyleCnt="0"/>
      <dgm:spPr/>
    </dgm:pt>
    <dgm:pt modelId="{B5CD2EA7-B5D4-4C3C-9B91-B0DDC4A831EC}" type="pres">
      <dgm:prSet presAssocID="{4D927226-4C19-4B9E-8955-330EB88C2431}" presName="background" presStyleLbl="node0" presStyleIdx="0" presStyleCnt="1"/>
      <dgm:spPr/>
    </dgm:pt>
    <dgm:pt modelId="{3C4337B1-E9AF-4BB4-B717-DE47201D5F24}" type="pres">
      <dgm:prSet presAssocID="{4D927226-4C19-4B9E-8955-330EB88C2431}" presName="text" presStyleLbl="fgAcc0" presStyleIdx="0" presStyleCnt="1" custScaleX="754060" custScaleY="164998" custLinFactNeighborX="-297" custLinFactNeighborY="-6333">
        <dgm:presLayoutVars>
          <dgm:chPref val="3"/>
        </dgm:presLayoutVars>
      </dgm:prSet>
      <dgm:spPr/>
      <dgm:t>
        <a:bodyPr/>
        <a:lstStyle/>
        <a:p>
          <a:endParaRPr lang="en-US"/>
        </a:p>
      </dgm:t>
    </dgm:pt>
    <dgm:pt modelId="{8D77E905-D1BB-4720-AF2F-E0C6F839D6E6}" type="pres">
      <dgm:prSet presAssocID="{4D927226-4C19-4B9E-8955-330EB88C2431}" presName="hierChild2" presStyleCnt="0"/>
      <dgm:spPr/>
    </dgm:pt>
    <dgm:pt modelId="{A199CE75-501D-413D-A240-2984FB640E2A}" type="pres">
      <dgm:prSet presAssocID="{539FAACB-47A9-4F89-BB99-F3C97D1DB667}" presName="Name10" presStyleLbl="parChTrans1D2" presStyleIdx="0" presStyleCnt="2"/>
      <dgm:spPr/>
      <dgm:t>
        <a:bodyPr/>
        <a:lstStyle/>
        <a:p>
          <a:endParaRPr lang="en-US"/>
        </a:p>
      </dgm:t>
    </dgm:pt>
    <dgm:pt modelId="{042241C7-47B6-4799-9029-70A7943B983D}" type="pres">
      <dgm:prSet presAssocID="{E9C22581-D58D-4F01-A437-5C6060B7D4B9}" presName="hierRoot2" presStyleCnt="0"/>
      <dgm:spPr/>
    </dgm:pt>
    <dgm:pt modelId="{2E1031E9-685B-4007-B022-A5243805F020}" type="pres">
      <dgm:prSet presAssocID="{E9C22581-D58D-4F01-A437-5C6060B7D4B9}" presName="composite2" presStyleCnt="0"/>
      <dgm:spPr/>
    </dgm:pt>
    <dgm:pt modelId="{2885C62B-74E9-4C2D-AE3A-AAC600B79CD9}" type="pres">
      <dgm:prSet presAssocID="{E9C22581-D58D-4F01-A437-5C6060B7D4B9}" presName="background2" presStyleLbl="node2" presStyleIdx="0" presStyleCnt="2"/>
      <dgm:spPr/>
    </dgm:pt>
    <dgm:pt modelId="{8F147CC6-82B6-4DF2-808F-767DEEE19B32}" type="pres">
      <dgm:prSet presAssocID="{E9C22581-D58D-4F01-A437-5C6060B7D4B9}" presName="text2" presStyleLbl="fgAcc2" presStyleIdx="0" presStyleCnt="2" custScaleX="359664" custScaleY="119009">
        <dgm:presLayoutVars>
          <dgm:chPref val="3"/>
        </dgm:presLayoutVars>
      </dgm:prSet>
      <dgm:spPr/>
      <dgm:t>
        <a:bodyPr/>
        <a:lstStyle/>
        <a:p>
          <a:endParaRPr lang="en-US"/>
        </a:p>
      </dgm:t>
    </dgm:pt>
    <dgm:pt modelId="{CD24B37F-3B87-409F-AEF5-355E7FB5312F}" type="pres">
      <dgm:prSet presAssocID="{E9C22581-D58D-4F01-A437-5C6060B7D4B9}" presName="hierChild3" presStyleCnt="0"/>
      <dgm:spPr/>
    </dgm:pt>
    <dgm:pt modelId="{CA1E1ACC-3299-4D13-85F0-CD1C7767A0E4}" type="pres">
      <dgm:prSet presAssocID="{345E1113-4D1D-416D-9687-EBE3CB9C05B6}" presName="Name17" presStyleLbl="parChTrans1D3" presStyleIdx="0" presStyleCnt="7"/>
      <dgm:spPr/>
      <dgm:t>
        <a:bodyPr/>
        <a:lstStyle/>
        <a:p>
          <a:endParaRPr lang="en-US"/>
        </a:p>
      </dgm:t>
    </dgm:pt>
    <dgm:pt modelId="{2AC43C00-2F28-4454-A19F-B6D8DB5893C9}" type="pres">
      <dgm:prSet presAssocID="{D6B40480-B656-4F3F-A743-CB0BE6D3092A}" presName="hierRoot3" presStyleCnt="0"/>
      <dgm:spPr/>
    </dgm:pt>
    <dgm:pt modelId="{E753D494-6470-4BDB-B8AD-9929560C35FC}" type="pres">
      <dgm:prSet presAssocID="{D6B40480-B656-4F3F-A743-CB0BE6D3092A}" presName="composite3" presStyleCnt="0"/>
      <dgm:spPr/>
    </dgm:pt>
    <dgm:pt modelId="{65F14EFB-3B10-46F8-B32B-E11A93563EB9}" type="pres">
      <dgm:prSet presAssocID="{D6B40480-B656-4F3F-A743-CB0BE6D3092A}" presName="background3" presStyleLbl="node3" presStyleIdx="0" presStyleCnt="7"/>
      <dgm:spPr/>
    </dgm:pt>
    <dgm:pt modelId="{E02B7A37-C06D-44DE-9226-37C14650243A}" type="pres">
      <dgm:prSet presAssocID="{D6B40480-B656-4F3F-A743-CB0BE6D3092A}" presName="text3" presStyleLbl="fgAcc3" presStyleIdx="0" presStyleCnt="7" custScaleX="119476">
        <dgm:presLayoutVars>
          <dgm:chPref val="3"/>
        </dgm:presLayoutVars>
      </dgm:prSet>
      <dgm:spPr/>
      <dgm:t>
        <a:bodyPr/>
        <a:lstStyle/>
        <a:p>
          <a:endParaRPr lang="en-US"/>
        </a:p>
      </dgm:t>
    </dgm:pt>
    <dgm:pt modelId="{811CE83A-D1AF-4762-8D36-EB6353E5CFFB}" type="pres">
      <dgm:prSet presAssocID="{D6B40480-B656-4F3F-A743-CB0BE6D3092A}" presName="hierChild4" presStyleCnt="0"/>
      <dgm:spPr/>
    </dgm:pt>
    <dgm:pt modelId="{871B5598-812A-4301-B764-F2694BCF6E73}" type="pres">
      <dgm:prSet presAssocID="{1800FF27-6BAD-445D-A1A1-24B75D6029C6}" presName="Name17" presStyleLbl="parChTrans1D3" presStyleIdx="1" presStyleCnt="7"/>
      <dgm:spPr/>
      <dgm:t>
        <a:bodyPr/>
        <a:lstStyle/>
        <a:p>
          <a:endParaRPr lang="en-US"/>
        </a:p>
      </dgm:t>
    </dgm:pt>
    <dgm:pt modelId="{9DB9E2D2-4118-42DE-9EA8-9513F19A6847}" type="pres">
      <dgm:prSet presAssocID="{A19DD6FB-A818-4419-8A7A-6B6DA0035C92}" presName="hierRoot3" presStyleCnt="0"/>
      <dgm:spPr/>
    </dgm:pt>
    <dgm:pt modelId="{6A440D02-5340-4DC2-916D-EF95C431227F}" type="pres">
      <dgm:prSet presAssocID="{A19DD6FB-A818-4419-8A7A-6B6DA0035C92}" presName="composite3" presStyleCnt="0"/>
      <dgm:spPr/>
    </dgm:pt>
    <dgm:pt modelId="{D7D55D8C-EA2D-4D67-BA9B-8AE9E03884B5}" type="pres">
      <dgm:prSet presAssocID="{A19DD6FB-A818-4419-8A7A-6B6DA0035C92}" presName="background3" presStyleLbl="node3" presStyleIdx="1" presStyleCnt="7"/>
      <dgm:spPr/>
    </dgm:pt>
    <dgm:pt modelId="{C2D71023-D4E7-4A2F-A643-CFD3A7A71343}" type="pres">
      <dgm:prSet presAssocID="{A19DD6FB-A818-4419-8A7A-6B6DA0035C92}" presName="text3" presStyleLbl="fgAcc3" presStyleIdx="1" presStyleCnt="7" custScaleX="119476" custLinFactNeighborX="8409">
        <dgm:presLayoutVars>
          <dgm:chPref val="3"/>
        </dgm:presLayoutVars>
      </dgm:prSet>
      <dgm:spPr/>
      <dgm:t>
        <a:bodyPr/>
        <a:lstStyle/>
        <a:p>
          <a:endParaRPr lang="en-US"/>
        </a:p>
      </dgm:t>
    </dgm:pt>
    <dgm:pt modelId="{99708C2B-011B-46F6-8E5A-0358273A7A6D}" type="pres">
      <dgm:prSet presAssocID="{A19DD6FB-A818-4419-8A7A-6B6DA0035C92}" presName="hierChild4" presStyleCnt="0"/>
      <dgm:spPr/>
    </dgm:pt>
    <dgm:pt modelId="{7661E287-4546-48D4-9AC6-21F011A8308D}" type="pres">
      <dgm:prSet presAssocID="{CABBF350-EFFF-4E41-B1FC-278ABAEF39FB}" presName="Name17" presStyleLbl="parChTrans1D3" presStyleIdx="2" presStyleCnt="7"/>
      <dgm:spPr/>
      <dgm:t>
        <a:bodyPr/>
        <a:lstStyle/>
        <a:p>
          <a:endParaRPr lang="en-US"/>
        </a:p>
      </dgm:t>
    </dgm:pt>
    <dgm:pt modelId="{A7C2F427-0215-4544-9D80-CB99FA3B22CB}" type="pres">
      <dgm:prSet presAssocID="{AD10C7BB-8859-424C-BDB8-780E64A8FFF3}" presName="hierRoot3" presStyleCnt="0"/>
      <dgm:spPr/>
    </dgm:pt>
    <dgm:pt modelId="{87948FE0-A8F4-4947-A6B7-AC8E04A5F81D}" type="pres">
      <dgm:prSet presAssocID="{AD10C7BB-8859-424C-BDB8-780E64A8FFF3}" presName="composite3" presStyleCnt="0"/>
      <dgm:spPr/>
    </dgm:pt>
    <dgm:pt modelId="{1A6AF187-CFDB-4C1D-941F-FB08F60065CB}" type="pres">
      <dgm:prSet presAssocID="{AD10C7BB-8859-424C-BDB8-780E64A8FFF3}" presName="background3" presStyleLbl="node3" presStyleIdx="2" presStyleCnt="7"/>
      <dgm:spPr/>
    </dgm:pt>
    <dgm:pt modelId="{207EE5A9-D722-4963-9311-3D03AC9F3E5D}" type="pres">
      <dgm:prSet presAssocID="{AD10C7BB-8859-424C-BDB8-780E64A8FFF3}" presName="text3" presStyleLbl="fgAcc3" presStyleIdx="2" presStyleCnt="7" custScaleX="123969">
        <dgm:presLayoutVars>
          <dgm:chPref val="3"/>
        </dgm:presLayoutVars>
      </dgm:prSet>
      <dgm:spPr/>
      <dgm:t>
        <a:bodyPr/>
        <a:lstStyle/>
        <a:p>
          <a:endParaRPr lang="en-US"/>
        </a:p>
      </dgm:t>
    </dgm:pt>
    <dgm:pt modelId="{E97327F9-7249-4DC2-9009-8F0A5F32F9A6}" type="pres">
      <dgm:prSet presAssocID="{AD10C7BB-8859-424C-BDB8-780E64A8FFF3}" presName="hierChild4" presStyleCnt="0"/>
      <dgm:spPr/>
    </dgm:pt>
    <dgm:pt modelId="{1DA8A7DB-F1A6-46F8-9E6A-42DF7659E053}" type="pres">
      <dgm:prSet presAssocID="{97B67CBD-A528-429A-94AB-797EA43613FB}" presName="Name10" presStyleLbl="parChTrans1D2" presStyleIdx="1" presStyleCnt="2"/>
      <dgm:spPr/>
      <dgm:t>
        <a:bodyPr/>
        <a:lstStyle/>
        <a:p>
          <a:endParaRPr lang="en-US"/>
        </a:p>
      </dgm:t>
    </dgm:pt>
    <dgm:pt modelId="{525F3BCC-76FA-46F1-9E3A-492031750835}" type="pres">
      <dgm:prSet presAssocID="{739518BB-34F8-42EC-80A0-6EC3B3DDAEC8}" presName="hierRoot2" presStyleCnt="0"/>
      <dgm:spPr/>
    </dgm:pt>
    <dgm:pt modelId="{56288A68-4F6E-4585-856D-BC95E6CC7E28}" type="pres">
      <dgm:prSet presAssocID="{739518BB-34F8-42EC-80A0-6EC3B3DDAEC8}" presName="composite2" presStyleCnt="0"/>
      <dgm:spPr/>
    </dgm:pt>
    <dgm:pt modelId="{AACD81D8-6585-46F8-9BD4-2628D2BE7DB7}" type="pres">
      <dgm:prSet presAssocID="{739518BB-34F8-42EC-80A0-6EC3B3DDAEC8}" presName="background2" presStyleLbl="node2" presStyleIdx="1" presStyleCnt="2"/>
      <dgm:spPr/>
    </dgm:pt>
    <dgm:pt modelId="{2E24E9EA-1F01-447D-9ADA-9AFDCD836AD5}" type="pres">
      <dgm:prSet presAssocID="{739518BB-34F8-42EC-80A0-6EC3B3DDAEC8}" presName="text2" presStyleLbl="fgAcc2" presStyleIdx="1" presStyleCnt="2" custScaleX="390452" custScaleY="130787">
        <dgm:presLayoutVars>
          <dgm:chPref val="3"/>
        </dgm:presLayoutVars>
      </dgm:prSet>
      <dgm:spPr/>
      <dgm:t>
        <a:bodyPr/>
        <a:lstStyle/>
        <a:p>
          <a:endParaRPr lang="en-US"/>
        </a:p>
      </dgm:t>
    </dgm:pt>
    <dgm:pt modelId="{AC433320-8B12-405E-8C55-0636BFB3C380}" type="pres">
      <dgm:prSet presAssocID="{739518BB-34F8-42EC-80A0-6EC3B3DDAEC8}" presName="hierChild3" presStyleCnt="0"/>
      <dgm:spPr/>
    </dgm:pt>
    <dgm:pt modelId="{6C15A31C-9293-4BEE-A3BC-E0FBF0AC4513}" type="pres">
      <dgm:prSet presAssocID="{C14C75C6-7C47-4AA1-A262-8A5498AF910F}" presName="Name17" presStyleLbl="parChTrans1D3" presStyleIdx="3" presStyleCnt="7"/>
      <dgm:spPr/>
      <dgm:t>
        <a:bodyPr/>
        <a:lstStyle/>
        <a:p>
          <a:endParaRPr lang="en-US"/>
        </a:p>
      </dgm:t>
    </dgm:pt>
    <dgm:pt modelId="{3623954E-ABBE-486E-BD1A-AE815AA0A18F}" type="pres">
      <dgm:prSet presAssocID="{15B2C15E-027F-4657-8BD1-4D2DC1E03E54}" presName="hierRoot3" presStyleCnt="0"/>
      <dgm:spPr/>
    </dgm:pt>
    <dgm:pt modelId="{906C3E71-D814-4554-A3EB-82BA27D9A97E}" type="pres">
      <dgm:prSet presAssocID="{15B2C15E-027F-4657-8BD1-4D2DC1E03E54}" presName="composite3" presStyleCnt="0"/>
      <dgm:spPr/>
    </dgm:pt>
    <dgm:pt modelId="{E13E8BD0-76A7-40DA-8D2D-6FEE47B411CE}" type="pres">
      <dgm:prSet presAssocID="{15B2C15E-027F-4657-8BD1-4D2DC1E03E54}" presName="background3" presStyleLbl="node3" presStyleIdx="3" presStyleCnt="7"/>
      <dgm:spPr/>
    </dgm:pt>
    <dgm:pt modelId="{5F6D5DE6-5AFB-4578-ADC0-07C9974AEBCB}" type="pres">
      <dgm:prSet presAssocID="{15B2C15E-027F-4657-8BD1-4D2DC1E03E54}" presName="text3" presStyleLbl="fgAcc3" presStyleIdx="3" presStyleCnt="7" custScaleX="133267" custScaleY="104025">
        <dgm:presLayoutVars>
          <dgm:chPref val="3"/>
        </dgm:presLayoutVars>
      </dgm:prSet>
      <dgm:spPr/>
      <dgm:t>
        <a:bodyPr/>
        <a:lstStyle/>
        <a:p>
          <a:endParaRPr lang="en-US"/>
        </a:p>
      </dgm:t>
    </dgm:pt>
    <dgm:pt modelId="{1D6119FD-9C24-45AE-8D31-E01785E15DAB}" type="pres">
      <dgm:prSet presAssocID="{15B2C15E-027F-4657-8BD1-4D2DC1E03E54}" presName="hierChild4" presStyleCnt="0"/>
      <dgm:spPr/>
    </dgm:pt>
    <dgm:pt modelId="{955DA132-2A3A-4E1E-9AA3-A05F68BD5C72}" type="pres">
      <dgm:prSet presAssocID="{48493563-5960-4282-A9B8-E1C9AFEC5149}" presName="Name17" presStyleLbl="parChTrans1D3" presStyleIdx="4" presStyleCnt="7"/>
      <dgm:spPr/>
      <dgm:t>
        <a:bodyPr/>
        <a:lstStyle/>
        <a:p>
          <a:endParaRPr lang="en-US"/>
        </a:p>
      </dgm:t>
    </dgm:pt>
    <dgm:pt modelId="{27F8042F-7513-413F-8517-474BC04821D3}" type="pres">
      <dgm:prSet presAssocID="{957546E7-8A47-4F3B-8E8F-4BBE3169F30A}" presName="hierRoot3" presStyleCnt="0"/>
      <dgm:spPr/>
    </dgm:pt>
    <dgm:pt modelId="{E64491E2-D0F1-43FA-A70E-78ADF685D153}" type="pres">
      <dgm:prSet presAssocID="{957546E7-8A47-4F3B-8E8F-4BBE3169F30A}" presName="composite3" presStyleCnt="0"/>
      <dgm:spPr/>
    </dgm:pt>
    <dgm:pt modelId="{85A343CD-BDA5-480C-B1D3-6DF89C93BCF5}" type="pres">
      <dgm:prSet presAssocID="{957546E7-8A47-4F3B-8E8F-4BBE3169F30A}" presName="background3" presStyleLbl="node3" presStyleIdx="4" presStyleCnt="7"/>
      <dgm:spPr/>
    </dgm:pt>
    <dgm:pt modelId="{88D41C12-0E89-4CB3-962F-0A398B7ABE0F}" type="pres">
      <dgm:prSet presAssocID="{957546E7-8A47-4F3B-8E8F-4BBE3169F30A}" presName="text3" presStyleLbl="fgAcc3" presStyleIdx="4" presStyleCnt="7" custScaleX="145623" custScaleY="112168">
        <dgm:presLayoutVars>
          <dgm:chPref val="3"/>
        </dgm:presLayoutVars>
      </dgm:prSet>
      <dgm:spPr/>
      <dgm:t>
        <a:bodyPr/>
        <a:lstStyle/>
        <a:p>
          <a:endParaRPr lang="en-US"/>
        </a:p>
      </dgm:t>
    </dgm:pt>
    <dgm:pt modelId="{75366BD3-D262-4BD3-AC29-DABB6B028540}" type="pres">
      <dgm:prSet presAssocID="{957546E7-8A47-4F3B-8E8F-4BBE3169F30A}" presName="hierChild4" presStyleCnt="0"/>
      <dgm:spPr/>
    </dgm:pt>
    <dgm:pt modelId="{8491EFB1-C4B6-4FE6-9A34-AB88970E651F}" type="pres">
      <dgm:prSet presAssocID="{32A8F6B5-4DE5-4F96-B90D-2C66CCD10B6D}" presName="Name17" presStyleLbl="parChTrans1D3" presStyleIdx="5" presStyleCnt="7"/>
      <dgm:spPr/>
      <dgm:t>
        <a:bodyPr/>
        <a:lstStyle/>
        <a:p>
          <a:endParaRPr lang="en-US"/>
        </a:p>
      </dgm:t>
    </dgm:pt>
    <dgm:pt modelId="{22894F62-FF33-45F3-A0BA-BEB23CEFA337}" type="pres">
      <dgm:prSet presAssocID="{AB5D1EF4-9B06-4E49-98C5-133DB20BE322}" presName="hierRoot3" presStyleCnt="0"/>
      <dgm:spPr/>
    </dgm:pt>
    <dgm:pt modelId="{FC05BDFD-2175-404E-B7CE-759E8AF4A4A5}" type="pres">
      <dgm:prSet presAssocID="{AB5D1EF4-9B06-4E49-98C5-133DB20BE322}" presName="composite3" presStyleCnt="0"/>
      <dgm:spPr/>
    </dgm:pt>
    <dgm:pt modelId="{F58C4AB5-2C83-4638-9D75-5F1F2ACFB2A2}" type="pres">
      <dgm:prSet presAssocID="{AB5D1EF4-9B06-4E49-98C5-133DB20BE322}" presName="background3" presStyleLbl="node3" presStyleIdx="5" presStyleCnt="7"/>
      <dgm:spPr/>
    </dgm:pt>
    <dgm:pt modelId="{7C0BE4F9-E421-4786-AC2C-796E7BCB6886}" type="pres">
      <dgm:prSet presAssocID="{AB5D1EF4-9B06-4E49-98C5-133DB20BE322}" presName="text3" presStyleLbl="fgAcc3" presStyleIdx="5" presStyleCnt="7" custScaleX="125266" custScaleY="112168">
        <dgm:presLayoutVars>
          <dgm:chPref val="3"/>
        </dgm:presLayoutVars>
      </dgm:prSet>
      <dgm:spPr/>
      <dgm:t>
        <a:bodyPr/>
        <a:lstStyle/>
        <a:p>
          <a:endParaRPr lang="en-US"/>
        </a:p>
      </dgm:t>
    </dgm:pt>
    <dgm:pt modelId="{A8A6EEBF-CEFE-4A80-B878-3A2069993C15}" type="pres">
      <dgm:prSet presAssocID="{AB5D1EF4-9B06-4E49-98C5-133DB20BE322}" presName="hierChild4" presStyleCnt="0"/>
      <dgm:spPr/>
    </dgm:pt>
    <dgm:pt modelId="{08133F9E-B7AC-48D4-B4A9-387907A960EB}" type="pres">
      <dgm:prSet presAssocID="{3E472AE7-22D6-4412-9FDA-6A2249863375}" presName="Name17" presStyleLbl="parChTrans1D3" presStyleIdx="6" presStyleCnt="7"/>
      <dgm:spPr/>
      <dgm:t>
        <a:bodyPr/>
        <a:lstStyle/>
        <a:p>
          <a:endParaRPr lang="en-US"/>
        </a:p>
      </dgm:t>
    </dgm:pt>
    <dgm:pt modelId="{AABD6841-2E38-4CD7-AFB2-DAD13B01C249}" type="pres">
      <dgm:prSet presAssocID="{B6618E00-DBE2-438C-A05B-9D77D859C8DA}" presName="hierRoot3" presStyleCnt="0"/>
      <dgm:spPr/>
    </dgm:pt>
    <dgm:pt modelId="{4015FCE1-CBF5-4FE8-91B8-A24DD0F71158}" type="pres">
      <dgm:prSet presAssocID="{B6618E00-DBE2-438C-A05B-9D77D859C8DA}" presName="composite3" presStyleCnt="0"/>
      <dgm:spPr/>
    </dgm:pt>
    <dgm:pt modelId="{E6F5F111-C05F-4341-9C0B-FA7EF09E7633}" type="pres">
      <dgm:prSet presAssocID="{B6618E00-DBE2-438C-A05B-9D77D859C8DA}" presName="background3" presStyleLbl="node3" presStyleIdx="6" presStyleCnt="7"/>
      <dgm:spPr/>
    </dgm:pt>
    <dgm:pt modelId="{6D77C5B7-51CF-41E7-BD0E-55B9F3A5D316}" type="pres">
      <dgm:prSet presAssocID="{B6618E00-DBE2-438C-A05B-9D77D859C8DA}" presName="text3" presStyleLbl="fgAcc3" presStyleIdx="6" presStyleCnt="7" custScaleX="137415" custScaleY="112168">
        <dgm:presLayoutVars>
          <dgm:chPref val="3"/>
        </dgm:presLayoutVars>
      </dgm:prSet>
      <dgm:spPr/>
      <dgm:t>
        <a:bodyPr/>
        <a:lstStyle/>
        <a:p>
          <a:endParaRPr lang="en-US"/>
        </a:p>
      </dgm:t>
    </dgm:pt>
    <dgm:pt modelId="{170FED23-55B2-485A-86EA-D8B6D2BBBB4B}" type="pres">
      <dgm:prSet presAssocID="{B6618E00-DBE2-438C-A05B-9D77D859C8DA}" presName="hierChild4" presStyleCnt="0"/>
      <dgm:spPr/>
    </dgm:pt>
  </dgm:ptLst>
  <dgm:cxnLst>
    <dgm:cxn modelId="{B15F8BA1-D326-401C-884B-2B5F51D023D9}" type="presOf" srcId="{B6618E00-DBE2-438C-A05B-9D77D859C8DA}" destId="{6D77C5B7-51CF-41E7-BD0E-55B9F3A5D316}" srcOrd="0" destOrd="0" presId="urn:microsoft.com/office/officeart/2005/8/layout/hierarchy1"/>
    <dgm:cxn modelId="{45FA90B0-CAC6-429B-8A59-F8E5313280E7}" type="presOf" srcId="{AD10C7BB-8859-424C-BDB8-780E64A8FFF3}" destId="{207EE5A9-D722-4963-9311-3D03AC9F3E5D}" srcOrd="0" destOrd="0" presId="urn:microsoft.com/office/officeart/2005/8/layout/hierarchy1"/>
    <dgm:cxn modelId="{6E25BEF0-1FA3-4845-956A-85420576DAFB}" srcId="{739518BB-34F8-42EC-80A0-6EC3B3DDAEC8}" destId="{957546E7-8A47-4F3B-8E8F-4BBE3169F30A}" srcOrd="1" destOrd="0" parTransId="{48493563-5960-4282-A9B8-E1C9AFEC5149}" sibTransId="{DAFEDFC1-B0A4-4448-A1B7-2FC1AE14880C}"/>
    <dgm:cxn modelId="{C89CB56D-A4AB-487E-8A2B-4B07A6F9925E}" type="presOf" srcId="{957546E7-8A47-4F3B-8E8F-4BBE3169F30A}" destId="{88D41C12-0E89-4CB3-962F-0A398B7ABE0F}" srcOrd="0" destOrd="0" presId="urn:microsoft.com/office/officeart/2005/8/layout/hierarchy1"/>
    <dgm:cxn modelId="{D6BB97DC-28C6-4652-AF6B-F2595DDF99E3}" type="presOf" srcId="{D6B40480-B656-4F3F-A743-CB0BE6D3092A}" destId="{E02B7A37-C06D-44DE-9226-37C14650243A}" srcOrd="0" destOrd="0" presId="urn:microsoft.com/office/officeart/2005/8/layout/hierarchy1"/>
    <dgm:cxn modelId="{90EB6227-190F-4A23-9F2D-987E18CE2AFA}" srcId="{739518BB-34F8-42EC-80A0-6EC3B3DDAEC8}" destId="{AB5D1EF4-9B06-4E49-98C5-133DB20BE322}" srcOrd="2" destOrd="0" parTransId="{32A8F6B5-4DE5-4F96-B90D-2C66CCD10B6D}" sibTransId="{D63D1BC2-6C04-4CE9-923C-142167759054}"/>
    <dgm:cxn modelId="{9EC482D7-9296-4ECB-92ED-B8695DEA176A}" type="presOf" srcId="{A19DD6FB-A818-4419-8A7A-6B6DA0035C92}" destId="{C2D71023-D4E7-4A2F-A643-CFD3A7A71343}" srcOrd="0" destOrd="0" presId="urn:microsoft.com/office/officeart/2005/8/layout/hierarchy1"/>
    <dgm:cxn modelId="{C556C226-8931-474D-87EA-E4A568C9CBB0}" type="presOf" srcId="{3E360F3C-1B3C-4B91-8FBE-0272DA0B7EC8}" destId="{33490441-8D3D-4123-968A-89DEC25D6673}" srcOrd="0" destOrd="0" presId="urn:microsoft.com/office/officeart/2005/8/layout/hierarchy1"/>
    <dgm:cxn modelId="{A92CC2F6-576F-4B17-AF35-590274997832}" type="presOf" srcId="{C14C75C6-7C47-4AA1-A262-8A5498AF910F}" destId="{6C15A31C-9293-4BEE-A3BC-E0FBF0AC4513}" srcOrd="0" destOrd="0" presId="urn:microsoft.com/office/officeart/2005/8/layout/hierarchy1"/>
    <dgm:cxn modelId="{573346F7-DFA9-43DB-9AA3-CE497100C15D}" srcId="{E9C22581-D58D-4F01-A437-5C6060B7D4B9}" destId="{A19DD6FB-A818-4419-8A7A-6B6DA0035C92}" srcOrd="1" destOrd="0" parTransId="{1800FF27-6BAD-445D-A1A1-24B75D6029C6}" sibTransId="{7822BDA8-76E5-4CFB-B4B4-BD28820DEE5C}"/>
    <dgm:cxn modelId="{592A1EA9-4F2B-4EBC-A964-91CFC40E72B8}" type="presOf" srcId="{32A8F6B5-4DE5-4F96-B90D-2C66CCD10B6D}" destId="{8491EFB1-C4B6-4FE6-9A34-AB88970E651F}" srcOrd="0" destOrd="0" presId="urn:microsoft.com/office/officeart/2005/8/layout/hierarchy1"/>
    <dgm:cxn modelId="{8B6C207C-6767-4BA4-BB7B-9A4DE4BEB876}" type="presOf" srcId="{1800FF27-6BAD-445D-A1A1-24B75D6029C6}" destId="{871B5598-812A-4301-B764-F2694BCF6E73}" srcOrd="0" destOrd="0" presId="urn:microsoft.com/office/officeart/2005/8/layout/hierarchy1"/>
    <dgm:cxn modelId="{E7AB6687-70A6-45EB-A237-89AF309808A4}" type="presOf" srcId="{15B2C15E-027F-4657-8BD1-4D2DC1E03E54}" destId="{5F6D5DE6-5AFB-4578-ADC0-07C9974AEBCB}" srcOrd="0" destOrd="0" presId="urn:microsoft.com/office/officeart/2005/8/layout/hierarchy1"/>
    <dgm:cxn modelId="{13EE5906-3CD1-4CE1-B089-15DE0B2B726F}" srcId="{739518BB-34F8-42EC-80A0-6EC3B3DDAEC8}" destId="{B6618E00-DBE2-438C-A05B-9D77D859C8DA}" srcOrd="3" destOrd="0" parTransId="{3E472AE7-22D6-4412-9FDA-6A2249863375}" sibTransId="{F1D1E77C-0F61-45B9-BA64-AAAA0BBEEABD}"/>
    <dgm:cxn modelId="{1A61A9F8-36B5-443A-880D-01E236AA04AC}" srcId="{4D927226-4C19-4B9E-8955-330EB88C2431}" destId="{E9C22581-D58D-4F01-A437-5C6060B7D4B9}" srcOrd="0" destOrd="0" parTransId="{539FAACB-47A9-4F89-BB99-F3C97D1DB667}" sibTransId="{637E48C0-96DC-4245-9D8E-D51164E29524}"/>
    <dgm:cxn modelId="{F4EEF8EA-2A96-4043-AC1D-B0722CFACA01}" type="presOf" srcId="{539FAACB-47A9-4F89-BB99-F3C97D1DB667}" destId="{A199CE75-501D-413D-A240-2984FB640E2A}" srcOrd="0" destOrd="0" presId="urn:microsoft.com/office/officeart/2005/8/layout/hierarchy1"/>
    <dgm:cxn modelId="{F40B5323-1647-46A0-8A01-239AA1F0E90C}" type="presOf" srcId="{97B67CBD-A528-429A-94AB-797EA43613FB}" destId="{1DA8A7DB-F1A6-46F8-9E6A-42DF7659E053}" srcOrd="0" destOrd="0" presId="urn:microsoft.com/office/officeart/2005/8/layout/hierarchy1"/>
    <dgm:cxn modelId="{0D9154C5-0B55-4A8C-9FAD-D6105CE8A4DB}" type="presOf" srcId="{CABBF350-EFFF-4E41-B1FC-278ABAEF39FB}" destId="{7661E287-4546-48D4-9AC6-21F011A8308D}" srcOrd="0" destOrd="0" presId="urn:microsoft.com/office/officeart/2005/8/layout/hierarchy1"/>
    <dgm:cxn modelId="{1F392E0F-9804-4CDC-BD56-A2E7ACE96D06}" type="presOf" srcId="{345E1113-4D1D-416D-9687-EBE3CB9C05B6}" destId="{CA1E1ACC-3299-4D13-85F0-CD1C7767A0E4}" srcOrd="0" destOrd="0" presId="urn:microsoft.com/office/officeart/2005/8/layout/hierarchy1"/>
    <dgm:cxn modelId="{D4474BA6-911D-4BEA-A7CB-545BC2D0A8A7}" srcId="{3E360F3C-1B3C-4B91-8FBE-0272DA0B7EC8}" destId="{4D927226-4C19-4B9E-8955-330EB88C2431}" srcOrd="0" destOrd="0" parTransId="{72F4C120-D07F-41B2-99B8-A863BB846540}" sibTransId="{C36AF477-AFD0-4803-BD80-9E6F8E61C9BE}"/>
    <dgm:cxn modelId="{42CAEBE7-A183-4B86-B1FF-122ECE81743D}" type="presOf" srcId="{739518BB-34F8-42EC-80A0-6EC3B3DDAEC8}" destId="{2E24E9EA-1F01-447D-9ADA-9AFDCD836AD5}" srcOrd="0" destOrd="0" presId="urn:microsoft.com/office/officeart/2005/8/layout/hierarchy1"/>
    <dgm:cxn modelId="{155A2203-8440-4B55-B052-E6C37B47FA6E}" srcId="{4D927226-4C19-4B9E-8955-330EB88C2431}" destId="{739518BB-34F8-42EC-80A0-6EC3B3DDAEC8}" srcOrd="1" destOrd="0" parTransId="{97B67CBD-A528-429A-94AB-797EA43613FB}" sibTransId="{5A8F7272-0F08-487C-B2D2-BAC79947D25C}"/>
    <dgm:cxn modelId="{8AC4E84F-2FF3-4376-A453-62A8A051DDE6}" type="presOf" srcId="{E9C22581-D58D-4F01-A437-5C6060B7D4B9}" destId="{8F147CC6-82B6-4DF2-808F-767DEEE19B32}" srcOrd="0" destOrd="0" presId="urn:microsoft.com/office/officeart/2005/8/layout/hierarchy1"/>
    <dgm:cxn modelId="{A984C773-FC07-4EC0-9141-26160960EDDC}" srcId="{E9C22581-D58D-4F01-A437-5C6060B7D4B9}" destId="{AD10C7BB-8859-424C-BDB8-780E64A8FFF3}" srcOrd="2" destOrd="0" parTransId="{CABBF350-EFFF-4E41-B1FC-278ABAEF39FB}" sibTransId="{1DB066A0-8E61-4CE6-A24D-12B74AA4F134}"/>
    <dgm:cxn modelId="{1695F9B0-8479-43B1-8F54-78DF2D48651F}" type="presOf" srcId="{AB5D1EF4-9B06-4E49-98C5-133DB20BE322}" destId="{7C0BE4F9-E421-4786-AC2C-796E7BCB6886}" srcOrd="0" destOrd="0" presId="urn:microsoft.com/office/officeart/2005/8/layout/hierarchy1"/>
    <dgm:cxn modelId="{11A97D48-1E18-4162-95EB-29A10F66ECE1}" srcId="{739518BB-34F8-42EC-80A0-6EC3B3DDAEC8}" destId="{15B2C15E-027F-4657-8BD1-4D2DC1E03E54}" srcOrd="0" destOrd="0" parTransId="{C14C75C6-7C47-4AA1-A262-8A5498AF910F}" sibTransId="{CE3503DD-D523-4A16-B372-6BB95BB4A5AD}"/>
    <dgm:cxn modelId="{61AE088B-3E57-486A-85B2-88DBA45C4162}" type="presOf" srcId="{4D927226-4C19-4B9E-8955-330EB88C2431}" destId="{3C4337B1-E9AF-4BB4-B717-DE47201D5F24}" srcOrd="0" destOrd="0" presId="urn:microsoft.com/office/officeart/2005/8/layout/hierarchy1"/>
    <dgm:cxn modelId="{D993E163-4654-414E-BC62-7C44CDC18CBE}" srcId="{E9C22581-D58D-4F01-A437-5C6060B7D4B9}" destId="{D6B40480-B656-4F3F-A743-CB0BE6D3092A}" srcOrd="0" destOrd="0" parTransId="{345E1113-4D1D-416D-9687-EBE3CB9C05B6}" sibTransId="{679C656D-8DDC-413B-89D8-570F51F3A931}"/>
    <dgm:cxn modelId="{02389091-7681-4AFF-8368-948A37EFD735}" type="presOf" srcId="{48493563-5960-4282-A9B8-E1C9AFEC5149}" destId="{955DA132-2A3A-4E1E-9AA3-A05F68BD5C72}" srcOrd="0" destOrd="0" presId="urn:microsoft.com/office/officeart/2005/8/layout/hierarchy1"/>
    <dgm:cxn modelId="{1BD1E7A9-1790-4BAB-8C55-B440DBEDA5D5}" type="presOf" srcId="{3E472AE7-22D6-4412-9FDA-6A2249863375}" destId="{08133F9E-B7AC-48D4-B4A9-387907A960EB}" srcOrd="0" destOrd="0" presId="urn:microsoft.com/office/officeart/2005/8/layout/hierarchy1"/>
    <dgm:cxn modelId="{5B7095B7-D3BA-49F7-AE59-5B03CB108B9B}" type="presParOf" srcId="{33490441-8D3D-4123-968A-89DEC25D6673}" destId="{22BA8AF0-CD9B-4BEE-A4C0-6F52EAA00AAF}" srcOrd="0" destOrd="0" presId="urn:microsoft.com/office/officeart/2005/8/layout/hierarchy1"/>
    <dgm:cxn modelId="{9C7A60FA-A62C-4CDE-8D65-90942867CFF9}" type="presParOf" srcId="{22BA8AF0-CD9B-4BEE-A4C0-6F52EAA00AAF}" destId="{60AC5F5F-ADAF-47CB-9948-1F186F405A78}" srcOrd="0" destOrd="0" presId="urn:microsoft.com/office/officeart/2005/8/layout/hierarchy1"/>
    <dgm:cxn modelId="{2F603B43-8299-48B9-8BBE-008CA2E4D3E5}" type="presParOf" srcId="{60AC5F5F-ADAF-47CB-9948-1F186F405A78}" destId="{B5CD2EA7-B5D4-4C3C-9B91-B0DDC4A831EC}" srcOrd="0" destOrd="0" presId="urn:microsoft.com/office/officeart/2005/8/layout/hierarchy1"/>
    <dgm:cxn modelId="{6CE5C2C6-CF3F-4F05-B240-09D4D95DB83F}" type="presParOf" srcId="{60AC5F5F-ADAF-47CB-9948-1F186F405A78}" destId="{3C4337B1-E9AF-4BB4-B717-DE47201D5F24}" srcOrd="1" destOrd="0" presId="urn:microsoft.com/office/officeart/2005/8/layout/hierarchy1"/>
    <dgm:cxn modelId="{246DE29D-637B-475B-821F-0B4F4CBC0373}" type="presParOf" srcId="{22BA8AF0-CD9B-4BEE-A4C0-6F52EAA00AAF}" destId="{8D77E905-D1BB-4720-AF2F-E0C6F839D6E6}" srcOrd="1" destOrd="0" presId="urn:microsoft.com/office/officeart/2005/8/layout/hierarchy1"/>
    <dgm:cxn modelId="{688CA506-1B6D-4ADB-A8F2-EE8459839DFD}" type="presParOf" srcId="{8D77E905-D1BB-4720-AF2F-E0C6F839D6E6}" destId="{A199CE75-501D-413D-A240-2984FB640E2A}" srcOrd="0" destOrd="0" presId="urn:microsoft.com/office/officeart/2005/8/layout/hierarchy1"/>
    <dgm:cxn modelId="{892BF0C5-5B8B-4C97-8F70-7D9AB4C3DDEA}" type="presParOf" srcId="{8D77E905-D1BB-4720-AF2F-E0C6F839D6E6}" destId="{042241C7-47B6-4799-9029-70A7943B983D}" srcOrd="1" destOrd="0" presId="urn:microsoft.com/office/officeart/2005/8/layout/hierarchy1"/>
    <dgm:cxn modelId="{77CC26E5-A010-46CD-9F0C-471B642044D2}" type="presParOf" srcId="{042241C7-47B6-4799-9029-70A7943B983D}" destId="{2E1031E9-685B-4007-B022-A5243805F020}" srcOrd="0" destOrd="0" presId="urn:microsoft.com/office/officeart/2005/8/layout/hierarchy1"/>
    <dgm:cxn modelId="{A63B5774-8542-4E9C-86D5-9B1893B707A6}" type="presParOf" srcId="{2E1031E9-685B-4007-B022-A5243805F020}" destId="{2885C62B-74E9-4C2D-AE3A-AAC600B79CD9}" srcOrd="0" destOrd="0" presId="urn:microsoft.com/office/officeart/2005/8/layout/hierarchy1"/>
    <dgm:cxn modelId="{D46E8042-8701-4C98-8E6A-4826FE2D4251}" type="presParOf" srcId="{2E1031E9-685B-4007-B022-A5243805F020}" destId="{8F147CC6-82B6-4DF2-808F-767DEEE19B32}" srcOrd="1" destOrd="0" presId="urn:microsoft.com/office/officeart/2005/8/layout/hierarchy1"/>
    <dgm:cxn modelId="{C4C2BA4B-8235-40F3-B42B-D67F3492D8C6}" type="presParOf" srcId="{042241C7-47B6-4799-9029-70A7943B983D}" destId="{CD24B37F-3B87-409F-AEF5-355E7FB5312F}" srcOrd="1" destOrd="0" presId="urn:microsoft.com/office/officeart/2005/8/layout/hierarchy1"/>
    <dgm:cxn modelId="{D52E16E1-7B7D-4AB8-98A5-B9B6635470F5}" type="presParOf" srcId="{CD24B37F-3B87-409F-AEF5-355E7FB5312F}" destId="{CA1E1ACC-3299-4D13-85F0-CD1C7767A0E4}" srcOrd="0" destOrd="0" presId="urn:microsoft.com/office/officeart/2005/8/layout/hierarchy1"/>
    <dgm:cxn modelId="{31AC248D-4359-4D17-8B16-5E3F3D113140}" type="presParOf" srcId="{CD24B37F-3B87-409F-AEF5-355E7FB5312F}" destId="{2AC43C00-2F28-4454-A19F-B6D8DB5893C9}" srcOrd="1" destOrd="0" presId="urn:microsoft.com/office/officeart/2005/8/layout/hierarchy1"/>
    <dgm:cxn modelId="{5B418A80-337D-435F-8F7D-F2EEB24DC0E3}" type="presParOf" srcId="{2AC43C00-2F28-4454-A19F-B6D8DB5893C9}" destId="{E753D494-6470-4BDB-B8AD-9929560C35FC}" srcOrd="0" destOrd="0" presId="urn:microsoft.com/office/officeart/2005/8/layout/hierarchy1"/>
    <dgm:cxn modelId="{6E775175-C22F-46F1-B187-170A8610540B}" type="presParOf" srcId="{E753D494-6470-4BDB-B8AD-9929560C35FC}" destId="{65F14EFB-3B10-46F8-B32B-E11A93563EB9}" srcOrd="0" destOrd="0" presId="urn:microsoft.com/office/officeart/2005/8/layout/hierarchy1"/>
    <dgm:cxn modelId="{37678BE6-BF8C-4DFF-ACF2-C47D4525D0BE}" type="presParOf" srcId="{E753D494-6470-4BDB-B8AD-9929560C35FC}" destId="{E02B7A37-C06D-44DE-9226-37C14650243A}" srcOrd="1" destOrd="0" presId="urn:microsoft.com/office/officeart/2005/8/layout/hierarchy1"/>
    <dgm:cxn modelId="{62FC8B31-AD7A-4A81-A1F9-2628F1196361}" type="presParOf" srcId="{2AC43C00-2F28-4454-A19F-B6D8DB5893C9}" destId="{811CE83A-D1AF-4762-8D36-EB6353E5CFFB}" srcOrd="1" destOrd="0" presId="urn:microsoft.com/office/officeart/2005/8/layout/hierarchy1"/>
    <dgm:cxn modelId="{71232A4B-3EB9-4A49-842C-67694A8AC629}" type="presParOf" srcId="{CD24B37F-3B87-409F-AEF5-355E7FB5312F}" destId="{871B5598-812A-4301-B764-F2694BCF6E73}" srcOrd="2" destOrd="0" presId="urn:microsoft.com/office/officeart/2005/8/layout/hierarchy1"/>
    <dgm:cxn modelId="{7F3FEC02-097B-4231-AB78-B5A18782A507}" type="presParOf" srcId="{CD24B37F-3B87-409F-AEF5-355E7FB5312F}" destId="{9DB9E2D2-4118-42DE-9EA8-9513F19A6847}" srcOrd="3" destOrd="0" presId="urn:microsoft.com/office/officeart/2005/8/layout/hierarchy1"/>
    <dgm:cxn modelId="{ED9CD535-0B3B-43E1-887E-EDA10636684B}" type="presParOf" srcId="{9DB9E2D2-4118-42DE-9EA8-9513F19A6847}" destId="{6A440D02-5340-4DC2-916D-EF95C431227F}" srcOrd="0" destOrd="0" presId="urn:microsoft.com/office/officeart/2005/8/layout/hierarchy1"/>
    <dgm:cxn modelId="{6BCE65C9-1CF7-43DD-BAD0-4CB261BAEE69}" type="presParOf" srcId="{6A440D02-5340-4DC2-916D-EF95C431227F}" destId="{D7D55D8C-EA2D-4D67-BA9B-8AE9E03884B5}" srcOrd="0" destOrd="0" presId="urn:microsoft.com/office/officeart/2005/8/layout/hierarchy1"/>
    <dgm:cxn modelId="{1CCFAF26-C837-4C52-81C2-83B4CAEFA059}" type="presParOf" srcId="{6A440D02-5340-4DC2-916D-EF95C431227F}" destId="{C2D71023-D4E7-4A2F-A643-CFD3A7A71343}" srcOrd="1" destOrd="0" presId="urn:microsoft.com/office/officeart/2005/8/layout/hierarchy1"/>
    <dgm:cxn modelId="{4BF2D654-C7FB-4887-9591-EC49593EF223}" type="presParOf" srcId="{9DB9E2D2-4118-42DE-9EA8-9513F19A6847}" destId="{99708C2B-011B-46F6-8E5A-0358273A7A6D}" srcOrd="1" destOrd="0" presId="urn:microsoft.com/office/officeart/2005/8/layout/hierarchy1"/>
    <dgm:cxn modelId="{C01EBA67-998C-4F6C-BDC8-635EE73BDF35}" type="presParOf" srcId="{CD24B37F-3B87-409F-AEF5-355E7FB5312F}" destId="{7661E287-4546-48D4-9AC6-21F011A8308D}" srcOrd="4" destOrd="0" presId="urn:microsoft.com/office/officeart/2005/8/layout/hierarchy1"/>
    <dgm:cxn modelId="{8BB18A99-A91D-4DC7-AC84-C16DCCFCDDAE}" type="presParOf" srcId="{CD24B37F-3B87-409F-AEF5-355E7FB5312F}" destId="{A7C2F427-0215-4544-9D80-CB99FA3B22CB}" srcOrd="5" destOrd="0" presId="urn:microsoft.com/office/officeart/2005/8/layout/hierarchy1"/>
    <dgm:cxn modelId="{AAF40B2F-89E3-4D6F-9D08-CBCF28E91BE7}" type="presParOf" srcId="{A7C2F427-0215-4544-9D80-CB99FA3B22CB}" destId="{87948FE0-A8F4-4947-A6B7-AC8E04A5F81D}" srcOrd="0" destOrd="0" presId="urn:microsoft.com/office/officeart/2005/8/layout/hierarchy1"/>
    <dgm:cxn modelId="{AAAA035C-DF29-42E5-93A4-6BDEA313AF30}" type="presParOf" srcId="{87948FE0-A8F4-4947-A6B7-AC8E04A5F81D}" destId="{1A6AF187-CFDB-4C1D-941F-FB08F60065CB}" srcOrd="0" destOrd="0" presId="urn:microsoft.com/office/officeart/2005/8/layout/hierarchy1"/>
    <dgm:cxn modelId="{583BBDF3-A97D-41F8-B4E9-E22225110085}" type="presParOf" srcId="{87948FE0-A8F4-4947-A6B7-AC8E04A5F81D}" destId="{207EE5A9-D722-4963-9311-3D03AC9F3E5D}" srcOrd="1" destOrd="0" presId="urn:microsoft.com/office/officeart/2005/8/layout/hierarchy1"/>
    <dgm:cxn modelId="{5D701BD5-BE81-49D1-A11B-B4E9A987DBEA}" type="presParOf" srcId="{A7C2F427-0215-4544-9D80-CB99FA3B22CB}" destId="{E97327F9-7249-4DC2-9009-8F0A5F32F9A6}" srcOrd="1" destOrd="0" presId="urn:microsoft.com/office/officeart/2005/8/layout/hierarchy1"/>
    <dgm:cxn modelId="{BE2F0620-FD3B-45F7-9AF3-93BBF67E09D3}" type="presParOf" srcId="{8D77E905-D1BB-4720-AF2F-E0C6F839D6E6}" destId="{1DA8A7DB-F1A6-46F8-9E6A-42DF7659E053}" srcOrd="2" destOrd="0" presId="urn:microsoft.com/office/officeart/2005/8/layout/hierarchy1"/>
    <dgm:cxn modelId="{9F741F2B-08D1-4DD3-BACF-CF1F8BC9316C}" type="presParOf" srcId="{8D77E905-D1BB-4720-AF2F-E0C6F839D6E6}" destId="{525F3BCC-76FA-46F1-9E3A-492031750835}" srcOrd="3" destOrd="0" presId="urn:microsoft.com/office/officeart/2005/8/layout/hierarchy1"/>
    <dgm:cxn modelId="{162021A9-B692-459B-9EEF-F3A6801122BC}" type="presParOf" srcId="{525F3BCC-76FA-46F1-9E3A-492031750835}" destId="{56288A68-4F6E-4585-856D-BC95E6CC7E28}" srcOrd="0" destOrd="0" presId="urn:microsoft.com/office/officeart/2005/8/layout/hierarchy1"/>
    <dgm:cxn modelId="{CE4E84CB-10AC-48CA-AAD5-1DF1680DFD1C}" type="presParOf" srcId="{56288A68-4F6E-4585-856D-BC95E6CC7E28}" destId="{AACD81D8-6585-46F8-9BD4-2628D2BE7DB7}" srcOrd="0" destOrd="0" presId="urn:microsoft.com/office/officeart/2005/8/layout/hierarchy1"/>
    <dgm:cxn modelId="{FA8049BA-4BD7-4836-A448-96CECA5E47EF}" type="presParOf" srcId="{56288A68-4F6E-4585-856D-BC95E6CC7E28}" destId="{2E24E9EA-1F01-447D-9ADA-9AFDCD836AD5}" srcOrd="1" destOrd="0" presId="urn:microsoft.com/office/officeart/2005/8/layout/hierarchy1"/>
    <dgm:cxn modelId="{39B4456C-CC81-46B5-958C-E6AC71C335A9}" type="presParOf" srcId="{525F3BCC-76FA-46F1-9E3A-492031750835}" destId="{AC433320-8B12-405E-8C55-0636BFB3C380}" srcOrd="1" destOrd="0" presId="urn:microsoft.com/office/officeart/2005/8/layout/hierarchy1"/>
    <dgm:cxn modelId="{0BD30912-3333-4199-8FF5-E5B7B369B82C}" type="presParOf" srcId="{AC433320-8B12-405E-8C55-0636BFB3C380}" destId="{6C15A31C-9293-4BEE-A3BC-E0FBF0AC4513}" srcOrd="0" destOrd="0" presId="urn:microsoft.com/office/officeart/2005/8/layout/hierarchy1"/>
    <dgm:cxn modelId="{37887D35-6F41-4294-8522-D9BE2BC029FC}" type="presParOf" srcId="{AC433320-8B12-405E-8C55-0636BFB3C380}" destId="{3623954E-ABBE-486E-BD1A-AE815AA0A18F}" srcOrd="1" destOrd="0" presId="urn:microsoft.com/office/officeart/2005/8/layout/hierarchy1"/>
    <dgm:cxn modelId="{33218856-51D9-4397-938B-3C3CF64634F4}" type="presParOf" srcId="{3623954E-ABBE-486E-BD1A-AE815AA0A18F}" destId="{906C3E71-D814-4554-A3EB-82BA27D9A97E}" srcOrd="0" destOrd="0" presId="urn:microsoft.com/office/officeart/2005/8/layout/hierarchy1"/>
    <dgm:cxn modelId="{3E82B9E3-FC4D-4DAE-970C-E30745D1EC60}" type="presParOf" srcId="{906C3E71-D814-4554-A3EB-82BA27D9A97E}" destId="{E13E8BD0-76A7-40DA-8D2D-6FEE47B411CE}" srcOrd="0" destOrd="0" presId="urn:microsoft.com/office/officeart/2005/8/layout/hierarchy1"/>
    <dgm:cxn modelId="{2551B000-BFB0-481A-A884-76519D1B7DAE}" type="presParOf" srcId="{906C3E71-D814-4554-A3EB-82BA27D9A97E}" destId="{5F6D5DE6-5AFB-4578-ADC0-07C9974AEBCB}" srcOrd="1" destOrd="0" presId="urn:microsoft.com/office/officeart/2005/8/layout/hierarchy1"/>
    <dgm:cxn modelId="{8D56C1AE-FF93-440A-B192-DFB214EC3DA1}" type="presParOf" srcId="{3623954E-ABBE-486E-BD1A-AE815AA0A18F}" destId="{1D6119FD-9C24-45AE-8D31-E01785E15DAB}" srcOrd="1" destOrd="0" presId="urn:microsoft.com/office/officeart/2005/8/layout/hierarchy1"/>
    <dgm:cxn modelId="{622E39EF-5984-419A-BB02-8ECFB3A6F1E2}" type="presParOf" srcId="{AC433320-8B12-405E-8C55-0636BFB3C380}" destId="{955DA132-2A3A-4E1E-9AA3-A05F68BD5C72}" srcOrd="2" destOrd="0" presId="urn:microsoft.com/office/officeart/2005/8/layout/hierarchy1"/>
    <dgm:cxn modelId="{9C012547-E1DB-479C-92D6-9E530E08D6E0}" type="presParOf" srcId="{AC433320-8B12-405E-8C55-0636BFB3C380}" destId="{27F8042F-7513-413F-8517-474BC04821D3}" srcOrd="3" destOrd="0" presId="urn:microsoft.com/office/officeart/2005/8/layout/hierarchy1"/>
    <dgm:cxn modelId="{6E9810AC-CBD0-408E-B61E-5FB80F9693E7}" type="presParOf" srcId="{27F8042F-7513-413F-8517-474BC04821D3}" destId="{E64491E2-D0F1-43FA-A70E-78ADF685D153}" srcOrd="0" destOrd="0" presId="urn:microsoft.com/office/officeart/2005/8/layout/hierarchy1"/>
    <dgm:cxn modelId="{5EA3E55F-DB00-489D-822B-74F2F3C06DE0}" type="presParOf" srcId="{E64491E2-D0F1-43FA-A70E-78ADF685D153}" destId="{85A343CD-BDA5-480C-B1D3-6DF89C93BCF5}" srcOrd="0" destOrd="0" presId="urn:microsoft.com/office/officeart/2005/8/layout/hierarchy1"/>
    <dgm:cxn modelId="{35BA13B7-A2AA-44B0-9495-5A8274CC1A9C}" type="presParOf" srcId="{E64491E2-D0F1-43FA-A70E-78ADF685D153}" destId="{88D41C12-0E89-4CB3-962F-0A398B7ABE0F}" srcOrd="1" destOrd="0" presId="urn:microsoft.com/office/officeart/2005/8/layout/hierarchy1"/>
    <dgm:cxn modelId="{A65B9E7B-D96E-46C4-9B8B-8445D45C687B}" type="presParOf" srcId="{27F8042F-7513-413F-8517-474BC04821D3}" destId="{75366BD3-D262-4BD3-AC29-DABB6B028540}" srcOrd="1" destOrd="0" presId="urn:microsoft.com/office/officeart/2005/8/layout/hierarchy1"/>
    <dgm:cxn modelId="{76AC340C-0206-46E0-945A-541421413805}" type="presParOf" srcId="{AC433320-8B12-405E-8C55-0636BFB3C380}" destId="{8491EFB1-C4B6-4FE6-9A34-AB88970E651F}" srcOrd="4" destOrd="0" presId="urn:microsoft.com/office/officeart/2005/8/layout/hierarchy1"/>
    <dgm:cxn modelId="{1150AF17-8725-48E4-8D6A-F2EC9D3AF62E}" type="presParOf" srcId="{AC433320-8B12-405E-8C55-0636BFB3C380}" destId="{22894F62-FF33-45F3-A0BA-BEB23CEFA337}" srcOrd="5" destOrd="0" presId="urn:microsoft.com/office/officeart/2005/8/layout/hierarchy1"/>
    <dgm:cxn modelId="{4E342085-7610-43BA-90E4-4606042D1374}" type="presParOf" srcId="{22894F62-FF33-45F3-A0BA-BEB23CEFA337}" destId="{FC05BDFD-2175-404E-B7CE-759E8AF4A4A5}" srcOrd="0" destOrd="0" presId="urn:microsoft.com/office/officeart/2005/8/layout/hierarchy1"/>
    <dgm:cxn modelId="{96B4C7C8-6C91-42B6-B392-CC99C8D1DEC6}" type="presParOf" srcId="{FC05BDFD-2175-404E-B7CE-759E8AF4A4A5}" destId="{F58C4AB5-2C83-4638-9D75-5F1F2ACFB2A2}" srcOrd="0" destOrd="0" presId="urn:microsoft.com/office/officeart/2005/8/layout/hierarchy1"/>
    <dgm:cxn modelId="{18C9C8CA-0AD4-464C-B7BF-2D800A60B5A0}" type="presParOf" srcId="{FC05BDFD-2175-404E-B7CE-759E8AF4A4A5}" destId="{7C0BE4F9-E421-4786-AC2C-796E7BCB6886}" srcOrd="1" destOrd="0" presId="urn:microsoft.com/office/officeart/2005/8/layout/hierarchy1"/>
    <dgm:cxn modelId="{2A0A6091-1226-4157-9A26-5FC303237C68}" type="presParOf" srcId="{22894F62-FF33-45F3-A0BA-BEB23CEFA337}" destId="{A8A6EEBF-CEFE-4A80-B878-3A2069993C15}" srcOrd="1" destOrd="0" presId="urn:microsoft.com/office/officeart/2005/8/layout/hierarchy1"/>
    <dgm:cxn modelId="{D2EFB03C-B51B-4C06-B5DE-14D35E49AE67}" type="presParOf" srcId="{AC433320-8B12-405E-8C55-0636BFB3C380}" destId="{08133F9E-B7AC-48D4-B4A9-387907A960EB}" srcOrd="6" destOrd="0" presId="urn:microsoft.com/office/officeart/2005/8/layout/hierarchy1"/>
    <dgm:cxn modelId="{22DDE630-8A43-4473-8883-BFD733024B97}" type="presParOf" srcId="{AC433320-8B12-405E-8C55-0636BFB3C380}" destId="{AABD6841-2E38-4CD7-AFB2-DAD13B01C249}" srcOrd="7" destOrd="0" presId="urn:microsoft.com/office/officeart/2005/8/layout/hierarchy1"/>
    <dgm:cxn modelId="{F152877C-AF6E-4053-A81E-9113AC40512D}" type="presParOf" srcId="{AABD6841-2E38-4CD7-AFB2-DAD13B01C249}" destId="{4015FCE1-CBF5-4FE8-91B8-A24DD0F71158}" srcOrd="0" destOrd="0" presId="urn:microsoft.com/office/officeart/2005/8/layout/hierarchy1"/>
    <dgm:cxn modelId="{941D3A2D-A6A4-44A4-B578-E82B2768371B}" type="presParOf" srcId="{4015FCE1-CBF5-4FE8-91B8-A24DD0F71158}" destId="{E6F5F111-C05F-4341-9C0B-FA7EF09E7633}" srcOrd="0" destOrd="0" presId="urn:microsoft.com/office/officeart/2005/8/layout/hierarchy1"/>
    <dgm:cxn modelId="{C2D3C9D6-F106-454D-9DCE-498E869D3795}" type="presParOf" srcId="{4015FCE1-CBF5-4FE8-91B8-A24DD0F71158}" destId="{6D77C5B7-51CF-41E7-BD0E-55B9F3A5D316}" srcOrd="1" destOrd="0" presId="urn:microsoft.com/office/officeart/2005/8/layout/hierarchy1"/>
    <dgm:cxn modelId="{36F65A95-FF37-48E5-8574-BA89370438D6}" type="presParOf" srcId="{AABD6841-2E38-4CD7-AFB2-DAD13B01C249}" destId="{170FED23-55B2-485A-86EA-D8B6D2BBBB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31A176-A2C4-402D-8297-888286894EA9}" type="doc">
      <dgm:prSet loTypeId="urn:microsoft.com/office/officeart/2005/8/layout/radial6" loCatId="cycle" qsTypeId="urn:microsoft.com/office/officeart/2005/8/quickstyle/3d1" qsCatId="3D" csTypeId="urn:microsoft.com/office/officeart/2005/8/colors/accent2_2" csCatId="accent2" phldr="1"/>
      <dgm:spPr/>
      <dgm:t>
        <a:bodyPr/>
        <a:lstStyle/>
        <a:p>
          <a:endParaRPr lang="tr-TR"/>
        </a:p>
      </dgm:t>
    </dgm:pt>
    <dgm:pt modelId="{600317F3-7FF8-48B8-A1F2-614DE1A494E5}">
      <dgm:prSet phldrT="[Metin]"/>
      <dgm:spPr>
        <a:solidFill>
          <a:srgbClr val="006859"/>
        </a:solidFill>
      </dgm:spPr>
      <dgm:t>
        <a:bodyPr/>
        <a:lstStyle/>
        <a:p>
          <a:r>
            <a:rPr lang="tr-TR" dirty="0"/>
            <a:t>HCS/GHS</a:t>
          </a:r>
        </a:p>
      </dgm:t>
    </dgm:pt>
    <dgm:pt modelId="{BFB6E1D3-057B-4C2F-BA02-3DEF73101211}" type="parTrans" cxnId="{F90A6F3B-DA8F-467B-9117-8B5D8ED3C4AF}">
      <dgm:prSet/>
      <dgm:spPr/>
      <dgm:t>
        <a:bodyPr/>
        <a:lstStyle/>
        <a:p>
          <a:endParaRPr lang="tr-TR"/>
        </a:p>
      </dgm:t>
    </dgm:pt>
    <dgm:pt modelId="{3BED6359-4BA8-4686-A52C-C06509AE76EB}" type="sibTrans" cxnId="{F90A6F3B-DA8F-467B-9117-8B5D8ED3C4AF}">
      <dgm:prSet/>
      <dgm:spPr/>
      <dgm:t>
        <a:bodyPr/>
        <a:lstStyle/>
        <a:p>
          <a:endParaRPr lang="tr-TR"/>
        </a:p>
      </dgm:t>
    </dgm:pt>
    <dgm:pt modelId="{BF663A61-5F96-4981-A90C-7B8D7437FAD2}">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Health Hazard </a:t>
          </a:r>
          <a:endParaRPr lang="tr-TR" dirty="0">
            <a:solidFill>
              <a:schemeClr val="bg1"/>
            </a:solidFill>
          </a:endParaRPr>
        </a:p>
      </dgm:t>
    </dgm:pt>
    <dgm:pt modelId="{CC720976-A720-488A-8CCF-1E8B24869CE5}" type="parTrans" cxnId="{85F6892E-7594-42BB-B74E-9BE1647DFD86}">
      <dgm:prSet/>
      <dgm:spPr/>
      <dgm:t>
        <a:bodyPr/>
        <a:lstStyle/>
        <a:p>
          <a:endParaRPr lang="tr-TR"/>
        </a:p>
      </dgm:t>
    </dgm:pt>
    <dgm:pt modelId="{2114E5FA-CEA4-401D-81F9-5560E3FA1FEE}" type="sibTrans" cxnId="{85F6892E-7594-42BB-B74E-9BE1647DFD86}">
      <dgm:prSet/>
      <dgm:spPr/>
      <dgm:t>
        <a:bodyPr/>
        <a:lstStyle/>
        <a:p>
          <a:endParaRPr lang="tr-TR"/>
        </a:p>
      </dgm:t>
    </dgm:pt>
    <dgm:pt modelId="{9C582D0A-4079-4837-8301-D937A242CFC5}">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Flame over a Circle </a:t>
          </a:r>
          <a:endParaRPr lang="tr-TR" dirty="0">
            <a:solidFill>
              <a:schemeClr val="bg1"/>
            </a:solidFill>
          </a:endParaRPr>
        </a:p>
      </dgm:t>
    </dgm:pt>
    <dgm:pt modelId="{2796598E-C99E-4BFE-99CA-84F9B19AB35E}" type="parTrans" cxnId="{1C1921DA-34E5-4112-ACC4-97EC4DDFFA8E}">
      <dgm:prSet/>
      <dgm:spPr/>
      <dgm:t>
        <a:bodyPr/>
        <a:lstStyle/>
        <a:p>
          <a:endParaRPr lang="tr-TR"/>
        </a:p>
      </dgm:t>
    </dgm:pt>
    <dgm:pt modelId="{C8BA98FF-5FAF-4625-8FCD-7653ACC98F31}" type="sibTrans" cxnId="{1C1921DA-34E5-4112-ACC4-97EC4DDFFA8E}">
      <dgm:prSet/>
      <dgm:spPr/>
      <dgm:t>
        <a:bodyPr/>
        <a:lstStyle/>
        <a:p>
          <a:endParaRPr lang="tr-TR"/>
        </a:p>
      </dgm:t>
    </dgm:pt>
    <dgm:pt modelId="{59E86846-0B4F-4E40-99FE-9B65031B5022}">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Skull and Crossbones </a:t>
          </a:r>
          <a:endParaRPr lang="tr-TR" dirty="0">
            <a:solidFill>
              <a:schemeClr val="bg1"/>
            </a:solidFill>
          </a:endParaRPr>
        </a:p>
      </dgm:t>
    </dgm:pt>
    <dgm:pt modelId="{4CA09BDD-DF26-4B1C-AD21-20ABE7044ADB}" type="parTrans" cxnId="{21A8F8A5-0D93-43D7-9BBC-F91767BECB86}">
      <dgm:prSet/>
      <dgm:spPr/>
      <dgm:t>
        <a:bodyPr/>
        <a:lstStyle/>
        <a:p>
          <a:endParaRPr lang="tr-TR"/>
        </a:p>
      </dgm:t>
    </dgm:pt>
    <dgm:pt modelId="{D8B8662E-379B-4AE2-B67E-5ACDD81B8FE5}" type="sibTrans" cxnId="{21A8F8A5-0D93-43D7-9BBC-F91767BECB86}">
      <dgm:prSet/>
      <dgm:spPr/>
      <dgm:t>
        <a:bodyPr/>
        <a:lstStyle/>
        <a:p>
          <a:endParaRPr lang="tr-TR"/>
        </a:p>
      </dgm:t>
    </dgm:pt>
    <dgm:pt modelId="{81DCDAFE-27F3-4E24-8F80-DE2BC4CEFC9E}">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Environment</a:t>
          </a:r>
          <a:endParaRPr lang="tr-TR" dirty="0">
            <a:solidFill>
              <a:schemeClr val="bg1"/>
            </a:solidFill>
          </a:endParaRPr>
        </a:p>
      </dgm:t>
    </dgm:pt>
    <dgm:pt modelId="{B159EED7-58D5-4DD2-BB1C-83456AB6D4CD}" type="parTrans" cxnId="{116BB6B6-1C67-49CD-AAA2-EF2DA1D7EBD8}">
      <dgm:prSet/>
      <dgm:spPr/>
      <dgm:t>
        <a:bodyPr/>
        <a:lstStyle/>
        <a:p>
          <a:endParaRPr lang="tr-TR"/>
        </a:p>
      </dgm:t>
    </dgm:pt>
    <dgm:pt modelId="{1ACADCB4-F0C4-414C-B6D8-5C22BC1CB857}" type="sibTrans" cxnId="{116BB6B6-1C67-49CD-AAA2-EF2DA1D7EBD8}">
      <dgm:prSet/>
      <dgm:spPr/>
      <dgm:t>
        <a:bodyPr/>
        <a:lstStyle/>
        <a:p>
          <a:endParaRPr lang="tr-TR"/>
        </a:p>
      </dgm:t>
    </dgm:pt>
    <dgm:pt modelId="{8B22AE25-FCDD-45B5-860E-A64223008A40}">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Flame</a:t>
          </a:r>
          <a:endParaRPr lang="tr-TR" dirty="0">
            <a:solidFill>
              <a:schemeClr val="bg1"/>
            </a:solidFill>
          </a:endParaRPr>
        </a:p>
      </dgm:t>
    </dgm:pt>
    <dgm:pt modelId="{4BFBCAB4-26D8-480F-B060-E5EF69A4E33A}" type="parTrans" cxnId="{F949A0CA-F520-47BB-90E5-258BCFB7201A}">
      <dgm:prSet/>
      <dgm:spPr/>
      <dgm:t>
        <a:bodyPr/>
        <a:lstStyle/>
        <a:p>
          <a:endParaRPr lang="tr-TR"/>
        </a:p>
      </dgm:t>
    </dgm:pt>
    <dgm:pt modelId="{4213B2E8-AEA6-407B-95CE-69EC96B8145B}" type="sibTrans" cxnId="{F949A0CA-F520-47BB-90E5-258BCFB7201A}">
      <dgm:prSet/>
      <dgm:spPr/>
      <dgm:t>
        <a:bodyPr/>
        <a:lstStyle/>
        <a:p>
          <a:endParaRPr lang="tr-TR"/>
        </a:p>
      </dgm:t>
    </dgm:pt>
    <dgm:pt modelId="{D0ABA65C-620F-4F87-9D3A-72020468F8C0}">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Exclamation </a:t>
          </a:r>
          <a:r>
            <a:rPr lang="en-US" dirty="0">
              <a:solidFill>
                <a:schemeClr val="bg1"/>
              </a:solidFill>
              <a:effectLst>
                <a:outerShdw blurRad="38100" dist="38100" dir="2700000" algn="tl">
                  <a:srgbClr val="000000">
                    <a:alpha val="43137"/>
                  </a:srgbClr>
                </a:outerShdw>
              </a:effectLst>
            </a:rPr>
            <a:t>Mark </a:t>
          </a:r>
          <a:endParaRPr lang="tr-TR" dirty="0">
            <a:solidFill>
              <a:schemeClr val="bg1"/>
            </a:solidFill>
          </a:endParaRPr>
        </a:p>
      </dgm:t>
    </dgm:pt>
    <dgm:pt modelId="{D2D13FC4-823F-487D-8A3D-11F0AF166A1A}" type="parTrans" cxnId="{29006B1A-8058-46CF-BB0A-E4214DFB3CD9}">
      <dgm:prSet/>
      <dgm:spPr/>
      <dgm:t>
        <a:bodyPr/>
        <a:lstStyle/>
        <a:p>
          <a:endParaRPr lang="tr-TR"/>
        </a:p>
      </dgm:t>
    </dgm:pt>
    <dgm:pt modelId="{569E8EA7-4890-4C89-BFD1-1AE3294013DD}" type="sibTrans" cxnId="{29006B1A-8058-46CF-BB0A-E4214DFB3CD9}">
      <dgm:prSet/>
      <dgm:spPr/>
      <dgm:t>
        <a:bodyPr/>
        <a:lstStyle/>
        <a:p>
          <a:endParaRPr lang="tr-TR"/>
        </a:p>
      </dgm:t>
    </dgm:pt>
    <dgm:pt modelId="{7D9D9FE9-5DE9-4271-9A42-613FF510C91B}">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Gas Cylinder </a:t>
          </a:r>
          <a:endParaRPr lang="tr-TR" dirty="0">
            <a:solidFill>
              <a:schemeClr val="bg1"/>
            </a:solidFill>
          </a:endParaRPr>
        </a:p>
      </dgm:t>
    </dgm:pt>
    <dgm:pt modelId="{78A765DF-A466-4BBC-97AC-4C40B4EB5087}" type="parTrans" cxnId="{FE628CA3-5DAB-4163-A95A-A38FAE959C1D}">
      <dgm:prSet/>
      <dgm:spPr/>
      <dgm:t>
        <a:bodyPr/>
        <a:lstStyle/>
        <a:p>
          <a:endParaRPr lang="tr-TR"/>
        </a:p>
      </dgm:t>
    </dgm:pt>
    <dgm:pt modelId="{06157760-0F01-401F-930F-908323421C86}" type="sibTrans" cxnId="{FE628CA3-5DAB-4163-A95A-A38FAE959C1D}">
      <dgm:prSet/>
      <dgm:spPr/>
      <dgm:t>
        <a:bodyPr/>
        <a:lstStyle/>
        <a:p>
          <a:endParaRPr lang="tr-TR"/>
        </a:p>
      </dgm:t>
    </dgm:pt>
    <dgm:pt modelId="{2BB6DF2F-B3F5-491A-B433-B42E75AFDB57}">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Corrosion</a:t>
          </a:r>
          <a:endParaRPr lang="tr-TR" dirty="0">
            <a:solidFill>
              <a:schemeClr val="bg1"/>
            </a:solidFill>
          </a:endParaRPr>
        </a:p>
      </dgm:t>
    </dgm:pt>
    <dgm:pt modelId="{EA1DE386-BBD9-428F-A5F2-1C7EDA8F024D}" type="parTrans" cxnId="{8E28CE0F-175B-4656-BE9D-D4A34A268111}">
      <dgm:prSet/>
      <dgm:spPr/>
      <dgm:t>
        <a:bodyPr/>
        <a:lstStyle/>
        <a:p>
          <a:endParaRPr lang="tr-TR"/>
        </a:p>
      </dgm:t>
    </dgm:pt>
    <dgm:pt modelId="{12B300A3-B26E-4699-8303-968639FED742}" type="sibTrans" cxnId="{8E28CE0F-175B-4656-BE9D-D4A34A268111}">
      <dgm:prSet/>
      <dgm:spPr/>
      <dgm:t>
        <a:bodyPr/>
        <a:lstStyle/>
        <a:p>
          <a:endParaRPr lang="tr-TR"/>
        </a:p>
      </dgm:t>
    </dgm:pt>
    <dgm:pt modelId="{1FB194C5-1791-4176-8FE4-7C5D4C064324}">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Exploding Bomb </a:t>
          </a:r>
          <a:endParaRPr lang="tr-TR" dirty="0">
            <a:solidFill>
              <a:schemeClr val="bg1"/>
            </a:solidFill>
          </a:endParaRPr>
        </a:p>
      </dgm:t>
    </dgm:pt>
    <dgm:pt modelId="{23C382AF-126C-4D0F-B1AF-A7E83A593B57}" type="parTrans" cxnId="{7C59192B-1EB8-4990-9CE9-49A7EC659C0E}">
      <dgm:prSet/>
      <dgm:spPr/>
      <dgm:t>
        <a:bodyPr/>
        <a:lstStyle/>
        <a:p>
          <a:endParaRPr lang="tr-TR"/>
        </a:p>
      </dgm:t>
    </dgm:pt>
    <dgm:pt modelId="{5B8AB077-C98C-4C17-8310-E348E69426D7}" type="sibTrans" cxnId="{7C59192B-1EB8-4990-9CE9-49A7EC659C0E}">
      <dgm:prSet/>
      <dgm:spPr/>
      <dgm:t>
        <a:bodyPr/>
        <a:lstStyle/>
        <a:p>
          <a:endParaRPr lang="tr-TR"/>
        </a:p>
      </dgm:t>
    </dgm:pt>
    <dgm:pt modelId="{34AAB116-82B4-4E34-9F7A-7690B01B4A2D}" type="pres">
      <dgm:prSet presAssocID="{2031A176-A2C4-402D-8297-888286894EA9}" presName="Name0" presStyleCnt="0">
        <dgm:presLayoutVars>
          <dgm:chMax val="1"/>
          <dgm:dir/>
          <dgm:animLvl val="ctr"/>
          <dgm:resizeHandles val="exact"/>
        </dgm:presLayoutVars>
      </dgm:prSet>
      <dgm:spPr/>
      <dgm:t>
        <a:bodyPr/>
        <a:lstStyle/>
        <a:p>
          <a:endParaRPr lang="en-US"/>
        </a:p>
      </dgm:t>
    </dgm:pt>
    <dgm:pt modelId="{12054C35-20EC-46CF-999C-3118CA6C5D3B}" type="pres">
      <dgm:prSet presAssocID="{600317F3-7FF8-48B8-A1F2-614DE1A494E5}" presName="centerShape" presStyleLbl="node0" presStyleIdx="0" presStyleCnt="1" custScaleX="148674" custScaleY="131038"/>
      <dgm:spPr/>
      <dgm:t>
        <a:bodyPr/>
        <a:lstStyle/>
        <a:p>
          <a:endParaRPr lang="en-US"/>
        </a:p>
      </dgm:t>
    </dgm:pt>
    <dgm:pt modelId="{275A6707-F0B6-4C3A-B7DF-7AACB6940BA7}" type="pres">
      <dgm:prSet presAssocID="{BF663A61-5F96-4981-A90C-7B8D7437FAD2}" presName="node" presStyleLbl="node1" presStyleIdx="0" presStyleCnt="9" custScaleX="129385">
        <dgm:presLayoutVars>
          <dgm:bulletEnabled val="1"/>
        </dgm:presLayoutVars>
      </dgm:prSet>
      <dgm:spPr/>
      <dgm:t>
        <a:bodyPr/>
        <a:lstStyle/>
        <a:p>
          <a:endParaRPr lang="en-US"/>
        </a:p>
      </dgm:t>
    </dgm:pt>
    <dgm:pt modelId="{A3ECB172-BF06-4A93-B890-751E3929B34D}" type="pres">
      <dgm:prSet presAssocID="{BF663A61-5F96-4981-A90C-7B8D7437FAD2}" presName="dummy" presStyleCnt="0"/>
      <dgm:spPr/>
    </dgm:pt>
    <dgm:pt modelId="{45520122-D93B-448E-B150-EEA89223B3A5}" type="pres">
      <dgm:prSet presAssocID="{2114E5FA-CEA4-401D-81F9-5560E3FA1FEE}" presName="sibTrans" presStyleLbl="sibTrans2D1" presStyleIdx="0" presStyleCnt="9"/>
      <dgm:spPr/>
      <dgm:t>
        <a:bodyPr/>
        <a:lstStyle/>
        <a:p>
          <a:endParaRPr lang="en-US"/>
        </a:p>
      </dgm:t>
    </dgm:pt>
    <dgm:pt modelId="{79940641-CFF9-41B7-B272-B9184D2CC3E2}" type="pres">
      <dgm:prSet presAssocID="{8B22AE25-FCDD-45B5-860E-A64223008A40}" presName="node" presStyleLbl="node1" presStyleIdx="1" presStyleCnt="9" custScaleX="127291">
        <dgm:presLayoutVars>
          <dgm:bulletEnabled val="1"/>
        </dgm:presLayoutVars>
      </dgm:prSet>
      <dgm:spPr/>
      <dgm:t>
        <a:bodyPr/>
        <a:lstStyle/>
        <a:p>
          <a:endParaRPr lang="en-US"/>
        </a:p>
      </dgm:t>
    </dgm:pt>
    <dgm:pt modelId="{C096C250-C138-4FBE-AAEB-12D1F6749979}" type="pres">
      <dgm:prSet presAssocID="{8B22AE25-FCDD-45B5-860E-A64223008A40}" presName="dummy" presStyleCnt="0"/>
      <dgm:spPr/>
    </dgm:pt>
    <dgm:pt modelId="{7083F57F-6765-47CD-91DE-D2DC91276039}" type="pres">
      <dgm:prSet presAssocID="{4213B2E8-AEA6-407B-95CE-69EC96B8145B}" presName="sibTrans" presStyleLbl="sibTrans2D1" presStyleIdx="1" presStyleCnt="9"/>
      <dgm:spPr/>
      <dgm:t>
        <a:bodyPr/>
        <a:lstStyle/>
        <a:p>
          <a:endParaRPr lang="en-US"/>
        </a:p>
      </dgm:t>
    </dgm:pt>
    <dgm:pt modelId="{A2476EF0-D770-4D4B-9E66-CEA8BE3D0667}" type="pres">
      <dgm:prSet presAssocID="{D0ABA65C-620F-4F87-9D3A-72020468F8C0}" presName="node" presStyleLbl="node1" presStyleIdx="2" presStyleCnt="9" custScaleX="123598">
        <dgm:presLayoutVars>
          <dgm:bulletEnabled val="1"/>
        </dgm:presLayoutVars>
      </dgm:prSet>
      <dgm:spPr/>
      <dgm:t>
        <a:bodyPr/>
        <a:lstStyle/>
        <a:p>
          <a:endParaRPr lang="en-US"/>
        </a:p>
      </dgm:t>
    </dgm:pt>
    <dgm:pt modelId="{FC338DEA-5230-4A5F-A9E5-14932331F4A3}" type="pres">
      <dgm:prSet presAssocID="{D0ABA65C-620F-4F87-9D3A-72020468F8C0}" presName="dummy" presStyleCnt="0"/>
      <dgm:spPr/>
    </dgm:pt>
    <dgm:pt modelId="{19FD7330-B00C-4D96-961B-4B0F1184011D}" type="pres">
      <dgm:prSet presAssocID="{569E8EA7-4890-4C89-BFD1-1AE3294013DD}" presName="sibTrans" presStyleLbl="sibTrans2D1" presStyleIdx="2" presStyleCnt="9"/>
      <dgm:spPr/>
      <dgm:t>
        <a:bodyPr/>
        <a:lstStyle/>
        <a:p>
          <a:endParaRPr lang="en-US"/>
        </a:p>
      </dgm:t>
    </dgm:pt>
    <dgm:pt modelId="{AA13878F-BD35-4FE1-B395-BACC219FC4D1}" type="pres">
      <dgm:prSet presAssocID="{7D9D9FE9-5DE9-4271-9A42-613FF510C91B}" presName="node" presStyleLbl="node1" presStyleIdx="3" presStyleCnt="9" custScaleX="130697">
        <dgm:presLayoutVars>
          <dgm:bulletEnabled val="1"/>
        </dgm:presLayoutVars>
      </dgm:prSet>
      <dgm:spPr/>
      <dgm:t>
        <a:bodyPr/>
        <a:lstStyle/>
        <a:p>
          <a:endParaRPr lang="en-US"/>
        </a:p>
      </dgm:t>
    </dgm:pt>
    <dgm:pt modelId="{EA15FB6A-7746-4F2A-90DD-948E47CC79A1}" type="pres">
      <dgm:prSet presAssocID="{7D9D9FE9-5DE9-4271-9A42-613FF510C91B}" presName="dummy" presStyleCnt="0"/>
      <dgm:spPr/>
    </dgm:pt>
    <dgm:pt modelId="{0F820415-F0FF-45BA-BE92-5E25E032AAC8}" type="pres">
      <dgm:prSet presAssocID="{06157760-0F01-401F-930F-908323421C86}" presName="sibTrans" presStyleLbl="sibTrans2D1" presStyleIdx="3" presStyleCnt="9"/>
      <dgm:spPr/>
      <dgm:t>
        <a:bodyPr/>
        <a:lstStyle/>
        <a:p>
          <a:endParaRPr lang="en-US"/>
        </a:p>
      </dgm:t>
    </dgm:pt>
    <dgm:pt modelId="{B16CC4D1-3A2C-44A4-BC7D-A9E113E5C536}" type="pres">
      <dgm:prSet presAssocID="{2BB6DF2F-B3F5-491A-B433-B42E75AFDB57}" presName="node" presStyleLbl="node1" presStyleIdx="4" presStyleCnt="9" custScaleX="131364">
        <dgm:presLayoutVars>
          <dgm:bulletEnabled val="1"/>
        </dgm:presLayoutVars>
      </dgm:prSet>
      <dgm:spPr/>
      <dgm:t>
        <a:bodyPr/>
        <a:lstStyle/>
        <a:p>
          <a:endParaRPr lang="en-US"/>
        </a:p>
      </dgm:t>
    </dgm:pt>
    <dgm:pt modelId="{55E8356C-2D38-4C5B-9C9F-9ED8BB8E60E8}" type="pres">
      <dgm:prSet presAssocID="{2BB6DF2F-B3F5-491A-B433-B42E75AFDB57}" presName="dummy" presStyleCnt="0"/>
      <dgm:spPr/>
    </dgm:pt>
    <dgm:pt modelId="{679B39FB-31E9-4ADE-A4C8-361B818674DA}" type="pres">
      <dgm:prSet presAssocID="{12B300A3-B26E-4699-8303-968639FED742}" presName="sibTrans" presStyleLbl="sibTrans2D1" presStyleIdx="4" presStyleCnt="9"/>
      <dgm:spPr/>
      <dgm:t>
        <a:bodyPr/>
        <a:lstStyle/>
        <a:p>
          <a:endParaRPr lang="en-US"/>
        </a:p>
      </dgm:t>
    </dgm:pt>
    <dgm:pt modelId="{ED08656A-6223-4A4E-A519-E361FBBF37D1}" type="pres">
      <dgm:prSet presAssocID="{1FB194C5-1791-4176-8FE4-7C5D4C064324}" presName="node" presStyleLbl="node1" presStyleIdx="5" presStyleCnt="9" custScaleX="124681">
        <dgm:presLayoutVars>
          <dgm:bulletEnabled val="1"/>
        </dgm:presLayoutVars>
      </dgm:prSet>
      <dgm:spPr/>
      <dgm:t>
        <a:bodyPr/>
        <a:lstStyle/>
        <a:p>
          <a:endParaRPr lang="en-US"/>
        </a:p>
      </dgm:t>
    </dgm:pt>
    <dgm:pt modelId="{80C4511C-6A19-41F2-BB9A-87D93812AA1C}" type="pres">
      <dgm:prSet presAssocID="{1FB194C5-1791-4176-8FE4-7C5D4C064324}" presName="dummy" presStyleCnt="0"/>
      <dgm:spPr/>
    </dgm:pt>
    <dgm:pt modelId="{F41BD9C4-F0C6-4E8F-B215-574CAABAA38B}" type="pres">
      <dgm:prSet presAssocID="{5B8AB077-C98C-4C17-8310-E348E69426D7}" presName="sibTrans" presStyleLbl="sibTrans2D1" presStyleIdx="5" presStyleCnt="9"/>
      <dgm:spPr/>
      <dgm:t>
        <a:bodyPr/>
        <a:lstStyle/>
        <a:p>
          <a:endParaRPr lang="en-US"/>
        </a:p>
      </dgm:t>
    </dgm:pt>
    <dgm:pt modelId="{B762CDAD-D51C-4A90-ACA6-57D775303133}" type="pres">
      <dgm:prSet presAssocID="{9C582D0A-4079-4837-8301-D937A242CFC5}" presName="node" presStyleLbl="node1" presStyleIdx="6" presStyleCnt="9" custScaleX="136596">
        <dgm:presLayoutVars>
          <dgm:bulletEnabled val="1"/>
        </dgm:presLayoutVars>
      </dgm:prSet>
      <dgm:spPr/>
      <dgm:t>
        <a:bodyPr/>
        <a:lstStyle/>
        <a:p>
          <a:endParaRPr lang="en-US"/>
        </a:p>
      </dgm:t>
    </dgm:pt>
    <dgm:pt modelId="{523D67CD-E733-4818-9D52-4B4EE96581E5}" type="pres">
      <dgm:prSet presAssocID="{9C582D0A-4079-4837-8301-D937A242CFC5}" presName="dummy" presStyleCnt="0"/>
      <dgm:spPr/>
    </dgm:pt>
    <dgm:pt modelId="{03077BCF-908A-42D9-AE21-EC1913F83293}" type="pres">
      <dgm:prSet presAssocID="{C8BA98FF-5FAF-4625-8FCD-7653ACC98F31}" presName="sibTrans" presStyleLbl="sibTrans2D1" presStyleIdx="6" presStyleCnt="9"/>
      <dgm:spPr/>
      <dgm:t>
        <a:bodyPr/>
        <a:lstStyle/>
        <a:p>
          <a:endParaRPr lang="en-US"/>
        </a:p>
      </dgm:t>
    </dgm:pt>
    <dgm:pt modelId="{3F9EC4B0-F529-4590-9632-0498A8BDA0A1}" type="pres">
      <dgm:prSet presAssocID="{59E86846-0B4F-4E40-99FE-9B65031B5022}" presName="node" presStyleLbl="node1" presStyleIdx="7" presStyleCnt="9" custScaleX="135398">
        <dgm:presLayoutVars>
          <dgm:bulletEnabled val="1"/>
        </dgm:presLayoutVars>
      </dgm:prSet>
      <dgm:spPr/>
      <dgm:t>
        <a:bodyPr/>
        <a:lstStyle/>
        <a:p>
          <a:endParaRPr lang="en-US"/>
        </a:p>
      </dgm:t>
    </dgm:pt>
    <dgm:pt modelId="{76E4F49A-E1EB-4F10-9632-382F39A6E13A}" type="pres">
      <dgm:prSet presAssocID="{59E86846-0B4F-4E40-99FE-9B65031B5022}" presName="dummy" presStyleCnt="0"/>
      <dgm:spPr/>
    </dgm:pt>
    <dgm:pt modelId="{B942F2EF-E9E5-4134-BF35-5C41BE509589}" type="pres">
      <dgm:prSet presAssocID="{D8B8662E-379B-4AE2-B67E-5ACDD81B8FE5}" presName="sibTrans" presStyleLbl="sibTrans2D1" presStyleIdx="7" presStyleCnt="9"/>
      <dgm:spPr/>
      <dgm:t>
        <a:bodyPr/>
        <a:lstStyle/>
        <a:p>
          <a:endParaRPr lang="en-US"/>
        </a:p>
      </dgm:t>
    </dgm:pt>
    <dgm:pt modelId="{D78328B4-2FAC-471E-B05A-69019975226A}" type="pres">
      <dgm:prSet presAssocID="{81DCDAFE-27F3-4E24-8F80-DE2BC4CEFC9E}" presName="node" presStyleLbl="node1" presStyleIdx="8" presStyleCnt="9" custScaleX="133975">
        <dgm:presLayoutVars>
          <dgm:bulletEnabled val="1"/>
        </dgm:presLayoutVars>
      </dgm:prSet>
      <dgm:spPr/>
      <dgm:t>
        <a:bodyPr/>
        <a:lstStyle/>
        <a:p>
          <a:endParaRPr lang="en-US"/>
        </a:p>
      </dgm:t>
    </dgm:pt>
    <dgm:pt modelId="{03DB5B86-1D73-4713-8B3E-966E657AF13C}" type="pres">
      <dgm:prSet presAssocID="{81DCDAFE-27F3-4E24-8F80-DE2BC4CEFC9E}" presName="dummy" presStyleCnt="0"/>
      <dgm:spPr/>
    </dgm:pt>
    <dgm:pt modelId="{779AAB6B-C5FB-475E-A7B9-66053167B4DC}" type="pres">
      <dgm:prSet presAssocID="{1ACADCB4-F0C4-414C-B6D8-5C22BC1CB857}" presName="sibTrans" presStyleLbl="sibTrans2D1" presStyleIdx="8" presStyleCnt="9"/>
      <dgm:spPr/>
      <dgm:t>
        <a:bodyPr/>
        <a:lstStyle/>
        <a:p>
          <a:endParaRPr lang="en-US"/>
        </a:p>
      </dgm:t>
    </dgm:pt>
  </dgm:ptLst>
  <dgm:cxnLst>
    <dgm:cxn modelId="{ADCB44D5-75EA-4E03-A92F-3E59D1533E33}" type="presOf" srcId="{2031A176-A2C4-402D-8297-888286894EA9}" destId="{34AAB116-82B4-4E34-9F7A-7690B01B4A2D}" srcOrd="0" destOrd="0" presId="urn:microsoft.com/office/officeart/2005/8/layout/radial6"/>
    <dgm:cxn modelId="{08DEF7BC-ADED-453C-8C27-178D0CC047A5}" type="presOf" srcId="{06157760-0F01-401F-930F-908323421C86}" destId="{0F820415-F0FF-45BA-BE92-5E25E032AAC8}" srcOrd="0" destOrd="0" presId="urn:microsoft.com/office/officeart/2005/8/layout/radial6"/>
    <dgm:cxn modelId="{BEAB9F66-37BB-47F4-A423-CC7FCF5D7DBC}" type="presOf" srcId="{C8BA98FF-5FAF-4625-8FCD-7653ACC98F31}" destId="{03077BCF-908A-42D9-AE21-EC1913F83293}" srcOrd="0" destOrd="0" presId="urn:microsoft.com/office/officeart/2005/8/layout/radial6"/>
    <dgm:cxn modelId="{116BB6B6-1C67-49CD-AAA2-EF2DA1D7EBD8}" srcId="{600317F3-7FF8-48B8-A1F2-614DE1A494E5}" destId="{81DCDAFE-27F3-4E24-8F80-DE2BC4CEFC9E}" srcOrd="8" destOrd="0" parTransId="{B159EED7-58D5-4DD2-BB1C-83456AB6D4CD}" sibTransId="{1ACADCB4-F0C4-414C-B6D8-5C22BC1CB857}"/>
    <dgm:cxn modelId="{3E61DAF4-C961-43E0-BED2-0E9F0AC35A04}" type="presOf" srcId="{5B8AB077-C98C-4C17-8310-E348E69426D7}" destId="{F41BD9C4-F0C6-4E8F-B215-574CAABAA38B}" srcOrd="0" destOrd="0" presId="urn:microsoft.com/office/officeart/2005/8/layout/radial6"/>
    <dgm:cxn modelId="{F949A0CA-F520-47BB-90E5-258BCFB7201A}" srcId="{600317F3-7FF8-48B8-A1F2-614DE1A494E5}" destId="{8B22AE25-FCDD-45B5-860E-A64223008A40}" srcOrd="1" destOrd="0" parTransId="{4BFBCAB4-26D8-480F-B060-E5EF69A4E33A}" sibTransId="{4213B2E8-AEA6-407B-95CE-69EC96B8145B}"/>
    <dgm:cxn modelId="{E8FACE1E-6C55-4E01-9709-D0D42B43CF85}" type="presOf" srcId="{D8B8662E-379B-4AE2-B67E-5ACDD81B8FE5}" destId="{B942F2EF-E9E5-4134-BF35-5C41BE509589}" srcOrd="0" destOrd="0" presId="urn:microsoft.com/office/officeart/2005/8/layout/radial6"/>
    <dgm:cxn modelId="{1FBB2268-414F-4106-AB0B-5AE9EDB94223}" type="presOf" srcId="{9C582D0A-4079-4837-8301-D937A242CFC5}" destId="{B762CDAD-D51C-4A90-ACA6-57D775303133}" srcOrd="0" destOrd="0" presId="urn:microsoft.com/office/officeart/2005/8/layout/radial6"/>
    <dgm:cxn modelId="{7ACEA80F-4B02-4855-A8C3-6C3CF6154354}" type="presOf" srcId="{BF663A61-5F96-4981-A90C-7B8D7437FAD2}" destId="{275A6707-F0B6-4C3A-B7DF-7AACB6940BA7}" srcOrd="0" destOrd="0" presId="urn:microsoft.com/office/officeart/2005/8/layout/radial6"/>
    <dgm:cxn modelId="{FEA9A10E-F609-413D-96B5-F12EA44F4979}" type="presOf" srcId="{D0ABA65C-620F-4F87-9D3A-72020468F8C0}" destId="{A2476EF0-D770-4D4B-9E66-CEA8BE3D0667}" srcOrd="0" destOrd="0" presId="urn:microsoft.com/office/officeart/2005/8/layout/radial6"/>
    <dgm:cxn modelId="{DF10B615-09C5-4CF6-B038-C1CA8A734862}" type="presOf" srcId="{81DCDAFE-27F3-4E24-8F80-DE2BC4CEFC9E}" destId="{D78328B4-2FAC-471E-B05A-69019975226A}" srcOrd="0" destOrd="0" presId="urn:microsoft.com/office/officeart/2005/8/layout/radial6"/>
    <dgm:cxn modelId="{0F025AFC-F3CD-4A07-8884-85F668287C52}" type="presOf" srcId="{7D9D9FE9-5DE9-4271-9A42-613FF510C91B}" destId="{AA13878F-BD35-4FE1-B395-BACC219FC4D1}" srcOrd="0" destOrd="0" presId="urn:microsoft.com/office/officeart/2005/8/layout/radial6"/>
    <dgm:cxn modelId="{4F40BC1B-E2A4-4628-8E36-F8B152FAD9D5}" type="presOf" srcId="{4213B2E8-AEA6-407B-95CE-69EC96B8145B}" destId="{7083F57F-6765-47CD-91DE-D2DC91276039}" srcOrd="0" destOrd="0" presId="urn:microsoft.com/office/officeart/2005/8/layout/radial6"/>
    <dgm:cxn modelId="{205576A3-C483-4B4D-88EA-FA2082D5CB97}" type="presOf" srcId="{569E8EA7-4890-4C89-BFD1-1AE3294013DD}" destId="{19FD7330-B00C-4D96-961B-4B0F1184011D}" srcOrd="0" destOrd="0" presId="urn:microsoft.com/office/officeart/2005/8/layout/radial6"/>
    <dgm:cxn modelId="{78CE14BC-438E-4058-AB10-A0D65819D04F}" type="presOf" srcId="{1FB194C5-1791-4176-8FE4-7C5D4C064324}" destId="{ED08656A-6223-4A4E-A519-E361FBBF37D1}" srcOrd="0" destOrd="0" presId="urn:microsoft.com/office/officeart/2005/8/layout/radial6"/>
    <dgm:cxn modelId="{21A8F8A5-0D93-43D7-9BBC-F91767BECB86}" srcId="{600317F3-7FF8-48B8-A1F2-614DE1A494E5}" destId="{59E86846-0B4F-4E40-99FE-9B65031B5022}" srcOrd="7" destOrd="0" parTransId="{4CA09BDD-DF26-4B1C-AD21-20ABE7044ADB}" sibTransId="{D8B8662E-379B-4AE2-B67E-5ACDD81B8FE5}"/>
    <dgm:cxn modelId="{7082F8AF-FB83-49D6-AD51-2FD3AE10B9ED}" type="presOf" srcId="{1ACADCB4-F0C4-414C-B6D8-5C22BC1CB857}" destId="{779AAB6B-C5FB-475E-A7B9-66053167B4DC}" srcOrd="0" destOrd="0" presId="urn:microsoft.com/office/officeart/2005/8/layout/radial6"/>
    <dgm:cxn modelId="{29006B1A-8058-46CF-BB0A-E4214DFB3CD9}" srcId="{600317F3-7FF8-48B8-A1F2-614DE1A494E5}" destId="{D0ABA65C-620F-4F87-9D3A-72020468F8C0}" srcOrd="2" destOrd="0" parTransId="{D2D13FC4-823F-487D-8A3D-11F0AF166A1A}" sibTransId="{569E8EA7-4890-4C89-BFD1-1AE3294013DD}"/>
    <dgm:cxn modelId="{85F6892E-7594-42BB-B74E-9BE1647DFD86}" srcId="{600317F3-7FF8-48B8-A1F2-614DE1A494E5}" destId="{BF663A61-5F96-4981-A90C-7B8D7437FAD2}" srcOrd="0" destOrd="0" parTransId="{CC720976-A720-488A-8CCF-1E8B24869CE5}" sibTransId="{2114E5FA-CEA4-401D-81F9-5560E3FA1FEE}"/>
    <dgm:cxn modelId="{8E28CE0F-175B-4656-BE9D-D4A34A268111}" srcId="{600317F3-7FF8-48B8-A1F2-614DE1A494E5}" destId="{2BB6DF2F-B3F5-491A-B433-B42E75AFDB57}" srcOrd="4" destOrd="0" parTransId="{EA1DE386-BBD9-428F-A5F2-1C7EDA8F024D}" sibTransId="{12B300A3-B26E-4699-8303-968639FED742}"/>
    <dgm:cxn modelId="{1FA00A6E-7B32-4AF5-BA2F-0C1566B96A58}" type="presOf" srcId="{8B22AE25-FCDD-45B5-860E-A64223008A40}" destId="{79940641-CFF9-41B7-B272-B9184D2CC3E2}" srcOrd="0" destOrd="0" presId="urn:microsoft.com/office/officeart/2005/8/layout/radial6"/>
    <dgm:cxn modelId="{0C96516B-2F32-4883-AE8F-D68450019640}" type="presOf" srcId="{12B300A3-B26E-4699-8303-968639FED742}" destId="{679B39FB-31E9-4ADE-A4C8-361B818674DA}" srcOrd="0" destOrd="0" presId="urn:microsoft.com/office/officeart/2005/8/layout/radial6"/>
    <dgm:cxn modelId="{4D2C5AAD-D39B-40DC-AEB2-11D411FB6DAA}" type="presOf" srcId="{59E86846-0B4F-4E40-99FE-9B65031B5022}" destId="{3F9EC4B0-F529-4590-9632-0498A8BDA0A1}" srcOrd="0" destOrd="0" presId="urn:microsoft.com/office/officeart/2005/8/layout/radial6"/>
    <dgm:cxn modelId="{FE628CA3-5DAB-4163-A95A-A38FAE959C1D}" srcId="{600317F3-7FF8-48B8-A1F2-614DE1A494E5}" destId="{7D9D9FE9-5DE9-4271-9A42-613FF510C91B}" srcOrd="3" destOrd="0" parTransId="{78A765DF-A466-4BBC-97AC-4C40B4EB5087}" sibTransId="{06157760-0F01-401F-930F-908323421C86}"/>
    <dgm:cxn modelId="{7C59192B-1EB8-4990-9CE9-49A7EC659C0E}" srcId="{600317F3-7FF8-48B8-A1F2-614DE1A494E5}" destId="{1FB194C5-1791-4176-8FE4-7C5D4C064324}" srcOrd="5" destOrd="0" parTransId="{23C382AF-126C-4D0F-B1AF-A7E83A593B57}" sibTransId="{5B8AB077-C98C-4C17-8310-E348E69426D7}"/>
    <dgm:cxn modelId="{19530088-01AD-4C1F-838C-44B4BB876BB5}" type="presOf" srcId="{2114E5FA-CEA4-401D-81F9-5560E3FA1FEE}" destId="{45520122-D93B-448E-B150-EEA89223B3A5}" srcOrd="0" destOrd="0" presId="urn:microsoft.com/office/officeart/2005/8/layout/radial6"/>
    <dgm:cxn modelId="{F90A6F3B-DA8F-467B-9117-8B5D8ED3C4AF}" srcId="{2031A176-A2C4-402D-8297-888286894EA9}" destId="{600317F3-7FF8-48B8-A1F2-614DE1A494E5}" srcOrd="0" destOrd="0" parTransId="{BFB6E1D3-057B-4C2F-BA02-3DEF73101211}" sibTransId="{3BED6359-4BA8-4686-A52C-C06509AE76EB}"/>
    <dgm:cxn modelId="{BCA5718C-3C15-43D3-BA33-1EB635CD1ABD}" type="presOf" srcId="{2BB6DF2F-B3F5-491A-B433-B42E75AFDB57}" destId="{B16CC4D1-3A2C-44A4-BC7D-A9E113E5C536}" srcOrd="0" destOrd="0" presId="urn:microsoft.com/office/officeart/2005/8/layout/radial6"/>
    <dgm:cxn modelId="{1C1921DA-34E5-4112-ACC4-97EC4DDFFA8E}" srcId="{600317F3-7FF8-48B8-A1F2-614DE1A494E5}" destId="{9C582D0A-4079-4837-8301-D937A242CFC5}" srcOrd="6" destOrd="0" parTransId="{2796598E-C99E-4BFE-99CA-84F9B19AB35E}" sibTransId="{C8BA98FF-5FAF-4625-8FCD-7653ACC98F31}"/>
    <dgm:cxn modelId="{F3233308-32D8-4AC4-9A45-C73ED5B1015D}" type="presOf" srcId="{600317F3-7FF8-48B8-A1F2-614DE1A494E5}" destId="{12054C35-20EC-46CF-999C-3118CA6C5D3B}" srcOrd="0" destOrd="0" presId="urn:microsoft.com/office/officeart/2005/8/layout/radial6"/>
    <dgm:cxn modelId="{F7B272F4-AABB-4A05-96B8-D4745BCF1998}" type="presParOf" srcId="{34AAB116-82B4-4E34-9F7A-7690B01B4A2D}" destId="{12054C35-20EC-46CF-999C-3118CA6C5D3B}" srcOrd="0" destOrd="0" presId="urn:microsoft.com/office/officeart/2005/8/layout/radial6"/>
    <dgm:cxn modelId="{1039A8E7-9FB4-4E99-8412-824F10748EBD}" type="presParOf" srcId="{34AAB116-82B4-4E34-9F7A-7690B01B4A2D}" destId="{275A6707-F0B6-4C3A-B7DF-7AACB6940BA7}" srcOrd="1" destOrd="0" presId="urn:microsoft.com/office/officeart/2005/8/layout/radial6"/>
    <dgm:cxn modelId="{110BAED6-8105-45D0-A9BF-27F2FEF21366}" type="presParOf" srcId="{34AAB116-82B4-4E34-9F7A-7690B01B4A2D}" destId="{A3ECB172-BF06-4A93-B890-751E3929B34D}" srcOrd="2" destOrd="0" presId="urn:microsoft.com/office/officeart/2005/8/layout/radial6"/>
    <dgm:cxn modelId="{02EDDC14-B4A6-4DD8-9AC0-ED9F87AEB13E}" type="presParOf" srcId="{34AAB116-82B4-4E34-9F7A-7690B01B4A2D}" destId="{45520122-D93B-448E-B150-EEA89223B3A5}" srcOrd="3" destOrd="0" presId="urn:microsoft.com/office/officeart/2005/8/layout/radial6"/>
    <dgm:cxn modelId="{2DA4D6DB-C578-4CDE-BB3D-AEA357A39BD8}" type="presParOf" srcId="{34AAB116-82B4-4E34-9F7A-7690B01B4A2D}" destId="{79940641-CFF9-41B7-B272-B9184D2CC3E2}" srcOrd="4" destOrd="0" presId="urn:microsoft.com/office/officeart/2005/8/layout/radial6"/>
    <dgm:cxn modelId="{E8572A94-8BC9-468F-A495-F7BF6B4BBB3A}" type="presParOf" srcId="{34AAB116-82B4-4E34-9F7A-7690B01B4A2D}" destId="{C096C250-C138-4FBE-AAEB-12D1F6749979}" srcOrd="5" destOrd="0" presId="urn:microsoft.com/office/officeart/2005/8/layout/radial6"/>
    <dgm:cxn modelId="{1DD38B1F-32B8-4BC0-A75F-B121FFFC47A3}" type="presParOf" srcId="{34AAB116-82B4-4E34-9F7A-7690B01B4A2D}" destId="{7083F57F-6765-47CD-91DE-D2DC91276039}" srcOrd="6" destOrd="0" presId="urn:microsoft.com/office/officeart/2005/8/layout/radial6"/>
    <dgm:cxn modelId="{AF1FD978-42E8-4A4A-889B-E9692F30E0AC}" type="presParOf" srcId="{34AAB116-82B4-4E34-9F7A-7690B01B4A2D}" destId="{A2476EF0-D770-4D4B-9E66-CEA8BE3D0667}" srcOrd="7" destOrd="0" presId="urn:microsoft.com/office/officeart/2005/8/layout/radial6"/>
    <dgm:cxn modelId="{17607812-5010-473B-9A35-6B5188C85B56}" type="presParOf" srcId="{34AAB116-82B4-4E34-9F7A-7690B01B4A2D}" destId="{FC338DEA-5230-4A5F-A9E5-14932331F4A3}" srcOrd="8" destOrd="0" presId="urn:microsoft.com/office/officeart/2005/8/layout/radial6"/>
    <dgm:cxn modelId="{BF6CF2E5-C474-4BA8-A059-E8EE286052B0}" type="presParOf" srcId="{34AAB116-82B4-4E34-9F7A-7690B01B4A2D}" destId="{19FD7330-B00C-4D96-961B-4B0F1184011D}" srcOrd="9" destOrd="0" presId="urn:microsoft.com/office/officeart/2005/8/layout/radial6"/>
    <dgm:cxn modelId="{425B21F3-858D-44C2-8A95-5F30F11F49EF}" type="presParOf" srcId="{34AAB116-82B4-4E34-9F7A-7690B01B4A2D}" destId="{AA13878F-BD35-4FE1-B395-BACC219FC4D1}" srcOrd="10" destOrd="0" presId="urn:microsoft.com/office/officeart/2005/8/layout/radial6"/>
    <dgm:cxn modelId="{D9F654A1-89BD-4D68-A92B-08F63ACE9310}" type="presParOf" srcId="{34AAB116-82B4-4E34-9F7A-7690B01B4A2D}" destId="{EA15FB6A-7746-4F2A-90DD-948E47CC79A1}" srcOrd="11" destOrd="0" presId="urn:microsoft.com/office/officeart/2005/8/layout/radial6"/>
    <dgm:cxn modelId="{15101136-2EBD-459C-BDF0-F6ECA7B24BE1}" type="presParOf" srcId="{34AAB116-82B4-4E34-9F7A-7690B01B4A2D}" destId="{0F820415-F0FF-45BA-BE92-5E25E032AAC8}" srcOrd="12" destOrd="0" presId="urn:microsoft.com/office/officeart/2005/8/layout/radial6"/>
    <dgm:cxn modelId="{262C554A-79EB-402E-AF54-C9D4CC3C4777}" type="presParOf" srcId="{34AAB116-82B4-4E34-9F7A-7690B01B4A2D}" destId="{B16CC4D1-3A2C-44A4-BC7D-A9E113E5C536}" srcOrd="13" destOrd="0" presId="urn:microsoft.com/office/officeart/2005/8/layout/radial6"/>
    <dgm:cxn modelId="{4878D3F8-F19E-4AAD-AF2E-5DCCE2EB0E76}" type="presParOf" srcId="{34AAB116-82B4-4E34-9F7A-7690B01B4A2D}" destId="{55E8356C-2D38-4C5B-9C9F-9ED8BB8E60E8}" srcOrd="14" destOrd="0" presId="urn:microsoft.com/office/officeart/2005/8/layout/radial6"/>
    <dgm:cxn modelId="{7F2085E5-606E-409E-91B7-1D7F25851431}" type="presParOf" srcId="{34AAB116-82B4-4E34-9F7A-7690B01B4A2D}" destId="{679B39FB-31E9-4ADE-A4C8-361B818674DA}" srcOrd="15" destOrd="0" presId="urn:microsoft.com/office/officeart/2005/8/layout/radial6"/>
    <dgm:cxn modelId="{26ED6FEF-4758-4FCF-A84D-5609A469D958}" type="presParOf" srcId="{34AAB116-82B4-4E34-9F7A-7690B01B4A2D}" destId="{ED08656A-6223-4A4E-A519-E361FBBF37D1}" srcOrd="16" destOrd="0" presId="urn:microsoft.com/office/officeart/2005/8/layout/radial6"/>
    <dgm:cxn modelId="{485B3DF7-DEA7-4BE7-BB57-A119242140BD}" type="presParOf" srcId="{34AAB116-82B4-4E34-9F7A-7690B01B4A2D}" destId="{80C4511C-6A19-41F2-BB9A-87D93812AA1C}" srcOrd="17" destOrd="0" presId="urn:microsoft.com/office/officeart/2005/8/layout/radial6"/>
    <dgm:cxn modelId="{665DF07B-0F46-4300-97CA-C07EE89F84EF}" type="presParOf" srcId="{34AAB116-82B4-4E34-9F7A-7690B01B4A2D}" destId="{F41BD9C4-F0C6-4E8F-B215-574CAABAA38B}" srcOrd="18" destOrd="0" presId="urn:microsoft.com/office/officeart/2005/8/layout/radial6"/>
    <dgm:cxn modelId="{86FB5EFF-5957-4C2C-B87A-2F440D99FF53}" type="presParOf" srcId="{34AAB116-82B4-4E34-9F7A-7690B01B4A2D}" destId="{B762CDAD-D51C-4A90-ACA6-57D775303133}" srcOrd="19" destOrd="0" presId="urn:microsoft.com/office/officeart/2005/8/layout/radial6"/>
    <dgm:cxn modelId="{8F959837-11EB-42AA-8D0F-4281A05AECD9}" type="presParOf" srcId="{34AAB116-82B4-4E34-9F7A-7690B01B4A2D}" destId="{523D67CD-E733-4818-9D52-4B4EE96581E5}" srcOrd="20" destOrd="0" presId="urn:microsoft.com/office/officeart/2005/8/layout/radial6"/>
    <dgm:cxn modelId="{F9F983E3-70C6-4511-A889-B8BCC046505D}" type="presParOf" srcId="{34AAB116-82B4-4E34-9F7A-7690B01B4A2D}" destId="{03077BCF-908A-42D9-AE21-EC1913F83293}" srcOrd="21" destOrd="0" presId="urn:microsoft.com/office/officeart/2005/8/layout/radial6"/>
    <dgm:cxn modelId="{4FD4846E-C1F4-49D2-99D1-880F9EEC6C2F}" type="presParOf" srcId="{34AAB116-82B4-4E34-9F7A-7690B01B4A2D}" destId="{3F9EC4B0-F529-4590-9632-0498A8BDA0A1}" srcOrd="22" destOrd="0" presId="urn:microsoft.com/office/officeart/2005/8/layout/radial6"/>
    <dgm:cxn modelId="{B8E04845-FC8D-449E-BC65-6617773FD762}" type="presParOf" srcId="{34AAB116-82B4-4E34-9F7A-7690B01B4A2D}" destId="{76E4F49A-E1EB-4F10-9632-382F39A6E13A}" srcOrd="23" destOrd="0" presId="urn:microsoft.com/office/officeart/2005/8/layout/radial6"/>
    <dgm:cxn modelId="{E5E62DAF-5668-459C-A572-7648CF9B64C0}" type="presParOf" srcId="{34AAB116-82B4-4E34-9F7A-7690B01B4A2D}" destId="{B942F2EF-E9E5-4134-BF35-5C41BE509589}" srcOrd="24" destOrd="0" presId="urn:microsoft.com/office/officeart/2005/8/layout/radial6"/>
    <dgm:cxn modelId="{4711B104-234D-4C35-80EA-2CFF2A625CFE}" type="presParOf" srcId="{34AAB116-82B4-4E34-9F7A-7690B01B4A2D}" destId="{D78328B4-2FAC-471E-B05A-69019975226A}" srcOrd="25" destOrd="0" presId="urn:microsoft.com/office/officeart/2005/8/layout/radial6"/>
    <dgm:cxn modelId="{D37D3DBB-E17E-45CB-AD73-EE3DE7640CF1}" type="presParOf" srcId="{34AAB116-82B4-4E34-9F7A-7690B01B4A2D}" destId="{03DB5B86-1D73-4713-8B3E-966E657AF13C}" srcOrd="26" destOrd="0" presId="urn:microsoft.com/office/officeart/2005/8/layout/radial6"/>
    <dgm:cxn modelId="{60728526-B232-410B-B7BA-20EB03A928C8}" type="presParOf" srcId="{34AAB116-82B4-4E34-9F7A-7690B01B4A2D}" destId="{779AAB6B-C5FB-475E-A7B9-66053167B4DC}"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0E54A-C114-4948-94BA-B3B9E183F6A7}" type="doc">
      <dgm:prSet loTypeId="urn:microsoft.com/office/officeart/2005/8/layout/hierarchy6" loCatId="hierarchy" qsTypeId="urn:microsoft.com/office/officeart/2005/8/quickstyle/3d1" qsCatId="3D" csTypeId="urn:microsoft.com/office/officeart/2005/8/colors/accent2_2" csCatId="accent2" phldr="1"/>
      <dgm:spPr/>
      <dgm:t>
        <a:bodyPr/>
        <a:lstStyle/>
        <a:p>
          <a:endParaRPr lang="tr-TR"/>
        </a:p>
      </dgm:t>
    </dgm:pt>
    <dgm:pt modelId="{1DD1E1A2-1EF6-4F1C-BF41-99C799663AA9}">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a:ln>
          <a:solidFill>
            <a:srgbClr val="145F4D"/>
          </a:solidFill>
        </a:ln>
      </dgm:spPr>
      <dgm:t>
        <a:bodyPr/>
        <a:lstStyle/>
        <a:p>
          <a:r>
            <a:rPr lang="en-US" sz="4000" noProof="0" dirty="0"/>
            <a:t>Signal Words</a:t>
          </a:r>
        </a:p>
      </dgm:t>
    </dgm:pt>
    <dgm:pt modelId="{8EE473A5-07E6-48C9-809D-158C4E14A803}" type="parTrans" cxnId="{5C0B7FDA-8821-499C-BB06-4D5F9671E50B}">
      <dgm:prSet/>
      <dgm:spPr/>
      <dgm:t>
        <a:bodyPr/>
        <a:lstStyle/>
        <a:p>
          <a:endParaRPr lang="en-US" noProof="0"/>
        </a:p>
      </dgm:t>
    </dgm:pt>
    <dgm:pt modelId="{68EAB054-B05B-47D5-804C-336FD17029FD}" type="sibTrans" cxnId="{5C0B7FDA-8821-499C-BB06-4D5F9671E50B}">
      <dgm:prSet/>
      <dgm:spPr/>
      <dgm:t>
        <a:bodyPr/>
        <a:lstStyle/>
        <a:p>
          <a:endParaRPr lang="en-US" noProof="0"/>
        </a:p>
      </dgm:t>
    </dgm:pt>
    <dgm:pt modelId="{836AD019-FE1B-4743-9356-9729E53E2900}">
      <dgm:prSet phldrT="[Metin]">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a:t>Warning</a:t>
          </a:r>
        </a:p>
      </dgm:t>
    </dgm:pt>
    <dgm:pt modelId="{5429FC0C-DD54-445F-A386-C0E895CA201E}" type="parTrans" cxnId="{FAE5474B-6EF9-4492-B4F5-D021877E47BA}">
      <dgm:prSet/>
      <dgm:spPr/>
      <dgm:t>
        <a:bodyPr/>
        <a:lstStyle/>
        <a:p>
          <a:endParaRPr lang="en-US" noProof="0" dirty="0"/>
        </a:p>
      </dgm:t>
    </dgm:pt>
    <dgm:pt modelId="{60170C39-05C1-4280-95FE-F54EBFAFD73E}" type="sibTrans" cxnId="{FAE5474B-6EF9-4492-B4F5-D021877E47BA}">
      <dgm:prSet/>
      <dgm:spPr/>
      <dgm:t>
        <a:bodyPr/>
        <a:lstStyle/>
        <a:p>
          <a:endParaRPr lang="en-US" noProof="0"/>
        </a:p>
      </dgm:t>
    </dgm:pt>
    <dgm:pt modelId="{7650D2ED-2601-4C9A-AC25-6DB05DA35E30}">
      <dgm:prSet phldrT="[Metin]">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a:t>Danger</a:t>
          </a:r>
        </a:p>
      </dgm:t>
    </dgm:pt>
    <dgm:pt modelId="{95E972ED-A778-4C80-8A8B-3E6CF5F5E246}" type="parTrans" cxnId="{D60E7220-3162-411C-9737-2CC2D9C61E2D}">
      <dgm:prSet/>
      <dgm:spPr/>
      <dgm:t>
        <a:bodyPr/>
        <a:lstStyle/>
        <a:p>
          <a:endParaRPr lang="en-US" noProof="0" dirty="0"/>
        </a:p>
      </dgm:t>
    </dgm:pt>
    <dgm:pt modelId="{20B083C3-3CBB-43BA-B54A-2A542FF8A7A8}" type="sibTrans" cxnId="{D60E7220-3162-411C-9737-2CC2D9C61E2D}">
      <dgm:prSet/>
      <dgm:spPr/>
      <dgm:t>
        <a:bodyPr/>
        <a:lstStyle/>
        <a:p>
          <a:endParaRPr lang="en-US" noProof="0"/>
        </a:p>
      </dgm:t>
    </dgm:pt>
    <dgm:pt modelId="{50512CE0-1660-4AD7-B913-697A5EEB617C}" type="pres">
      <dgm:prSet presAssocID="{CD90E54A-C114-4948-94BA-B3B9E183F6A7}" presName="mainComposite" presStyleCnt="0">
        <dgm:presLayoutVars>
          <dgm:chPref val="1"/>
          <dgm:dir/>
          <dgm:animOne val="branch"/>
          <dgm:animLvl val="lvl"/>
          <dgm:resizeHandles val="exact"/>
        </dgm:presLayoutVars>
      </dgm:prSet>
      <dgm:spPr/>
      <dgm:t>
        <a:bodyPr/>
        <a:lstStyle/>
        <a:p>
          <a:endParaRPr lang="en-US"/>
        </a:p>
      </dgm:t>
    </dgm:pt>
    <dgm:pt modelId="{31B85E41-9F89-49D0-84C2-6FBD195425C1}" type="pres">
      <dgm:prSet presAssocID="{CD90E54A-C114-4948-94BA-B3B9E183F6A7}" presName="hierFlow" presStyleCnt="0"/>
      <dgm:spPr/>
    </dgm:pt>
    <dgm:pt modelId="{2C390EA7-7685-4234-86E8-F2A9C083D0F2}" type="pres">
      <dgm:prSet presAssocID="{CD90E54A-C114-4948-94BA-B3B9E183F6A7}" presName="hierChild1" presStyleCnt="0">
        <dgm:presLayoutVars>
          <dgm:chPref val="1"/>
          <dgm:animOne val="branch"/>
          <dgm:animLvl val="lvl"/>
        </dgm:presLayoutVars>
      </dgm:prSet>
      <dgm:spPr/>
    </dgm:pt>
    <dgm:pt modelId="{D9222C8D-2606-473D-AB12-D0E71BAE009F}" type="pres">
      <dgm:prSet presAssocID="{1DD1E1A2-1EF6-4F1C-BF41-99C799663AA9}" presName="Name14" presStyleCnt="0"/>
      <dgm:spPr/>
    </dgm:pt>
    <dgm:pt modelId="{D88CA9BA-3C12-40D4-A81F-4E58F7AA6819}" type="pres">
      <dgm:prSet presAssocID="{1DD1E1A2-1EF6-4F1C-BF41-99C799663AA9}" presName="level1Shape" presStyleLbl="node0" presStyleIdx="0" presStyleCnt="1" custScaleX="156116">
        <dgm:presLayoutVars>
          <dgm:chPref val="3"/>
        </dgm:presLayoutVars>
      </dgm:prSet>
      <dgm:spPr/>
      <dgm:t>
        <a:bodyPr/>
        <a:lstStyle/>
        <a:p>
          <a:endParaRPr lang="en-US"/>
        </a:p>
      </dgm:t>
    </dgm:pt>
    <dgm:pt modelId="{DD4F3BEA-56BD-4872-8A4D-D19972B66DC8}" type="pres">
      <dgm:prSet presAssocID="{1DD1E1A2-1EF6-4F1C-BF41-99C799663AA9}" presName="hierChild2" presStyleCnt="0"/>
      <dgm:spPr/>
    </dgm:pt>
    <dgm:pt modelId="{0E20F5EC-7424-4FA0-94FE-51A37FED6AE5}" type="pres">
      <dgm:prSet presAssocID="{5429FC0C-DD54-445F-A386-C0E895CA201E}" presName="Name19" presStyleLbl="parChTrans1D2" presStyleIdx="0" presStyleCnt="2"/>
      <dgm:spPr/>
      <dgm:t>
        <a:bodyPr/>
        <a:lstStyle/>
        <a:p>
          <a:endParaRPr lang="en-US"/>
        </a:p>
      </dgm:t>
    </dgm:pt>
    <dgm:pt modelId="{C33437C7-4003-4F55-B51B-70D5C2039A3F}" type="pres">
      <dgm:prSet presAssocID="{836AD019-FE1B-4743-9356-9729E53E2900}" presName="Name21" presStyleCnt="0"/>
      <dgm:spPr/>
    </dgm:pt>
    <dgm:pt modelId="{F51F6004-A70F-4CCE-B908-63B8E2D8A242}" type="pres">
      <dgm:prSet presAssocID="{836AD019-FE1B-4743-9356-9729E53E2900}" presName="level2Shape" presStyleLbl="node2" presStyleIdx="0" presStyleCnt="2"/>
      <dgm:spPr/>
      <dgm:t>
        <a:bodyPr/>
        <a:lstStyle/>
        <a:p>
          <a:endParaRPr lang="en-US"/>
        </a:p>
      </dgm:t>
    </dgm:pt>
    <dgm:pt modelId="{791C669E-F203-4CE6-8FC1-61A976D073DB}" type="pres">
      <dgm:prSet presAssocID="{836AD019-FE1B-4743-9356-9729E53E2900}" presName="hierChild3" presStyleCnt="0"/>
      <dgm:spPr/>
    </dgm:pt>
    <dgm:pt modelId="{D6FC4888-2A02-4D10-BF85-A0B522B46B1B}" type="pres">
      <dgm:prSet presAssocID="{95E972ED-A778-4C80-8A8B-3E6CF5F5E246}" presName="Name19" presStyleLbl="parChTrans1D2" presStyleIdx="1" presStyleCnt="2"/>
      <dgm:spPr/>
      <dgm:t>
        <a:bodyPr/>
        <a:lstStyle/>
        <a:p>
          <a:endParaRPr lang="en-US"/>
        </a:p>
      </dgm:t>
    </dgm:pt>
    <dgm:pt modelId="{1C94B631-F543-4569-8995-266A2A2B39E9}" type="pres">
      <dgm:prSet presAssocID="{7650D2ED-2601-4C9A-AC25-6DB05DA35E30}" presName="Name21" presStyleCnt="0"/>
      <dgm:spPr/>
    </dgm:pt>
    <dgm:pt modelId="{0CB22126-3DE6-4830-9D47-3B64392C81EF}" type="pres">
      <dgm:prSet presAssocID="{7650D2ED-2601-4C9A-AC25-6DB05DA35E30}" presName="level2Shape" presStyleLbl="node2" presStyleIdx="1" presStyleCnt="2"/>
      <dgm:spPr/>
      <dgm:t>
        <a:bodyPr/>
        <a:lstStyle/>
        <a:p>
          <a:endParaRPr lang="en-US"/>
        </a:p>
      </dgm:t>
    </dgm:pt>
    <dgm:pt modelId="{2C5D2C8E-62E3-4C2A-A512-5BBEAC581EE1}" type="pres">
      <dgm:prSet presAssocID="{7650D2ED-2601-4C9A-AC25-6DB05DA35E30}" presName="hierChild3" presStyleCnt="0"/>
      <dgm:spPr/>
    </dgm:pt>
    <dgm:pt modelId="{16C6C1A9-CD16-4640-B49A-7428922EF219}" type="pres">
      <dgm:prSet presAssocID="{CD90E54A-C114-4948-94BA-B3B9E183F6A7}" presName="bgShapesFlow" presStyleCnt="0"/>
      <dgm:spPr/>
    </dgm:pt>
  </dgm:ptLst>
  <dgm:cxnLst>
    <dgm:cxn modelId="{5C0B7FDA-8821-499C-BB06-4D5F9671E50B}" srcId="{CD90E54A-C114-4948-94BA-B3B9E183F6A7}" destId="{1DD1E1A2-1EF6-4F1C-BF41-99C799663AA9}" srcOrd="0" destOrd="0" parTransId="{8EE473A5-07E6-48C9-809D-158C4E14A803}" sibTransId="{68EAB054-B05B-47D5-804C-336FD17029FD}"/>
    <dgm:cxn modelId="{35AABB7B-D681-4007-8E81-D343B2957721}" type="presOf" srcId="{7650D2ED-2601-4C9A-AC25-6DB05DA35E30}" destId="{0CB22126-3DE6-4830-9D47-3B64392C81EF}" srcOrd="0" destOrd="0" presId="urn:microsoft.com/office/officeart/2005/8/layout/hierarchy6"/>
    <dgm:cxn modelId="{FAE5474B-6EF9-4492-B4F5-D021877E47BA}" srcId="{1DD1E1A2-1EF6-4F1C-BF41-99C799663AA9}" destId="{836AD019-FE1B-4743-9356-9729E53E2900}" srcOrd="0" destOrd="0" parTransId="{5429FC0C-DD54-445F-A386-C0E895CA201E}" sibTransId="{60170C39-05C1-4280-95FE-F54EBFAFD73E}"/>
    <dgm:cxn modelId="{D308E971-DDFF-46CB-8691-D0BBC1321A65}" type="presOf" srcId="{95E972ED-A778-4C80-8A8B-3E6CF5F5E246}" destId="{D6FC4888-2A02-4D10-BF85-A0B522B46B1B}" srcOrd="0" destOrd="0" presId="urn:microsoft.com/office/officeart/2005/8/layout/hierarchy6"/>
    <dgm:cxn modelId="{BFBCC323-D32C-4303-ADEB-5198FFE660C6}" type="presOf" srcId="{1DD1E1A2-1EF6-4F1C-BF41-99C799663AA9}" destId="{D88CA9BA-3C12-40D4-A81F-4E58F7AA6819}" srcOrd="0" destOrd="0" presId="urn:microsoft.com/office/officeart/2005/8/layout/hierarchy6"/>
    <dgm:cxn modelId="{4F3D3ABE-C204-4A20-8AE7-47429E92F1D5}" type="presOf" srcId="{5429FC0C-DD54-445F-A386-C0E895CA201E}" destId="{0E20F5EC-7424-4FA0-94FE-51A37FED6AE5}" srcOrd="0" destOrd="0" presId="urn:microsoft.com/office/officeart/2005/8/layout/hierarchy6"/>
    <dgm:cxn modelId="{157EEE82-F204-4565-B8D1-8998F0508EC9}" type="presOf" srcId="{CD90E54A-C114-4948-94BA-B3B9E183F6A7}" destId="{50512CE0-1660-4AD7-B913-697A5EEB617C}" srcOrd="0" destOrd="0" presId="urn:microsoft.com/office/officeart/2005/8/layout/hierarchy6"/>
    <dgm:cxn modelId="{850928EE-BCFE-483F-AFDB-4685DC22BCA8}" type="presOf" srcId="{836AD019-FE1B-4743-9356-9729E53E2900}" destId="{F51F6004-A70F-4CCE-B908-63B8E2D8A242}" srcOrd="0" destOrd="0" presId="urn:microsoft.com/office/officeart/2005/8/layout/hierarchy6"/>
    <dgm:cxn modelId="{D60E7220-3162-411C-9737-2CC2D9C61E2D}" srcId="{1DD1E1A2-1EF6-4F1C-BF41-99C799663AA9}" destId="{7650D2ED-2601-4C9A-AC25-6DB05DA35E30}" srcOrd="1" destOrd="0" parTransId="{95E972ED-A778-4C80-8A8B-3E6CF5F5E246}" sibTransId="{20B083C3-3CBB-43BA-B54A-2A542FF8A7A8}"/>
    <dgm:cxn modelId="{E3C0B60A-BE4C-4EE1-B691-06DDC2787ABB}" type="presParOf" srcId="{50512CE0-1660-4AD7-B913-697A5EEB617C}" destId="{31B85E41-9F89-49D0-84C2-6FBD195425C1}" srcOrd="0" destOrd="0" presId="urn:microsoft.com/office/officeart/2005/8/layout/hierarchy6"/>
    <dgm:cxn modelId="{72D23311-C2C6-45D6-8F9C-854094A5FADE}" type="presParOf" srcId="{31B85E41-9F89-49D0-84C2-6FBD195425C1}" destId="{2C390EA7-7685-4234-86E8-F2A9C083D0F2}" srcOrd="0" destOrd="0" presId="urn:microsoft.com/office/officeart/2005/8/layout/hierarchy6"/>
    <dgm:cxn modelId="{94C6263B-BFF9-4CC1-A8C1-51C51DE16151}" type="presParOf" srcId="{2C390EA7-7685-4234-86E8-F2A9C083D0F2}" destId="{D9222C8D-2606-473D-AB12-D0E71BAE009F}" srcOrd="0" destOrd="0" presId="urn:microsoft.com/office/officeart/2005/8/layout/hierarchy6"/>
    <dgm:cxn modelId="{0B38D6EA-792C-4EED-95E5-C23036CF1DFC}" type="presParOf" srcId="{D9222C8D-2606-473D-AB12-D0E71BAE009F}" destId="{D88CA9BA-3C12-40D4-A81F-4E58F7AA6819}" srcOrd="0" destOrd="0" presId="urn:microsoft.com/office/officeart/2005/8/layout/hierarchy6"/>
    <dgm:cxn modelId="{E74752BD-BA2B-4C10-8520-0AA846695656}" type="presParOf" srcId="{D9222C8D-2606-473D-AB12-D0E71BAE009F}" destId="{DD4F3BEA-56BD-4872-8A4D-D19972B66DC8}" srcOrd="1" destOrd="0" presId="urn:microsoft.com/office/officeart/2005/8/layout/hierarchy6"/>
    <dgm:cxn modelId="{481155E1-3A95-4214-9DEA-17BA9201C0D4}" type="presParOf" srcId="{DD4F3BEA-56BD-4872-8A4D-D19972B66DC8}" destId="{0E20F5EC-7424-4FA0-94FE-51A37FED6AE5}" srcOrd="0" destOrd="0" presId="urn:microsoft.com/office/officeart/2005/8/layout/hierarchy6"/>
    <dgm:cxn modelId="{FBA04093-3FC1-4CDB-828C-E6C135203FA9}" type="presParOf" srcId="{DD4F3BEA-56BD-4872-8A4D-D19972B66DC8}" destId="{C33437C7-4003-4F55-B51B-70D5C2039A3F}" srcOrd="1" destOrd="0" presId="urn:microsoft.com/office/officeart/2005/8/layout/hierarchy6"/>
    <dgm:cxn modelId="{29CA3A3B-2FCF-4B80-852F-2B4EB953EDE4}" type="presParOf" srcId="{C33437C7-4003-4F55-B51B-70D5C2039A3F}" destId="{F51F6004-A70F-4CCE-B908-63B8E2D8A242}" srcOrd="0" destOrd="0" presId="urn:microsoft.com/office/officeart/2005/8/layout/hierarchy6"/>
    <dgm:cxn modelId="{F32952E0-F5CE-4A54-93E7-9136CA986875}" type="presParOf" srcId="{C33437C7-4003-4F55-B51B-70D5C2039A3F}" destId="{791C669E-F203-4CE6-8FC1-61A976D073DB}" srcOrd="1" destOrd="0" presId="urn:microsoft.com/office/officeart/2005/8/layout/hierarchy6"/>
    <dgm:cxn modelId="{896949FD-6FE0-4A4A-A1F5-EB42343B50A2}" type="presParOf" srcId="{DD4F3BEA-56BD-4872-8A4D-D19972B66DC8}" destId="{D6FC4888-2A02-4D10-BF85-A0B522B46B1B}" srcOrd="2" destOrd="0" presId="urn:microsoft.com/office/officeart/2005/8/layout/hierarchy6"/>
    <dgm:cxn modelId="{8AC8F0CE-8BBC-4EDA-BDBA-9FE9DDA7A8BE}" type="presParOf" srcId="{DD4F3BEA-56BD-4872-8A4D-D19972B66DC8}" destId="{1C94B631-F543-4569-8995-266A2A2B39E9}" srcOrd="3" destOrd="0" presId="urn:microsoft.com/office/officeart/2005/8/layout/hierarchy6"/>
    <dgm:cxn modelId="{6CFDB9B8-59E5-4A24-B9E3-2D10743844A3}" type="presParOf" srcId="{1C94B631-F543-4569-8995-266A2A2B39E9}" destId="{0CB22126-3DE6-4830-9D47-3B64392C81EF}" srcOrd="0" destOrd="0" presId="urn:microsoft.com/office/officeart/2005/8/layout/hierarchy6"/>
    <dgm:cxn modelId="{F906578F-D53A-481D-AAD3-7D1EC951BBCA}" type="presParOf" srcId="{1C94B631-F543-4569-8995-266A2A2B39E9}" destId="{2C5D2C8E-62E3-4C2A-A512-5BBEAC581EE1}" srcOrd="1" destOrd="0" presId="urn:microsoft.com/office/officeart/2005/8/layout/hierarchy6"/>
    <dgm:cxn modelId="{7A15AEC0-AFC4-40BD-A5B9-B1CB53AF64B4}" type="presParOf" srcId="{50512CE0-1660-4AD7-B913-697A5EEB617C}" destId="{16C6C1A9-CD16-4640-B49A-7428922EF21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D7EEA0-3C3F-44E4-B98B-04CE6571239D}" type="slidenum">
              <a:rPr lang="en-US"/>
              <a:pPr/>
              <a:t>‹#›</a:t>
            </a:fld>
            <a:endParaRPr lang="en-US" dirty="0"/>
          </a:p>
        </p:txBody>
      </p:sp>
    </p:spTree>
    <p:extLst>
      <p:ext uri="{BB962C8B-B14F-4D97-AF65-F5344CB8AC3E}">
        <p14:creationId xmlns:p14="http://schemas.microsoft.com/office/powerpoint/2010/main" val="3804222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material was produced under Susan</a:t>
            </a:r>
            <a:r>
              <a:rPr lang="tr-TR" b="0" dirty="0"/>
              <a:t> </a:t>
            </a:r>
            <a:r>
              <a:rPr lang="en-US" b="0" dirty="0"/>
              <a:t>Harwood grant number </a:t>
            </a:r>
            <a:r>
              <a:rPr lang="tr-TR" sz="1200" b="0" i="1" dirty="0"/>
              <a:t>SH</a:t>
            </a:r>
            <a:r>
              <a:rPr lang="en-US" sz="1200" b="0" i="1" dirty="0"/>
              <a:t>-</a:t>
            </a:r>
            <a:r>
              <a:rPr lang="tr-TR" sz="1200" b="0" i="1" dirty="0"/>
              <a:t>2</a:t>
            </a:r>
            <a:r>
              <a:rPr lang="en-US" sz="1200" b="0" i="1" dirty="0"/>
              <a:t>6321-SH4 </a:t>
            </a:r>
            <a:r>
              <a:rPr lang="en-US" b="0" dirty="0"/>
              <a:t>Occupational Safety and Health Administration,</a:t>
            </a:r>
            <a:r>
              <a:rPr lang="tr-TR" b="0" dirty="0"/>
              <a:t> </a:t>
            </a:r>
            <a:r>
              <a:rPr lang="en-US" b="0" dirty="0"/>
              <a:t>U.S. Department of Labor, and used for training purposes under the </a:t>
            </a:r>
            <a:r>
              <a:rPr lang="en-US" sz="1200" b="0" kern="0" dirty="0">
                <a:latin typeface="Arial Narrow" panose="020B0606020202030204" pitchFamily="34" charset="0"/>
              </a:rPr>
              <a:t>Susan Harwood Training Follow-On Grant</a:t>
            </a:r>
            <a:r>
              <a:rPr lang="en-US" sz="1200" b="0" kern="0" baseline="0" dirty="0">
                <a:latin typeface="Arial Narrow" panose="020B0606020202030204" pitchFamily="34" charset="0"/>
              </a:rPr>
              <a:t> </a:t>
            </a:r>
            <a:r>
              <a:rPr lang="en-US" sz="1200" b="0" kern="0" dirty="0">
                <a:latin typeface="Arial Narrow" panose="020B0606020202030204" pitchFamily="34" charset="0"/>
              </a:rPr>
              <a:t>SH-27686-SH5</a:t>
            </a:r>
            <a:endParaRPr lang="tr-TR" b="0" dirty="0"/>
          </a:p>
          <a:p>
            <a:endParaRPr lang="en-US" dirty="0"/>
          </a:p>
        </p:txBody>
      </p:sp>
      <p:sp>
        <p:nvSpPr>
          <p:cNvPr id="4" name="Slide Number Placeholder 3"/>
          <p:cNvSpPr>
            <a:spLocks noGrp="1"/>
          </p:cNvSpPr>
          <p:nvPr>
            <p:ph type="sldNum" sz="quarter" idx="10"/>
          </p:nvPr>
        </p:nvSpPr>
        <p:spPr/>
        <p:txBody>
          <a:bodyPr/>
          <a:lstStyle/>
          <a:p>
            <a:fld id="{8FD7EEA0-3C3F-44E4-B98B-04CE6571239D}" type="slidenum">
              <a:rPr lang="en-US" smtClean="0"/>
              <a:pPr/>
              <a:t>3</a:t>
            </a:fld>
            <a:endParaRPr lang="en-US" dirty="0"/>
          </a:p>
        </p:txBody>
      </p:sp>
    </p:spTree>
    <p:extLst>
      <p:ext uri="{BB962C8B-B14F-4D97-AF65-F5344CB8AC3E}">
        <p14:creationId xmlns:p14="http://schemas.microsoft.com/office/powerpoint/2010/main" val="146805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noProof="0" dirty="0"/>
              <a:t>Hazard Communication Standard </a:t>
            </a:r>
            <a:r>
              <a:rPr lang="en-US" noProof="0" dirty="0"/>
              <a:t>(HCS) or 29 CFR 1910.1200 protects employee’s right to be informed about hazardous chemicals in the workplace.</a:t>
            </a:r>
            <a:r>
              <a:rPr lang="en-US" baseline="0" noProof="0" dirty="0"/>
              <a:t> It is a</a:t>
            </a:r>
            <a:r>
              <a:rPr lang="en-US" noProof="0" dirty="0"/>
              <a:t>lso known as the “Right-to-Know” standard. Hazar</a:t>
            </a:r>
            <a:r>
              <a:rPr lang="en-US" baseline="0" noProof="0" dirty="0"/>
              <a:t>d communication standard </a:t>
            </a:r>
            <a:r>
              <a:rPr lang="en-US" noProof="0" dirty="0"/>
              <a:t>covers Physical, Health and Environmental Hazards and</a:t>
            </a:r>
            <a:r>
              <a:rPr lang="en-US" baseline="0" noProof="0" dirty="0"/>
              <a:t> </a:t>
            </a:r>
            <a:r>
              <a:rPr lang="en-US" noProof="0" dirty="0"/>
              <a:t>requires employers to inform and train workers on hazardous chemicals and their possible hazards in the workplace.</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HCS was first enacted on November 25, 1983</a:t>
            </a:r>
            <a:r>
              <a:rPr lang="en-US" dirty="0"/>
              <a:t>, becoming applicable to the construction industry in 1994. </a:t>
            </a:r>
            <a:r>
              <a:rPr lang="en-US" baseline="0" dirty="0"/>
              <a:t>It </a:t>
            </a:r>
            <a:r>
              <a:rPr lang="en-US" dirty="0"/>
              <a:t>was revised in 2012 to align with GHS which is supported by the United Nations. The new system will be fully implemented by June 2016</a:t>
            </a:r>
            <a:r>
              <a:rPr lang="tr-TR" dirty="0"/>
              <a:t>.</a:t>
            </a:r>
            <a:r>
              <a:rPr lang="tr-TR" baseline="0" dirty="0"/>
              <a:t> </a:t>
            </a:r>
            <a:endParaRPr lang="en-US"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HCS/GHS is expected to improve understanding of hazards and of safety in using chemicals</a:t>
            </a:r>
            <a:r>
              <a:rPr lang="tr-TR" dirty="0"/>
              <a:t>.</a:t>
            </a:r>
            <a:r>
              <a:rPr lang="en-US" dirty="0"/>
              <a:t>The new standard will help to reduce injuries and illnesses, and decrease costs for American businesses by eliminating the need to periodically update labels, revise safety data sheets, and run tests for classification.</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Hazard</a:t>
            </a:r>
            <a:r>
              <a:rPr lang="en-US" baseline="0" noProof="0" dirty="0"/>
              <a:t> Communication Standard has 10 sections, which are:  purpose, scope and application, definitions, hazard classification, written hazard communication program, labels and other forms of warning, safety data sheets, employee information and training, trade secret and effective dates. These sections are explained in detail in the next slides.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main purpose of the standard is</a:t>
            </a:r>
            <a:r>
              <a:rPr lang="en-US" baseline="0" noProof="0" dirty="0"/>
              <a:t> </a:t>
            </a:r>
            <a:r>
              <a:rPr lang="en-US" noProof="0" dirty="0"/>
              <a:t>to ensure that all imported or produced chemicals are classified with respect to their hazards, and information about the hazards are transmitted to both employers and employees.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HCS also</a:t>
            </a:r>
            <a:r>
              <a:rPr lang="en-US" baseline="0" noProof="0" dirty="0"/>
              <a:t> aims </a:t>
            </a:r>
            <a:r>
              <a:rPr lang="en-US" noProof="0" dirty="0"/>
              <a:t>to give information to people who may be exposed to hazardous chemicals, on protective measures, such as labeling of chemicals, developing training programs, using safety data sheets (SDS), and maintaining a written hazard communication program.</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sz="1200" noProof="0" dirty="0"/>
              <a:t>Under HCS, employers must inform their employees about existing hazardous chemicals in the workplace, through </a:t>
            </a:r>
            <a:r>
              <a:rPr lang="en-US" sz="1200" b="1" noProof="0" dirty="0"/>
              <a:t>labels or other forms of warning</a:t>
            </a:r>
            <a:r>
              <a:rPr lang="en-US" sz="1200" noProof="0" dirty="0"/>
              <a:t> such as tags, placards and markings, </a:t>
            </a:r>
            <a:r>
              <a:rPr lang="en-US" sz="1200" b="1" noProof="0" dirty="0"/>
              <a:t>safety data sheets </a:t>
            </a:r>
            <a:r>
              <a:rPr lang="en-US" sz="1200" b="0" noProof="0" dirty="0"/>
              <a:t>which are the </a:t>
            </a:r>
            <a:r>
              <a:rPr lang="en-US" dirty="0"/>
              <a:t>documents containing details of specific hazardous chemicals</a:t>
            </a:r>
            <a:r>
              <a:rPr lang="en-US" sz="1200" noProof="0" dirty="0"/>
              <a:t>, and </a:t>
            </a:r>
            <a:r>
              <a:rPr lang="en-US" sz="1200" b="1" noProof="0" dirty="0"/>
              <a:t>training </a:t>
            </a:r>
            <a:r>
              <a:rPr lang="en-US" sz="1200" b="0" noProof="0" dirty="0"/>
              <a:t>about the standard, </a:t>
            </a:r>
            <a:r>
              <a:rPr lang="en-US" sz="1200" b="0" baseline="0" noProof="0" dirty="0"/>
              <a:t>existing hazardous chemicals in the work place, and the usage of these chemicals</a:t>
            </a:r>
            <a:r>
              <a:rPr lang="en-US" sz="1200" noProof="0" dirty="0"/>
              <a:t>. </a:t>
            </a:r>
          </a:p>
          <a:p>
            <a:pPr algn="just"/>
            <a:endParaRPr lang="tr-TR" dirty="0"/>
          </a:p>
          <a:p>
            <a:pPr algn="just" eaLnBrk="1" hangingPunct="1">
              <a:lnSpc>
                <a:spcPct val="90000"/>
              </a:lnSpc>
              <a:buFont typeface="Wingdings" pitchFamily="2" charset="2"/>
              <a:buNone/>
            </a:pPr>
            <a:r>
              <a:rPr lang="en-US" sz="1200" b="1" dirty="0"/>
              <a:t>Figure Source</a:t>
            </a:r>
            <a:r>
              <a:rPr kumimoji="0" lang="tr-TR"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a:t>
            </a:r>
            <a:r>
              <a:rPr lang="en-US" sz="1200" b="0" i="0" dirty="0"/>
              <a:t>Division of Continued Education and Professional Studies</a:t>
            </a:r>
            <a:r>
              <a:rPr lang="tr-TR" sz="1200" b="0" i="0" baseline="0" dirty="0"/>
              <a:t> </a:t>
            </a:r>
            <a:r>
              <a:rPr lang="en-US" sz="1200" b="0" i="0" dirty="0"/>
              <a:t>(DECEP)</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2" indent="0" algn="just" defTabSz="914400" rtl="0" eaLnBrk="0" fontAlgn="base" latinLnBrk="0" hangingPunct="0">
              <a:lnSpc>
                <a:spcPct val="100000"/>
              </a:lnSpc>
              <a:spcBef>
                <a:spcPct val="30000"/>
              </a:spcBef>
              <a:spcAft>
                <a:spcPct val="0"/>
              </a:spcAft>
              <a:buClrTx/>
              <a:buSzTx/>
              <a:buFontTx/>
              <a:buNone/>
              <a:tabLst/>
              <a:defRPr/>
            </a:pPr>
            <a:r>
              <a:rPr lang="en-US" noProof="0" dirty="0"/>
              <a:t>Employers in laboratories and workplaces where employees </a:t>
            </a:r>
            <a:r>
              <a:rPr lang="en-US" b="0" noProof="0" dirty="0">
                <a:solidFill>
                  <a:srgbClr val="FF0000"/>
                </a:solidFill>
              </a:rPr>
              <a:t>only handle </a:t>
            </a:r>
            <a:r>
              <a:rPr lang="en-US" noProof="0" dirty="0"/>
              <a:t>hazardous chemicals  in sealed containers should</a:t>
            </a:r>
            <a:r>
              <a:rPr lang="en-US" baseline="0" noProof="0" dirty="0"/>
              <a:t> </a:t>
            </a:r>
            <a:r>
              <a:rPr lang="en-US" noProof="0" dirty="0"/>
              <a:t>check the labels on the containers to ensure they are not defaced or removed;</a:t>
            </a:r>
            <a:r>
              <a:rPr lang="en-US" baseline="0" noProof="0" dirty="0"/>
              <a:t> </a:t>
            </a:r>
            <a:r>
              <a:rPr lang="en-US" noProof="0" dirty="0"/>
              <a:t>maintain safety data sheets and make them accessible to employees;</a:t>
            </a:r>
            <a:r>
              <a:rPr lang="en-US" baseline="0" noProof="0" dirty="0"/>
              <a:t> and </a:t>
            </a:r>
            <a:r>
              <a:rPr lang="en-US" noProof="0" dirty="0"/>
              <a:t>make sure that all employees are trained in accordance with </a:t>
            </a:r>
            <a:r>
              <a:rPr lang="en-US" dirty="0"/>
              <a:t>the information and training section of the standard.</a:t>
            </a:r>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noProof="0" dirty="0"/>
              <a:t>Manufacturers and distributors are also required to provide the safety data sheets and label the containers prior to shipment</a:t>
            </a:r>
            <a:r>
              <a:rPr lang="tr-TR" noProof="0" dirty="0"/>
              <a:t>. </a:t>
            </a:r>
            <a:r>
              <a:rPr lang="en-US" sz="1200" b="0" i="0" kern="1200" dirty="0">
                <a:solidFill>
                  <a:schemeClr val="tx1"/>
                </a:solidFill>
                <a:latin typeface="Times" pitchFamily="-112" charset="0"/>
                <a:ea typeface="ＭＳ Ｐゴシック" charset="-128"/>
                <a:cs typeface="ＭＳ Ｐゴシック" charset="-128"/>
              </a:rPr>
              <a:t>If the safety data sheet is not provided with a shipment that has been labeled as a hazardous chemical, the distributor or employer shall obtain one from the chemical manufacturer or importer as soon as possible</a:t>
            </a:r>
            <a:r>
              <a:rPr lang="tr-TR" sz="1200" b="0" i="0" kern="1200" dirty="0">
                <a:solidFill>
                  <a:schemeClr val="tx1"/>
                </a:solidFill>
                <a:latin typeface="Times" pitchFamily="-112" charset="0"/>
                <a:ea typeface="ＭＳ Ｐゴシック" charset="-128"/>
                <a:cs typeface="ＭＳ Ｐゴシック" charset="-128"/>
              </a:rPr>
              <a:t>.</a:t>
            </a:r>
            <a:r>
              <a:rPr lang="tr-TR" sz="1200" b="0" i="0" kern="1200" baseline="0" dirty="0">
                <a:solidFill>
                  <a:schemeClr val="tx1"/>
                </a:solidFill>
                <a:latin typeface="Times" pitchFamily="-112" charset="0"/>
                <a:ea typeface="ＭＳ Ｐゴシック" charset="-128"/>
                <a:cs typeface="ＭＳ Ｐゴシック" charset="-128"/>
              </a:rPr>
              <a:t> T</a:t>
            </a:r>
            <a:r>
              <a:rPr lang="en-US" sz="1200" b="0" i="0" kern="1200" dirty="0">
                <a:solidFill>
                  <a:schemeClr val="tx1"/>
                </a:solidFill>
                <a:latin typeface="Times" pitchFamily="-112" charset="0"/>
                <a:ea typeface="ＭＳ Ｐゴシック" charset="-128"/>
                <a:cs typeface="ＭＳ Ｐゴシック" charset="-128"/>
              </a:rPr>
              <a:t>he chemical manufacturer or importer shall also provide distributors or employers with a safety data sheet upon request.</a:t>
            </a:r>
            <a:endParaRPr lang="en-US" noProof="0" dirty="0"/>
          </a:p>
          <a:p>
            <a:pPr algn="just"/>
            <a:endParaRPr lang="tr-TR" dirty="0"/>
          </a:p>
          <a:p>
            <a:pPr algn="just" eaLnBrk="1" hangingPunct="1">
              <a:lnSpc>
                <a:spcPct val="90000"/>
              </a:lnSpc>
              <a:buFont typeface="Wingdings" pitchFamily="2" charset="2"/>
              <a:buNone/>
            </a:pPr>
            <a:r>
              <a:rPr lang="en-US" sz="1200" b="1" dirty="0"/>
              <a:t>Figure Source</a:t>
            </a:r>
            <a:r>
              <a:rPr kumimoji="0" lang="tr-TR"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a:t>
            </a:r>
            <a:r>
              <a:rPr lang="en-US" sz="1200" b="0" i="0" dirty="0"/>
              <a:t>Division of Continued Education and Professional Studies</a:t>
            </a:r>
            <a:r>
              <a:rPr lang="tr-TR" sz="1200" b="0" i="0" baseline="0" dirty="0"/>
              <a:t> </a:t>
            </a:r>
            <a:r>
              <a:rPr lang="en-US" sz="1200" b="0" i="0" dirty="0"/>
              <a:t>(DECEP)</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Both employees and employers should know the meanings of the words that are used in HCS for better understanding them</a:t>
            </a:r>
            <a:r>
              <a:rPr lang="en-US" b="1" noProof="0" dirty="0"/>
              <a:t>. </a:t>
            </a:r>
            <a:r>
              <a:rPr lang="en-US" b="0" noProof="0" dirty="0"/>
              <a:t>There are a lot of terms which are defined  in the Definitions</a:t>
            </a:r>
            <a:r>
              <a:rPr lang="en-US" b="0" baseline="0" noProof="0" dirty="0"/>
              <a:t> </a:t>
            </a:r>
            <a:r>
              <a:rPr lang="en-US" b="0" noProof="0" dirty="0"/>
              <a:t>section of HCS,  </a:t>
            </a:r>
            <a:r>
              <a:rPr lang="en-US" b="0" baseline="0" noProof="0" dirty="0"/>
              <a:t>such as chemical, chemical manufacturer, chemical name, employee, employer, hazard class, and so on. </a:t>
            </a:r>
            <a:endParaRPr lang="en-US" b="0"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u="none" kern="1200" noProof="0" dirty="0">
                <a:solidFill>
                  <a:schemeClr val="tx1"/>
                </a:solidFill>
                <a:latin typeface="Times" pitchFamily="-112" charset="0"/>
                <a:ea typeface="ＭＳ Ｐゴシック" charset="-128"/>
                <a:cs typeface="ＭＳ Ｐゴシック" charset="-128"/>
              </a:rPr>
              <a:t>Workers are entitled to working conditions that do not pose a risk of serious harm to them. To help ensure a safe and healthful workplace, the OSH</a:t>
            </a:r>
            <a:r>
              <a:rPr lang="en-US" sz="1200" b="0" i="0" u="none" kern="1200" baseline="0" noProof="0" dirty="0">
                <a:solidFill>
                  <a:schemeClr val="tx1"/>
                </a:solidFill>
                <a:latin typeface="Times" pitchFamily="-112" charset="0"/>
                <a:ea typeface="ＭＳ Ｐゴシック" charset="-128"/>
                <a:cs typeface="ＭＳ Ｐゴシック" charset="-128"/>
              </a:rPr>
              <a:t> Act</a:t>
            </a:r>
            <a:r>
              <a:rPr lang="en-US" sz="1200" b="0" i="0" u="none" kern="1200" noProof="0" dirty="0">
                <a:solidFill>
                  <a:schemeClr val="tx1"/>
                </a:solidFill>
                <a:latin typeface="Times" pitchFamily="-112" charset="0"/>
                <a:ea typeface="ＭＳ Ｐゴシック" charset="-128"/>
                <a:cs typeface="ＭＳ Ｐゴシック" charset="-128"/>
              </a:rPr>
              <a:t>  provides workers with the right to</a:t>
            </a:r>
            <a:r>
              <a:rPr lang="en-US" sz="1200" b="0" i="0" u="none" kern="1200" baseline="0" noProof="0" dirty="0">
                <a:solidFill>
                  <a:schemeClr val="tx1"/>
                </a:solidFill>
                <a:latin typeface="Times" pitchFamily="-112" charset="0"/>
                <a:ea typeface="ＭＳ Ｐゴシック" charset="-128"/>
                <a:cs typeface="ＭＳ Ｐゴシック" charset="-128"/>
              </a:rPr>
              <a:t> a</a:t>
            </a:r>
            <a:r>
              <a:rPr lang="en-US" sz="1200" b="0" i="0" u="none" kern="1200" noProof="0" dirty="0">
                <a:solidFill>
                  <a:schemeClr val="tx1"/>
                </a:solidFill>
                <a:latin typeface="Times" pitchFamily="-112" charset="0"/>
                <a:ea typeface="ＭＳ Ｐゴシック" charset="-128"/>
                <a:cs typeface="ＭＳ Ｐゴシック" charset="-128"/>
              </a:rPr>
              <a:t>sk OSHA to inspect their workplace; use their rights under the law without retaliation and discrimination;</a:t>
            </a:r>
            <a:r>
              <a:rPr lang="en-US" sz="1200" b="0" i="0" u="none" kern="1200" baseline="0" noProof="0" dirty="0">
                <a:solidFill>
                  <a:schemeClr val="tx1"/>
                </a:solidFill>
                <a:latin typeface="Times" pitchFamily="-112" charset="0"/>
                <a:ea typeface="ＭＳ Ｐゴシック" charset="-128"/>
                <a:cs typeface="ＭＳ Ｐゴシック" charset="-128"/>
              </a:rPr>
              <a:t> r</a:t>
            </a:r>
            <a:r>
              <a:rPr lang="en-US" sz="1200" b="0" i="0" u="none" kern="1200" noProof="0" dirty="0">
                <a:solidFill>
                  <a:schemeClr val="tx1"/>
                </a:solidFill>
                <a:latin typeface="Times" pitchFamily="-112" charset="0"/>
                <a:ea typeface="ＭＳ Ｐゴシック" charset="-128"/>
                <a:cs typeface="ＭＳ Ｐゴシック" charset="-128"/>
              </a:rPr>
              <a:t>eceive information and training about hazards, </a:t>
            </a:r>
            <a:r>
              <a:rPr lang="tr-TR" sz="1200" b="0" i="0" u="none" kern="1200" noProof="0" dirty="0" err="1">
                <a:solidFill>
                  <a:schemeClr val="tx1"/>
                </a:solidFill>
                <a:latin typeface="Times" pitchFamily="-112" charset="0"/>
                <a:ea typeface="ＭＳ Ｐゴシック" charset="-128"/>
                <a:cs typeface="ＭＳ Ｐゴシック" charset="-128"/>
              </a:rPr>
              <a:t>and</a:t>
            </a:r>
            <a:r>
              <a:rPr lang="tr-TR" sz="1200" b="0" i="0" u="none" kern="1200" noProof="0" dirty="0">
                <a:solidFill>
                  <a:schemeClr val="tx1"/>
                </a:solidFill>
                <a:latin typeface="Times" pitchFamily="-112" charset="0"/>
                <a:ea typeface="ＭＳ Ｐゴシック" charset="-128"/>
                <a:cs typeface="ＭＳ Ｐゴシック" charset="-128"/>
              </a:rPr>
              <a:t> </a:t>
            </a:r>
            <a:r>
              <a:rPr lang="en-US" sz="1200" b="0" i="0" u="none" kern="1200" noProof="0" dirty="0">
                <a:solidFill>
                  <a:schemeClr val="tx1"/>
                </a:solidFill>
                <a:latin typeface="Times" pitchFamily="-112" charset="0"/>
                <a:ea typeface="ＭＳ Ｐゴシック" charset="-128"/>
                <a:cs typeface="ＭＳ Ｐゴシック" charset="-128"/>
              </a:rPr>
              <a:t>the methods for prevention.  </a:t>
            </a:r>
            <a:r>
              <a:rPr lang="en-US" sz="1200" b="0" i="0" u="none" kern="1200" baseline="0" noProof="0" dirty="0">
                <a:solidFill>
                  <a:schemeClr val="tx1"/>
                </a:solidFill>
                <a:latin typeface="Times" pitchFamily="-112" charset="0"/>
                <a:ea typeface="ＭＳ Ｐゴシック" charset="-128"/>
                <a:cs typeface="ＭＳ Ｐゴシック" charset="-128"/>
              </a:rPr>
              <a:t>Under the OSH Act, workers also have the right to ask</a:t>
            </a:r>
            <a:r>
              <a:rPr lang="en-US" sz="1200" b="0" i="0" u="none" kern="1200" noProof="0" dirty="0">
                <a:solidFill>
                  <a:schemeClr val="tx1"/>
                </a:solidFill>
                <a:latin typeface="Times" pitchFamily="-112" charset="0"/>
                <a:ea typeface="ＭＳ Ｐゴシック" charset="-128"/>
                <a:cs typeface="ＭＳ Ｐゴシック" charset="-128"/>
              </a:rPr>
              <a:t> for the OSHA standards that apply to their workplace</a:t>
            </a:r>
            <a:r>
              <a:rPr lang="en-US" sz="1200" b="0" i="0" u="none" kern="1200" baseline="0" noProof="0" dirty="0">
                <a:solidFill>
                  <a:schemeClr val="tx1"/>
                </a:solidFill>
                <a:latin typeface="Times" pitchFamily="-112" charset="0"/>
                <a:ea typeface="ＭＳ Ｐゴシック" charset="-128"/>
                <a:cs typeface="ＭＳ Ｐゴシック" charset="-128"/>
              </a:rPr>
              <a:t>, g</a:t>
            </a:r>
            <a:r>
              <a:rPr lang="en-US" sz="1200" b="0" i="0" u="none" kern="1200" noProof="0" dirty="0">
                <a:solidFill>
                  <a:schemeClr val="tx1"/>
                </a:solidFill>
                <a:latin typeface="Times" pitchFamily="-112" charset="0"/>
                <a:ea typeface="ＭＳ Ｐゴシック" charset="-128"/>
                <a:cs typeface="ＭＳ Ｐゴシック" charset="-128"/>
              </a:rPr>
              <a:t>et copies of test results regarding the hazards in the workplace, review records of work-related injuries and illnesses, and get copies of their medical records.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t>There are </a:t>
            </a:r>
            <a:r>
              <a:rPr lang="en-US" baseline="0" noProof="0" dirty="0"/>
              <a:t>other definitions given in HCS, as well, such as label, pictogram, work area, workplace, etc.</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noProof="0" dirty="0"/>
              <a:t>Chemical, employer and hazard class terms are</a:t>
            </a:r>
            <a:r>
              <a:rPr lang="en-US" baseline="0" noProof="0" dirty="0"/>
              <a:t> 3 of the definitions given in the hazard communication standard. </a:t>
            </a:r>
            <a:r>
              <a:rPr lang="en-US" noProof="0" dirty="0"/>
              <a:t>"Chemical" means</a:t>
            </a:r>
            <a:r>
              <a:rPr lang="en-US" baseline="0" noProof="0" dirty="0"/>
              <a:t> </a:t>
            </a:r>
            <a:r>
              <a:rPr lang="en-US" noProof="0" dirty="0"/>
              <a:t>any</a:t>
            </a:r>
            <a:r>
              <a:rPr lang="en-US" baseline="0" noProof="0" dirty="0"/>
              <a:t> </a:t>
            </a:r>
            <a:r>
              <a:rPr lang="en-US" noProof="0" dirty="0"/>
              <a:t>substance, or mixture of substances.</a:t>
            </a:r>
            <a:r>
              <a:rPr lang="en-US" baseline="0" noProof="0" dirty="0"/>
              <a:t> </a:t>
            </a:r>
            <a:r>
              <a:rPr lang="en-US" noProof="0" dirty="0"/>
              <a:t>"Employer" means a person engaged in a business where chemicals are either used, distributed, or are</a:t>
            </a:r>
            <a:r>
              <a:rPr lang="en-US" baseline="0" noProof="0" dirty="0"/>
              <a:t> </a:t>
            </a:r>
            <a:r>
              <a:rPr lang="en-US" noProof="0" dirty="0"/>
              <a:t>produced for use or distribution, including a contractor or subcontractor.</a:t>
            </a:r>
            <a:r>
              <a:rPr lang="en-US" baseline="0" noProof="0" dirty="0"/>
              <a:t> </a:t>
            </a:r>
            <a:r>
              <a:rPr lang="en-US" noProof="0" dirty="0"/>
              <a:t>"Hazard class" means the nature of the physical or health hazards, e.g., flammable solid, carcinogen, oral acute toxicity. For complete</a:t>
            </a:r>
            <a:r>
              <a:rPr lang="en-US" baseline="0" noProof="0" dirty="0"/>
              <a:t> listing of terms and their definitions, definitions section </a:t>
            </a:r>
            <a:r>
              <a:rPr lang="tr-TR" baseline="0" noProof="0" dirty="0"/>
              <a:t>of</a:t>
            </a:r>
            <a:r>
              <a:rPr lang="en-US" baseline="0" noProof="0" dirty="0"/>
              <a:t> hazard communication standard can be used.</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Under HCS, importers and manufacturers are required to classify the chemicals with respect to their hazards by using a full range of available scientific literature or other evidences concerning potential hazards.</a:t>
            </a:r>
            <a:r>
              <a:rPr lang="en-US" baseline="0" dirty="0"/>
              <a:t> </a:t>
            </a:r>
            <a:r>
              <a:rPr lang="en-US" dirty="0"/>
              <a:t>Hazards</a:t>
            </a:r>
            <a:r>
              <a:rPr lang="en-US" baseline="0" dirty="0"/>
              <a:t> are classified under three headings in HCS: Physical Hazards, Health Hazards; and Environmental Hazards. Physical hazards are those which threaten employees’ physical safety, such as explosives. Health Hazards </a:t>
            </a:r>
            <a:r>
              <a:rPr lang="en-US" sz="1200" b="0" i="0" kern="1200" dirty="0">
                <a:solidFill>
                  <a:schemeClr val="tx1"/>
                </a:solidFill>
                <a:latin typeface="Times" pitchFamily="-112" charset="0"/>
                <a:ea typeface="ＭＳ Ｐゴシック" charset="-128"/>
                <a:cs typeface="ＭＳ Ｐゴシック" charset="-128"/>
              </a:rPr>
              <a:t>are associated with chemicals </a:t>
            </a:r>
            <a:r>
              <a:rPr lang="en-US" sz="1200" b="0" i="0" u="none" kern="1200" noProof="0" dirty="0">
                <a:solidFill>
                  <a:schemeClr val="tx1"/>
                </a:solidFill>
                <a:latin typeface="Times" pitchFamily="-112" charset="0"/>
                <a:ea typeface="ＭＳ Ｐゴシック" charset="-128"/>
                <a:cs typeface="ＭＳ Ｐゴシック" charset="-128"/>
              </a:rPr>
              <a:t>which pose hazardous effects, </a:t>
            </a:r>
            <a:r>
              <a:rPr lang="en-US" baseline="0" dirty="0"/>
              <a:t>such as skin irritation, carcinogenicity and acute toxicity.  Environmental Hazards may </a:t>
            </a:r>
            <a:r>
              <a:rPr lang="en-US" sz="1200" b="0" i="0" kern="1200" dirty="0">
                <a:solidFill>
                  <a:schemeClr val="tx1"/>
                </a:solidFill>
                <a:latin typeface="Times" pitchFamily="-112" charset="0"/>
                <a:ea typeface="ＭＳ Ｐゴシック" charset="-128"/>
                <a:cs typeface="ＭＳ Ｐゴシック" charset="-128"/>
              </a:rPr>
              <a:t>pose a risk of damage to the aquatic environment </a:t>
            </a:r>
            <a:r>
              <a:rPr lang="en-US" baseline="0" dirty="0"/>
              <a:t>such as acute aquatic toxicity and chronic aquatic toxicity. </a:t>
            </a:r>
            <a:r>
              <a:rPr lang="en-US" sz="1200" b="1" i="0" kern="1200" dirty="0">
                <a:solidFill>
                  <a:schemeClr val="tx1"/>
                </a:solidFill>
                <a:latin typeface="Times" pitchFamily="-112" charset="0"/>
                <a:ea typeface="ＭＳ Ｐゴシック" charset="-128"/>
                <a:cs typeface="ＭＳ Ｐゴシック" charset="-128"/>
              </a:rPr>
              <a:t>OSHA does not mandate the use of environmental hazards in HCS/GHS.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Physical, Health and Environmental hazards are further classified based on hazard severity expressed by numbers and/or letters.  Under each hazard class  there are different hazard categories and</a:t>
            </a:r>
            <a:r>
              <a:rPr lang="en-US" baseline="0" noProof="0" dirty="0"/>
              <a:t> subcategories. </a:t>
            </a:r>
            <a:r>
              <a:rPr lang="en-US" noProof="0" dirty="0"/>
              <a:t>These categories</a:t>
            </a:r>
            <a:r>
              <a:rPr lang="en-US" baseline="0" noProof="0" dirty="0"/>
              <a:t> show the severity of hazard. As the hazard category number increases the severity of hazard decreases. The signal words and hazard statements are assigned to the hazards according to their hazard categories.</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just" defTabSz="914400" rtl="0" eaLnBrk="0" fontAlgn="base" latinLnBrk="0" hangingPunct="0">
              <a:lnSpc>
                <a:spcPct val="100000"/>
              </a:lnSpc>
              <a:spcBef>
                <a:spcPct val="30000"/>
              </a:spcBef>
              <a:spcAft>
                <a:spcPct val="0"/>
              </a:spcAft>
              <a:buClrTx/>
              <a:buSzTx/>
              <a:buFontTx/>
              <a:buNone/>
              <a:tabLst/>
              <a:defRPr/>
            </a:pPr>
            <a:r>
              <a:rPr lang="en-US" noProof="0" dirty="0"/>
              <a:t>There are 16 physical</a:t>
            </a:r>
            <a:r>
              <a:rPr lang="en-US" baseline="0" noProof="0" dirty="0"/>
              <a:t> hazards which are </a:t>
            </a:r>
            <a:r>
              <a:rPr lang="en-US" b="1" baseline="0" noProof="0" dirty="0"/>
              <a:t>explosives</a:t>
            </a:r>
            <a:r>
              <a:rPr lang="en-US" baseline="0" noProof="0" dirty="0"/>
              <a:t>, </a:t>
            </a:r>
            <a:r>
              <a:rPr lang="en-US" b="1" baseline="0" noProof="0" dirty="0"/>
              <a:t>flammable gases</a:t>
            </a:r>
            <a:r>
              <a:rPr lang="en-US" baseline="0" noProof="0" dirty="0"/>
              <a:t>, </a:t>
            </a:r>
            <a:r>
              <a:rPr lang="en-US" b="1" baseline="0" noProof="0" dirty="0"/>
              <a:t>flammable aerosols</a:t>
            </a:r>
            <a:r>
              <a:rPr lang="en-US" baseline="0" noProof="0" dirty="0"/>
              <a:t>, </a:t>
            </a:r>
            <a:r>
              <a:rPr lang="en-US" b="1" baseline="0" noProof="0" dirty="0"/>
              <a:t>oxidizing gases </a:t>
            </a:r>
            <a:r>
              <a:rPr lang="en-US" sz="1200" kern="1200" dirty="0">
                <a:solidFill>
                  <a:schemeClr val="tx1"/>
                </a:solidFill>
                <a:latin typeface="Times" pitchFamily="-112" charset="0"/>
                <a:ea typeface="ＭＳ Ｐゴシック" charset="-128"/>
                <a:cs typeface="ＭＳ Ｐゴシック" charset="-128"/>
              </a:rPr>
              <a:t>which may, generally by providing oxygen, cause or contribute to the combustion of other material more than air does,</a:t>
            </a:r>
            <a:r>
              <a:rPr lang="en-US" sz="1200" kern="1200" baseline="0" dirty="0">
                <a:solidFill>
                  <a:schemeClr val="tx1"/>
                </a:solidFill>
                <a:latin typeface="Times" pitchFamily="-112" charset="0"/>
                <a:ea typeface="ＭＳ Ｐゴシック" charset="-128"/>
                <a:cs typeface="ＭＳ Ｐゴシック" charset="-128"/>
              </a:rPr>
              <a:t> </a:t>
            </a:r>
            <a:r>
              <a:rPr lang="en-US" b="1" baseline="0" noProof="0" dirty="0"/>
              <a:t>gases under pressure </a:t>
            </a:r>
            <a:r>
              <a:rPr lang="en-US" b="0" baseline="0" noProof="0" dirty="0"/>
              <a:t>which is  a </a:t>
            </a:r>
            <a:r>
              <a:rPr lang="en-US" dirty="0">
                <a:latin typeface="Times" pitchFamily="-112" charset="0"/>
                <a:cs typeface="ＭＳ Ｐゴシック" charset="-128"/>
              </a:rPr>
              <a:t>substance</a:t>
            </a:r>
            <a:r>
              <a:rPr lang="en-US" baseline="0" dirty="0">
                <a:latin typeface="Times" pitchFamily="-112" charset="0"/>
                <a:cs typeface="ＭＳ Ｐゴシック" charset="-128"/>
              </a:rPr>
              <a:t> </a:t>
            </a:r>
            <a:r>
              <a:rPr lang="en-US" dirty="0">
                <a:latin typeface="Times" pitchFamily="-112" charset="0"/>
                <a:cs typeface="ＭＳ Ｐゴシック" charset="-128"/>
              </a:rPr>
              <a:t>compressed, liquefied, or dissolved at 29 psi or more</a:t>
            </a:r>
            <a:r>
              <a:rPr lang="en-US" baseline="0" noProof="0" dirty="0"/>
              <a:t>, </a:t>
            </a:r>
            <a:r>
              <a:rPr lang="en-US" b="1" baseline="0" noProof="0" dirty="0"/>
              <a:t>flammable liquids</a:t>
            </a:r>
            <a:r>
              <a:rPr lang="en-US" baseline="0" noProof="0" dirty="0"/>
              <a:t>, </a:t>
            </a:r>
            <a:r>
              <a:rPr lang="en-US" b="1" baseline="0" noProof="0" dirty="0"/>
              <a:t>flammable solids</a:t>
            </a:r>
            <a:r>
              <a:rPr lang="en-US" baseline="0" noProof="0" dirty="0"/>
              <a:t>, </a:t>
            </a:r>
            <a:r>
              <a:rPr lang="en-US" b="1" baseline="0" noProof="0" dirty="0"/>
              <a:t>self-reactive substances </a:t>
            </a:r>
            <a:r>
              <a:rPr lang="en-US" baseline="0" noProof="0" dirty="0"/>
              <a:t>which are </a:t>
            </a:r>
            <a:r>
              <a:rPr lang="en-US" sz="1200" b="0" i="0" kern="1200" dirty="0">
                <a:solidFill>
                  <a:schemeClr val="tx1"/>
                </a:solidFill>
                <a:latin typeface="Times" pitchFamily="-112" charset="0"/>
                <a:ea typeface="ＭＳ Ｐゴシック" charset="-128"/>
                <a:cs typeface="ＭＳ Ｐゴシック" charset="-128"/>
              </a:rPr>
              <a:t>thermally unstable liquid or solid substances or mixtures liable to undergo a strongly exothermic decomposition even without participation of oxygen</a:t>
            </a:r>
            <a:r>
              <a:rPr lang="en-US" baseline="0" noProof="0" dirty="0"/>
              <a:t>, </a:t>
            </a:r>
            <a:r>
              <a:rPr lang="en-US" b="1" baseline="0" noProof="0" dirty="0" err="1"/>
              <a:t>pyrophoric</a:t>
            </a:r>
            <a:r>
              <a:rPr lang="en-US" b="1" baseline="0" noProof="0" dirty="0"/>
              <a:t> liquids, </a:t>
            </a:r>
            <a:r>
              <a:rPr lang="en-US" b="1" baseline="0" noProof="0" dirty="0" err="1"/>
              <a:t>pyrophoric</a:t>
            </a:r>
            <a:r>
              <a:rPr lang="en-US" b="1" baseline="0" noProof="0" dirty="0"/>
              <a:t> solids </a:t>
            </a:r>
            <a:r>
              <a:rPr lang="en-US" baseline="0" noProof="0" dirty="0"/>
              <a:t>which are capable of igniting spontaneously in air, </a:t>
            </a:r>
            <a:r>
              <a:rPr lang="en-US" b="1" baseline="0" noProof="0" dirty="0"/>
              <a:t>self-heating substances  </a:t>
            </a:r>
            <a:r>
              <a:rPr lang="en-US" baseline="0" noProof="0" dirty="0"/>
              <a:t>which generate heat by reaction with air without energy supply, </a:t>
            </a:r>
            <a:r>
              <a:rPr lang="en-US" b="1" baseline="0" noProof="0" dirty="0"/>
              <a:t>substances which emit flammable gases in contact with water</a:t>
            </a:r>
            <a:r>
              <a:rPr lang="en-US" baseline="0" noProof="0" dirty="0"/>
              <a:t>, </a:t>
            </a:r>
            <a:r>
              <a:rPr lang="en-US" b="1" baseline="0" noProof="0" dirty="0"/>
              <a:t>oxidizing liquids </a:t>
            </a:r>
            <a:r>
              <a:rPr lang="en-US" baseline="0" noProof="0" dirty="0"/>
              <a:t>and </a:t>
            </a:r>
            <a:r>
              <a:rPr lang="en-US" b="1" baseline="0" noProof="0" dirty="0"/>
              <a:t>oxidizing solids</a:t>
            </a:r>
            <a:r>
              <a:rPr lang="en-US" baseline="0" noProof="0" dirty="0"/>
              <a:t> which are the </a:t>
            </a:r>
            <a:r>
              <a:rPr lang="en-US" sz="1200" dirty="0"/>
              <a:t>substances that release oxygen to another material for purpose of combustion</a:t>
            </a:r>
            <a:r>
              <a:rPr lang="en-US" baseline="0" noProof="0" dirty="0"/>
              <a:t>, </a:t>
            </a:r>
            <a:r>
              <a:rPr lang="en-US" b="1" baseline="0" noProof="0" dirty="0"/>
              <a:t>organic peroxides </a:t>
            </a:r>
            <a:r>
              <a:rPr lang="en-US" baseline="0" noProof="0" dirty="0"/>
              <a:t>which are found in many products such as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accelerators,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activators,</a:t>
            </a:r>
            <a:r>
              <a:rPr lang="en-US" sz="1200" b="0" i="0" u="none" strike="noStrike"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cross-linking agents</a:t>
            </a:r>
            <a:r>
              <a:rPr lang="en-US" sz="1200" b="0" i="0" kern="1200" baseline="0" noProof="0" dirty="0">
                <a:solidFill>
                  <a:schemeClr val="tx1"/>
                </a:solidFill>
                <a:latin typeface="Times" pitchFamily="-112" charset="0"/>
                <a:ea typeface="ＭＳ Ｐゴシック" charset="-128"/>
                <a:cs typeface="ＭＳ Ｐゴシック" charset="-128"/>
              </a:rPr>
              <a:t> and</a:t>
            </a:r>
            <a:r>
              <a:rPr lang="en-US" sz="1200" b="0" i="0" kern="1200" noProof="0" dirty="0">
                <a:solidFill>
                  <a:schemeClr val="tx1"/>
                </a:solidFill>
                <a:latin typeface="Times" pitchFamily="-112" charset="0"/>
                <a:ea typeface="ＭＳ Ｐゴシック" charset="-128"/>
                <a:cs typeface="ＭＳ Ｐゴシック" charset="-128"/>
              </a:rPr>
              <a:t> </a:t>
            </a:r>
            <a:r>
              <a:rPr lang="en-US" baseline="0" noProof="0" dirty="0"/>
              <a:t>curing agents and </a:t>
            </a:r>
            <a:r>
              <a:rPr lang="en-US" b="1" baseline="0" noProof="0" dirty="0"/>
              <a:t>corrosive to metals</a:t>
            </a:r>
            <a:r>
              <a:rPr lang="en-US" baseline="0" noProof="0" dirty="0"/>
              <a:t>.</a:t>
            </a:r>
          </a:p>
          <a:p>
            <a:pPr marL="0" marR="0" lvl="1" indent="0" algn="just" defTabSz="914400" rtl="0" eaLnBrk="0" fontAlgn="base" latinLnBrk="0" hangingPunct="0">
              <a:lnSpc>
                <a:spcPct val="100000"/>
              </a:lnSpc>
              <a:spcBef>
                <a:spcPct val="30000"/>
              </a:spcBef>
              <a:spcAft>
                <a:spcPct val="0"/>
              </a:spcAft>
              <a:buClrTx/>
              <a:buSzTx/>
              <a:buFontTx/>
              <a:buNone/>
              <a:tabLst/>
              <a:defRPr/>
            </a:pPr>
            <a:endParaRPr lang="en-US" baseline="0" noProof="0" dirty="0"/>
          </a:p>
          <a:p>
            <a:pPr marL="0" marR="0" lvl="1" indent="0" algn="just" defTabSz="914400" rtl="0" eaLnBrk="0" fontAlgn="base" latinLnBrk="0" hangingPunct="0">
              <a:lnSpc>
                <a:spcPct val="100000"/>
              </a:lnSpc>
              <a:spcBef>
                <a:spcPct val="30000"/>
              </a:spcBef>
              <a:spcAft>
                <a:spcPct val="0"/>
              </a:spcAft>
              <a:buClrTx/>
              <a:buSzTx/>
              <a:buFontTx/>
              <a:buNone/>
              <a:tabLst/>
              <a:defRPr/>
            </a:pPr>
            <a:r>
              <a:rPr lang="en-US" sz="1200" b="1" baseline="0" noProof="0" dirty="0"/>
              <a:t>Figure</a:t>
            </a:r>
            <a:r>
              <a:rPr lang="tr-TR" sz="1200" b="1" baseline="0" noProof="0" dirty="0"/>
              <a:t>	:</a:t>
            </a:r>
            <a:r>
              <a:rPr lang="tr-TR" sz="1200" baseline="0" noProof="0" dirty="0"/>
              <a:t> </a:t>
            </a:r>
            <a:r>
              <a:rPr lang="en-US" dirty="0"/>
              <a:t>   </a:t>
            </a:r>
            <a:r>
              <a:rPr kumimoji="0" lang="en-US" sz="1200" b="0" i="0" u="none" strike="noStrike" kern="1200" cap="none" spc="0" normalizeH="0" baseline="0" dirty="0">
                <a:ln>
                  <a:noFill/>
                </a:ln>
                <a:solidFill>
                  <a:schemeClr val="tx1"/>
                </a:solidFill>
                <a:effectLst/>
                <a:uLnTx/>
                <a:uFillTx/>
                <a:latin typeface="Times" pitchFamily="-112" charset="0"/>
                <a:ea typeface="ＭＳ Ｐゴシック" pitchFamily="-112" charset="-128"/>
                <a:cs typeface="+mn-cs"/>
              </a:rPr>
              <a:t>Substances which, in contact with water emit flammable gases</a:t>
            </a:r>
            <a:endParaRPr kumimoji="0" lang="tr-TR" sz="1200" b="0" i="0" u="none" strike="noStrike" kern="1200" cap="none" spc="0" normalizeH="0" baseline="0" dirty="0">
              <a:ln>
                <a:noFill/>
              </a:ln>
              <a:solidFill>
                <a:schemeClr val="tx1"/>
              </a:solidFill>
              <a:effectLst/>
              <a:uLnTx/>
              <a:uFillTx/>
              <a:latin typeface="Times" pitchFamily="-112" charset="0"/>
              <a:ea typeface="ＭＳ Ｐゴシック" pitchFamily="-112" charset="-128"/>
              <a:cs typeface="+mn-cs"/>
            </a:endParaRPr>
          </a:p>
          <a:p>
            <a:pPr algn="just" eaLnBrk="1" hangingPunct="1">
              <a:lnSpc>
                <a:spcPct val="90000"/>
              </a:lnSpc>
              <a:buFont typeface="Wingdings" pitchFamily="2" charset="2"/>
              <a:buNone/>
            </a:pPr>
            <a:r>
              <a:rPr lang="en-US" sz="1200" b="1" dirty="0"/>
              <a:t>Figure Source</a:t>
            </a:r>
            <a:r>
              <a:rPr kumimoji="0" lang="tr-TR"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a:t>
            </a:r>
            <a:r>
              <a:rPr kumimoji="0" lang="en-US"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a:t>
            </a:r>
            <a:r>
              <a:rPr lang="en-US" sz="1200" b="0" i="0" dirty="0"/>
              <a:t>Division of Continued Education and Professional Studies</a:t>
            </a:r>
            <a:r>
              <a:rPr lang="tr-TR" sz="1200" b="0" i="0" baseline="0" dirty="0"/>
              <a:t> </a:t>
            </a:r>
            <a:r>
              <a:rPr lang="en-US" sz="1200" b="0" i="0" dirty="0"/>
              <a:t>(DECEP)</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t>the physical</a:t>
            </a:r>
            <a:r>
              <a:rPr lang="en-US" baseline="0" noProof="0" dirty="0"/>
              <a:t> hazard classes and their categories are listed above. There are different category numbers for different hazards. For example  hazard category for oxidizing liquids can be 1, 2 or 3. On the other hand, organic peroxides can be Type A through G, where the hazard category is designated by a letter. </a:t>
            </a:r>
            <a:r>
              <a:rPr lang="en-US" sz="1200" b="0" i="0" kern="1200" baseline="0" noProof="0" dirty="0">
                <a:solidFill>
                  <a:schemeClr val="tx1"/>
                </a:solidFill>
                <a:latin typeface="Times" pitchFamily="-112" charset="0"/>
                <a:ea typeface="ＭＳ Ｐゴシック" charset="-128"/>
                <a:cs typeface="ＭＳ Ｐゴシック" charset="-128"/>
              </a:rPr>
              <a:t>Further information on the classification and categorization of physical hazards can be found in </a:t>
            </a:r>
            <a:r>
              <a:rPr lang="en-US" sz="1200" b="0" i="0" kern="1200" noProof="0" dirty="0">
                <a:solidFill>
                  <a:schemeClr val="tx1"/>
                </a:solidFill>
                <a:latin typeface="Times" pitchFamily="-112" charset="0"/>
                <a:ea typeface="ＭＳ Ｐゴシック" charset="-128"/>
                <a:cs typeface="ＭＳ Ｐゴシック" charset="-128"/>
              </a:rPr>
              <a:t>APPENDIX B OF CFR 1910.1200 - PHYSICAL HAZARD CRITERIA</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0" i="0" kern="1200" noProof="0" dirty="0">
                <a:solidFill>
                  <a:schemeClr val="tx1"/>
                </a:solidFill>
                <a:latin typeface="Times" pitchFamily="-112" charset="0"/>
                <a:ea typeface="ＭＳ Ｐゴシック" charset="-128"/>
              </a:rPr>
              <a:t>Fl</a:t>
            </a:r>
            <a:r>
              <a:rPr lang="en-US" sz="1200" b="0" i="0" kern="1200" noProof="0" dirty="0">
                <a:solidFill>
                  <a:schemeClr val="tx1"/>
                </a:solidFill>
                <a:latin typeface="Times" pitchFamily="-112" charset="0"/>
                <a:ea typeface="ＭＳ Ｐゴシック" charset="-128"/>
                <a:cs typeface="ＭＳ Ｐゴシック" charset="-128"/>
              </a:rPr>
              <a:t>ammable liquid means a liquid having a flash point of not more than 93°C (199.4°F). Flash point means the minimum temperature at which a liquid gives off vapor in sufficient concentration to form an ignitable mixture with air near the surface of the liquid. A flammable liquid is classified in one of four categories. Hazard statements,</a:t>
            </a:r>
            <a:r>
              <a:rPr lang="en-US" sz="1200" b="0" i="0" kern="1200" baseline="0" noProof="0" dirty="0">
                <a:solidFill>
                  <a:schemeClr val="tx1"/>
                </a:solidFill>
                <a:latin typeface="Times" pitchFamily="-112" charset="0"/>
                <a:ea typeface="ＭＳ Ｐゴシック" charset="-128"/>
                <a:cs typeface="ＭＳ Ｐゴシック" charset="-128"/>
              </a:rPr>
              <a:t> signal word and pictograms may change for different categories. For category 1 and 2  the “Danger” signal word is used, while for category 3 and 4  the “Warning” signal word is used. The flame pictogram is used for categories 1, 2 and 3, but there is no pictogram for category 4.</a:t>
            </a:r>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There are 10 health</a:t>
            </a:r>
            <a:r>
              <a:rPr lang="en-US" baseline="0" noProof="0" dirty="0"/>
              <a:t> hazard classes; namely, </a:t>
            </a:r>
            <a:r>
              <a:rPr lang="en-US" b="1" baseline="0" noProof="0" dirty="0"/>
              <a:t>acute toxicity </a:t>
            </a:r>
            <a:r>
              <a:rPr lang="en-US" sz="1200" b="0" i="0" kern="1200" baseline="0" noProof="0" dirty="0">
                <a:solidFill>
                  <a:schemeClr val="tx1"/>
                </a:solidFill>
                <a:latin typeface="Times" pitchFamily="-112" charset="0"/>
                <a:ea typeface="ＭＳ Ｐゴシック" charset="-128"/>
              </a:rPr>
              <a:t>which may harm the organs and cause organ damage</a:t>
            </a:r>
            <a:r>
              <a:rPr lang="en-US" baseline="0" noProof="0" dirty="0"/>
              <a:t>,; </a:t>
            </a:r>
            <a:r>
              <a:rPr lang="en-US" b="1" baseline="0" noProof="0" dirty="0"/>
              <a:t>skin corrosion</a:t>
            </a:r>
            <a:r>
              <a:rPr lang="en-US" sz="1200" b="1" i="0" kern="1200" dirty="0">
                <a:solidFill>
                  <a:schemeClr val="tx1"/>
                </a:solidFill>
                <a:latin typeface="Times" pitchFamily="-112" charset="0"/>
                <a:ea typeface="ＭＳ Ｐゴシック" charset="-128"/>
                <a:cs typeface="ＭＳ Ｐゴシック" charset="-128"/>
              </a:rPr>
              <a:t> </a:t>
            </a:r>
            <a:r>
              <a:rPr lang="en-US" b="1" baseline="0" noProof="0" dirty="0"/>
              <a:t>and irritation </a:t>
            </a:r>
            <a:r>
              <a:rPr lang="en-US" baseline="0" noProof="0" dirty="0"/>
              <a:t>which are </a:t>
            </a:r>
            <a:r>
              <a:rPr lang="en-US" sz="1200" b="0" i="0" kern="1200" dirty="0">
                <a:solidFill>
                  <a:schemeClr val="tx1"/>
                </a:solidFill>
                <a:latin typeface="Times" pitchFamily="-112" charset="0"/>
                <a:ea typeface="ＭＳ Ｐゴシック" charset="-128"/>
                <a:cs typeface="ＭＳ Ｐゴシック" charset="-128"/>
              </a:rPr>
              <a:t>chemicals that cause irreversible damage and destruction of the skin</a:t>
            </a:r>
            <a:r>
              <a:rPr lang="en-US" sz="1200" b="0" i="0" kern="1200" baseline="0" noProof="0" dirty="0">
                <a:solidFill>
                  <a:schemeClr val="tx1"/>
                </a:solidFill>
                <a:latin typeface="Times" pitchFamily="-112" charset="0"/>
                <a:ea typeface="ＭＳ Ｐゴシック" charset="-128"/>
                <a:cs typeface="ＭＳ Ｐゴシック" charset="-128"/>
              </a:rPr>
              <a:t>;</a:t>
            </a:r>
            <a:r>
              <a:rPr lang="en-US" baseline="0" noProof="0" dirty="0"/>
              <a:t> </a:t>
            </a:r>
            <a:r>
              <a:rPr lang="en-US" b="1" baseline="0" noProof="0" dirty="0"/>
              <a:t>serious eye damage and eye irritation</a:t>
            </a:r>
            <a:r>
              <a:rPr lang="en-US" baseline="0" noProof="0" dirty="0"/>
              <a:t>, </a:t>
            </a:r>
            <a:r>
              <a:rPr lang="en-US" b="1" baseline="0" noProof="0" dirty="0"/>
              <a:t>respiratory or skin sensitization</a:t>
            </a:r>
            <a:r>
              <a:rPr lang="en-US" baseline="0" noProof="0" dirty="0"/>
              <a:t>, </a:t>
            </a:r>
            <a:r>
              <a:rPr lang="en-US" b="1" baseline="0" noProof="0" dirty="0"/>
              <a:t>germ cell mutagens</a:t>
            </a:r>
            <a:r>
              <a:rPr lang="en-US" baseline="0" noProof="0" dirty="0"/>
              <a:t> which may induce heritable mutations in human germ cells; </a:t>
            </a:r>
            <a:r>
              <a:rPr lang="en-US" b="1" baseline="0" noProof="0" dirty="0"/>
              <a:t>carcinogenicity, reproductive toxicology </a:t>
            </a:r>
            <a:r>
              <a:rPr lang="en-US" baseline="0" noProof="0" dirty="0"/>
              <a:t>which affect the ability of men and women to have healthy children; </a:t>
            </a:r>
            <a:r>
              <a:rPr lang="en-US" b="1" baseline="0" noProof="0" dirty="0"/>
              <a:t>target organ systemic toxicity </a:t>
            </a:r>
            <a:r>
              <a:rPr lang="en-US" baseline="0" noProof="0" dirty="0"/>
              <a:t>which is caused by either single or repeated exposure and can </a:t>
            </a:r>
            <a:r>
              <a:rPr lang="en-US" dirty="0"/>
              <a:t>damage</a:t>
            </a:r>
            <a:r>
              <a:rPr lang="en-US" baseline="0" dirty="0"/>
              <a:t> or a</a:t>
            </a:r>
            <a:r>
              <a:rPr lang="en-US" dirty="0"/>
              <a:t>ffect</a:t>
            </a:r>
            <a:r>
              <a:rPr lang="en-US" baseline="0" dirty="0"/>
              <a:t> the function of a certain organ;</a:t>
            </a:r>
            <a:r>
              <a:rPr lang="en-US" baseline="0" noProof="0" dirty="0"/>
              <a:t> and </a:t>
            </a:r>
            <a:r>
              <a:rPr lang="en-US" b="1" baseline="0" noProof="0" dirty="0"/>
              <a:t>aspiration toxicity </a:t>
            </a:r>
            <a:r>
              <a:rPr lang="en-US" baseline="0" noProof="0" dirty="0"/>
              <a:t>which can cause </a:t>
            </a:r>
            <a:r>
              <a:rPr lang="en-US" sz="1200" b="0" i="0" kern="1200" dirty="0">
                <a:solidFill>
                  <a:schemeClr val="tx1"/>
                </a:solidFill>
                <a:latin typeface="Times" pitchFamily="-112" charset="0"/>
                <a:ea typeface="ＭＳ Ｐゴシック" charset="-128"/>
                <a:cs typeface="ＭＳ Ｐゴシック" charset="-128"/>
              </a:rPr>
              <a:t>chemical pneumonia, and varying degrees of </a:t>
            </a:r>
            <a:r>
              <a:rPr lang="en-US" sz="1200" b="1" i="0" u="none" kern="1200" dirty="0">
                <a:solidFill>
                  <a:schemeClr val="tx1"/>
                </a:solidFill>
                <a:latin typeface="Times" pitchFamily="-112" charset="0"/>
                <a:ea typeface="ＭＳ Ｐゴシック" charset="-128"/>
                <a:cs typeface="ＭＳ Ｐゴシック" charset="-128"/>
              </a:rPr>
              <a:t>pulmonary injury, or death.</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baseline="0" noProof="0"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b="1" baseline="0" noProof="0" dirty="0"/>
              <a:t>Figures:</a:t>
            </a:r>
            <a:r>
              <a:rPr lang="tr-TR" b="1" baseline="0" noProof="0" dirty="0"/>
              <a:t>	</a:t>
            </a:r>
            <a:r>
              <a:rPr lang="en-US" sz="1200" b="1" baseline="0" noProof="0" dirty="0"/>
              <a:t>Upper -</a:t>
            </a:r>
            <a:r>
              <a:rPr lang="en-US" sz="1200" baseline="0" noProof="0" dirty="0"/>
              <a:t> Skin corrosion </a:t>
            </a:r>
            <a:r>
              <a:rPr lang="en-US" sz="1200" b="1" baseline="0" noProof="0" dirty="0"/>
              <a:t> Lower </a:t>
            </a:r>
            <a:r>
              <a:rPr lang="en-US" sz="1200" baseline="0" noProof="0" dirty="0"/>
              <a:t>- Serious eye damage</a:t>
            </a:r>
            <a:endParaRPr lang="tr-TR" sz="1200" baseline="0" noProof="0" dirty="0"/>
          </a:p>
          <a:p>
            <a:pPr algn="just" eaLnBrk="1" hangingPunct="1">
              <a:lnSpc>
                <a:spcPct val="90000"/>
              </a:lnSpc>
              <a:buFont typeface="Wingdings" pitchFamily="2" charset="2"/>
              <a:buNone/>
            </a:pPr>
            <a:r>
              <a:rPr kumimoji="0" lang="en-US"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Source:</a:t>
            </a:r>
            <a:r>
              <a:rPr kumimoji="0" lang="tr-TR"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a:t>
            </a:r>
            <a:r>
              <a:rPr lang="en-US" sz="1200" b="0" i="0" dirty="0"/>
              <a:t>Division of Continued Education and Professional Studies</a:t>
            </a:r>
            <a:r>
              <a:rPr lang="tr-TR" sz="1200" b="0" i="0" baseline="0" dirty="0"/>
              <a:t> </a:t>
            </a:r>
            <a:r>
              <a:rPr lang="en-US" sz="1200" b="0" i="0" dirty="0"/>
              <a:t>(DECEP)</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noProof="0" dirty="0">
              <a:solidFill>
                <a:srgbClr val="FF0000"/>
              </a:solidFill>
            </a:endParaRP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Health</a:t>
            </a:r>
            <a:r>
              <a:rPr lang="en-US" baseline="0" noProof="0" dirty="0"/>
              <a:t> hazard classes and their categories are listed above. There are different categories for different hazard classes, . </a:t>
            </a:r>
            <a:r>
              <a:rPr lang="en-US" sz="1200" b="0" i="0" kern="1200" baseline="0" noProof="0" dirty="0">
                <a:solidFill>
                  <a:schemeClr val="tx1"/>
                </a:solidFill>
                <a:latin typeface="Times" pitchFamily="-112" charset="0"/>
                <a:ea typeface="ＭＳ Ｐゴシック" charset="-128"/>
                <a:cs typeface="ＭＳ Ｐゴシック" charset="-128"/>
              </a:rPr>
              <a:t>Further information about classification and categorization of health hazards can be found in </a:t>
            </a:r>
            <a:r>
              <a:rPr lang="en-US" sz="1200" b="0" i="0" kern="1200" noProof="0" dirty="0">
                <a:solidFill>
                  <a:schemeClr val="tx1"/>
                </a:solidFill>
                <a:latin typeface="Times" pitchFamily="-112" charset="0"/>
                <a:ea typeface="ＭＳ Ｐゴシック" charset="-128"/>
                <a:cs typeface="ＭＳ Ｐゴシック" charset="-128"/>
              </a:rPr>
              <a:t>APPENDIX A of CFR 1910.1200– HEALTH HAZARD CRITERIA</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noProof="0" dirty="0">
                <a:solidFill>
                  <a:schemeClr val="tx1"/>
                </a:solidFill>
                <a:latin typeface="Times" pitchFamily="-112" charset="0"/>
                <a:ea typeface="ＭＳ Ｐゴシック" charset="-128"/>
                <a:cs typeface="ＭＳ Ｐゴシック" charset="-128"/>
              </a:rPr>
              <a:t>Serious eye damage is the production of tissue damage in the eye, or serious physical decay of vision, following application of a test substance to the anterior surface of the eye, which is not fully reversible within 21 days of application. Eye irritation is the production of changes in the eye following the application of test substance to the anterior surface of the eye, which are fully reversible within 21 days of application. There are 3</a:t>
            </a:r>
            <a:r>
              <a:rPr lang="en-US" sz="1200" b="0" i="0" kern="1200" baseline="0" noProof="0" dirty="0">
                <a:solidFill>
                  <a:schemeClr val="tx1"/>
                </a:solidFill>
                <a:latin typeface="Times" pitchFamily="-112" charset="0"/>
                <a:ea typeface="ＭＳ Ｐゴシック" charset="-128"/>
                <a:cs typeface="ＭＳ Ｐゴシック" charset="-128"/>
              </a:rPr>
              <a:t> categories of serious eye damage and irritation. Category 1 is for eye damage; category 2A and 2B are for eye irritation hazard. Hazard Statement of “</a:t>
            </a:r>
            <a:r>
              <a:rPr lang="en-US" sz="1200" b="0" i="0" kern="1200" noProof="0" dirty="0">
                <a:solidFill>
                  <a:schemeClr val="tx1"/>
                </a:solidFill>
                <a:latin typeface="Times" pitchFamily="-112" charset="0"/>
                <a:ea typeface="ＭＳ Ｐゴシック" charset="-128"/>
                <a:cs typeface="ＭＳ Ｐゴシック" charset="-128"/>
              </a:rPr>
              <a:t>Causes serious eye damage” is used for Category 1; “</a:t>
            </a:r>
            <a:r>
              <a:rPr lang="en-US" sz="1200" b="0" noProof="0" dirty="0"/>
              <a:t>Causes serious eye irritation” is used for category 2A;  and “Causes eye irritation” is used for Category 2B. </a:t>
            </a:r>
            <a:r>
              <a:rPr lang="en-US" sz="1200" b="0" i="0" kern="1200" baseline="0" noProof="0" dirty="0">
                <a:solidFill>
                  <a:schemeClr val="tx1"/>
                </a:solidFill>
                <a:latin typeface="Times" pitchFamily="-112" charset="0"/>
                <a:ea typeface="ＭＳ Ｐゴシック" charset="-128"/>
              </a:rPr>
              <a:t>The s</a:t>
            </a:r>
            <a:r>
              <a:rPr lang="en-US" sz="1200" b="0" i="0" kern="1200" baseline="0" noProof="0" dirty="0">
                <a:solidFill>
                  <a:schemeClr val="tx1"/>
                </a:solidFill>
                <a:latin typeface="Times" pitchFamily="-112" charset="0"/>
                <a:ea typeface="ＭＳ Ｐゴシック" charset="-128"/>
                <a:cs typeface="ＭＳ Ｐゴシック" charset="-128"/>
              </a:rPr>
              <a:t>ignal word of “Danger” is used for Category 1 and “Warning is used for Categories 2A and 2B. Corrosion pictogram is used for Category 1, and the exclamation mark pictogram is used for Category 2A. There is no pictogram for Category 2B.</a:t>
            </a:r>
            <a:endParaRPr lang="en-US" i="0"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noProof="0" dirty="0"/>
              <a:t>Workers may file a complaint with OSHA if the employer retaliates by taking unfavorable personnel action because workers engaged in</a:t>
            </a:r>
            <a:r>
              <a:rPr lang="en-US" baseline="0" noProof="0" dirty="0"/>
              <a:t> </a:t>
            </a:r>
            <a:r>
              <a:rPr lang="en-US" noProof="0" dirty="0"/>
              <a:t>protected activity relating to workplace safety or health, asbestos in schools, cargo containers, airline, commercial motor carrier, consumer product, environmental, financial reform, food safety, health insurance reform, nuclear, pipeline, public transportation agency, railroad, maritime, motor vehicle safety, and securities laws.</a:t>
            </a:r>
            <a:r>
              <a:rPr lang="en-US" baseline="0" noProof="0" dirty="0"/>
              <a:t> </a:t>
            </a:r>
            <a:r>
              <a:rPr lang="en-US" sz="1200" kern="1200" noProof="0" dirty="0">
                <a:solidFill>
                  <a:schemeClr val="tx1"/>
                </a:solidFill>
                <a:latin typeface="Times" pitchFamily="-112" charset="0"/>
                <a:ea typeface="ＭＳ Ｐゴシック" charset="-128"/>
                <a:cs typeface="ＭＳ Ｐゴシック" charset="-128"/>
              </a:rPr>
              <a:t>If it</a:t>
            </a:r>
            <a:r>
              <a:rPr lang="en-US" sz="1200" kern="1200" baseline="0" noProof="0" dirty="0">
                <a:solidFill>
                  <a:schemeClr val="tx1"/>
                </a:solidFill>
                <a:latin typeface="Times" pitchFamily="-112" charset="0"/>
                <a:ea typeface="ＭＳ Ｐゴシック" charset="-128"/>
                <a:cs typeface="ＭＳ Ｐゴシック" charset="-128"/>
              </a:rPr>
              <a:t> is</a:t>
            </a:r>
            <a:r>
              <a:rPr lang="en-US" sz="1200" kern="1200" noProof="0" dirty="0">
                <a:solidFill>
                  <a:schemeClr val="tx1"/>
                </a:solidFill>
                <a:latin typeface="Times" pitchFamily="-112" charset="0"/>
                <a:ea typeface="ＭＳ Ｐゴシック" charset="-128"/>
                <a:cs typeface="ＭＳ Ｐゴシック" charset="-128"/>
              </a:rPr>
              <a:t> believed that the</a:t>
            </a:r>
            <a:r>
              <a:rPr lang="en-US" sz="1200" kern="1200" baseline="0" noProof="0" dirty="0">
                <a:solidFill>
                  <a:schemeClr val="tx1"/>
                </a:solidFill>
                <a:latin typeface="Times" pitchFamily="-112" charset="0"/>
                <a:ea typeface="ＭＳ Ｐゴシック" charset="-128"/>
                <a:cs typeface="ＭＳ Ｐゴシック" charset="-128"/>
              </a:rPr>
              <a:t> </a:t>
            </a:r>
            <a:r>
              <a:rPr lang="en-US" sz="1200" kern="1200" noProof="0" dirty="0">
                <a:solidFill>
                  <a:schemeClr val="tx1"/>
                </a:solidFill>
                <a:latin typeface="Times" pitchFamily="-112" charset="0"/>
                <a:ea typeface="ＭＳ Ｐゴシック" charset="-128"/>
                <a:cs typeface="ＭＳ Ｐゴシック" charset="-128"/>
              </a:rPr>
              <a:t>employer retaliated against the</a:t>
            </a:r>
            <a:r>
              <a:rPr lang="en-US" sz="1200" kern="1200" baseline="0" noProof="0" dirty="0">
                <a:solidFill>
                  <a:schemeClr val="tx1"/>
                </a:solidFill>
                <a:latin typeface="Times" pitchFamily="-112" charset="0"/>
                <a:ea typeface="ＭＳ Ｐゴシック" charset="-128"/>
                <a:cs typeface="ＭＳ Ｐゴシック" charset="-128"/>
              </a:rPr>
              <a:t> worker</a:t>
            </a:r>
            <a:r>
              <a:rPr lang="en-US" sz="1200" kern="1200" noProof="0" dirty="0">
                <a:solidFill>
                  <a:schemeClr val="tx1"/>
                </a:solidFill>
                <a:latin typeface="Times" pitchFamily="-112" charset="0"/>
                <a:ea typeface="ＭＳ Ｐゴシック" charset="-128"/>
                <a:cs typeface="ＭＳ Ｐゴシック" charset="-128"/>
              </a:rPr>
              <a:t> because of exercising legal rights as an employee, workers must contact OSHA as soon as possible;</a:t>
            </a:r>
            <a:r>
              <a:rPr lang="en-US" sz="1200" kern="1200" baseline="0" noProof="0" dirty="0">
                <a:solidFill>
                  <a:schemeClr val="tx1"/>
                </a:solidFill>
                <a:latin typeface="Times" pitchFamily="-112" charset="0"/>
                <a:ea typeface="ＭＳ Ｐゴシック" charset="-128"/>
                <a:cs typeface="ＭＳ Ｐゴシック" charset="-128"/>
              </a:rPr>
              <a:t> </a:t>
            </a:r>
            <a:r>
              <a:rPr lang="en-US" sz="1200" kern="1200" noProof="0" dirty="0">
                <a:solidFill>
                  <a:schemeClr val="tx1"/>
                </a:solidFill>
                <a:latin typeface="Times" pitchFamily="-112" charset="0"/>
                <a:ea typeface="ＭＳ Ｐゴシック" charset="-128"/>
                <a:cs typeface="ＭＳ Ｐゴシック" charset="-128"/>
              </a:rPr>
              <a:t>the complaints must be filed within the legal time limits. An employee can file a</a:t>
            </a:r>
            <a:r>
              <a:rPr lang="en-US" sz="1200" kern="1200" baseline="0" noProof="0" dirty="0">
                <a:solidFill>
                  <a:schemeClr val="tx1"/>
                </a:solidFill>
                <a:latin typeface="Times" pitchFamily="-112" charset="0"/>
                <a:ea typeface="ＭＳ Ｐゴシック" charset="-128"/>
                <a:cs typeface="ＭＳ Ｐゴシック" charset="-128"/>
              </a:rPr>
              <a:t> co</a:t>
            </a:r>
            <a:r>
              <a:rPr lang="en-US" sz="1200" kern="1200" noProof="0" dirty="0">
                <a:solidFill>
                  <a:schemeClr val="tx1"/>
                </a:solidFill>
                <a:latin typeface="Times" pitchFamily="-112" charset="0"/>
                <a:ea typeface="ＭＳ Ｐゴシック" charset="-128"/>
                <a:cs typeface="ＭＳ Ｐゴシック" charset="-128"/>
              </a:rPr>
              <a:t>mplaint with OSHA by visiting or calling the local OSHA office or sending a written complaint to the closest OSHA regional or area office. Written complaints may be filed by facsimile, electronic communication, hand delivery during business hours,</a:t>
            </a:r>
            <a:r>
              <a:rPr lang="tr-TR" sz="1200" kern="1200" noProof="0" dirty="0">
                <a:solidFill>
                  <a:schemeClr val="tx1"/>
                </a:solidFill>
                <a:latin typeface="Times" pitchFamily="-112" charset="0"/>
                <a:ea typeface="ＭＳ Ｐゴシック" charset="-128"/>
                <a:cs typeface="ＭＳ Ｐゴシック" charset="-128"/>
              </a:rPr>
              <a:t> </a:t>
            </a:r>
            <a:r>
              <a:rPr lang="en-US" sz="1200" kern="1200" noProof="0" dirty="0">
                <a:solidFill>
                  <a:schemeClr val="tx1"/>
                </a:solidFill>
                <a:latin typeface="Times" pitchFamily="-112" charset="0"/>
                <a:ea typeface="ＭＳ Ｐゴシック" charset="-128"/>
                <a:cs typeface="ＭＳ Ｐゴシック" charset="-128"/>
              </a:rPr>
              <a:t>U.S.</a:t>
            </a:r>
            <a:r>
              <a:rPr lang="tr-TR" sz="1200" kern="1200" noProof="0" dirty="0">
                <a:solidFill>
                  <a:schemeClr val="tx1"/>
                </a:solidFill>
                <a:latin typeface="Times" pitchFamily="-112" charset="0"/>
                <a:ea typeface="ＭＳ Ｐゴシック" charset="-128"/>
                <a:cs typeface="ＭＳ Ｐゴシック" charset="-128"/>
              </a:rPr>
              <a:t> </a:t>
            </a:r>
            <a:r>
              <a:rPr lang="en-US" sz="1200" kern="1200" noProof="0" dirty="0">
                <a:solidFill>
                  <a:schemeClr val="tx1"/>
                </a:solidFill>
                <a:latin typeface="Times" pitchFamily="-112" charset="0"/>
                <a:ea typeface="ＭＳ Ｐゴシック" charset="-128"/>
                <a:cs typeface="ＭＳ Ｐゴシック" charset="-128"/>
              </a:rPr>
              <a:t>mail (confirmation services recommended), or other third-party commercial carrier.</a:t>
            </a:r>
            <a:endParaRPr lang="en-US" noProof="0" dirty="0"/>
          </a:p>
          <a:p>
            <a:pPr lvl="1"/>
            <a:endParaRPr lang="tr-TR" dirty="0"/>
          </a:p>
          <a:p>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Environmental</a:t>
            </a:r>
            <a:r>
              <a:rPr lang="en-US" baseline="0" noProof="0" dirty="0"/>
              <a:t> hazard classes and their categories are shown above. Environmental hazards are the hazards that affect aquatic life. There are two different hazard classes for environmental hazard which are acute aquatic toxicity and chronic aquatic toxicity. OSHA does not mandate environmental hazards in labels and SDS. </a:t>
            </a:r>
            <a:endParaRPr lang="en-US" sz="1200" b="0" i="0" kern="1200" noProof="0" dirty="0">
              <a:solidFill>
                <a:schemeClr val="tx1"/>
              </a:solidFill>
              <a:latin typeface="Times" pitchFamily="-112" charset="0"/>
              <a:ea typeface="ＭＳ Ｐゴシック" charset="-128"/>
              <a:cs typeface="ＭＳ Ｐゴシック" charset="-128"/>
            </a:endParaRP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noProof="0" dirty="0"/>
              <a:t>Chronic aquatic toxicity means potential or actual properties of a substance that</a:t>
            </a:r>
            <a:r>
              <a:rPr lang="en-US" sz="1200" baseline="0" noProof="0" dirty="0"/>
              <a:t> can </a:t>
            </a:r>
            <a:r>
              <a:rPr lang="en-US" sz="1200" noProof="0" dirty="0"/>
              <a:t>cause adverse effects to aquatic organisms. There</a:t>
            </a:r>
            <a:r>
              <a:rPr lang="en-US" sz="1200" baseline="0" noProof="0" dirty="0"/>
              <a:t> </a:t>
            </a:r>
            <a:r>
              <a:rPr lang="en-US" sz="1200" noProof="0" dirty="0"/>
              <a:t>are 4 categories (1,2,3 and 4) for the </a:t>
            </a:r>
            <a:r>
              <a:rPr lang="en-US" sz="1200" b="1" noProof="0" dirty="0"/>
              <a:t>Chronic Aquatic Toxicity </a:t>
            </a:r>
            <a:r>
              <a:rPr lang="en-US" sz="1200" noProof="0" dirty="0"/>
              <a:t>hazard class. The</a:t>
            </a:r>
            <a:r>
              <a:rPr lang="en-US" sz="1200" baseline="0" noProof="0" dirty="0"/>
              <a:t> severity of hazard changes according to categories, and the “Warning” signal word is used for Category 1, chronic aquatic toxicity hazard. There is no signal word for other categories. The environment pictogram is used for Category 1 and 2, and there is no pictogram for Category 3 and 4.</a:t>
            </a:r>
            <a:endParaRPr lang="en-US" sz="1200"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noProof="0" dirty="0"/>
              <a:t>Employers are required to maintain a written hazard communication program in the workplace. In each workplace, there should be</a:t>
            </a:r>
            <a:r>
              <a:rPr lang="en-US" sz="1200" baseline="0" noProof="0" dirty="0"/>
              <a:t> </a:t>
            </a:r>
            <a:r>
              <a:rPr lang="en-US" sz="1200" noProof="0" dirty="0"/>
              <a:t>safety data sheets, labels and other forms of warning about the chemicals present;</a:t>
            </a:r>
            <a:r>
              <a:rPr lang="en-US" sz="1200" baseline="0" noProof="0" dirty="0"/>
              <a:t> </a:t>
            </a:r>
            <a:r>
              <a:rPr lang="en-US" sz="1200" noProof="0" dirty="0"/>
              <a:t>a list of existing chemicals using a product identifier, which</a:t>
            </a:r>
            <a:r>
              <a:rPr lang="en-US" sz="1200" baseline="0" noProof="0" dirty="0"/>
              <a:t> can be a </a:t>
            </a:r>
            <a:r>
              <a:rPr lang="en-US" sz="1200" noProof="0" dirty="0"/>
              <a:t>unique name or number referenced on the appropriate safety data sheet;</a:t>
            </a:r>
            <a:r>
              <a:rPr lang="en-US" sz="1200" baseline="0" noProof="0" dirty="0"/>
              <a:t> and t</a:t>
            </a:r>
            <a:r>
              <a:rPr lang="en-US" sz="1200" noProof="0" dirty="0"/>
              <a:t>raining information about hazards of non-routine works, such as a manual about how to clean</a:t>
            </a:r>
            <a:r>
              <a:rPr lang="en-US" sz="1200" baseline="0" noProof="0" dirty="0"/>
              <a:t> the reactor vessels.</a:t>
            </a:r>
            <a:endParaRPr lang="en-US" sz="1200"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dirty="0"/>
              <a:t>For multi employer workplaces where all employees can be exposed to hazardous chemicals, all employers should prepare a hazard communication program that</a:t>
            </a:r>
            <a:r>
              <a:rPr lang="tr-TR" baseline="0" dirty="0"/>
              <a:t> </a:t>
            </a:r>
            <a:r>
              <a:rPr lang="en-US" dirty="0"/>
              <a:t>includes access to safety data sheets by other employers’ employees;</a:t>
            </a:r>
            <a:r>
              <a:rPr lang="tr-TR" baseline="0" dirty="0"/>
              <a:t> </a:t>
            </a:r>
            <a:r>
              <a:rPr lang="en-US" dirty="0"/>
              <a:t>provides precautionary measures taken to protect other employers’ workers from possible hazards;</a:t>
            </a:r>
            <a:r>
              <a:rPr lang="en-US" baseline="0" dirty="0"/>
              <a:t> and</a:t>
            </a:r>
            <a:r>
              <a:rPr lang="tr-TR" baseline="0" dirty="0"/>
              <a:t> </a:t>
            </a:r>
            <a:r>
              <a:rPr lang="en-US" dirty="0"/>
              <a:t>has methods to inform the employees of the other employers about the existing labeling system</a:t>
            </a:r>
            <a:r>
              <a:rPr lang="tr-TR" dirty="0"/>
              <a:t>.</a:t>
            </a:r>
            <a:r>
              <a:rPr lang="tr-TR" baseline="0" dirty="0"/>
              <a:t> </a:t>
            </a:r>
            <a:endParaRPr lang="en-US" dirty="0"/>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If the employer has more than one workplace, the hazard communication program materials may be kept in the primary workplace. Employer must ensure that employees can immediately obtain</a:t>
            </a:r>
            <a:r>
              <a:rPr lang="tr-TR" dirty="0"/>
              <a:t> </a:t>
            </a:r>
            <a:r>
              <a:rPr lang="en-US" dirty="0"/>
              <a:t>required information in an emergency.</a:t>
            </a:r>
          </a:p>
          <a:p>
            <a:pPr algn="just"/>
            <a:endParaRPr lang="tr-TR" dirty="0"/>
          </a:p>
          <a:p>
            <a:pPr algn="just" eaLnBrk="1" hangingPunct="1">
              <a:lnSpc>
                <a:spcPct val="90000"/>
              </a:lnSpc>
              <a:buFont typeface="Wingdings" pitchFamily="2" charset="2"/>
              <a:buNone/>
            </a:pPr>
            <a:r>
              <a:rPr lang="en-US" sz="1200" b="1" dirty="0"/>
              <a:t>Figure Source</a:t>
            </a:r>
            <a:r>
              <a:rPr kumimoji="0" lang="tr-TR"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a:t>
            </a:r>
            <a:r>
              <a:rPr lang="en-US" sz="1200" b="0" i="0" dirty="0"/>
              <a:t>Division of Continued Education and Professional Studies</a:t>
            </a:r>
            <a:r>
              <a:rPr lang="tr-TR" sz="1200" b="0" i="0" baseline="0" dirty="0"/>
              <a:t> </a:t>
            </a:r>
            <a:r>
              <a:rPr lang="en-US" sz="1200" b="0" i="0" dirty="0"/>
              <a:t>(DECEP)</a:t>
            </a:r>
          </a:p>
          <a:p>
            <a:pPr algn="just"/>
            <a:endParaRPr lang="en-US"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Labels are written, printed or graphical information elements concerning a hazardous chemical that are affixed to, printed on, or attached to the immediate container or package</a:t>
            </a:r>
            <a:r>
              <a:rPr lang="en-US" baseline="0" noProof="0" dirty="0"/>
              <a:t> </a:t>
            </a:r>
            <a:r>
              <a:rPr lang="en-US" noProof="0" dirty="0"/>
              <a:t>of a hazardous chemical</a:t>
            </a:r>
            <a:r>
              <a:rPr lang="tr-TR" noProof="0" dirty="0"/>
              <a:t>. </a:t>
            </a:r>
            <a:endParaRPr lang="en-US" noProof="0" dirty="0"/>
          </a:p>
          <a:p>
            <a:pPr algn="just"/>
            <a:endParaRPr lang="tr-TR" dirty="0"/>
          </a:p>
          <a:p>
            <a:pPr algn="just" eaLnBrk="1" hangingPunct="1">
              <a:lnSpc>
                <a:spcPct val="90000"/>
              </a:lnSpc>
              <a:buFont typeface="Wingdings" pitchFamily="2" charset="2"/>
              <a:buNone/>
            </a:pPr>
            <a:r>
              <a:rPr lang="en-US" sz="1200" b="1" dirty="0"/>
              <a:t>Figure Source: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Di</a:t>
            </a:r>
            <a:r>
              <a:rPr lang="en-US" sz="1200" b="0" i="0" dirty="0"/>
              <a:t>vision of Continued Education and Professional Studies</a:t>
            </a:r>
            <a:r>
              <a:rPr lang="tr-TR" sz="1200" b="0" i="0" baseline="0" dirty="0"/>
              <a:t> </a:t>
            </a:r>
            <a:r>
              <a:rPr lang="en-US" sz="1200" b="0" i="0" dirty="0"/>
              <a:t>(DECEP)</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noProof="0" dirty="0"/>
              <a:t>Employer can use any labeling system as long as they contain the above mentioned sections and information.</a:t>
            </a:r>
            <a:r>
              <a:rPr lang="en-US" sz="1200" baseline="0" noProof="0" dirty="0"/>
              <a:t> </a:t>
            </a:r>
            <a:r>
              <a:rPr lang="en-US" sz="1200" noProof="0" dirty="0"/>
              <a:t>Labels must be legible, and clearly displayed. They must be in English but other languages can be added if needed.</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Chemical manufacturers, distributors or importers, who become aware of new information about</a:t>
            </a:r>
            <a:r>
              <a:rPr lang="tr-TR" sz="1200" dirty="0"/>
              <a:t> a</a:t>
            </a:r>
            <a:r>
              <a:rPr lang="en-US" sz="1200" dirty="0"/>
              <a:t> chemical product, must revise the label </a:t>
            </a:r>
            <a:r>
              <a:rPr lang="en-US" sz="1200" b="1" dirty="0"/>
              <a:t>within 6 months</a:t>
            </a:r>
            <a:r>
              <a:rPr lang="en-US" sz="1200" dirty="0"/>
              <a:t>.</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Manufacturers, importers and distributors are required to label, mark or tag their chemicals before the</a:t>
            </a:r>
            <a:r>
              <a:rPr lang="tr-TR" baseline="0" dirty="0"/>
              <a:t> </a:t>
            </a:r>
            <a:r>
              <a:rPr lang="en-US" baseline="0" dirty="0"/>
              <a:t>chemicals</a:t>
            </a:r>
            <a:r>
              <a:rPr lang="en-US" dirty="0"/>
              <a:t> leave the workplace.</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tr-TR" sz="1200" noProof="0" dirty="0"/>
          </a:p>
          <a:p>
            <a:pPr algn="just" eaLnBrk="1" hangingPunct="1">
              <a:lnSpc>
                <a:spcPct val="90000"/>
              </a:lnSpc>
              <a:buFont typeface="Wingdings" pitchFamily="2" charset="2"/>
              <a:buNone/>
            </a:pPr>
            <a:r>
              <a:rPr kumimoji="0" lang="en-US" sz="1200" b="1" i="0" u="none" strike="noStrike" kern="1200" cap="none" spc="0" normalizeH="0" baseline="0" dirty="0">
                <a:ln>
                  <a:noFill/>
                </a:ln>
                <a:solidFill>
                  <a:schemeClr val="tx1"/>
                </a:solidFill>
                <a:effectLst/>
                <a:uLnTx/>
                <a:uFillTx/>
                <a:latin typeface="Times" pitchFamily="-112" charset="0"/>
                <a:ea typeface="ＭＳ Ｐゴシック" charset="-128"/>
                <a:cs typeface="ＭＳ Ｐゴシック" charset="-128"/>
              </a:rPr>
              <a:t>Figure source</a:t>
            </a:r>
            <a:r>
              <a:rPr kumimoji="0" lang="tr-TR" sz="1200" b="0"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a:t>
            </a:r>
            <a:r>
              <a:rPr kumimoji="0" lang="tr-TR"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a:t>
            </a:r>
            <a:r>
              <a:rPr lang="en-US" sz="1200" b="0" i="0" dirty="0"/>
              <a:t>Division of Continued Education and Professional Studies</a:t>
            </a:r>
            <a:r>
              <a:rPr lang="tr-TR" sz="1200" b="0" i="0" baseline="0" dirty="0"/>
              <a:t> </a:t>
            </a:r>
            <a:r>
              <a:rPr lang="en-US" sz="1200" b="0" i="0" dirty="0"/>
              <a:t>(DECEP)</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Labels must follow a specific format under GHS. It is</a:t>
            </a:r>
            <a:r>
              <a:rPr lang="en-US" baseline="0" noProof="0" dirty="0"/>
              <a:t> </a:t>
            </a:r>
            <a:r>
              <a:rPr lang="en-US" sz="1200" b="0" i="0" kern="1200" dirty="0">
                <a:solidFill>
                  <a:schemeClr val="tx1"/>
                </a:solidFill>
                <a:latin typeface="Times" pitchFamily="-112" charset="0"/>
                <a:ea typeface="ＭＳ Ｐゴシック" charset="-128"/>
                <a:cs typeface="ＭＳ Ｐゴシック" charset="-128"/>
              </a:rPr>
              <a:t>required that a label include a </a:t>
            </a:r>
            <a:r>
              <a:rPr lang="en-US" b="1" baseline="0" noProof="0" dirty="0"/>
              <a:t>product identifier, </a:t>
            </a:r>
            <a:r>
              <a:rPr lang="en-US" baseline="0" noProof="0" dirty="0"/>
              <a:t>which shows how the hazardous chemical is identified, such as chemical name, code number or batch number; </a:t>
            </a:r>
            <a:r>
              <a:rPr lang="en-US" b="1" baseline="0" noProof="0" dirty="0"/>
              <a:t>pictograms, signal words, precautionary statements, and name, address, phone number of manufacturer, importer or responsible party</a:t>
            </a:r>
            <a:r>
              <a:rPr lang="en-US" baseline="0" noProof="0" dirty="0"/>
              <a:t>.</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i="0" dirty="0"/>
              <a:t>Federal Hazard Communication Standard, Title 29,  Part 1910.1200 of the Code of</a:t>
            </a:r>
            <a:r>
              <a:rPr lang="tr-TR" i="0" baseline="0" dirty="0"/>
              <a:t> </a:t>
            </a:r>
            <a:r>
              <a:rPr lang="en-US" i="0" dirty="0"/>
              <a:t>Federal Regulations (29 CFR  1910.1200) mandates that “Workers have the right to know and  understand the hazardous chemicals they use and how to work with them safely.”</a:t>
            </a:r>
            <a:r>
              <a:rPr lang="tr-TR" i="0" dirty="0"/>
              <a:t> </a:t>
            </a:r>
            <a:r>
              <a:rPr lang="en-US" i="0" dirty="0"/>
              <a:t>This regulation is designed to make information about hazardous chemicals  that are present in work places available to exposed employees.</a:t>
            </a:r>
            <a:r>
              <a:rPr lang="tr-TR" i="0" baseline="0" dirty="0"/>
              <a:t> </a:t>
            </a:r>
            <a:r>
              <a:rPr lang="en-US" i="0" dirty="0"/>
              <a:t>The hazard communication standard  applies to any business, including manufacturers that use  hazardous chemicals, regardless of the number of individuals employed. </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just" defTabSz="914400" rtl="0" eaLnBrk="0" fontAlgn="base" latinLnBrk="0" hangingPunct="0">
              <a:lnSpc>
                <a:spcPct val="100000"/>
              </a:lnSpc>
              <a:spcBef>
                <a:spcPct val="30000"/>
              </a:spcBef>
              <a:spcAft>
                <a:spcPct val="0"/>
              </a:spcAft>
              <a:buClrTx/>
              <a:buSzTx/>
              <a:buFontTx/>
              <a:buNone/>
              <a:tabLst/>
              <a:defRPr/>
            </a:pPr>
            <a:r>
              <a:rPr lang="en-US" dirty="0"/>
              <a:t>A</a:t>
            </a:r>
            <a:r>
              <a:rPr lang="en-US" baseline="0" dirty="0"/>
              <a:t> sample label is shown above, which has a </a:t>
            </a:r>
            <a:r>
              <a:rPr lang="en-US" b="1" baseline="0" noProof="0" dirty="0"/>
              <a:t>product identifier, </a:t>
            </a:r>
            <a:r>
              <a:rPr lang="en-US" b="0" baseline="0" noProof="0" dirty="0" err="1"/>
              <a:t>Toxiflam</a:t>
            </a:r>
            <a:r>
              <a:rPr lang="en-US" b="0" baseline="0" noProof="0" dirty="0"/>
              <a:t>; a flame and a skull and crossbones pictograms;</a:t>
            </a:r>
          </a:p>
          <a:p>
            <a:pPr marL="0" marR="0" lvl="1" indent="0" algn="just" defTabSz="914400" rtl="0" eaLnBrk="0" fontAlgn="base" latinLnBrk="0" hangingPunct="0">
              <a:lnSpc>
                <a:spcPct val="100000"/>
              </a:lnSpc>
              <a:spcBef>
                <a:spcPct val="30000"/>
              </a:spcBef>
              <a:spcAft>
                <a:spcPct val="0"/>
              </a:spcAft>
              <a:buClrTx/>
              <a:buSzTx/>
              <a:buFontTx/>
              <a:buNone/>
              <a:tabLst/>
              <a:defRPr/>
            </a:pPr>
            <a:r>
              <a:rPr lang="en-US" b="0" baseline="0" noProof="0" dirty="0"/>
              <a:t> the </a:t>
            </a:r>
            <a:r>
              <a:rPr lang="en-US" b="1" baseline="0" noProof="0" dirty="0"/>
              <a:t>signal word </a:t>
            </a:r>
            <a:r>
              <a:rPr lang="en-US" b="0" baseline="0" noProof="0" dirty="0"/>
              <a:t>“Danger”; </a:t>
            </a:r>
            <a:r>
              <a:rPr lang="en-US" b="1" baseline="0" noProof="0" dirty="0"/>
              <a:t>hazard </a:t>
            </a:r>
            <a:r>
              <a:rPr lang="en-US" b="1" dirty="0"/>
              <a:t>statement </a:t>
            </a:r>
            <a:r>
              <a:rPr lang="en-US" dirty="0"/>
              <a:t>“Toxic If Swallowed,</a:t>
            </a:r>
            <a:r>
              <a:rPr lang="en-US" baseline="0" dirty="0"/>
              <a:t> Flammable Liquid and Vapor”; </a:t>
            </a:r>
          </a:p>
          <a:p>
            <a:pPr marL="0" marR="0" lvl="1" indent="0" algn="just" defTabSz="914400" rtl="0" eaLnBrk="0" fontAlgn="base" latinLnBrk="0" hangingPunct="0">
              <a:lnSpc>
                <a:spcPct val="100000"/>
              </a:lnSpc>
              <a:spcBef>
                <a:spcPct val="30000"/>
              </a:spcBef>
              <a:spcAft>
                <a:spcPct val="0"/>
              </a:spcAft>
              <a:buClrTx/>
              <a:buSzTx/>
              <a:buFontTx/>
              <a:buNone/>
              <a:tabLst/>
              <a:defRPr/>
            </a:pPr>
            <a:r>
              <a:rPr lang="en-US" b="1" baseline="0" noProof="0" dirty="0"/>
              <a:t>precautionary statement </a:t>
            </a:r>
            <a:r>
              <a:rPr lang="en-US" b="0" baseline="0" noProof="0" dirty="0"/>
              <a:t>“Do not eat, drink or use tobacco when using this product. Wash hands thoroughly after handling. Keep container tightly closed. Keep away from heat/spark/open flame. No smoking. Wear protective gloves and eye/face protection. Ground container and receiving equipment. Use explosion-proof electrical equipment. Take precautionary measures against static discharge. Use only non-sparking tools. Store in cool/well-ventilated place. IF SWALLOWED: Immediately call a POISON CONTROL CENTER or doctor/physician. Rinse mouth.”; and </a:t>
            </a:r>
          </a:p>
          <a:p>
            <a:pPr marL="0" marR="0" lvl="1" indent="0" algn="just" defTabSz="914400" rtl="0" eaLnBrk="0" fontAlgn="base" latinLnBrk="0" hangingPunct="0">
              <a:lnSpc>
                <a:spcPct val="100000"/>
              </a:lnSpc>
              <a:spcBef>
                <a:spcPct val="30000"/>
              </a:spcBef>
              <a:spcAft>
                <a:spcPct val="0"/>
              </a:spcAft>
              <a:buClrTx/>
              <a:buSzTx/>
              <a:buFontTx/>
              <a:buNone/>
              <a:tabLst/>
              <a:defRPr/>
            </a:pPr>
            <a:r>
              <a:rPr lang="en-US" b="1" baseline="0" noProof="0" dirty="0"/>
              <a:t>name, address, phone number of manufacturer, importer or responsible party, </a:t>
            </a:r>
            <a:r>
              <a:rPr lang="en-US" b="0" baseline="0" noProof="0" dirty="0"/>
              <a:t>which is My Company, Mystery</a:t>
            </a:r>
            <a:r>
              <a:rPr lang="tr-TR" b="0" baseline="0" noProof="0" dirty="0"/>
              <a:t>t</a:t>
            </a:r>
            <a:r>
              <a:rPr lang="en-US" b="0" baseline="0" noProof="0" dirty="0"/>
              <a:t>, My Town NJ 00000, Tel: 444 999 9999”.</a:t>
            </a:r>
            <a:endParaRPr lang="en-US" b="0" noProof="0" dirty="0"/>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Pictograms are standardized symbols that alert workers to</a:t>
            </a:r>
            <a:r>
              <a:rPr lang="en-US" baseline="0" noProof="0" dirty="0"/>
              <a:t> the various hazards. </a:t>
            </a:r>
            <a:r>
              <a:rPr lang="en-US" sz="1200" b="0" i="0" kern="1200" dirty="0">
                <a:solidFill>
                  <a:schemeClr val="tx1"/>
                </a:solidFill>
                <a:latin typeface="Times" pitchFamily="-112" charset="0"/>
                <a:ea typeface="ＭＳ Ｐゴシック" charset="-128"/>
                <a:cs typeface="ＭＳ Ｐゴシック" charset="-128"/>
              </a:rPr>
              <a:t>Each pictogram consists of a symbol on a white background framed within a red border and represents a distinct hazard(s).</a:t>
            </a:r>
            <a:r>
              <a:rPr lang="en-US" baseline="0" noProof="0" dirty="0"/>
              <a:t> There are 9 pictograms used in the new labeling system to </a:t>
            </a:r>
            <a:r>
              <a:rPr lang="en-US" sz="1200" b="0" i="0" kern="1200" noProof="0" dirty="0">
                <a:solidFill>
                  <a:schemeClr val="tx1"/>
                </a:solidFill>
                <a:latin typeface="Times" pitchFamily="-112" charset="0"/>
                <a:ea typeface="ＭＳ Ｐゴシック" charset="-128"/>
                <a:cs typeface="ＭＳ Ｐゴシック" charset="-128"/>
              </a:rPr>
              <a:t>convey the health, physical and environmental hazards</a:t>
            </a:r>
            <a:r>
              <a:rPr lang="en-US" baseline="0" noProof="0" dirty="0"/>
              <a:t>.  O</a:t>
            </a:r>
            <a:r>
              <a:rPr lang="tr-TR" baseline="0" noProof="0" dirty="0"/>
              <a:t>SHA</a:t>
            </a:r>
            <a:r>
              <a:rPr lang="en-US" baseline="0" noProof="0" dirty="0"/>
              <a:t> does not mandate the use of environment pictogram. Each pictogram shows the health and safety hazards related to the chemical itself. There can be one or more pictograms on a given label. These pictograms can also be found in Safety Data Sheets containing more information about the chemical product.</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first pictogram </a:t>
            </a:r>
            <a:r>
              <a:rPr lang="en-US" baseline="0" noProof="0" dirty="0"/>
              <a:t>is a symbol of Health Hazard associated with chemicals that can cause health problems over a long period of time.  These are </a:t>
            </a:r>
            <a:r>
              <a:rPr lang="en-US" b="1" baseline="0" noProof="0" dirty="0"/>
              <a:t>carcinogens </a:t>
            </a:r>
            <a:r>
              <a:rPr lang="en-US" baseline="0" noProof="0" dirty="0"/>
              <a:t>which can lead to cancer; </a:t>
            </a:r>
            <a:r>
              <a:rPr lang="en-US" b="1" baseline="0" noProof="0" dirty="0"/>
              <a:t>mutagens </a:t>
            </a:r>
            <a:r>
              <a:rPr lang="en-US" baseline="0" noProof="0" dirty="0"/>
              <a:t>which can cause alterations in DNA; </a:t>
            </a:r>
            <a:r>
              <a:rPr lang="en-US" b="1" baseline="0" noProof="0" dirty="0"/>
              <a:t>reproductive toxicity </a:t>
            </a:r>
            <a:r>
              <a:rPr lang="en-US" baseline="0" noProof="0" dirty="0"/>
              <a:t>which affects the ability of men and women to have healthy children; </a:t>
            </a:r>
            <a:r>
              <a:rPr lang="en-US" b="1" baseline="0" noProof="0" dirty="0"/>
              <a:t>respiratory sensitizers </a:t>
            </a:r>
            <a:r>
              <a:rPr lang="en-US" baseline="0" noProof="0" dirty="0"/>
              <a:t>which can cause allergic reactions after exposure; </a:t>
            </a:r>
            <a:r>
              <a:rPr lang="en-US" b="1" baseline="0" noProof="0" dirty="0"/>
              <a:t>target organ toxicity</a:t>
            </a:r>
            <a:r>
              <a:rPr lang="en-US" baseline="0" noProof="0" dirty="0"/>
              <a:t> hazards which can </a:t>
            </a:r>
            <a:r>
              <a:rPr lang="en-US" dirty="0"/>
              <a:t>damage</a:t>
            </a:r>
            <a:r>
              <a:rPr lang="en-US" baseline="0" dirty="0"/>
              <a:t> or a</a:t>
            </a:r>
            <a:r>
              <a:rPr lang="en-US" dirty="0"/>
              <a:t>ffect</a:t>
            </a:r>
            <a:r>
              <a:rPr lang="en-US" baseline="0" dirty="0"/>
              <a:t> the function of a certain organ; and </a:t>
            </a:r>
            <a:r>
              <a:rPr lang="en-US" b="1" baseline="0" dirty="0"/>
              <a:t>aspiration toxicity </a:t>
            </a:r>
            <a:r>
              <a:rPr lang="en-US" baseline="0" dirty="0"/>
              <a:t>hazards which could lead to </a:t>
            </a:r>
            <a:r>
              <a:rPr lang="en-US" sz="1200" b="0" i="0" kern="1200" dirty="0">
                <a:solidFill>
                  <a:schemeClr val="tx1"/>
                </a:solidFill>
                <a:latin typeface="Times" pitchFamily="-112" charset="0"/>
                <a:ea typeface="ＭＳ Ｐゴシック" charset="-128"/>
                <a:cs typeface="ＭＳ Ｐゴシック" charset="-128"/>
              </a:rPr>
              <a:t>chemical pneumonia, and varying degrees of pulmonary problems.</a:t>
            </a:r>
            <a:endParaRPr lang="en-US"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0000" lnSpcReduction="20000"/>
          </a:bodyPr>
          <a:lstStyle/>
          <a:p>
            <a:pPr algn="just"/>
            <a:r>
              <a:rPr lang="en-US" sz="1200" noProof="0" dirty="0"/>
              <a:t>This pictogram</a:t>
            </a:r>
            <a:r>
              <a:rPr lang="en-US" sz="1200" baseline="0" noProof="0" dirty="0"/>
              <a:t> </a:t>
            </a:r>
            <a:r>
              <a:rPr lang="en-US" sz="1200" noProof="0" dirty="0"/>
              <a:t>is a symbol of</a:t>
            </a:r>
            <a:r>
              <a:rPr lang="en-US" sz="1200" baseline="0" noProof="0" dirty="0"/>
              <a:t> a flame. It is associated with </a:t>
            </a:r>
            <a:r>
              <a:rPr lang="en-US" sz="1200" b="1" baseline="0" noProof="0" dirty="0"/>
              <a:t>flammable</a:t>
            </a:r>
            <a:r>
              <a:rPr lang="en-US" sz="1200" baseline="0" noProof="0" dirty="0"/>
              <a:t> liquids, solids and aerosols. Also indicated by this pictogram are </a:t>
            </a:r>
            <a:r>
              <a:rPr lang="en-US" sz="1200" b="1" baseline="0" noProof="0" dirty="0" err="1"/>
              <a:t>pyrophorics</a:t>
            </a:r>
            <a:r>
              <a:rPr lang="en-US" sz="1200" b="1" baseline="0" noProof="0" dirty="0"/>
              <a:t> </a:t>
            </a:r>
            <a:r>
              <a:rPr lang="en-US" sz="1200" baseline="0" noProof="0" dirty="0"/>
              <a:t> which are capable of igniting spontaneously in air; </a:t>
            </a:r>
            <a:r>
              <a:rPr lang="en-US" sz="1200" b="1" baseline="0" noProof="0" dirty="0"/>
              <a:t>self heating </a:t>
            </a:r>
            <a:r>
              <a:rPr lang="en-US" sz="1200" b="0" baseline="0" noProof="0" dirty="0"/>
              <a:t>chemicals</a:t>
            </a:r>
            <a:r>
              <a:rPr lang="en-US" sz="1200" b="1" baseline="0" noProof="0" dirty="0"/>
              <a:t> </a:t>
            </a:r>
            <a:r>
              <a:rPr lang="en-US" sz="1200" baseline="0" noProof="0" dirty="0"/>
              <a:t>which generate heat by reaction with air without any energy supply. It will also appear on chemical products that </a:t>
            </a:r>
            <a:r>
              <a:rPr lang="en-US" sz="1200" b="1" baseline="0" noProof="0" dirty="0"/>
              <a:t>emits flammable gases, self reactive products</a:t>
            </a:r>
            <a:r>
              <a:rPr lang="en-US" sz="1200" baseline="0" noProof="0" dirty="0"/>
              <a:t>** (Type B, C, D, E, F) which are thermally </a:t>
            </a:r>
            <a:r>
              <a:rPr lang="en-US" sz="1200" b="0" i="0" kern="1200" dirty="0">
                <a:solidFill>
                  <a:schemeClr val="tx1"/>
                </a:solidFill>
                <a:latin typeface="Times" pitchFamily="-112" charset="0"/>
                <a:ea typeface="ＭＳ Ｐゴシック" charset="-128"/>
                <a:cs typeface="ＭＳ Ｐゴシック" charset="-128"/>
              </a:rPr>
              <a:t>unstable liquid or solid substances or mixtures liable to undergo a strongly exothermic decomposition even without participation of oxygen; </a:t>
            </a:r>
            <a:r>
              <a:rPr lang="en-US" sz="1200" baseline="0" noProof="0" dirty="0"/>
              <a:t> and </a:t>
            </a:r>
            <a:r>
              <a:rPr lang="en-US" sz="1200" b="1" baseline="0" noProof="0" dirty="0"/>
              <a:t>organic peroxides</a:t>
            </a:r>
            <a:r>
              <a:rPr lang="en-US" sz="1200" b="0" baseline="0" noProof="0" dirty="0"/>
              <a:t>*** </a:t>
            </a:r>
            <a:r>
              <a:rPr lang="en-US" sz="1200" b="0" i="0" kern="1200" baseline="0" noProof="0" dirty="0">
                <a:solidFill>
                  <a:schemeClr val="tx1"/>
                </a:solidFill>
                <a:latin typeface="Times" pitchFamily="-112" charset="0"/>
                <a:ea typeface="ＭＳ Ｐゴシック" charset="-128"/>
              </a:rPr>
              <a:t>(types</a:t>
            </a:r>
            <a:r>
              <a:rPr lang="en-US" sz="1200" b="0" i="0" kern="1200" dirty="0">
                <a:solidFill>
                  <a:schemeClr val="tx1"/>
                </a:solidFill>
                <a:latin typeface="Times" pitchFamily="-112" charset="0"/>
                <a:ea typeface="ＭＳ Ｐゴシック" charset="-128"/>
                <a:cs typeface="ＭＳ Ｐゴシック" charset="-128"/>
              </a:rPr>
              <a:t> B,</a:t>
            </a:r>
            <a:r>
              <a:rPr lang="en-US" sz="1200" b="0" i="0" kern="1200" baseline="0" dirty="0">
                <a:solidFill>
                  <a:schemeClr val="tx1"/>
                </a:solidFill>
                <a:latin typeface="Times" pitchFamily="-112" charset="0"/>
                <a:ea typeface="ＭＳ Ｐゴシック" charset="-128"/>
                <a:cs typeface="ＭＳ Ｐゴシック" charset="-128"/>
              </a:rPr>
              <a:t> C, D, E, F)</a:t>
            </a:r>
            <a:r>
              <a:rPr lang="en-US" sz="1200" b="1" baseline="0" noProof="0" dirty="0"/>
              <a:t> </a:t>
            </a:r>
            <a:r>
              <a:rPr lang="en-US" sz="1200" baseline="0" noProof="0" dirty="0"/>
              <a:t>which are found in many products such as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accelerators,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activators,</a:t>
            </a:r>
            <a:r>
              <a:rPr lang="en-US" sz="1200" b="0" i="0" u="none" strike="noStrike"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cross-linking agents</a:t>
            </a:r>
            <a:r>
              <a:rPr lang="en-US" sz="1200" b="0" i="0" kern="1200" baseline="0" noProof="0" dirty="0">
                <a:solidFill>
                  <a:schemeClr val="tx1"/>
                </a:solidFill>
                <a:latin typeface="Times" pitchFamily="-112" charset="0"/>
                <a:ea typeface="ＭＳ Ｐゴシック" charset="-128"/>
                <a:cs typeface="ＭＳ Ｐゴシック" charset="-128"/>
              </a:rPr>
              <a:t> and</a:t>
            </a:r>
            <a:r>
              <a:rPr lang="en-US" sz="1200" b="0" i="0" kern="1200" noProof="0" dirty="0">
                <a:solidFill>
                  <a:schemeClr val="tx1"/>
                </a:solidFill>
                <a:latin typeface="Times" pitchFamily="-112" charset="0"/>
                <a:ea typeface="ＭＳ Ｐゴシック" charset="-128"/>
                <a:cs typeface="ＭＳ Ｐゴシック" charset="-128"/>
              </a:rPr>
              <a:t> </a:t>
            </a:r>
            <a:r>
              <a:rPr lang="en-US" sz="1200" baseline="0" noProof="0" dirty="0"/>
              <a:t>curing agents.</a:t>
            </a:r>
          </a:p>
          <a:p>
            <a:pPr algn="just"/>
            <a:endParaRPr lang="tr-TR" sz="1200" baseline="0" noProof="0" dirty="0"/>
          </a:p>
          <a:p>
            <a:pPr algn="just"/>
            <a:r>
              <a:rPr lang="tr-TR" sz="1200" b="1" noProof="0" dirty="0"/>
              <a:t>**Self </a:t>
            </a:r>
            <a:r>
              <a:rPr lang="en-US" sz="1200" b="1" noProof="0" dirty="0"/>
              <a:t>reactive types</a:t>
            </a:r>
            <a:r>
              <a:rPr lang="tr-TR" sz="1200" b="1" noProof="0" dirty="0"/>
              <a:t>;</a:t>
            </a:r>
          </a:p>
          <a:p>
            <a:pPr algn="just"/>
            <a:r>
              <a:rPr lang="en-US" sz="1200" b="1" dirty="0"/>
              <a:t>Type</a:t>
            </a:r>
            <a:r>
              <a:rPr lang="tr-TR" sz="1200" b="1" dirty="0"/>
              <a:t> B- </a:t>
            </a:r>
            <a:r>
              <a:rPr lang="en-US" sz="1200" b="0" i="0" kern="1200" dirty="0">
                <a:solidFill>
                  <a:schemeClr val="tx1"/>
                </a:solidFill>
                <a:latin typeface="Times" pitchFamily="-112" charset="0"/>
                <a:ea typeface="ＭＳ Ｐゴシック" charset="-128"/>
                <a:cs typeface="ＭＳ Ｐゴシック" charset="-128"/>
              </a:rPr>
              <a:t>as packaged, does not detonate or deflagrate rapidly but is capable of undergoing a thermal explosion</a:t>
            </a:r>
            <a:r>
              <a:rPr lang="tr-TR" sz="1200" b="0" i="0" kern="1200" dirty="0">
                <a:solidFill>
                  <a:schemeClr val="tx1"/>
                </a:solidFill>
                <a:latin typeface="Times" pitchFamily="-112" charset="0"/>
                <a:ea typeface="ＭＳ Ｐゴシック" charset="-128"/>
                <a:cs typeface="ＭＳ Ｐゴシック" charset="-128"/>
              </a:rPr>
              <a:t>. (</a:t>
            </a:r>
            <a:r>
              <a:rPr lang="en-US" sz="1200" b="0" i="0" kern="1200" dirty="0">
                <a:solidFill>
                  <a:schemeClr val="tx1"/>
                </a:solidFill>
                <a:latin typeface="Times" pitchFamily="-112" charset="0"/>
                <a:ea typeface="ＭＳ Ｐゴシック" charset="-128"/>
                <a:cs typeface="ＭＳ Ｐゴシック" charset="-128"/>
              </a:rPr>
              <a:t>Heating causes </a:t>
            </a:r>
            <a:r>
              <a:rPr lang="tr-TR" sz="1200" b="0" i="0" kern="1200" baseline="0" dirty="0">
                <a:solidFill>
                  <a:schemeClr val="tx1"/>
                </a:solidFill>
                <a:latin typeface="Times" pitchFamily="-112" charset="0"/>
                <a:ea typeface="ＭＳ Ｐゴシック" charset="-128"/>
                <a:cs typeface="ＭＳ Ｐゴシック" charset="-128"/>
              </a:rPr>
              <a:t>fire)</a:t>
            </a:r>
            <a:endParaRPr lang="tr-TR" sz="1200" noProof="0" dirty="0"/>
          </a:p>
          <a:p>
            <a:pPr algn="just"/>
            <a:r>
              <a:rPr lang="en-US" sz="1200" b="1" dirty="0"/>
              <a:t>Type C – </a:t>
            </a:r>
            <a:r>
              <a:rPr lang="en-US" sz="1200" dirty="0"/>
              <a:t>as</a:t>
            </a:r>
            <a:r>
              <a:rPr lang="en-US" sz="1200" b="1" dirty="0"/>
              <a:t> </a:t>
            </a:r>
            <a:r>
              <a:rPr lang="en-US" sz="1200" noProof="0" dirty="0"/>
              <a:t>packaged, possesses explosive properties but will not detonate, deflagrate or thermally explode; </a:t>
            </a:r>
          </a:p>
          <a:p>
            <a:pPr algn="just"/>
            <a:r>
              <a:rPr lang="en-US" sz="1200" b="1" noProof="0" dirty="0"/>
              <a:t>Types D</a:t>
            </a:r>
            <a:r>
              <a:rPr lang="tr-TR" sz="1200" b="1" noProof="0" dirty="0"/>
              <a:t>,</a:t>
            </a:r>
            <a:r>
              <a:rPr lang="tr-TR" sz="1200" b="1" baseline="0" noProof="0" dirty="0"/>
              <a:t> E, F </a:t>
            </a:r>
            <a:r>
              <a:rPr lang="en-US" sz="1200" b="1" noProof="0" dirty="0"/>
              <a:t>– </a:t>
            </a:r>
            <a:r>
              <a:rPr lang="en-US" sz="1200" noProof="0" dirty="0"/>
              <a:t>have shown hazards such as partial detonation, etc. when tested in a laboratory but do not possess these hazards as packaged.</a:t>
            </a:r>
            <a:endParaRPr lang="tr-TR" sz="1200" noProof="0" dirty="0"/>
          </a:p>
          <a:p>
            <a:pPr algn="just"/>
            <a:endParaRPr lang="tr-TR" sz="1200" noProof="0" dirty="0"/>
          </a:p>
          <a:p>
            <a:pPr marL="0" marR="0" indent="0" algn="just" defTabSz="914400" latinLnBrk="0">
              <a:buClrTx/>
              <a:buSzTx/>
              <a:buFontTx/>
              <a:buNone/>
              <a:tabLst/>
              <a:defRPr/>
            </a:pPr>
            <a:r>
              <a:rPr lang="tr-TR" sz="1200" b="1" dirty="0"/>
              <a:t>***</a:t>
            </a:r>
            <a:r>
              <a:rPr lang="en-US" sz="1200" b="1" dirty="0"/>
              <a:t>Organic peroxide types</a:t>
            </a:r>
            <a:r>
              <a:rPr lang="tr-TR" sz="1200" b="1" dirty="0"/>
              <a:t>:</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1" i="0" kern="1200" baseline="0" noProof="0" dirty="0">
                <a:solidFill>
                  <a:schemeClr val="tx1"/>
                </a:solidFill>
                <a:latin typeface="Times" pitchFamily="-112" charset="0"/>
                <a:ea typeface="ＭＳ Ｐゴシック" charset="-128"/>
                <a:cs typeface="ＭＳ Ｐゴシック" charset="-128"/>
              </a:rPr>
              <a:t>Type</a:t>
            </a:r>
            <a:r>
              <a:rPr lang="tr-TR" sz="1200" b="1" i="0" kern="1200" baseline="0" noProof="0" dirty="0">
                <a:solidFill>
                  <a:schemeClr val="tx1"/>
                </a:solidFill>
                <a:latin typeface="Times" pitchFamily="-112" charset="0"/>
                <a:ea typeface="ＭＳ Ｐゴシック" charset="-128"/>
                <a:cs typeface="ＭＳ Ｐゴシック" charset="-128"/>
              </a:rPr>
              <a:t> B- </a:t>
            </a:r>
            <a:r>
              <a:rPr lang="en-US" sz="1200" b="0" i="0" kern="1200" baseline="0" noProof="0" dirty="0">
                <a:solidFill>
                  <a:schemeClr val="tx1"/>
                </a:solidFill>
                <a:latin typeface="Times" pitchFamily="-112" charset="0"/>
                <a:ea typeface="ＭＳ Ｐゴシック" charset="-128"/>
                <a:cs typeface="ＭＳ Ｐゴシック" charset="-128"/>
              </a:rPr>
              <a:t>Any organic peroxide possessing explosive properties and which, as packaged, neither detonates nor deflagrates rapidly, but is liable to undergo a thermal explosion in that package</a:t>
            </a:r>
            <a:endParaRPr lang="tr-TR" sz="1200" b="0" i="0" kern="1200" baseline="0" noProof="0" dirty="0">
              <a:solidFill>
                <a:schemeClr val="tx1"/>
              </a:solidFill>
              <a:latin typeface="Times" pitchFamily="-112" charset="0"/>
              <a:ea typeface="ＭＳ Ｐゴシック" charset="-128"/>
              <a:cs typeface="ＭＳ Ｐゴシック" charset="-128"/>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1" i="0" kern="1200" baseline="0" noProof="0" dirty="0">
                <a:solidFill>
                  <a:schemeClr val="tx1"/>
                </a:solidFill>
                <a:latin typeface="Times" pitchFamily="-112" charset="0"/>
                <a:ea typeface="ＭＳ Ｐゴシック" charset="-128"/>
                <a:cs typeface="ＭＳ Ｐゴシック" charset="-128"/>
              </a:rPr>
              <a:t>Type</a:t>
            </a:r>
            <a:r>
              <a:rPr lang="tr-TR" sz="1200" b="1" i="0" kern="1200" baseline="0" noProof="0" dirty="0">
                <a:solidFill>
                  <a:schemeClr val="tx1"/>
                </a:solidFill>
                <a:latin typeface="Times" pitchFamily="-112" charset="0"/>
                <a:ea typeface="ＭＳ Ｐゴシック" charset="-128"/>
                <a:cs typeface="ＭＳ Ｐゴシック" charset="-128"/>
              </a:rPr>
              <a:t> C-</a:t>
            </a:r>
            <a:r>
              <a:rPr lang="en-US" sz="1200" b="0" i="0" kern="1200" baseline="0" noProof="0" dirty="0">
                <a:solidFill>
                  <a:schemeClr val="tx1"/>
                </a:solidFill>
                <a:latin typeface="Times" pitchFamily="-112" charset="0"/>
                <a:ea typeface="ＭＳ Ｐゴシック" charset="-128"/>
                <a:cs typeface="ＭＳ Ｐゴシック" charset="-128"/>
              </a:rPr>
              <a:t>Any organic peroxide possessing explosive properties when the chemical as packaged cannot detonate or deflagrate rapidly or undergo a thermal explosion</a:t>
            </a:r>
            <a:endParaRPr lang="tr-TR" sz="1200" b="0" i="0" kern="1200" baseline="0" noProof="0" dirty="0">
              <a:solidFill>
                <a:schemeClr val="tx1"/>
              </a:solidFill>
              <a:latin typeface="Times" pitchFamily="-112" charset="0"/>
              <a:ea typeface="ＭＳ Ｐゴシック" charset="-128"/>
              <a:cs typeface="ＭＳ Ｐゴシック" charset="-128"/>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1" i="0" kern="1200" baseline="0" noProof="0" dirty="0">
                <a:solidFill>
                  <a:schemeClr val="tx1"/>
                </a:solidFill>
                <a:latin typeface="Times" pitchFamily="-112" charset="0"/>
                <a:ea typeface="ＭＳ Ｐゴシック" charset="-128"/>
                <a:cs typeface="ＭＳ Ｐゴシック" charset="-128"/>
              </a:rPr>
              <a:t>Type</a:t>
            </a:r>
            <a:r>
              <a:rPr lang="tr-TR" sz="1200" b="1" i="0" kern="1200" baseline="0" noProof="0" dirty="0">
                <a:solidFill>
                  <a:schemeClr val="tx1"/>
                </a:solidFill>
                <a:latin typeface="Times" pitchFamily="-112" charset="0"/>
                <a:ea typeface="ＭＳ Ｐゴシック" charset="-128"/>
                <a:cs typeface="ＭＳ Ｐゴシック" charset="-128"/>
              </a:rPr>
              <a:t> D- </a:t>
            </a:r>
          </a:p>
          <a:p>
            <a:pPr marL="0" marR="0" indent="0" algn="just" defTabSz="914400" rtl="0" eaLnBrk="0" fontAlgn="base" latinLnBrk="0" hangingPunct="0">
              <a:lnSpc>
                <a:spcPct val="100000"/>
              </a:lnSpc>
              <a:spcBef>
                <a:spcPct val="30000"/>
              </a:spcBef>
              <a:spcAft>
                <a:spcPct val="0"/>
              </a:spcAft>
              <a:buClrTx/>
              <a:buSzTx/>
              <a:buFontTx/>
              <a:buNone/>
              <a:tabLst/>
              <a:defRPr/>
            </a:pPr>
            <a:r>
              <a:rPr lang="tr-TR" sz="1200" b="0" i="0" kern="1200" baseline="0" noProof="0" dirty="0">
                <a:solidFill>
                  <a:schemeClr val="tx1"/>
                </a:solidFill>
                <a:latin typeface="Times" pitchFamily="-112" charset="0"/>
                <a:ea typeface="ＭＳ Ｐゴシック" charset="-128"/>
                <a:cs typeface="ＭＳ Ｐゴシック" charset="-128"/>
              </a:rPr>
              <a:t>(i)</a:t>
            </a:r>
            <a:r>
              <a:rPr lang="en-US" sz="1200" b="0" i="0" kern="1200" baseline="0" noProof="0" dirty="0">
                <a:solidFill>
                  <a:schemeClr val="tx1"/>
                </a:solidFill>
                <a:latin typeface="Times" pitchFamily="-112" charset="0"/>
                <a:ea typeface="ＭＳ Ｐゴシック" charset="-128"/>
                <a:cs typeface="ＭＳ Ｐゴシック" charset="-128"/>
              </a:rPr>
              <a:t>Detonates partially, does not deflagrate rapidly and shows no violent effect when heated under confinement; or </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baseline="0" noProof="0" dirty="0">
                <a:solidFill>
                  <a:schemeClr val="tx1"/>
                </a:solidFill>
                <a:latin typeface="Times" pitchFamily="-112" charset="0"/>
                <a:ea typeface="ＭＳ Ｐゴシック" charset="-128"/>
                <a:cs typeface="ＭＳ Ｐゴシック" charset="-128"/>
              </a:rPr>
              <a:t>(ii) Does not detonate at all, deflagrates slowly and shows no violent effect when heated under confinement; or </a:t>
            </a:r>
            <a:endParaRPr lang="tr-TR" sz="1200" b="0" i="0" kern="1200" baseline="0" noProof="0" dirty="0">
              <a:solidFill>
                <a:schemeClr val="tx1"/>
              </a:solidFill>
              <a:latin typeface="Times" pitchFamily="-112" charset="0"/>
              <a:ea typeface="ＭＳ Ｐゴシック" charset="-128"/>
              <a:cs typeface="ＭＳ Ｐゴシック" charset="-128"/>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baseline="0" noProof="0" dirty="0">
                <a:solidFill>
                  <a:schemeClr val="tx1"/>
                </a:solidFill>
                <a:latin typeface="Times" pitchFamily="-112" charset="0"/>
                <a:ea typeface="ＭＳ Ｐゴシック" charset="-128"/>
                <a:cs typeface="ＭＳ Ｐゴシック" charset="-128"/>
              </a:rPr>
              <a:t>(iii) Does not detonate or deflagrate at all and shows a medium effect when heated under confinement;</a:t>
            </a:r>
            <a:endParaRPr lang="tr-TR" sz="1200" b="0" i="0" kern="1200" baseline="0" noProof="0" dirty="0">
              <a:solidFill>
                <a:schemeClr val="tx1"/>
              </a:solidFill>
              <a:latin typeface="Times" pitchFamily="-112" charset="0"/>
              <a:ea typeface="ＭＳ Ｐゴシック" charset="-128"/>
              <a:cs typeface="ＭＳ Ｐゴシック" charset="-128"/>
            </a:endParaRPr>
          </a:p>
          <a:p>
            <a:pPr algn="just"/>
            <a:r>
              <a:rPr lang="en-US" sz="1200" b="1" noProof="0" dirty="0"/>
              <a:t>Type</a:t>
            </a:r>
            <a:r>
              <a:rPr lang="tr-TR" sz="1200" b="1" noProof="0" dirty="0"/>
              <a:t> E-</a:t>
            </a:r>
            <a:r>
              <a:rPr lang="en-US" sz="1200" noProof="0" dirty="0"/>
              <a:t>Any organic peroxide which, in laboratory testing, neither detonates nor deflagrates at all and shows low or no effect when heated under confinement </a:t>
            </a:r>
            <a:endParaRPr lang="tr-TR" sz="1200" noProof="0" dirty="0"/>
          </a:p>
          <a:p>
            <a:pPr algn="just"/>
            <a:r>
              <a:rPr lang="en-US" sz="1200" b="1" noProof="0" dirty="0"/>
              <a:t>Type</a:t>
            </a:r>
            <a:r>
              <a:rPr lang="tr-TR" sz="1200" b="1" noProof="0" dirty="0"/>
              <a:t> F- </a:t>
            </a:r>
            <a:r>
              <a:rPr lang="en-US" sz="1200" noProof="0" dirty="0"/>
              <a:t>Any organic peroxide which, in laboratory testing, neither detonates in the </a:t>
            </a:r>
            <a:r>
              <a:rPr lang="en-US" sz="1200" noProof="0" dirty="0" err="1"/>
              <a:t>cavitated</a:t>
            </a:r>
            <a:r>
              <a:rPr lang="en-US" sz="1200" noProof="0" dirty="0"/>
              <a:t> state nor deflagrates at all and shows only a low or no effect when heated under confinement as well as low or no explosive power</a:t>
            </a:r>
          </a:p>
          <a:p>
            <a:pPr algn="just"/>
            <a:endParaRPr lang="tr-TR" sz="120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noProof="0" dirty="0">
                <a:solidFill>
                  <a:schemeClr val="tx1"/>
                </a:solidFill>
                <a:latin typeface="Times" pitchFamily="-112" charset="0"/>
                <a:ea typeface="ＭＳ Ｐゴシック" charset="-128"/>
                <a:cs typeface="ＭＳ Ｐゴシック" charset="-128"/>
              </a:rPr>
              <a:t>Exclamation mark pictogram is used on a  labels for substances which</a:t>
            </a:r>
            <a:r>
              <a:rPr lang="en-US" sz="1200" b="0" i="0" kern="1200" baseline="0" noProof="0" dirty="0">
                <a:solidFill>
                  <a:schemeClr val="tx1"/>
                </a:solidFill>
                <a:latin typeface="Times" pitchFamily="-112" charset="0"/>
                <a:ea typeface="ＭＳ Ｐゴシック" charset="-128"/>
                <a:cs typeface="ＭＳ Ｐゴシック" charset="-128"/>
              </a:rPr>
              <a:t> are: </a:t>
            </a:r>
            <a:r>
              <a:rPr lang="en-US" sz="1200" b="1" i="0" kern="1200" baseline="0" noProof="0" dirty="0">
                <a:solidFill>
                  <a:schemeClr val="tx1"/>
                </a:solidFill>
                <a:latin typeface="Times" pitchFamily="-112" charset="0"/>
                <a:ea typeface="ＭＳ Ｐゴシック" charset="-128"/>
              </a:rPr>
              <a:t>Irritant to skin and eye; s</a:t>
            </a:r>
            <a:r>
              <a:rPr lang="en-US" sz="1200" b="1" i="0" kern="1200" noProof="0" dirty="0">
                <a:solidFill>
                  <a:schemeClr val="tx1"/>
                </a:solidFill>
                <a:latin typeface="Times" pitchFamily="-112" charset="0"/>
                <a:ea typeface="ＭＳ Ｐゴシック" charset="-128"/>
                <a:cs typeface="ＭＳ Ｐゴシック" charset="-128"/>
              </a:rPr>
              <a:t>kin sensitizer</a:t>
            </a:r>
            <a:r>
              <a:rPr lang="en-US" sz="1200" b="1" i="0"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which can cause allergic response following skin contact;</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1" i="0" kern="1200" baseline="0" noProof="0" dirty="0">
                <a:solidFill>
                  <a:schemeClr val="tx1"/>
                </a:solidFill>
                <a:latin typeface="Times" pitchFamily="-112" charset="0"/>
                <a:ea typeface="ＭＳ Ｐゴシック" charset="-128"/>
                <a:cs typeface="ＭＳ Ｐゴシック" charset="-128"/>
              </a:rPr>
              <a:t>a</a:t>
            </a:r>
            <a:r>
              <a:rPr lang="en-US" sz="1200" b="1" i="0" kern="1200" baseline="0" noProof="0" dirty="0">
                <a:solidFill>
                  <a:schemeClr val="tx1"/>
                </a:solidFill>
                <a:latin typeface="Times" pitchFamily="-112" charset="0"/>
                <a:ea typeface="ＭＳ Ｐゴシック" charset="-128"/>
              </a:rPr>
              <a:t>cute toxicity</a:t>
            </a:r>
            <a:r>
              <a:rPr lang="en-US" sz="1200" b="0" i="0" kern="1200" baseline="0" noProof="0" dirty="0">
                <a:solidFill>
                  <a:schemeClr val="tx1"/>
                </a:solidFill>
                <a:latin typeface="Times" pitchFamily="-112" charset="0"/>
                <a:ea typeface="ＭＳ Ｐゴシック" charset="-128"/>
              </a:rPr>
              <a:t> which may harm the organs and cause organ damage; chemicals that have </a:t>
            </a:r>
            <a:r>
              <a:rPr lang="en-US" sz="1200" b="1" i="0" kern="1200" baseline="0" noProof="0" dirty="0">
                <a:solidFill>
                  <a:schemeClr val="tx1"/>
                </a:solidFill>
                <a:latin typeface="Times" pitchFamily="-112" charset="0"/>
                <a:ea typeface="ＭＳ Ｐゴシック" charset="-128"/>
              </a:rPr>
              <a:t>narcotic effects</a:t>
            </a:r>
            <a:r>
              <a:rPr lang="en-US" sz="1200" b="0" i="0" kern="1200" baseline="0" noProof="0" dirty="0">
                <a:solidFill>
                  <a:schemeClr val="tx1"/>
                </a:solidFill>
                <a:latin typeface="Times" pitchFamily="-112" charset="0"/>
                <a:ea typeface="ＭＳ Ｐゴシック" charset="-128"/>
              </a:rPr>
              <a:t>, </a:t>
            </a:r>
            <a:r>
              <a:rPr lang="en-US" sz="1200" b="1" i="0" kern="1200" baseline="0" noProof="0" dirty="0">
                <a:solidFill>
                  <a:schemeClr val="tx1"/>
                </a:solidFill>
                <a:latin typeface="Times" pitchFamily="-112" charset="0"/>
                <a:ea typeface="ＭＳ Ｐゴシック" charset="-128"/>
              </a:rPr>
              <a:t>respiratory tract irritant </a:t>
            </a:r>
            <a:r>
              <a:rPr lang="en-US" sz="1200" b="0" i="0" kern="1200" baseline="0" noProof="0" dirty="0">
                <a:solidFill>
                  <a:schemeClr val="tx1"/>
                </a:solidFill>
                <a:latin typeface="Times" pitchFamily="-112" charset="0"/>
                <a:ea typeface="ＭＳ Ｐゴシック" charset="-128"/>
              </a:rPr>
              <a:t>when they are inhaled; and chemicals that are </a:t>
            </a:r>
            <a:r>
              <a:rPr lang="en-US" sz="1200" b="1" i="0" kern="1200" baseline="0" noProof="0" dirty="0">
                <a:solidFill>
                  <a:schemeClr val="tx1"/>
                </a:solidFill>
                <a:latin typeface="Times" pitchFamily="-112" charset="0"/>
                <a:ea typeface="ＭＳ Ｐゴシック" charset="-128"/>
              </a:rPr>
              <a:t>Hazardous to the Ozone layer</a:t>
            </a:r>
            <a:r>
              <a:rPr lang="en-US" sz="1200" b="0" i="0" kern="1200" baseline="0" noProof="0" dirty="0">
                <a:solidFill>
                  <a:schemeClr val="tx1"/>
                </a:solidFill>
                <a:latin typeface="Times" pitchFamily="-112" charset="0"/>
                <a:ea typeface="ＭＳ Ｐゴシック" charset="-128"/>
              </a:rPr>
              <a:t>. OSHA does not mandate to use this pictogram for ozone damage, because it does not directly affect the health of workers.</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gas</a:t>
            </a:r>
            <a:r>
              <a:rPr lang="en-US" baseline="0" noProof="0" dirty="0"/>
              <a:t> cylinder pictogram will appear on labels of cylinder of compressed gases under pressure. </a:t>
            </a:r>
            <a:r>
              <a:rPr lang="en-US" sz="1200" b="0" i="0" kern="1200" noProof="0" dirty="0">
                <a:solidFill>
                  <a:schemeClr val="tx1"/>
                </a:solidFill>
                <a:latin typeface="Times" pitchFamily="-112" charset="0"/>
                <a:ea typeface="ＭＳ Ｐゴシック" charset="-128"/>
                <a:cs typeface="ＭＳ Ｐゴシック" charset="-128"/>
              </a:rPr>
              <a:t>This pictogram on a chemical label means that the substance is a compressed, liquefied, or dissolved gas at 29 pounds per</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square inches</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or more.</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corrosion pictogram appears</a:t>
            </a:r>
            <a:r>
              <a:rPr lang="en-US" baseline="0" noProof="0" dirty="0"/>
              <a:t> on containers of chemicals which cause skin corrosion or burns, and eye damage. It is also used for materials which are corrosive to metals.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lnSpcReduction="10000"/>
          </a:bodyPr>
          <a:lstStyle/>
          <a:p>
            <a:pPr algn="just"/>
            <a:r>
              <a:rPr lang="en-US" noProof="0" dirty="0"/>
              <a:t>The exploding bomb pictogram is</a:t>
            </a:r>
            <a:r>
              <a:rPr lang="en-US" baseline="0" noProof="0" dirty="0"/>
              <a:t> used for </a:t>
            </a:r>
            <a:r>
              <a:rPr lang="en-US" b="1" baseline="0" noProof="0" dirty="0"/>
              <a:t>explosives  </a:t>
            </a:r>
            <a:r>
              <a:rPr lang="en-US" b="0" baseline="0" noProof="0" dirty="0"/>
              <a:t>which are </a:t>
            </a:r>
            <a:r>
              <a:rPr lang="en-US" sz="1200" b="0" i="0" kern="1200" noProof="0" dirty="0">
                <a:solidFill>
                  <a:schemeClr val="tx1"/>
                </a:solidFill>
                <a:latin typeface="Times" pitchFamily="-112" charset="0"/>
                <a:ea typeface="ＭＳ Ｐゴシック" charset="-128"/>
                <a:cs typeface="ＭＳ Ｐゴシック" charset="-128"/>
              </a:rPr>
              <a:t>capable (by chemical reaction) of producing gas at such a temperature and pressure, and at such a speed as to cause damage to the surroundings;</a:t>
            </a:r>
            <a:r>
              <a:rPr lang="en-US" sz="1200" b="0" i="0" kern="1200" baseline="0" noProof="0" dirty="0">
                <a:solidFill>
                  <a:schemeClr val="tx1"/>
                </a:solidFill>
                <a:latin typeface="Times" pitchFamily="-112" charset="0"/>
                <a:ea typeface="ＭＳ Ｐゴシック" charset="-128"/>
                <a:cs typeface="ＭＳ Ｐゴシック" charset="-128"/>
              </a:rPr>
              <a:t> </a:t>
            </a:r>
            <a:r>
              <a:rPr lang="en-US" b="1" baseline="0" noProof="0" dirty="0"/>
              <a:t>self </a:t>
            </a:r>
            <a:r>
              <a:rPr lang="en-US" b="1" baseline="0" noProof="0" dirty="0" err="1"/>
              <a:t>reactives</a:t>
            </a:r>
            <a:r>
              <a:rPr lang="en-US" b="1" baseline="0" noProof="0" dirty="0"/>
              <a:t> </a:t>
            </a:r>
            <a:r>
              <a:rPr lang="en-US" baseline="0" noProof="0" dirty="0"/>
              <a:t>(</a:t>
            </a:r>
            <a:r>
              <a:rPr lang="en-US" sz="1200" b="0" i="0" kern="1200" noProof="0" dirty="0">
                <a:solidFill>
                  <a:schemeClr val="tx1"/>
                </a:solidFill>
                <a:latin typeface="Times" pitchFamily="-112" charset="0"/>
                <a:ea typeface="ＭＳ Ｐゴシック" charset="-128"/>
                <a:cs typeface="ＭＳ Ｐゴシック" charset="-128"/>
              </a:rPr>
              <a:t>types A, B)** </a:t>
            </a:r>
            <a:r>
              <a:rPr lang="en-US" baseline="0" noProof="0" dirty="0"/>
              <a:t>which are t</a:t>
            </a:r>
            <a:r>
              <a:rPr lang="en-US" sz="1200" b="0" i="0" kern="1200" dirty="0">
                <a:solidFill>
                  <a:schemeClr val="tx1"/>
                </a:solidFill>
                <a:latin typeface="Times" pitchFamily="-112" charset="0"/>
                <a:ea typeface="ＭＳ Ｐゴシック" charset="-128"/>
                <a:cs typeface="ＭＳ Ｐゴシック" charset="-128"/>
              </a:rPr>
              <a:t>thermally unstable liquid or solid substances or mixtures liable to undergo a strongly exothermic decomposition even without the participation of oxygen;</a:t>
            </a:r>
            <a:r>
              <a:rPr lang="en-US" baseline="0" noProof="0" dirty="0"/>
              <a:t> and </a:t>
            </a:r>
            <a:r>
              <a:rPr lang="en-US" b="1" baseline="0" noProof="0" dirty="0"/>
              <a:t>organic peroxides </a:t>
            </a:r>
            <a:r>
              <a:rPr lang="en-US" baseline="0" noProof="0" dirty="0"/>
              <a:t>(</a:t>
            </a:r>
            <a:r>
              <a:rPr lang="en-US" sz="1200" b="0" i="0" kern="1200" dirty="0">
                <a:solidFill>
                  <a:schemeClr val="tx1"/>
                </a:solidFill>
                <a:latin typeface="Times" pitchFamily="-112" charset="0"/>
                <a:ea typeface="ＭＳ Ｐゴシック" charset="-128"/>
                <a:cs typeface="ＭＳ Ｐゴシック" charset="-128"/>
              </a:rPr>
              <a:t>types A, B)*** </a:t>
            </a:r>
            <a:r>
              <a:rPr lang="en-US" baseline="0" noProof="0" dirty="0"/>
              <a:t>which are found in many products such as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accelerators,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activators,</a:t>
            </a:r>
            <a:r>
              <a:rPr lang="en-US" sz="1200" b="0" i="0" u="none" strike="noStrike"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cross-linking agents</a:t>
            </a:r>
            <a:r>
              <a:rPr lang="en-US" sz="1200" b="0" i="0" kern="1200" baseline="0" noProof="0" dirty="0">
                <a:solidFill>
                  <a:schemeClr val="tx1"/>
                </a:solidFill>
                <a:latin typeface="Times" pitchFamily="-112" charset="0"/>
                <a:ea typeface="ＭＳ Ｐゴシック" charset="-128"/>
                <a:cs typeface="ＭＳ Ｐゴシック" charset="-128"/>
              </a:rPr>
              <a:t> and</a:t>
            </a:r>
            <a:r>
              <a:rPr lang="en-US" sz="1200" b="0" i="0" kern="1200" noProof="0" dirty="0">
                <a:solidFill>
                  <a:schemeClr val="tx1"/>
                </a:solidFill>
                <a:latin typeface="Times" pitchFamily="-112" charset="0"/>
                <a:ea typeface="ＭＳ Ｐゴシック" charset="-128"/>
                <a:cs typeface="ＭＳ Ｐゴシック" charset="-128"/>
              </a:rPr>
              <a:t> </a:t>
            </a:r>
            <a:r>
              <a:rPr lang="en-US" baseline="0" noProof="0" dirty="0"/>
              <a:t>curing agents. </a:t>
            </a:r>
            <a:endParaRPr lang="en-US" sz="1200" b="0" i="0" kern="1200" noProof="0" dirty="0">
              <a:solidFill>
                <a:schemeClr val="tx1"/>
              </a:solidFill>
              <a:latin typeface="Times" pitchFamily="-112" charset="0"/>
              <a:ea typeface="ＭＳ Ｐゴシック" charset="-128"/>
              <a:cs typeface="ＭＳ Ｐゴシック" charset="-128"/>
            </a:endParaRPr>
          </a:p>
          <a:p>
            <a:pPr algn="just"/>
            <a:endParaRPr lang="en-US" sz="1200" b="0" i="0" kern="1200" noProof="0" dirty="0">
              <a:solidFill>
                <a:schemeClr val="tx1"/>
              </a:solidFill>
              <a:latin typeface="Times" pitchFamily="-112" charset="0"/>
              <a:ea typeface="ＭＳ Ｐゴシック" charset="-128"/>
              <a:cs typeface="ＭＳ Ｐゴシック" charset="-128"/>
            </a:endParaRPr>
          </a:p>
          <a:p>
            <a:pPr algn="just"/>
            <a:r>
              <a:rPr lang="en-US" sz="1200" b="0" i="0" kern="1200" noProof="0" dirty="0">
                <a:solidFill>
                  <a:schemeClr val="tx1"/>
                </a:solidFill>
                <a:latin typeface="Times" pitchFamily="-112" charset="0"/>
                <a:ea typeface="ＭＳ Ｐゴシック" charset="-128"/>
                <a:cs typeface="ＭＳ Ｐゴシック" charset="-128"/>
              </a:rPr>
              <a:t>**Self</a:t>
            </a:r>
            <a:r>
              <a:rPr lang="en-US" sz="1200" b="0" i="0" kern="1200" baseline="0" noProof="0" dirty="0">
                <a:solidFill>
                  <a:schemeClr val="tx1"/>
                </a:solidFill>
                <a:latin typeface="Times" pitchFamily="-112" charset="0"/>
                <a:ea typeface="ＭＳ Ｐゴシック" charset="-128"/>
                <a:cs typeface="ＭＳ Ｐゴシック" charset="-128"/>
              </a:rPr>
              <a:t> reactive substance types:</a:t>
            </a:r>
          </a:p>
          <a:p>
            <a:pPr algn="just"/>
            <a:r>
              <a:rPr lang="en-US" sz="1200" b="0" i="0" kern="1200" noProof="0" dirty="0">
                <a:solidFill>
                  <a:schemeClr val="tx1"/>
                </a:solidFill>
                <a:latin typeface="Times" pitchFamily="-112" charset="0"/>
                <a:ea typeface="ＭＳ Ｐゴシック" charset="-128"/>
                <a:cs typeface="ＭＳ Ｐゴシック" charset="-128"/>
              </a:rPr>
              <a:t>Type A – as packaged, will detonate or deflagrate rapidly; </a:t>
            </a:r>
          </a:p>
          <a:p>
            <a:pPr algn="just"/>
            <a:r>
              <a:rPr lang="en-US" sz="1200" b="0" i="0" kern="1200" noProof="0" dirty="0">
                <a:solidFill>
                  <a:schemeClr val="tx1"/>
                </a:solidFill>
                <a:latin typeface="Times" pitchFamily="-112" charset="0"/>
                <a:ea typeface="ＭＳ Ｐゴシック" charset="-128"/>
                <a:cs typeface="ＭＳ Ｐゴシック" charset="-128"/>
              </a:rPr>
              <a:t>Type B – as packaged, does not detonate or deflagrate rapidly but is capable of undergoing a thermal explosion. (Heating causes</a:t>
            </a:r>
            <a:r>
              <a:rPr lang="en-US" sz="1200" b="0" i="0" kern="1200" baseline="0" noProof="0" dirty="0">
                <a:solidFill>
                  <a:schemeClr val="tx1"/>
                </a:solidFill>
                <a:latin typeface="Times" pitchFamily="-112" charset="0"/>
                <a:ea typeface="ＭＳ Ｐゴシック" charset="-128"/>
                <a:cs typeface="ＭＳ Ｐゴシック" charset="-128"/>
              </a:rPr>
              <a:t> explosion)</a:t>
            </a:r>
          </a:p>
          <a:p>
            <a:pPr algn="just"/>
            <a:endParaRPr lang="en-US" sz="1200" b="0" i="0" kern="1200" baseline="0" noProof="0" dirty="0">
              <a:solidFill>
                <a:schemeClr val="tx1"/>
              </a:solidFill>
              <a:latin typeface="Times" pitchFamily="-112" charset="0"/>
              <a:ea typeface="ＭＳ Ｐゴシック" charset="-128"/>
              <a:cs typeface="ＭＳ Ｐゴシック" charset="-128"/>
            </a:endParaRPr>
          </a:p>
          <a:p>
            <a:pPr algn="just"/>
            <a:r>
              <a:rPr lang="en-US" sz="1200" b="0" i="0" kern="1200" baseline="0" noProof="0" dirty="0">
                <a:solidFill>
                  <a:schemeClr val="tx1"/>
                </a:solidFill>
                <a:latin typeface="Times" pitchFamily="-112" charset="0"/>
                <a:ea typeface="ＭＳ Ｐゴシック" charset="-128"/>
                <a:cs typeface="ＭＳ Ｐゴシック" charset="-128"/>
              </a:rPr>
              <a:t>***Organic peroxide types:</a:t>
            </a:r>
          </a:p>
          <a:p>
            <a:pPr algn="just"/>
            <a:r>
              <a:rPr lang="en-US" sz="1200" b="0" i="0" kern="1200" dirty="0">
                <a:solidFill>
                  <a:schemeClr val="tx1"/>
                </a:solidFill>
                <a:latin typeface="Times" pitchFamily="-112" charset="0"/>
                <a:ea typeface="ＭＳ Ｐゴシック" charset="-128"/>
                <a:cs typeface="ＭＳ Ｐゴシック" charset="-128"/>
              </a:rPr>
              <a:t>Type A -Any organic peroxide which, as packaged, can detonate or deflagrate rapidly</a:t>
            </a:r>
          </a:p>
          <a:p>
            <a:pPr algn="just"/>
            <a:r>
              <a:rPr lang="en-US" sz="1200" b="0" i="0" kern="1200" baseline="0" noProof="0" dirty="0">
                <a:solidFill>
                  <a:schemeClr val="tx1"/>
                </a:solidFill>
                <a:latin typeface="Times" pitchFamily="-112" charset="0"/>
                <a:ea typeface="ＭＳ Ｐゴシック" charset="-128"/>
                <a:cs typeface="ＭＳ Ｐゴシック" charset="-128"/>
              </a:rPr>
              <a:t>Type B - Any organic peroxide possessing explosive properties and which, as packaged, neither detonates nor deflagrates rapidly, but is liable to undergo a thermal explosion in that package </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This pictogram</a:t>
            </a:r>
            <a:r>
              <a:rPr lang="en-US" baseline="0" noProof="0" dirty="0"/>
              <a:t> of a flame over  circle associated with  materials that are classified as oxidizers. Oxidizers are substances that release oxygen to the another material for the purpose of combustion. They help the materials burn much more rapidly than they normally would. Therefore, they should not be stored close to flammable materials.</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skull</a:t>
            </a:r>
            <a:r>
              <a:rPr lang="en-US" baseline="0" noProof="0" dirty="0"/>
              <a:t> and cross bones pictogram is used to identify the chemicals which cause acute toxicity hazards. </a:t>
            </a:r>
            <a:r>
              <a:rPr lang="en-US" sz="1200" b="0" i="0" kern="1200" noProof="0" dirty="0">
                <a:solidFill>
                  <a:schemeClr val="tx1"/>
                </a:solidFill>
                <a:latin typeface="Times" pitchFamily="-112" charset="0"/>
                <a:ea typeface="ＭＳ Ｐゴシック" charset="-128"/>
                <a:cs typeface="ＭＳ Ｐゴシック" charset="-128"/>
              </a:rPr>
              <a:t>Depending on the toxicity of the chemical, this</a:t>
            </a:r>
            <a:r>
              <a:rPr lang="en-US" sz="1200" b="0" i="0" kern="1200" baseline="0" noProof="0" dirty="0">
                <a:solidFill>
                  <a:schemeClr val="tx1"/>
                </a:solidFill>
                <a:latin typeface="Times" pitchFamily="-112" charset="0"/>
                <a:ea typeface="ＭＳ Ｐゴシック" charset="-128"/>
                <a:cs typeface="ＭＳ Ｐゴシック" charset="-128"/>
              </a:rPr>
              <a:t> pictogram </a:t>
            </a:r>
            <a:r>
              <a:rPr lang="en-US" sz="1200" b="0" i="0" kern="1200" noProof="0" dirty="0">
                <a:solidFill>
                  <a:schemeClr val="tx1"/>
                </a:solidFill>
                <a:latin typeface="Times" pitchFamily="-112" charset="0"/>
                <a:ea typeface="ＭＳ Ｐゴシック" charset="-128"/>
                <a:cs typeface="ＭＳ Ｐゴシック" charset="-128"/>
              </a:rPr>
              <a:t>indicates that the overexposure of this  chemical may be toxic or fatal.</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This training is based on the premise that trainees will be people who are working with chemicals, and they either have never taken any training on Hazard Communication Standard (HCS), or they need refresher training on HCS,</a:t>
            </a:r>
            <a:r>
              <a:rPr lang="en-US" baseline="0" dirty="0"/>
              <a:t> with updates including GHS</a:t>
            </a:r>
            <a:r>
              <a:rPr lang="en-US" dirty="0"/>
              <a:t>.</a:t>
            </a:r>
            <a:r>
              <a:rPr lang="tr-TR" dirty="0"/>
              <a:t> </a:t>
            </a:r>
            <a:r>
              <a:rPr lang="en-US" dirty="0"/>
              <a:t>The trainer using this presentation is free to use it in its entirety, or select any parts of it as the trainer sees fit in accordance with the training objectives.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last pictogram, which is environment,</a:t>
            </a:r>
            <a:r>
              <a:rPr lang="en-US" baseline="0" noProof="0" dirty="0"/>
              <a:t> </a:t>
            </a:r>
            <a:r>
              <a:rPr lang="en-US" noProof="0" dirty="0"/>
              <a:t>appears on chemicals that are considered as toxic</a:t>
            </a:r>
            <a:r>
              <a:rPr lang="en-US" baseline="0" noProof="0" dirty="0"/>
              <a:t> to plants and aquatic life. OSHA does not enforce the use this pictogram because it does not directly affect the health of exposed workers.</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latin typeface="Times" pitchFamily="-112" charset="0"/>
                <a:ea typeface="ＭＳ Ｐゴシック" charset="-128"/>
                <a:cs typeface="ＭＳ Ｐゴシック" charset="-128"/>
              </a:rPr>
              <a:t>Signal words</a:t>
            </a:r>
            <a:r>
              <a:rPr lang="en-US" sz="1200" b="0" i="0" kern="1200" baseline="0" dirty="0">
                <a:solidFill>
                  <a:schemeClr val="tx1"/>
                </a:solidFill>
                <a:latin typeface="Times" pitchFamily="-112" charset="0"/>
                <a:ea typeface="ＭＳ Ｐゴシック" charset="-128"/>
                <a:cs typeface="ＭＳ Ｐゴシック" charset="-128"/>
              </a:rPr>
              <a:t> </a:t>
            </a:r>
            <a:r>
              <a:rPr lang="en-US" sz="1200" b="0" i="0" kern="1200" dirty="0">
                <a:solidFill>
                  <a:schemeClr val="tx1"/>
                </a:solidFill>
                <a:latin typeface="Times" pitchFamily="-112" charset="0"/>
                <a:ea typeface="ＭＳ Ｐゴシック" charset="-128"/>
                <a:cs typeface="ＭＳ Ｐゴシック" charset="-128"/>
              </a:rPr>
              <a:t>emphasize hazards and indicate the relative level of severity of the hazard</a:t>
            </a:r>
            <a:r>
              <a:rPr lang="en-US" sz="1200" b="0" i="0" kern="1200" baseline="0" dirty="0">
                <a:solidFill>
                  <a:schemeClr val="tx1"/>
                </a:solidFill>
                <a:latin typeface="Times" pitchFamily="-112" charset="0"/>
                <a:ea typeface="ＭＳ Ｐゴシック" charset="-128"/>
                <a:cs typeface="ＭＳ Ｐゴシック" charset="-128"/>
              </a:rPr>
              <a:t> as </a:t>
            </a:r>
            <a:r>
              <a:rPr lang="en-US" sz="1200" b="0" i="0" kern="1200" dirty="0">
                <a:solidFill>
                  <a:schemeClr val="tx1"/>
                </a:solidFill>
                <a:latin typeface="Times" pitchFamily="-112" charset="0"/>
                <a:ea typeface="ＭＳ Ｐゴシック" charset="-128"/>
                <a:cs typeface="ＭＳ Ｐゴシック" charset="-128"/>
              </a:rPr>
              <a:t>assigned to a GHS hazard class and category. </a:t>
            </a:r>
            <a:r>
              <a:rPr lang="en-US" dirty="0"/>
              <a:t>Signal words are used to indicate the severity of the possible hazard and lead people to taking precautions.</a:t>
            </a:r>
            <a:r>
              <a:rPr lang="en-US" baseline="0" dirty="0"/>
              <a:t> </a:t>
            </a:r>
            <a:r>
              <a:rPr lang="en-US" baseline="0" noProof="0" dirty="0"/>
              <a:t>“Warning” and “Danger” are the two signal words used in HCS/GHS.</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“Warning”</a:t>
            </a:r>
            <a:r>
              <a:rPr lang="en-US" baseline="0" noProof="0" dirty="0"/>
              <a:t> is used for less severe hazards, while “danger” is used for more severe hazards. Since the signal words are assigned according to hazard categories, there can be more than one signal word for each hazard class. However, there will only be one signal word on the label no matter how many hazards a chemical may have. If one of the hazards warrants  “Danger”  as the signal word and another warrants the signal word “Warning,” then only “Danger” should appear on the label. The signal words are colored in the tables above. Red is used to show “Danger” and yellow is used to show “Warning”. There is no color if there is not a signal word for the hazard category. For the environmental hazards, acute aquatic toxicity and chronic aquatic toxicity,  the “Warning” signal word is used for Hazard Category 1.</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There are</a:t>
            </a:r>
            <a:r>
              <a:rPr lang="tr-TR" noProof="0" dirty="0"/>
              <a:t> </a:t>
            </a:r>
            <a:r>
              <a:rPr lang="en-US" noProof="0" dirty="0"/>
              <a:t>different signal words for different hazard categories of each</a:t>
            </a:r>
            <a:r>
              <a:rPr lang="tr-TR" noProof="0" dirty="0"/>
              <a:t> </a:t>
            </a:r>
            <a:r>
              <a:rPr lang="en-US" noProof="0" dirty="0"/>
              <a:t>physical hazard class. For example, for flammable gases</a:t>
            </a:r>
            <a:r>
              <a:rPr lang="en-US" baseline="0" noProof="0" dirty="0"/>
              <a:t> “Danger” is used for Category 1 (in red) and “Warning” is used for Category 2 (in yellow). For organic peroxides, Types A, B, C and D warrant the “danger” signal word (in red), while Types E and F call for the “Warning” signal word (in yellow). Type G has no signal word, so it is colorless.</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aseline="0" noProof="0" dirty="0"/>
              <a:t>Signal words are also assigned to</a:t>
            </a:r>
            <a:r>
              <a:rPr lang="en-US" noProof="0" dirty="0"/>
              <a:t> different hazard categories of each hazard class for health hazards. For example, for serious</a:t>
            </a:r>
            <a:r>
              <a:rPr lang="en-US" baseline="0" noProof="0" dirty="0"/>
              <a:t> eye damage and eye irritation</a:t>
            </a:r>
            <a:r>
              <a:rPr lang="tr-TR" baseline="0" noProof="0" dirty="0"/>
              <a:t> </a:t>
            </a:r>
            <a:r>
              <a:rPr lang="tr-TR" baseline="0" noProof="0" dirty="0" err="1"/>
              <a:t>there</a:t>
            </a:r>
            <a:r>
              <a:rPr lang="tr-TR" baseline="0" noProof="0" dirty="0"/>
              <a:t> </a:t>
            </a:r>
            <a:r>
              <a:rPr lang="tr-TR" baseline="0" noProof="0" dirty="0" err="1"/>
              <a:t>are</a:t>
            </a:r>
            <a:r>
              <a:rPr lang="tr-TR" baseline="0" noProof="0" dirty="0"/>
              <a:t> </a:t>
            </a:r>
            <a:r>
              <a:rPr lang="en-US" baseline="0" noProof="0" dirty="0"/>
              <a:t>three</a:t>
            </a:r>
            <a:r>
              <a:rPr lang="tr-TR" baseline="0" noProof="0" dirty="0"/>
              <a:t> </a:t>
            </a:r>
            <a:r>
              <a:rPr lang="tr-TR" baseline="0" noProof="0" dirty="0" err="1"/>
              <a:t>different</a:t>
            </a:r>
            <a:r>
              <a:rPr lang="tr-TR" baseline="0" noProof="0" dirty="0"/>
              <a:t> </a:t>
            </a:r>
            <a:r>
              <a:rPr lang="tr-TR" baseline="0" noProof="0" dirty="0" err="1"/>
              <a:t>categories</a:t>
            </a:r>
            <a:r>
              <a:rPr lang="en-US" baseline="0" noProof="0" dirty="0"/>
              <a:t>,</a:t>
            </a:r>
            <a:r>
              <a:rPr lang="tr-TR" baseline="0" noProof="0" dirty="0"/>
              <a:t> </a:t>
            </a:r>
            <a:r>
              <a:rPr lang="tr-TR" baseline="0" noProof="0" dirty="0" err="1"/>
              <a:t>and</a:t>
            </a:r>
            <a:r>
              <a:rPr lang="en-US" baseline="0" noProof="0" dirty="0"/>
              <a:t> “Danger” is used for Category 1 (in red) and “Warning” is used for Category 2A and 2B (in yellow).</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noProof="0" dirty="0">
                <a:solidFill>
                  <a:schemeClr val="tx1"/>
                </a:solidFill>
                <a:latin typeface="Times" pitchFamily="-112" charset="0"/>
                <a:ea typeface="ＭＳ Ｐゴシック" charset="-128"/>
                <a:cs typeface="ＭＳ Ｐゴシック" charset="-128"/>
              </a:rPr>
              <a:t>Hazard statements are standardized and are assigned phrases that describe the hazard(s) o</a:t>
            </a:r>
            <a:r>
              <a:rPr lang="tr-TR" sz="1200" b="0" i="0" kern="1200" noProof="0" dirty="0">
                <a:solidFill>
                  <a:schemeClr val="tx1"/>
                </a:solidFill>
                <a:latin typeface="Times" pitchFamily="-112" charset="0"/>
                <a:ea typeface="ＭＳ Ｐゴシック" charset="-128"/>
                <a:cs typeface="ＭＳ Ｐゴシック" charset="-128"/>
              </a:rPr>
              <a:t>f</a:t>
            </a:r>
            <a:r>
              <a:rPr lang="en-US" sz="1200" b="0" i="0" kern="1200" noProof="0" dirty="0">
                <a:solidFill>
                  <a:schemeClr val="tx1"/>
                </a:solidFill>
                <a:latin typeface="Times" pitchFamily="-112" charset="0"/>
                <a:ea typeface="ＭＳ Ｐゴシック" charset="-128"/>
                <a:cs typeface="ＭＳ Ｐゴシック" charset="-128"/>
              </a:rPr>
              <a:t> a chemical for each</a:t>
            </a:r>
            <a:r>
              <a:rPr lang="en-US" sz="1200" b="0" i="0" kern="1200" baseline="0" noProof="0" dirty="0">
                <a:solidFill>
                  <a:schemeClr val="tx1"/>
                </a:solidFill>
                <a:latin typeface="Times" pitchFamily="-112" charset="0"/>
                <a:ea typeface="ＭＳ Ｐゴシック" charset="-128"/>
                <a:cs typeface="ＭＳ Ｐゴシック" charset="-128"/>
              </a:rPr>
              <a:t> category of hazard class .  </a:t>
            </a:r>
            <a:r>
              <a:rPr lang="en-US" sz="1200" b="1" i="0" u="sng" kern="1200" baseline="0" noProof="0" dirty="0">
                <a:solidFill>
                  <a:srgbClr val="FF0000"/>
                </a:solidFill>
                <a:latin typeface="Times" pitchFamily="-112" charset="0"/>
                <a:ea typeface="ＭＳ Ｐゴシック" charset="-128"/>
                <a:cs typeface="ＭＳ Ｐゴシック" charset="-128"/>
              </a:rPr>
              <a:t>Examples </a:t>
            </a:r>
            <a:r>
              <a:rPr lang="en-US" sz="1200" b="0" i="0" kern="1200" baseline="0" noProof="0" dirty="0">
                <a:solidFill>
                  <a:schemeClr val="tx1"/>
                </a:solidFill>
                <a:latin typeface="Times" pitchFamily="-112" charset="0"/>
                <a:ea typeface="ＭＳ Ｐゴシック" charset="-128"/>
                <a:cs typeface="ＭＳ Ｐゴシック" charset="-128"/>
              </a:rPr>
              <a:t>are </a:t>
            </a:r>
            <a:r>
              <a:rPr lang="tr-TR" sz="1200" b="0" i="0" kern="1200" baseline="0" noProof="0" dirty="0">
                <a:solidFill>
                  <a:schemeClr val="tx1"/>
                </a:solidFill>
                <a:latin typeface="Times" pitchFamily="-112" charset="0"/>
                <a:ea typeface="ＭＳ Ｐゴシック" charset="-128"/>
                <a:cs typeface="ＭＳ Ｐゴシック" charset="-128"/>
              </a:rPr>
              <a:t>“</a:t>
            </a:r>
            <a:r>
              <a:rPr lang="en-US" sz="1200" b="0" i="0" kern="1200" baseline="0" noProof="0" dirty="0">
                <a:solidFill>
                  <a:schemeClr val="tx1"/>
                </a:solidFill>
                <a:latin typeface="Times" pitchFamily="-112" charset="0"/>
                <a:ea typeface="ＭＳ Ｐゴシック" charset="-128"/>
                <a:cs typeface="ＭＳ Ｐゴシック" charset="-128"/>
              </a:rPr>
              <a:t>Causes serious eye damage through prolonged or repeated exposure</a:t>
            </a:r>
            <a:r>
              <a:rPr lang="tr-TR" sz="1200" b="0" i="0" kern="1200" baseline="0" noProof="0" dirty="0">
                <a:solidFill>
                  <a:schemeClr val="tx1"/>
                </a:solidFill>
                <a:latin typeface="Times" pitchFamily="-112" charset="0"/>
                <a:ea typeface="ＭＳ Ｐゴシック" charset="-128"/>
                <a:cs typeface="ＭＳ Ｐゴシック" charset="-128"/>
              </a:rPr>
              <a:t>”</a:t>
            </a:r>
            <a:r>
              <a:rPr lang="en-US" sz="1200" b="0" i="0" kern="1200" baseline="0" noProof="0" dirty="0">
                <a:solidFill>
                  <a:schemeClr val="tx1"/>
                </a:solidFill>
                <a:latin typeface="Times" pitchFamily="-112" charset="0"/>
                <a:ea typeface="ＭＳ Ｐゴシック" charset="-128"/>
                <a:cs typeface="ＭＳ Ｐゴシック" charset="-128"/>
              </a:rPr>
              <a:t> and </a:t>
            </a:r>
            <a:r>
              <a:rPr lang="tr-TR" sz="1200" b="0" i="0" kern="1200" baseline="0" noProof="0" dirty="0">
                <a:solidFill>
                  <a:schemeClr val="tx1"/>
                </a:solidFill>
                <a:latin typeface="Times" pitchFamily="-112" charset="0"/>
                <a:ea typeface="ＭＳ Ｐゴシック" charset="-128"/>
                <a:cs typeface="ＭＳ Ｐゴシック" charset="-128"/>
              </a:rPr>
              <a:t>“</a:t>
            </a:r>
            <a:r>
              <a:rPr lang="en-US" sz="1200" b="0" i="0" kern="1200" baseline="0" noProof="0" dirty="0">
                <a:solidFill>
                  <a:schemeClr val="tx1"/>
                </a:solidFill>
                <a:latin typeface="Times" pitchFamily="-112" charset="0"/>
                <a:ea typeface="ＭＳ Ｐゴシック" charset="-128"/>
                <a:cs typeface="ＭＳ Ｐゴシック" charset="-128"/>
              </a:rPr>
              <a:t>Toxic if inhaled</a:t>
            </a:r>
            <a:r>
              <a:rPr lang="tr-TR" sz="1200" b="0" i="0" kern="1200" baseline="0" noProof="0" dirty="0">
                <a:solidFill>
                  <a:schemeClr val="tx1"/>
                </a:solidFill>
                <a:latin typeface="Times" pitchFamily="-112" charset="0"/>
                <a:ea typeface="ＭＳ Ｐゴシック" charset="-128"/>
                <a:cs typeface="ＭＳ Ｐゴシック" charset="-128"/>
              </a:rPr>
              <a:t>”.</a:t>
            </a:r>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Precautionary</a:t>
            </a:r>
            <a:r>
              <a:rPr lang="en-US" baseline="0" noProof="0" dirty="0"/>
              <a:t> statements are </a:t>
            </a:r>
            <a:r>
              <a:rPr lang="en-US" noProof="0" dirty="0"/>
              <a:t>recommended measures to be taken to prevent or minimize adverse effects of hazardous chemical products during handling, transportation or storage. Examples are</a:t>
            </a:r>
            <a:r>
              <a:rPr lang="en-US" baseline="0" noProof="0" dirty="0"/>
              <a:t> “keep away from heat, sparks and open flames and store in a cool, well-ventilated place”, or “do not eat, drink or smoke when using this product”. (Fir</a:t>
            </a:r>
            <a:r>
              <a:rPr lang="en-US" sz="1200" b="0" i="0" kern="1200" noProof="0" dirty="0">
                <a:solidFill>
                  <a:schemeClr val="tx1"/>
                </a:solidFill>
                <a:latin typeface="Times" pitchFamily="-112" charset="0"/>
                <a:ea typeface="ＭＳ Ｐゴシック" charset="-128"/>
                <a:cs typeface="ＭＳ Ｐゴシック" charset="-128"/>
              </a:rPr>
              <a:t>st aid is included in the precautionary information.) The GHS label should include all appropriate precautionary information.  There are four types of precautionary</a:t>
            </a:r>
            <a:r>
              <a:rPr lang="en-US" sz="1200" b="0" i="0" kern="1200" baseline="0" noProof="0" dirty="0">
                <a:solidFill>
                  <a:schemeClr val="tx1"/>
                </a:solidFill>
                <a:latin typeface="Times" pitchFamily="-112" charset="0"/>
                <a:ea typeface="ＭＳ Ｐゴシック" charset="-128"/>
                <a:cs typeface="ＭＳ Ｐゴシック" charset="-128"/>
              </a:rPr>
              <a:t> statement: </a:t>
            </a:r>
            <a:r>
              <a:rPr lang="en-US" sz="1200" b="1" i="0" kern="1200" baseline="0" noProof="0" dirty="0">
                <a:solidFill>
                  <a:schemeClr val="tx1"/>
                </a:solidFill>
                <a:latin typeface="Times" pitchFamily="-112" charset="0"/>
                <a:ea typeface="ＭＳ Ｐゴシック" charset="-128"/>
                <a:cs typeface="ＭＳ Ｐゴシック" charset="-128"/>
              </a:rPr>
              <a:t>prevention</a:t>
            </a:r>
            <a:r>
              <a:rPr lang="en-US" sz="1200" b="0" i="0" kern="1200" baseline="0" noProof="0" dirty="0">
                <a:solidFill>
                  <a:schemeClr val="tx1"/>
                </a:solidFill>
                <a:latin typeface="Times" pitchFamily="-112" charset="0"/>
                <a:ea typeface="ＭＳ Ｐゴシック" charset="-128"/>
                <a:cs typeface="ＭＳ Ｐゴシック" charset="-128"/>
              </a:rPr>
              <a:t> which is used to minimize exposure; </a:t>
            </a:r>
            <a:r>
              <a:rPr lang="en-US" sz="1200" b="1" i="0" kern="1200" baseline="0" noProof="0" dirty="0">
                <a:solidFill>
                  <a:schemeClr val="tx1"/>
                </a:solidFill>
                <a:latin typeface="Times" pitchFamily="-112" charset="0"/>
                <a:ea typeface="ＭＳ Ｐゴシック" charset="-128"/>
                <a:cs typeface="ＭＳ Ｐゴシック" charset="-128"/>
              </a:rPr>
              <a:t>response</a:t>
            </a:r>
            <a:r>
              <a:rPr lang="en-US" sz="1200" b="0" i="0" kern="1200" baseline="0" noProof="0" dirty="0">
                <a:solidFill>
                  <a:schemeClr val="tx1"/>
                </a:solidFill>
                <a:latin typeface="Times" pitchFamily="-112" charset="0"/>
                <a:ea typeface="ＭＳ Ｐゴシック" charset="-128"/>
                <a:cs typeface="ＭＳ Ｐゴシック" charset="-128"/>
              </a:rPr>
              <a:t> is used to explain what to do in case of exposure; </a:t>
            </a:r>
            <a:r>
              <a:rPr lang="en-US" sz="1200" b="1" i="0" kern="1200" baseline="0" noProof="0" dirty="0">
                <a:solidFill>
                  <a:schemeClr val="tx1"/>
                </a:solidFill>
                <a:latin typeface="Times" pitchFamily="-112" charset="0"/>
                <a:ea typeface="ＭＳ Ｐゴシック" charset="-128"/>
                <a:cs typeface="ＭＳ Ｐゴシック" charset="-128"/>
              </a:rPr>
              <a:t>storage</a:t>
            </a:r>
            <a:r>
              <a:rPr lang="en-US" sz="1200" b="0" i="0" kern="1200" baseline="0" noProof="0" dirty="0">
                <a:solidFill>
                  <a:schemeClr val="tx1"/>
                </a:solidFill>
                <a:latin typeface="Times" pitchFamily="-112" charset="0"/>
                <a:ea typeface="ＭＳ Ｐゴシック" charset="-128"/>
                <a:cs typeface="ＭＳ Ｐゴシック" charset="-128"/>
              </a:rPr>
              <a:t> shows the requirements for storage and disposal;  </a:t>
            </a:r>
            <a:r>
              <a:rPr lang="en-US" sz="1200" b="1" i="0" kern="1200" baseline="0" noProof="0" dirty="0">
                <a:solidFill>
                  <a:schemeClr val="tx1"/>
                </a:solidFill>
                <a:latin typeface="Times" pitchFamily="-112" charset="0"/>
                <a:ea typeface="ＭＳ Ｐゴシック" charset="-128"/>
                <a:cs typeface="ＭＳ Ｐゴシック" charset="-128"/>
              </a:rPr>
              <a:t>disposal </a:t>
            </a:r>
            <a:r>
              <a:rPr lang="en-US" sz="1200" b="0" i="0" kern="1200" baseline="0" noProof="0" dirty="0">
                <a:solidFill>
                  <a:schemeClr val="tx1"/>
                </a:solidFill>
                <a:latin typeface="Times" pitchFamily="-112" charset="0"/>
                <a:ea typeface="ＭＳ Ｐゴシック" charset="-128"/>
                <a:cs typeface="ＭＳ Ｐゴシック" charset="-128"/>
              </a:rPr>
              <a:t>shows  how to dispose the chemical according to regulations.</a:t>
            </a:r>
            <a:endParaRPr lang="en-US"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Supplementary</a:t>
            </a:r>
            <a:r>
              <a:rPr lang="en-US" baseline="0" noProof="0" dirty="0"/>
              <a:t> statements are an optional section for labels. </a:t>
            </a:r>
            <a:r>
              <a:rPr lang="en-US" noProof="0" dirty="0"/>
              <a:t>The label producer may provide additional instructions or information that it is deemed helpful. An example of an item that may be considered supplementary is the recommendation for using</a:t>
            </a:r>
            <a:r>
              <a:rPr lang="en-US" baseline="0" noProof="0" dirty="0"/>
              <a:t> a certain type of </a:t>
            </a:r>
            <a:r>
              <a:rPr lang="en-US" noProof="0" dirty="0"/>
              <a:t>personal protective equipment (PPE)</a:t>
            </a:r>
            <a:r>
              <a:rPr lang="en-US" baseline="0" noProof="0" dirty="0"/>
              <a:t> by </a:t>
            </a:r>
            <a:r>
              <a:rPr lang="en-US" b="0" u="none" noProof="0" dirty="0"/>
              <a:t>workers handling the chemical may need to wear to protect themselves. Another example may be  information on the percentage of ingredients in chemical products.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just" defTabSz="914400" rtl="0" eaLnBrk="0" fontAlgn="base" latinLnBrk="0" hangingPunct="0">
              <a:lnSpc>
                <a:spcPct val="100000"/>
              </a:lnSpc>
              <a:spcBef>
                <a:spcPct val="30000"/>
              </a:spcBef>
              <a:spcAft>
                <a:spcPct val="0"/>
              </a:spcAft>
              <a:buClrTx/>
              <a:buSzTx/>
              <a:buFontTx/>
              <a:buNone/>
              <a:tabLst/>
              <a:defRPr/>
            </a:pPr>
            <a:r>
              <a:rPr lang="en-US" noProof="0" dirty="0"/>
              <a:t>Safety Data Sheets (SDSs) are the complete resource for details regarding hazardous chemicals and how the product can be safely used.</a:t>
            </a:r>
            <a:r>
              <a:rPr lang="en-US" baseline="0" noProof="0" dirty="0"/>
              <a:t> </a:t>
            </a:r>
            <a:r>
              <a:rPr lang="en-US" noProof="0" dirty="0"/>
              <a:t>The HCS requires chemical manufacturers, distributors, or importers to provide SDS to communicate the hazards of hazardous chemical products</a:t>
            </a:r>
            <a:r>
              <a:rPr lang="tr-TR" noProof="0" dirty="0"/>
              <a:t>. </a:t>
            </a:r>
            <a:endParaRPr lang="en-US" noProof="0" dirty="0"/>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dirty="0"/>
              <a:t>The SDS should be shipped with the first shipment of the hazardous product after it is developed or updated</a:t>
            </a:r>
            <a:r>
              <a:rPr lang="tr-TR" dirty="0"/>
              <a:t>.</a:t>
            </a:r>
            <a:r>
              <a:rPr lang="tr-TR" baseline="0" dirty="0"/>
              <a:t> </a:t>
            </a:r>
            <a:r>
              <a:rPr lang="en-US" dirty="0"/>
              <a:t>If the employer notices that SDS is not available, it is required that the manufacturer be informed immediately and the SDS be obtained as soon as possible</a:t>
            </a:r>
            <a:r>
              <a:rPr lang="tr-TR" dirty="0"/>
              <a:t>.</a:t>
            </a:r>
            <a:r>
              <a:rPr lang="tr-TR" baseline="0" dirty="0"/>
              <a:t> </a:t>
            </a:r>
            <a:r>
              <a:rPr lang="en-US" dirty="0"/>
              <a:t>The manufacturer must send any SDS requested by a customer as soon as possible</a:t>
            </a:r>
            <a:r>
              <a:rPr lang="tr-TR" dirty="0"/>
              <a:t>.</a:t>
            </a:r>
            <a:r>
              <a:rPr lang="tr-TR" baseline="0" dirty="0"/>
              <a:t> </a:t>
            </a:r>
            <a:r>
              <a:rPr lang="en-US" dirty="0"/>
              <a:t>Employers are required to make SDS</a:t>
            </a:r>
            <a:r>
              <a:rPr lang="en-US" baseline="0" dirty="0"/>
              <a:t>(s)</a:t>
            </a:r>
            <a:r>
              <a:rPr lang="en-US" dirty="0"/>
              <a:t> available to workers at all times in the workplace.</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aim</a:t>
            </a:r>
            <a:r>
              <a:rPr lang="en-US" baseline="0" noProof="0" dirty="0"/>
              <a:t> of this training material is to give information about </a:t>
            </a:r>
            <a:r>
              <a:rPr lang="tr-TR" baseline="0" noProof="0" dirty="0" err="1"/>
              <a:t>right</a:t>
            </a:r>
            <a:r>
              <a:rPr lang="en-US" baseline="0" noProof="0" dirty="0"/>
              <a:t>-</a:t>
            </a:r>
            <a:r>
              <a:rPr lang="tr-TR" baseline="0" noProof="0" dirty="0" err="1"/>
              <a:t>to</a:t>
            </a:r>
            <a:r>
              <a:rPr lang="en-US" baseline="0" noProof="0" dirty="0"/>
              <a:t>-</a:t>
            </a:r>
            <a:r>
              <a:rPr lang="tr-TR" baseline="0" noProof="0" dirty="0" err="1"/>
              <a:t>know</a:t>
            </a:r>
            <a:r>
              <a:rPr lang="tr-TR" baseline="0" noProof="0" dirty="0"/>
              <a:t>, </a:t>
            </a:r>
            <a:r>
              <a:rPr lang="en-US" baseline="0" noProof="0" dirty="0"/>
              <a:t>hazard communication, the globally harmonized system of </a:t>
            </a:r>
            <a:r>
              <a:rPr lang="en-US" b="0" noProof="0" dirty="0"/>
              <a:t>classification and labeling of chemicals (GHS), and hazard communication standard</a:t>
            </a:r>
            <a:r>
              <a:rPr lang="en-US" b="0" baseline="0" noProof="0" dirty="0"/>
              <a:t> (HCS) by identifying  their purposes. Another objective of this training module is to explain each section of the hazard communication standard and present information on effective dates for implementation of the new standard. </a:t>
            </a:r>
            <a:endParaRPr lang="en-US" b="0"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dirty="0"/>
              <a:t>Chemical manufacturers and importers shall obtain or develop a safety data sheet for each hazardous chemical they produce or import.</a:t>
            </a:r>
            <a:r>
              <a:rPr lang="tr-TR" baseline="0" dirty="0"/>
              <a:t> </a:t>
            </a:r>
            <a:r>
              <a:rPr lang="en-US" dirty="0"/>
              <a:t>Employers shall have a safety data sheet in the workplace for each hazardous chemical which they use. Safety data sheets must be in English, and they should be based on scientific evidence</a:t>
            </a:r>
            <a:r>
              <a:rPr lang="tr-TR" dirty="0"/>
              <a:t>. </a:t>
            </a:r>
            <a:r>
              <a:rPr lang="en-US" dirty="0"/>
              <a:t>If a manufacturer, importer or distributor becomes aware of a new hazard or information, it is required that the safety data sheet be updated within </a:t>
            </a:r>
            <a:r>
              <a:rPr lang="tr-TR" b="1" dirty="0"/>
              <a:t>3</a:t>
            </a:r>
            <a:r>
              <a:rPr lang="en-US" b="1" dirty="0"/>
              <a:t> months.</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62</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latin typeface="Times" pitchFamily="-112" charset="0"/>
                <a:ea typeface="ＭＳ Ｐゴシック" charset="-128"/>
                <a:cs typeface="ＭＳ Ｐゴシック" charset="-128"/>
              </a:rPr>
              <a:t>The SDS should contain 16 headings, and 12 of these headings are mandatory. First, there should be information about </a:t>
            </a:r>
            <a:r>
              <a:rPr lang="en-US" sz="1200" b="1" i="0" kern="1200" dirty="0">
                <a:solidFill>
                  <a:schemeClr val="tx1"/>
                </a:solidFill>
                <a:latin typeface="Times" pitchFamily="-112" charset="0"/>
                <a:ea typeface="ＭＳ Ｐゴシック" charset="-128"/>
                <a:cs typeface="ＭＳ Ｐゴシック" charset="-128"/>
              </a:rPr>
              <a:t>identification </a:t>
            </a:r>
            <a:r>
              <a:rPr lang="en-US" sz="1200" b="0" i="0" kern="1200" dirty="0">
                <a:solidFill>
                  <a:schemeClr val="tx1"/>
                </a:solidFill>
                <a:latin typeface="Times" pitchFamily="-112" charset="0"/>
                <a:ea typeface="ＭＳ Ｐゴシック" charset="-128"/>
                <a:cs typeface="ＭＳ Ｐゴシック" charset="-128"/>
              </a:rPr>
              <a:t>of the substance or mixture and of the supplier, with emergency phone number, etc. Second, is the </a:t>
            </a:r>
            <a:r>
              <a:rPr lang="en-US" sz="1200" b="1" i="0" kern="1200" baseline="0" noProof="0" dirty="0">
                <a:solidFill>
                  <a:schemeClr val="tx1"/>
                </a:solidFill>
                <a:latin typeface="Times" pitchFamily="-112" charset="0"/>
                <a:ea typeface="ＭＳ Ｐゴシック" charset="-128"/>
                <a:cs typeface="ＭＳ Ｐゴシック" charset="-128"/>
              </a:rPr>
              <a:t>h</a:t>
            </a:r>
            <a:r>
              <a:rPr lang="en-US" b="1" noProof="0" dirty="0"/>
              <a:t>azard(s) identification</a:t>
            </a:r>
            <a:r>
              <a:rPr lang="en-US" b="1" baseline="0" noProof="0" dirty="0"/>
              <a:t> </a:t>
            </a:r>
            <a:r>
              <a:rPr lang="en-US" sz="1200" b="0" i="0" kern="1200" baseline="0" dirty="0">
                <a:solidFill>
                  <a:schemeClr val="tx1"/>
                </a:solidFill>
                <a:latin typeface="Times" pitchFamily="-112" charset="0"/>
                <a:ea typeface="ＭＳ Ｐゴシック" charset="-128"/>
                <a:cs typeface="ＭＳ Ｐゴシック" charset="-128"/>
              </a:rPr>
              <a:t>section which </a:t>
            </a:r>
            <a:r>
              <a:rPr lang="en-US" sz="1200" b="0" i="0" kern="1200" dirty="0">
                <a:solidFill>
                  <a:schemeClr val="tx1"/>
                </a:solidFill>
                <a:latin typeface="Times" pitchFamily="-112" charset="0"/>
                <a:ea typeface="ＭＳ Ｐゴシック" charset="-128"/>
                <a:cs typeface="ＭＳ Ｐゴシック" charset="-128"/>
              </a:rPr>
              <a:t>identifies the hazards of the chemical and the appropriate warning information associated with those hazards</a:t>
            </a:r>
            <a:r>
              <a:rPr lang="en-US" sz="1200" b="0" i="0" kern="1200" baseline="0" dirty="0">
                <a:solidFill>
                  <a:schemeClr val="tx1"/>
                </a:solidFill>
                <a:latin typeface="Times" pitchFamily="-112" charset="0"/>
                <a:ea typeface="ＭＳ Ｐゴシック" charset="-128"/>
                <a:cs typeface="ＭＳ Ｐゴシック" charset="-128"/>
              </a:rPr>
              <a:t> such as t</a:t>
            </a:r>
            <a:r>
              <a:rPr lang="en-US" sz="1200" b="0" i="0" kern="1200" dirty="0">
                <a:solidFill>
                  <a:schemeClr val="tx1"/>
                </a:solidFill>
                <a:latin typeface="Times" pitchFamily="-112" charset="0"/>
                <a:ea typeface="ＭＳ Ｐゴシック" charset="-128"/>
                <a:cs typeface="ＭＳ Ｐゴシック" charset="-128"/>
              </a:rPr>
              <a:t>he hazard classification of the chemical (e.g., flammable liquid, category),</a:t>
            </a:r>
            <a:r>
              <a:rPr lang="en-US" sz="1200" b="0" i="0" kern="1200" baseline="0" dirty="0">
                <a:solidFill>
                  <a:schemeClr val="tx1"/>
                </a:solidFill>
                <a:latin typeface="Times" pitchFamily="-112" charset="0"/>
                <a:ea typeface="ＭＳ Ｐゴシック" charset="-128"/>
                <a:cs typeface="ＭＳ Ｐゴシック" charset="-128"/>
              </a:rPr>
              <a:t> s</a:t>
            </a:r>
            <a:r>
              <a:rPr lang="en-US" sz="1200" b="0" i="0" kern="1200" dirty="0">
                <a:solidFill>
                  <a:schemeClr val="tx1"/>
                </a:solidFill>
                <a:latin typeface="Times" pitchFamily="-112" charset="0"/>
                <a:ea typeface="ＭＳ Ｐゴシック" charset="-128"/>
                <a:cs typeface="ＭＳ Ｐゴシック" charset="-128"/>
              </a:rPr>
              <a:t>ignal word</a:t>
            </a:r>
            <a:r>
              <a:rPr lang="en-US" sz="1200" b="0" i="0" kern="1200" baseline="0" dirty="0">
                <a:solidFill>
                  <a:schemeClr val="tx1"/>
                </a:solidFill>
                <a:latin typeface="Times" pitchFamily="-112" charset="0"/>
                <a:ea typeface="ＭＳ Ｐゴシック" charset="-128"/>
                <a:cs typeface="ＭＳ Ｐゴシック" charset="-128"/>
              </a:rPr>
              <a:t>, h</a:t>
            </a:r>
            <a:r>
              <a:rPr lang="en-US" sz="1200" b="0" i="0" kern="1200" dirty="0">
                <a:solidFill>
                  <a:schemeClr val="tx1"/>
                </a:solidFill>
                <a:latin typeface="Times" pitchFamily="-112" charset="0"/>
                <a:ea typeface="ＭＳ Ｐゴシック" charset="-128"/>
                <a:cs typeface="ＭＳ Ｐゴシック" charset="-128"/>
              </a:rPr>
              <a:t>azard statement,</a:t>
            </a:r>
            <a:r>
              <a:rPr lang="en-US" sz="1200" b="0" i="0" kern="1200" baseline="0" dirty="0">
                <a:solidFill>
                  <a:schemeClr val="tx1"/>
                </a:solidFill>
                <a:latin typeface="Times" pitchFamily="-112" charset="0"/>
                <a:ea typeface="ＭＳ Ｐゴシック" charset="-128"/>
                <a:cs typeface="ＭＳ Ｐゴシック" charset="-128"/>
              </a:rPr>
              <a:t> </a:t>
            </a:r>
            <a:r>
              <a:rPr lang="en-US" sz="1200" b="0" i="0" kern="1200" dirty="0">
                <a:solidFill>
                  <a:schemeClr val="tx1"/>
                </a:solidFill>
                <a:latin typeface="Times" pitchFamily="-112" charset="0"/>
                <a:ea typeface="ＭＳ Ｐゴシック" charset="-128"/>
                <a:cs typeface="ＭＳ Ｐゴシック" charset="-128"/>
              </a:rPr>
              <a:t>pictogram and precautionary</a:t>
            </a:r>
            <a:r>
              <a:rPr lang="en-US" sz="1200" b="0" i="0" kern="1200" baseline="0" dirty="0">
                <a:solidFill>
                  <a:schemeClr val="tx1"/>
                </a:solidFill>
                <a:latin typeface="Times" pitchFamily="-112" charset="0"/>
                <a:ea typeface="ＭＳ Ｐゴシック" charset="-128"/>
                <a:cs typeface="ＭＳ Ｐゴシック" charset="-128"/>
              </a:rPr>
              <a:t> statement</a:t>
            </a:r>
            <a:r>
              <a:rPr lang="en-US" sz="1200" b="0" i="0" kern="1200" dirty="0">
                <a:solidFill>
                  <a:schemeClr val="tx1"/>
                </a:solidFill>
                <a:latin typeface="Times" pitchFamily="-112" charset="0"/>
                <a:ea typeface="ＭＳ Ｐゴシック" charset="-128"/>
                <a:cs typeface="ＭＳ Ｐゴシック" charset="-128"/>
              </a:rPr>
              <a:t>. The third section which is </a:t>
            </a:r>
            <a:r>
              <a:rPr lang="en-US" sz="1200" b="1" noProof="0" dirty="0"/>
              <a:t>Composition/information on ingredients</a:t>
            </a:r>
            <a:r>
              <a:rPr lang="en-US" sz="1200" b="1" i="0" kern="1200" baseline="0" dirty="0">
                <a:solidFill>
                  <a:schemeClr val="tx1"/>
                </a:solidFill>
                <a:latin typeface="Times" pitchFamily="-112" charset="0"/>
                <a:ea typeface="ＭＳ Ｐゴシック" charset="-128"/>
                <a:cs typeface="ＭＳ Ｐゴシック" charset="-128"/>
              </a:rPr>
              <a:t> </a:t>
            </a:r>
            <a:r>
              <a:rPr lang="en-US" sz="1200" b="0" i="0" kern="1200" dirty="0">
                <a:solidFill>
                  <a:schemeClr val="tx1"/>
                </a:solidFill>
                <a:latin typeface="Times" pitchFamily="-112" charset="0"/>
                <a:ea typeface="ＭＳ Ｐゴシック" charset="-128"/>
                <a:cs typeface="ＭＳ Ｐゴシック" charset="-128"/>
              </a:rPr>
              <a:t>identifies the ingredient(s) contained in the product, including impurities and stabilizing additives such as chemical name</a:t>
            </a:r>
            <a:r>
              <a:rPr lang="en-US" sz="1200" b="0" i="0" kern="1200" baseline="0" dirty="0">
                <a:solidFill>
                  <a:schemeClr val="tx1"/>
                </a:solidFill>
                <a:latin typeface="Times" pitchFamily="-112" charset="0"/>
                <a:ea typeface="ＭＳ Ｐゴシック" charset="-128"/>
                <a:cs typeface="ＭＳ Ｐゴシック" charset="-128"/>
              </a:rPr>
              <a:t>, c</a:t>
            </a:r>
            <a:r>
              <a:rPr lang="en-US" sz="1200" b="0" i="0" kern="1200" dirty="0">
                <a:solidFill>
                  <a:schemeClr val="tx1"/>
                </a:solidFill>
                <a:latin typeface="Times" pitchFamily="-112" charset="0"/>
                <a:ea typeface="ＭＳ Ｐゴシック" charset="-128"/>
                <a:cs typeface="ＭＳ Ｐゴシック" charset="-128"/>
              </a:rPr>
              <a:t>ommon name and synonym. In the following sections, the</a:t>
            </a:r>
            <a:r>
              <a:rPr lang="en-US" sz="1200" b="0" i="0" kern="1200" baseline="0" dirty="0">
                <a:solidFill>
                  <a:schemeClr val="tx1"/>
                </a:solidFill>
                <a:latin typeface="Times" pitchFamily="-112" charset="0"/>
                <a:ea typeface="ＭＳ Ｐゴシック" charset="-128"/>
                <a:cs typeface="ＭＳ Ｐゴシック" charset="-128"/>
              </a:rPr>
              <a:t> </a:t>
            </a:r>
            <a:r>
              <a:rPr lang="en-US" sz="1200" b="1" i="0" kern="1200" baseline="0" dirty="0">
                <a:solidFill>
                  <a:schemeClr val="tx1"/>
                </a:solidFill>
                <a:latin typeface="Times" pitchFamily="-112" charset="0"/>
                <a:ea typeface="ＭＳ Ｐゴシック" charset="-128"/>
                <a:cs typeface="ＭＳ Ｐゴシック" charset="-128"/>
              </a:rPr>
              <a:t>first aid measures</a:t>
            </a:r>
            <a:r>
              <a:rPr lang="en-US" sz="1200" b="1" i="0" kern="1200" dirty="0">
                <a:solidFill>
                  <a:schemeClr val="tx1"/>
                </a:solidFill>
                <a:latin typeface="Times" pitchFamily="-112" charset="0"/>
                <a:ea typeface="ＭＳ Ｐゴシック" charset="-128"/>
                <a:cs typeface="ＭＳ Ｐゴシック" charset="-128"/>
              </a:rPr>
              <a:t> </a:t>
            </a:r>
            <a:r>
              <a:rPr lang="en-US" sz="1200" b="0" i="0" kern="1200" dirty="0">
                <a:solidFill>
                  <a:schemeClr val="tx1"/>
                </a:solidFill>
                <a:latin typeface="Times" pitchFamily="-112" charset="0"/>
                <a:ea typeface="ＭＳ Ｐゴシック" charset="-128"/>
                <a:cs typeface="ＭＳ Ｐゴシック" charset="-128"/>
              </a:rPr>
              <a:t>section describes the initial care that should be given by untrained responders to an individual who has been exposed to the chemical. </a:t>
            </a:r>
            <a:r>
              <a:rPr lang="en-US" sz="1200" b="1" i="0" kern="1200" dirty="0">
                <a:solidFill>
                  <a:schemeClr val="tx1"/>
                </a:solidFill>
                <a:latin typeface="Times" pitchFamily="-112" charset="0"/>
                <a:ea typeface="ＭＳ Ｐゴシック" charset="-128"/>
                <a:cs typeface="ＭＳ Ｐゴシック" charset="-128"/>
              </a:rPr>
              <a:t>Fire fighting</a:t>
            </a:r>
            <a:r>
              <a:rPr lang="en-US" sz="1200" b="1" i="0" kern="1200" baseline="0" dirty="0">
                <a:solidFill>
                  <a:schemeClr val="tx1"/>
                </a:solidFill>
                <a:latin typeface="Times" pitchFamily="-112" charset="0"/>
                <a:ea typeface="ＭＳ Ｐゴシック" charset="-128"/>
                <a:cs typeface="ＭＳ Ｐゴシック" charset="-128"/>
              </a:rPr>
              <a:t> measures </a:t>
            </a:r>
            <a:r>
              <a:rPr lang="en-US" sz="1200" b="0" i="0" kern="1200" baseline="0" dirty="0">
                <a:solidFill>
                  <a:schemeClr val="tx1"/>
                </a:solidFill>
                <a:latin typeface="Times" pitchFamily="-112" charset="0"/>
                <a:ea typeface="ＭＳ Ｐゴシック" charset="-128"/>
                <a:cs typeface="ＭＳ Ｐゴシック" charset="-128"/>
              </a:rPr>
              <a:t>section gives recommendations about </a:t>
            </a:r>
            <a:r>
              <a:rPr lang="en-US" sz="1200" b="0" i="0" kern="1200" dirty="0">
                <a:solidFill>
                  <a:schemeClr val="tx1"/>
                </a:solidFill>
                <a:latin typeface="Times" pitchFamily="-112" charset="0"/>
                <a:ea typeface="ＭＳ Ｐゴシック" charset="-128"/>
                <a:cs typeface="ＭＳ Ｐゴシック" charset="-128"/>
              </a:rPr>
              <a:t>suitable extinguishing equipment and special protective equipment or precautions for firefighters, advice on specific hazards that develop from the chemical during the fire.</a:t>
            </a:r>
            <a:r>
              <a:rPr lang="en-US" sz="1200" b="0" i="0" kern="1200" baseline="0" dirty="0">
                <a:solidFill>
                  <a:schemeClr val="tx1"/>
                </a:solidFill>
                <a:latin typeface="Times" pitchFamily="-112" charset="0"/>
                <a:ea typeface="ＭＳ Ｐゴシック" charset="-128"/>
                <a:cs typeface="ＭＳ Ｐゴシック" charset="-128"/>
              </a:rPr>
              <a:t> </a:t>
            </a:r>
            <a:r>
              <a:rPr lang="en-US" sz="1200" b="1" noProof="0" dirty="0"/>
              <a:t>Accidental release measures</a:t>
            </a:r>
            <a:r>
              <a:rPr lang="en-US" sz="1200" b="1" baseline="0" noProof="0" dirty="0"/>
              <a:t> </a:t>
            </a:r>
            <a:r>
              <a:rPr lang="en-US" sz="1200" b="0" i="0" kern="1200" dirty="0">
                <a:solidFill>
                  <a:schemeClr val="tx1"/>
                </a:solidFill>
                <a:latin typeface="Times" pitchFamily="-112" charset="0"/>
                <a:ea typeface="ＭＳ Ｐゴシック" charset="-128"/>
                <a:cs typeface="ＭＳ Ｐゴシック" charset="-128"/>
              </a:rPr>
              <a:t>provides recommendations on the appropriate response to spills, leaks, or releases, including containment and cleanup practices to prevent or minimize exposure to people, properties, or the environment. </a:t>
            </a:r>
            <a:r>
              <a:rPr lang="en-US" sz="1200" b="1" i="0" kern="1200" dirty="0">
                <a:solidFill>
                  <a:schemeClr val="tx1"/>
                </a:solidFill>
                <a:latin typeface="Times" pitchFamily="-112" charset="0"/>
                <a:ea typeface="ＭＳ Ｐゴシック" charset="-128"/>
                <a:cs typeface="ＭＳ Ｐゴシック" charset="-128"/>
              </a:rPr>
              <a:t>Handling and storage</a:t>
            </a:r>
            <a:r>
              <a:rPr lang="en-US" sz="1200" b="1" i="0" kern="1200" baseline="0" dirty="0">
                <a:solidFill>
                  <a:schemeClr val="tx1"/>
                </a:solidFill>
                <a:latin typeface="Times" pitchFamily="-112" charset="0"/>
                <a:ea typeface="ＭＳ Ｐゴシック" charset="-128"/>
                <a:cs typeface="ＭＳ Ｐゴシック" charset="-128"/>
              </a:rPr>
              <a:t> </a:t>
            </a:r>
            <a:r>
              <a:rPr lang="en-US" sz="1200" b="0" i="0" kern="1200" baseline="0" dirty="0">
                <a:solidFill>
                  <a:schemeClr val="tx1"/>
                </a:solidFill>
                <a:latin typeface="Times" pitchFamily="-112" charset="0"/>
                <a:ea typeface="ＭＳ Ｐゴシック" charset="-128"/>
                <a:cs typeface="ＭＳ Ｐゴシック" charset="-128"/>
              </a:rPr>
              <a:t>section  </a:t>
            </a:r>
            <a:r>
              <a:rPr lang="en-US" sz="1200" b="0" i="0" kern="1200" dirty="0">
                <a:solidFill>
                  <a:schemeClr val="tx1"/>
                </a:solidFill>
                <a:latin typeface="Times" pitchFamily="-112" charset="0"/>
                <a:ea typeface="ＭＳ Ｐゴシック" charset="-128"/>
                <a:cs typeface="ＭＳ Ｐゴシック" charset="-128"/>
              </a:rPr>
              <a:t>provides guidance on the safe handling practices and conditions for safe storage of chemicals.</a:t>
            </a:r>
            <a:r>
              <a:rPr lang="en-US" sz="1200" b="0" i="0" kern="1200" baseline="0" dirty="0">
                <a:solidFill>
                  <a:schemeClr val="tx1"/>
                </a:solidFill>
                <a:latin typeface="Times" pitchFamily="-112" charset="0"/>
                <a:ea typeface="ＭＳ Ｐゴシック" charset="-128"/>
                <a:cs typeface="ＭＳ Ｐゴシック" charset="-128"/>
              </a:rPr>
              <a:t> </a:t>
            </a:r>
            <a:endParaRPr lang="en-US" dirty="0"/>
          </a:p>
          <a:p>
            <a:pPr algn="just"/>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20000"/>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noProof="0" dirty="0"/>
              <a:t>Exposure controls/personal protection section </a:t>
            </a:r>
            <a:r>
              <a:rPr lang="en-US" noProof="0" dirty="0"/>
              <a:t>is about </a:t>
            </a:r>
            <a:r>
              <a:rPr lang="en-US" sz="1200" b="0" i="0" kern="1200" noProof="0" dirty="0">
                <a:solidFill>
                  <a:schemeClr val="tx1"/>
                </a:solidFill>
                <a:latin typeface="Times" pitchFamily="-112" charset="0"/>
                <a:ea typeface="ＭＳ Ｐゴシック" pitchFamily="-112" charset="-128"/>
                <a:cs typeface="ＭＳ Ｐゴシック" charset="-128"/>
              </a:rPr>
              <a:t>exposure limits recommended by OSHA,</a:t>
            </a:r>
            <a:r>
              <a:rPr lang="en-US" sz="1200" b="0" i="0" kern="1200" baseline="0" noProof="0" dirty="0">
                <a:solidFill>
                  <a:schemeClr val="tx1"/>
                </a:solidFill>
                <a:latin typeface="Times" pitchFamily="-112" charset="0"/>
                <a:ea typeface="ＭＳ Ｐゴシック" pitchFamily="-112" charset="-128"/>
                <a:cs typeface="ＭＳ Ｐゴシック" charset="-128"/>
              </a:rPr>
              <a:t> </a:t>
            </a:r>
            <a:r>
              <a:rPr lang="en-US" sz="1200" b="0" i="0" u="sng" kern="1200" noProof="0" dirty="0">
                <a:solidFill>
                  <a:srgbClr val="FF0000"/>
                </a:solidFill>
                <a:latin typeface="Times" pitchFamily="-112" charset="0"/>
                <a:ea typeface="ＭＳ Ｐゴシック" pitchFamily="-112" charset="-128"/>
                <a:cs typeface="ＭＳ Ｐゴシック" charset="-128"/>
              </a:rPr>
              <a:t>Permissible Exposure Limits (PELs), American Conference of Governmental Industrial Hygienists (ACGIH) Threshold Limit Values (TLVs) and manufacturers, engineering controls, and personal protective measures that can be used to minimize worker exposure</a:t>
            </a:r>
            <a:r>
              <a:rPr lang="en-US" sz="1200" b="0" i="0" kern="1200" noProof="0" dirty="0">
                <a:solidFill>
                  <a:schemeClr val="tx1"/>
                </a:solidFill>
                <a:latin typeface="Times" pitchFamily="-112" charset="0"/>
                <a:ea typeface="ＭＳ Ｐゴシック" pitchFamily="-112" charset="-128"/>
                <a:cs typeface="ＭＳ Ｐゴシック" charset="-128"/>
              </a:rPr>
              <a:t>. </a:t>
            </a:r>
            <a:r>
              <a:rPr lang="en-US" sz="1200" b="1" i="0" kern="1200" noProof="0" dirty="0">
                <a:solidFill>
                  <a:schemeClr val="tx1"/>
                </a:solidFill>
                <a:latin typeface="Times" pitchFamily="-112" charset="0"/>
                <a:ea typeface="ＭＳ Ｐゴシック" pitchFamily="-112" charset="-128"/>
                <a:cs typeface="ＭＳ Ｐゴシック" charset="-128"/>
              </a:rPr>
              <a:t>Physical</a:t>
            </a:r>
            <a:r>
              <a:rPr lang="en-US" sz="1200" b="1" i="0" kern="1200" baseline="0" noProof="0" dirty="0">
                <a:solidFill>
                  <a:schemeClr val="tx1"/>
                </a:solidFill>
                <a:latin typeface="Times" pitchFamily="-112" charset="0"/>
                <a:ea typeface="ＭＳ Ｐゴシック" pitchFamily="-112" charset="-128"/>
                <a:cs typeface="ＭＳ Ｐゴシック" charset="-128"/>
              </a:rPr>
              <a:t> and chemical properties </a:t>
            </a:r>
            <a:r>
              <a:rPr lang="en-US" sz="1200" b="0" i="0" kern="1200" baseline="0" noProof="0" dirty="0">
                <a:solidFill>
                  <a:schemeClr val="tx1"/>
                </a:solidFill>
                <a:latin typeface="Times" pitchFamily="-112" charset="0"/>
                <a:ea typeface="ＭＳ Ｐゴシック" pitchFamily="-112" charset="-128"/>
                <a:cs typeface="ＭＳ Ｐゴシック" charset="-128"/>
              </a:rPr>
              <a:t>section</a:t>
            </a:r>
            <a:r>
              <a:rPr lang="en-US" sz="1200" b="1" i="0" kern="1200" baseline="0" noProof="0" dirty="0">
                <a:solidFill>
                  <a:schemeClr val="tx1"/>
                </a:solidFill>
                <a:latin typeface="Times" pitchFamily="-112" charset="0"/>
                <a:ea typeface="ＭＳ Ｐゴシック" pitchFamily="-112" charset="-128"/>
                <a:cs typeface="ＭＳ Ｐゴシック" charset="-128"/>
              </a:rPr>
              <a:t> </a:t>
            </a:r>
            <a:r>
              <a:rPr lang="en-US" sz="1200" b="0" i="0" kern="1200" noProof="0" dirty="0">
                <a:solidFill>
                  <a:schemeClr val="tx1"/>
                </a:solidFill>
                <a:latin typeface="Times" pitchFamily="-112" charset="0"/>
                <a:ea typeface="ＭＳ Ｐゴシック" pitchFamily="-112" charset="-128"/>
                <a:cs typeface="ＭＳ Ｐゴシック" charset="-128"/>
              </a:rPr>
              <a:t> identifies physical and chemical properties associated with the substance or mixture such</a:t>
            </a:r>
            <a:r>
              <a:rPr lang="en-US" sz="1200" b="0" i="0" kern="1200" baseline="0" noProof="0" dirty="0">
                <a:solidFill>
                  <a:schemeClr val="tx1"/>
                </a:solidFill>
                <a:latin typeface="Times" pitchFamily="-112" charset="0"/>
                <a:ea typeface="ＭＳ Ｐゴシック" pitchFamily="-112" charset="-128"/>
                <a:cs typeface="ＭＳ Ｐゴシック" charset="-128"/>
              </a:rPr>
              <a:t> as appearance, odor, vapor pressure, pH, relative density, etc. </a:t>
            </a:r>
            <a:r>
              <a:rPr lang="en-US" sz="1200" b="1" i="0" kern="1200" baseline="0" noProof="0" dirty="0">
                <a:solidFill>
                  <a:schemeClr val="tx1"/>
                </a:solidFill>
                <a:latin typeface="Times" pitchFamily="-112" charset="0"/>
                <a:ea typeface="ＭＳ Ｐゴシック" pitchFamily="-112" charset="-128"/>
                <a:cs typeface="ＭＳ Ｐゴシック" charset="-128"/>
              </a:rPr>
              <a:t>Stability and reactivity section </a:t>
            </a:r>
            <a:r>
              <a:rPr lang="en-US" sz="1200" b="0" i="0" kern="1200" noProof="0" dirty="0">
                <a:solidFill>
                  <a:schemeClr val="tx1"/>
                </a:solidFill>
                <a:latin typeface="Times" pitchFamily="-112" charset="0"/>
                <a:ea typeface="ＭＳ Ｐゴシック" pitchFamily="-112" charset="-128"/>
                <a:cs typeface="ＭＳ Ｐゴシック" charset="-128"/>
              </a:rPr>
              <a:t>describes the reactivity hazards of the chemical and the chemical stability information</a:t>
            </a:r>
            <a:r>
              <a:rPr lang="en-US" sz="1200" b="0" i="0" kern="1200" baseline="0" noProof="0" dirty="0">
                <a:solidFill>
                  <a:schemeClr val="tx1"/>
                </a:solidFill>
                <a:latin typeface="Times" pitchFamily="-112" charset="0"/>
                <a:ea typeface="ＭＳ Ｐゴシック" pitchFamily="-112" charset="-128"/>
                <a:cs typeface="ＭＳ Ｐゴシック" charset="-128"/>
              </a:rPr>
              <a:t> such as d</a:t>
            </a:r>
            <a:r>
              <a:rPr lang="en-US" sz="1200" b="0" i="0" kern="1200" noProof="0" dirty="0">
                <a:solidFill>
                  <a:schemeClr val="tx1"/>
                </a:solidFill>
                <a:latin typeface="Times" pitchFamily="-112" charset="0"/>
                <a:ea typeface="ＭＳ Ｐゴシック" pitchFamily="-112" charset="-128"/>
                <a:cs typeface="ＭＳ Ｐゴシック" charset="-128"/>
              </a:rPr>
              <a:t>escription of the specific test data for the chemical, any stabilizers that may be needed to maintain chemical stability,</a:t>
            </a:r>
            <a:r>
              <a:rPr lang="en-US" sz="1200" b="0" i="0" kern="1200" baseline="0" noProof="0" dirty="0">
                <a:solidFill>
                  <a:schemeClr val="tx1"/>
                </a:solidFill>
                <a:latin typeface="Times" pitchFamily="-112" charset="0"/>
                <a:ea typeface="ＭＳ Ｐゴシック" pitchFamily="-112" charset="-128"/>
                <a:cs typeface="ＭＳ Ｐゴシック" charset="-128"/>
              </a:rPr>
              <a:t> etc. </a:t>
            </a:r>
            <a:r>
              <a:rPr lang="en-US" sz="1200" b="1" i="0" kern="1200" baseline="0" noProof="0" dirty="0">
                <a:solidFill>
                  <a:schemeClr val="tx1"/>
                </a:solidFill>
                <a:latin typeface="Times" pitchFamily="-112" charset="0"/>
                <a:ea typeface="ＭＳ Ｐゴシック" pitchFamily="-112" charset="-128"/>
                <a:cs typeface="ＭＳ Ｐゴシック" charset="-128"/>
              </a:rPr>
              <a:t>Toxicological information</a:t>
            </a:r>
            <a:r>
              <a:rPr lang="en-US" sz="1200" b="0" i="0" kern="1200" baseline="0" noProof="0" dirty="0">
                <a:solidFill>
                  <a:schemeClr val="tx1"/>
                </a:solidFill>
                <a:latin typeface="Times" pitchFamily="-112" charset="0"/>
                <a:ea typeface="ＭＳ Ｐゴシック" pitchFamily="-112" charset="-128"/>
                <a:cs typeface="ＭＳ Ｐゴシック" charset="-128"/>
              </a:rPr>
              <a:t> </a:t>
            </a:r>
            <a:r>
              <a:rPr lang="en-US" sz="1200" b="0" i="0" kern="1200" noProof="0" dirty="0">
                <a:solidFill>
                  <a:schemeClr val="tx1"/>
                </a:solidFill>
                <a:latin typeface="Times" pitchFamily="-112" charset="0"/>
                <a:ea typeface="ＭＳ Ｐゴシック" pitchFamily="-112" charset="-128"/>
                <a:cs typeface="ＭＳ Ｐゴシック" charset="-128"/>
              </a:rPr>
              <a:t> identifies toxicological and health effects information or indicates that such data are not available,</a:t>
            </a:r>
            <a:r>
              <a:rPr lang="en-US" sz="1200" b="0" i="0" kern="1200" baseline="0" noProof="0" dirty="0">
                <a:solidFill>
                  <a:schemeClr val="tx1"/>
                </a:solidFill>
                <a:latin typeface="Times" pitchFamily="-112" charset="0"/>
                <a:ea typeface="ＭＳ Ｐゴシック" pitchFamily="-112" charset="-128"/>
                <a:cs typeface="ＭＳ Ｐゴシック" charset="-128"/>
              </a:rPr>
              <a:t> such as i</a:t>
            </a:r>
            <a:r>
              <a:rPr lang="en-US" sz="1200" b="0" i="0" kern="1200" noProof="0" dirty="0">
                <a:solidFill>
                  <a:schemeClr val="tx1"/>
                </a:solidFill>
                <a:latin typeface="Times" pitchFamily="-112" charset="0"/>
                <a:ea typeface="ＭＳ Ｐゴシック" charset="-128"/>
                <a:cs typeface="ＭＳ Ｐゴシック" charset="-128"/>
              </a:rPr>
              <a:t>nformation on the likely routes of exposure (inhalation, ingestion, skin and eye contact, description of the delayed, immediate, or chronic effects from short- and long-term exposure,</a:t>
            </a:r>
            <a:r>
              <a:rPr lang="en-US" sz="1200" b="0" i="0" kern="1200" baseline="0" noProof="0" dirty="0">
                <a:solidFill>
                  <a:schemeClr val="tx1"/>
                </a:solidFill>
                <a:latin typeface="Times" pitchFamily="-112" charset="0"/>
                <a:ea typeface="ＭＳ Ｐゴシック" charset="-128"/>
                <a:cs typeface="ＭＳ Ｐゴシック" charset="-128"/>
              </a:rPr>
              <a:t> etc</a:t>
            </a:r>
            <a:r>
              <a:rPr lang="tr-TR" sz="1200" b="0" i="0" kern="1200" baseline="0" noProof="0" dirty="0">
                <a:solidFill>
                  <a:schemeClr val="tx1"/>
                </a:solidFill>
                <a:latin typeface="Times" pitchFamily="-112" charset="0"/>
                <a:ea typeface="ＭＳ Ｐゴシック" charset="-128"/>
                <a:cs typeface="ＭＳ Ｐゴシック" charset="-128"/>
              </a:rPr>
              <a:t>)</a:t>
            </a:r>
            <a:r>
              <a:rPr lang="en-US" sz="1200" b="0" i="0" kern="1200" baseline="0" noProof="0" dirty="0">
                <a:solidFill>
                  <a:schemeClr val="tx1"/>
                </a:solidFill>
                <a:latin typeface="Times" pitchFamily="-112" charset="0"/>
                <a:ea typeface="ＭＳ Ｐゴシック" charset="-128"/>
                <a:cs typeface="ＭＳ Ｐゴシック" charset="-128"/>
              </a:rPr>
              <a:t>.</a:t>
            </a:r>
            <a:r>
              <a:rPr lang="tr-TR" sz="1200" b="0" i="0" kern="1200" baseline="0" noProof="0" dirty="0">
                <a:solidFill>
                  <a:schemeClr val="tx1"/>
                </a:solidFill>
                <a:latin typeface="Times" pitchFamily="-112" charset="0"/>
                <a:ea typeface="ＭＳ Ｐゴシック" charset="-128"/>
                <a:cs typeface="ＭＳ Ｐゴシック" charset="-128"/>
              </a:rPr>
              <a:t> </a:t>
            </a:r>
            <a:r>
              <a:rPr lang="en-US" sz="1200" b="1" i="0" kern="1200" baseline="0" noProof="0" dirty="0">
                <a:solidFill>
                  <a:schemeClr val="tx1"/>
                </a:solidFill>
                <a:latin typeface="Times" pitchFamily="-112" charset="0"/>
                <a:ea typeface="ＭＳ Ｐゴシック" charset="-128"/>
                <a:cs typeface="ＭＳ Ｐゴシック" charset="-128"/>
              </a:rPr>
              <a:t>Ecological information, disposal considerations, transport information </a:t>
            </a:r>
            <a:r>
              <a:rPr lang="en-US" sz="1200" b="0" i="0" kern="1200" baseline="0" noProof="0" dirty="0">
                <a:solidFill>
                  <a:schemeClr val="tx1"/>
                </a:solidFill>
                <a:latin typeface="Times" pitchFamily="-112" charset="0"/>
                <a:ea typeface="ＭＳ Ｐゴシック" charset="-128"/>
                <a:cs typeface="ＭＳ Ｐゴシック" charset="-128"/>
              </a:rPr>
              <a:t>and</a:t>
            </a:r>
            <a:r>
              <a:rPr lang="en-US" sz="1200" b="1" i="0" kern="1200" baseline="0" noProof="0" dirty="0">
                <a:solidFill>
                  <a:schemeClr val="tx1"/>
                </a:solidFill>
                <a:latin typeface="Times" pitchFamily="-112" charset="0"/>
                <a:ea typeface="ＭＳ Ｐゴシック" charset="-128"/>
                <a:cs typeface="ＭＳ Ｐゴシック" charset="-128"/>
              </a:rPr>
              <a:t> regulatory information </a:t>
            </a:r>
            <a:r>
              <a:rPr lang="en-US" sz="1200" b="0" i="0" kern="1200" baseline="0" noProof="0" dirty="0">
                <a:solidFill>
                  <a:schemeClr val="tx1"/>
                </a:solidFill>
                <a:latin typeface="Times" pitchFamily="-112" charset="0"/>
                <a:ea typeface="ＭＳ Ｐゴシック" charset="-128"/>
                <a:cs typeface="ＭＳ Ｐゴシック" charset="-128"/>
              </a:rPr>
              <a:t>sections are non-mandatory and thus not enforced by OSHA</a:t>
            </a:r>
            <a:r>
              <a:rPr lang="tr-TR" sz="1200" b="0" i="0" kern="1200" baseline="0" noProof="0" dirty="0">
                <a:solidFill>
                  <a:schemeClr val="tx1"/>
                </a:solidFill>
                <a:latin typeface="Times" pitchFamily="-112" charset="0"/>
                <a:ea typeface="ＭＳ Ｐゴシック" charset="-128"/>
                <a:cs typeface="ＭＳ Ｐゴシック" charset="-128"/>
              </a:rPr>
              <a:t>.</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1" i="0" kern="1200" baseline="0" noProof="0" dirty="0">
                <a:solidFill>
                  <a:schemeClr val="tx1"/>
                </a:solidFill>
                <a:latin typeface="Times" pitchFamily="-112" charset="0"/>
                <a:ea typeface="ＭＳ Ｐゴシック" charset="-128"/>
                <a:cs typeface="ＭＳ Ｐゴシック" charset="-128"/>
              </a:rPr>
              <a:t>Ecological information </a:t>
            </a:r>
            <a:r>
              <a:rPr lang="en-US" sz="1200" b="0" i="0" kern="1200" baseline="0" noProof="0" dirty="0">
                <a:solidFill>
                  <a:schemeClr val="tx1"/>
                </a:solidFill>
                <a:latin typeface="Times" pitchFamily="-112" charset="0"/>
                <a:ea typeface="ＭＳ Ｐゴシック" charset="-128"/>
                <a:cs typeface="ＭＳ Ｐゴシック" charset="-128"/>
              </a:rPr>
              <a:t>section gives an idea about the ecological impact of the chemical if it is released to the environment, such as t</a:t>
            </a:r>
            <a:r>
              <a:rPr lang="en-US" sz="1200" b="0" i="0" kern="1200" noProof="0" dirty="0">
                <a:solidFill>
                  <a:schemeClr val="tx1"/>
                </a:solidFill>
                <a:latin typeface="Times" pitchFamily="-112" charset="0"/>
                <a:ea typeface="ＭＳ Ｐゴシック" charset="-128"/>
                <a:cs typeface="ＭＳ Ｐゴシック" charset="-128"/>
              </a:rPr>
              <a:t>he potential for a substance to move from the soil to the groundwater, ozone layer depletion potential etc.</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1" i="0" kern="1200" baseline="0" noProof="0" dirty="0">
                <a:solidFill>
                  <a:schemeClr val="tx1"/>
                </a:solidFill>
                <a:latin typeface="Times" pitchFamily="-112" charset="0"/>
                <a:ea typeface="ＭＳ Ｐゴシック" charset="-128"/>
                <a:cs typeface="ＭＳ Ｐゴシック" charset="-128"/>
              </a:rPr>
              <a:t>Disposal considerations </a:t>
            </a:r>
            <a:r>
              <a:rPr lang="en-US" sz="1200" b="0" i="0" kern="1200" baseline="0" noProof="0" dirty="0">
                <a:solidFill>
                  <a:schemeClr val="tx1"/>
                </a:solidFill>
                <a:latin typeface="Times" pitchFamily="-112" charset="0"/>
                <a:ea typeface="ＭＳ Ｐゴシック" charset="-128"/>
                <a:cs typeface="ＭＳ Ｐゴシック" charset="-128"/>
              </a:rPr>
              <a:t>section </a:t>
            </a:r>
            <a:r>
              <a:rPr lang="en-US" sz="1200" b="0" i="0" kern="1200" noProof="0" dirty="0">
                <a:solidFill>
                  <a:schemeClr val="tx1"/>
                </a:solidFill>
                <a:latin typeface="Times" pitchFamily="-112" charset="0"/>
                <a:ea typeface="ＭＳ Ｐゴシック" charset="-128"/>
                <a:cs typeface="ＭＳ Ｐゴシック" charset="-128"/>
              </a:rPr>
              <a:t>provides guidance on proper disposal practices, recycling or reclamation of the chemical(s) or its container, </a:t>
            </a:r>
            <a:r>
              <a:rPr lang="en-US" sz="1200" b="0" i="0" kern="1200" baseline="0" noProof="0" dirty="0">
                <a:solidFill>
                  <a:schemeClr val="tx1"/>
                </a:solidFill>
                <a:latin typeface="Times" pitchFamily="-112" charset="0"/>
                <a:ea typeface="ＭＳ Ｐゴシック" charset="-128"/>
                <a:cs typeface="ＭＳ Ｐゴシック" charset="-128"/>
              </a:rPr>
              <a:t>etc. </a:t>
            </a:r>
            <a:r>
              <a:rPr lang="en-US" sz="1200" b="1" i="0" kern="1200" baseline="0" noProof="0" dirty="0">
                <a:solidFill>
                  <a:schemeClr val="tx1"/>
                </a:solidFill>
                <a:latin typeface="Times" pitchFamily="-112" charset="0"/>
                <a:ea typeface="ＭＳ Ｐゴシック" charset="-128"/>
                <a:cs typeface="ＭＳ Ｐゴシック" charset="-128"/>
              </a:rPr>
              <a:t>Transport information </a:t>
            </a:r>
            <a:r>
              <a:rPr lang="en-US" sz="1200" b="0" i="0" kern="1200" baseline="0" noProof="0" dirty="0">
                <a:solidFill>
                  <a:schemeClr val="tx1"/>
                </a:solidFill>
                <a:latin typeface="Times" pitchFamily="-112" charset="0"/>
                <a:ea typeface="ＭＳ Ｐゴシック" charset="-128"/>
                <a:cs typeface="ＭＳ Ｐゴシック" charset="-128"/>
              </a:rPr>
              <a:t>section includes information about </a:t>
            </a:r>
            <a:r>
              <a:rPr lang="en-US" sz="1200" b="0" i="0" kern="1200" noProof="0" dirty="0">
                <a:solidFill>
                  <a:schemeClr val="tx1"/>
                </a:solidFill>
                <a:latin typeface="Times" pitchFamily="-112" charset="0"/>
                <a:ea typeface="ＭＳ Ｐゴシック" charset="-128"/>
                <a:cs typeface="ＭＳ Ｐゴシック" charset="-128"/>
              </a:rPr>
              <a:t>classification for shipping and transporting of hazardous chemical(s) by road, air, rail, or sea, such as UN number (four-figure identification number of the substance), UN proper shipping name,</a:t>
            </a:r>
            <a:r>
              <a:rPr lang="en-US" sz="1200" b="0" i="0" kern="1200" baseline="0" noProof="0" dirty="0">
                <a:solidFill>
                  <a:schemeClr val="tx1"/>
                </a:solidFill>
                <a:latin typeface="Times" pitchFamily="-112" charset="0"/>
                <a:ea typeface="ＭＳ Ｐゴシック" charset="-128"/>
                <a:cs typeface="ＭＳ Ｐゴシック" charset="-128"/>
              </a:rPr>
              <a:t> etc. </a:t>
            </a:r>
            <a:r>
              <a:rPr lang="en-US" sz="1200" b="1" i="0" kern="1200" baseline="0" noProof="0" dirty="0">
                <a:solidFill>
                  <a:schemeClr val="tx1"/>
                </a:solidFill>
                <a:latin typeface="Times" pitchFamily="-112" charset="0"/>
                <a:ea typeface="ＭＳ Ｐゴシック" charset="-128"/>
                <a:cs typeface="ＭＳ Ｐゴシック" charset="-128"/>
              </a:rPr>
              <a:t>Regulatory information </a:t>
            </a:r>
            <a:r>
              <a:rPr lang="en-US" sz="1200" b="0" i="0" kern="1200" baseline="0" noProof="0" dirty="0">
                <a:solidFill>
                  <a:schemeClr val="tx1"/>
                </a:solidFill>
                <a:latin typeface="Times" pitchFamily="-112" charset="0"/>
                <a:ea typeface="ＭＳ Ｐゴシック" charset="-128"/>
                <a:cs typeface="ＭＳ Ｐゴシック" charset="-128"/>
              </a:rPr>
              <a:t>section i</a:t>
            </a:r>
            <a:r>
              <a:rPr lang="en-US" sz="1200" b="0" i="0" kern="1200" noProof="0" dirty="0">
                <a:solidFill>
                  <a:schemeClr val="tx1"/>
                </a:solidFill>
                <a:latin typeface="Times" pitchFamily="-112" charset="0"/>
                <a:ea typeface="ＭＳ Ｐゴシック" charset="-128"/>
                <a:cs typeface="ＭＳ Ｐゴシック" charset="-128"/>
              </a:rPr>
              <a:t>dentifies the safety, health, and environmental regulations specific for the product that is not indicated anywhere else on the SDS, such as any national and/or regional regulatory information of the chemical or mixtures (including any OSHA, Department of Transportation, Environmental Protection Agency, or Consumer Product Safety Commission regulations). </a:t>
            </a:r>
            <a:r>
              <a:rPr lang="en-US" sz="1200" b="1" i="0" kern="1200" noProof="0" dirty="0">
                <a:solidFill>
                  <a:schemeClr val="tx1"/>
                </a:solidFill>
                <a:latin typeface="Times" pitchFamily="-112" charset="0"/>
                <a:ea typeface="ＭＳ Ｐゴシック" charset="-128"/>
                <a:cs typeface="ＭＳ Ｐゴシック" charset="-128"/>
              </a:rPr>
              <a:t>Other information </a:t>
            </a:r>
            <a:r>
              <a:rPr lang="en-US" sz="1200" b="0" i="0" kern="1200" noProof="0" dirty="0">
                <a:solidFill>
                  <a:schemeClr val="tx1"/>
                </a:solidFill>
                <a:latin typeface="Times" pitchFamily="-112" charset="0"/>
                <a:ea typeface="ＭＳ Ｐゴシック" charset="-128"/>
                <a:cs typeface="ＭＳ Ｐゴシック" charset="-128"/>
              </a:rPr>
              <a:t>section</a:t>
            </a:r>
            <a:r>
              <a:rPr lang="en-US" sz="1200" b="1" i="0" kern="1200" baseline="0" noProof="0" dirty="0">
                <a:solidFill>
                  <a:schemeClr val="tx1"/>
                </a:solidFill>
                <a:latin typeface="Times" pitchFamily="-112" charset="0"/>
                <a:ea typeface="ＭＳ Ｐゴシック" charset="-128"/>
                <a:cs typeface="ＭＳ Ｐゴシック" charset="-128"/>
              </a:rPr>
              <a:t> </a:t>
            </a:r>
            <a:r>
              <a:rPr lang="en-US" sz="1200" b="0" i="0" kern="1200" baseline="0" noProof="0" dirty="0">
                <a:solidFill>
                  <a:schemeClr val="tx1"/>
                </a:solidFill>
                <a:latin typeface="Times" pitchFamily="-112" charset="0"/>
                <a:ea typeface="ＭＳ Ｐゴシック" charset="-128"/>
                <a:cs typeface="ＭＳ Ｐゴシック" charset="-128"/>
              </a:rPr>
              <a:t>is another mandatory section and it </a:t>
            </a:r>
            <a:r>
              <a:rPr lang="en-US" sz="1200" b="0" i="0" kern="1200" noProof="0" dirty="0">
                <a:solidFill>
                  <a:schemeClr val="tx1"/>
                </a:solidFill>
                <a:latin typeface="Times" pitchFamily="-112" charset="0"/>
                <a:ea typeface="ＭＳ Ｐゴシック" charset="-128"/>
                <a:cs typeface="ＭＳ Ｐゴシック" charset="-128"/>
              </a:rPr>
              <a:t>indicates when the SDS was prepared or when the last known revision was made. The SDS may also state where the changes have been made to the previous version. You may wish to contact the supplier for an explanation of the changes. Other useful information also may be included in this section</a:t>
            </a:r>
            <a:endParaRPr lang="tr-TR" dirty="0"/>
          </a:p>
          <a:p>
            <a:pPr algn="just"/>
            <a:endParaRPr lang="tr-TR" dirty="0"/>
          </a:p>
          <a:p>
            <a:pPr marL="0" marR="0" lvl="2" indent="0" algn="just"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latin typeface="Times" pitchFamily="-112" charset="0"/>
              <a:ea typeface="ＭＳ Ｐゴシック" charset="-128"/>
              <a:cs typeface="ＭＳ Ｐゴシック" charset="-128"/>
            </a:endParaRP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sample shown above presents the  first two sections of a typical safety data sheet.</a:t>
            </a:r>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dirty="0"/>
              <a:t>Every worker should study the SDS before working with chemicals</a:t>
            </a:r>
            <a:r>
              <a:rPr lang="tr-TR" dirty="0"/>
              <a:t>.</a:t>
            </a:r>
            <a:r>
              <a:rPr lang="tr-TR" baseline="0" dirty="0">
                <a:solidFill>
                  <a:srgbClr val="FF0000"/>
                </a:solidFill>
              </a:rPr>
              <a:t> </a:t>
            </a:r>
            <a:r>
              <a:rPr lang="en-US" dirty="0"/>
              <a:t>If workers must travel between workplaces during a work shift, the safety data sheets may be kept at the primary workplace. However, the employer must ensure that employees can immediately obtain the required</a:t>
            </a:r>
            <a:r>
              <a:rPr lang="tr-TR" baseline="0" dirty="0"/>
              <a:t> </a:t>
            </a:r>
            <a:r>
              <a:rPr lang="en-US" dirty="0"/>
              <a:t>information in an emergency.</a:t>
            </a:r>
            <a:r>
              <a:rPr lang="tr-TR" dirty="0"/>
              <a:t> </a:t>
            </a:r>
            <a:r>
              <a:rPr lang="en-US" dirty="0"/>
              <a:t>If worker needs additional information or have questions, they should ask their employers or supervisors. </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sz="1200" dirty="0"/>
              <a:t>Employees should be informed about</a:t>
            </a:r>
            <a:r>
              <a:rPr lang="tr-TR" sz="1200" baseline="0" dirty="0"/>
              <a:t> </a:t>
            </a:r>
            <a:r>
              <a:rPr lang="en-US" sz="1200" baseline="0" dirty="0"/>
              <a:t>employee </a:t>
            </a:r>
            <a:r>
              <a:rPr lang="en-US" sz="1200" dirty="0"/>
              <a:t>information and training requirements</a:t>
            </a:r>
            <a:r>
              <a:rPr lang="tr-TR" sz="1200" dirty="0"/>
              <a:t>, </a:t>
            </a:r>
            <a:r>
              <a:rPr lang="en-US" sz="1200" dirty="0"/>
              <a:t>operations</a:t>
            </a:r>
            <a:r>
              <a:rPr lang="en-US" sz="1200" baseline="0" dirty="0"/>
              <a:t> </a:t>
            </a:r>
            <a:r>
              <a:rPr lang="en-US" sz="1200" dirty="0"/>
              <a:t>in the workplace where hazardous chemicals are located and used</a:t>
            </a:r>
            <a:r>
              <a:rPr lang="tr-TR" sz="1200" dirty="0"/>
              <a:t>, </a:t>
            </a:r>
            <a:r>
              <a:rPr lang="en-US" sz="1200" dirty="0"/>
              <a:t>as well as the location and availability of the written hazard communication program, safety data sheets, and</a:t>
            </a:r>
            <a:r>
              <a:rPr lang="tr-TR" sz="1200" dirty="0"/>
              <a:t> </a:t>
            </a:r>
            <a:r>
              <a:rPr lang="en-US" sz="1200" dirty="0"/>
              <a:t>list</a:t>
            </a:r>
            <a:r>
              <a:rPr lang="tr-TR" sz="1200" dirty="0"/>
              <a:t>(s)</a:t>
            </a:r>
            <a:r>
              <a:rPr lang="en-US" sz="1200" dirty="0"/>
              <a:t> of hazardous chemicals.</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noProof="0" dirty="0"/>
              <a:t>Employees should be trained on </a:t>
            </a:r>
            <a:r>
              <a:rPr lang="en-US" baseline="0" noProof="0" dirty="0"/>
              <a:t>m</a:t>
            </a:r>
            <a:r>
              <a:rPr lang="en-US" noProof="0" dirty="0"/>
              <a:t>ethods and observations used to detect the presence or release of hazardous chemicals in the workplace,</a:t>
            </a:r>
            <a:r>
              <a:rPr lang="en-US" baseline="0" noProof="0" dirty="0"/>
              <a:t> m</a:t>
            </a:r>
            <a:r>
              <a:rPr lang="en-US" noProof="0" dirty="0"/>
              <a:t>easures that employees can take to protect themselves from possible hazards, and the details of the hazard communication program developed by the employer, including labels on the received containers; labeling system of the employer; safety data sheets;</a:t>
            </a:r>
            <a:r>
              <a:rPr lang="en-US" baseline="0" noProof="0" dirty="0"/>
              <a:t> </a:t>
            </a:r>
            <a:r>
              <a:rPr lang="en-US" noProof="0" dirty="0"/>
              <a:t>where to find and how to use specific</a:t>
            </a:r>
            <a:r>
              <a:rPr lang="en-US" baseline="0" noProof="0" dirty="0"/>
              <a:t> </a:t>
            </a:r>
            <a:r>
              <a:rPr lang="en-US" noProof="0" dirty="0"/>
              <a:t>information in SDS, etc.</a:t>
            </a:r>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68</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r>
              <a:rPr lang="en-US" dirty="0"/>
              <a:t>Manufacturers, importers, or employers may withhold the specific chemical identity, including name of the chemical, exact percentage of ingredients, and other information about hazardous chemicals.</a:t>
            </a:r>
            <a:endParaRPr lang="tr-TR" dirty="0"/>
          </a:p>
          <a:p>
            <a:pPr algn="just"/>
            <a:endParaRPr lang="tr-TR" dirty="0"/>
          </a:p>
          <a:p>
            <a:pPr algn="just" eaLnBrk="1" hangingPunct="1">
              <a:lnSpc>
                <a:spcPct val="90000"/>
              </a:lnSpc>
              <a:buFont typeface="Wingdings" pitchFamily="2" charset="2"/>
              <a:buNone/>
            </a:pPr>
            <a:r>
              <a:rPr lang="en-US" sz="1200" b="1" dirty="0"/>
              <a:t>Figure Source</a:t>
            </a:r>
            <a:r>
              <a:rPr kumimoji="0" lang="tr-TR" sz="1200" b="0"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a:t>
            </a:r>
            <a:r>
              <a:rPr kumimoji="0" lang="tr-TR" sz="1200" b="1" i="0" u="none" strike="noStrike" kern="1200" cap="none" spc="0" normalizeH="0" baseline="0" dirty="0">
                <a:ln>
                  <a:noFill/>
                </a:ln>
                <a:solidFill>
                  <a:schemeClr val="tx1"/>
                </a:solidFill>
                <a:effectLst/>
                <a:uLnTx/>
                <a:uFillTx/>
                <a:latin typeface="Times" pitchFamily="-112" charset="0"/>
                <a:ea typeface="ＭＳ Ｐゴシック" pitchFamily="-112" charset="-128"/>
                <a:cs typeface="ＭＳ Ｐゴシック" charset="-128"/>
              </a:rPr>
              <a:t> </a:t>
            </a:r>
            <a:r>
              <a:rPr lang="en-US" sz="1200" dirty="0"/>
              <a:t>Susan Harwood grant number 22315-11-60-F-72</a:t>
            </a:r>
            <a:r>
              <a:rPr lang="tr-TR" sz="1200" dirty="0"/>
              <a:t>, </a:t>
            </a:r>
            <a:r>
              <a:rPr lang="en-US" sz="1200" b="0" dirty="0"/>
              <a:t>U</a:t>
            </a:r>
            <a:r>
              <a:rPr lang="en-US" sz="1200" b="0" i="0" dirty="0"/>
              <a:t>NIVERSITY OF  PUERTO RICO </a:t>
            </a:r>
            <a:r>
              <a:rPr lang="en-US" sz="1200" b="0" i="0" dirty="0" err="1"/>
              <a:t>Rí</a:t>
            </a:r>
            <a:r>
              <a:rPr lang="tr-TR" sz="1200" b="0" i="0" dirty="0"/>
              <a:t>o</a:t>
            </a:r>
            <a:r>
              <a:rPr lang="tr-TR" sz="1200" b="0" i="0" baseline="0" dirty="0"/>
              <a:t> </a:t>
            </a:r>
            <a:r>
              <a:rPr lang="en-US" sz="1200" b="0" i="0" dirty="0" err="1"/>
              <a:t>Piedras</a:t>
            </a:r>
            <a:r>
              <a:rPr lang="en-US" sz="1200" b="0" i="0" dirty="0"/>
              <a:t>  Campus</a:t>
            </a:r>
            <a:r>
              <a:rPr lang="en-US" sz="1200" b="0" i="0" baseline="0" dirty="0"/>
              <a:t> </a:t>
            </a:r>
            <a:r>
              <a:rPr lang="en-US" sz="1200" b="0" i="0" dirty="0"/>
              <a:t>Division of Continued Education and Professional Studies</a:t>
            </a:r>
            <a:r>
              <a:rPr lang="tr-TR" sz="1200" b="0" i="0" baseline="0" dirty="0"/>
              <a:t> </a:t>
            </a:r>
            <a:r>
              <a:rPr lang="en-US" sz="1200" b="0" i="0" dirty="0"/>
              <a:t>(DECEP)</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69</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In case of emergency, for first aid treatment, manufacturer, importer or employer must immediately disclose the chemical identity and percentage of ingredients to the treating physician or nurse without any confidentiality agreement</a:t>
            </a:r>
            <a:r>
              <a:rPr lang="tr-TR" dirty="0"/>
              <a:t>.</a:t>
            </a:r>
            <a:endParaRPr lang="en-US"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70</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dirty="0"/>
              <a:t>In non-emergency situations,</a:t>
            </a:r>
            <a:r>
              <a:rPr lang="en-US" sz="1200" baseline="0" dirty="0"/>
              <a:t> the </a:t>
            </a:r>
            <a:r>
              <a:rPr lang="en-US" sz="1200" dirty="0"/>
              <a:t>importer,</a:t>
            </a:r>
            <a:r>
              <a:rPr lang="tr-TR" sz="1200" dirty="0"/>
              <a:t> </a:t>
            </a:r>
            <a:r>
              <a:rPr lang="en-US" sz="1200" dirty="0"/>
              <a:t>manufacturer or employer may disclose the information about the chemical to the health professional providing medical or other health services to exposed workers, if the request</a:t>
            </a:r>
            <a:r>
              <a:rPr lang="tr-TR" sz="1200" baseline="0" dirty="0"/>
              <a:t> </a:t>
            </a:r>
            <a:r>
              <a:rPr lang="en-US" sz="1200" dirty="0"/>
              <a:t>is in writing</a:t>
            </a:r>
            <a:r>
              <a:rPr lang="tr-TR" sz="1200" dirty="0"/>
              <a:t>, </a:t>
            </a:r>
            <a:r>
              <a:rPr lang="en-US" sz="1200" dirty="0"/>
              <a:t>has  reasonable details</a:t>
            </a:r>
            <a:r>
              <a:rPr lang="tr-TR" sz="1200" dirty="0"/>
              <a:t> </a:t>
            </a:r>
            <a:r>
              <a:rPr lang="en-US" sz="1200" baseline="0" dirty="0"/>
              <a:t> and </a:t>
            </a:r>
            <a:r>
              <a:rPr lang="en-US" sz="1200" dirty="0"/>
              <a:t>includes a description of procedures to be used to maintain the confidentiality of the disclosed information</a:t>
            </a:r>
            <a:r>
              <a:rPr lang="tr-TR" sz="1200" dirty="0"/>
              <a:t>. </a:t>
            </a:r>
            <a:r>
              <a:rPr lang="en-US" sz="1200" dirty="0"/>
              <a:t>If there is a dispute between parties regarding trade secrets, they can go to OSHA for resolution. </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71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dirty="0"/>
              <a:t>Chemicals cause a wide range of health hazards, such as irritation, and carcinogenicity; physical hazards such as flammability and corrosion; and environmental</a:t>
            </a:r>
            <a:r>
              <a:rPr lang="en-US" baseline="0" dirty="0"/>
              <a:t> hazards which are </a:t>
            </a:r>
            <a:r>
              <a:rPr lang="en-US" sz="1200" b="0" i="0" baseline="0" noProof="0" dirty="0"/>
              <a:t>c</a:t>
            </a:r>
            <a:r>
              <a:rPr lang="en-US" sz="1200" b="0" i="0" noProof="0" dirty="0"/>
              <a:t>hronic aquatic toxicity and</a:t>
            </a:r>
            <a:r>
              <a:rPr lang="en-US" sz="1200" b="0" i="0" baseline="0" noProof="0" dirty="0"/>
              <a:t> acute </a:t>
            </a:r>
            <a:r>
              <a:rPr lang="en-US" sz="1200" b="0" i="0" noProof="0" dirty="0"/>
              <a:t>aquatic toxicity</a:t>
            </a:r>
            <a:r>
              <a:rPr lang="en-US" dirty="0"/>
              <a:t>. </a:t>
            </a:r>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9</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According</a:t>
            </a:r>
            <a:r>
              <a:rPr lang="en-US" baseline="0" dirty="0"/>
              <a:t> to t</a:t>
            </a:r>
            <a:r>
              <a:rPr lang="en-US" dirty="0"/>
              <a:t>he</a:t>
            </a:r>
            <a:r>
              <a:rPr lang="en-US" baseline="0" dirty="0"/>
              <a:t> r</a:t>
            </a:r>
            <a:r>
              <a:rPr lang="en-US" dirty="0"/>
              <a:t>evised hazard</a:t>
            </a:r>
            <a:r>
              <a:rPr lang="en-US" baseline="0" dirty="0"/>
              <a:t> communication standard published on March 24, 2012, employers had to train their employees on the new label elements and safety data sheet format until December 1, 2013. C</a:t>
            </a:r>
            <a:r>
              <a:rPr lang="en-US" sz="1200" b="0" i="0" kern="1200" dirty="0">
                <a:latin typeface="Times" pitchFamily="-112" charset="0"/>
                <a:ea typeface="ＭＳ Ｐゴシック" charset="-128"/>
                <a:cs typeface="ＭＳ Ｐゴシック" charset="-128"/>
              </a:rPr>
              <a:t>hemical manufacturers and distributors must reclassify their chemicals according to GHS guidelines and produce GHS formatted safety data sheets and labels </a:t>
            </a:r>
            <a:r>
              <a:rPr lang="en-US" baseline="0" dirty="0"/>
              <a:t>until June 1, 2015 and after that they have six months </a:t>
            </a:r>
            <a:r>
              <a:rPr lang="en-US" sz="1200" b="0" i="0" kern="1200" dirty="0">
                <a:latin typeface="Times" pitchFamily="-112" charset="0"/>
                <a:ea typeface="ＭＳ Ｐゴシック" charset="-128"/>
                <a:cs typeface="ＭＳ Ｐゴシック" charset="-128"/>
              </a:rPr>
              <a:t>to distribute the old inventory. After</a:t>
            </a:r>
            <a:r>
              <a:rPr lang="en-US" sz="1200" b="0" i="0" kern="1200" baseline="0" dirty="0">
                <a:latin typeface="Times" pitchFamily="-112" charset="0"/>
                <a:ea typeface="ＭＳ Ｐゴシック" charset="-128"/>
                <a:cs typeface="ＭＳ Ｐゴシック" charset="-128"/>
              </a:rPr>
              <a:t> </a:t>
            </a:r>
            <a:r>
              <a:rPr lang="en-US" sz="1200" b="0" i="0" kern="1200" dirty="0">
                <a:latin typeface="Times" pitchFamily="-112" charset="0"/>
                <a:ea typeface="ＭＳ Ｐゴシック" charset="-128"/>
                <a:cs typeface="ＭＳ Ｐゴシック" charset="-128"/>
              </a:rPr>
              <a:t>December 1, 2015, distributors shall not ship </a:t>
            </a:r>
            <a:r>
              <a:rPr lang="en-US" sz="1200" kern="1200" noProof="0" dirty="0"/>
              <a:t>containers labeled by the chemical manufacturer or importer unless it is a GHS label. Workplace labeling and hazard communication program must be updated according</a:t>
            </a:r>
            <a:r>
              <a:rPr lang="en-US" sz="1200" kern="1200" baseline="0" noProof="0" dirty="0"/>
              <a:t> to GHS</a:t>
            </a:r>
            <a:r>
              <a:rPr lang="en-US" sz="1200" kern="1200" noProof="0" dirty="0"/>
              <a:t>, and additional employee training for newly identified physical or health hazards must be provided by the employers until June 1, 2016.</a:t>
            </a:r>
            <a:r>
              <a:rPr lang="en-US" sz="1200" kern="1200" baseline="0" noProof="0" dirty="0"/>
              <a:t> </a:t>
            </a:r>
            <a:r>
              <a:rPr lang="en-US" sz="1200" b="0" i="0" kern="1200" dirty="0">
                <a:latin typeface="Times" pitchFamily="-112" charset="0"/>
                <a:ea typeface="ＭＳ Ｐゴシック" charset="-128"/>
                <a:cs typeface="ＭＳ Ｐゴシック" charset="-128"/>
              </a:rPr>
              <a:t> </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dirty="0">
                <a:latin typeface="Times" pitchFamily="-112" charset="0"/>
                <a:ea typeface="ＭＳ Ｐゴシック" charset="-128"/>
                <a:cs typeface="ＭＳ Ｐゴシック" charset="-128"/>
              </a:rPr>
              <a:t>During the transition period, employers would be required to be in compliance with either the existing hazard communication standard or the revised standard with GHS, or both. OSHA recognizes that hazard communication programs will go through a period of time where labels and SDSs under both standards will be present in the workplace. This will be considered acceptable, and employers are not required to maintain two sets of labels and SDSs for compliance purposes.</a:t>
            </a:r>
            <a:endParaRPr lang="en-US" sz="1200" noProof="0" dirty="0"/>
          </a:p>
          <a:p>
            <a:pPr algn="just"/>
            <a:endParaRPr lang="tr-TR"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72</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Hazard communication</a:t>
            </a:r>
            <a:r>
              <a:rPr lang="en-US" baseline="0" noProof="0" dirty="0"/>
              <a:t> standard classifies hazards as physical, health and environmental. Environmental hazards are not mandated by OSHA.  These hazard classes are further classified based on their severity </a:t>
            </a:r>
            <a:r>
              <a:rPr lang="en-US" noProof="0" dirty="0"/>
              <a:t>expressed by numbers and letters</a:t>
            </a:r>
            <a:r>
              <a:rPr lang="en-US" baseline="0" noProof="0" dirty="0"/>
              <a:t>. In each workplace, employers are required to maintain a written hazard communication program which includes safety data sheets, labels or other forms of warning about the chemicals, a list of existing chemicals using a product identifier </a:t>
            </a:r>
            <a:r>
              <a:rPr lang="en-US" noProof="0" dirty="0"/>
              <a:t>referenced on SDS, and training information</a:t>
            </a:r>
            <a:r>
              <a:rPr lang="en-US" baseline="0" noProof="0" dirty="0"/>
              <a:t> on hazards of non-routine works, such as cleaning of reactor vessels.</a:t>
            </a:r>
            <a:endParaRPr lang="en-US" noProof="0" dirty="0"/>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73</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noProof="0" dirty="0"/>
              <a:t>The safety data sheets should always be available to workers in the workplace.</a:t>
            </a:r>
            <a:r>
              <a:rPr lang="en-US" baseline="0" noProof="0" dirty="0"/>
              <a:t> SDS should be written in English; however, other languages can be added if needed. Information given should be based on scientific evidence. If new information becomes available, SDS should be updated by manufacturer, importer or distributor</a:t>
            </a:r>
            <a:r>
              <a:rPr lang="tr-TR" baseline="0" noProof="0" dirty="0"/>
              <a:t> </a:t>
            </a:r>
            <a:r>
              <a:rPr lang="en-US" baseline="0" noProof="0" dirty="0"/>
              <a:t>within </a:t>
            </a:r>
            <a:r>
              <a:rPr lang="en-US" b="1" baseline="0" noProof="0" dirty="0"/>
              <a:t>three months</a:t>
            </a:r>
            <a:r>
              <a:rPr lang="en-US" baseline="0" noProof="0" dirty="0"/>
              <a:t>. Labels on the containers should be legible and clearly displayed. Labels should be written in English; however, other languages can be added as additional information. It should be revised within six months when new information becomes available.</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74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Hazard Communication provides</a:t>
            </a:r>
            <a:r>
              <a:rPr lang="en-US" baseline="0" dirty="0"/>
              <a:t> </a:t>
            </a:r>
            <a:r>
              <a:rPr lang="en-US" dirty="0"/>
              <a:t>information to employees so they can protect themselves against the mentioned chemical hazards in the workplace.</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t>GHS which</a:t>
            </a:r>
            <a:r>
              <a:rPr lang="en-US" baseline="0" noProof="0" dirty="0"/>
              <a:t> stands for </a:t>
            </a:r>
            <a:r>
              <a:rPr lang="en-US" noProof="0" dirty="0"/>
              <a:t> “</a:t>
            </a:r>
            <a:r>
              <a:rPr lang="en-US" b="1" noProof="0" dirty="0"/>
              <a:t>The Globally Harmonized System of Classification and Labeling of Chemicals”</a:t>
            </a:r>
            <a:r>
              <a:rPr lang="en-US" b="1" baseline="0" noProof="0" dirty="0"/>
              <a:t> </a:t>
            </a:r>
            <a:r>
              <a:rPr lang="en-US" noProof="0" dirty="0"/>
              <a:t>is </a:t>
            </a:r>
            <a:r>
              <a:rPr lang="en-US" sz="1200" b="0" i="0" kern="1200" noProof="0" dirty="0">
                <a:solidFill>
                  <a:schemeClr val="tx1"/>
                </a:solidFill>
                <a:latin typeface="Times" pitchFamily="-112" charset="0"/>
                <a:ea typeface="ＭＳ Ｐゴシック" charset="-128"/>
                <a:cs typeface="ＭＳ Ｐゴシック" charset="-128"/>
              </a:rPr>
              <a:t>an international approach to hazard communication, providing agreed upon criteria for the classification of chemical hazards; and a standardized approach to labels and safety data sheets. It is </a:t>
            </a:r>
            <a:r>
              <a:rPr lang="en-US" noProof="0" dirty="0"/>
              <a:t>a new system for the classification and labeling of chemicals,</a:t>
            </a:r>
            <a:r>
              <a:rPr lang="en-US" baseline="0" noProof="0" dirty="0"/>
              <a:t> covering their </a:t>
            </a:r>
            <a:r>
              <a:rPr lang="en-US" noProof="0" dirty="0"/>
              <a:t>health, physical and environmental hazards. It aims at improving safety and health of workers through more effective communication on the chemicals and their hazards.</a:t>
            </a:r>
          </a:p>
          <a:p>
            <a:endParaRPr lang="en-US" dirty="0"/>
          </a:p>
        </p:txBody>
      </p:sp>
      <p:sp>
        <p:nvSpPr>
          <p:cNvPr id="4" name="3 Slayt Numarası Yer Tutucusu"/>
          <p:cNvSpPr>
            <a:spLocks noGrp="1"/>
          </p:cNvSpPr>
          <p:nvPr>
            <p:ph type="sldNum" sz="quarter" idx="10"/>
          </p:nvPr>
        </p:nvSpPr>
        <p:spPr/>
        <p:txBody>
          <a:bodyPr/>
          <a:lstStyle/>
          <a:p>
            <a:fld id="{8FD7EEA0-3C3F-44E4-B98B-04CE6571239D}"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tr-TR"/>
              <a:t>Asıl başlık stili için tıklatın</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tr-TR"/>
              <a:t>Asıl başlık stili için tıklatın</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tr-TR"/>
              <a:t>Asıl başlık stili için tıklatın</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tr-TR"/>
              <a:t>Asıl başlık stili için tıklatın</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tr-TR"/>
              <a:t>Asıl başlık stili için tıklatın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tr-TR"/>
              <a:t>Asıl başlık stili için tıklatın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tr-TR"/>
              <a:t>Asıl başlık stili için tıklatın</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tr-TR"/>
              <a:t>Asıl başlık stili için tıklatın</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55113" cy="7077075"/>
          </a:xfrm>
          <a:prstGeom prst="rect">
            <a:avLst/>
          </a:prstGeom>
          <a:noFill/>
          <a:ln w="9525">
            <a:noFill/>
            <a:miter lim="800000"/>
            <a:headEnd/>
            <a:tailEnd/>
          </a:ln>
        </p:spPr>
      </p:pic>
      <p:pic>
        <p:nvPicPr>
          <p:cNvPr id="3" name="Picture 2" descr="powerpointw2.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55113" cy="7077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fontAlgn="base" hangingPunct="1">
        <a:spcBef>
          <a:spcPct val="0"/>
        </a:spcBef>
        <a:spcAft>
          <a:spcPct val="0"/>
        </a:spcAft>
        <a:defRPr sz="4400">
          <a:solidFill>
            <a:schemeClr val="tx2"/>
          </a:solidFill>
          <a:latin typeface="+mj-lt"/>
          <a:ea typeface="MS PGothic" pitchFamily="34" charset="-128"/>
          <a:cs typeface="ＭＳ Ｐゴシック" charset="-128"/>
        </a:defRPr>
      </a:lvl1pPr>
      <a:lvl2pPr algn="ctr" rtl="0" eaLnBrk="1" fontAlgn="base" hangingPunct="1">
        <a:spcBef>
          <a:spcPct val="0"/>
        </a:spcBef>
        <a:spcAft>
          <a:spcPct val="0"/>
        </a:spcAft>
        <a:defRPr sz="4400">
          <a:solidFill>
            <a:schemeClr val="tx2"/>
          </a:solidFill>
          <a:latin typeface="Times" pitchFamily="-112" charset="0"/>
          <a:ea typeface="MS PGothic" pitchFamily="34" charset="-128"/>
          <a:cs typeface="ＭＳ Ｐゴシック" charset="-128"/>
        </a:defRPr>
      </a:lvl2pPr>
      <a:lvl3pPr algn="ctr" rtl="0" eaLnBrk="1" fontAlgn="base" hangingPunct="1">
        <a:spcBef>
          <a:spcPct val="0"/>
        </a:spcBef>
        <a:spcAft>
          <a:spcPct val="0"/>
        </a:spcAft>
        <a:defRPr sz="4400">
          <a:solidFill>
            <a:schemeClr val="tx2"/>
          </a:solidFill>
          <a:latin typeface="Times" pitchFamily="-112" charset="0"/>
          <a:ea typeface="MS PGothic" pitchFamily="34" charset="-128"/>
          <a:cs typeface="ＭＳ Ｐゴシック" charset="-128"/>
        </a:defRPr>
      </a:lvl3pPr>
      <a:lvl4pPr algn="ctr" rtl="0" eaLnBrk="1" fontAlgn="base" hangingPunct="1">
        <a:spcBef>
          <a:spcPct val="0"/>
        </a:spcBef>
        <a:spcAft>
          <a:spcPct val="0"/>
        </a:spcAft>
        <a:defRPr sz="4400">
          <a:solidFill>
            <a:schemeClr val="tx2"/>
          </a:solidFill>
          <a:latin typeface="Times" pitchFamily="-112" charset="0"/>
          <a:ea typeface="MS PGothic" pitchFamily="34" charset="-128"/>
          <a:cs typeface="ＭＳ Ｐゴシック" charset="-128"/>
        </a:defRPr>
      </a:lvl4pPr>
      <a:lvl5pPr algn="ctr" rtl="0" eaLnBrk="1" fontAlgn="base" hangingPunct="1">
        <a:spcBef>
          <a:spcPct val="0"/>
        </a:spcBef>
        <a:spcAft>
          <a:spcPct val="0"/>
        </a:spcAft>
        <a:defRPr sz="4400">
          <a:solidFill>
            <a:schemeClr val="tx2"/>
          </a:solidFill>
          <a:latin typeface="Times" pitchFamily="-112"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2"/>
          </a:solidFill>
          <a:latin typeface="Times" pitchFamily="-112" charset="0"/>
        </a:defRPr>
      </a:lvl6pPr>
      <a:lvl7pPr marL="914400" algn="ctr" rtl="0" eaLnBrk="1" fontAlgn="base" hangingPunct="1">
        <a:spcBef>
          <a:spcPct val="0"/>
        </a:spcBef>
        <a:spcAft>
          <a:spcPct val="0"/>
        </a:spcAft>
        <a:defRPr sz="4400">
          <a:solidFill>
            <a:schemeClr val="tx2"/>
          </a:solidFill>
          <a:latin typeface="Times" pitchFamily="-112" charset="0"/>
        </a:defRPr>
      </a:lvl7pPr>
      <a:lvl8pPr marL="1371600" algn="ctr" rtl="0" eaLnBrk="1" fontAlgn="base" hangingPunct="1">
        <a:spcBef>
          <a:spcPct val="0"/>
        </a:spcBef>
        <a:spcAft>
          <a:spcPct val="0"/>
        </a:spcAft>
        <a:defRPr sz="4400">
          <a:solidFill>
            <a:schemeClr val="tx2"/>
          </a:solidFill>
          <a:latin typeface="Times" pitchFamily="-112" charset="0"/>
        </a:defRPr>
      </a:lvl8pPr>
      <a:lvl9pPr marL="1828800" algn="ctr" rtl="0" eaLnBrk="1" fontAlgn="base" hangingPunct="1">
        <a:spcBef>
          <a:spcPct val="0"/>
        </a:spcBef>
        <a:spcAft>
          <a:spcPct val="0"/>
        </a:spcAft>
        <a:defRPr sz="4400">
          <a:solidFill>
            <a:schemeClr val="tx2"/>
          </a:solidFill>
          <a:latin typeface="Times" pitchFamily="-112"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1" fontAlgn="base" hangingPunct="1">
        <a:spcBef>
          <a:spcPct val="20000"/>
        </a:spcBef>
        <a:spcAft>
          <a:spcPct val="0"/>
        </a:spcAft>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dsg/hazcom/HCSFinalRegTxt.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upload.wikimedia.org/wikipedia/commons/b/b9/GHS-pictogram-pollu.sv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upload.wikimedia.org/wikipedia/commons/4/4a/GHS-pictogram-explos.svg" TargetMode="External"/><Relationship Id="rId1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6.png"/><Relationship Id="rId17" Type="http://schemas.openxmlformats.org/officeDocument/2006/relationships/hyperlink" Target="//upload.wikimedia.org/wikipedia/commons/5/58/GHS-pictogram-skull.svg" TargetMode="External"/><Relationship Id="rId2" Type="http://schemas.openxmlformats.org/officeDocument/2006/relationships/notesSlide" Target="../notesSlides/notesSlide41.xml"/><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image" Target="../media/image25.png"/><Relationship Id="rId5" Type="http://schemas.openxmlformats.org/officeDocument/2006/relationships/diagramQuickStyle" Target="../diagrams/quickStyle4.xml"/><Relationship Id="rId15" Type="http://schemas.openxmlformats.org/officeDocument/2006/relationships/hyperlink" Target="//upload.wikimedia.org/wikipedia/commons/e/e5/GHS-pictogram-rondflam.svg" TargetMode="External"/><Relationship Id="rId10" Type="http://schemas.openxmlformats.org/officeDocument/2006/relationships/image" Target="../media/image24.png"/><Relationship Id="rId19" Type="http://schemas.openxmlformats.org/officeDocument/2006/relationships/hyperlink" Target="//upload.wikimedia.org/wikipedia/commons/b/b9/GHS-pictogram-pollu.svg" TargetMode="External"/><Relationship Id="rId4" Type="http://schemas.openxmlformats.org/officeDocument/2006/relationships/diagramLayout" Target="../diagrams/layout4.xml"/><Relationship Id="rId9" Type="http://schemas.openxmlformats.org/officeDocument/2006/relationships/image" Target="../media/image23.png"/><Relationship Id="rId1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upload.wikimedia.org/wikipedia/commons/4/4a/GHS-pictogram-explos.svg"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OshDoc/data_General_Facts/whistleblower_rights.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hyperlink" Target="//upload.wikimedia.org/wikipedia/commons/e/e5/GHS-pictogram-rondflam.svg"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hyperlink" Target="//upload.wikimedia.org/wikipedia/commons/5/58/GHS-pictogram-skull.svg"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hyperlink" Target="//upload.wikimedia.org/wikipedia/commons/b/b9/GHS-pictogram-pollu.svg"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683568" y="1484784"/>
            <a:ext cx="7772400" cy="1470025"/>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0" i="0" u="none" strike="noStrike" kern="0" cap="none" spc="0" normalizeH="0" baseline="0" noProof="0">
                <a:ln>
                  <a:noFill/>
                </a:ln>
                <a:solidFill>
                  <a:schemeClr val="tx2"/>
                </a:solidFill>
                <a:effectLst/>
                <a:uLnTx/>
                <a:uFillTx/>
                <a:latin typeface="+mj-lt"/>
                <a:ea typeface="ＭＳ Ｐゴシック" charset="-128"/>
                <a:cs typeface="ＭＳ Ｐゴシック" charset="-128"/>
              </a:rPr>
              <a:t>HAZARD COMMUNICATION STANDARD 2012 (HCS/GHS)</a:t>
            </a:r>
            <a:endParaRPr kumimoji="0" lang="tr-TR" sz="4400" b="0"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5" name="2 Alt Başlık"/>
          <p:cNvSpPr txBox="1">
            <a:spLocks/>
          </p:cNvSpPr>
          <p:nvPr/>
        </p:nvSpPr>
        <p:spPr>
          <a:xfrm>
            <a:off x="1403648" y="3068960"/>
            <a:ext cx="6400800" cy="2520280"/>
          </a:xfrm>
          <a:prstGeom prst="rect">
            <a:avLst/>
          </a:prstGeom>
        </p:spPr>
        <p:txBody>
          <a:bodyPr vert="horz">
            <a:normAutofit fontScale="85000" lnSpcReduction="10000"/>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tr-TR"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BY </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tr-TR"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WAYNE STATE UNIVERSITY</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tr-TR"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 FOR</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tr-TR"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 SUSAN HARWOOD TRAINING GRANT</a:t>
            </a:r>
          </a:p>
          <a:p>
            <a:pPr marL="342900" marR="0" lvl="0" indent="-342900" algn="ctr" defTabSz="914400" rtl="0" eaLnBrk="0" fontAlgn="base" latinLnBrk="0" hangingPunct="0">
              <a:lnSpc>
                <a:spcPct val="100000"/>
              </a:lnSpc>
              <a:spcBef>
                <a:spcPct val="20000"/>
              </a:spcBef>
              <a:spcAft>
                <a:spcPct val="0"/>
              </a:spcAft>
              <a:buClrTx/>
              <a:buSzTx/>
              <a:tabLst/>
              <a:defRPr/>
            </a:pPr>
            <a:r>
              <a:rPr kumimoji="0" lang="tr-TR"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201</a:t>
            </a:r>
            <a:r>
              <a:rPr kumimoji="0" lang="en-US"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4</a:t>
            </a:r>
            <a:r>
              <a:rPr kumimoji="0" lang="tr-TR"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-201</a:t>
            </a:r>
            <a:r>
              <a:rPr kumimoji="0" lang="en-US"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5</a:t>
            </a:r>
            <a:endParaRPr kumimoji="0" lang="tr-TR" sz="32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2" name="Title 1" hidden="1"/>
          <p:cNvSpPr>
            <a:spLocks noGrp="1"/>
          </p:cNvSpPr>
          <p:nvPr>
            <p:ph type="title"/>
          </p:nvPr>
        </p:nvSpPr>
        <p:spPr/>
        <p:txBody>
          <a:bodyPr/>
          <a:lstStyle/>
          <a:p>
            <a:r>
              <a:rPr lang="en-US" dirty="0" smtClean="0"/>
              <a:t>Title Page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62200" y="76200"/>
            <a:ext cx="5029200" cy="685800"/>
          </a:xfrm>
        </p:spPr>
        <p:txBody>
          <a:bodyPr/>
          <a:lstStyle/>
          <a:p>
            <a:r>
              <a:rPr lang="tr-TR" sz="3600" dirty="0">
                <a:solidFill>
                  <a:schemeClr val="bg1"/>
                </a:solidFill>
              </a:rPr>
              <a:t>HAZARD </a:t>
            </a:r>
            <a:r>
              <a:rPr lang="tr-TR" sz="3600" dirty="0" smtClean="0">
                <a:solidFill>
                  <a:schemeClr val="bg1"/>
                </a:solidFill>
              </a:rPr>
              <a:t>COMMUNICATION</a:t>
            </a:r>
            <a:r>
              <a:rPr lang="en-US" sz="3600" dirty="0" smtClean="0">
                <a:solidFill>
                  <a:schemeClr val="bg1"/>
                </a:solidFill>
              </a:rPr>
              <a:t> </a:t>
            </a:r>
            <a:endParaRPr lang="tr-TR" sz="3600" dirty="0">
              <a:solidFill>
                <a:schemeClr val="bg1"/>
              </a:solidFill>
            </a:endParaRPr>
          </a:p>
        </p:txBody>
      </p:sp>
      <p:sp>
        <p:nvSpPr>
          <p:cNvPr id="3" name="2 İçerik Yer Tutucusu"/>
          <p:cNvSpPr>
            <a:spLocks noGrp="1"/>
          </p:cNvSpPr>
          <p:nvPr>
            <p:ph idx="1"/>
          </p:nvPr>
        </p:nvSpPr>
        <p:spPr>
          <a:xfrm>
            <a:off x="152400" y="2057400"/>
            <a:ext cx="8839200" cy="2438400"/>
          </a:xfrm>
        </p:spPr>
        <p:txBody>
          <a:bodyPr/>
          <a:lstStyle/>
          <a:p>
            <a:r>
              <a:rPr lang="en-US" sz="3800" dirty="0"/>
              <a:t> Main objective of hazard communication is </a:t>
            </a:r>
            <a:r>
              <a:rPr lang="en-US" sz="3600" dirty="0"/>
              <a:t>to provide information to employees on how to protect themselves against chemical hazards in the workplace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152400"/>
            <a:ext cx="5562600" cy="1066800"/>
          </a:xfrm>
        </p:spPr>
        <p:txBody>
          <a:bodyPr>
            <a:normAutofit/>
          </a:bodyPr>
          <a:lstStyle/>
          <a:p>
            <a:r>
              <a:rPr lang="tr-TR" sz="3200" dirty="0">
                <a:solidFill>
                  <a:schemeClr val="bg1"/>
                </a:solidFill>
              </a:rPr>
              <a:t>GLOBALLY HARMONIZED SYSTEM</a:t>
            </a:r>
          </a:p>
        </p:txBody>
      </p:sp>
      <p:sp>
        <p:nvSpPr>
          <p:cNvPr id="3" name="2 İçerik Yer Tutucusu"/>
          <p:cNvSpPr>
            <a:spLocks noGrp="1"/>
          </p:cNvSpPr>
          <p:nvPr>
            <p:ph idx="1"/>
          </p:nvPr>
        </p:nvSpPr>
        <p:spPr>
          <a:xfrm>
            <a:off x="152400" y="1524000"/>
            <a:ext cx="8763000" cy="4876800"/>
          </a:xfrm>
        </p:spPr>
        <p:txBody>
          <a:bodyPr>
            <a:normAutofit/>
          </a:bodyPr>
          <a:lstStyle/>
          <a:p>
            <a:r>
              <a:rPr lang="en-US" b="1" dirty="0"/>
              <a:t>Globally Harmonized System of Classification and Labeling of Chemicals (GHS) is</a:t>
            </a:r>
          </a:p>
          <a:p>
            <a:pPr lvl="1">
              <a:buFont typeface="Arial" pitchFamily="34" charset="0"/>
              <a:buChar char="•"/>
            </a:pPr>
            <a:r>
              <a:rPr lang="en-US" dirty="0"/>
              <a:t>applicable internationally</a:t>
            </a:r>
          </a:p>
          <a:p>
            <a:pPr lvl="1">
              <a:buFont typeface="Arial" pitchFamily="34" charset="0"/>
              <a:buChar char="•"/>
            </a:pPr>
            <a:r>
              <a:rPr lang="en-US" dirty="0"/>
              <a:t>a new system for classification and labeling of chemicals</a:t>
            </a:r>
          </a:p>
          <a:p>
            <a:pPr>
              <a:buFont typeface="Arial" pitchFamily="34" charset="0"/>
              <a:buChar char="•"/>
            </a:pPr>
            <a:r>
              <a:rPr lang="en-US" dirty="0"/>
              <a:t>GHS</a:t>
            </a:r>
          </a:p>
          <a:p>
            <a:pPr lvl="1">
              <a:buFont typeface="Arial" pitchFamily="34" charset="0"/>
              <a:buChar char="•"/>
            </a:pPr>
            <a:r>
              <a:rPr lang="en-US" dirty="0"/>
              <a:t>covers chemical hazards</a:t>
            </a:r>
          </a:p>
          <a:p>
            <a:pPr lvl="1">
              <a:buFont typeface="Arial" pitchFamily="34" charset="0"/>
              <a:buChar char="•"/>
            </a:pPr>
            <a:r>
              <a:rPr lang="en-US" dirty="0"/>
              <a:t>aims to improve safety and health of workers through effective hazard communication</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Hazard Communication Standard</a:t>
            </a:r>
            <a:endParaRPr lang="en-US" dirty="0"/>
          </a:p>
        </p:txBody>
      </p:sp>
      <p:sp>
        <p:nvSpPr>
          <p:cNvPr id="2" name="2 İçerik Yer Tutucusu"/>
          <p:cNvSpPr>
            <a:spLocks noGrp="1"/>
          </p:cNvSpPr>
          <p:nvPr>
            <p:ph idx="4294967295"/>
          </p:nvPr>
        </p:nvSpPr>
        <p:spPr>
          <a:xfrm>
            <a:off x="0" y="1600200"/>
            <a:ext cx="8763000" cy="4953000"/>
          </a:xfrm>
          <a:prstGeom prst="rect">
            <a:avLst/>
          </a:prstGeom>
        </p:spPr>
        <p:txBody>
          <a:bodyPr>
            <a:normAutofit/>
          </a:bodyPr>
          <a:lstStyle/>
          <a:p>
            <a:r>
              <a:rPr lang="en-US" b="1" dirty="0"/>
              <a:t>Hazard Communication Standard (HCS) - 29 CFR 1910.1200</a:t>
            </a:r>
          </a:p>
          <a:p>
            <a:pPr lvl="1">
              <a:buFont typeface="Arial" pitchFamily="34" charset="0"/>
              <a:buChar char="•"/>
            </a:pPr>
            <a:r>
              <a:rPr lang="en-US" dirty="0"/>
              <a:t>a.k.a</a:t>
            </a:r>
            <a:r>
              <a:rPr lang="tr-TR" dirty="0"/>
              <a:t>.</a:t>
            </a:r>
            <a:r>
              <a:rPr lang="en-US" dirty="0"/>
              <a:t>  the “Right</a:t>
            </a:r>
            <a:r>
              <a:rPr lang="tr-TR" dirty="0"/>
              <a:t>-</a:t>
            </a:r>
            <a:r>
              <a:rPr lang="en-US" dirty="0"/>
              <a:t>to</a:t>
            </a:r>
            <a:r>
              <a:rPr lang="tr-TR" dirty="0"/>
              <a:t>-</a:t>
            </a:r>
            <a:r>
              <a:rPr lang="en-US" dirty="0"/>
              <a:t>Know” standard</a:t>
            </a:r>
          </a:p>
          <a:p>
            <a:pPr lvl="1"/>
            <a:endParaRPr lang="en-US" dirty="0"/>
          </a:p>
          <a:p>
            <a:pPr lvl="1">
              <a:buFont typeface="Arial" pitchFamily="34" charset="0"/>
              <a:buChar char="•"/>
            </a:pPr>
            <a:r>
              <a:rPr lang="en-US" dirty="0"/>
              <a:t>requires employers to inform and train workers about hazardous chemicals</a:t>
            </a:r>
          </a:p>
          <a:p>
            <a:pPr lvl="2">
              <a:buFont typeface="Arial" pitchFamily="34" charset="0"/>
              <a:buChar char="•"/>
            </a:pPr>
            <a:r>
              <a:rPr lang="en-US" dirty="0"/>
              <a:t>focusing on possible health and physical hazards in the workplace</a:t>
            </a:r>
          </a:p>
        </p:txBody>
      </p:sp>
      <p:sp>
        <p:nvSpPr>
          <p:cNvPr id="3" name="1 Başlık"/>
          <p:cNvSpPr txBox="1">
            <a:spLocks/>
          </p:cNvSpPr>
          <p:nvPr/>
        </p:nvSpPr>
        <p:spPr>
          <a:xfrm>
            <a:off x="2057400" y="152400"/>
            <a:ext cx="5638800" cy="10668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HAZARD COMMUNICATION STANDARD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a:spLocks noGrp="1"/>
          </p:cNvSpPr>
          <p:nvPr>
            <p:ph idx="4294967295"/>
          </p:nvPr>
        </p:nvSpPr>
        <p:spPr>
          <a:xfrm>
            <a:off x="0" y="1752600"/>
            <a:ext cx="8305800" cy="4114800"/>
          </a:xfrm>
          <a:prstGeom prst="rect">
            <a:avLst/>
          </a:prstGeom>
        </p:spPr>
        <p:txBody>
          <a:bodyPr>
            <a:normAutofit/>
          </a:bodyPr>
          <a:lstStyle/>
          <a:p>
            <a:r>
              <a:rPr lang="en-US" sz="3600" dirty="0"/>
              <a:t>HCS </a:t>
            </a:r>
          </a:p>
          <a:p>
            <a:pPr lvl="1">
              <a:lnSpc>
                <a:spcPct val="150000"/>
              </a:lnSpc>
              <a:buFont typeface="Arial" pitchFamily="34" charset="0"/>
              <a:buChar char="•"/>
            </a:pPr>
            <a:r>
              <a:rPr lang="en-US" dirty="0"/>
              <a:t>first enacted on November 25, 1983</a:t>
            </a:r>
          </a:p>
          <a:p>
            <a:pPr lvl="1">
              <a:lnSpc>
                <a:spcPct val="150000"/>
              </a:lnSpc>
              <a:buFont typeface="Arial" pitchFamily="34" charset="0"/>
              <a:buChar char="•"/>
            </a:pPr>
            <a:r>
              <a:rPr lang="en-US" dirty="0"/>
              <a:t>became applicable to construction in 1994</a:t>
            </a:r>
          </a:p>
          <a:p>
            <a:pPr lvl="1">
              <a:lnSpc>
                <a:spcPct val="150000"/>
              </a:lnSpc>
              <a:buFont typeface="Arial" pitchFamily="34" charset="0"/>
              <a:buChar char="•"/>
            </a:pPr>
            <a:r>
              <a:rPr lang="en-US" dirty="0"/>
              <a:t>was revised to align with GHS in 2012 </a:t>
            </a:r>
          </a:p>
          <a:p>
            <a:pPr lvl="1">
              <a:lnSpc>
                <a:spcPct val="150000"/>
              </a:lnSpc>
              <a:buFont typeface="Arial" pitchFamily="34" charset="0"/>
              <a:buChar char="•"/>
            </a:pPr>
            <a:r>
              <a:rPr lang="en-US" dirty="0"/>
              <a:t>will be fully implemented by June 2016</a:t>
            </a:r>
          </a:p>
          <a:p>
            <a:endParaRPr lang="en-US" dirty="0"/>
          </a:p>
          <a:p>
            <a:pPr>
              <a:buNone/>
            </a:pPr>
            <a:endParaRPr lang="tr-TR" dirty="0"/>
          </a:p>
        </p:txBody>
      </p:sp>
      <p:sp>
        <p:nvSpPr>
          <p:cNvPr id="3" name="1 Başlık"/>
          <p:cNvSpPr txBox="1">
            <a:spLocks/>
          </p:cNvSpPr>
          <p:nvPr/>
        </p:nvSpPr>
        <p:spPr>
          <a:xfrm>
            <a:off x="2057400" y="152400"/>
            <a:ext cx="5638800" cy="10668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HAZARD </a:t>
            </a:r>
            <a:r>
              <a:rPr kumimoji="0" lang="tr-TR" sz="3200" b="0"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128"/>
              </a:rPr>
              <a:t>COMMUN</a:t>
            </a:r>
            <a:r>
              <a:rPr lang="en-US" sz="3200" kern="0" dirty="0">
                <a:solidFill>
                  <a:schemeClr val="bg1"/>
                </a:solidFill>
                <a:latin typeface="+mj-lt"/>
                <a:cs typeface="ＭＳ Ｐゴシック" charset="-128"/>
              </a:rPr>
              <a:t>I</a:t>
            </a:r>
            <a:r>
              <a:rPr kumimoji="0" lang="tr-TR" sz="3200" b="0"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128"/>
              </a:rPr>
              <a:t>CATION </a:t>
            </a:r>
            <a:r>
              <a:rPr kumimoji="0" lang="tr-TR" sz="32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STANDARD</a:t>
            </a:r>
          </a:p>
        </p:txBody>
      </p:sp>
      <p:sp>
        <p:nvSpPr>
          <p:cNvPr id="5" name="Title 4" hidden="1"/>
          <p:cNvSpPr>
            <a:spLocks noGrp="1"/>
          </p:cNvSpPr>
          <p:nvPr>
            <p:ph type="title"/>
          </p:nvPr>
        </p:nvSpPr>
        <p:spPr/>
        <p:txBody>
          <a:bodyPr/>
          <a:lstStyle/>
          <a:p>
            <a:r>
              <a:rPr lang="en-US" dirty="0" err="1" smtClean="0"/>
              <a:t>Haz</a:t>
            </a:r>
            <a:r>
              <a:rPr lang="en-US" dirty="0" smtClean="0"/>
              <a:t> Com Slide 13</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err="1">
                <a:solidFill>
                  <a:srgbClr val="000000"/>
                </a:solidFill>
              </a:rPr>
              <a:t>Haz</a:t>
            </a:r>
            <a:r>
              <a:rPr lang="en-US" dirty="0">
                <a:solidFill>
                  <a:srgbClr val="000000"/>
                </a:solidFill>
              </a:rPr>
              <a:t> Com Slide </a:t>
            </a:r>
            <a:r>
              <a:rPr lang="en-US" dirty="0" smtClean="0">
                <a:solidFill>
                  <a:srgbClr val="000000"/>
                </a:solidFill>
              </a:rPr>
              <a:t>14</a:t>
            </a:r>
            <a:endParaRPr lang="en-US" dirty="0"/>
          </a:p>
        </p:txBody>
      </p:sp>
      <p:sp>
        <p:nvSpPr>
          <p:cNvPr id="2" name="2 İçerik Yer Tutucusu"/>
          <p:cNvSpPr>
            <a:spLocks noGrp="1"/>
          </p:cNvSpPr>
          <p:nvPr>
            <p:ph idx="4294967295"/>
          </p:nvPr>
        </p:nvSpPr>
        <p:spPr>
          <a:xfrm>
            <a:off x="0" y="1447800"/>
            <a:ext cx="8839200" cy="5410200"/>
          </a:xfrm>
          <a:prstGeom prst="rect">
            <a:avLst/>
          </a:prstGeom>
        </p:spPr>
        <p:txBody>
          <a:bodyPr>
            <a:normAutofit/>
          </a:bodyPr>
          <a:lstStyle/>
          <a:p>
            <a:r>
              <a:rPr lang="en-US" dirty="0"/>
              <a:t>The new standard (HCS/GHS) will help to </a:t>
            </a:r>
          </a:p>
          <a:p>
            <a:pPr lvl="1">
              <a:buFont typeface="Arial" pitchFamily="34" charset="0"/>
              <a:buChar char="•"/>
            </a:pPr>
            <a:r>
              <a:rPr lang="en-US" dirty="0"/>
              <a:t>improve understanding of hazards and safety in the us</a:t>
            </a:r>
            <a:r>
              <a:rPr lang="tr-TR" dirty="0"/>
              <a:t>e of</a:t>
            </a:r>
            <a:r>
              <a:rPr lang="en-US" dirty="0"/>
              <a:t> chemicals</a:t>
            </a:r>
          </a:p>
          <a:p>
            <a:pPr lvl="1">
              <a:buFont typeface="Arial" pitchFamily="34" charset="0"/>
              <a:buChar char="•"/>
            </a:pPr>
            <a:r>
              <a:rPr lang="en-US" dirty="0"/>
              <a:t>reduce injuries and illnesses</a:t>
            </a:r>
          </a:p>
          <a:p>
            <a:pPr lvl="1">
              <a:buFont typeface="Arial" pitchFamily="34" charset="0"/>
              <a:buChar char="•"/>
            </a:pPr>
            <a:r>
              <a:rPr lang="en-US" dirty="0"/>
              <a:t>decrease costs for American businesses</a:t>
            </a:r>
          </a:p>
          <a:p>
            <a:pPr>
              <a:buFont typeface="Arial" pitchFamily="34" charset="0"/>
              <a:buChar char="•"/>
            </a:pPr>
            <a:r>
              <a:rPr lang="en-US" dirty="0"/>
              <a:t>It will eliminate</a:t>
            </a:r>
          </a:p>
          <a:p>
            <a:pPr lvl="2">
              <a:buFont typeface="Arial" pitchFamily="34" charset="0"/>
              <a:buChar char="•"/>
            </a:pPr>
            <a:r>
              <a:rPr lang="en-US" sz="2800" dirty="0"/>
              <a:t>updating of labels</a:t>
            </a:r>
          </a:p>
          <a:p>
            <a:pPr lvl="2">
              <a:buFont typeface="Arial" pitchFamily="34" charset="0"/>
              <a:buChar char="•"/>
            </a:pPr>
            <a:r>
              <a:rPr lang="en-US" sz="2800" dirty="0"/>
              <a:t>revisions of SDS’s</a:t>
            </a:r>
          </a:p>
          <a:p>
            <a:pPr lvl="2">
              <a:buFont typeface="Arial" pitchFamily="34" charset="0"/>
              <a:buChar char="•"/>
            </a:pPr>
            <a:r>
              <a:rPr lang="en-US" sz="2800" dirty="0"/>
              <a:t>additional tests for classification</a:t>
            </a:r>
          </a:p>
          <a:p>
            <a:endParaRPr lang="tr-TR" dirty="0"/>
          </a:p>
        </p:txBody>
      </p:sp>
      <p:sp>
        <p:nvSpPr>
          <p:cNvPr id="3" name="1 Başlık"/>
          <p:cNvSpPr txBox="1">
            <a:spLocks/>
          </p:cNvSpPr>
          <p:nvPr/>
        </p:nvSpPr>
        <p:spPr>
          <a:xfrm>
            <a:off x="2057400" y="152400"/>
            <a:ext cx="5638800" cy="10668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HAZARD COMMUNICATION STANDARD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err="1">
                <a:solidFill>
                  <a:srgbClr val="000000"/>
                </a:solidFill>
              </a:rPr>
              <a:t>Haz</a:t>
            </a:r>
            <a:r>
              <a:rPr lang="en-US" dirty="0">
                <a:solidFill>
                  <a:srgbClr val="000000"/>
                </a:solidFill>
              </a:rPr>
              <a:t> Com Slide </a:t>
            </a:r>
            <a:r>
              <a:rPr lang="en-US" dirty="0" smtClean="0">
                <a:solidFill>
                  <a:srgbClr val="000000"/>
                </a:solidFill>
              </a:rPr>
              <a:t>15</a:t>
            </a:r>
            <a:endParaRPr lang="en-US" dirty="0"/>
          </a:p>
        </p:txBody>
      </p:sp>
      <p:sp>
        <p:nvSpPr>
          <p:cNvPr id="2" name="2 İçerik Yer Tutucusu"/>
          <p:cNvSpPr>
            <a:spLocks noGrp="1"/>
          </p:cNvSpPr>
          <p:nvPr>
            <p:ph idx="4294967295"/>
          </p:nvPr>
        </p:nvSpPr>
        <p:spPr>
          <a:xfrm>
            <a:off x="0" y="1447800"/>
            <a:ext cx="8686800" cy="5173663"/>
          </a:xfrm>
          <a:prstGeom prst="rect">
            <a:avLst/>
          </a:prstGeom>
        </p:spPr>
        <p:txBody>
          <a:bodyPr>
            <a:normAutofit fontScale="92500" lnSpcReduction="10000"/>
          </a:bodyPr>
          <a:lstStyle/>
          <a:p>
            <a:r>
              <a:rPr lang="en-US" dirty="0"/>
              <a:t>Hazard Communication Standard has 10 sections:</a:t>
            </a:r>
          </a:p>
          <a:p>
            <a:pPr marL="971550" lvl="1" indent="-514350">
              <a:buFont typeface="+mj-lt"/>
              <a:buAutoNum type="alphaLcParenR"/>
            </a:pPr>
            <a:r>
              <a:rPr lang="en-US" dirty="0"/>
              <a:t>Purpose</a:t>
            </a:r>
          </a:p>
          <a:p>
            <a:pPr marL="971550" lvl="1" indent="-514350">
              <a:buFont typeface="+mj-lt"/>
              <a:buAutoNum type="alphaLcParenR"/>
            </a:pPr>
            <a:r>
              <a:rPr lang="en-US" dirty="0"/>
              <a:t>Scope and Application</a:t>
            </a:r>
          </a:p>
          <a:p>
            <a:pPr marL="971550" lvl="1" indent="-514350">
              <a:buFont typeface="+mj-lt"/>
              <a:buAutoNum type="alphaLcParenR"/>
            </a:pPr>
            <a:r>
              <a:rPr lang="en-US" dirty="0"/>
              <a:t>Definitions</a:t>
            </a:r>
          </a:p>
          <a:p>
            <a:pPr marL="971550" lvl="1" indent="-514350">
              <a:buFont typeface="+mj-lt"/>
              <a:buAutoNum type="alphaLcParenR"/>
            </a:pPr>
            <a:r>
              <a:rPr lang="en-US" dirty="0"/>
              <a:t>Hazard Classification</a:t>
            </a:r>
          </a:p>
          <a:p>
            <a:pPr marL="971550" lvl="1" indent="-514350">
              <a:buFont typeface="+mj-lt"/>
              <a:buAutoNum type="alphaLcParenR"/>
            </a:pPr>
            <a:r>
              <a:rPr lang="en-US" dirty="0"/>
              <a:t>Written Hazard Communication Program</a:t>
            </a:r>
          </a:p>
          <a:p>
            <a:pPr marL="971550" lvl="1" indent="-514350">
              <a:buFont typeface="+mj-lt"/>
              <a:buAutoNum type="alphaLcParenR"/>
            </a:pPr>
            <a:r>
              <a:rPr lang="en-US" dirty="0"/>
              <a:t>Labels and Other Forms of Warning</a:t>
            </a:r>
          </a:p>
          <a:p>
            <a:pPr marL="971550" lvl="1" indent="-514350">
              <a:buFont typeface="+mj-lt"/>
              <a:buAutoNum type="alphaLcParenR"/>
            </a:pPr>
            <a:r>
              <a:rPr lang="en-US" dirty="0"/>
              <a:t>Safety Data Sheets</a:t>
            </a:r>
          </a:p>
          <a:p>
            <a:pPr marL="971550" lvl="1" indent="-514350">
              <a:buFont typeface="+mj-lt"/>
              <a:buAutoNum type="alphaLcParenR"/>
            </a:pPr>
            <a:r>
              <a:rPr lang="en-US" dirty="0"/>
              <a:t>Employee Information and Training</a:t>
            </a:r>
          </a:p>
          <a:p>
            <a:pPr marL="971550" lvl="1" indent="-514350">
              <a:buFont typeface="+mj-lt"/>
              <a:buAutoNum type="alphaLcParenR"/>
            </a:pPr>
            <a:r>
              <a:rPr lang="en-US" dirty="0"/>
              <a:t>Trade Secret</a:t>
            </a:r>
          </a:p>
          <a:p>
            <a:pPr marL="971550" lvl="1" indent="-514350">
              <a:buFont typeface="+mj-lt"/>
              <a:buAutoNum type="alphaLcParenR"/>
            </a:pPr>
            <a:r>
              <a:rPr lang="en-US" dirty="0"/>
              <a:t>Effective Dates</a:t>
            </a:r>
          </a:p>
          <a:p>
            <a:pPr lvl="1"/>
            <a:endParaRPr lang="tr-TR" dirty="0"/>
          </a:p>
          <a:p>
            <a:pPr lvl="1"/>
            <a:endParaRPr lang="tr-TR" dirty="0"/>
          </a:p>
          <a:p>
            <a:pPr lvl="1"/>
            <a:endParaRPr lang="tr-TR" dirty="0"/>
          </a:p>
          <a:p>
            <a:pPr lvl="1"/>
            <a:endParaRPr lang="tr-TR" dirty="0"/>
          </a:p>
        </p:txBody>
      </p:sp>
      <p:sp>
        <p:nvSpPr>
          <p:cNvPr id="3" name="1 Başlık"/>
          <p:cNvSpPr txBox="1">
            <a:spLocks/>
          </p:cNvSpPr>
          <p:nvPr/>
        </p:nvSpPr>
        <p:spPr>
          <a:xfrm>
            <a:off x="2057400" y="152400"/>
            <a:ext cx="5638800" cy="10668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HAZARD COMMUNICATION STANDARD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04800"/>
            <a:ext cx="8229600" cy="685800"/>
          </a:xfrm>
        </p:spPr>
        <p:txBody>
          <a:bodyPr>
            <a:normAutofit fontScale="90000"/>
          </a:bodyPr>
          <a:lstStyle/>
          <a:p>
            <a:r>
              <a:rPr lang="tr-TR" dirty="0">
                <a:solidFill>
                  <a:schemeClr val="bg1"/>
                </a:solidFill>
              </a:rPr>
              <a:t>PURPOSE</a:t>
            </a:r>
          </a:p>
        </p:txBody>
      </p:sp>
      <p:sp>
        <p:nvSpPr>
          <p:cNvPr id="3" name="2 İçerik Yer Tutucusu"/>
          <p:cNvSpPr>
            <a:spLocks noGrp="1"/>
          </p:cNvSpPr>
          <p:nvPr>
            <p:ph idx="1"/>
          </p:nvPr>
        </p:nvSpPr>
        <p:spPr>
          <a:xfrm>
            <a:off x="304800" y="1676400"/>
            <a:ext cx="8534400" cy="4343400"/>
          </a:xfrm>
        </p:spPr>
        <p:txBody>
          <a:bodyPr>
            <a:normAutofit/>
          </a:bodyPr>
          <a:lstStyle/>
          <a:p>
            <a:r>
              <a:rPr lang="en-US" dirty="0"/>
              <a:t>Main objective of the Hazard Communication Standard</a:t>
            </a:r>
            <a:r>
              <a:rPr lang="tr-TR" dirty="0"/>
              <a:t> </a:t>
            </a:r>
            <a:r>
              <a:rPr lang="en-US" dirty="0"/>
              <a:t>is to </a:t>
            </a:r>
            <a:endParaRPr lang="tr-TR" dirty="0"/>
          </a:p>
          <a:p>
            <a:pPr lvl="1">
              <a:buFont typeface="Arial" pitchFamily="34" charset="0"/>
              <a:buChar char="•"/>
            </a:pPr>
            <a:r>
              <a:rPr lang="en-US" dirty="0"/>
              <a:t>ensure that </a:t>
            </a:r>
          </a:p>
          <a:p>
            <a:pPr lvl="2">
              <a:buFont typeface="Arial" pitchFamily="34" charset="0"/>
              <a:buChar char="•"/>
            </a:pPr>
            <a:r>
              <a:rPr lang="en-US" dirty="0"/>
              <a:t>all imported or produced chemicals are classified with respect to their hazards</a:t>
            </a:r>
          </a:p>
          <a:p>
            <a:pPr lvl="2">
              <a:buNone/>
            </a:pPr>
            <a:endParaRPr lang="en-US" dirty="0"/>
          </a:p>
          <a:p>
            <a:pPr lvl="2">
              <a:buFont typeface="Arial" pitchFamily="34" charset="0"/>
              <a:buChar char="•"/>
            </a:pPr>
            <a:r>
              <a:rPr lang="en-US" dirty="0"/>
              <a:t>information about the hazards are transmitted to both employers and employees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04800"/>
            <a:ext cx="8229600" cy="685800"/>
          </a:xfrm>
        </p:spPr>
        <p:txBody>
          <a:bodyPr>
            <a:normAutofit fontScale="90000"/>
          </a:bodyPr>
          <a:lstStyle/>
          <a:p>
            <a:r>
              <a:rPr lang="tr-TR" dirty="0" smtClean="0">
                <a:solidFill>
                  <a:schemeClr val="bg1"/>
                </a:solidFill>
              </a:rPr>
              <a:t>PURPOSE</a:t>
            </a:r>
            <a:r>
              <a:rPr lang="en-US"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a:xfrm>
            <a:off x="304800" y="1676400"/>
            <a:ext cx="8610600" cy="4800600"/>
          </a:xfrm>
        </p:spPr>
        <p:txBody>
          <a:bodyPr>
            <a:normAutofit/>
          </a:bodyPr>
          <a:lstStyle/>
          <a:p>
            <a:r>
              <a:rPr lang="en-US" dirty="0"/>
              <a:t>HCS aims to</a:t>
            </a:r>
          </a:p>
          <a:p>
            <a:pPr marL="512763" lvl="1">
              <a:buFont typeface="Arial" pitchFamily="34" charset="0"/>
              <a:buChar char="•"/>
            </a:pPr>
            <a:r>
              <a:rPr lang="en-US" dirty="0"/>
              <a:t>give information to workers, who may be exposed to hazardous chemicals, on protective measures, such as</a:t>
            </a:r>
          </a:p>
          <a:p>
            <a:pPr lvl="2">
              <a:lnSpc>
                <a:spcPct val="150000"/>
              </a:lnSpc>
              <a:buFont typeface="Arial" pitchFamily="34" charset="0"/>
              <a:buChar char="•"/>
            </a:pPr>
            <a:r>
              <a:rPr lang="en-US" dirty="0"/>
              <a:t>labeling of chemicals</a:t>
            </a:r>
          </a:p>
          <a:p>
            <a:pPr lvl="2">
              <a:lnSpc>
                <a:spcPct val="150000"/>
              </a:lnSpc>
              <a:buFont typeface="Arial" pitchFamily="34" charset="0"/>
              <a:buChar char="•"/>
            </a:pPr>
            <a:r>
              <a:rPr lang="en-US" dirty="0"/>
              <a:t>developing training programs </a:t>
            </a:r>
          </a:p>
          <a:p>
            <a:pPr lvl="2">
              <a:lnSpc>
                <a:spcPct val="150000"/>
              </a:lnSpc>
              <a:buFont typeface="Arial" pitchFamily="34" charset="0"/>
              <a:buChar char="•"/>
            </a:pPr>
            <a:r>
              <a:rPr lang="en-US" dirty="0"/>
              <a:t>using safety data sheets (SDS), and</a:t>
            </a:r>
          </a:p>
          <a:p>
            <a:pPr lvl="2">
              <a:lnSpc>
                <a:spcPct val="150000"/>
              </a:lnSpc>
              <a:buFont typeface="Arial" pitchFamily="34" charset="0"/>
              <a:buChar char="•"/>
            </a:pPr>
            <a:r>
              <a:rPr lang="en-US" dirty="0"/>
              <a:t>maintaining a written hazard communication program.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52600" y="0"/>
            <a:ext cx="5638800" cy="685800"/>
          </a:xfrm>
        </p:spPr>
        <p:txBody>
          <a:bodyPr/>
          <a:lstStyle/>
          <a:p>
            <a:r>
              <a:rPr lang="tr-TR" sz="4000" dirty="0">
                <a:solidFill>
                  <a:schemeClr val="bg1"/>
                </a:solidFill>
              </a:rPr>
              <a:t>SCOPE AND APPLICATION</a:t>
            </a:r>
          </a:p>
        </p:txBody>
      </p:sp>
      <p:sp>
        <p:nvSpPr>
          <p:cNvPr id="3" name="2 İçerik Yer Tutucusu"/>
          <p:cNvSpPr>
            <a:spLocks noGrp="1"/>
          </p:cNvSpPr>
          <p:nvPr>
            <p:ph idx="1"/>
          </p:nvPr>
        </p:nvSpPr>
        <p:spPr>
          <a:xfrm>
            <a:off x="228600" y="2286000"/>
            <a:ext cx="6324600" cy="3733800"/>
          </a:xfrm>
        </p:spPr>
        <p:txBody>
          <a:bodyPr/>
          <a:lstStyle/>
          <a:p>
            <a:r>
              <a:rPr lang="en-US" sz="3600" dirty="0"/>
              <a:t>HCS mandates that </a:t>
            </a:r>
          </a:p>
          <a:p>
            <a:pPr lvl="1">
              <a:buFont typeface="Arial" pitchFamily="34" charset="0"/>
              <a:buChar char="•"/>
            </a:pPr>
            <a:r>
              <a:rPr lang="en-US" dirty="0"/>
              <a:t>employers must inform their employees about hazardous chemicals in the workplace through</a:t>
            </a:r>
          </a:p>
          <a:p>
            <a:pPr lvl="3">
              <a:buFont typeface="Arial" pitchFamily="34" charset="0"/>
              <a:buChar char="•"/>
            </a:pPr>
            <a:r>
              <a:rPr lang="en-US" dirty="0"/>
              <a:t>labels or other forms or warning</a:t>
            </a:r>
          </a:p>
          <a:p>
            <a:pPr lvl="3">
              <a:buFont typeface="Arial" pitchFamily="34" charset="0"/>
              <a:buChar char="•"/>
            </a:pPr>
            <a:r>
              <a:rPr lang="en-US" dirty="0"/>
              <a:t>safety data sheets</a:t>
            </a:r>
            <a:r>
              <a:rPr lang="tr-TR" dirty="0"/>
              <a:t> (SDS)</a:t>
            </a:r>
            <a:endParaRPr lang="en-US" dirty="0"/>
          </a:p>
          <a:p>
            <a:pPr lvl="3">
              <a:buFont typeface="Arial" pitchFamily="34" charset="0"/>
              <a:buChar char="•"/>
            </a:pPr>
            <a:r>
              <a:rPr lang="en-US" dirty="0"/>
              <a:t>training</a:t>
            </a:r>
          </a:p>
        </p:txBody>
      </p:sp>
      <p:pic>
        <p:nvPicPr>
          <p:cNvPr id="4" name="Picture 6" descr="https://encrypted-tbn3.google.com/images?q=tbn:ANd9GcQKN-zWNi8yjUd8m108DBbgyp5oMQKHkmpspdaouaF7016tMJa8XB66yH89"/>
          <p:cNvPicPr>
            <a:picLocks noChangeAspect="1" noChangeArrowheads="1"/>
          </p:cNvPicPr>
          <p:nvPr/>
        </p:nvPicPr>
        <p:blipFill>
          <a:blip r:embed="rId3" cstate="print"/>
          <a:srcRect/>
          <a:stretch>
            <a:fillRect/>
          </a:stretch>
        </p:blipFill>
        <p:spPr bwMode="auto">
          <a:xfrm>
            <a:off x="6421437" y="2286000"/>
            <a:ext cx="2722563" cy="3297174"/>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52600" y="0"/>
            <a:ext cx="5638800" cy="685800"/>
          </a:xfrm>
        </p:spPr>
        <p:txBody>
          <a:bodyPr/>
          <a:lstStyle/>
          <a:p>
            <a:r>
              <a:rPr lang="tr-TR" sz="4000" dirty="0">
                <a:solidFill>
                  <a:schemeClr val="bg1"/>
                </a:solidFill>
              </a:rPr>
              <a:t>SCOPE AND </a:t>
            </a:r>
            <a:r>
              <a:rPr lang="tr-TR" sz="4000" dirty="0" smtClean="0">
                <a:solidFill>
                  <a:schemeClr val="bg1"/>
                </a:solidFill>
              </a:rPr>
              <a:t>APPLICATION</a:t>
            </a:r>
            <a:r>
              <a:rPr lang="en-US" sz="4000" dirty="0" smtClean="0">
                <a:solidFill>
                  <a:schemeClr val="bg1"/>
                </a:solidFill>
              </a:rPr>
              <a:t> </a:t>
            </a:r>
            <a:endParaRPr lang="tr-TR" sz="4000" dirty="0">
              <a:solidFill>
                <a:schemeClr val="bg1"/>
              </a:solidFill>
            </a:endParaRPr>
          </a:p>
        </p:txBody>
      </p:sp>
      <p:sp>
        <p:nvSpPr>
          <p:cNvPr id="3" name="2 İçerik Yer Tutucusu"/>
          <p:cNvSpPr>
            <a:spLocks noGrp="1"/>
          </p:cNvSpPr>
          <p:nvPr>
            <p:ph idx="1"/>
          </p:nvPr>
        </p:nvSpPr>
        <p:spPr>
          <a:xfrm>
            <a:off x="228600" y="1371600"/>
            <a:ext cx="8686800" cy="5334000"/>
          </a:xfrm>
        </p:spPr>
        <p:txBody>
          <a:bodyPr>
            <a:normAutofit/>
          </a:bodyPr>
          <a:lstStyle/>
          <a:p>
            <a:r>
              <a:rPr lang="en-US" dirty="0"/>
              <a:t>HCS also requires that </a:t>
            </a:r>
          </a:p>
          <a:p>
            <a:pPr lvl="1">
              <a:buFont typeface="Arial" pitchFamily="34" charset="0"/>
              <a:buChar char="•"/>
            </a:pPr>
            <a:r>
              <a:rPr lang="en-US" dirty="0"/>
              <a:t>employers in laboratories and workplaces where employees only handle chemicals in sealed containers should</a:t>
            </a:r>
          </a:p>
          <a:p>
            <a:pPr lvl="2">
              <a:buFont typeface="Arial" pitchFamily="34" charset="0"/>
              <a:buChar char="•"/>
            </a:pPr>
            <a:r>
              <a:rPr lang="en-US" dirty="0"/>
              <a:t>check labels on containers to ensure they are not defaced or removed</a:t>
            </a:r>
          </a:p>
          <a:p>
            <a:pPr lvl="2">
              <a:buFont typeface="Arial" pitchFamily="34" charset="0"/>
              <a:buChar char="•"/>
            </a:pPr>
            <a:r>
              <a:rPr lang="en-US" dirty="0"/>
              <a:t>maintain safety data sheets and make them accessible to employees</a:t>
            </a:r>
          </a:p>
          <a:p>
            <a:pPr lvl="2">
              <a:buFont typeface="Arial" pitchFamily="34" charset="0"/>
              <a:buChar char="•"/>
            </a:pPr>
            <a:r>
              <a:rPr lang="en-US" dirty="0"/>
              <a:t>make sure that all employees are trained in accordance with the information and training section of the standard.</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81000" y="1447800"/>
            <a:ext cx="8458200" cy="4378498"/>
          </a:xfrm>
        </p:spPr>
        <p:txBody>
          <a:bodyPr>
            <a:normAutofit fontScale="90000"/>
          </a:bodyPr>
          <a:lstStyle/>
          <a:p>
            <a:r>
              <a:rPr lang="en-US" b="1" dirty="0"/>
              <a:t>MAIN</a:t>
            </a:r>
            <a:r>
              <a:rPr lang="tr-TR" dirty="0"/>
              <a:t> </a:t>
            </a:r>
            <a:r>
              <a:rPr lang="tr-TR" b="1" dirty="0"/>
              <a:t>MODULE</a:t>
            </a:r>
            <a:r>
              <a:rPr lang="tr-TR" dirty="0"/>
              <a:t/>
            </a:r>
            <a:br>
              <a:rPr lang="tr-TR" dirty="0"/>
            </a:br>
            <a:r>
              <a:rPr lang="tr-TR" dirty="0"/>
              <a:t/>
            </a:r>
            <a:br>
              <a:rPr lang="tr-TR" dirty="0"/>
            </a:br>
            <a:r>
              <a:rPr lang="tr-TR" dirty="0"/>
              <a:t>HAZARD COMMUNICATION STANDARD WITH GLOBALLY HARMONIZED SYSTEM OF </a:t>
            </a:r>
            <a:r>
              <a:rPr lang="en-US" dirty="0"/>
              <a:t>CLASS</a:t>
            </a:r>
            <a:r>
              <a:rPr lang="tr-TR" dirty="0"/>
              <a:t>I</a:t>
            </a:r>
            <a:r>
              <a:rPr lang="en-US" dirty="0"/>
              <a:t>F</a:t>
            </a:r>
            <a:r>
              <a:rPr lang="tr-TR" dirty="0"/>
              <a:t>I</a:t>
            </a:r>
            <a:r>
              <a:rPr lang="en-US" dirty="0"/>
              <a:t>CAT</a:t>
            </a:r>
            <a:r>
              <a:rPr lang="tr-TR" dirty="0"/>
              <a:t>I</a:t>
            </a:r>
            <a:r>
              <a:rPr lang="en-US" dirty="0"/>
              <a:t>ON AND LABEL</a:t>
            </a:r>
            <a:r>
              <a:rPr lang="tr-TR" dirty="0"/>
              <a:t>I</a:t>
            </a:r>
            <a:r>
              <a:rPr lang="en-US" dirty="0"/>
              <a:t>NG OF CHEM</a:t>
            </a:r>
            <a:r>
              <a:rPr lang="tr-TR" dirty="0"/>
              <a:t>I</a:t>
            </a:r>
            <a:r>
              <a:rPr lang="en-US" dirty="0"/>
              <a:t>CALS</a:t>
            </a:r>
            <a:r>
              <a:rPr lang="tr-TR" dirty="0"/>
              <a:t> </a:t>
            </a:r>
            <a:br>
              <a:rPr lang="tr-TR" dirty="0"/>
            </a:br>
            <a:r>
              <a:rPr lang="tr-TR" dirty="0"/>
              <a:t>(HCS/GHS)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52600" y="0"/>
            <a:ext cx="5638800" cy="685800"/>
          </a:xfrm>
        </p:spPr>
        <p:txBody>
          <a:bodyPr/>
          <a:lstStyle/>
          <a:p>
            <a:r>
              <a:rPr lang="tr-TR" sz="4000" dirty="0">
                <a:solidFill>
                  <a:schemeClr val="bg1"/>
                </a:solidFill>
              </a:rPr>
              <a:t>SCOPE AND </a:t>
            </a:r>
            <a:r>
              <a:rPr lang="tr-TR" sz="4000" dirty="0" smtClean="0">
                <a:solidFill>
                  <a:schemeClr val="bg1"/>
                </a:solidFill>
              </a:rPr>
              <a:t>APPLICATION</a:t>
            </a:r>
            <a:r>
              <a:rPr lang="en-US" sz="4000" dirty="0" smtClean="0">
                <a:solidFill>
                  <a:schemeClr val="bg1"/>
                </a:solidFill>
              </a:rPr>
              <a:t>  </a:t>
            </a:r>
            <a:endParaRPr lang="tr-TR" sz="4000" dirty="0">
              <a:solidFill>
                <a:schemeClr val="bg1"/>
              </a:solidFill>
            </a:endParaRPr>
          </a:p>
        </p:txBody>
      </p:sp>
      <p:sp>
        <p:nvSpPr>
          <p:cNvPr id="3" name="2 İçerik Yer Tutucusu"/>
          <p:cNvSpPr>
            <a:spLocks noGrp="1"/>
          </p:cNvSpPr>
          <p:nvPr>
            <p:ph idx="1"/>
          </p:nvPr>
        </p:nvSpPr>
        <p:spPr>
          <a:xfrm>
            <a:off x="304800" y="1828800"/>
            <a:ext cx="8686800" cy="3505200"/>
          </a:xfrm>
        </p:spPr>
        <p:txBody>
          <a:bodyPr>
            <a:normAutofit/>
          </a:bodyPr>
          <a:lstStyle/>
          <a:p>
            <a:r>
              <a:rPr lang="en-US" sz="3600" dirty="0"/>
              <a:t>Under HCS</a:t>
            </a:r>
          </a:p>
          <a:p>
            <a:pPr lvl="1">
              <a:buFont typeface="Arial" pitchFamily="34" charset="0"/>
              <a:buChar char="•"/>
            </a:pPr>
            <a:r>
              <a:rPr lang="en-US" sz="3200" dirty="0"/>
              <a:t>manufacturers and distributors are required to provide all necessary information (SDS and  container labels) to employers prior to shipment</a:t>
            </a:r>
          </a:p>
        </p:txBody>
      </p:sp>
      <p:pic>
        <p:nvPicPr>
          <p:cNvPr id="4" name="Picture 5" descr="G:\Documents\Microsoft Clip Organizer\book10.wmf" title="image of a 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810000"/>
            <a:ext cx="1817688" cy="25542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04800"/>
            <a:ext cx="8229600" cy="1143000"/>
          </a:xfrm>
        </p:spPr>
        <p:txBody>
          <a:bodyPr>
            <a:normAutofit/>
          </a:bodyPr>
          <a:lstStyle/>
          <a:p>
            <a:r>
              <a:rPr lang="tr-TR" dirty="0">
                <a:solidFill>
                  <a:schemeClr val="bg1"/>
                </a:solidFill>
              </a:rPr>
              <a:t>DEFINITIONS</a:t>
            </a:r>
          </a:p>
        </p:txBody>
      </p:sp>
      <p:sp>
        <p:nvSpPr>
          <p:cNvPr id="3" name="2 İçerik Yer Tutucusu"/>
          <p:cNvSpPr>
            <a:spLocks noGrp="1"/>
          </p:cNvSpPr>
          <p:nvPr>
            <p:ph idx="1"/>
          </p:nvPr>
        </p:nvSpPr>
        <p:spPr>
          <a:xfrm>
            <a:off x="152400" y="1524000"/>
            <a:ext cx="8839200" cy="4953000"/>
          </a:xfrm>
        </p:spPr>
        <p:txBody>
          <a:bodyPr>
            <a:normAutofit/>
          </a:bodyPr>
          <a:lstStyle/>
          <a:p>
            <a:r>
              <a:rPr lang="en-US" dirty="0"/>
              <a:t>HCS defines a variety of terms; these are</a:t>
            </a:r>
          </a:p>
        </p:txBody>
      </p:sp>
      <p:sp>
        <p:nvSpPr>
          <p:cNvPr id="4" name="TextBox 5"/>
          <p:cNvSpPr txBox="1"/>
          <p:nvPr/>
        </p:nvSpPr>
        <p:spPr>
          <a:xfrm>
            <a:off x="762000" y="2286000"/>
            <a:ext cx="3733800" cy="4524315"/>
          </a:xfrm>
          <a:prstGeom prst="rect">
            <a:avLst/>
          </a:prstGeom>
          <a:noFill/>
        </p:spPr>
        <p:txBody>
          <a:bodyPr wrap="square" rtlCol="0">
            <a:spAutoFit/>
          </a:bodyPr>
          <a:lstStyle/>
          <a:p>
            <a:pPr marL="60325" lvl="1">
              <a:buFont typeface="Arial" pitchFamily="34" charset="0"/>
              <a:buChar char="•"/>
            </a:pPr>
            <a:r>
              <a:rPr lang="en-US" dirty="0"/>
              <a:t>  Article</a:t>
            </a:r>
          </a:p>
          <a:p>
            <a:pPr marL="60325" lvl="1">
              <a:buFont typeface="Arial" pitchFamily="34" charset="0"/>
              <a:buChar char="•"/>
            </a:pPr>
            <a:r>
              <a:rPr lang="en-US" dirty="0"/>
              <a:t>  Assistant secretary</a:t>
            </a:r>
          </a:p>
          <a:p>
            <a:pPr marL="60325" lvl="1">
              <a:buFont typeface="Arial" pitchFamily="34" charset="0"/>
              <a:buChar char="•"/>
            </a:pPr>
            <a:r>
              <a:rPr lang="en-US" dirty="0"/>
              <a:t>  Chemical</a:t>
            </a:r>
          </a:p>
          <a:p>
            <a:pPr marL="60325" lvl="1">
              <a:buFont typeface="Arial" pitchFamily="34" charset="0"/>
              <a:buChar char="•"/>
            </a:pPr>
            <a:r>
              <a:rPr lang="en-US" dirty="0"/>
              <a:t>  Chemical manufacturer</a:t>
            </a:r>
          </a:p>
          <a:p>
            <a:pPr marL="60325" lvl="1">
              <a:buFont typeface="Arial" pitchFamily="34" charset="0"/>
              <a:buChar char="•"/>
            </a:pPr>
            <a:r>
              <a:rPr lang="en-US" dirty="0"/>
              <a:t>  Chemical name</a:t>
            </a:r>
          </a:p>
          <a:p>
            <a:pPr marL="60325" lvl="1">
              <a:buFont typeface="Arial" pitchFamily="34" charset="0"/>
              <a:buChar char="•"/>
            </a:pPr>
            <a:r>
              <a:rPr lang="en-US" dirty="0"/>
              <a:t>  Classification</a:t>
            </a:r>
            <a:endParaRPr lang="tr-TR" dirty="0"/>
          </a:p>
          <a:p>
            <a:pPr marL="60325" lvl="1">
              <a:buFont typeface="Arial" pitchFamily="34" charset="0"/>
              <a:buChar char="•"/>
            </a:pPr>
            <a:r>
              <a:rPr lang="tr-TR" dirty="0"/>
              <a:t>  </a:t>
            </a:r>
            <a:r>
              <a:rPr lang="en-US" dirty="0"/>
              <a:t>Commercial account</a:t>
            </a:r>
            <a:r>
              <a:rPr lang="tr-TR" dirty="0"/>
              <a:t>,</a:t>
            </a:r>
          </a:p>
          <a:p>
            <a:pPr marL="60325" lvl="1">
              <a:buFont typeface="Arial" pitchFamily="34" charset="0"/>
              <a:buChar char="•"/>
            </a:pPr>
            <a:r>
              <a:rPr lang="tr-TR" dirty="0"/>
              <a:t>  </a:t>
            </a:r>
            <a:r>
              <a:rPr lang="en-US" dirty="0"/>
              <a:t>Common name</a:t>
            </a:r>
            <a:endParaRPr lang="tr-TR" dirty="0"/>
          </a:p>
          <a:p>
            <a:pPr marL="60325" lvl="1">
              <a:buFont typeface="Arial" pitchFamily="34" charset="0"/>
              <a:buChar char="•"/>
            </a:pPr>
            <a:r>
              <a:rPr lang="tr-TR" dirty="0"/>
              <a:t>  </a:t>
            </a:r>
            <a:r>
              <a:rPr lang="en-US" dirty="0"/>
              <a:t>Container</a:t>
            </a:r>
            <a:endParaRPr lang="tr-TR" dirty="0"/>
          </a:p>
          <a:p>
            <a:pPr marL="60325" lvl="1">
              <a:buFont typeface="Arial" pitchFamily="34" charset="0"/>
              <a:buChar char="•"/>
            </a:pPr>
            <a:r>
              <a:rPr lang="tr-TR" dirty="0"/>
              <a:t>  </a:t>
            </a:r>
            <a:r>
              <a:rPr lang="en-US" dirty="0"/>
              <a:t>Designated representative</a:t>
            </a:r>
          </a:p>
          <a:p>
            <a:pPr lvl="1">
              <a:buFont typeface="Arial" pitchFamily="34" charset="0"/>
              <a:buChar char="•"/>
            </a:pPr>
            <a:endParaRPr lang="en-US" dirty="0"/>
          </a:p>
          <a:p>
            <a:pPr lvl="1"/>
            <a:endParaRPr lang="en-US" dirty="0"/>
          </a:p>
        </p:txBody>
      </p:sp>
      <p:sp>
        <p:nvSpPr>
          <p:cNvPr id="5" name="TextBox 7"/>
          <p:cNvSpPr txBox="1"/>
          <p:nvPr/>
        </p:nvSpPr>
        <p:spPr>
          <a:xfrm>
            <a:off x="4648200" y="2286000"/>
            <a:ext cx="4267200" cy="4154984"/>
          </a:xfrm>
          <a:prstGeom prst="rect">
            <a:avLst/>
          </a:prstGeom>
          <a:noFill/>
        </p:spPr>
        <p:txBody>
          <a:bodyPr wrap="square" rtlCol="0">
            <a:spAutoFit/>
          </a:bodyPr>
          <a:lstStyle/>
          <a:p>
            <a:pPr>
              <a:buFont typeface="Arial" pitchFamily="34" charset="0"/>
              <a:buChar char="•"/>
            </a:pPr>
            <a:r>
              <a:rPr lang="en-US" dirty="0"/>
              <a:t>  Director</a:t>
            </a:r>
          </a:p>
          <a:p>
            <a:pPr>
              <a:buFont typeface="Arial" pitchFamily="34" charset="0"/>
              <a:buChar char="•"/>
            </a:pPr>
            <a:r>
              <a:rPr lang="en-US" dirty="0"/>
              <a:t>  Distributor</a:t>
            </a:r>
            <a:endParaRPr lang="tr-TR" dirty="0"/>
          </a:p>
          <a:p>
            <a:pPr>
              <a:buFont typeface="Arial" pitchFamily="34" charset="0"/>
              <a:buChar char="•"/>
            </a:pPr>
            <a:r>
              <a:rPr lang="tr-TR" dirty="0"/>
              <a:t>  </a:t>
            </a:r>
            <a:r>
              <a:rPr lang="en-US" dirty="0"/>
              <a:t>Employee</a:t>
            </a:r>
            <a:endParaRPr lang="tr-TR" dirty="0"/>
          </a:p>
          <a:p>
            <a:pPr>
              <a:buFont typeface="Arial" pitchFamily="34" charset="0"/>
              <a:buChar char="•"/>
            </a:pPr>
            <a:r>
              <a:rPr lang="tr-TR" dirty="0"/>
              <a:t>  </a:t>
            </a:r>
            <a:r>
              <a:rPr lang="en-US" dirty="0"/>
              <a:t>Employer</a:t>
            </a:r>
            <a:endParaRPr lang="tr-TR" dirty="0"/>
          </a:p>
          <a:p>
            <a:pPr>
              <a:buFont typeface="Arial" pitchFamily="34" charset="0"/>
              <a:buChar char="•"/>
            </a:pPr>
            <a:r>
              <a:rPr lang="tr-TR" dirty="0"/>
              <a:t>  </a:t>
            </a:r>
            <a:r>
              <a:rPr lang="en-US" dirty="0"/>
              <a:t>Exposure or exposed</a:t>
            </a:r>
            <a:endParaRPr lang="tr-TR" dirty="0"/>
          </a:p>
          <a:p>
            <a:pPr>
              <a:buFont typeface="Arial" pitchFamily="34" charset="0"/>
              <a:buChar char="•"/>
            </a:pPr>
            <a:r>
              <a:rPr lang="tr-TR" dirty="0"/>
              <a:t>  </a:t>
            </a:r>
            <a:r>
              <a:rPr lang="en-US" dirty="0"/>
              <a:t>Foreseeable emergency</a:t>
            </a:r>
            <a:endParaRPr lang="tr-TR" dirty="0"/>
          </a:p>
          <a:p>
            <a:pPr>
              <a:buFont typeface="Arial" pitchFamily="34" charset="0"/>
              <a:buChar char="•"/>
            </a:pPr>
            <a:r>
              <a:rPr lang="tr-TR" dirty="0"/>
              <a:t>  </a:t>
            </a:r>
            <a:r>
              <a:rPr lang="en-US" dirty="0"/>
              <a:t>Hazard category</a:t>
            </a:r>
            <a:endParaRPr lang="tr-TR" dirty="0"/>
          </a:p>
          <a:p>
            <a:pPr>
              <a:buFont typeface="Arial" pitchFamily="34" charset="0"/>
              <a:buChar char="•"/>
            </a:pPr>
            <a:r>
              <a:rPr lang="tr-TR" dirty="0"/>
              <a:t>  </a:t>
            </a:r>
            <a:r>
              <a:rPr lang="en-US" dirty="0"/>
              <a:t>Hazard class</a:t>
            </a:r>
            <a:endParaRPr lang="tr-TR" dirty="0"/>
          </a:p>
          <a:p>
            <a:pPr>
              <a:buFont typeface="Arial" pitchFamily="34" charset="0"/>
              <a:buChar char="•"/>
            </a:pPr>
            <a:r>
              <a:rPr lang="tr-TR" dirty="0"/>
              <a:t>  </a:t>
            </a:r>
            <a:r>
              <a:rPr lang="en-US" dirty="0"/>
              <a:t>Hazard not otherwise </a:t>
            </a:r>
            <a:endParaRPr lang="tr-TR" dirty="0"/>
          </a:p>
          <a:p>
            <a:r>
              <a:rPr lang="tr-TR" dirty="0"/>
              <a:t>    </a:t>
            </a:r>
            <a:r>
              <a:rPr lang="en-US" dirty="0"/>
              <a:t>classified</a:t>
            </a:r>
            <a:r>
              <a:rPr lang="tr-TR" dirty="0"/>
              <a:t> </a:t>
            </a:r>
            <a:r>
              <a:rPr lang="en-US" dirty="0"/>
              <a:t>(HNOC)</a:t>
            </a:r>
          </a:p>
          <a:p>
            <a:pPr>
              <a:buFont typeface="Arial" pitchFamily="34" charset="0"/>
              <a:buChar cha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04800"/>
            <a:ext cx="8229600" cy="762000"/>
          </a:xfrm>
        </p:spPr>
        <p:txBody>
          <a:bodyPr>
            <a:normAutofit/>
          </a:bodyPr>
          <a:lstStyle/>
          <a:p>
            <a:r>
              <a:rPr lang="tr-TR" dirty="0" smtClean="0">
                <a:solidFill>
                  <a:schemeClr val="bg1"/>
                </a:solidFill>
              </a:rPr>
              <a:t>DEFINITIONS</a:t>
            </a:r>
            <a:r>
              <a:rPr lang="en-US"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a:xfrm>
            <a:off x="533400" y="1981200"/>
            <a:ext cx="4032448" cy="4495800"/>
          </a:xfrm>
        </p:spPr>
        <p:txBody>
          <a:bodyPr>
            <a:normAutofit fontScale="85000" lnSpcReduction="20000"/>
          </a:bodyPr>
          <a:lstStyle/>
          <a:p>
            <a:r>
              <a:rPr lang="en-US" sz="2800" dirty="0"/>
              <a:t>Hazard statement</a:t>
            </a:r>
          </a:p>
          <a:p>
            <a:r>
              <a:rPr lang="en-US" sz="2800" dirty="0"/>
              <a:t>Hazardous chemical</a:t>
            </a:r>
          </a:p>
          <a:p>
            <a:r>
              <a:rPr lang="en-US" sz="2800" dirty="0"/>
              <a:t>Health Hazard</a:t>
            </a:r>
          </a:p>
          <a:p>
            <a:r>
              <a:rPr lang="en-US" sz="2800" dirty="0"/>
              <a:t>Immediate use</a:t>
            </a:r>
          </a:p>
          <a:p>
            <a:r>
              <a:rPr lang="en-US" sz="2800" dirty="0"/>
              <a:t>Importer</a:t>
            </a:r>
          </a:p>
          <a:p>
            <a:pPr lvl="0" eaLnBrk="1" fontAlgn="auto" hangingPunct="1">
              <a:spcAft>
                <a:spcPts val="0"/>
              </a:spcAft>
              <a:buFont typeface="Arial" pitchFamily="34" charset="0"/>
              <a:buChar char="•"/>
              <a:defRPr/>
            </a:pPr>
            <a:r>
              <a:rPr lang="en-US" sz="2800" kern="1200" dirty="0"/>
              <a:t>Label</a:t>
            </a:r>
          </a:p>
          <a:p>
            <a:pPr lvl="0" eaLnBrk="1" fontAlgn="auto" hangingPunct="1">
              <a:spcAft>
                <a:spcPts val="0"/>
              </a:spcAft>
              <a:buFont typeface="Arial" pitchFamily="34" charset="0"/>
              <a:buChar char="•"/>
              <a:defRPr/>
            </a:pPr>
            <a:r>
              <a:rPr lang="en-US" sz="2800" dirty="0"/>
              <a:t>Label elements</a:t>
            </a:r>
          </a:p>
          <a:p>
            <a:pPr lvl="0" eaLnBrk="1" fontAlgn="auto" hangingPunct="1">
              <a:spcAft>
                <a:spcPts val="0"/>
              </a:spcAft>
              <a:buFont typeface="Arial" pitchFamily="34" charset="0"/>
              <a:buChar char="•"/>
              <a:defRPr/>
            </a:pPr>
            <a:r>
              <a:rPr lang="en-US" sz="2800" kern="1200" dirty="0"/>
              <a:t>Mixture</a:t>
            </a:r>
            <a:endParaRPr lang="tr-TR" sz="2800" kern="1200" dirty="0"/>
          </a:p>
          <a:p>
            <a:pPr lvl="0" eaLnBrk="1" fontAlgn="auto" hangingPunct="1">
              <a:spcAft>
                <a:spcPts val="0"/>
              </a:spcAft>
              <a:buFont typeface="Arial" pitchFamily="34" charset="0"/>
              <a:buChar char="•"/>
              <a:defRPr/>
            </a:pPr>
            <a:r>
              <a:rPr lang="en-US" sz="2800" dirty="0"/>
              <a:t>Physical hazard</a:t>
            </a:r>
          </a:p>
          <a:p>
            <a:pPr lvl="0" eaLnBrk="1" fontAlgn="auto" hangingPunct="1">
              <a:spcAft>
                <a:spcPts val="0"/>
              </a:spcAft>
              <a:buFont typeface="Arial" pitchFamily="34" charset="0"/>
              <a:buChar char="•"/>
              <a:defRPr/>
            </a:pPr>
            <a:r>
              <a:rPr lang="en-US" sz="2800" kern="1200" dirty="0"/>
              <a:t>Pictogram</a:t>
            </a:r>
          </a:p>
          <a:p>
            <a:pPr lvl="0" eaLnBrk="1" fontAlgn="auto" hangingPunct="1">
              <a:spcAft>
                <a:spcPts val="0"/>
              </a:spcAft>
              <a:buFont typeface="Arial" pitchFamily="34" charset="0"/>
              <a:buChar char="•"/>
              <a:defRPr/>
            </a:pPr>
            <a:r>
              <a:rPr lang="en-US" sz="2800" dirty="0"/>
              <a:t>Precautionary statement</a:t>
            </a:r>
          </a:p>
          <a:p>
            <a:pPr lvl="0" eaLnBrk="1" fontAlgn="auto" hangingPunct="1">
              <a:spcAft>
                <a:spcPts val="0"/>
              </a:spcAft>
              <a:buFont typeface="Arial" pitchFamily="34" charset="0"/>
              <a:buChar char="•"/>
              <a:defRPr/>
            </a:pPr>
            <a:r>
              <a:rPr lang="en-US" sz="2800" kern="1200" dirty="0"/>
              <a:t>Product identifier</a:t>
            </a:r>
          </a:p>
          <a:p>
            <a:pPr lvl="0" eaLnBrk="1" fontAlgn="auto" hangingPunct="1">
              <a:spcAft>
                <a:spcPts val="0"/>
              </a:spcAft>
              <a:buFont typeface="Arial" pitchFamily="34" charset="0"/>
              <a:buChar char="•"/>
              <a:defRPr/>
            </a:pPr>
            <a:endParaRPr lang="en-US" kern="1200" dirty="0"/>
          </a:p>
          <a:p>
            <a:endParaRPr lang="en-US" dirty="0"/>
          </a:p>
        </p:txBody>
      </p:sp>
      <p:sp>
        <p:nvSpPr>
          <p:cNvPr id="4" name="2 İçerik Yer Tutucusu"/>
          <p:cNvSpPr txBox="1">
            <a:spLocks/>
          </p:cNvSpPr>
          <p:nvPr/>
        </p:nvSpPr>
        <p:spPr>
          <a:xfrm>
            <a:off x="4724400" y="1981200"/>
            <a:ext cx="4032448" cy="4648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100" baseline="0" dirty="0"/>
              <a:t>Produce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noProof="0" dirty="0">
                <a:ln>
                  <a:noFill/>
                </a:ln>
                <a:solidFill>
                  <a:schemeClr val="tx1"/>
                </a:solidFill>
                <a:effectLst/>
                <a:uLnTx/>
                <a:uFillTx/>
                <a:latin typeface="+mn-lt"/>
                <a:ea typeface="+mn-ea"/>
                <a:cs typeface="+mn-cs"/>
              </a:rPr>
              <a:t>Pyrophoric gas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100" baseline="0" dirty="0"/>
              <a:t>Responsible</a:t>
            </a:r>
            <a:r>
              <a:rPr lang="en-US" sz="3100" dirty="0"/>
              <a:t> party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baseline="0" noProof="0" dirty="0">
                <a:ln>
                  <a:noFill/>
                </a:ln>
                <a:solidFill>
                  <a:schemeClr val="tx1"/>
                </a:solidFill>
                <a:effectLst/>
                <a:uLnTx/>
                <a:uFillTx/>
                <a:latin typeface="+mn-lt"/>
                <a:ea typeface="+mn-ea"/>
                <a:cs typeface="+mn-cs"/>
              </a:rPr>
              <a:t>Safety</a:t>
            </a:r>
            <a:r>
              <a:rPr kumimoji="0" lang="en-US" sz="3100" b="0" i="0" u="none" strike="noStrike" kern="1200" cap="none" spc="0" normalizeH="0" noProof="0" dirty="0">
                <a:ln>
                  <a:noFill/>
                </a:ln>
                <a:solidFill>
                  <a:schemeClr val="tx1"/>
                </a:solidFill>
                <a:effectLst/>
                <a:uLnTx/>
                <a:uFillTx/>
                <a:latin typeface="+mn-lt"/>
                <a:ea typeface="+mn-ea"/>
                <a:cs typeface="+mn-cs"/>
              </a:rPr>
              <a:t> data sheet (SDS)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100" dirty="0"/>
              <a:t>Signal word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noProof="0" dirty="0">
                <a:ln>
                  <a:noFill/>
                </a:ln>
                <a:solidFill>
                  <a:schemeClr val="tx1"/>
                </a:solidFill>
                <a:effectLst/>
                <a:uLnTx/>
                <a:uFillTx/>
                <a:latin typeface="+mn-lt"/>
                <a:ea typeface="+mn-ea"/>
                <a:cs typeface="+mn-cs"/>
              </a:rPr>
              <a:t>Simple asph</a:t>
            </a:r>
            <a:r>
              <a:rPr kumimoji="0" lang="tr-TR" sz="3100" b="0" i="0" u="none" strike="noStrike" kern="1200" cap="none" spc="0" normalizeH="0" noProof="0" dirty="0">
                <a:ln>
                  <a:noFill/>
                </a:ln>
                <a:solidFill>
                  <a:schemeClr val="tx1"/>
                </a:solidFill>
                <a:effectLst/>
                <a:uLnTx/>
                <a:uFillTx/>
                <a:latin typeface="+mn-lt"/>
                <a:ea typeface="+mn-ea"/>
                <a:cs typeface="+mn-cs"/>
              </a:rPr>
              <a:t>xy</a:t>
            </a:r>
            <a:r>
              <a:rPr kumimoji="0" lang="en-US" sz="3100" b="0" i="0" u="none" strike="noStrike" kern="1200" cap="none" spc="0" normalizeH="0" noProof="0" dirty="0">
                <a:ln>
                  <a:noFill/>
                </a:ln>
                <a:solidFill>
                  <a:schemeClr val="tx1"/>
                </a:solidFill>
                <a:effectLst/>
                <a:uLnTx/>
                <a:uFillTx/>
                <a:latin typeface="+mn-lt"/>
                <a:ea typeface="+mn-ea"/>
                <a:cs typeface="+mn-cs"/>
              </a:rPr>
              <a:t>iant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100" noProof="0" dirty="0"/>
              <a:t>Specific chemical identity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dirty="0">
                <a:ln>
                  <a:noFill/>
                </a:ln>
                <a:solidFill>
                  <a:schemeClr val="tx1"/>
                </a:solidFill>
                <a:effectLst/>
                <a:uLnTx/>
                <a:uFillTx/>
                <a:latin typeface="+mn-lt"/>
                <a:ea typeface="+mn-ea"/>
                <a:cs typeface="+mn-cs"/>
              </a:rPr>
              <a:t>Substance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100" noProof="0" dirty="0"/>
              <a:t>Trade secret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dirty="0">
                <a:ln>
                  <a:noFill/>
                </a:ln>
                <a:solidFill>
                  <a:schemeClr val="tx1"/>
                </a:solidFill>
                <a:effectLst/>
                <a:uLnTx/>
                <a:uFillTx/>
                <a:latin typeface="+mn-lt"/>
                <a:ea typeface="+mn-ea"/>
                <a:cs typeface="+mn-cs"/>
              </a:rPr>
              <a:t>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100" noProof="0" dirty="0"/>
              <a:t>Work area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100" b="0" i="0" u="none" strike="noStrike" kern="1200" cap="none" spc="0" normalizeH="0" dirty="0">
                <a:ln>
                  <a:noFill/>
                </a:ln>
                <a:solidFill>
                  <a:schemeClr val="tx1"/>
                </a:solidFill>
                <a:effectLst/>
                <a:uLnTx/>
                <a:uFillTx/>
                <a:latin typeface="+mn-lt"/>
                <a:ea typeface="+mn-ea"/>
                <a:cs typeface="+mn-cs"/>
              </a:rPr>
              <a:t>Workplace</a:t>
            </a:r>
            <a:endParaRPr kumimoji="0" lang="en-US" sz="3100" b="0" i="0" u="none" strike="noStrike" kern="1200" cap="none" spc="0" normalizeH="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Metin kutusu"/>
          <p:cNvSpPr txBox="1"/>
          <p:nvPr/>
        </p:nvSpPr>
        <p:spPr>
          <a:xfrm>
            <a:off x="838200" y="1295400"/>
            <a:ext cx="4800600" cy="584775"/>
          </a:xfrm>
          <a:prstGeom prst="rect">
            <a:avLst/>
          </a:prstGeom>
          <a:noFill/>
        </p:spPr>
        <p:txBody>
          <a:bodyPr wrap="square" rtlCol="0">
            <a:spAutoFit/>
          </a:bodyPr>
          <a:lstStyle/>
          <a:p>
            <a:r>
              <a:rPr lang="en-US" sz="3200" dirty="0"/>
              <a:t>Additional definitions for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04800"/>
            <a:ext cx="8229600" cy="1143000"/>
          </a:xfrm>
        </p:spPr>
        <p:txBody>
          <a:bodyPr>
            <a:normAutofit/>
          </a:bodyPr>
          <a:lstStyle/>
          <a:p>
            <a:r>
              <a:rPr lang="tr-TR" dirty="0" smtClean="0">
                <a:solidFill>
                  <a:schemeClr val="bg1"/>
                </a:solidFill>
              </a:rPr>
              <a:t>DEFINITIONS</a:t>
            </a:r>
            <a:r>
              <a:rPr lang="en-US" dirty="0" smtClean="0">
                <a:solidFill>
                  <a:schemeClr val="bg1"/>
                </a:solidFill>
              </a:rPr>
              <a:t>  </a:t>
            </a:r>
            <a:endParaRPr lang="tr-TR" dirty="0">
              <a:solidFill>
                <a:schemeClr val="bg1"/>
              </a:solidFill>
            </a:endParaRPr>
          </a:p>
        </p:txBody>
      </p:sp>
      <p:sp>
        <p:nvSpPr>
          <p:cNvPr id="3" name="2 İçerik Yer Tutucusu"/>
          <p:cNvSpPr>
            <a:spLocks noGrp="1"/>
          </p:cNvSpPr>
          <p:nvPr>
            <p:ph idx="1"/>
          </p:nvPr>
        </p:nvSpPr>
        <p:spPr>
          <a:xfrm>
            <a:off x="228600" y="1447800"/>
            <a:ext cx="8686800" cy="5105400"/>
          </a:xfrm>
        </p:spPr>
        <p:txBody>
          <a:bodyPr>
            <a:normAutofit fontScale="92500" lnSpcReduction="10000"/>
          </a:bodyPr>
          <a:lstStyle/>
          <a:p>
            <a:r>
              <a:rPr lang="en-US" dirty="0"/>
              <a:t>Examples of terms and definitions</a:t>
            </a:r>
          </a:p>
          <a:p>
            <a:pPr lvl="1">
              <a:buFont typeface="Arial" pitchFamily="34" charset="0"/>
              <a:buChar char="•"/>
            </a:pPr>
            <a:r>
              <a:rPr lang="en-US" dirty="0"/>
              <a:t>"Chemical" means any substance, or mixture of substances.</a:t>
            </a:r>
          </a:p>
          <a:p>
            <a:pPr lvl="1">
              <a:buFont typeface="Arial" pitchFamily="34" charset="0"/>
              <a:buChar char="•"/>
            </a:pPr>
            <a:r>
              <a:rPr lang="en-US" dirty="0"/>
              <a:t>"Employer" means a person engaged in a business where chemicals are either used, distributed, or are produced for use or distribution, including a contractor or subcontractor.</a:t>
            </a:r>
          </a:p>
          <a:p>
            <a:pPr lvl="1">
              <a:buFont typeface="Arial" pitchFamily="34" charset="0"/>
              <a:buChar char="•"/>
            </a:pPr>
            <a:r>
              <a:rPr lang="en-US" dirty="0"/>
              <a:t>"Hazard class" means the nature of the physical or health hazards, e.g., flammable solid, carcinogen, oral acute toxicity.</a:t>
            </a:r>
          </a:p>
          <a:p>
            <a:r>
              <a:rPr lang="en-US" dirty="0"/>
              <a:t>For a complete listing of definitions, refer to</a:t>
            </a:r>
          </a:p>
          <a:p>
            <a:pPr lvl="1">
              <a:buNone/>
            </a:pPr>
            <a:r>
              <a:rPr lang="tr-TR" dirty="0"/>
              <a:t>	</a:t>
            </a:r>
            <a:r>
              <a:rPr lang="tr-TR" sz="2600" dirty="0">
                <a:hlinkClick r:id="rId3" tooltip="Link to OSHA HazCom final reg"/>
              </a:rPr>
              <a:t>https://www.osha.gov/dsg/hazcom/HCSFinalRegTxt.html</a:t>
            </a:r>
            <a:endParaRPr lang="tr-TR"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0"/>
            <a:ext cx="6400800" cy="762000"/>
          </a:xfrm>
        </p:spPr>
        <p:txBody>
          <a:bodyPr/>
          <a:lstStyle/>
          <a:p>
            <a:r>
              <a:rPr lang="tr-TR" sz="4000" dirty="0">
                <a:solidFill>
                  <a:schemeClr val="bg1"/>
                </a:solidFill>
              </a:rPr>
              <a:t>HAZARD CLASSIFICATION</a:t>
            </a:r>
          </a:p>
        </p:txBody>
      </p:sp>
      <p:sp>
        <p:nvSpPr>
          <p:cNvPr id="3" name="2 İçerik Yer Tutucusu"/>
          <p:cNvSpPr>
            <a:spLocks noGrp="1"/>
          </p:cNvSpPr>
          <p:nvPr>
            <p:ph idx="1"/>
          </p:nvPr>
        </p:nvSpPr>
        <p:spPr>
          <a:xfrm>
            <a:off x="152400" y="1447800"/>
            <a:ext cx="8839200" cy="4678363"/>
          </a:xfrm>
        </p:spPr>
        <p:txBody>
          <a:bodyPr/>
          <a:lstStyle/>
          <a:p>
            <a:r>
              <a:rPr lang="en-US" dirty="0"/>
              <a:t>Under HCS importers and manufacturers are required to classify</a:t>
            </a:r>
            <a:r>
              <a:rPr lang="tr-TR" dirty="0"/>
              <a:t> </a:t>
            </a:r>
            <a:r>
              <a:rPr lang="en-US" dirty="0"/>
              <a:t>chemicals with respect to their hazards by using a full range of available scientific literature or other evidences concerning potential hazards.</a:t>
            </a:r>
          </a:p>
          <a:p>
            <a:r>
              <a:rPr lang="en-US" dirty="0"/>
              <a:t> GHS divides hazards into three groups</a:t>
            </a:r>
          </a:p>
          <a:p>
            <a:pPr lvl="1">
              <a:buNone/>
            </a:pPr>
            <a:endParaRPr lang="tr-TR" dirty="0"/>
          </a:p>
        </p:txBody>
      </p:sp>
      <p:graphicFrame>
        <p:nvGraphicFramePr>
          <p:cNvPr id="4" name="3 İçerik Yer Tutucusu" title="text box"/>
          <p:cNvGraphicFramePr>
            <a:graphicFrameLocks/>
          </p:cNvGraphicFramePr>
          <p:nvPr>
            <p:extLst>
              <p:ext uri="{D42A27DB-BD31-4B8C-83A1-F6EECF244321}">
                <p14:modId xmlns:p14="http://schemas.microsoft.com/office/powerpoint/2010/main" val="3377866878"/>
              </p:ext>
            </p:extLst>
          </p:nvPr>
        </p:nvGraphicFramePr>
        <p:xfrm>
          <a:off x="381000" y="4495800"/>
          <a:ext cx="8458200" cy="2160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0"/>
            <a:ext cx="6400800" cy="762000"/>
          </a:xfrm>
        </p:spPr>
        <p:txBody>
          <a:bodyPr/>
          <a:lstStyle/>
          <a:p>
            <a:r>
              <a:rPr lang="tr-TR" sz="4000" dirty="0">
                <a:solidFill>
                  <a:schemeClr val="bg1"/>
                </a:solidFill>
              </a:rPr>
              <a:t>HAZARD </a:t>
            </a:r>
            <a:r>
              <a:rPr lang="tr-TR" sz="4000" dirty="0" smtClean="0">
                <a:solidFill>
                  <a:schemeClr val="bg1"/>
                </a:solidFill>
              </a:rPr>
              <a:t>CLASSIFICATION</a:t>
            </a:r>
            <a:r>
              <a:rPr lang="en-US" sz="4000" dirty="0" smtClean="0">
                <a:solidFill>
                  <a:schemeClr val="bg1"/>
                </a:solidFill>
              </a:rPr>
              <a:t>  </a:t>
            </a:r>
            <a:endParaRPr lang="tr-TR" sz="4000" dirty="0">
              <a:solidFill>
                <a:schemeClr val="bg1"/>
              </a:solidFill>
            </a:endParaRPr>
          </a:p>
        </p:txBody>
      </p:sp>
      <p:sp>
        <p:nvSpPr>
          <p:cNvPr id="3" name="2 İçerik Yer Tutucusu"/>
          <p:cNvSpPr>
            <a:spLocks noGrp="1"/>
          </p:cNvSpPr>
          <p:nvPr>
            <p:ph idx="1"/>
          </p:nvPr>
        </p:nvSpPr>
        <p:spPr>
          <a:xfrm>
            <a:off x="304800" y="1371600"/>
            <a:ext cx="8534400" cy="4754563"/>
          </a:xfrm>
        </p:spPr>
        <p:txBody>
          <a:bodyPr/>
          <a:lstStyle/>
          <a:p>
            <a:r>
              <a:rPr lang="en-US" dirty="0"/>
              <a:t>Physical, Health and Environmental hazards are further classified based on hazard severity expressed by numbers and letters (as needed)</a:t>
            </a:r>
          </a:p>
        </p:txBody>
      </p:sp>
      <p:graphicFrame>
        <p:nvGraphicFramePr>
          <p:cNvPr id="4" name="3 Diyagram" title="text box"/>
          <p:cNvGraphicFramePr/>
          <p:nvPr>
            <p:extLst>
              <p:ext uri="{D42A27DB-BD31-4B8C-83A1-F6EECF244321}">
                <p14:modId xmlns:p14="http://schemas.microsoft.com/office/powerpoint/2010/main" val="3404088268"/>
              </p:ext>
            </p:extLst>
          </p:nvPr>
        </p:nvGraphicFramePr>
        <p:xfrm>
          <a:off x="381000" y="3048000"/>
          <a:ext cx="8568952" cy="3438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524000" y="0"/>
            <a:ext cx="6400800" cy="762000"/>
          </a:xfrm>
        </p:spPr>
        <p:txBody>
          <a:bodyPr/>
          <a:lstStyle/>
          <a:p>
            <a:r>
              <a:rPr lang="en-US" sz="4000">
                <a:solidFill>
                  <a:schemeClr val="bg1"/>
                </a:solidFill>
              </a:rPr>
              <a:t>PHYSICAL </a:t>
            </a:r>
            <a:r>
              <a:rPr lang="tr-TR" sz="4000">
                <a:solidFill>
                  <a:schemeClr val="bg1"/>
                </a:solidFill>
              </a:rPr>
              <a:t>HAZARD </a:t>
            </a:r>
            <a:r>
              <a:rPr lang="tr-TR" sz="4000" dirty="0">
                <a:solidFill>
                  <a:schemeClr val="bg1"/>
                </a:solidFill>
              </a:rPr>
              <a:t>CLASSIFICATION</a:t>
            </a:r>
          </a:p>
        </p:txBody>
      </p:sp>
      <p:sp>
        <p:nvSpPr>
          <p:cNvPr id="5" name="2 İçerik Yer Tutucusu"/>
          <p:cNvSpPr>
            <a:spLocks noGrp="1"/>
          </p:cNvSpPr>
          <p:nvPr>
            <p:ph idx="1"/>
          </p:nvPr>
        </p:nvSpPr>
        <p:spPr>
          <a:xfrm>
            <a:off x="228600" y="1371600"/>
            <a:ext cx="7992888" cy="5029200"/>
          </a:xfrm>
        </p:spPr>
        <p:txBody>
          <a:bodyPr>
            <a:normAutofit lnSpcReduction="10000"/>
          </a:bodyPr>
          <a:lstStyle/>
          <a:p>
            <a:r>
              <a:rPr lang="en-US" dirty="0"/>
              <a:t>Classification of Physical Hazards</a:t>
            </a:r>
          </a:p>
          <a:p>
            <a:pPr marL="627063" lvl="2" indent="177800"/>
            <a:r>
              <a:rPr lang="en-US" b="0" i="0" dirty="0"/>
              <a:t>Explosives</a:t>
            </a:r>
          </a:p>
          <a:p>
            <a:pPr marL="627063" lvl="2" indent="177800"/>
            <a:r>
              <a:rPr lang="en-US" b="0" i="0" dirty="0"/>
              <a:t>Flammable Gases</a:t>
            </a:r>
          </a:p>
          <a:p>
            <a:pPr marL="627063" lvl="2" indent="177800"/>
            <a:r>
              <a:rPr lang="en-US" b="0" i="0" dirty="0"/>
              <a:t>Flammable Aerosols</a:t>
            </a:r>
          </a:p>
          <a:p>
            <a:pPr marL="627063" lvl="2" indent="177800"/>
            <a:r>
              <a:rPr lang="en-US" b="0" i="0" dirty="0"/>
              <a:t>Oxidizing Gases</a:t>
            </a:r>
          </a:p>
          <a:p>
            <a:pPr marL="627063" lvl="2" indent="177800"/>
            <a:r>
              <a:rPr lang="en-US" b="0" i="0" dirty="0"/>
              <a:t>Gases Under Pressure</a:t>
            </a:r>
          </a:p>
          <a:p>
            <a:pPr marL="627063" lvl="2" indent="177800"/>
            <a:r>
              <a:rPr lang="en-US" b="0" i="0" dirty="0"/>
              <a:t>Flammable Liquids</a:t>
            </a:r>
          </a:p>
          <a:p>
            <a:pPr marL="627063" lvl="2" indent="177800"/>
            <a:r>
              <a:rPr lang="en-US" b="0" i="0" dirty="0"/>
              <a:t>Flammable Solids</a:t>
            </a:r>
          </a:p>
          <a:p>
            <a:pPr marL="627063" lvl="2" indent="177800"/>
            <a:r>
              <a:rPr lang="en-US" b="0" i="0" dirty="0"/>
              <a:t>Self-Reactive Substances</a:t>
            </a:r>
          </a:p>
          <a:p>
            <a:pPr marL="627063" lvl="2" indent="177800"/>
            <a:r>
              <a:rPr lang="en-US" b="0" i="0" dirty="0"/>
              <a:t>Pyrophoric Liquids</a:t>
            </a:r>
          </a:p>
          <a:p>
            <a:pPr marL="627063" lvl="2" indent="177800"/>
            <a:r>
              <a:rPr lang="en-US" b="0" i="0" dirty="0"/>
              <a:t>Pyrophoric Solids</a:t>
            </a:r>
          </a:p>
          <a:p>
            <a:pPr marL="627063" lvl="2" indent="177800"/>
            <a:r>
              <a:rPr lang="en-US" dirty="0"/>
              <a:t>Self-Heating Substances</a:t>
            </a:r>
          </a:p>
          <a:p>
            <a:pPr lvl="2"/>
            <a:endParaRPr lang="tr-TR" b="0" i="0" dirty="0"/>
          </a:p>
          <a:p>
            <a:pPr lvl="2"/>
            <a:endParaRPr lang="tr-TR" b="0" i="0" dirty="0"/>
          </a:p>
          <a:p>
            <a:pPr lvl="1"/>
            <a:endParaRPr lang="tr-TR" dirty="0"/>
          </a:p>
        </p:txBody>
      </p:sp>
      <p:sp>
        <p:nvSpPr>
          <p:cNvPr id="6" name="2 İçerik Yer Tutucusu"/>
          <p:cNvSpPr txBox="1">
            <a:spLocks/>
          </p:cNvSpPr>
          <p:nvPr/>
        </p:nvSpPr>
        <p:spPr>
          <a:xfrm>
            <a:off x="3733800" y="1828800"/>
            <a:ext cx="5257800" cy="4085531"/>
          </a:xfrm>
          <a:prstGeom prst="rect">
            <a:avLst/>
          </a:prstGeom>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dirty="0">
                <a:ln>
                  <a:noFill/>
                </a:ln>
                <a:solidFill>
                  <a:schemeClr val="tx1"/>
                </a:solidFill>
                <a:effectLst/>
                <a:uLnTx/>
                <a:uFillTx/>
                <a:latin typeface="+mn-lt"/>
                <a:ea typeface="+mn-ea"/>
                <a:cs typeface="+mn-cs"/>
              </a:rPr>
              <a:t>Substances which, in contact with water emit flammable gases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dirty="0">
                <a:ln>
                  <a:noFill/>
                </a:ln>
                <a:solidFill>
                  <a:schemeClr val="tx1"/>
                </a:solidFill>
                <a:effectLst/>
                <a:uLnTx/>
                <a:uFillTx/>
                <a:latin typeface="+mn-lt"/>
                <a:ea typeface="+mn-ea"/>
                <a:cs typeface="+mn-cs"/>
              </a:rPr>
              <a:t>Oxidizing Liquids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dirty="0">
                <a:ln>
                  <a:noFill/>
                </a:ln>
                <a:solidFill>
                  <a:schemeClr val="tx1"/>
                </a:solidFill>
                <a:effectLst/>
                <a:uLnTx/>
                <a:uFillTx/>
                <a:latin typeface="+mn-lt"/>
                <a:ea typeface="+mn-ea"/>
                <a:cs typeface="+mn-cs"/>
              </a:rPr>
              <a:t>Oxidizing Solids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dirty="0">
                <a:ln>
                  <a:noFill/>
                </a:ln>
                <a:solidFill>
                  <a:schemeClr val="tx1"/>
                </a:solidFill>
                <a:effectLst/>
                <a:uLnTx/>
                <a:uFillTx/>
                <a:latin typeface="+mn-lt"/>
                <a:ea typeface="+mn-ea"/>
                <a:cs typeface="+mn-cs"/>
              </a:rPr>
              <a:t>Organic Peroxides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dirty="0">
                <a:ln>
                  <a:noFill/>
                </a:ln>
                <a:solidFill>
                  <a:schemeClr val="tx1"/>
                </a:solidFill>
                <a:effectLst/>
                <a:uLnTx/>
                <a:uFillTx/>
                <a:latin typeface="+mn-lt"/>
                <a:ea typeface="+mn-ea"/>
                <a:cs typeface="+mn-cs"/>
              </a:rPr>
              <a:t>Corrosive to Metals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ANd9GcREK3-YFH4R3sZgJR91HH-teOWpVIXYx07T0iFzdwsgnFdYEcFt"/>
          <p:cNvPicPr>
            <a:picLocks noChangeAspect="1" noChangeArrowheads="1"/>
          </p:cNvPicPr>
          <p:nvPr/>
        </p:nvPicPr>
        <p:blipFill>
          <a:blip r:embed="rId3" cstate="print"/>
          <a:srcRect/>
          <a:stretch>
            <a:fillRect/>
          </a:stretch>
        </p:blipFill>
        <p:spPr bwMode="auto">
          <a:xfrm>
            <a:off x="4800600" y="4800600"/>
            <a:ext cx="3657600" cy="16764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0"/>
            <a:ext cx="6400800" cy="762000"/>
          </a:xfrm>
        </p:spPr>
        <p:txBody>
          <a:bodyPr/>
          <a:lstStyle/>
          <a:p>
            <a:r>
              <a:rPr lang="en-US" sz="4000" dirty="0">
                <a:solidFill>
                  <a:schemeClr val="bg1"/>
                </a:solidFill>
              </a:rPr>
              <a:t>PHYSICAL HAZARD CATEGORIES</a:t>
            </a:r>
            <a:endParaRPr lang="tr-TR" sz="4000" dirty="0">
              <a:solidFill>
                <a:schemeClr val="bg1"/>
              </a:solidFill>
            </a:endParaRPr>
          </a:p>
        </p:txBody>
      </p:sp>
      <p:graphicFrame>
        <p:nvGraphicFramePr>
          <p:cNvPr id="3" name="2 Tablo" title="table of physical hazard categories"/>
          <p:cNvGraphicFramePr>
            <a:graphicFrameLocks noGrp="1"/>
          </p:cNvGraphicFramePr>
          <p:nvPr>
            <p:extLst>
              <p:ext uri="{D42A27DB-BD31-4B8C-83A1-F6EECF244321}">
                <p14:modId xmlns:p14="http://schemas.microsoft.com/office/powerpoint/2010/main" val="2121367704"/>
              </p:ext>
            </p:extLst>
          </p:nvPr>
        </p:nvGraphicFramePr>
        <p:xfrm>
          <a:off x="-1" y="1219200"/>
          <a:ext cx="9144001" cy="5332942"/>
        </p:xfrm>
        <a:graphic>
          <a:graphicData uri="http://schemas.openxmlformats.org/drawingml/2006/table">
            <a:tbl>
              <a:tblPr firstRow="1">
                <a:tableStyleId>{5DA37D80-6434-44D0-A028-1B22A696006F}</a:tableStyleId>
              </a:tblPr>
              <a:tblGrid>
                <a:gridCol w="3325092">
                  <a:extLst>
                    <a:ext uri="{9D8B030D-6E8A-4147-A177-3AD203B41FA5}">
                      <a16:colId xmlns="" xmlns:a16="http://schemas.microsoft.com/office/drawing/2014/main" val="20000"/>
                    </a:ext>
                  </a:extLst>
                </a:gridCol>
                <a:gridCol w="1057983">
                  <a:extLst>
                    <a:ext uri="{9D8B030D-6E8A-4147-A177-3AD203B41FA5}">
                      <a16:colId xmlns="" xmlns:a16="http://schemas.microsoft.com/office/drawing/2014/main" val="20001"/>
                    </a:ext>
                  </a:extLst>
                </a:gridCol>
                <a:gridCol w="831273">
                  <a:extLst>
                    <a:ext uri="{9D8B030D-6E8A-4147-A177-3AD203B41FA5}">
                      <a16:colId xmlns="" xmlns:a16="http://schemas.microsoft.com/office/drawing/2014/main" val="20002"/>
                    </a:ext>
                  </a:extLst>
                </a:gridCol>
                <a:gridCol w="831273">
                  <a:extLst>
                    <a:ext uri="{9D8B030D-6E8A-4147-A177-3AD203B41FA5}">
                      <a16:colId xmlns="" xmlns:a16="http://schemas.microsoft.com/office/drawing/2014/main" val="20003"/>
                    </a:ext>
                  </a:extLst>
                </a:gridCol>
                <a:gridCol w="831273">
                  <a:extLst>
                    <a:ext uri="{9D8B030D-6E8A-4147-A177-3AD203B41FA5}">
                      <a16:colId xmlns="" xmlns:a16="http://schemas.microsoft.com/office/drawing/2014/main" val="20004"/>
                    </a:ext>
                  </a:extLst>
                </a:gridCol>
                <a:gridCol w="755702">
                  <a:extLst>
                    <a:ext uri="{9D8B030D-6E8A-4147-A177-3AD203B41FA5}">
                      <a16:colId xmlns="" xmlns:a16="http://schemas.microsoft.com/office/drawing/2014/main" val="20005"/>
                    </a:ext>
                  </a:extLst>
                </a:gridCol>
                <a:gridCol w="680132">
                  <a:extLst>
                    <a:ext uri="{9D8B030D-6E8A-4147-A177-3AD203B41FA5}">
                      <a16:colId xmlns="" xmlns:a16="http://schemas.microsoft.com/office/drawing/2014/main" val="20006"/>
                    </a:ext>
                  </a:extLst>
                </a:gridCol>
                <a:gridCol w="831273">
                  <a:extLst>
                    <a:ext uri="{9D8B030D-6E8A-4147-A177-3AD203B41FA5}">
                      <a16:colId xmlns="" xmlns:a16="http://schemas.microsoft.com/office/drawing/2014/main" val="20007"/>
                    </a:ext>
                  </a:extLst>
                </a:gridCol>
              </a:tblGrid>
              <a:tr h="398987">
                <a:tc>
                  <a:txBody>
                    <a:bodyPr/>
                    <a:lstStyle/>
                    <a:p>
                      <a:pPr algn="ctr" fontAlgn="b"/>
                      <a:r>
                        <a:rPr lang="en-US" sz="2000" b="1" u="none" strike="noStrike" noProof="0" dirty="0"/>
                        <a:t>Hazard Class</a:t>
                      </a:r>
                      <a:endParaRPr lang="en-US" sz="2000" b="1" i="0" u="none" strike="noStrike" noProof="0" dirty="0">
                        <a:solidFill>
                          <a:srgbClr val="000000"/>
                        </a:solidFill>
                        <a:latin typeface="Calibri"/>
                      </a:endParaRPr>
                    </a:p>
                  </a:txBody>
                  <a:tcPr marL="7292" marR="7292" marT="7292" marB="0" anchor="b">
                    <a:solidFill>
                      <a:schemeClr val="bg1"/>
                    </a:solidFill>
                  </a:tcPr>
                </a:tc>
                <a:tc gridSpan="7">
                  <a:txBody>
                    <a:bodyPr/>
                    <a:lstStyle/>
                    <a:p>
                      <a:pPr algn="ctr" fontAlgn="b"/>
                      <a:r>
                        <a:rPr lang="en-US" sz="2000" b="1" u="none" strike="noStrike" noProof="0" dirty="0"/>
                        <a:t>Hazard Categories</a:t>
                      </a:r>
                      <a:endParaRPr lang="en-US" sz="2000" b="1" i="0" u="none" strike="noStrike" noProof="0" dirty="0">
                        <a:solidFill>
                          <a:srgbClr val="000000"/>
                        </a:solidFill>
                        <a:latin typeface="Calibri"/>
                      </a:endParaRPr>
                    </a:p>
                  </a:txBody>
                  <a:tcPr marL="7292" marR="7292" marT="7292" marB="0" anchor="b">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50439">
                <a:tc>
                  <a:txBody>
                    <a:bodyPr/>
                    <a:lstStyle/>
                    <a:p>
                      <a:pPr algn="l" fontAlgn="b"/>
                      <a:r>
                        <a:rPr lang="en-US" sz="1600" b="1" u="none" strike="noStrike" noProof="0" dirty="0"/>
                        <a:t> Explosives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200" u="none" strike="noStrike" noProof="0" dirty="0"/>
                        <a:t>Unstable Explosives</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400" u="none" strike="noStrike" noProof="0" dirty="0"/>
                        <a:t>Div. 1.1</a:t>
                      </a:r>
                      <a:endParaRPr lang="en-US" sz="14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400" u="none" strike="noStrike" noProof="0" dirty="0"/>
                        <a:t>Div. 1.2</a:t>
                      </a:r>
                      <a:endParaRPr lang="en-US" sz="14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400" u="none" strike="noStrike" noProof="0" dirty="0"/>
                        <a:t>Div. 1.3</a:t>
                      </a:r>
                      <a:endParaRPr lang="en-US" sz="14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400" u="none" strike="noStrike" noProof="0" dirty="0"/>
                        <a:t>Div. 1.4</a:t>
                      </a:r>
                      <a:endParaRPr lang="en-US" sz="14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400" u="none" strike="noStrike" noProof="0" dirty="0"/>
                        <a:t>Div 1.5</a:t>
                      </a:r>
                      <a:endParaRPr lang="en-US" sz="14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400" u="none" strike="noStrike" noProof="0" dirty="0"/>
                        <a:t>Div 1.6</a:t>
                      </a:r>
                      <a:endParaRPr lang="en-US" sz="14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1"/>
                  </a:ext>
                </a:extLst>
              </a:tr>
              <a:tr h="284743">
                <a:tc>
                  <a:txBody>
                    <a:bodyPr/>
                    <a:lstStyle/>
                    <a:p>
                      <a:pPr algn="l" fontAlgn="b"/>
                      <a:r>
                        <a:rPr lang="en-US" sz="1600" b="1" u="none" strike="noStrike" noProof="0" dirty="0"/>
                        <a:t> Flammable Gases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2"/>
                  </a:ext>
                </a:extLst>
              </a:tr>
              <a:tr h="284743">
                <a:tc>
                  <a:txBody>
                    <a:bodyPr/>
                    <a:lstStyle/>
                    <a:p>
                      <a:pPr algn="l" fontAlgn="b"/>
                      <a:r>
                        <a:rPr lang="en-US" sz="1600" b="1" u="none" strike="noStrike" noProof="0" dirty="0"/>
                        <a:t> Flammable Aerosols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3"/>
                  </a:ext>
                </a:extLst>
              </a:tr>
              <a:tr h="284743">
                <a:tc>
                  <a:txBody>
                    <a:bodyPr/>
                    <a:lstStyle/>
                    <a:p>
                      <a:pPr algn="l" fontAlgn="b"/>
                      <a:r>
                        <a:rPr lang="en-US" sz="1600" b="1" u="none" strike="noStrike" noProof="0" dirty="0"/>
                        <a:t> Oxidizing Gases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4"/>
                  </a:ext>
                </a:extLst>
              </a:tr>
              <a:tr h="284743">
                <a:tc>
                  <a:txBody>
                    <a:bodyPr/>
                    <a:lstStyle/>
                    <a:p>
                      <a:pPr algn="l" fontAlgn="b"/>
                      <a:r>
                        <a:rPr lang="en-US" sz="1600" b="1" u="none" strike="noStrike" noProof="0" dirty="0"/>
                        <a:t> Gases Under Pressure</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5"/>
                  </a:ext>
                </a:extLst>
              </a:tr>
              <a:tr h="284743">
                <a:tc>
                  <a:txBody>
                    <a:bodyPr/>
                    <a:lstStyle/>
                    <a:p>
                      <a:pPr algn="l" fontAlgn="b"/>
                      <a:r>
                        <a:rPr lang="en-US" sz="1600" b="1" u="none" strike="noStrike" noProof="0" dirty="0"/>
                        <a:t> Flammable Liquids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3</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4</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6"/>
                  </a:ext>
                </a:extLst>
              </a:tr>
              <a:tr h="284743">
                <a:tc>
                  <a:txBody>
                    <a:bodyPr/>
                    <a:lstStyle/>
                    <a:p>
                      <a:pPr algn="l" fontAlgn="b"/>
                      <a:r>
                        <a:rPr lang="en-US" sz="1600" b="1" u="none" strike="noStrike" noProof="0" dirty="0"/>
                        <a:t> Flammable Solids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7"/>
                  </a:ext>
                </a:extLst>
              </a:tr>
              <a:tr h="261516">
                <a:tc>
                  <a:txBody>
                    <a:bodyPr/>
                    <a:lstStyle/>
                    <a:p>
                      <a:pPr algn="l" fontAlgn="b"/>
                      <a:r>
                        <a:rPr lang="en-US" sz="1600" b="1" u="none" strike="noStrike" noProof="0" dirty="0"/>
                        <a:t> Self Reactive Substances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Type A</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B</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C</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D</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E</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F</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G</a:t>
                      </a:r>
                      <a:endParaRPr lang="en-US" sz="16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8"/>
                  </a:ext>
                </a:extLst>
              </a:tr>
              <a:tr h="284743">
                <a:tc>
                  <a:txBody>
                    <a:bodyPr/>
                    <a:lstStyle/>
                    <a:p>
                      <a:pPr algn="l" fontAlgn="b"/>
                      <a:r>
                        <a:rPr lang="en-US" sz="1600" b="1" u="none" strike="noStrike" noProof="0" dirty="0"/>
                        <a:t> Pyrophoric Liquids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09"/>
                  </a:ext>
                </a:extLst>
              </a:tr>
              <a:tr h="284743">
                <a:tc>
                  <a:txBody>
                    <a:bodyPr/>
                    <a:lstStyle/>
                    <a:p>
                      <a:pPr algn="l" fontAlgn="b"/>
                      <a:r>
                        <a:rPr lang="en-US" sz="1600" b="1" u="none" strike="noStrike" noProof="0" dirty="0"/>
                        <a:t> Pyrophoric Solids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10"/>
                  </a:ext>
                </a:extLst>
              </a:tr>
              <a:tr h="284743">
                <a:tc>
                  <a:txBody>
                    <a:bodyPr/>
                    <a:lstStyle/>
                    <a:p>
                      <a:pPr indent="-347472" algn="l" fontAlgn="b">
                        <a:buClr>
                          <a:srgbClr val="000000"/>
                        </a:buClr>
                        <a:buSzPts val="1100"/>
                        <a:buFont typeface="Calibri"/>
                        <a:buNone/>
                      </a:pPr>
                      <a:r>
                        <a:rPr lang="en-US" sz="1600" b="1" u="none" strike="noStrike" noProof="0" dirty="0"/>
                        <a:t> Self Heating Substances</a:t>
                      </a:r>
                      <a:endParaRPr lang="en-US" sz="1600" b="1" i="0" u="none" strike="noStrike" noProof="0" dirty="0">
                        <a:solidFill>
                          <a:srgbClr val="000000"/>
                        </a:solidFill>
                        <a:latin typeface="+mn-lt"/>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 </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11"/>
                  </a:ext>
                </a:extLst>
              </a:tr>
              <a:tr h="561219">
                <a:tc>
                  <a:txBody>
                    <a:bodyPr/>
                    <a:lstStyle/>
                    <a:p>
                      <a:pPr algn="l" fontAlgn="b"/>
                      <a:r>
                        <a:rPr lang="tr-TR" sz="1600" b="1" u="none" strike="noStrike" noProof="0" dirty="0"/>
                        <a:t> </a:t>
                      </a:r>
                      <a:r>
                        <a:rPr lang="en-US" sz="1600" b="1" u="none" strike="noStrike" noProof="0" dirty="0"/>
                        <a:t>Substances which in contact with water emit</a:t>
                      </a:r>
                      <a:r>
                        <a:rPr lang="tr-TR" sz="1600" b="1" u="none" strike="noStrike" baseline="0" noProof="0" dirty="0"/>
                        <a:t> </a:t>
                      </a:r>
                      <a:r>
                        <a:rPr lang="en-US" sz="1600" b="1" u="none" strike="noStrike" noProof="0" dirty="0"/>
                        <a:t>flammable gases</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3</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12"/>
                  </a:ext>
                </a:extLst>
              </a:tr>
              <a:tr h="284743">
                <a:tc>
                  <a:txBody>
                    <a:bodyPr/>
                    <a:lstStyle/>
                    <a:p>
                      <a:pPr algn="l" fontAlgn="b"/>
                      <a:r>
                        <a:rPr lang="en-US" sz="1600" b="1" u="none" strike="noStrike" noProof="0" dirty="0"/>
                        <a:t> Oxidizing Liquids</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3</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13"/>
                  </a:ext>
                </a:extLst>
              </a:tr>
              <a:tr h="284743">
                <a:tc>
                  <a:txBody>
                    <a:bodyPr/>
                    <a:lstStyle/>
                    <a:p>
                      <a:pPr algn="l" fontAlgn="b"/>
                      <a:r>
                        <a:rPr lang="en-US" sz="1600" b="1" u="none" strike="noStrike" noProof="0" dirty="0"/>
                        <a:t> Oxidizing Solids</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2</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3</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14"/>
                  </a:ext>
                </a:extLst>
              </a:tr>
              <a:tr h="277476">
                <a:tc>
                  <a:txBody>
                    <a:bodyPr/>
                    <a:lstStyle/>
                    <a:p>
                      <a:pPr algn="l" fontAlgn="b"/>
                      <a:r>
                        <a:rPr lang="en-US" sz="1600" b="1" u="none" strike="noStrike" noProof="0" dirty="0"/>
                        <a:t> Organic Peroxides</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A</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B</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C</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D</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E</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F</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Type G</a:t>
                      </a:r>
                      <a:endParaRPr lang="en-US" sz="16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15"/>
                  </a:ext>
                </a:extLst>
              </a:tr>
              <a:tr h="0">
                <a:tc>
                  <a:txBody>
                    <a:bodyPr/>
                    <a:lstStyle/>
                    <a:p>
                      <a:pPr algn="l" fontAlgn="b"/>
                      <a:r>
                        <a:rPr lang="en-US" sz="1600" b="1" u="none" strike="noStrike" noProof="0" dirty="0"/>
                        <a:t> Corrosive to Metals</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600" u="none" strike="noStrike" noProof="0" dirty="0"/>
                        <a:t>1</a:t>
                      </a:r>
                      <a:endParaRPr lang="en-US" sz="16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tc>
                  <a:txBody>
                    <a:bodyPr/>
                    <a:lstStyle/>
                    <a:p>
                      <a:pPr algn="ctr" fontAlgn="b"/>
                      <a:r>
                        <a:rPr lang="en-US" sz="1200" u="none" strike="noStrike" noProof="0" dirty="0"/>
                        <a:t> </a:t>
                      </a:r>
                      <a:endParaRPr lang="en-US" sz="1200" b="1" i="0" u="none" strike="noStrike" noProof="0" dirty="0">
                        <a:solidFill>
                          <a:srgbClr val="000000"/>
                        </a:solidFill>
                        <a:latin typeface="Calibri"/>
                      </a:endParaRPr>
                    </a:p>
                  </a:txBody>
                  <a:tcPr marL="7292" marR="7292" marT="7292" marB="0" anchor="b">
                    <a:solidFill>
                      <a:schemeClr val="bg1"/>
                    </a:solidFill>
                  </a:tcPr>
                </a:tc>
                <a:extLst>
                  <a:ext uri="{0D108BD9-81ED-4DB2-BD59-A6C34878D82A}">
                    <a16:rowId xmlns="" xmlns:a16="http://schemas.microsoft.com/office/drawing/2014/main" val="1001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0"/>
            <a:ext cx="6400800" cy="762000"/>
          </a:xfrm>
        </p:spPr>
        <p:txBody>
          <a:bodyPr/>
          <a:lstStyle/>
          <a:p>
            <a:r>
              <a:rPr lang="en-US" sz="4000" dirty="0">
                <a:solidFill>
                  <a:schemeClr val="bg1"/>
                </a:solidFill>
              </a:rPr>
              <a:t>PHYSICAL </a:t>
            </a:r>
            <a:r>
              <a:rPr lang="tr-TR" sz="4000" dirty="0">
                <a:solidFill>
                  <a:schemeClr val="bg1"/>
                </a:solidFill>
              </a:rPr>
              <a:t>HAZARD </a:t>
            </a:r>
            <a:r>
              <a:rPr lang="tr-TR" sz="4000" dirty="0" smtClean="0">
                <a:solidFill>
                  <a:schemeClr val="bg1"/>
                </a:solidFill>
              </a:rPr>
              <a:t>CLASSIFICATION</a:t>
            </a:r>
            <a:r>
              <a:rPr lang="en-US" sz="4000" dirty="0" smtClean="0">
                <a:solidFill>
                  <a:schemeClr val="bg1"/>
                </a:solidFill>
              </a:rPr>
              <a:t> </a:t>
            </a:r>
            <a:endParaRPr lang="tr-TR" sz="4000" dirty="0">
              <a:solidFill>
                <a:schemeClr val="bg1"/>
              </a:solidFill>
            </a:endParaRPr>
          </a:p>
        </p:txBody>
      </p:sp>
      <p:sp>
        <p:nvSpPr>
          <p:cNvPr id="3" name="2 İçerik Yer Tutucusu"/>
          <p:cNvSpPr>
            <a:spLocks noGrp="1"/>
          </p:cNvSpPr>
          <p:nvPr>
            <p:ph idx="1"/>
          </p:nvPr>
        </p:nvSpPr>
        <p:spPr>
          <a:xfrm>
            <a:off x="152400" y="1295400"/>
            <a:ext cx="8812088" cy="4830763"/>
          </a:xfrm>
        </p:spPr>
        <p:txBody>
          <a:bodyPr/>
          <a:lstStyle/>
          <a:p>
            <a:r>
              <a:rPr lang="en-US" sz="2400" dirty="0"/>
              <a:t>The</a:t>
            </a:r>
            <a:r>
              <a:rPr lang="en-US" sz="2400" b="1" dirty="0"/>
              <a:t> flammable liquids </a:t>
            </a:r>
            <a:r>
              <a:rPr lang="en-US" sz="2400" dirty="0"/>
              <a:t>class</a:t>
            </a:r>
            <a:r>
              <a:rPr lang="tr-TR" sz="2400" dirty="0"/>
              <a:t> ha</a:t>
            </a:r>
            <a:r>
              <a:rPr lang="en-US" sz="2400" dirty="0"/>
              <a:t>s 4 categories (1, 2,3 and 4), with a hazard statement, signal word and pictogram</a:t>
            </a:r>
          </a:p>
        </p:txBody>
      </p:sp>
      <p:graphicFrame>
        <p:nvGraphicFramePr>
          <p:cNvPr id="4" name="3 Tablo" title="table of phyical hazard classifications"/>
          <p:cNvGraphicFramePr>
            <a:graphicFrameLocks noGrp="1"/>
          </p:cNvGraphicFramePr>
          <p:nvPr>
            <p:extLst>
              <p:ext uri="{D42A27DB-BD31-4B8C-83A1-F6EECF244321}">
                <p14:modId xmlns:p14="http://schemas.microsoft.com/office/powerpoint/2010/main" val="1401517755"/>
              </p:ext>
            </p:extLst>
          </p:nvPr>
        </p:nvGraphicFramePr>
        <p:xfrm>
          <a:off x="228600" y="2286000"/>
          <a:ext cx="8686799" cy="4145280"/>
        </p:xfrm>
        <a:graphic>
          <a:graphicData uri="http://schemas.openxmlformats.org/drawingml/2006/table">
            <a:tbl>
              <a:tblPr firstRow="1" bandRow="1">
                <a:tableStyleId>{5DA37D80-6434-44D0-A028-1B22A696006F}</a:tableStyleId>
              </a:tblPr>
              <a:tblGrid>
                <a:gridCol w="1369623">
                  <a:extLst>
                    <a:ext uri="{9D8B030D-6E8A-4147-A177-3AD203B41FA5}">
                      <a16:colId xmlns="" xmlns:a16="http://schemas.microsoft.com/office/drawing/2014/main" val="20000"/>
                    </a:ext>
                  </a:extLst>
                </a:gridCol>
                <a:gridCol w="3949132">
                  <a:extLst>
                    <a:ext uri="{9D8B030D-6E8A-4147-A177-3AD203B41FA5}">
                      <a16:colId xmlns="" xmlns:a16="http://schemas.microsoft.com/office/drawing/2014/main" val="20001"/>
                    </a:ext>
                  </a:extLst>
                </a:gridCol>
                <a:gridCol w="1631084">
                  <a:extLst>
                    <a:ext uri="{9D8B030D-6E8A-4147-A177-3AD203B41FA5}">
                      <a16:colId xmlns="" xmlns:a16="http://schemas.microsoft.com/office/drawing/2014/main" val="20002"/>
                    </a:ext>
                  </a:extLst>
                </a:gridCol>
                <a:gridCol w="1736960">
                  <a:extLst>
                    <a:ext uri="{9D8B030D-6E8A-4147-A177-3AD203B41FA5}">
                      <a16:colId xmlns="" xmlns:a16="http://schemas.microsoft.com/office/drawing/2014/main" val="20003"/>
                    </a:ext>
                  </a:extLst>
                </a:gridCol>
              </a:tblGrid>
              <a:tr h="695978">
                <a:tc>
                  <a:txBody>
                    <a:bodyPr/>
                    <a:lstStyle/>
                    <a:p>
                      <a:pPr algn="l"/>
                      <a:r>
                        <a:rPr lang="en-US" sz="2000" b="1" noProof="0" dirty="0">
                          <a:solidFill>
                            <a:schemeClr val="bg1"/>
                          </a:solidFill>
                        </a:rPr>
                        <a:t>Categories</a:t>
                      </a:r>
                    </a:p>
                  </a:txBody>
                  <a:tcPr>
                    <a:solidFill>
                      <a:srgbClr val="006859"/>
                    </a:solidFill>
                  </a:tcPr>
                </a:tc>
                <a:tc>
                  <a:txBody>
                    <a:bodyPr/>
                    <a:lstStyle/>
                    <a:p>
                      <a:pPr algn="l"/>
                      <a:r>
                        <a:rPr lang="en-US" sz="2000" b="1" noProof="0" dirty="0"/>
                        <a:t>            Hazard</a:t>
                      </a:r>
                      <a:r>
                        <a:rPr lang="en-US" sz="2000" b="1" baseline="0" noProof="0" dirty="0"/>
                        <a:t> Statement</a:t>
                      </a:r>
                      <a:endParaRPr lang="en-US" sz="2000" b="1" noProof="0" dirty="0"/>
                    </a:p>
                  </a:txBody>
                  <a:tcPr/>
                </a:tc>
                <a:tc>
                  <a:txBody>
                    <a:bodyPr/>
                    <a:lstStyle/>
                    <a:p>
                      <a:pPr algn="l"/>
                      <a:r>
                        <a:rPr lang="en-US" sz="2000" b="1" noProof="0" dirty="0">
                          <a:solidFill>
                            <a:schemeClr val="bg1"/>
                          </a:solidFill>
                        </a:rPr>
                        <a:t>Signal Word</a:t>
                      </a:r>
                    </a:p>
                  </a:txBody>
                  <a:tcPr>
                    <a:solidFill>
                      <a:srgbClr val="006859"/>
                    </a:solidFill>
                  </a:tcPr>
                </a:tc>
                <a:tc>
                  <a:txBody>
                    <a:bodyPr/>
                    <a:lstStyle/>
                    <a:p>
                      <a:pPr algn="l"/>
                      <a:r>
                        <a:rPr lang="en-US" sz="2000" b="1" noProof="0" dirty="0"/>
                        <a:t>Symbol (Pictogram)</a:t>
                      </a:r>
                    </a:p>
                  </a:txBody>
                  <a:tcPr/>
                </a:tc>
                <a:extLst>
                  <a:ext uri="{0D108BD9-81ED-4DB2-BD59-A6C34878D82A}">
                    <a16:rowId xmlns="" xmlns:a16="http://schemas.microsoft.com/office/drawing/2014/main" val="10000"/>
                  </a:ext>
                </a:extLst>
              </a:tr>
              <a:tr h="882762">
                <a:tc>
                  <a:txBody>
                    <a:bodyPr/>
                    <a:lstStyle/>
                    <a:p>
                      <a:pPr algn="l"/>
                      <a:r>
                        <a:rPr lang="en-US" sz="2000" b="0" noProof="0" dirty="0"/>
                        <a:t>Category 1</a:t>
                      </a:r>
                    </a:p>
                  </a:txBody>
                  <a:tcPr>
                    <a:solidFill>
                      <a:schemeClr val="bg1">
                        <a:alpha val="20000"/>
                      </a:schemeClr>
                    </a:solidFill>
                  </a:tcPr>
                </a:tc>
                <a:tc>
                  <a:txBody>
                    <a:bodyPr/>
                    <a:lstStyle/>
                    <a:p>
                      <a:pPr algn="l"/>
                      <a:r>
                        <a:rPr lang="en-US" sz="1800" b="0" i="0" kern="1200" noProof="0" dirty="0">
                          <a:solidFill>
                            <a:schemeClr val="tx1"/>
                          </a:solidFill>
                          <a:latin typeface="+mn-lt"/>
                          <a:ea typeface="+mn-ea"/>
                          <a:cs typeface="+mn-cs"/>
                        </a:rPr>
                        <a:t>Extremely flammable liquid and vapor</a:t>
                      </a:r>
                    </a:p>
                    <a:p>
                      <a:pPr algn="l"/>
                      <a:r>
                        <a:rPr lang="en-US" sz="1800" b="0" i="0" kern="1200" noProof="0" dirty="0">
                          <a:solidFill>
                            <a:schemeClr val="tx1"/>
                          </a:solidFill>
                          <a:latin typeface="+mn-lt"/>
                          <a:ea typeface="+mn-ea"/>
                          <a:cs typeface="+mn-cs"/>
                        </a:rPr>
                        <a:t>(Flash point &lt; 23°C and initial boiling point ≤ 35°C) (95°F)</a:t>
                      </a:r>
                    </a:p>
                  </a:txBody>
                  <a:tcPr>
                    <a:solidFill>
                      <a:schemeClr val="bg1">
                        <a:alpha val="20000"/>
                      </a:schemeClr>
                    </a:solidFill>
                  </a:tcPr>
                </a:tc>
                <a:tc>
                  <a:txBody>
                    <a:bodyPr/>
                    <a:lstStyle/>
                    <a:p>
                      <a:pPr algn="l"/>
                      <a:r>
                        <a:rPr lang="en-US" sz="2000" noProof="0" dirty="0"/>
                        <a:t>“Danger”</a:t>
                      </a:r>
                    </a:p>
                  </a:txBody>
                  <a:tcPr>
                    <a:solidFill>
                      <a:schemeClr val="bg1">
                        <a:alpha val="20000"/>
                      </a:schemeClr>
                    </a:solidFill>
                  </a:tcPr>
                </a:tc>
                <a:tc>
                  <a:txBody>
                    <a:bodyPr/>
                    <a:lstStyle/>
                    <a:p>
                      <a:pPr algn="l"/>
                      <a:r>
                        <a:rPr lang="en-US" sz="2000" b="0" noProof="0" dirty="0"/>
                        <a:t>Flame</a:t>
                      </a:r>
                    </a:p>
                  </a:txBody>
                  <a:tcPr>
                    <a:solidFill>
                      <a:schemeClr val="bg1">
                        <a:alpha val="20000"/>
                      </a:schemeClr>
                    </a:solidFill>
                  </a:tcPr>
                </a:tc>
                <a:extLst>
                  <a:ext uri="{0D108BD9-81ED-4DB2-BD59-A6C34878D82A}">
                    <a16:rowId xmlns="" xmlns:a16="http://schemas.microsoft.com/office/drawing/2014/main" val="10001"/>
                  </a:ext>
                </a:extLst>
              </a:tr>
              <a:tr h="882762">
                <a:tc>
                  <a:txBody>
                    <a:bodyPr/>
                    <a:lstStyle/>
                    <a:p>
                      <a:pPr algn="l"/>
                      <a:r>
                        <a:rPr lang="en-US" sz="2000" b="0" noProof="0" dirty="0"/>
                        <a:t>Category 2</a:t>
                      </a:r>
                    </a:p>
                  </a:txBody>
                  <a:tcPr/>
                </a:tc>
                <a:tc>
                  <a:txBody>
                    <a:bodyPr/>
                    <a:lstStyle/>
                    <a:p>
                      <a:pPr algn="l"/>
                      <a:r>
                        <a:rPr lang="en-US" sz="1800" b="0" i="0" kern="1200" noProof="0" dirty="0">
                          <a:solidFill>
                            <a:schemeClr val="tx1"/>
                          </a:solidFill>
                          <a:latin typeface="+mn-lt"/>
                          <a:ea typeface="+mn-ea"/>
                          <a:cs typeface="+mn-cs"/>
                        </a:rPr>
                        <a:t>Highly flammable liquid and vapor</a:t>
                      </a:r>
                    </a:p>
                    <a:p>
                      <a:pPr algn="l"/>
                      <a:r>
                        <a:rPr lang="en-US" sz="1800" b="0" i="0" kern="1200" noProof="0" dirty="0">
                          <a:solidFill>
                            <a:schemeClr val="tx1"/>
                          </a:solidFill>
                          <a:latin typeface="+mn-lt"/>
                          <a:ea typeface="+mn-ea"/>
                          <a:cs typeface="+mn-cs"/>
                        </a:rPr>
                        <a:t>( Flash point &lt; 23°C and initial boiling point &gt; 35°C) (95°F)</a:t>
                      </a:r>
                      <a:endParaRPr lang="en-US" sz="2000" b="1" noProof="0" dirty="0"/>
                    </a:p>
                  </a:txBody>
                  <a:tcPr/>
                </a:tc>
                <a:tc>
                  <a:txBody>
                    <a:bodyPr/>
                    <a:lstStyle/>
                    <a:p>
                      <a:pPr algn="l"/>
                      <a:r>
                        <a:rPr lang="en-US" sz="2000" b="0" noProof="0" dirty="0"/>
                        <a:t>“Danger”</a:t>
                      </a:r>
                    </a:p>
                  </a:txBody>
                  <a:tcPr/>
                </a:tc>
                <a:tc>
                  <a:txBody>
                    <a:bodyPr/>
                    <a:lstStyle/>
                    <a:p>
                      <a:pPr algn="l"/>
                      <a:r>
                        <a:rPr lang="en-US" sz="2000" noProof="0" dirty="0"/>
                        <a:t>Flame</a:t>
                      </a:r>
                    </a:p>
                  </a:txBody>
                  <a:tcPr/>
                </a:tc>
                <a:extLst>
                  <a:ext uri="{0D108BD9-81ED-4DB2-BD59-A6C34878D82A}">
                    <a16:rowId xmlns="" xmlns:a16="http://schemas.microsoft.com/office/drawing/2014/main" val="10002"/>
                  </a:ext>
                </a:extLst>
              </a:tr>
              <a:tr h="676784">
                <a:tc>
                  <a:txBody>
                    <a:bodyPr/>
                    <a:lstStyle/>
                    <a:p>
                      <a:pPr algn="l"/>
                      <a:r>
                        <a:rPr lang="en-US" sz="2000" b="0" noProof="0" dirty="0"/>
                        <a:t>Category 3</a:t>
                      </a:r>
                    </a:p>
                  </a:txBody>
                  <a:tcPr>
                    <a:solidFill>
                      <a:schemeClr val="bg1">
                        <a:alpha val="20000"/>
                      </a:schemeClr>
                    </a:solidFill>
                  </a:tcPr>
                </a:tc>
                <a:tc>
                  <a:txBody>
                    <a:bodyPr/>
                    <a:lstStyle/>
                    <a:p>
                      <a:pPr algn="l"/>
                      <a:r>
                        <a:rPr lang="en-US" sz="1800" b="0" i="0" kern="1200" noProof="0" dirty="0">
                          <a:solidFill>
                            <a:schemeClr val="tx1"/>
                          </a:solidFill>
                          <a:latin typeface="+mn-lt"/>
                          <a:ea typeface="+mn-ea"/>
                          <a:cs typeface="+mn-cs"/>
                        </a:rPr>
                        <a:t>Flammable liquid and vapor</a:t>
                      </a:r>
                    </a:p>
                    <a:p>
                      <a:pPr algn="l"/>
                      <a:r>
                        <a:rPr lang="en-US" sz="1800" b="0" i="0" kern="1200" noProof="0" dirty="0">
                          <a:solidFill>
                            <a:schemeClr val="tx1"/>
                          </a:solidFill>
                          <a:latin typeface="+mn-lt"/>
                          <a:ea typeface="+mn-ea"/>
                          <a:cs typeface="+mn-cs"/>
                        </a:rPr>
                        <a:t>(Flash point ≥ 23°C and ≤ 60°C) (140°F)</a:t>
                      </a:r>
                      <a:endParaRPr lang="en-US" sz="2000" b="1" noProof="0" dirty="0"/>
                    </a:p>
                  </a:txBody>
                  <a:tcPr>
                    <a:solidFill>
                      <a:schemeClr val="bg1">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noProof="0" dirty="0"/>
                        <a:t>“Warning”</a:t>
                      </a:r>
                    </a:p>
                    <a:p>
                      <a:pPr algn="l"/>
                      <a:endParaRPr lang="en-US" sz="2000" b="0" noProof="0" dirty="0"/>
                    </a:p>
                  </a:txBody>
                  <a:tcPr>
                    <a:solidFill>
                      <a:schemeClr val="bg1">
                        <a:alpha val="20000"/>
                      </a:schemeClr>
                    </a:solidFill>
                  </a:tcPr>
                </a:tc>
                <a:tc>
                  <a:txBody>
                    <a:bodyPr/>
                    <a:lstStyle/>
                    <a:p>
                      <a:pPr algn="l"/>
                      <a:r>
                        <a:rPr lang="en-US" sz="2000" noProof="0" dirty="0"/>
                        <a:t>Flame</a:t>
                      </a:r>
                    </a:p>
                  </a:txBody>
                  <a:tcPr>
                    <a:solidFill>
                      <a:schemeClr val="bg1">
                        <a:alpha val="20000"/>
                      </a:schemeClr>
                    </a:solidFill>
                  </a:tcPr>
                </a:tc>
                <a:extLst>
                  <a:ext uri="{0D108BD9-81ED-4DB2-BD59-A6C34878D82A}">
                    <a16:rowId xmlns="" xmlns:a16="http://schemas.microsoft.com/office/drawing/2014/main" val="10003"/>
                  </a:ext>
                </a:extLst>
              </a:tr>
              <a:tr h="882762">
                <a:tc>
                  <a:txBody>
                    <a:bodyPr/>
                    <a:lstStyle/>
                    <a:p>
                      <a:pPr algn="l"/>
                      <a:r>
                        <a:rPr lang="en-US" sz="2000" b="0" noProof="0" dirty="0"/>
                        <a:t>Category 4</a:t>
                      </a:r>
                    </a:p>
                  </a:txBody>
                  <a:tcPr/>
                </a:tc>
                <a:tc>
                  <a:txBody>
                    <a:bodyPr/>
                    <a:lstStyle/>
                    <a:p>
                      <a:pPr algn="l"/>
                      <a:r>
                        <a:rPr lang="en-US" sz="1800" b="0" i="0" kern="1200" noProof="0" dirty="0">
                          <a:solidFill>
                            <a:schemeClr val="tx1"/>
                          </a:solidFill>
                          <a:latin typeface="+mn-lt"/>
                          <a:ea typeface="+mn-ea"/>
                          <a:cs typeface="+mn-cs"/>
                        </a:rPr>
                        <a:t>Combustible liquid</a:t>
                      </a:r>
                    </a:p>
                    <a:p>
                      <a:pPr algn="l"/>
                      <a:r>
                        <a:rPr lang="en-US" sz="1800" b="0" i="0" kern="1200" noProof="0" dirty="0">
                          <a:solidFill>
                            <a:schemeClr val="tx1"/>
                          </a:solidFill>
                          <a:latin typeface="+mn-lt"/>
                          <a:ea typeface="+mn-ea"/>
                          <a:cs typeface="+mn-cs"/>
                        </a:rPr>
                        <a:t>Flash point ≥ 60°C (140°F) and ≤ 93°C (200°F)</a:t>
                      </a:r>
                      <a:endParaRPr lang="en-US" sz="2000" b="1"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noProof="0" dirty="0"/>
                        <a:t>“Warning”</a:t>
                      </a:r>
                    </a:p>
                    <a:p>
                      <a:pPr algn="l"/>
                      <a:endParaRPr lang="en-US" sz="2000" b="0" noProof="0" dirty="0"/>
                    </a:p>
                  </a:txBody>
                  <a:tcPr/>
                </a:tc>
                <a:tc>
                  <a:txBody>
                    <a:bodyPr/>
                    <a:lstStyle/>
                    <a:p>
                      <a:pPr algn="l"/>
                      <a:r>
                        <a:rPr lang="en-US" sz="2000" noProof="0" dirty="0"/>
                        <a:t>No symbol</a:t>
                      </a:r>
                    </a:p>
                  </a:txBody>
                  <a:tcPr/>
                </a:tc>
                <a:extLst>
                  <a:ext uri="{0D108BD9-81ED-4DB2-BD59-A6C34878D82A}">
                    <a16:rowId xmlns="" xmlns:a16="http://schemas.microsoft.com/office/drawing/2014/main" val="10004"/>
                  </a:ext>
                </a:extLst>
              </a:tr>
            </a:tbl>
          </a:graphicData>
        </a:graphic>
      </p:graphicFrame>
      <p:pic>
        <p:nvPicPr>
          <p:cNvPr id="5" name="Picture 2" title="Symbol for Fla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3124200"/>
            <a:ext cx="79556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title="Symbol for Flam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77200" y="3962400"/>
            <a:ext cx="795560" cy="79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title="Symbol for Flam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3400" y="4876800"/>
            <a:ext cx="685800" cy="6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0"/>
            <a:ext cx="6400800" cy="762000"/>
          </a:xfrm>
        </p:spPr>
        <p:txBody>
          <a:bodyPr/>
          <a:lstStyle/>
          <a:p>
            <a:r>
              <a:rPr lang="en-US" sz="4000" dirty="0">
                <a:solidFill>
                  <a:schemeClr val="bg1"/>
                </a:solidFill>
              </a:rPr>
              <a:t>HEALTH </a:t>
            </a:r>
            <a:r>
              <a:rPr lang="tr-TR" sz="4000" dirty="0">
                <a:solidFill>
                  <a:schemeClr val="bg1"/>
                </a:solidFill>
              </a:rPr>
              <a:t>HAZARD CLASSIFICATION</a:t>
            </a:r>
          </a:p>
        </p:txBody>
      </p:sp>
      <p:sp>
        <p:nvSpPr>
          <p:cNvPr id="3" name="2 İçerik Yer Tutucusu"/>
          <p:cNvSpPr>
            <a:spLocks noGrp="1"/>
          </p:cNvSpPr>
          <p:nvPr>
            <p:ph idx="1"/>
          </p:nvPr>
        </p:nvSpPr>
        <p:spPr>
          <a:xfrm>
            <a:off x="76200" y="1447800"/>
            <a:ext cx="6400800" cy="5029200"/>
          </a:xfrm>
        </p:spPr>
        <p:txBody>
          <a:bodyPr>
            <a:normAutofit fontScale="92500" lnSpcReduction="10000"/>
          </a:bodyPr>
          <a:lstStyle/>
          <a:p>
            <a:r>
              <a:rPr lang="en-US" dirty="0"/>
              <a:t>Classification of Health Hazards</a:t>
            </a:r>
          </a:p>
          <a:p>
            <a:pPr marL="682625" lvl="2" indent="231775"/>
            <a:r>
              <a:rPr lang="en-US" b="0" i="0" dirty="0"/>
              <a:t>Acute Toxicity</a:t>
            </a:r>
          </a:p>
          <a:p>
            <a:pPr marL="682625" lvl="2" indent="231775"/>
            <a:r>
              <a:rPr lang="en-US" b="0" i="0" dirty="0"/>
              <a:t>Skin Corrosion/Irritation</a:t>
            </a:r>
          </a:p>
          <a:p>
            <a:pPr marL="682625" lvl="2" indent="231775"/>
            <a:r>
              <a:rPr lang="en-US" b="0" i="0" dirty="0"/>
              <a:t>Serious Eye Damage/Eye Irritation</a:t>
            </a:r>
          </a:p>
          <a:p>
            <a:pPr marL="682625" lvl="2" indent="231775"/>
            <a:r>
              <a:rPr lang="en-US" b="0" i="0" dirty="0"/>
              <a:t>Respiratory or Skin Sensitization</a:t>
            </a:r>
          </a:p>
          <a:p>
            <a:pPr marL="682625" lvl="2" indent="231775"/>
            <a:r>
              <a:rPr lang="en-US" b="0" i="0" dirty="0"/>
              <a:t>Germ Cell Mutagenicity</a:t>
            </a:r>
          </a:p>
          <a:p>
            <a:pPr marL="682625" lvl="2" indent="231775"/>
            <a:r>
              <a:rPr lang="en-US" b="0" i="0" dirty="0"/>
              <a:t>Carcinogenicity</a:t>
            </a:r>
          </a:p>
          <a:p>
            <a:pPr marL="682625" lvl="2" indent="231775"/>
            <a:r>
              <a:rPr lang="en-US" b="0" i="0" dirty="0"/>
              <a:t>Reproductive Toxicology</a:t>
            </a:r>
          </a:p>
          <a:p>
            <a:pPr marL="682625" lvl="2" indent="231775"/>
            <a:r>
              <a:rPr lang="en-US" b="0" i="0" dirty="0"/>
              <a:t>Target Organ Systemic Toxicity - Single 	Exposure</a:t>
            </a:r>
          </a:p>
          <a:p>
            <a:pPr marL="682625" lvl="2" indent="231775"/>
            <a:r>
              <a:rPr lang="en-US" b="0" i="0" dirty="0"/>
              <a:t>Target Organ Systemic Toxicity - Repeated 	Exposure</a:t>
            </a:r>
          </a:p>
          <a:p>
            <a:pPr marL="682625" lvl="2" indent="231775"/>
            <a:r>
              <a:rPr lang="en-US" b="0" i="0" dirty="0"/>
              <a:t>Aspiration Toxicity</a:t>
            </a:r>
          </a:p>
          <a:p>
            <a:pPr lvl="1"/>
            <a:endParaRPr lang="tr-TR" dirty="0"/>
          </a:p>
        </p:txBody>
      </p:sp>
      <p:pic>
        <p:nvPicPr>
          <p:cNvPr id="4" name="Picture 2" descr="http://t2.gstatic.com/images?q=tbn:ANd9GcTTVosAWI92rE-Evtjcs5SWvLCoicRJTb_Vl6GXxGP70_NLoNM8"/>
          <p:cNvPicPr>
            <a:picLocks noChangeAspect="1" noChangeArrowheads="1"/>
          </p:cNvPicPr>
          <p:nvPr/>
        </p:nvPicPr>
        <p:blipFill>
          <a:blip r:embed="rId3" cstate="print"/>
          <a:srcRect/>
          <a:stretch>
            <a:fillRect/>
          </a:stretch>
        </p:blipFill>
        <p:spPr bwMode="auto">
          <a:xfrm>
            <a:off x="6096000" y="1600200"/>
            <a:ext cx="2771775" cy="2514600"/>
          </a:xfrm>
          <a:prstGeom prst="rect">
            <a:avLst/>
          </a:prstGeom>
          <a:noFill/>
        </p:spPr>
      </p:pic>
      <p:pic>
        <p:nvPicPr>
          <p:cNvPr id="5" name="Picture 6" title="Eye injury"/>
          <p:cNvPicPr>
            <a:picLocks noChangeAspect="1" noChangeArrowheads="1"/>
          </p:cNvPicPr>
          <p:nvPr/>
        </p:nvPicPr>
        <p:blipFill>
          <a:blip r:embed="rId4" cstate="print"/>
          <a:srcRect/>
          <a:stretch>
            <a:fillRect/>
          </a:stretch>
        </p:blipFill>
        <p:spPr bwMode="auto">
          <a:xfrm>
            <a:off x="6096000" y="4267200"/>
            <a:ext cx="2819400" cy="2057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5953" cy="1143000"/>
          </a:xfrm>
        </p:spPr>
        <p:txBody>
          <a:bodyPr/>
          <a:lstStyle/>
          <a:p>
            <a:pPr algn="ctr"/>
            <a:r>
              <a:rPr lang="tr-TR" sz="3600" b="1" dirty="0">
                <a:solidFill>
                  <a:schemeClr val="bg1"/>
                </a:solidFill>
                <a:ea typeface="ＭＳ Ｐゴシック" charset="-128"/>
              </a:rPr>
              <a:t>ACKNOWLEDGEMENT</a:t>
            </a:r>
            <a:endParaRPr lang="en-US" sz="3600" b="1" dirty="0">
              <a:solidFill>
                <a:schemeClr val="bg1"/>
              </a:solidFill>
              <a:ea typeface="ＭＳ Ｐゴシック" charset="-128"/>
            </a:endParaRPr>
          </a:p>
        </p:txBody>
      </p:sp>
      <p:sp>
        <p:nvSpPr>
          <p:cNvPr id="3" name="Title 2"/>
          <p:cNvSpPr txBox="1">
            <a:spLocks/>
          </p:cNvSpPr>
          <p:nvPr/>
        </p:nvSpPr>
        <p:spPr>
          <a:xfrm>
            <a:off x="304800" y="1916349"/>
            <a:ext cx="8967537" cy="2156414"/>
          </a:xfrm>
          <a:prstGeom prst="rect">
            <a:avLst/>
          </a:prstGeom>
        </p:spPr>
        <p:txBody>
          <a:bodyPr vert="horz">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r>
              <a:rPr lang="tr-TR" sz="2500" b="1" kern="0" dirty="0">
                <a:latin typeface="Arial Narrow" panose="020B0606020202030204" pitchFamily="34" charset="0"/>
              </a:rPr>
              <a:t>UNITED STATES </a:t>
            </a:r>
            <a:br>
              <a:rPr lang="tr-TR" sz="2500" b="1" kern="0" dirty="0">
                <a:latin typeface="Arial Narrow" panose="020B0606020202030204" pitchFamily="34" charset="0"/>
              </a:rPr>
            </a:br>
            <a:r>
              <a:rPr lang="tr-TR" sz="2500" b="1" kern="0" dirty="0">
                <a:latin typeface="Arial Narrow" panose="020B0606020202030204" pitchFamily="34" charset="0"/>
              </a:rPr>
              <a:t>DEPARTMENT OF LABOR</a:t>
            </a:r>
            <a:r>
              <a:rPr lang="en-US" sz="2500" b="1" kern="0" dirty="0">
                <a:latin typeface="Arial Narrow" panose="020B0606020202030204" pitchFamily="34" charset="0"/>
              </a:rPr>
              <a:t/>
            </a:r>
            <a:br>
              <a:rPr lang="en-US" sz="2500" b="1" kern="0" dirty="0">
                <a:latin typeface="Arial Narrow" panose="020B0606020202030204" pitchFamily="34" charset="0"/>
              </a:rPr>
            </a:br>
            <a:r>
              <a:rPr lang="en-US" sz="2500" b="1" kern="0" dirty="0">
                <a:latin typeface="Arial Narrow" panose="020B0606020202030204" pitchFamily="34" charset="0"/>
              </a:rPr>
              <a:t>Occupational Health and Safety Administration  (OSHA)</a:t>
            </a:r>
            <a:br>
              <a:rPr lang="en-US" sz="2500" b="1" kern="0" dirty="0">
                <a:latin typeface="Arial Narrow" panose="020B0606020202030204" pitchFamily="34" charset="0"/>
              </a:rPr>
            </a:br>
            <a:r>
              <a:rPr lang="en-US" sz="2500" b="1" kern="0" dirty="0">
                <a:latin typeface="Arial Narrow" panose="020B0606020202030204" pitchFamily="34" charset="0"/>
              </a:rPr>
              <a:t>Susan Harwood Training Follow-On Grant</a:t>
            </a:r>
          </a:p>
          <a:p>
            <a:r>
              <a:rPr lang="en-US" sz="2500" b="1" kern="0" dirty="0">
                <a:latin typeface="Arial Narrow" panose="020B0606020202030204" pitchFamily="34" charset="0"/>
              </a:rPr>
              <a:t>SH-27686-SH5</a:t>
            </a:r>
            <a:r>
              <a:rPr lang="en-US" sz="1800" b="1" kern="0" dirty="0">
                <a:latin typeface="Times" panose="02020603050405020304" pitchFamily="18" charset="0"/>
              </a:rPr>
              <a:t/>
            </a:r>
            <a:br>
              <a:rPr lang="en-US" sz="1800" b="1" kern="0" dirty="0">
                <a:latin typeface="Times" panose="02020603050405020304" pitchFamily="18" charset="0"/>
              </a:rPr>
            </a:br>
            <a:endParaRPr lang="tr-TR" sz="1800" kern="0" dirty="0"/>
          </a:p>
        </p:txBody>
      </p:sp>
      <p:sp>
        <p:nvSpPr>
          <p:cNvPr id="4" name="Content Placeholder 2"/>
          <p:cNvSpPr txBox="1">
            <a:spLocks/>
          </p:cNvSpPr>
          <p:nvPr/>
        </p:nvSpPr>
        <p:spPr>
          <a:xfrm>
            <a:off x="304799" y="5486401"/>
            <a:ext cx="9254732" cy="1045401"/>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indent="0" algn="ctr">
              <a:buNone/>
            </a:pPr>
            <a:r>
              <a:rPr lang="en-US" sz="1600" i="1" dirty="0"/>
              <a:t>This material was produced under a grant (</a:t>
            </a:r>
            <a:r>
              <a:rPr lang="tr-TR" sz="1600" i="1" dirty="0"/>
              <a:t>SH</a:t>
            </a:r>
            <a:r>
              <a:rPr lang="en-US" sz="1600" i="1" dirty="0"/>
              <a:t>-</a:t>
            </a:r>
            <a:r>
              <a:rPr lang="tr-TR" sz="1600" i="1" dirty="0"/>
              <a:t>2</a:t>
            </a:r>
            <a:r>
              <a:rPr lang="en-US" sz="1600" i="1" dirty="0"/>
              <a:t>6321-SH4) from the Occupational Health Administration, U.S. Department of Labor. It does not necessarily reflect the views or policies of the U.S. Department of Labor, nor does the mention of trade names, commercial products, or organization imply endorsement by the U.S. Government.</a:t>
            </a:r>
            <a:endParaRPr lang="en-US" sz="1600" dirty="0"/>
          </a:p>
        </p:txBody>
      </p:sp>
    </p:spTree>
    <p:extLst>
      <p:ext uri="{BB962C8B-B14F-4D97-AF65-F5344CB8AC3E}">
        <p14:creationId xmlns:p14="http://schemas.microsoft.com/office/powerpoint/2010/main" val="188541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524000" y="0"/>
            <a:ext cx="6400800" cy="762000"/>
          </a:xfrm>
        </p:spPr>
        <p:txBody>
          <a:bodyPr/>
          <a:lstStyle/>
          <a:p>
            <a:r>
              <a:rPr lang="en-US" sz="4000" dirty="0">
                <a:solidFill>
                  <a:schemeClr val="bg1"/>
                </a:solidFill>
              </a:rPr>
              <a:t>HEALTH </a:t>
            </a:r>
            <a:r>
              <a:rPr lang="tr-TR" sz="4000" dirty="0">
                <a:solidFill>
                  <a:schemeClr val="bg1"/>
                </a:solidFill>
              </a:rPr>
              <a:t>HAZARD </a:t>
            </a:r>
            <a:r>
              <a:rPr lang="en-US" sz="4000" dirty="0">
                <a:solidFill>
                  <a:schemeClr val="bg1"/>
                </a:solidFill>
              </a:rPr>
              <a:t>CATEGORIES</a:t>
            </a:r>
            <a:endParaRPr lang="tr-TR" sz="4000" dirty="0">
              <a:solidFill>
                <a:schemeClr val="bg1"/>
              </a:solidFill>
            </a:endParaRPr>
          </a:p>
        </p:txBody>
      </p:sp>
      <p:graphicFrame>
        <p:nvGraphicFramePr>
          <p:cNvPr id="5" name="4 Tablo" title="table for health hazard categories"/>
          <p:cNvGraphicFramePr>
            <a:graphicFrameLocks noGrp="1"/>
          </p:cNvGraphicFramePr>
          <p:nvPr>
            <p:extLst>
              <p:ext uri="{D42A27DB-BD31-4B8C-83A1-F6EECF244321}">
                <p14:modId xmlns:p14="http://schemas.microsoft.com/office/powerpoint/2010/main" val="4095786194"/>
              </p:ext>
            </p:extLst>
          </p:nvPr>
        </p:nvGraphicFramePr>
        <p:xfrm>
          <a:off x="198239" y="1524000"/>
          <a:ext cx="8793361" cy="4925023"/>
        </p:xfrm>
        <a:graphic>
          <a:graphicData uri="http://schemas.openxmlformats.org/drawingml/2006/table">
            <a:tbl>
              <a:tblPr firstRow="1">
                <a:tableStyleId>{5DA37D80-6434-44D0-A028-1B22A696006F}</a:tableStyleId>
              </a:tblPr>
              <a:tblGrid>
                <a:gridCol w="4738016">
                  <a:extLst>
                    <a:ext uri="{9D8B030D-6E8A-4147-A177-3AD203B41FA5}">
                      <a16:colId xmlns="" xmlns:a16="http://schemas.microsoft.com/office/drawing/2014/main" val="20000"/>
                    </a:ext>
                  </a:extLst>
                </a:gridCol>
                <a:gridCol w="854945">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tblGrid>
              <a:tr h="609600">
                <a:tc>
                  <a:txBody>
                    <a:bodyPr/>
                    <a:lstStyle/>
                    <a:p>
                      <a:pPr algn="ctr" fontAlgn="b"/>
                      <a:r>
                        <a:rPr lang="en-US" sz="2000" b="1" u="none" strike="noStrike" noProof="0" dirty="0">
                          <a:solidFill>
                            <a:schemeClr val="bg1"/>
                          </a:solidFill>
                        </a:rPr>
                        <a:t>Hazard Class</a:t>
                      </a:r>
                      <a:endParaRPr lang="en-US" sz="2000" b="1" i="0" u="none" strike="noStrike" noProof="0" dirty="0">
                        <a:solidFill>
                          <a:schemeClr val="bg1"/>
                        </a:solidFill>
                        <a:latin typeface="Calibri"/>
                      </a:endParaRPr>
                    </a:p>
                  </a:txBody>
                  <a:tcPr marL="8912" marR="8912" marT="8912" marB="0" anchor="b">
                    <a:solidFill>
                      <a:srgbClr val="006859"/>
                    </a:solidFill>
                  </a:tcPr>
                </a:tc>
                <a:tc gridSpan="4">
                  <a:txBody>
                    <a:bodyPr/>
                    <a:lstStyle/>
                    <a:p>
                      <a:pPr algn="ctr" fontAlgn="b"/>
                      <a:r>
                        <a:rPr lang="en-US" sz="2000" b="1" u="none" strike="noStrike" noProof="0" dirty="0"/>
                        <a:t>Hazard Categories</a:t>
                      </a:r>
                      <a:endParaRPr lang="en-US" sz="2000" b="1" i="0" u="none" strike="noStrike" noProof="0" dirty="0">
                        <a:solidFill>
                          <a:srgbClr val="000000"/>
                        </a:solidFill>
                        <a:latin typeface="Calibri"/>
                      </a:endParaRPr>
                    </a:p>
                  </a:txBody>
                  <a:tcPr marL="8912" marR="8912" marT="8912"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29223">
                <a:tc>
                  <a:txBody>
                    <a:bodyPr/>
                    <a:lstStyle/>
                    <a:p>
                      <a:pPr algn="l" fontAlgn="b"/>
                      <a:r>
                        <a:rPr lang="en-US" sz="1600" u="none" strike="noStrike" noProof="0" dirty="0"/>
                        <a:t>  Acute Toxicity</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3</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4</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1"/>
                  </a:ext>
                </a:extLst>
              </a:tr>
              <a:tr h="429223">
                <a:tc>
                  <a:txBody>
                    <a:bodyPr/>
                    <a:lstStyle/>
                    <a:p>
                      <a:pPr algn="l" fontAlgn="b"/>
                      <a:r>
                        <a:rPr lang="en-US" sz="1600" u="none" strike="noStrike" noProof="0" dirty="0"/>
                        <a:t>  Skin Corrosion/Irritation</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1B</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1C</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2"/>
                  </a:ext>
                </a:extLst>
              </a:tr>
              <a:tr h="429223">
                <a:tc>
                  <a:txBody>
                    <a:bodyPr/>
                    <a:lstStyle/>
                    <a:p>
                      <a:pPr algn="l" fontAlgn="b"/>
                      <a:r>
                        <a:rPr lang="en-US" sz="1600" u="none" strike="noStrike" noProof="0" dirty="0"/>
                        <a:t>  Serious Eye Damage/ Eye Irritation</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2B</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3"/>
                  </a:ext>
                </a:extLst>
              </a:tr>
              <a:tr h="429223">
                <a:tc>
                  <a:txBody>
                    <a:bodyPr/>
                    <a:lstStyle/>
                    <a:p>
                      <a:pPr algn="l" fontAlgn="b"/>
                      <a:r>
                        <a:rPr lang="en-US" sz="1600" u="none" strike="noStrike" noProof="0" dirty="0"/>
                        <a:t>  Respiratory or Skin Sensitization</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4"/>
                  </a:ext>
                </a:extLst>
              </a:tr>
              <a:tr h="429223">
                <a:tc>
                  <a:txBody>
                    <a:bodyPr/>
                    <a:lstStyle/>
                    <a:p>
                      <a:pPr algn="l" fontAlgn="b"/>
                      <a:r>
                        <a:rPr lang="en-US" sz="1600" u="none" strike="noStrike" noProof="0" dirty="0"/>
                        <a:t>  Germ Cell Mutagenicity</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1B</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5"/>
                  </a:ext>
                </a:extLst>
              </a:tr>
              <a:tr h="429223">
                <a:tc>
                  <a:txBody>
                    <a:bodyPr/>
                    <a:lstStyle/>
                    <a:p>
                      <a:pPr algn="l" fontAlgn="b"/>
                      <a:r>
                        <a:rPr lang="en-US" sz="1600" u="none" strike="noStrike" noProof="0" dirty="0"/>
                        <a:t>  Carcinogenicity</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1B</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6"/>
                  </a:ext>
                </a:extLst>
              </a:tr>
              <a:tr h="439559">
                <a:tc>
                  <a:txBody>
                    <a:bodyPr/>
                    <a:lstStyle/>
                    <a:p>
                      <a:pPr algn="l" fontAlgn="b"/>
                      <a:r>
                        <a:rPr lang="en-US" sz="1600" u="none" strike="noStrike" noProof="0" dirty="0"/>
                        <a:t>  Reproductive Toxicology</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1B</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solidFill>
                            <a:schemeClr val="tx1"/>
                          </a:solidFill>
                        </a:rPr>
                        <a:t>Effects on or via lactation</a:t>
                      </a:r>
                      <a:endParaRPr lang="en-US" sz="1600" b="0" i="0" u="none" strike="noStrike" noProof="0" dirty="0">
                        <a:solidFill>
                          <a:schemeClr val="tx1"/>
                        </a:solidFill>
                        <a:latin typeface="Tahoma"/>
                      </a:endParaRPr>
                    </a:p>
                  </a:txBody>
                  <a:tcPr marL="8912" marR="8912" marT="8912" marB="0" anchor="b"/>
                </a:tc>
                <a:extLst>
                  <a:ext uri="{0D108BD9-81ED-4DB2-BD59-A6C34878D82A}">
                    <a16:rowId xmlns="" xmlns:a16="http://schemas.microsoft.com/office/drawing/2014/main" val="10007"/>
                  </a:ext>
                </a:extLst>
              </a:tr>
              <a:tr h="429223">
                <a:tc>
                  <a:txBody>
                    <a:bodyPr/>
                    <a:lstStyle/>
                    <a:p>
                      <a:pPr algn="l" fontAlgn="b"/>
                      <a:r>
                        <a:rPr lang="en-US" sz="1600" u="none" strike="noStrike" noProof="0" dirty="0"/>
                        <a:t>  Target Organ Systematic Toxicity (Single Exposure)</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3</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8"/>
                  </a:ext>
                </a:extLst>
              </a:tr>
              <a:tr h="385047">
                <a:tc>
                  <a:txBody>
                    <a:bodyPr/>
                    <a:lstStyle/>
                    <a:p>
                      <a:pPr algn="l" fontAlgn="b"/>
                      <a:r>
                        <a:rPr lang="en-US" sz="1600" u="none" strike="noStrike" noProof="0" dirty="0"/>
                        <a:t>  Target Organ Systematic Toxicity (Repeated Exposure)</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2</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9"/>
                  </a:ext>
                </a:extLst>
              </a:tr>
              <a:tr h="429223">
                <a:tc>
                  <a:txBody>
                    <a:bodyPr/>
                    <a:lstStyle/>
                    <a:p>
                      <a:pPr algn="l" fontAlgn="b"/>
                      <a:r>
                        <a:rPr lang="en-US" sz="1600" u="none" strike="noStrike" noProof="0" dirty="0"/>
                        <a:t>  Aspiration Toxicity</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1</a:t>
                      </a:r>
                      <a:endParaRPr lang="en-US" sz="1600" b="0" i="0" u="none" strike="noStrike" noProof="0" dirty="0">
                        <a:solidFill>
                          <a:srgbClr val="000000"/>
                        </a:solidFill>
                        <a:latin typeface="Calibri"/>
                      </a:endParaRPr>
                    </a:p>
                  </a:txBody>
                  <a:tcPr marL="8912" marR="8912" marT="8912" marB="0" anchor="b"/>
                </a:tc>
                <a:tc>
                  <a:txBody>
                    <a:bodyPr/>
                    <a:lstStyle/>
                    <a:p>
                      <a:pPr algn="ctr" fontAlgn="b"/>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tc>
                  <a:txBody>
                    <a:bodyPr/>
                    <a:lstStyle/>
                    <a:p>
                      <a:pPr algn="ctr" fontAlgn="b"/>
                      <a:r>
                        <a:rPr lang="en-US" sz="1600" u="none" strike="noStrike" noProof="0" dirty="0"/>
                        <a:t> </a:t>
                      </a:r>
                      <a:endParaRPr lang="en-US" sz="1600" b="0"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title="table of serious eye damage and ittitations"/>
          <p:cNvGraphicFramePr>
            <a:graphicFrameLocks noGrp="1"/>
          </p:cNvGraphicFramePr>
          <p:nvPr>
            <p:extLst>
              <p:ext uri="{D42A27DB-BD31-4B8C-83A1-F6EECF244321}">
                <p14:modId xmlns:p14="http://schemas.microsoft.com/office/powerpoint/2010/main" val="290506429"/>
              </p:ext>
            </p:extLst>
          </p:nvPr>
        </p:nvGraphicFramePr>
        <p:xfrm>
          <a:off x="228600" y="1905000"/>
          <a:ext cx="8677473" cy="4002146"/>
        </p:xfrm>
        <a:graphic>
          <a:graphicData uri="http://schemas.openxmlformats.org/drawingml/2006/table">
            <a:tbl>
              <a:tblPr firstRow="1" bandRow="1">
                <a:tableStyleId>{5DA37D80-6434-44D0-A028-1B22A696006F}</a:tableStyleId>
              </a:tblPr>
              <a:tblGrid>
                <a:gridCol w="1843537">
                  <a:extLst>
                    <a:ext uri="{9D8B030D-6E8A-4147-A177-3AD203B41FA5}">
                      <a16:colId xmlns="" xmlns:a16="http://schemas.microsoft.com/office/drawing/2014/main" val="20000"/>
                    </a:ext>
                  </a:extLst>
                </a:gridCol>
                <a:gridCol w="2908991">
                  <a:extLst>
                    <a:ext uri="{9D8B030D-6E8A-4147-A177-3AD203B41FA5}">
                      <a16:colId xmlns="" xmlns:a16="http://schemas.microsoft.com/office/drawing/2014/main" val="20001"/>
                    </a:ext>
                  </a:extLst>
                </a:gridCol>
                <a:gridCol w="1656184">
                  <a:extLst>
                    <a:ext uri="{9D8B030D-6E8A-4147-A177-3AD203B41FA5}">
                      <a16:colId xmlns="" xmlns:a16="http://schemas.microsoft.com/office/drawing/2014/main" val="20002"/>
                    </a:ext>
                  </a:extLst>
                </a:gridCol>
                <a:gridCol w="2268761">
                  <a:extLst>
                    <a:ext uri="{9D8B030D-6E8A-4147-A177-3AD203B41FA5}">
                      <a16:colId xmlns="" xmlns:a16="http://schemas.microsoft.com/office/drawing/2014/main" val="20003"/>
                    </a:ext>
                  </a:extLst>
                </a:gridCol>
              </a:tblGrid>
              <a:tr h="1219200">
                <a:tc>
                  <a:txBody>
                    <a:bodyPr/>
                    <a:lstStyle/>
                    <a:p>
                      <a:pPr algn="l"/>
                      <a:r>
                        <a:rPr lang="en-US" sz="2000" b="1" noProof="0" dirty="0"/>
                        <a:t>Categories</a:t>
                      </a:r>
                    </a:p>
                  </a:txBody>
                  <a:tcPr/>
                </a:tc>
                <a:tc>
                  <a:txBody>
                    <a:bodyPr/>
                    <a:lstStyle/>
                    <a:p>
                      <a:pPr algn="l"/>
                      <a:r>
                        <a:rPr lang="en-US" sz="2000" b="1" noProof="0" dirty="0"/>
                        <a:t>Hazard</a:t>
                      </a:r>
                      <a:r>
                        <a:rPr lang="en-US" sz="2000" b="1" baseline="0" noProof="0" dirty="0"/>
                        <a:t> Statement</a:t>
                      </a:r>
                      <a:endParaRPr lang="en-US" sz="2000" b="1" noProof="0" dirty="0"/>
                    </a:p>
                  </a:txBody>
                  <a:tcPr/>
                </a:tc>
                <a:tc>
                  <a:txBody>
                    <a:bodyPr/>
                    <a:lstStyle/>
                    <a:p>
                      <a:pPr algn="l"/>
                      <a:r>
                        <a:rPr lang="en-US" sz="2000" b="1" noProof="0" dirty="0"/>
                        <a:t>Signal Word</a:t>
                      </a:r>
                    </a:p>
                  </a:txBody>
                  <a:tcPr/>
                </a:tc>
                <a:tc>
                  <a:txBody>
                    <a:bodyPr/>
                    <a:lstStyle/>
                    <a:p>
                      <a:pPr algn="l"/>
                      <a:r>
                        <a:rPr lang="en-US" sz="2000" b="1" noProof="0" dirty="0"/>
                        <a:t>Symbol (Pictogram)</a:t>
                      </a:r>
                    </a:p>
                  </a:txBody>
                  <a:tcPr/>
                </a:tc>
                <a:extLst>
                  <a:ext uri="{0D108BD9-81ED-4DB2-BD59-A6C34878D82A}">
                    <a16:rowId xmlns="" xmlns:a16="http://schemas.microsoft.com/office/drawing/2014/main" val="10000"/>
                  </a:ext>
                </a:extLst>
              </a:tr>
              <a:tr h="838200">
                <a:tc>
                  <a:txBody>
                    <a:bodyPr/>
                    <a:lstStyle/>
                    <a:p>
                      <a:pPr algn="l"/>
                      <a:r>
                        <a:rPr lang="en-US" sz="2000" b="0" noProof="0" dirty="0"/>
                        <a:t>Category 1</a:t>
                      </a:r>
                    </a:p>
                    <a:p>
                      <a:pPr algn="l"/>
                      <a:r>
                        <a:rPr lang="en-US" sz="2000" b="0" noProof="0" dirty="0"/>
                        <a:t>(Eye Damage)</a:t>
                      </a:r>
                    </a:p>
                  </a:txBody>
                  <a:tcPr>
                    <a:solidFill>
                      <a:srgbClr val="145F4D">
                        <a:alpha val="20000"/>
                      </a:srgbClr>
                    </a:solidFill>
                  </a:tcPr>
                </a:tc>
                <a:tc>
                  <a:txBody>
                    <a:bodyPr/>
                    <a:lstStyle/>
                    <a:p>
                      <a:pPr algn="l"/>
                      <a:r>
                        <a:rPr lang="en-US" sz="2000" b="0" i="0" kern="1200" noProof="0" dirty="0">
                          <a:solidFill>
                            <a:schemeClr val="tx1"/>
                          </a:solidFill>
                          <a:latin typeface="+mn-lt"/>
                          <a:ea typeface="+mn-ea"/>
                          <a:cs typeface="+mn-cs"/>
                        </a:rPr>
                        <a:t>Causes serious eye damage </a:t>
                      </a:r>
                    </a:p>
                  </a:txBody>
                  <a:tcPr>
                    <a:solidFill>
                      <a:srgbClr val="006859">
                        <a:alpha val="20000"/>
                      </a:srgbClr>
                    </a:solidFill>
                  </a:tcPr>
                </a:tc>
                <a:tc>
                  <a:txBody>
                    <a:bodyPr/>
                    <a:lstStyle/>
                    <a:p>
                      <a:pPr algn="l"/>
                      <a:r>
                        <a:rPr lang="en-US" sz="2000" noProof="0" dirty="0"/>
                        <a:t>“Danger”</a:t>
                      </a:r>
                    </a:p>
                  </a:txBody>
                  <a:tcPr>
                    <a:solidFill>
                      <a:srgbClr val="006859">
                        <a:alpha val="20000"/>
                      </a:srgbClr>
                    </a:solidFill>
                  </a:tcPr>
                </a:tc>
                <a:tc>
                  <a:txBody>
                    <a:bodyPr/>
                    <a:lstStyle/>
                    <a:p>
                      <a:pPr algn="l"/>
                      <a:r>
                        <a:rPr lang="en-US" sz="2000" b="0" noProof="0" dirty="0"/>
                        <a:t>Corrosion</a:t>
                      </a:r>
                    </a:p>
                  </a:txBody>
                  <a:tcPr>
                    <a:solidFill>
                      <a:srgbClr val="006859">
                        <a:alpha val="20000"/>
                      </a:srgbClr>
                    </a:solidFill>
                  </a:tcPr>
                </a:tc>
                <a:extLst>
                  <a:ext uri="{0D108BD9-81ED-4DB2-BD59-A6C34878D82A}">
                    <a16:rowId xmlns="" xmlns:a16="http://schemas.microsoft.com/office/drawing/2014/main" val="10001"/>
                  </a:ext>
                </a:extLst>
              </a:tr>
              <a:tr h="1146011">
                <a:tc>
                  <a:txBody>
                    <a:bodyPr/>
                    <a:lstStyle/>
                    <a:p>
                      <a:pPr algn="l"/>
                      <a:r>
                        <a:rPr lang="en-US" sz="2000" b="0" noProof="0" dirty="0"/>
                        <a:t>Category 2A</a:t>
                      </a:r>
                    </a:p>
                    <a:p>
                      <a:pPr algn="l"/>
                      <a:r>
                        <a:rPr lang="en-US" sz="2000" b="0" noProof="0" dirty="0"/>
                        <a:t>(Eye Irritation)</a:t>
                      </a:r>
                    </a:p>
                  </a:txBody>
                  <a:tcPr/>
                </a:tc>
                <a:tc>
                  <a:txBody>
                    <a:bodyPr/>
                    <a:lstStyle/>
                    <a:p>
                      <a:pPr algn="l"/>
                      <a:r>
                        <a:rPr lang="en-US" sz="2000" b="0" noProof="0" dirty="0"/>
                        <a:t>Causes serious eye irritation </a:t>
                      </a:r>
                    </a:p>
                    <a:p>
                      <a:pPr algn="l"/>
                      <a:endParaRPr lang="en-US" sz="2000" b="1" noProof="0" dirty="0"/>
                    </a:p>
                  </a:txBody>
                  <a:tcPr/>
                </a:tc>
                <a:tc>
                  <a:txBody>
                    <a:bodyPr/>
                    <a:lstStyle/>
                    <a:p>
                      <a:pPr algn="l"/>
                      <a:r>
                        <a:rPr lang="en-US" sz="2000" b="0" noProof="0" dirty="0"/>
                        <a:t>“Warning”</a:t>
                      </a:r>
                    </a:p>
                  </a:txBody>
                  <a:tcPr/>
                </a:tc>
                <a:tc>
                  <a:txBody>
                    <a:bodyPr/>
                    <a:lstStyle/>
                    <a:p>
                      <a:pPr algn="l"/>
                      <a:r>
                        <a:rPr lang="en-US" sz="2000" noProof="0" dirty="0"/>
                        <a:t>Exclamation mark</a:t>
                      </a:r>
                    </a:p>
                  </a:txBody>
                  <a:tcPr/>
                </a:tc>
                <a:extLst>
                  <a:ext uri="{0D108BD9-81ED-4DB2-BD59-A6C34878D82A}">
                    <a16:rowId xmlns="" xmlns:a16="http://schemas.microsoft.com/office/drawing/2014/main" val="10002"/>
                  </a:ext>
                </a:extLst>
              </a:tr>
              <a:tr h="798735">
                <a:tc>
                  <a:txBody>
                    <a:bodyPr/>
                    <a:lstStyle/>
                    <a:p>
                      <a:pPr algn="l"/>
                      <a:r>
                        <a:rPr lang="en-US" sz="2000" b="0" noProof="0" dirty="0"/>
                        <a:t>Category 2B</a:t>
                      </a:r>
                    </a:p>
                    <a:p>
                      <a:pPr algn="l"/>
                      <a:r>
                        <a:rPr lang="en-US" sz="2000" b="0" noProof="0" dirty="0"/>
                        <a:t>(Eye Irritation)</a:t>
                      </a:r>
                    </a:p>
                  </a:txBody>
                  <a:tcPr>
                    <a:solidFill>
                      <a:srgbClr val="006859">
                        <a:alpha val="20000"/>
                      </a:srgbClr>
                    </a:solidFill>
                  </a:tcPr>
                </a:tc>
                <a:tc>
                  <a:txBody>
                    <a:bodyPr/>
                    <a:lstStyle/>
                    <a:p>
                      <a:pPr algn="l"/>
                      <a:r>
                        <a:rPr lang="en-US" sz="2000" b="0" noProof="0" dirty="0"/>
                        <a:t>Causes eye irritation </a:t>
                      </a:r>
                    </a:p>
                    <a:p>
                      <a:pPr algn="l"/>
                      <a:endParaRPr lang="en-US" sz="2000" b="1" noProof="0" dirty="0"/>
                    </a:p>
                  </a:txBody>
                  <a:tcPr>
                    <a:solidFill>
                      <a:srgbClr val="006859">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noProof="0" dirty="0"/>
                        <a:t>“Warning”</a:t>
                      </a:r>
                    </a:p>
                    <a:p>
                      <a:pPr algn="l"/>
                      <a:endParaRPr lang="en-US" sz="2000" b="0" noProof="0" dirty="0"/>
                    </a:p>
                  </a:txBody>
                  <a:tcPr>
                    <a:solidFill>
                      <a:srgbClr val="006859">
                        <a:alpha val="20000"/>
                      </a:srgbClr>
                    </a:solidFill>
                  </a:tcPr>
                </a:tc>
                <a:tc>
                  <a:txBody>
                    <a:bodyPr/>
                    <a:lstStyle/>
                    <a:p>
                      <a:pPr algn="l"/>
                      <a:r>
                        <a:rPr lang="en-US" sz="2000" noProof="0" dirty="0"/>
                        <a:t>No pictogram</a:t>
                      </a:r>
                    </a:p>
                  </a:txBody>
                  <a:tcPr>
                    <a:solidFill>
                      <a:srgbClr val="006859">
                        <a:alpha val="20000"/>
                      </a:srgbClr>
                    </a:solidFill>
                  </a:tcPr>
                </a:tc>
                <a:extLst>
                  <a:ext uri="{0D108BD9-81ED-4DB2-BD59-A6C34878D82A}">
                    <a16:rowId xmlns="" xmlns:a16="http://schemas.microsoft.com/office/drawing/2014/main" val="10003"/>
                  </a:ext>
                </a:extLst>
              </a:tr>
            </a:tbl>
          </a:graphicData>
        </a:graphic>
      </p:graphicFrame>
      <p:pic>
        <p:nvPicPr>
          <p:cNvPr id="3" name="Picture 2" title="symbol for corr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3200400"/>
            <a:ext cx="72008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title="symbol -  Exclamation Mark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4343400"/>
            <a:ext cx="720080" cy="72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Başlık"/>
          <p:cNvSpPr>
            <a:spLocks noGrp="1"/>
          </p:cNvSpPr>
          <p:nvPr>
            <p:ph type="title"/>
          </p:nvPr>
        </p:nvSpPr>
        <p:spPr>
          <a:xfrm>
            <a:off x="1524000" y="0"/>
            <a:ext cx="6400800" cy="762000"/>
          </a:xfrm>
        </p:spPr>
        <p:txBody>
          <a:bodyPr/>
          <a:lstStyle/>
          <a:p>
            <a:r>
              <a:rPr lang="en-US" sz="4000" dirty="0">
                <a:solidFill>
                  <a:schemeClr val="bg1"/>
                </a:solidFill>
              </a:rPr>
              <a:t>SERIOUS EYE DAMAGE/IRRITATION</a:t>
            </a:r>
            <a:endParaRPr lang="tr-TR" sz="40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0"/>
            <a:ext cx="6400800" cy="762000"/>
          </a:xfrm>
        </p:spPr>
        <p:txBody>
          <a:bodyPr/>
          <a:lstStyle/>
          <a:p>
            <a:r>
              <a:rPr lang="en-US" sz="4000" dirty="0">
                <a:solidFill>
                  <a:schemeClr val="bg1"/>
                </a:solidFill>
              </a:rPr>
              <a:t>ENVIRONMENTAL HAZARDS</a:t>
            </a:r>
            <a:endParaRPr lang="tr-TR" sz="4000" dirty="0">
              <a:solidFill>
                <a:schemeClr val="bg1"/>
              </a:solidFill>
            </a:endParaRPr>
          </a:p>
        </p:txBody>
      </p:sp>
      <p:sp>
        <p:nvSpPr>
          <p:cNvPr id="3" name="2 İçerik Yer Tutucusu"/>
          <p:cNvSpPr>
            <a:spLocks noGrp="1"/>
          </p:cNvSpPr>
          <p:nvPr>
            <p:ph idx="1"/>
          </p:nvPr>
        </p:nvSpPr>
        <p:spPr>
          <a:xfrm>
            <a:off x="152400" y="1447800"/>
            <a:ext cx="8839200" cy="4678363"/>
          </a:xfrm>
        </p:spPr>
        <p:txBody>
          <a:bodyPr/>
          <a:lstStyle/>
          <a:p>
            <a:r>
              <a:rPr lang="en-US" sz="2400" dirty="0"/>
              <a:t>Classification of Environmental Hazards is non-mandatory</a:t>
            </a:r>
            <a:endParaRPr lang="tr-TR" dirty="0"/>
          </a:p>
          <a:p>
            <a:pPr lvl="2"/>
            <a:endParaRPr lang="tr-TR" dirty="0"/>
          </a:p>
          <a:p>
            <a:pPr lvl="1">
              <a:buNone/>
            </a:pPr>
            <a:endParaRPr lang="tr-TR" dirty="0"/>
          </a:p>
          <a:p>
            <a:pPr lvl="2"/>
            <a:endParaRPr lang="tr-TR" dirty="0"/>
          </a:p>
        </p:txBody>
      </p:sp>
      <p:graphicFrame>
        <p:nvGraphicFramePr>
          <p:cNvPr id="4" name="3 Diyagram" title="text box"/>
          <p:cNvGraphicFramePr/>
          <p:nvPr>
            <p:extLst>
              <p:ext uri="{D42A27DB-BD31-4B8C-83A1-F6EECF244321}">
                <p14:modId xmlns:p14="http://schemas.microsoft.com/office/powerpoint/2010/main" val="4222517629"/>
              </p:ext>
            </p:extLst>
          </p:nvPr>
        </p:nvGraphicFramePr>
        <p:xfrm>
          <a:off x="228600" y="1905000"/>
          <a:ext cx="87630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4000" y="0"/>
            <a:ext cx="6400800" cy="762000"/>
          </a:xfrm>
        </p:spPr>
        <p:txBody>
          <a:bodyPr/>
          <a:lstStyle/>
          <a:p>
            <a:r>
              <a:rPr lang="en-US" sz="4000" dirty="0">
                <a:solidFill>
                  <a:schemeClr val="bg1"/>
                </a:solidFill>
              </a:rPr>
              <a:t>CHRONIC AQUATIC TOXICITY</a:t>
            </a:r>
            <a:endParaRPr lang="tr-TR" sz="4000" dirty="0">
              <a:solidFill>
                <a:schemeClr val="bg1"/>
              </a:solidFill>
            </a:endParaRPr>
          </a:p>
        </p:txBody>
      </p:sp>
      <p:sp>
        <p:nvSpPr>
          <p:cNvPr id="3" name="2 İçerik Yer Tutucusu"/>
          <p:cNvSpPr>
            <a:spLocks noGrp="1"/>
          </p:cNvSpPr>
          <p:nvPr>
            <p:ph idx="1"/>
          </p:nvPr>
        </p:nvSpPr>
        <p:spPr>
          <a:xfrm>
            <a:off x="251520" y="1371600"/>
            <a:ext cx="8445624" cy="4682555"/>
          </a:xfrm>
        </p:spPr>
        <p:txBody>
          <a:bodyPr>
            <a:normAutofit/>
          </a:bodyPr>
          <a:lstStyle/>
          <a:p>
            <a:r>
              <a:rPr lang="en-US" sz="2400" b="1" dirty="0"/>
              <a:t>Chronic Aquatic Toxicity </a:t>
            </a:r>
            <a:r>
              <a:rPr lang="en-US" sz="2400" dirty="0"/>
              <a:t>hazard class</a:t>
            </a:r>
            <a:r>
              <a:rPr lang="tr-TR" sz="2400" dirty="0"/>
              <a:t> has</a:t>
            </a:r>
            <a:r>
              <a:rPr lang="en-US" sz="2400" dirty="0"/>
              <a:t> 4 categories (1,2,3 and 4) </a:t>
            </a:r>
          </a:p>
        </p:txBody>
      </p:sp>
      <p:graphicFrame>
        <p:nvGraphicFramePr>
          <p:cNvPr id="4" name="3 Tablo" title="table for Chronic Aquatic Toxicity"/>
          <p:cNvGraphicFramePr>
            <a:graphicFrameLocks noGrp="1"/>
          </p:cNvGraphicFramePr>
          <p:nvPr>
            <p:extLst>
              <p:ext uri="{D42A27DB-BD31-4B8C-83A1-F6EECF244321}">
                <p14:modId xmlns:p14="http://schemas.microsoft.com/office/powerpoint/2010/main" val="3196815788"/>
              </p:ext>
            </p:extLst>
          </p:nvPr>
        </p:nvGraphicFramePr>
        <p:xfrm>
          <a:off x="228600" y="2514600"/>
          <a:ext cx="8763000" cy="3870430"/>
        </p:xfrm>
        <a:graphic>
          <a:graphicData uri="http://schemas.openxmlformats.org/drawingml/2006/table">
            <a:tbl>
              <a:tblPr firstRow="1" bandRow="1">
                <a:tableStyleId>{5DA37D80-6434-44D0-A028-1B22A696006F}</a:tableStyleId>
              </a:tblPr>
              <a:tblGrid>
                <a:gridCol w="1282390">
                  <a:extLst>
                    <a:ext uri="{9D8B030D-6E8A-4147-A177-3AD203B41FA5}">
                      <a16:colId xmlns="" xmlns:a16="http://schemas.microsoft.com/office/drawing/2014/main" val="20000"/>
                    </a:ext>
                  </a:extLst>
                </a:gridCol>
                <a:gridCol w="3277219">
                  <a:extLst>
                    <a:ext uri="{9D8B030D-6E8A-4147-A177-3AD203B41FA5}">
                      <a16:colId xmlns="" xmlns:a16="http://schemas.microsoft.com/office/drawing/2014/main" val="20001"/>
                    </a:ext>
                  </a:extLst>
                </a:gridCol>
                <a:gridCol w="1781098">
                  <a:extLst>
                    <a:ext uri="{9D8B030D-6E8A-4147-A177-3AD203B41FA5}">
                      <a16:colId xmlns="" xmlns:a16="http://schemas.microsoft.com/office/drawing/2014/main" val="20002"/>
                    </a:ext>
                  </a:extLst>
                </a:gridCol>
                <a:gridCol w="2422293">
                  <a:extLst>
                    <a:ext uri="{9D8B030D-6E8A-4147-A177-3AD203B41FA5}">
                      <a16:colId xmlns="" xmlns:a16="http://schemas.microsoft.com/office/drawing/2014/main" val="20003"/>
                    </a:ext>
                  </a:extLst>
                </a:gridCol>
              </a:tblGrid>
              <a:tr h="774086">
                <a:tc>
                  <a:txBody>
                    <a:bodyPr/>
                    <a:lstStyle/>
                    <a:p>
                      <a:r>
                        <a:rPr lang="en-US" sz="1800" b="1" noProof="0" dirty="0"/>
                        <a:t>Categories</a:t>
                      </a:r>
                    </a:p>
                  </a:txBody>
                  <a:tcPr/>
                </a:tc>
                <a:tc>
                  <a:txBody>
                    <a:bodyPr/>
                    <a:lstStyle/>
                    <a:p>
                      <a:r>
                        <a:rPr lang="en-US" sz="1800" b="1" noProof="0" dirty="0"/>
                        <a:t>Hazard Statement</a:t>
                      </a:r>
                    </a:p>
                  </a:txBody>
                  <a:tcPr/>
                </a:tc>
                <a:tc>
                  <a:txBody>
                    <a:bodyPr/>
                    <a:lstStyle/>
                    <a:p>
                      <a:r>
                        <a:rPr lang="en-US" sz="1800" b="1" noProof="0" dirty="0"/>
                        <a:t>Signal Word</a:t>
                      </a:r>
                    </a:p>
                  </a:txBody>
                  <a:tcPr/>
                </a:tc>
                <a:tc>
                  <a:txBody>
                    <a:bodyPr/>
                    <a:lstStyle/>
                    <a:p>
                      <a:r>
                        <a:rPr lang="en-US" sz="1800" b="1" noProof="0" dirty="0"/>
                        <a:t>Symbol (Pictogram)</a:t>
                      </a:r>
                    </a:p>
                  </a:txBody>
                  <a:tcPr/>
                </a:tc>
                <a:extLst>
                  <a:ext uri="{0D108BD9-81ED-4DB2-BD59-A6C34878D82A}">
                    <a16:rowId xmlns="" xmlns:a16="http://schemas.microsoft.com/office/drawing/2014/main" val="10000"/>
                  </a:ext>
                </a:extLst>
              </a:tr>
              <a:tr h="774086">
                <a:tc>
                  <a:txBody>
                    <a:bodyPr/>
                    <a:lstStyle/>
                    <a:p>
                      <a:r>
                        <a:rPr lang="en-US" sz="1800" b="0" noProof="0" dirty="0"/>
                        <a:t>Category 1</a:t>
                      </a:r>
                    </a:p>
                  </a:txBody>
                  <a:tcPr>
                    <a:solidFill>
                      <a:srgbClr val="006859">
                        <a:alpha val="20000"/>
                      </a:srgbClr>
                    </a:solidFill>
                  </a:tcPr>
                </a:tc>
                <a:tc>
                  <a:txBody>
                    <a:bodyPr/>
                    <a:lstStyle/>
                    <a:p>
                      <a:r>
                        <a:rPr lang="en-US" sz="1800" b="0" i="0" kern="1200" noProof="0" dirty="0">
                          <a:solidFill>
                            <a:schemeClr val="tx1"/>
                          </a:solidFill>
                          <a:latin typeface="+mn-lt"/>
                          <a:ea typeface="+mn-ea"/>
                          <a:cs typeface="+mn-cs"/>
                        </a:rPr>
                        <a:t>Very toxic to aquatic life with long lasting effects</a:t>
                      </a:r>
                      <a:endParaRPr lang="en-US" sz="1800" b="0" noProof="0" dirty="0"/>
                    </a:p>
                  </a:txBody>
                  <a:tcPr>
                    <a:solidFill>
                      <a:srgbClr val="006859">
                        <a:alpha val="20000"/>
                      </a:srgbClr>
                    </a:solidFill>
                  </a:tcPr>
                </a:tc>
                <a:tc>
                  <a:txBody>
                    <a:bodyPr/>
                    <a:lstStyle/>
                    <a:p>
                      <a:r>
                        <a:rPr lang="en-US" sz="1800" b="0" noProof="0" dirty="0"/>
                        <a:t>“Warning”</a:t>
                      </a:r>
                    </a:p>
                  </a:txBody>
                  <a:tcPr>
                    <a:solidFill>
                      <a:srgbClr val="006859">
                        <a:alpha val="20000"/>
                      </a:srgbClr>
                    </a:solidFill>
                  </a:tcPr>
                </a:tc>
                <a:tc>
                  <a:txBody>
                    <a:bodyPr/>
                    <a:lstStyle/>
                    <a:p>
                      <a:r>
                        <a:rPr lang="en-US" sz="1800" b="0" noProof="0" dirty="0"/>
                        <a:t>Fish</a:t>
                      </a:r>
                      <a:r>
                        <a:rPr lang="en-US" sz="1800" b="0" baseline="0" noProof="0" dirty="0"/>
                        <a:t> and tree</a:t>
                      </a:r>
                      <a:endParaRPr lang="en-US" sz="1800" b="0" noProof="0" dirty="0"/>
                    </a:p>
                  </a:txBody>
                  <a:tcPr>
                    <a:solidFill>
                      <a:srgbClr val="006859">
                        <a:alpha val="20000"/>
                      </a:srgbClr>
                    </a:solidFill>
                  </a:tcPr>
                </a:tc>
                <a:extLst>
                  <a:ext uri="{0D108BD9-81ED-4DB2-BD59-A6C34878D82A}">
                    <a16:rowId xmlns="" xmlns:a16="http://schemas.microsoft.com/office/drawing/2014/main" val="10001"/>
                  </a:ext>
                </a:extLst>
              </a:tr>
              <a:tr h="774086">
                <a:tc>
                  <a:txBody>
                    <a:bodyPr/>
                    <a:lstStyle/>
                    <a:p>
                      <a:r>
                        <a:rPr lang="en-US" sz="1800" b="0" noProof="0" dirty="0"/>
                        <a:t>Category 2</a:t>
                      </a:r>
                    </a:p>
                  </a:txBody>
                  <a:tcPr/>
                </a:tc>
                <a:tc>
                  <a:txBody>
                    <a:bodyPr/>
                    <a:lstStyle/>
                    <a:p>
                      <a:r>
                        <a:rPr lang="en-US" sz="1800" b="0" i="0" kern="1200" noProof="0" dirty="0">
                          <a:solidFill>
                            <a:schemeClr val="tx1"/>
                          </a:solidFill>
                          <a:latin typeface="+mn-lt"/>
                          <a:ea typeface="+mn-ea"/>
                          <a:cs typeface="+mn-cs"/>
                        </a:rPr>
                        <a:t>Toxic to aquatic life with long lasting effects</a:t>
                      </a:r>
                      <a:endParaRPr lang="en-US" sz="1800" b="0" noProof="0" dirty="0"/>
                    </a:p>
                  </a:txBody>
                  <a:tcPr/>
                </a:tc>
                <a:tc>
                  <a:txBody>
                    <a:bodyPr/>
                    <a:lstStyle/>
                    <a:p>
                      <a:r>
                        <a:rPr lang="en-US" sz="1800" b="0" noProof="0" dirty="0"/>
                        <a:t>No signal word</a:t>
                      </a:r>
                    </a:p>
                  </a:txBody>
                  <a:tcPr/>
                </a:tc>
                <a:tc>
                  <a:txBody>
                    <a:bodyPr/>
                    <a:lstStyle/>
                    <a:p>
                      <a:r>
                        <a:rPr lang="en-US" sz="1800" noProof="0" dirty="0"/>
                        <a:t>Fish and tree</a:t>
                      </a:r>
                    </a:p>
                  </a:txBody>
                  <a:tcPr/>
                </a:tc>
                <a:extLst>
                  <a:ext uri="{0D108BD9-81ED-4DB2-BD59-A6C34878D82A}">
                    <a16:rowId xmlns="" xmlns:a16="http://schemas.microsoft.com/office/drawing/2014/main" val="10002"/>
                  </a:ext>
                </a:extLst>
              </a:tr>
              <a:tr h="774086">
                <a:tc>
                  <a:txBody>
                    <a:bodyPr/>
                    <a:lstStyle/>
                    <a:p>
                      <a:r>
                        <a:rPr lang="en-US" sz="1800" b="0" noProof="0" dirty="0"/>
                        <a:t>Category 3</a:t>
                      </a:r>
                    </a:p>
                  </a:txBody>
                  <a:tcPr>
                    <a:solidFill>
                      <a:srgbClr val="006859">
                        <a:alpha val="20000"/>
                      </a:srgbClr>
                    </a:solidFill>
                  </a:tcPr>
                </a:tc>
                <a:tc>
                  <a:txBody>
                    <a:bodyPr/>
                    <a:lstStyle/>
                    <a:p>
                      <a:r>
                        <a:rPr lang="en-US" sz="1800" b="0" i="0" kern="1200" noProof="0" dirty="0">
                          <a:solidFill>
                            <a:schemeClr val="tx1"/>
                          </a:solidFill>
                          <a:latin typeface="+mn-lt"/>
                          <a:ea typeface="+mn-ea"/>
                          <a:cs typeface="+mn-cs"/>
                        </a:rPr>
                        <a:t>Harmful to aquatic life with long lasting effects</a:t>
                      </a:r>
                      <a:endParaRPr lang="en-US" sz="1800" b="0" noProof="0" dirty="0"/>
                    </a:p>
                  </a:txBody>
                  <a:tcPr>
                    <a:solidFill>
                      <a:srgbClr val="006859">
                        <a:alpha val="20000"/>
                      </a:srgbClr>
                    </a:solidFill>
                  </a:tcPr>
                </a:tc>
                <a:tc>
                  <a:txBody>
                    <a:bodyPr/>
                    <a:lstStyle/>
                    <a:p>
                      <a:r>
                        <a:rPr lang="en-US" sz="1800" b="0" noProof="0" dirty="0"/>
                        <a:t>No signal word</a:t>
                      </a:r>
                    </a:p>
                  </a:txBody>
                  <a:tcPr>
                    <a:solidFill>
                      <a:srgbClr val="006859">
                        <a:alpha val="20000"/>
                      </a:srgbClr>
                    </a:solidFill>
                  </a:tcPr>
                </a:tc>
                <a:tc>
                  <a:txBody>
                    <a:bodyPr/>
                    <a:lstStyle/>
                    <a:p>
                      <a:r>
                        <a:rPr lang="en-US" sz="1800" noProof="0" dirty="0"/>
                        <a:t>No symbol</a:t>
                      </a:r>
                    </a:p>
                  </a:txBody>
                  <a:tcPr>
                    <a:solidFill>
                      <a:srgbClr val="006859">
                        <a:alpha val="20000"/>
                      </a:srgbClr>
                    </a:solidFill>
                  </a:tcPr>
                </a:tc>
                <a:extLst>
                  <a:ext uri="{0D108BD9-81ED-4DB2-BD59-A6C34878D82A}">
                    <a16:rowId xmlns="" xmlns:a16="http://schemas.microsoft.com/office/drawing/2014/main" val="10003"/>
                  </a:ext>
                </a:extLst>
              </a:tr>
              <a:tr h="774086">
                <a:tc>
                  <a:txBody>
                    <a:bodyPr/>
                    <a:lstStyle/>
                    <a:p>
                      <a:r>
                        <a:rPr lang="en-US" sz="1800" b="0" noProof="0" dirty="0"/>
                        <a:t>Category 4</a:t>
                      </a:r>
                    </a:p>
                  </a:txBody>
                  <a:tcPr/>
                </a:tc>
                <a:tc>
                  <a:txBody>
                    <a:bodyPr/>
                    <a:lstStyle/>
                    <a:p>
                      <a:r>
                        <a:rPr lang="en-US" sz="1800" b="0" i="0" kern="1200" noProof="0" dirty="0">
                          <a:solidFill>
                            <a:schemeClr val="tx1"/>
                          </a:solidFill>
                          <a:latin typeface="+mn-lt"/>
                          <a:ea typeface="+mn-ea"/>
                          <a:cs typeface="+mn-cs"/>
                        </a:rPr>
                        <a:t>May cause long lasting harmful effects to aquatic life</a:t>
                      </a:r>
                      <a:endParaRPr lang="en-US" sz="1800" b="0" noProof="0" dirty="0"/>
                    </a:p>
                  </a:txBody>
                  <a:tcPr/>
                </a:tc>
                <a:tc>
                  <a:txBody>
                    <a:bodyPr/>
                    <a:lstStyle/>
                    <a:p>
                      <a:r>
                        <a:rPr lang="en-US" sz="1800" b="0" noProof="0" dirty="0"/>
                        <a:t>No signal word</a:t>
                      </a:r>
                    </a:p>
                  </a:txBody>
                  <a:tcPr/>
                </a:tc>
                <a:tc>
                  <a:txBody>
                    <a:bodyPr/>
                    <a:lstStyle/>
                    <a:p>
                      <a:r>
                        <a:rPr lang="en-US" sz="1800" noProof="0" dirty="0"/>
                        <a:t>No symbol</a:t>
                      </a:r>
                    </a:p>
                  </a:txBody>
                  <a:tcPr/>
                </a:tc>
                <a:extLst>
                  <a:ext uri="{0D108BD9-81ED-4DB2-BD59-A6C34878D82A}">
                    <a16:rowId xmlns="" xmlns:a16="http://schemas.microsoft.com/office/drawing/2014/main" val="10004"/>
                  </a:ext>
                </a:extLst>
              </a:tr>
            </a:tbl>
          </a:graphicData>
        </a:graphic>
      </p:graphicFrame>
      <p:pic>
        <p:nvPicPr>
          <p:cNvPr id="5" name="Picture 2" descr="File:GHS-pictogram-pollu.sv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9600" y="3352800"/>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GHS-pictogram-pollu.sv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29600" y="4144888"/>
            <a:ext cx="648072" cy="648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304800"/>
            <a:ext cx="7010400" cy="1143000"/>
          </a:xfrm>
        </p:spPr>
        <p:txBody>
          <a:bodyPr>
            <a:normAutofit/>
          </a:bodyPr>
          <a:lstStyle/>
          <a:p>
            <a:r>
              <a:rPr lang="tr-TR" sz="2200" b="1" dirty="0">
                <a:solidFill>
                  <a:schemeClr val="bg1"/>
                </a:solidFill>
              </a:rPr>
              <a:t>WRITTEN HAZARD COMMUNICATION</a:t>
            </a:r>
            <a:br>
              <a:rPr lang="tr-TR" sz="2200" b="1" dirty="0">
                <a:solidFill>
                  <a:schemeClr val="bg1"/>
                </a:solidFill>
              </a:rPr>
            </a:br>
            <a:r>
              <a:rPr lang="tr-TR" sz="2200" b="1" dirty="0">
                <a:solidFill>
                  <a:schemeClr val="bg1"/>
                </a:solidFill>
              </a:rPr>
              <a:t> PROGRAM</a:t>
            </a:r>
          </a:p>
        </p:txBody>
      </p:sp>
      <p:sp>
        <p:nvSpPr>
          <p:cNvPr id="3" name="2 İçerik Yer Tutucusu"/>
          <p:cNvSpPr>
            <a:spLocks noGrp="1"/>
          </p:cNvSpPr>
          <p:nvPr>
            <p:ph idx="1"/>
          </p:nvPr>
        </p:nvSpPr>
        <p:spPr>
          <a:xfrm>
            <a:off x="228600" y="1447800"/>
            <a:ext cx="8763000" cy="5105400"/>
          </a:xfrm>
        </p:spPr>
        <p:txBody>
          <a:bodyPr>
            <a:normAutofit fontScale="92500" lnSpcReduction="10000"/>
          </a:bodyPr>
          <a:lstStyle/>
          <a:p>
            <a:r>
              <a:rPr lang="en-US" sz="3000" dirty="0"/>
              <a:t>Employers are required to maintain a written hazard communication program in the workplace that must include</a:t>
            </a:r>
          </a:p>
          <a:p>
            <a:pPr>
              <a:buNone/>
            </a:pPr>
            <a:endParaRPr lang="en-US" sz="3000" dirty="0"/>
          </a:p>
          <a:p>
            <a:pPr lvl="1">
              <a:buFont typeface="Arial" pitchFamily="34" charset="0"/>
              <a:buChar char="•"/>
            </a:pPr>
            <a:r>
              <a:rPr lang="en-US" dirty="0"/>
              <a:t>safety data sheets</a:t>
            </a:r>
            <a:r>
              <a:rPr lang="tr-TR" dirty="0"/>
              <a:t> (SDS</a:t>
            </a:r>
            <a:r>
              <a:rPr lang="en-US" dirty="0"/>
              <a:t>s</a:t>
            </a:r>
            <a:r>
              <a:rPr lang="tr-TR" dirty="0"/>
              <a:t>)</a:t>
            </a:r>
            <a:r>
              <a:rPr lang="en-US" dirty="0"/>
              <a:t>, labels and other forms of warning about the chemicals present</a:t>
            </a:r>
          </a:p>
          <a:p>
            <a:pPr lvl="1">
              <a:buFont typeface="Arial" pitchFamily="34" charset="0"/>
              <a:buChar char="•"/>
            </a:pPr>
            <a:endParaRPr lang="en-US" dirty="0"/>
          </a:p>
          <a:p>
            <a:pPr lvl="1">
              <a:buFont typeface="Arial" pitchFamily="34" charset="0"/>
              <a:buChar char="•"/>
            </a:pPr>
            <a:r>
              <a:rPr lang="en-US" dirty="0"/>
              <a:t>a list of existing chemicals using a product identifier (unique name or number) referenced on </a:t>
            </a:r>
            <a:r>
              <a:rPr lang="tr-TR" dirty="0"/>
              <a:t>SDS</a:t>
            </a:r>
            <a:endParaRPr lang="en-US" dirty="0"/>
          </a:p>
          <a:p>
            <a:pPr lvl="1"/>
            <a:endParaRPr lang="en-US" dirty="0"/>
          </a:p>
          <a:p>
            <a:pPr lvl="1">
              <a:buFont typeface="Arial" pitchFamily="34" charset="0"/>
              <a:buChar char="•"/>
            </a:pPr>
            <a:r>
              <a:rPr lang="tr-TR" dirty="0"/>
              <a:t>t</a:t>
            </a:r>
            <a:r>
              <a:rPr lang="en-US" dirty="0"/>
              <a:t>raining information about hazards of non-routine works (e.g., the cleaning of reactor vessels)</a:t>
            </a:r>
          </a:p>
          <a:p>
            <a:pPr lvl="1"/>
            <a:endParaRPr lang="tr-TR" dirty="0"/>
          </a:p>
          <a:p>
            <a:pPr lvl="1">
              <a:buNone/>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304800"/>
            <a:ext cx="7010400" cy="1295400"/>
          </a:xfrm>
        </p:spPr>
        <p:txBody>
          <a:bodyPr>
            <a:normAutofit/>
          </a:bodyPr>
          <a:lstStyle/>
          <a:p>
            <a:r>
              <a:rPr lang="tr-TR" sz="2200" b="1" dirty="0">
                <a:solidFill>
                  <a:schemeClr val="bg1"/>
                </a:solidFill>
              </a:rPr>
              <a:t>WRITTEN HAZARD COMMUNICATION</a:t>
            </a:r>
            <a:br>
              <a:rPr lang="tr-TR" sz="2200" b="1" dirty="0">
                <a:solidFill>
                  <a:schemeClr val="bg1"/>
                </a:solidFill>
              </a:rPr>
            </a:br>
            <a:r>
              <a:rPr lang="tr-TR" sz="2200" b="1" dirty="0">
                <a:solidFill>
                  <a:schemeClr val="bg1"/>
                </a:solidFill>
              </a:rPr>
              <a:t> PROGRAM</a:t>
            </a:r>
            <a:r>
              <a:rPr lang="en-US" sz="2200" b="1" dirty="0">
                <a:solidFill>
                  <a:schemeClr val="bg1"/>
                </a:solidFill>
              </a:rPr>
              <a:t> – MULTIEMPLOYER CASES</a:t>
            </a:r>
            <a:endParaRPr lang="tr-TR" sz="2200" b="1" dirty="0">
              <a:solidFill>
                <a:schemeClr val="bg1"/>
              </a:solidFill>
            </a:endParaRPr>
          </a:p>
        </p:txBody>
      </p:sp>
      <p:sp>
        <p:nvSpPr>
          <p:cNvPr id="3" name="2 İçerik Yer Tutucusu"/>
          <p:cNvSpPr>
            <a:spLocks noGrp="1"/>
          </p:cNvSpPr>
          <p:nvPr>
            <p:ph idx="1"/>
          </p:nvPr>
        </p:nvSpPr>
        <p:spPr>
          <a:xfrm>
            <a:off x="152400" y="1447800"/>
            <a:ext cx="8839200" cy="5257800"/>
          </a:xfrm>
        </p:spPr>
        <p:txBody>
          <a:bodyPr>
            <a:normAutofit/>
          </a:bodyPr>
          <a:lstStyle/>
          <a:p>
            <a:r>
              <a:rPr lang="en-US" dirty="0"/>
              <a:t>For multi employer workplaces, each employer should individually prepare a hazard communication program that</a:t>
            </a:r>
          </a:p>
          <a:p>
            <a:pPr lvl="1">
              <a:buFont typeface="Arial" pitchFamily="34" charset="0"/>
              <a:buChar char="•"/>
            </a:pPr>
            <a:r>
              <a:rPr lang="en-US" dirty="0"/>
              <a:t>includes access to safety data sheets by other employers’ employees</a:t>
            </a:r>
          </a:p>
          <a:p>
            <a:pPr lvl="1">
              <a:buFont typeface="Arial" pitchFamily="34" charset="0"/>
              <a:buChar char="•"/>
            </a:pPr>
            <a:r>
              <a:rPr lang="en-US" dirty="0"/>
              <a:t>provides precautionary measures taken to protect other employers’ workers from possible hazards</a:t>
            </a:r>
          </a:p>
          <a:p>
            <a:pPr lvl="1">
              <a:buFont typeface="Arial" pitchFamily="34" charset="0"/>
              <a:buChar char="•"/>
            </a:pPr>
            <a:r>
              <a:rPr lang="en-US" dirty="0"/>
              <a:t>has methods to inform the employees of the other employers about the existing labeling system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152400"/>
            <a:ext cx="7010400" cy="1524000"/>
          </a:xfrm>
        </p:spPr>
        <p:txBody>
          <a:bodyPr>
            <a:normAutofit/>
          </a:bodyPr>
          <a:lstStyle/>
          <a:p>
            <a:r>
              <a:rPr lang="en-US" sz="2200" b="1" dirty="0">
                <a:solidFill>
                  <a:schemeClr val="bg1"/>
                </a:solidFill>
              </a:rPr>
              <a:t>PRIMARY WORKPLACE FOR </a:t>
            </a:r>
            <a:r>
              <a:rPr lang="tr-TR" sz="2200" b="1" dirty="0">
                <a:solidFill>
                  <a:schemeClr val="bg1"/>
                </a:solidFill>
              </a:rPr>
              <a:t>WRITTEN </a:t>
            </a:r>
            <a:r>
              <a:rPr lang="en-US" sz="2200" b="1" dirty="0">
                <a:solidFill>
                  <a:schemeClr val="bg1"/>
                </a:solidFill>
              </a:rPr>
              <a:t>      </a:t>
            </a:r>
            <a:r>
              <a:rPr lang="tr-TR" sz="2200" b="1" dirty="0">
                <a:solidFill>
                  <a:schemeClr val="bg1"/>
                </a:solidFill>
              </a:rPr>
              <a:t>HAZARD COMMUNICATION</a:t>
            </a:r>
            <a:br>
              <a:rPr lang="tr-TR" sz="2200" b="1" dirty="0">
                <a:solidFill>
                  <a:schemeClr val="bg1"/>
                </a:solidFill>
              </a:rPr>
            </a:br>
            <a:r>
              <a:rPr lang="tr-TR" sz="2200" b="1" dirty="0">
                <a:solidFill>
                  <a:schemeClr val="bg1"/>
                </a:solidFill>
              </a:rPr>
              <a:t> PROGRAM</a:t>
            </a:r>
            <a:r>
              <a:rPr lang="en-US" sz="2200" b="1" dirty="0">
                <a:solidFill>
                  <a:schemeClr val="bg1"/>
                </a:solidFill>
              </a:rPr>
              <a:t> – MULTIPLE WORKPLACES</a:t>
            </a:r>
            <a:endParaRPr lang="tr-TR" sz="2200" b="1" dirty="0">
              <a:solidFill>
                <a:schemeClr val="bg1"/>
              </a:solidFill>
            </a:endParaRPr>
          </a:p>
        </p:txBody>
      </p:sp>
      <p:sp>
        <p:nvSpPr>
          <p:cNvPr id="3" name="Content Placeholder 2"/>
          <p:cNvSpPr>
            <a:spLocks noGrp="1"/>
          </p:cNvSpPr>
          <p:nvPr>
            <p:ph idx="1"/>
          </p:nvPr>
        </p:nvSpPr>
        <p:spPr>
          <a:xfrm>
            <a:off x="533400" y="1524000"/>
            <a:ext cx="8229600" cy="4038600"/>
          </a:xfrm>
        </p:spPr>
        <p:txBody>
          <a:bodyPr/>
          <a:lstStyle/>
          <a:p>
            <a:r>
              <a:rPr lang="en-US" dirty="0"/>
              <a:t>If the employer has more than one workplace, the hazard communication program materials may be kept in the </a:t>
            </a:r>
            <a:r>
              <a:rPr lang="en-US" i="1" dirty="0"/>
              <a:t>primary workplace</a:t>
            </a:r>
          </a:p>
          <a:p>
            <a:pPr lvl="1">
              <a:buFont typeface="Arial" pitchFamily="34" charset="0"/>
              <a:buChar char="•"/>
            </a:pPr>
            <a:r>
              <a:rPr lang="en-US" dirty="0"/>
              <a:t>from where it can be immediately obtained in an emergency</a:t>
            </a:r>
          </a:p>
          <a:p>
            <a:pPr lvl="1"/>
            <a:endParaRPr lang="en-US" dirty="0"/>
          </a:p>
          <a:p>
            <a:endParaRPr lang="en-US" dirty="0"/>
          </a:p>
        </p:txBody>
      </p:sp>
      <p:pic>
        <p:nvPicPr>
          <p:cNvPr id="4" name="Picture 2" title="clip art of a man on a fork lif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3962400"/>
            <a:ext cx="2737104" cy="2642992"/>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52400"/>
            <a:ext cx="8229600" cy="969065"/>
          </a:xfrm>
        </p:spPr>
        <p:txBody>
          <a:bodyPr>
            <a:normAutofit/>
          </a:bodyPr>
          <a:lstStyle/>
          <a:p>
            <a:r>
              <a:rPr lang="tr-TR" sz="2600" b="1" dirty="0">
                <a:solidFill>
                  <a:schemeClr val="bg1"/>
                </a:solidFill>
              </a:rPr>
              <a:t>LABELS AND OTHER FORMS OF </a:t>
            </a:r>
            <a:br>
              <a:rPr lang="tr-TR" sz="2600" b="1" dirty="0">
                <a:solidFill>
                  <a:schemeClr val="bg1"/>
                </a:solidFill>
              </a:rPr>
            </a:br>
            <a:r>
              <a:rPr lang="tr-TR" sz="2600" b="1" dirty="0">
                <a:solidFill>
                  <a:schemeClr val="bg1"/>
                </a:solidFill>
              </a:rPr>
              <a:t>WARNING</a:t>
            </a:r>
          </a:p>
        </p:txBody>
      </p:sp>
      <p:sp>
        <p:nvSpPr>
          <p:cNvPr id="3" name="2 İçerik Yer Tutucusu"/>
          <p:cNvSpPr>
            <a:spLocks noGrp="1"/>
          </p:cNvSpPr>
          <p:nvPr>
            <p:ph idx="1"/>
          </p:nvPr>
        </p:nvSpPr>
        <p:spPr>
          <a:xfrm>
            <a:off x="304800" y="2057400"/>
            <a:ext cx="5562600" cy="2971800"/>
          </a:xfrm>
        </p:spPr>
        <p:txBody>
          <a:bodyPr>
            <a:normAutofit fontScale="92500" lnSpcReduction="10000"/>
          </a:bodyPr>
          <a:lstStyle/>
          <a:p>
            <a:r>
              <a:rPr lang="en-US" dirty="0"/>
              <a:t>Labels are </a:t>
            </a:r>
          </a:p>
          <a:p>
            <a:pPr lvl="1">
              <a:buFont typeface="Arial" pitchFamily="34" charset="0"/>
              <a:buChar char="•"/>
            </a:pPr>
            <a:r>
              <a:rPr lang="en-US" dirty="0"/>
              <a:t>written, printed or graphical information elements concerning a hazardous chemical</a:t>
            </a:r>
          </a:p>
          <a:p>
            <a:pPr lvl="1">
              <a:buFont typeface="Arial" pitchFamily="34" charset="0"/>
              <a:buChar char="•"/>
            </a:pPr>
            <a:r>
              <a:rPr lang="en-US" dirty="0"/>
              <a:t> affixed to, printed on, or attached to the immediate container  or package of a hazardous chemical</a:t>
            </a:r>
          </a:p>
        </p:txBody>
      </p:sp>
      <p:pic>
        <p:nvPicPr>
          <p:cNvPr id="4" name="Picture 3" descr="labels.WMF" title="image of cans and barrels with warning label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133600"/>
            <a:ext cx="3200400" cy="27133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0" y="304800"/>
            <a:ext cx="8229600" cy="1143000"/>
          </a:xfrm>
        </p:spPr>
        <p:txBody>
          <a:bodyPr>
            <a:normAutofit/>
          </a:bodyPr>
          <a:lstStyle/>
          <a:p>
            <a:r>
              <a:rPr lang="tr-TR" sz="2600" b="1" dirty="0">
                <a:solidFill>
                  <a:schemeClr val="bg1"/>
                </a:solidFill>
              </a:rPr>
              <a:t>LABELS AND OTHER FORMS OF </a:t>
            </a:r>
            <a:br>
              <a:rPr lang="tr-TR" sz="2600" b="1" dirty="0">
                <a:solidFill>
                  <a:schemeClr val="bg1"/>
                </a:solidFill>
              </a:rPr>
            </a:br>
            <a:r>
              <a:rPr lang="tr-TR" sz="2600" b="1" dirty="0" smtClean="0">
                <a:solidFill>
                  <a:schemeClr val="bg1"/>
                </a:solidFill>
              </a:rPr>
              <a:t>WARNING</a:t>
            </a:r>
            <a:r>
              <a:rPr lang="en-US" sz="2600" b="1" dirty="0" smtClean="0">
                <a:solidFill>
                  <a:schemeClr val="bg1"/>
                </a:solidFill>
              </a:rPr>
              <a:t> </a:t>
            </a:r>
            <a:endParaRPr lang="tr-TR" sz="2600" b="1" dirty="0">
              <a:solidFill>
                <a:schemeClr val="bg1"/>
              </a:solidFill>
            </a:endParaRPr>
          </a:p>
        </p:txBody>
      </p:sp>
      <p:sp>
        <p:nvSpPr>
          <p:cNvPr id="3" name="2 İçerik Yer Tutucusu"/>
          <p:cNvSpPr>
            <a:spLocks noGrp="1"/>
          </p:cNvSpPr>
          <p:nvPr>
            <p:ph idx="1"/>
          </p:nvPr>
        </p:nvSpPr>
        <p:spPr>
          <a:xfrm>
            <a:off x="228600" y="1447800"/>
            <a:ext cx="8686800" cy="5181600"/>
          </a:xfrm>
        </p:spPr>
        <p:txBody>
          <a:bodyPr>
            <a:normAutofit/>
          </a:bodyPr>
          <a:lstStyle/>
          <a:p>
            <a:r>
              <a:rPr lang="en-US" sz="3600" dirty="0"/>
              <a:t>Employer can use any labeling system as long as the</a:t>
            </a:r>
            <a:r>
              <a:rPr lang="tr-TR" sz="3600" dirty="0"/>
              <a:t> </a:t>
            </a:r>
            <a:r>
              <a:rPr lang="en-US" sz="3600" dirty="0"/>
              <a:t>labels contain the mandatory sections and information.</a:t>
            </a:r>
          </a:p>
          <a:p>
            <a:pPr>
              <a:buNone/>
            </a:pPr>
            <a:endParaRPr lang="en-US" sz="1100" dirty="0"/>
          </a:p>
          <a:p>
            <a:r>
              <a:rPr lang="en-US" sz="3600" dirty="0"/>
              <a:t>Labels must be </a:t>
            </a:r>
            <a:endParaRPr lang="tr-TR" sz="3600" dirty="0"/>
          </a:p>
          <a:p>
            <a:pPr lvl="1">
              <a:buFont typeface="Arial" pitchFamily="34" charset="0"/>
              <a:buChar char="•"/>
            </a:pPr>
            <a:r>
              <a:rPr lang="en-US" dirty="0"/>
              <a:t>legible</a:t>
            </a:r>
            <a:endParaRPr lang="tr-TR" dirty="0"/>
          </a:p>
          <a:p>
            <a:pPr lvl="1">
              <a:buFont typeface="Arial" pitchFamily="34" charset="0"/>
              <a:buChar char="•"/>
            </a:pPr>
            <a:r>
              <a:rPr lang="en-US" dirty="0"/>
              <a:t>clearly displayed</a:t>
            </a:r>
            <a:endParaRPr lang="tr-TR" dirty="0"/>
          </a:p>
          <a:p>
            <a:pPr lvl="1">
              <a:buFont typeface="Arial" pitchFamily="34" charset="0"/>
              <a:buChar char="•"/>
            </a:pPr>
            <a:r>
              <a:rPr lang="en-US" dirty="0"/>
              <a:t>in English</a:t>
            </a:r>
            <a:r>
              <a:rPr lang="tr-TR" dirty="0"/>
              <a:t> </a:t>
            </a:r>
            <a:r>
              <a:rPr lang="en-US" dirty="0"/>
              <a:t>(</a:t>
            </a:r>
            <a:r>
              <a:rPr lang="tr-TR" dirty="0"/>
              <a:t>o</a:t>
            </a:r>
            <a:r>
              <a:rPr lang="en-US" dirty="0"/>
              <a:t>there languages can be added if needed)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0" y="304800"/>
            <a:ext cx="8229600" cy="1143000"/>
          </a:xfrm>
        </p:spPr>
        <p:txBody>
          <a:bodyPr>
            <a:normAutofit/>
          </a:bodyPr>
          <a:lstStyle/>
          <a:p>
            <a:r>
              <a:rPr lang="tr-TR" sz="2600" b="1" dirty="0">
                <a:solidFill>
                  <a:schemeClr val="bg1"/>
                </a:solidFill>
              </a:rPr>
              <a:t>LABELS AND OTHER FORMS OF </a:t>
            </a:r>
            <a:br>
              <a:rPr lang="tr-TR" sz="2600" b="1" dirty="0">
                <a:solidFill>
                  <a:schemeClr val="bg1"/>
                </a:solidFill>
              </a:rPr>
            </a:br>
            <a:r>
              <a:rPr lang="tr-TR" sz="2600" b="1" dirty="0" smtClean="0">
                <a:solidFill>
                  <a:schemeClr val="bg1"/>
                </a:solidFill>
              </a:rPr>
              <a:t>WARNING</a:t>
            </a:r>
            <a:r>
              <a:rPr lang="en-US" sz="2600" b="1" dirty="0" smtClean="0">
                <a:solidFill>
                  <a:schemeClr val="bg1"/>
                </a:solidFill>
              </a:rPr>
              <a:t>  </a:t>
            </a:r>
            <a:endParaRPr lang="tr-TR" sz="2600" b="1" dirty="0">
              <a:solidFill>
                <a:schemeClr val="bg1"/>
              </a:solidFill>
            </a:endParaRPr>
          </a:p>
        </p:txBody>
      </p:sp>
      <p:sp>
        <p:nvSpPr>
          <p:cNvPr id="3" name="2 İçerik Yer Tutucusu"/>
          <p:cNvSpPr>
            <a:spLocks noGrp="1"/>
          </p:cNvSpPr>
          <p:nvPr>
            <p:ph idx="1"/>
          </p:nvPr>
        </p:nvSpPr>
        <p:spPr>
          <a:xfrm>
            <a:off x="457200" y="2209800"/>
            <a:ext cx="8229600" cy="2438400"/>
          </a:xfrm>
        </p:spPr>
        <p:txBody>
          <a:bodyPr>
            <a:normAutofit/>
          </a:bodyPr>
          <a:lstStyle/>
          <a:p>
            <a:r>
              <a:rPr lang="en-US" sz="4000" dirty="0"/>
              <a:t>Labels must be revised </a:t>
            </a:r>
            <a:r>
              <a:rPr lang="en-US" sz="4000" b="1" dirty="0"/>
              <a:t>within 6 months </a:t>
            </a:r>
            <a:r>
              <a:rPr lang="tr-TR" sz="4000" dirty="0"/>
              <a:t>of</a:t>
            </a:r>
            <a:r>
              <a:rPr lang="tr-TR" sz="4000" b="1" dirty="0"/>
              <a:t> </a:t>
            </a:r>
            <a:r>
              <a:rPr lang="en-US" sz="4000" dirty="0"/>
              <a:t>when</a:t>
            </a:r>
            <a:r>
              <a:rPr lang="en-US" sz="4000" b="1" dirty="0"/>
              <a:t> </a:t>
            </a:r>
            <a:r>
              <a:rPr lang="en-US" sz="4000" dirty="0"/>
              <a:t>new information becomes available </a:t>
            </a:r>
          </a:p>
        </p:txBody>
      </p:sp>
      <p:pic>
        <p:nvPicPr>
          <p:cNvPr id="4" name="Picture 7" title="picture of an hour glass"/>
          <p:cNvPicPr>
            <a:picLocks noChangeAspect="1" noChangeArrowheads="1"/>
          </p:cNvPicPr>
          <p:nvPr/>
        </p:nvPicPr>
        <p:blipFill>
          <a:blip r:embed="rId3" cstate="print"/>
          <a:srcRect/>
          <a:stretch>
            <a:fillRect/>
          </a:stretch>
        </p:blipFill>
        <p:spPr bwMode="auto">
          <a:xfrm>
            <a:off x="6705600" y="4191000"/>
            <a:ext cx="1468438" cy="2438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Worker Rights</a:t>
            </a:r>
            <a:endParaRPr lang="en-US" dirty="0"/>
          </a:p>
        </p:txBody>
      </p:sp>
      <p:sp>
        <p:nvSpPr>
          <p:cNvPr id="2" name="Content Placeholder 2"/>
          <p:cNvSpPr>
            <a:spLocks noGrp="1"/>
          </p:cNvSpPr>
          <p:nvPr>
            <p:ph idx="4294967295"/>
          </p:nvPr>
        </p:nvSpPr>
        <p:spPr>
          <a:xfrm>
            <a:off x="533400" y="1371600"/>
            <a:ext cx="8610600" cy="5257800"/>
          </a:xfrm>
          <a:prstGeom prst="rect">
            <a:avLst/>
          </a:prstGeom>
          <a:ln w="57150">
            <a:solidFill>
              <a:srgbClr val="006859"/>
            </a:solidFill>
          </a:ln>
        </p:spPr>
        <p:style>
          <a:lnRef idx="2">
            <a:schemeClr val="accent2"/>
          </a:lnRef>
          <a:fillRef idx="1">
            <a:schemeClr val="lt1"/>
          </a:fillRef>
          <a:effectRef idx="0">
            <a:schemeClr val="accent2"/>
          </a:effectRef>
          <a:fontRef idx="minor">
            <a:schemeClr val="dk1"/>
          </a:fontRef>
        </p:style>
        <p:txBody>
          <a:bodyPr/>
          <a:lstStyle/>
          <a:p>
            <a:r>
              <a:rPr lang="en-US" i="1" dirty="0"/>
              <a:t>Workers are entitled  to safe and healthful conditions. The OSH ACT provides workers with the right to:</a:t>
            </a:r>
          </a:p>
          <a:p>
            <a:pPr lvl="2"/>
            <a:r>
              <a:rPr lang="en-US" sz="3000" i="1" dirty="0"/>
              <a:t>Ask OSHA to inspect their workplace;</a:t>
            </a:r>
          </a:p>
          <a:p>
            <a:pPr lvl="2"/>
            <a:r>
              <a:rPr lang="en-US" sz="3000" i="1" dirty="0"/>
              <a:t>Review employers’ records of work-related injuries and illnesses </a:t>
            </a:r>
          </a:p>
          <a:p>
            <a:pPr lvl="2"/>
            <a:r>
              <a:rPr lang="en-US" sz="3000" i="1" dirty="0"/>
              <a:t>Get copies of  their medical records; and</a:t>
            </a:r>
          </a:p>
          <a:p>
            <a:pPr lvl="2"/>
            <a:r>
              <a:rPr lang="en-US" sz="3200" i="1" dirty="0"/>
              <a:t>Receive information and training about hazards and their prevention, using applicable OSHA standards. </a:t>
            </a:r>
          </a:p>
          <a:p>
            <a:pPr lvl="2"/>
            <a:endParaRPr lang="en-US" sz="3200" dirty="0"/>
          </a:p>
        </p:txBody>
      </p:sp>
      <p:sp>
        <p:nvSpPr>
          <p:cNvPr id="3" name="1 Başlık"/>
          <p:cNvSpPr txBox="1">
            <a:spLocks/>
          </p:cNvSpPr>
          <p:nvPr/>
        </p:nvSpPr>
        <p:spPr>
          <a:xfrm>
            <a:off x="0" y="0"/>
            <a:ext cx="9165021" cy="1066800"/>
          </a:xfrm>
          <a:prstGeom prst="rect">
            <a:avLst/>
          </a:prstGeom>
        </p:spPr>
        <p:txBody>
          <a:bodyPr vert="horz"/>
          <a:lstStyle/>
          <a:p>
            <a:pPr lvl="0" algn="ctr">
              <a:defRPr/>
            </a:pPr>
            <a:r>
              <a:rPr lang="en-US" sz="3600" b="1" kern="0" dirty="0">
                <a:solidFill>
                  <a:schemeClr val="bg1"/>
                </a:solidFill>
                <a:latin typeface="+mj-lt"/>
                <a:cs typeface="ＭＳ Ｐゴシック" charset="-128"/>
              </a:rPr>
              <a:t>WORKER RIGHTS </a:t>
            </a:r>
          </a:p>
          <a:p>
            <a:pPr lvl="0" algn="ctr">
              <a:defRPr/>
            </a:pPr>
            <a:r>
              <a:rPr lang="en-US" sz="3600" b="1" kern="0" dirty="0">
                <a:solidFill>
                  <a:schemeClr val="bg1"/>
                </a:solidFill>
                <a:latin typeface="+mj-lt"/>
                <a:cs typeface="ＭＳ Ｐゴシック" charset="-128"/>
              </a:rPr>
              <a:t>UNDER OSH ACT</a:t>
            </a:r>
            <a:endParaRPr kumimoji="0" lang="tr-TR" sz="3600" b="1" i="0" u="none" strike="noStrike" kern="0" cap="none" spc="0" normalizeH="0" baseline="0" noProof="0" dirty="0">
              <a:ln>
                <a:noFill/>
              </a:ln>
              <a:solidFill>
                <a:schemeClr val="bg1"/>
              </a:solidFill>
              <a:effectLst/>
              <a:uLnTx/>
              <a:uFillTx/>
              <a:latin typeface="+mj-lt"/>
              <a:cs typeface="ＭＳ Ｐゴシック" charset="-128"/>
            </a:endParaRPr>
          </a:p>
        </p:txBody>
      </p:sp>
      <p:pic>
        <p:nvPicPr>
          <p:cNvPr id="4" name="Picture 10" descr="C:\Users\serhan\AppData\Local\Microsoft\Windows\Temporary Internet Files\Content.IE5\GUE8SK41\MC900441394[1].png" title="gav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5410200"/>
            <a:ext cx="1143000" cy="990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0" y="304800"/>
            <a:ext cx="8229600" cy="1143000"/>
          </a:xfrm>
        </p:spPr>
        <p:txBody>
          <a:bodyPr>
            <a:normAutofit/>
          </a:bodyPr>
          <a:lstStyle/>
          <a:p>
            <a:r>
              <a:rPr lang="tr-TR" sz="2600" b="1" dirty="0">
                <a:solidFill>
                  <a:schemeClr val="bg1"/>
                </a:solidFill>
              </a:rPr>
              <a:t>LABELS AND OTHER FORMS OF </a:t>
            </a:r>
            <a:br>
              <a:rPr lang="tr-TR" sz="2600" b="1" dirty="0">
                <a:solidFill>
                  <a:schemeClr val="bg1"/>
                </a:solidFill>
              </a:rPr>
            </a:br>
            <a:r>
              <a:rPr lang="tr-TR" sz="2600" b="1" dirty="0" smtClean="0">
                <a:solidFill>
                  <a:schemeClr val="bg1"/>
                </a:solidFill>
              </a:rPr>
              <a:t>WARNING</a:t>
            </a:r>
            <a:r>
              <a:rPr lang="en-US" sz="2600" b="1" dirty="0" smtClean="0">
                <a:solidFill>
                  <a:schemeClr val="bg1"/>
                </a:solidFill>
              </a:rPr>
              <a:t>   </a:t>
            </a:r>
            <a:endParaRPr lang="tr-TR" sz="2600" b="1" dirty="0">
              <a:solidFill>
                <a:schemeClr val="bg1"/>
              </a:solidFill>
            </a:endParaRPr>
          </a:p>
        </p:txBody>
      </p:sp>
      <p:sp>
        <p:nvSpPr>
          <p:cNvPr id="3" name="2 İçerik Yer Tutucusu"/>
          <p:cNvSpPr>
            <a:spLocks noGrp="1"/>
          </p:cNvSpPr>
          <p:nvPr>
            <p:ph idx="1"/>
          </p:nvPr>
        </p:nvSpPr>
        <p:spPr>
          <a:xfrm>
            <a:off x="304800" y="1981200"/>
            <a:ext cx="5638800" cy="3962400"/>
          </a:xfrm>
        </p:spPr>
        <p:txBody>
          <a:bodyPr>
            <a:normAutofit/>
          </a:bodyPr>
          <a:lstStyle/>
          <a:p>
            <a:r>
              <a:rPr lang="en-US" dirty="0"/>
              <a:t>Manufacturers, importers and distributors are required to label, mark or tag their chemicals before the chemicals leave the workplace.</a:t>
            </a:r>
          </a:p>
          <a:p>
            <a:pPr>
              <a:buNone/>
            </a:pPr>
            <a:endParaRPr lang="tr-TR" dirty="0"/>
          </a:p>
        </p:txBody>
      </p:sp>
      <p:pic>
        <p:nvPicPr>
          <p:cNvPr id="4" name="Picture 6" descr="ANd9GcSc1uSFfasLS7s8T5wgwaduzatkerHIXiv2zsEdrRBvx_7clSLxR118OmE2"/>
          <p:cNvPicPr>
            <a:picLocks noChangeAspect="1" noChangeArrowheads="1"/>
          </p:cNvPicPr>
          <p:nvPr/>
        </p:nvPicPr>
        <p:blipFill>
          <a:blip r:embed="rId3" cstate="print"/>
          <a:srcRect/>
          <a:stretch>
            <a:fillRect/>
          </a:stretch>
        </p:blipFill>
        <p:spPr bwMode="auto">
          <a:xfrm>
            <a:off x="6553200" y="1752599"/>
            <a:ext cx="2209800" cy="4503439"/>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0" y="304800"/>
            <a:ext cx="8229600" cy="1143000"/>
          </a:xfrm>
        </p:spPr>
        <p:txBody>
          <a:bodyPr>
            <a:normAutofit/>
          </a:bodyPr>
          <a:lstStyle/>
          <a:p>
            <a:r>
              <a:rPr lang="tr-TR" sz="2600" b="1" dirty="0">
                <a:solidFill>
                  <a:schemeClr val="bg1"/>
                </a:solidFill>
              </a:rPr>
              <a:t>LABELS AND OTHER FORMS OF </a:t>
            </a:r>
            <a:br>
              <a:rPr lang="tr-TR" sz="2600" b="1" dirty="0">
                <a:solidFill>
                  <a:schemeClr val="bg1"/>
                </a:solidFill>
              </a:rPr>
            </a:br>
            <a:r>
              <a:rPr lang="tr-TR" sz="2600" b="1" dirty="0" smtClean="0">
                <a:solidFill>
                  <a:schemeClr val="bg1"/>
                </a:solidFill>
              </a:rPr>
              <a:t>WARNING</a:t>
            </a:r>
            <a:r>
              <a:rPr lang="en-US" sz="2600" b="1" dirty="0" smtClean="0">
                <a:solidFill>
                  <a:schemeClr val="bg1"/>
                </a:solidFill>
              </a:rPr>
              <a:t>    </a:t>
            </a:r>
            <a:endParaRPr lang="tr-TR" sz="2600" b="1" dirty="0">
              <a:solidFill>
                <a:schemeClr val="bg1"/>
              </a:solidFill>
            </a:endParaRPr>
          </a:p>
        </p:txBody>
      </p:sp>
      <p:sp>
        <p:nvSpPr>
          <p:cNvPr id="3" name="2 İçerik Yer Tutucusu"/>
          <p:cNvSpPr>
            <a:spLocks noGrp="1"/>
          </p:cNvSpPr>
          <p:nvPr>
            <p:ph idx="1"/>
          </p:nvPr>
        </p:nvSpPr>
        <p:spPr>
          <a:xfrm>
            <a:off x="152400" y="1447800"/>
            <a:ext cx="8839200" cy="5005536"/>
          </a:xfrm>
        </p:spPr>
        <p:txBody>
          <a:bodyPr/>
          <a:lstStyle/>
          <a:p>
            <a:r>
              <a:rPr lang="en-US" dirty="0"/>
              <a:t>Labels must contain</a:t>
            </a:r>
          </a:p>
          <a:p>
            <a:pPr lvl="1">
              <a:buFont typeface="Arial" pitchFamily="34" charset="0"/>
              <a:buChar char="•"/>
            </a:pPr>
            <a:r>
              <a:rPr lang="en-US" dirty="0"/>
              <a:t>Product identifier</a:t>
            </a:r>
          </a:p>
          <a:p>
            <a:pPr lvl="1">
              <a:buFont typeface="Arial" pitchFamily="34" charset="0"/>
              <a:buChar char="•"/>
            </a:pPr>
            <a:r>
              <a:rPr lang="en-US" dirty="0"/>
              <a:t>Symbols (Hazard pictograms)</a:t>
            </a:r>
          </a:p>
          <a:p>
            <a:pPr lvl="1">
              <a:buFont typeface="Arial" pitchFamily="34" charset="0"/>
              <a:buChar char="•"/>
            </a:pPr>
            <a:r>
              <a:rPr lang="en-US" dirty="0"/>
              <a:t>Signal word</a:t>
            </a:r>
          </a:p>
          <a:p>
            <a:pPr lvl="1">
              <a:buFont typeface="Arial" pitchFamily="34" charset="0"/>
              <a:buChar char="•"/>
            </a:pPr>
            <a:r>
              <a:rPr lang="en-US" dirty="0"/>
              <a:t>Hazard statement(s)</a:t>
            </a:r>
          </a:p>
          <a:p>
            <a:pPr lvl="1">
              <a:buFont typeface="Arial" pitchFamily="34" charset="0"/>
              <a:buChar char="•"/>
            </a:pPr>
            <a:r>
              <a:rPr lang="en-US" dirty="0"/>
              <a:t>Precautionary Statement(s)</a:t>
            </a:r>
          </a:p>
          <a:p>
            <a:pPr lvl="1">
              <a:buFont typeface="Arial" pitchFamily="34" charset="0"/>
              <a:buChar char="•"/>
            </a:pPr>
            <a:r>
              <a:rPr lang="en-US" dirty="0"/>
              <a:t>Name, Address, Phone Number of manufacturer, importer or responsible party. </a:t>
            </a:r>
          </a:p>
          <a:p>
            <a:pPr lvl="1">
              <a:buNone/>
            </a:pP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pPr lvl="0" eaLnBrk="0" hangingPunct="0">
              <a:defRPr/>
            </a:pPr>
            <a:r>
              <a:rPr lang="tr-TR" sz="2600" b="1" dirty="0">
                <a:solidFill>
                  <a:srgbClr val="FFFFFF"/>
                </a:solidFill>
                <a:ea typeface="ＭＳ Ｐゴシック" charset="-128"/>
              </a:rPr>
              <a:t>LABELS AND OTHER FORMS OF </a:t>
            </a:r>
            <a:br>
              <a:rPr lang="tr-TR" sz="2600" b="1" dirty="0">
                <a:solidFill>
                  <a:srgbClr val="FFFFFF"/>
                </a:solidFill>
                <a:ea typeface="ＭＳ Ｐゴシック" charset="-128"/>
              </a:rPr>
            </a:br>
            <a:r>
              <a:rPr lang="tr-TR" sz="2600" b="1" dirty="0">
                <a:solidFill>
                  <a:srgbClr val="FFFFFF"/>
                </a:solidFill>
                <a:ea typeface="ＭＳ Ｐゴシック" charset="-128"/>
              </a:rPr>
              <a:t>WARNING</a:t>
            </a:r>
            <a:br>
              <a:rPr lang="tr-TR" sz="2600" b="1" dirty="0">
                <a:solidFill>
                  <a:srgbClr val="FFFFFF"/>
                </a:solidFill>
                <a:ea typeface="ＭＳ Ｐゴシック" charset="-128"/>
              </a:rPr>
            </a:br>
            <a:endParaRPr lang="en-US" dirty="0"/>
          </a:p>
        </p:txBody>
      </p:sp>
      <p:sp>
        <p:nvSpPr>
          <p:cNvPr id="2" name="2 İçerik Yer Tutucusu"/>
          <p:cNvSpPr>
            <a:spLocks noGrp="1"/>
          </p:cNvSpPr>
          <p:nvPr>
            <p:ph idx="4294967295"/>
          </p:nvPr>
        </p:nvSpPr>
        <p:spPr>
          <a:xfrm>
            <a:off x="0" y="1295400"/>
            <a:ext cx="8229600" cy="457200"/>
          </a:xfrm>
          <a:prstGeom prst="rect">
            <a:avLst/>
          </a:prstGeom>
        </p:spPr>
        <p:txBody>
          <a:bodyPr/>
          <a:lstStyle/>
          <a:p>
            <a:r>
              <a:rPr lang="en-US" dirty="0"/>
              <a:t>Sample label</a:t>
            </a:r>
          </a:p>
        </p:txBody>
      </p:sp>
      <p:pic>
        <p:nvPicPr>
          <p:cNvPr id="3" name="Picture 5" title="sample label"/>
          <p:cNvPicPr>
            <a:picLocks noChangeAspect="1" noChangeArrowheads="1"/>
          </p:cNvPicPr>
          <p:nvPr/>
        </p:nvPicPr>
        <p:blipFill>
          <a:blip r:embed="rId3" cstate="print"/>
          <a:srcRect/>
          <a:stretch>
            <a:fillRect/>
          </a:stretch>
        </p:blipFill>
        <p:spPr bwMode="auto">
          <a:xfrm>
            <a:off x="0" y="1828800"/>
            <a:ext cx="9144000" cy="4876800"/>
          </a:xfrm>
          <a:prstGeom prst="rect">
            <a:avLst/>
          </a:prstGeom>
          <a:noFill/>
          <a:ln w="9525">
            <a:noFill/>
            <a:miter lim="800000"/>
            <a:headEnd/>
            <a:tailEnd/>
          </a:ln>
        </p:spPr>
      </p:pic>
      <p:sp>
        <p:nvSpPr>
          <p:cNvPr id="4" name="1 Başlık"/>
          <p:cNvSpPr txBox="1">
            <a:spLocks/>
          </p:cNvSpPr>
          <p:nvPr/>
        </p:nvSpPr>
        <p:spPr>
          <a:xfrm>
            <a:off x="762000" y="304800"/>
            <a:ext cx="8229600" cy="838200"/>
          </a:xfrm>
          <a:prstGeom prst="rect">
            <a:avLst/>
          </a:prstGeom>
        </p:spPr>
        <p:txBody>
          <a:bodyPr vert="horz">
            <a:normAutofit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600" b="1"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LABELS AND OTHER FORMS OF </a:t>
            </a:r>
            <a:br>
              <a:rPr kumimoji="0" lang="tr-TR" sz="2600" b="1"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br>
            <a:r>
              <a:rPr kumimoji="0" lang="tr-TR" sz="2600" b="1"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WARNING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 title="Symbo of Health Hazards"/>
          <p:cNvGrpSpPr/>
          <p:nvPr/>
        </p:nvGrpSpPr>
        <p:grpSpPr>
          <a:xfrm>
            <a:off x="457200" y="1295400"/>
            <a:ext cx="8229600" cy="5373960"/>
            <a:chOff x="457200" y="1295400"/>
            <a:chExt cx="8229600" cy="5373960"/>
          </a:xfrm>
        </p:grpSpPr>
        <p:graphicFrame>
          <p:nvGraphicFramePr>
            <p:cNvPr id="4" name="3 İçerik Yer Tutucusu"/>
            <p:cNvGraphicFramePr>
              <a:graphicFrameLocks/>
            </p:cNvGraphicFramePr>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title="symbol of health hazar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91000" y="1295400"/>
              <a:ext cx="72008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title="Symbol for Flammabl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72200" y="1828800"/>
              <a:ext cx="79129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title="Symbol for Exclamation mar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10400" y="3276600"/>
              <a:ext cx="879240" cy="8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title="Symbol for Gas Cylinde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81800" y="4648200"/>
              <a:ext cx="782177" cy="7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title="Symbol for Corrosion"/>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791200" y="5715000"/>
              <a:ext cx="90872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File:GHS-pictogram-explos.svg" title="Symbol for exploding bomb">
              <a:hlinkClick r:id="rId13"/>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699792" y="5805264"/>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ile:GHS-pictogram-rondflam.svg" title="symbol - flame over a circle">
              <a:hlinkClick r:id="rId15"/>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447800" y="4724400"/>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e:GHS-pictogram-skull.svg" title="Symbol - Skull and Crossbones">
              <a:hlinkClick r:id="rId17"/>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447800" y="3200400"/>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ile:GHS-pictogram-pollu.svg" title="Sysmbol for Environment">
              <a:hlinkClick r:id="rId19"/>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057400" y="1752600"/>
              <a:ext cx="936104" cy="9361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hidden="1"/>
          <p:cNvSpPr>
            <a:spLocks noGrp="1"/>
          </p:cNvSpPr>
          <p:nvPr>
            <p:ph type="title"/>
          </p:nvPr>
        </p:nvSpPr>
        <p:spPr/>
        <p:txBody>
          <a:bodyPr/>
          <a:lstStyle/>
          <a:p>
            <a:r>
              <a:rPr lang="en-US" dirty="0" smtClean="0"/>
              <a:t>Pictograms</a:t>
            </a:r>
            <a:endParaRPr lang="en-US" dirty="0"/>
          </a:p>
        </p:txBody>
      </p:sp>
      <p:sp>
        <p:nvSpPr>
          <p:cNvPr id="14" name="2 İçerik Yer Tutucusu"/>
          <p:cNvSpPr>
            <a:spLocks noGrp="1"/>
          </p:cNvSpPr>
          <p:nvPr>
            <p:ph idx="4294967295"/>
          </p:nvPr>
        </p:nvSpPr>
        <p:spPr>
          <a:xfrm>
            <a:off x="0" y="304800"/>
            <a:ext cx="8229600" cy="5821363"/>
          </a:xfrm>
          <a:prstGeom prst="rect">
            <a:avLst/>
          </a:prstGeom>
        </p:spPr>
        <p:txBody>
          <a:bodyPr/>
          <a:lstStyle/>
          <a:p>
            <a:pPr algn="ctr">
              <a:buNone/>
            </a:pPr>
            <a:r>
              <a:rPr lang="tr-TR" b="1" dirty="0">
                <a:solidFill>
                  <a:schemeClr val="bg1"/>
                </a:solidFill>
              </a:rPr>
              <a:t>PICTOGRAMS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Symbol for Health Haz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812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etin kutusu"/>
          <p:cNvSpPr txBox="1"/>
          <p:nvPr/>
        </p:nvSpPr>
        <p:spPr>
          <a:xfrm>
            <a:off x="2667000" y="228600"/>
            <a:ext cx="4648200" cy="1077218"/>
          </a:xfrm>
          <a:prstGeom prst="rect">
            <a:avLst/>
          </a:prstGeom>
          <a:noFill/>
        </p:spPr>
        <p:txBody>
          <a:bodyPr wrap="square" rtlCol="0">
            <a:spAutoFit/>
          </a:bodyPr>
          <a:lstStyle/>
          <a:p>
            <a:pPr algn="ctr"/>
            <a:r>
              <a:rPr lang="tr-TR" sz="3200" b="1" dirty="0">
                <a:solidFill>
                  <a:schemeClr val="bg1"/>
                </a:solidFill>
              </a:rPr>
              <a:t>HEALTH HAZARD</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4267200" y="1447800"/>
            <a:ext cx="4724400" cy="5447645"/>
          </a:xfrm>
          <a:prstGeom prst="rect">
            <a:avLst/>
          </a:prstGeom>
          <a:noFill/>
        </p:spPr>
        <p:txBody>
          <a:bodyPr wrap="square" rtlCol="0">
            <a:spAutoFit/>
          </a:bodyPr>
          <a:lstStyle/>
          <a:p>
            <a:pPr lvl="0">
              <a:lnSpc>
                <a:spcPct val="150000"/>
              </a:lnSpc>
              <a:buFont typeface="Arial" pitchFamily="34" charset="0"/>
              <a:buChar char="•"/>
            </a:pPr>
            <a:r>
              <a:rPr lang="en-US" sz="3600" dirty="0"/>
              <a:t>Carcinogen</a:t>
            </a:r>
          </a:p>
          <a:p>
            <a:pPr lvl="0">
              <a:lnSpc>
                <a:spcPct val="150000"/>
              </a:lnSpc>
              <a:buFont typeface="Arial" pitchFamily="34" charset="0"/>
              <a:buChar char="•"/>
            </a:pPr>
            <a:r>
              <a:rPr lang="en-US" sz="3600" dirty="0"/>
              <a:t>Mutagen</a:t>
            </a:r>
          </a:p>
          <a:p>
            <a:pPr lvl="0">
              <a:lnSpc>
                <a:spcPct val="150000"/>
              </a:lnSpc>
              <a:buFont typeface="Arial" pitchFamily="34" charset="0"/>
              <a:buChar char="•"/>
            </a:pPr>
            <a:r>
              <a:rPr lang="en-US" sz="3600" b="0" i="0" dirty="0"/>
              <a:t>Reproductive Toxicity</a:t>
            </a:r>
            <a:endParaRPr lang="en-US" sz="3600" dirty="0"/>
          </a:p>
          <a:p>
            <a:pPr lvl="0">
              <a:lnSpc>
                <a:spcPct val="150000"/>
              </a:lnSpc>
              <a:buFont typeface="Arial" pitchFamily="34" charset="0"/>
              <a:buChar char="•"/>
            </a:pPr>
            <a:r>
              <a:rPr lang="en-US" sz="3600" b="0" i="0" dirty="0"/>
              <a:t>Respiratory Sensitizer</a:t>
            </a:r>
            <a:endParaRPr lang="en-US" sz="3600" dirty="0"/>
          </a:p>
          <a:p>
            <a:pPr lvl="0">
              <a:lnSpc>
                <a:spcPct val="150000"/>
              </a:lnSpc>
              <a:buFont typeface="Arial" pitchFamily="34" charset="0"/>
              <a:buChar char="•"/>
            </a:pPr>
            <a:r>
              <a:rPr lang="en-US" sz="3600" b="0" i="0" dirty="0"/>
              <a:t>Target Organ Toxicity</a:t>
            </a:r>
            <a:endParaRPr lang="en-US" sz="3600" dirty="0"/>
          </a:p>
          <a:p>
            <a:pPr lvl="0">
              <a:lnSpc>
                <a:spcPct val="150000"/>
              </a:lnSpc>
              <a:buFont typeface="Arial" pitchFamily="34" charset="0"/>
              <a:buChar char="•"/>
            </a:pPr>
            <a:r>
              <a:rPr lang="en-US" sz="3600" b="0" i="0" dirty="0"/>
              <a:t>Aspiration Toxicity</a:t>
            </a:r>
            <a:endParaRPr lang="en-US" sz="3600" dirty="0"/>
          </a:p>
          <a:p>
            <a:endParaRPr lang="tr-TR" dirty="0"/>
          </a:p>
        </p:txBody>
      </p:sp>
      <p:sp>
        <p:nvSpPr>
          <p:cNvPr id="5" name="Title 4" hidden="1"/>
          <p:cNvSpPr>
            <a:spLocks noGrp="1"/>
          </p:cNvSpPr>
          <p:nvPr>
            <p:ph type="title"/>
          </p:nvPr>
        </p:nvSpPr>
        <p:spPr/>
        <p:txBody>
          <a:bodyPr/>
          <a:lstStyle/>
          <a:p>
            <a:r>
              <a:rPr lang="en-US" dirty="0" smtClean="0"/>
              <a:t>Health Hazard Pictogram</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symbol for flammab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81200"/>
            <a:ext cx="41094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etin kutusu"/>
          <p:cNvSpPr txBox="1"/>
          <p:nvPr/>
        </p:nvSpPr>
        <p:spPr>
          <a:xfrm>
            <a:off x="2667000" y="304800"/>
            <a:ext cx="4648200" cy="584775"/>
          </a:xfrm>
          <a:prstGeom prst="rect">
            <a:avLst/>
          </a:prstGeom>
          <a:noFill/>
        </p:spPr>
        <p:txBody>
          <a:bodyPr wrap="square" rtlCol="0">
            <a:spAutoFit/>
          </a:bodyPr>
          <a:lstStyle/>
          <a:p>
            <a:pPr algn="ctr"/>
            <a:r>
              <a:rPr lang="tr-TR" sz="3200" b="1" dirty="0">
                <a:solidFill>
                  <a:schemeClr val="bg1"/>
                </a:solidFill>
              </a:rPr>
              <a:t>FLAME</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3962400" y="1447800"/>
            <a:ext cx="5105400" cy="5447645"/>
          </a:xfrm>
          <a:prstGeom prst="rect">
            <a:avLst/>
          </a:prstGeom>
          <a:noFill/>
        </p:spPr>
        <p:txBody>
          <a:bodyPr wrap="square" rtlCol="0">
            <a:spAutoFit/>
          </a:bodyPr>
          <a:lstStyle/>
          <a:p>
            <a:pPr lvl="1">
              <a:lnSpc>
                <a:spcPct val="150000"/>
              </a:lnSpc>
              <a:buFont typeface="Arial" pitchFamily="34" charset="0"/>
              <a:buChar char="•"/>
            </a:pPr>
            <a:r>
              <a:rPr lang="en-US" sz="3600" b="0" i="0" dirty="0"/>
              <a:t>Flammables</a:t>
            </a:r>
            <a:endParaRPr lang="en-US" sz="3600" dirty="0"/>
          </a:p>
          <a:p>
            <a:pPr lvl="1">
              <a:lnSpc>
                <a:spcPct val="150000"/>
              </a:lnSpc>
              <a:buFont typeface="Arial" pitchFamily="34" charset="0"/>
              <a:buChar char="•"/>
            </a:pPr>
            <a:r>
              <a:rPr lang="en-US" sz="3600" b="0" i="0" dirty="0"/>
              <a:t>Pyrophorics</a:t>
            </a:r>
            <a:endParaRPr lang="en-US" sz="3600" dirty="0"/>
          </a:p>
          <a:p>
            <a:pPr lvl="1">
              <a:lnSpc>
                <a:spcPct val="150000"/>
              </a:lnSpc>
              <a:buFont typeface="Arial" pitchFamily="34" charset="0"/>
              <a:buChar char="•"/>
            </a:pPr>
            <a:r>
              <a:rPr lang="en-US" sz="3600" b="0" i="0" dirty="0"/>
              <a:t>Self-Heating</a:t>
            </a:r>
            <a:endParaRPr lang="en-US" sz="3600" dirty="0"/>
          </a:p>
          <a:p>
            <a:pPr lvl="1">
              <a:lnSpc>
                <a:spcPct val="150000"/>
              </a:lnSpc>
              <a:buFont typeface="Arial" pitchFamily="34" charset="0"/>
              <a:buChar char="•"/>
            </a:pPr>
            <a:r>
              <a:rPr lang="en-US" sz="3600" b="0" i="0" dirty="0"/>
              <a:t>Emits Flammable Gas</a:t>
            </a:r>
            <a:endParaRPr lang="en-US" sz="3600" dirty="0"/>
          </a:p>
          <a:p>
            <a:pPr lvl="1">
              <a:lnSpc>
                <a:spcPct val="150000"/>
              </a:lnSpc>
              <a:buFont typeface="Arial" pitchFamily="34" charset="0"/>
              <a:buChar char="•"/>
            </a:pPr>
            <a:r>
              <a:rPr lang="en-US" sz="3600" b="0" i="0" dirty="0"/>
              <a:t>Self-Reactives</a:t>
            </a:r>
            <a:endParaRPr lang="en-US" sz="3600" dirty="0"/>
          </a:p>
          <a:p>
            <a:pPr lvl="1">
              <a:lnSpc>
                <a:spcPct val="150000"/>
              </a:lnSpc>
              <a:buFont typeface="Arial" pitchFamily="34" charset="0"/>
              <a:buChar char="•"/>
            </a:pPr>
            <a:r>
              <a:rPr lang="en-US" sz="3600" b="0" i="0" dirty="0"/>
              <a:t>Organic Peroxides</a:t>
            </a:r>
            <a:endParaRPr lang="en-US" sz="3600" dirty="0"/>
          </a:p>
          <a:p>
            <a:endParaRPr lang="tr-TR" dirty="0"/>
          </a:p>
        </p:txBody>
      </p:sp>
      <p:sp>
        <p:nvSpPr>
          <p:cNvPr id="5" name="Title 4" hidden="1"/>
          <p:cNvSpPr>
            <a:spLocks noGrp="1"/>
          </p:cNvSpPr>
          <p:nvPr>
            <p:ph type="title"/>
          </p:nvPr>
        </p:nvSpPr>
        <p:spPr/>
        <p:txBody>
          <a:bodyPr/>
          <a:lstStyle/>
          <a:p>
            <a:r>
              <a:rPr lang="en-US" dirty="0" smtClean="0"/>
              <a:t>Flame Pictogram</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title="exclamation mark symb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81200"/>
            <a:ext cx="411068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etin kutusu"/>
          <p:cNvSpPr txBox="1"/>
          <p:nvPr/>
        </p:nvSpPr>
        <p:spPr>
          <a:xfrm>
            <a:off x="2209800" y="152400"/>
            <a:ext cx="5334000" cy="1077218"/>
          </a:xfrm>
          <a:prstGeom prst="rect">
            <a:avLst/>
          </a:prstGeom>
          <a:noFill/>
        </p:spPr>
        <p:txBody>
          <a:bodyPr wrap="square" rtlCol="0">
            <a:spAutoFit/>
          </a:bodyPr>
          <a:lstStyle/>
          <a:p>
            <a:pPr algn="ctr"/>
            <a:r>
              <a:rPr lang="tr-TR" sz="3200" b="1" dirty="0">
                <a:solidFill>
                  <a:schemeClr val="bg1"/>
                </a:solidFill>
              </a:rPr>
              <a:t>EXCLAMATION MARK</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4191000" y="1447800"/>
            <a:ext cx="4876800" cy="5632311"/>
          </a:xfrm>
          <a:prstGeom prst="rect">
            <a:avLst/>
          </a:prstGeom>
          <a:noFill/>
        </p:spPr>
        <p:txBody>
          <a:bodyPr wrap="square" rtlCol="0">
            <a:spAutoFit/>
          </a:bodyPr>
          <a:lstStyle/>
          <a:p>
            <a:pPr lvl="1">
              <a:lnSpc>
                <a:spcPct val="150000"/>
              </a:lnSpc>
              <a:buFont typeface="Arial" pitchFamily="34" charset="0"/>
              <a:buChar char="•"/>
            </a:pPr>
            <a:r>
              <a:rPr lang="en-US" sz="3200" b="0" i="0" dirty="0"/>
              <a:t>Irritant (skin and eye)</a:t>
            </a:r>
            <a:endParaRPr lang="en-US" sz="3200" dirty="0"/>
          </a:p>
          <a:p>
            <a:pPr lvl="1">
              <a:lnSpc>
                <a:spcPct val="150000"/>
              </a:lnSpc>
              <a:buFont typeface="Arial" pitchFamily="34" charset="0"/>
              <a:buChar char="•"/>
            </a:pPr>
            <a:r>
              <a:rPr lang="en-US" sz="3200" b="0" i="0" dirty="0"/>
              <a:t>Skin Sensitizer</a:t>
            </a:r>
            <a:endParaRPr lang="en-US" sz="3200" dirty="0"/>
          </a:p>
          <a:p>
            <a:pPr lvl="1">
              <a:lnSpc>
                <a:spcPct val="150000"/>
              </a:lnSpc>
              <a:buFont typeface="Arial" pitchFamily="34" charset="0"/>
              <a:buChar char="•"/>
            </a:pPr>
            <a:r>
              <a:rPr lang="en-US" sz="3200" b="0" i="0" dirty="0"/>
              <a:t>Acute Toxicity (harmful)</a:t>
            </a:r>
            <a:endParaRPr lang="en-US" sz="3200" dirty="0"/>
          </a:p>
          <a:p>
            <a:pPr lvl="1">
              <a:lnSpc>
                <a:spcPct val="150000"/>
              </a:lnSpc>
              <a:buFont typeface="Arial" pitchFamily="34" charset="0"/>
              <a:buChar char="•"/>
            </a:pPr>
            <a:r>
              <a:rPr lang="en-US" sz="3200" b="0" i="0" dirty="0"/>
              <a:t>Narcotic Effects</a:t>
            </a:r>
            <a:endParaRPr lang="en-US" sz="3200" dirty="0"/>
          </a:p>
          <a:p>
            <a:pPr lvl="1">
              <a:lnSpc>
                <a:spcPct val="150000"/>
              </a:lnSpc>
              <a:buFont typeface="Arial" pitchFamily="34" charset="0"/>
              <a:buChar char="•"/>
            </a:pPr>
            <a:r>
              <a:rPr lang="en-US" sz="3200" b="0" i="0" dirty="0"/>
              <a:t>Respiratory Tract Irritant</a:t>
            </a:r>
            <a:endParaRPr lang="en-US" sz="3200" b="0" dirty="0"/>
          </a:p>
          <a:p>
            <a:pPr lvl="1">
              <a:lnSpc>
                <a:spcPct val="150000"/>
              </a:lnSpc>
              <a:buFont typeface="Arial" pitchFamily="34" charset="0"/>
              <a:buChar char="•"/>
            </a:pPr>
            <a:r>
              <a:rPr lang="en-US" sz="3200" b="0" i="0" dirty="0"/>
              <a:t>Hazardous to Ozone Layer (Non-mandatory)</a:t>
            </a:r>
            <a:endParaRPr lang="en-US" sz="3200" b="0" dirty="0"/>
          </a:p>
          <a:p>
            <a:endParaRPr lang="tr-TR" dirty="0"/>
          </a:p>
        </p:txBody>
      </p:sp>
      <p:sp>
        <p:nvSpPr>
          <p:cNvPr id="5" name="Title 4" hidden="1"/>
          <p:cNvSpPr>
            <a:spLocks noGrp="1"/>
          </p:cNvSpPr>
          <p:nvPr>
            <p:ph type="title"/>
          </p:nvPr>
        </p:nvSpPr>
        <p:spPr/>
        <p:txBody>
          <a:bodyPr/>
          <a:lstStyle/>
          <a:p>
            <a:r>
              <a:rPr lang="en-US" dirty="0" smtClean="0"/>
              <a:t>Exclamation Mark Pictogram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symbol for gas cylin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29" y="1981200"/>
            <a:ext cx="41094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etin kutusu"/>
          <p:cNvSpPr txBox="1"/>
          <p:nvPr/>
        </p:nvSpPr>
        <p:spPr>
          <a:xfrm>
            <a:off x="2895600" y="152400"/>
            <a:ext cx="4038600" cy="1077218"/>
          </a:xfrm>
          <a:prstGeom prst="rect">
            <a:avLst/>
          </a:prstGeom>
          <a:noFill/>
        </p:spPr>
        <p:txBody>
          <a:bodyPr wrap="square" rtlCol="0">
            <a:spAutoFit/>
          </a:bodyPr>
          <a:lstStyle/>
          <a:p>
            <a:pPr algn="ctr"/>
            <a:r>
              <a:rPr lang="tr-TR" sz="3200" b="1" dirty="0">
                <a:solidFill>
                  <a:schemeClr val="bg1"/>
                </a:solidFill>
              </a:rPr>
              <a:t>GAS CYLINDER</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4648200" y="2667000"/>
            <a:ext cx="4267200" cy="2123658"/>
          </a:xfrm>
          <a:prstGeom prst="rect">
            <a:avLst/>
          </a:prstGeom>
          <a:noFill/>
        </p:spPr>
        <p:txBody>
          <a:bodyPr wrap="square" rtlCol="0">
            <a:spAutoFit/>
          </a:bodyPr>
          <a:lstStyle/>
          <a:p>
            <a:pPr lvl="0">
              <a:buFont typeface="Arial" pitchFamily="34" charset="0"/>
              <a:buChar char="•"/>
            </a:pPr>
            <a:r>
              <a:rPr lang="en-US" sz="3600" dirty="0"/>
              <a:t>Gases under Pressure</a:t>
            </a:r>
          </a:p>
          <a:p>
            <a:pPr lvl="1">
              <a:buFont typeface="Arial" pitchFamily="34" charset="0"/>
              <a:buChar char="•"/>
            </a:pPr>
            <a:r>
              <a:rPr lang="en-US" dirty="0">
                <a:latin typeface="Times" pitchFamily="-112" charset="0"/>
                <a:cs typeface="ＭＳ Ｐゴシック" charset="-128"/>
              </a:rPr>
              <a:t>Substance is compressed, liquefied, or dissolved at 29 psi or more</a:t>
            </a:r>
            <a:endParaRPr lang="en-US" dirty="0"/>
          </a:p>
          <a:p>
            <a:endParaRPr lang="tr-TR" dirty="0"/>
          </a:p>
        </p:txBody>
      </p:sp>
      <p:sp>
        <p:nvSpPr>
          <p:cNvPr id="5" name="Title 4" hidden="1"/>
          <p:cNvSpPr>
            <a:spLocks noGrp="1"/>
          </p:cNvSpPr>
          <p:nvPr>
            <p:ph type="title"/>
          </p:nvPr>
        </p:nvSpPr>
        <p:spPr/>
        <p:txBody>
          <a:bodyPr/>
          <a:lstStyle/>
          <a:p>
            <a:r>
              <a:rPr lang="en-US" dirty="0" smtClean="0"/>
              <a:t>Gas Cylinder Pictogram</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symbol for corr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81200"/>
            <a:ext cx="419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etin kutusu"/>
          <p:cNvSpPr txBox="1"/>
          <p:nvPr/>
        </p:nvSpPr>
        <p:spPr>
          <a:xfrm>
            <a:off x="2667000" y="228600"/>
            <a:ext cx="4648200" cy="1077218"/>
          </a:xfrm>
          <a:prstGeom prst="rect">
            <a:avLst/>
          </a:prstGeom>
          <a:noFill/>
        </p:spPr>
        <p:txBody>
          <a:bodyPr wrap="square" rtlCol="0">
            <a:spAutoFit/>
          </a:bodyPr>
          <a:lstStyle/>
          <a:p>
            <a:pPr algn="ctr"/>
            <a:r>
              <a:rPr lang="tr-TR" sz="3200" b="1" dirty="0">
                <a:solidFill>
                  <a:schemeClr val="bg1"/>
                </a:solidFill>
              </a:rPr>
              <a:t>CORROSION</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4114800" y="2263676"/>
            <a:ext cx="5105400" cy="3370153"/>
          </a:xfrm>
          <a:prstGeom prst="rect">
            <a:avLst/>
          </a:prstGeom>
          <a:noFill/>
        </p:spPr>
        <p:txBody>
          <a:bodyPr wrap="square" rtlCol="0">
            <a:spAutoFit/>
          </a:bodyPr>
          <a:lstStyle/>
          <a:p>
            <a:pPr lvl="0">
              <a:lnSpc>
                <a:spcPct val="150000"/>
              </a:lnSpc>
              <a:buFont typeface="Arial" pitchFamily="34" charset="0"/>
              <a:buChar char="•"/>
            </a:pPr>
            <a:r>
              <a:rPr lang="en-US" sz="4200" b="0" i="0" dirty="0"/>
              <a:t>Skin Corrosion/Burns</a:t>
            </a:r>
            <a:endParaRPr lang="en-US" sz="4200" dirty="0"/>
          </a:p>
          <a:p>
            <a:pPr lvl="0">
              <a:lnSpc>
                <a:spcPct val="150000"/>
              </a:lnSpc>
              <a:buFont typeface="Arial" pitchFamily="34" charset="0"/>
              <a:buChar char="•"/>
            </a:pPr>
            <a:r>
              <a:rPr lang="en-US" sz="4200" b="0" i="0" dirty="0"/>
              <a:t>Eye Damage</a:t>
            </a:r>
            <a:endParaRPr lang="en-US" sz="4200" dirty="0"/>
          </a:p>
          <a:p>
            <a:pPr lvl="0">
              <a:lnSpc>
                <a:spcPct val="150000"/>
              </a:lnSpc>
              <a:buFont typeface="Arial" pitchFamily="34" charset="0"/>
              <a:buChar char="•"/>
            </a:pPr>
            <a:r>
              <a:rPr lang="en-US" sz="4200" b="0" i="0" dirty="0"/>
              <a:t>Corrosive to Metals</a:t>
            </a:r>
            <a:endParaRPr lang="en-US" sz="4200" dirty="0"/>
          </a:p>
          <a:p>
            <a:endParaRPr lang="tr-TR" dirty="0"/>
          </a:p>
        </p:txBody>
      </p:sp>
      <p:sp>
        <p:nvSpPr>
          <p:cNvPr id="5" name="Title 4" hidden="1"/>
          <p:cNvSpPr>
            <a:spLocks noGrp="1"/>
          </p:cNvSpPr>
          <p:nvPr>
            <p:ph type="title"/>
          </p:nvPr>
        </p:nvSpPr>
        <p:spPr/>
        <p:txBody>
          <a:bodyPr/>
          <a:lstStyle/>
          <a:p>
            <a:r>
              <a:rPr lang="en-US" dirty="0" err="1" smtClean="0"/>
              <a:t>Sorrosion</a:t>
            </a:r>
            <a:r>
              <a:rPr lang="en-US" dirty="0" smtClean="0"/>
              <a:t> pictogram</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le:GHS-pictogram-explos.sv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9812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kutusu"/>
          <p:cNvSpPr txBox="1"/>
          <p:nvPr/>
        </p:nvSpPr>
        <p:spPr>
          <a:xfrm>
            <a:off x="2667000" y="228601"/>
            <a:ext cx="4648200" cy="1077218"/>
          </a:xfrm>
          <a:prstGeom prst="rect">
            <a:avLst/>
          </a:prstGeom>
          <a:noFill/>
        </p:spPr>
        <p:txBody>
          <a:bodyPr wrap="square" rtlCol="0">
            <a:spAutoFit/>
          </a:bodyPr>
          <a:lstStyle/>
          <a:p>
            <a:pPr algn="ctr"/>
            <a:r>
              <a:rPr lang="tr-TR" sz="3200" b="1" dirty="0">
                <a:solidFill>
                  <a:schemeClr val="bg1"/>
                </a:solidFill>
              </a:rPr>
              <a:t>EXPLODING BOMB</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4343400" y="2247543"/>
            <a:ext cx="4343400" cy="3370153"/>
          </a:xfrm>
          <a:prstGeom prst="rect">
            <a:avLst/>
          </a:prstGeom>
          <a:noFill/>
        </p:spPr>
        <p:txBody>
          <a:bodyPr wrap="square" rtlCol="0">
            <a:spAutoFit/>
          </a:bodyPr>
          <a:lstStyle/>
          <a:p>
            <a:pPr lvl="0">
              <a:lnSpc>
                <a:spcPct val="150000"/>
              </a:lnSpc>
              <a:buFont typeface="Arial" pitchFamily="34" charset="0"/>
              <a:buChar char="•"/>
            </a:pPr>
            <a:r>
              <a:rPr lang="en-US" sz="4200" b="0" i="0" dirty="0"/>
              <a:t>Explosives</a:t>
            </a:r>
            <a:endParaRPr lang="en-US" sz="4200" dirty="0"/>
          </a:p>
          <a:p>
            <a:pPr lvl="0">
              <a:lnSpc>
                <a:spcPct val="150000"/>
              </a:lnSpc>
              <a:buFont typeface="Arial" pitchFamily="34" charset="0"/>
              <a:buChar char="•"/>
            </a:pPr>
            <a:r>
              <a:rPr lang="en-US" sz="4200" b="0" i="0" dirty="0"/>
              <a:t>Self-Reactives</a:t>
            </a:r>
            <a:endParaRPr lang="en-US" sz="4200" dirty="0"/>
          </a:p>
          <a:p>
            <a:pPr lvl="0">
              <a:lnSpc>
                <a:spcPct val="150000"/>
              </a:lnSpc>
              <a:buFont typeface="Arial" pitchFamily="34" charset="0"/>
              <a:buChar char="•"/>
            </a:pPr>
            <a:r>
              <a:rPr lang="en-US" sz="4200" b="0" i="0" dirty="0"/>
              <a:t>Organic Peroxides</a:t>
            </a:r>
            <a:endParaRPr lang="en-US" sz="4200" dirty="0"/>
          </a:p>
          <a:p>
            <a:endParaRPr lang="tr-TR" dirty="0"/>
          </a:p>
        </p:txBody>
      </p:sp>
      <p:sp>
        <p:nvSpPr>
          <p:cNvPr id="5" name="Title 4" hidden="1"/>
          <p:cNvSpPr>
            <a:spLocks noGrp="1"/>
          </p:cNvSpPr>
          <p:nvPr>
            <p:ph type="title"/>
          </p:nvPr>
        </p:nvSpPr>
        <p:spPr/>
        <p:txBody>
          <a:bodyPr/>
          <a:lstStyle/>
          <a:p>
            <a:r>
              <a:rPr lang="en-US" dirty="0" smtClean="0"/>
              <a:t>Exploding  Bomb Pictogram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Whistleblower rights</a:t>
            </a:r>
            <a:endParaRPr lang="en-US" dirty="0"/>
          </a:p>
        </p:txBody>
      </p:sp>
      <p:sp>
        <p:nvSpPr>
          <p:cNvPr id="2" name="2 İçerik Yer Tutucusu"/>
          <p:cNvSpPr>
            <a:spLocks noGrp="1"/>
          </p:cNvSpPr>
          <p:nvPr>
            <p:ph idx="4294967295"/>
          </p:nvPr>
        </p:nvSpPr>
        <p:spPr>
          <a:xfrm>
            <a:off x="0" y="1524000"/>
            <a:ext cx="8686800" cy="5029200"/>
          </a:xfrm>
          <a:prstGeom prst="rect">
            <a:avLst/>
          </a:prstGeom>
          <a:ln w="57150">
            <a:solidFill>
              <a:srgbClr val="006859"/>
            </a:solidFill>
          </a:ln>
        </p:spPr>
        <p:style>
          <a:lnRef idx="2">
            <a:schemeClr val="accent2"/>
          </a:lnRef>
          <a:fillRef idx="1">
            <a:schemeClr val="lt1"/>
          </a:fillRef>
          <a:effectRef idx="0">
            <a:schemeClr val="accent2"/>
          </a:effectRef>
          <a:fontRef idx="minor">
            <a:schemeClr val="dk1"/>
          </a:fontRef>
        </p:style>
        <p:txBody>
          <a:bodyPr/>
          <a:lstStyle/>
          <a:p>
            <a:r>
              <a:rPr lang="en-US" i="1" dirty="0"/>
              <a:t>Workers may file a complaint with OSHA if the employer retaliates by taking unfavorable personnel action against them  for </a:t>
            </a:r>
            <a:r>
              <a:rPr lang="en-US" i="1" dirty="0" err="1"/>
              <a:t>whistleblowing</a:t>
            </a:r>
            <a:r>
              <a:rPr lang="en-US" i="1" dirty="0"/>
              <a:t>.</a:t>
            </a:r>
          </a:p>
          <a:p>
            <a:pPr lvl="1"/>
            <a:r>
              <a:rPr lang="en-US" i="1" dirty="0"/>
              <a:t>	 for more information 	</a:t>
            </a:r>
            <a:r>
              <a:rPr lang="en-US" sz="2200" b="1" i="1" dirty="0">
                <a:hlinkClick r:id="rId3"/>
              </a:rPr>
              <a:t>Whistleblowers’ Rights</a:t>
            </a:r>
            <a:endParaRPr lang="en-US" sz="2200" b="1" i="1" dirty="0"/>
          </a:p>
          <a:p>
            <a:pPr lvl="1"/>
            <a:endParaRPr lang="en-US" sz="2200" b="1" i="1" dirty="0"/>
          </a:p>
          <a:p>
            <a:r>
              <a:rPr lang="en-US" i="1" dirty="0"/>
              <a:t>Whistleblower laws require that complaints be filed with OSHA within certain time limits following the alleged retaliation. </a:t>
            </a:r>
          </a:p>
          <a:p>
            <a:endParaRPr lang="tr-TR" sz="3000" dirty="0"/>
          </a:p>
          <a:p>
            <a:endParaRPr lang="en-US" dirty="0"/>
          </a:p>
          <a:p>
            <a:endParaRPr lang="en-US" dirty="0"/>
          </a:p>
        </p:txBody>
      </p:sp>
      <p:sp>
        <p:nvSpPr>
          <p:cNvPr id="3" name="1 Başlık"/>
          <p:cNvSpPr txBox="1">
            <a:spLocks/>
          </p:cNvSpPr>
          <p:nvPr/>
        </p:nvSpPr>
        <p:spPr>
          <a:xfrm>
            <a:off x="1143000" y="26276"/>
            <a:ext cx="6705600" cy="1371600"/>
          </a:xfrm>
          <a:prstGeom prst="rect">
            <a:avLst/>
          </a:prstGeom>
        </p:spPr>
        <p:txBody>
          <a:bodyPr vert="horz"/>
          <a:lstStyle/>
          <a:p>
            <a:pPr lvl="0" algn="ctr">
              <a:defRPr/>
            </a:pPr>
            <a:r>
              <a:rPr lang="en-US" sz="3600" b="1" dirty="0">
                <a:solidFill>
                  <a:schemeClr val="bg1"/>
                </a:solidFill>
              </a:rPr>
              <a:t>RIGHTS AS A WHISTLEBLOWER</a:t>
            </a:r>
            <a:endParaRPr lang="tr-TR" sz="3600" b="1" dirty="0">
              <a:solidFill>
                <a:schemeClr val="bg1"/>
              </a:solidFill>
            </a:endParaRPr>
          </a:p>
        </p:txBody>
      </p:sp>
      <p:pic>
        <p:nvPicPr>
          <p:cNvPr id="4" name="Picture 3" descr="C:\Users\serhan\AppData\Local\Microsoft\Windows\Temporary Internet Files\Content.IE5\D4D7PT52\MC900383616[1].wmf" title="Stick man blowing a whist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5029200"/>
            <a:ext cx="1295400" cy="1371600"/>
          </a:xfrm>
          <a:prstGeom prst="rect">
            <a:avLst/>
          </a:prstGeom>
          <a:noFill/>
        </p:spPr>
      </p:pic>
      <p:pic>
        <p:nvPicPr>
          <p:cNvPr id="5" name="Picture 4" descr="C:\Users\serhan\AppData\Local\Microsoft\Windows\Temporary Internet Files\Content.IE5\1QNYN1LP\MC900304825[1].wmf" title="pointing fing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3657600"/>
            <a:ext cx="579623" cy="4572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GHS-pictogram-rondflam.sv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9812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kutusu"/>
          <p:cNvSpPr txBox="1"/>
          <p:nvPr/>
        </p:nvSpPr>
        <p:spPr>
          <a:xfrm>
            <a:off x="2438400" y="215682"/>
            <a:ext cx="4800600" cy="1077218"/>
          </a:xfrm>
          <a:prstGeom prst="rect">
            <a:avLst/>
          </a:prstGeom>
          <a:noFill/>
        </p:spPr>
        <p:txBody>
          <a:bodyPr wrap="square" rtlCol="0">
            <a:spAutoFit/>
          </a:bodyPr>
          <a:lstStyle/>
          <a:p>
            <a:pPr algn="ctr"/>
            <a:r>
              <a:rPr lang="tr-TR" sz="3200" b="1" dirty="0">
                <a:solidFill>
                  <a:schemeClr val="bg1"/>
                </a:solidFill>
              </a:rPr>
              <a:t>FLAME OVER CIRCLE</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3909120" y="2743200"/>
            <a:ext cx="5234880" cy="2400657"/>
          </a:xfrm>
          <a:prstGeom prst="rect">
            <a:avLst/>
          </a:prstGeom>
          <a:noFill/>
        </p:spPr>
        <p:txBody>
          <a:bodyPr wrap="square" rtlCol="0">
            <a:spAutoFit/>
          </a:bodyPr>
          <a:lstStyle/>
          <a:p>
            <a:pPr lvl="0">
              <a:buFont typeface="Arial" pitchFamily="34" charset="0"/>
              <a:buChar char="•"/>
            </a:pPr>
            <a:r>
              <a:rPr lang="en-US" sz="4200" b="0" i="0" dirty="0"/>
              <a:t>Oxidizers</a:t>
            </a:r>
            <a:endParaRPr lang="tr-TR" sz="4200" b="0" i="0" dirty="0"/>
          </a:p>
          <a:p>
            <a:pPr lvl="1">
              <a:buFont typeface="Arial" pitchFamily="34" charset="0"/>
              <a:buChar char="•"/>
            </a:pPr>
            <a:r>
              <a:rPr lang="en-US" sz="2800" dirty="0"/>
              <a:t>substances that release oxygen to another material for purpose of combustion</a:t>
            </a:r>
          </a:p>
          <a:p>
            <a:endParaRPr lang="tr-TR" dirty="0"/>
          </a:p>
        </p:txBody>
      </p:sp>
      <p:sp>
        <p:nvSpPr>
          <p:cNvPr id="5" name="Title 4" hidden="1"/>
          <p:cNvSpPr>
            <a:spLocks noGrp="1"/>
          </p:cNvSpPr>
          <p:nvPr>
            <p:ph type="title"/>
          </p:nvPr>
        </p:nvSpPr>
        <p:spPr/>
        <p:txBody>
          <a:bodyPr/>
          <a:lstStyle/>
          <a:p>
            <a:r>
              <a:rPr lang="en-US" dirty="0" smtClean="0"/>
              <a:t>Flame over circle pictogram</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GHS-pictogram-skull.sv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1" y="1981200"/>
            <a:ext cx="4114799"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kutusu"/>
          <p:cNvSpPr txBox="1"/>
          <p:nvPr/>
        </p:nvSpPr>
        <p:spPr>
          <a:xfrm>
            <a:off x="2133600" y="152400"/>
            <a:ext cx="5486400" cy="1077218"/>
          </a:xfrm>
          <a:prstGeom prst="rect">
            <a:avLst/>
          </a:prstGeom>
          <a:noFill/>
        </p:spPr>
        <p:txBody>
          <a:bodyPr wrap="square" rtlCol="0">
            <a:spAutoFit/>
          </a:bodyPr>
          <a:lstStyle/>
          <a:p>
            <a:pPr algn="ctr"/>
            <a:r>
              <a:rPr lang="tr-TR" sz="3200" b="1" dirty="0">
                <a:solidFill>
                  <a:schemeClr val="bg1"/>
                </a:solidFill>
              </a:rPr>
              <a:t>SKULL </a:t>
            </a:r>
            <a:r>
              <a:rPr lang="en-US" sz="3200" b="1" dirty="0">
                <a:solidFill>
                  <a:schemeClr val="bg1"/>
                </a:solidFill>
              </a:rPr>
              <a:t> </a:t>
            </a:r>
            <a:r>
              <a:rPr lang="tr-TR" sz="3200" b="1" dirty="0">
                <a:solidFill>
                  <a:schemeClr val="bg1"/>
                </a:solidFill>
              </a:rPr>
              <a:t>AND CROSSBONES</a:t>
            </a:r>
            <a:r>
              <a:rPr lang="en-US" sz="3200" b="1" dirty="0">
                <a:solidFill>
                  <a:schemeClr val="bg1"/>
                </a:solidFill>
              </a:rPr>
              <a:t> PICTOGRAM</a:t>
            </a:r>
            <a:endParaRPr lang="tr-TR" sz="3200" b="1" dirty="0">
              <a:solidFill>
                <a:schemeClr val="bg1"/>
              </a:solidFill>
            </a:endParaRPr>
          </a:p>
        </p:txBody>
      </p:sp>
      <p:sp>
        <p:nvSpPr>
          <p:cNvPr id="4" name="3 Metin kutusu"/>
          <p:cNvSpPr txBox="1"/>
          <p:nvPr/>
        </p:nvSpPr>
        <p:spPr>
          <a:xfrm>
            <a:off x="3886200" y="2852936"/>
            <a:ext cx="5257800" cy="2369880"/>
          </a:xfrm>
          <a:prstGeom prst="rect">
            <a:avLst/>
          </a:prstGeom>
          <a:noFill/>
        </p:spPr>
        <p:txBody>
          <a:bodyPr wrap="square" rtlCol="0">
            <a:spAutoFit/>
          </a:bodyPr>
          <a:lstStyle/>
          <a:p>
            <a:pPr>
              <a:buFont typeface="Arial" pitchFamily="34" charset="0"/>
              <a:buChar char="•"/>
            </a:pPr>
            <a:r>
              <a:rPr lang="en-US" sz="4000" b="0" i="0" dirty="0"/>
              <a:t>Acute Toxicity (</a:t>
            </a:r>
            <a:r>
              <a:rPr lang="tr-TR" sz="4000" b="0" i="0" dirty="0"/>
              <a:t>severe</a:t>
            </a:r>
            <a:r>
              <a:rPr lang="en-US" sz="4000" b="0" i="0" dirty="0"/>
              <a:t>)</a:t>
            </a:r>
            <a:endParaRPr lang="tr-TR" sz="4000" b="0" i="0" dirty="0"/>
          </a:p>
          <a:p>
            <a:pPr lvl="1">
              <a:buFont typeface="Arial" pitchFamily="34" charset="0"/>
              <a:buChar char="•"/>
            </a:pPr>
            <a:r>
              <a:rPr lang="en-US" sz="2800" dirty="0">
                <a:latin typeface="Times" pitchFamily="-112" charset="0"/>
                <a:cs typeface="ＭＳ Ｐゴシック" charset="-128"/>
              </a:rPr>
              <a:t>overexposure may</a:t>
            </a:r>
            <a:r>
              <a:rPr lang="tr-TR" sz="2800" dirty="0">
                <a:latin typeface="Times" pitchFamily="-112" charset="0"/>
                <a:cs typeface="ＭＳ Ｐゴシック" charset="-128"/>
              </a:rPr>
              <a:t> </a:t>
            </a:r>
            <a:r>
              <a:rPr lang="en-US" sz="2800" dirty="0">
                <a:latin typeface="Times" pitchFamily="-112" charset="0"/>
                <a:cs typeface="ＭＳ Ｐゴシック" charset="-128"/>
              </a:rPr>
              <a:t>be toxic or fatal</a:t>
            </a:r>
            <a:endParaRPr lang="tr-TR" sz="2800" dirty="0"/>
          </a:p>
          <a:p>
            <a:pPr lvl="0"/>
            <a:endParaRPr lang="tr-TR" sz="2800" dirty="0"/>
          </a:p>
          <a:p>
            <a:endParaRPr lang="tr-TR" dirty="0"/>
          </a:p>
        </p:txBody>
      </p:sp>
      <p:sp>
        <p:nvSpPr>
          <p:cNvPr id="5" name="Title 4" hidden="1"/>
          <p:cNvSpPr>
            <a:spLocks noGrp="1"/>
          </p:cNvSpPr>
          <p:nvPr>
            <p:ph type="title"/>
          </p:nvPr>
        </p:nvSpPr>
        <p:spPr/>
        <p:txBody>
          <a:bodyPr/>
          <a:lstStyle/>
          <a:p>
            <a:r>
              <a:rPr lang="en-US" dirty="0" smtClean="0"/>
              <a:t>Skull and Crossbones pictogram</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GHS-pictogram-pollu.sv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962" y="1981200"/>
            <a:ext cx="4112438"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2 Metin kutusu"/>
          <p:cNvSpPr txBox="1"/>
          <p:nvPr/>
        </p:nvSpPr>
        <p:spPr>
          <a:xfrm>
            <a:off x="1905000" y="112693"/>
            <a:ext cx="5715000" cy="954107"/>
          </a:xfrm>
          <a:prstGeom prst="rect">
            <a:avLst/>
          </a:prstGeom>
          <a:noFill/>
        </p:spPr>
        <p:txBody>
          <a:bodyPr wrap="square" rtlCol="0">
            <a:spAutoFit/>
          </a:bodyPr>
          <a:lstStyle/>
          <a:p>
            <a:pPr algn="ctr"/>
            <a:r>
              <a:rPr lang="tr-TR" sz="2800" b="1" dirty="0">
                <a:solidFill>
                  <a:schemeClr val="bg1"/>
                </a:solidFill>
              </a:rPr>
              <a:t>ENVIRONMENT </a:t>
            </a:r>
            <a:r>
              <a:rPr lang="en-US" sz="2800" b="1" dirty="0">
                <a:solidFill>
                  <a:schemeClr val="bg1"/>
                </a:solidFill>
              </a:rPr>
              <a:t> PICTOGRAM</a:t>
            </a:r>
          </a:p>
          <a:p>
            <a:pPr algn="ctr"/>
            <a:r>
              <a:rPr lang="tr-TR" sz="2800" b="1" dirty="0">
                <a:solidFill>
                  <a:schemeClr val="bg1"/>
                </a:solidFill>
              </a:rPr>
              <a:t>(NON</a:t>
            </a:r>
            <a:r>
              <a:rPr lang="en-US" sz="2800" b="1" dirty="0">
                <a:solidFill>
                  <a:schemeClr val="bg1"/>
                </a:solidFill>
              </a:rPr>
              <a:t> - </a:t>
            </a:r>
            <a:r>
              <a:rPr lang="tr-TR" sz="2800" b="1" dirty="0">
                <a:solidFill>
                  <a:schemeClr val="bg1"/>
                </a:solidFill>
              </a:rPr>
              <a:t>MANDATORY)</a:t>
            </a:r>
          </a:p>
        </p:txBody>
      </p:sp>
      <p:sp>
        <p:nvSpPr>
          <p:cNvPr id="4" name="3 Metin kutusu"/>
          <p:cNvSpPr txBox="1"/>
          <p:nvPr/>
        </p:nvSpPr>
        <p:spPr>
          <a:xfrm>
            <a:off x="3985320" y="2852936"/>
            <a:ext cx="5158680" cy="1538883"/>
          </a:xfrm>
          <a:prstGeom prst="rect">
            <a:avLst/>
          </a:prstGeom>
          <a:noFill/>
        </p:spPr>
        <p:txBody>
          <a:bodyPr wrap="square" rtlCol="0">
            <a:spAutoFit/>
          </a:bodyPr>
          <a:lstStyle/>
          <a:p>
            <a:pPr lvl="0">
              <a:buFont typeface="Arial" pitchFamily="34" charset="0"/>
              <a:buChar char="•"/>
            </a:pPr>
            <a:r>
              <a:rPr lang="en-US" sz="4200" b="0" i="0" dirty="0"/>
              <a:t>Aquatic Toxicity</a:t>
            </a:r>
            <a:endParaRPr lang="tr-TR" sz="4200" b="0" i="0" dirty="0"/>
          </a:p>
          <a:p>
            <a:pPr lvl="1">
              <a:buFont typeface="Arial" pitchFamily="34" charset="0"/>
              <a:buChar char="•"/>
            </a:pPr>
            <a:r>
              <a:rPr lang="en-US" sz="2800" dirty="0"/>
              <a:t> toxic to plants and aquatic life</a:t>
            </a:r>
          </a:p>
          <a:p>
            <a:endParaRPr lang="tr-TR" dirty="0"/>
          </a:p>
        </p:txBody>
      </p:sp>
      <p:sp>
        <p:nvSpPr>
          <p:cNvPr id="5" name="Title 4" hidden="1"/>
          <p:cNvSpPr>
            <a:spLocks noGrp="1"/>
          </p:cNvSpPr>
          <p:nvPr>
            <p:ph type="title"/>
          </p:nvPr>
        </p:nvSpPr>
        <p:spPr/>
        <p:txBody>
          <a:bodyPr/>
          <a:lstStyle/>
          <a:p>
            <a:r>
              <a:rPr lang="en-US" dirty="0" smtClean="0"/>
              <a:t>Environment pictogram</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Signal words</a:t>
            </a:r>
            <a:endParaRPr lang="en-US" dirty="0"/>
          </a:p>
        </p:txBody>
      </p:sp>
      <p:sp>
        <p:nvSpPr>
          <p:cNvPr id="2" name="2 İçerik Yer Tutucusu"/>
          <p:cNvSpPr>
            <a:spLocks noGrp="1"/>
          </p:cNvSpPr>
          <p:nvPr>
            <p:ph idx="4294967295"/>
          </p:nvPr>
        </p:nvSpPr>
        <p:spPr>
          <a:xfrm>
            <a:off x="0" y="1447800"/>
            <a:ext cx="8229600" cy="5241925"/>
          </a:xfrm>
          <a:prstGeom prst="rect">
            <a:avLst/>
          </a:prstGeom>
        </p:spPr>
        <p:txBody>
          <a:bodyPr/>
          <a:lstStyle/>
          <a:p>
            <a:r>
              <a:rPr lang="en-US" dirty="0"/>
              <a:t>Signal words show the severity of the possible hazard and lead people to taking precautions.</a:t>
            </a:r>
          </a:p>
        </p:txBody>
      </p:sp>
      <p:graphicFrame>
        <p:nvGraphicFramePr>
          <p:cNvPr id="3" name="2 Diyagram" title="text box"/>
          <p:cNvGraphicFramePr/>
          <p:nvPr>
            <p:extLst>
              <p:ext uri="{D42A27DB-BD31-4B8C-83A1-F6EECF244321}">
                <p14:modId xmlns:p14="http://schemas.microsoft.com/office/powerpoint/2010/main" val="2631295648"/>
              </p:ext>
            </p:extLst>
          </p:nvPr>
        </p:nvGraphicFramePr>
        <p:xfrm>
          <a:off x="685800" y="2590800"/>
          <a:ext cx="7696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etin kutusu"/>
          <p:cNvSpPr txBox="1"/>
          <p:nvPr/>
        </p:nvSpPr>
        <p:spPr>
          <a:xfrm>
            <a:off x="1981200" y="381000"/>
            <a:ext cx="5562600" cy="584775"/>
          </a:xfrm>
          <a:prstGeom prst="rect">
            <a:avLst/>
          </a:prstGeom>
          <a:noFill/>
        </p:spPr>
        <p:txBody>
          <a:bodyPr wrap="square" rtlCol="0">
            <a:spAutoFit/>
          </a:bodyPr>
          <a:lstStyle/>
          <a:p>
            <a:pPr algn="ctr"/>
            <a:r>
              <a:rPr lang="tr-TR" sz="3200" b="1" dirty="0">
                <a:solidFill>
                  <a:schemeClr val="bg1"/>
                </a:solidFill>
              </a:rPr>
              <a:t>SIGNAL WORDS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Signal Words </a:t>
            </a:r>
            <a:endParaRPr lang="en-US" dirty="0"/>
          </a:p>
        </p:txBody>
      </p:sp>
      <p:sp>
        <p:nvSpPr>
          <p:cNvPr id="2" name="2 İçerik Yer Tutucusu"/>
          <p:cNvSpPr>
            <a:spLocks noGrp="1"/>
          </p:cNvSpPr>
          <p:nvPr>
            <p:ph idx="4294967295"/>
          </p:nvPr>
        </p:nvSpPr>
        <p:spPr>
          <a:xfrm>
            <a:off x="457200" y="1219199"/>
            <a:ext cx="8686800" cy="4906963"/>
          </a:xfrm>
          <a:prstGeom prst="rect">
            <a:avLst/>
          </a:prstGeom>
        </p:spPr>
        <p:txBody>
          <a:bodyPr>
            <a:normAutofit/>
          </a:bodyPr>
          <a:lstStyle/>
          <a:p>
            <a:r>
              <a:rPr lang="en-US" sz="3600" b="1" dirty="0" smtClean="0"/>
              <a:t>Warning</a:t>
            </a:r>
            <a:r>
              <a:rPr lang="en-US" sz="3600" dirty="0" smtClean="0"/>
              <a:t>  </a:t>
            </a:r>
            <a:r>
              <a:rPr lang="en-US" sz="3600" dirty="0"/>
              <a:t>-  used for less severe hazards</a:t>
            </a:r>
          </a:p>
          <a:p>
            <a:r>
              <a:rPr lang="en-US" sz="3600" b="1" dirty="0"/>
              <a:t> Danger</a:t>
            </a:r>
            <a:r>
              <a:rPr lang="en-US" sz="3600" dirty="0"/>
              <a:t>   -  used for more severe hazards</a:t>
            </a:r>
          </a:p>
        </p:txBody>
      </p:sp>
      <p:graphicFrame>
        <p:nvGraphicFramePr>
          <p:cNvPr id="3" name="3 İçerik Yer Tutucusu" title="table of environmental hazard classes"/>
          <p:cNvGraphicFramePr>
            <a:graphicFrameLocks/>
          </p:cNvGraphicFramePr>
          <p:nvPr>
            <p:extLst>
              <p:ext uri="{D42A27DB-BD31-4B8C-83A1-F6EECF244321}">
                <p14:modId xmlns:p14="http://schemas.microsoft.com/office/powerpoint/2010/main" val="138491902"/>
              </p:ext>
            </p:extLst>
          </p:nvPr>
        </p:nvGraphicFramePr>
        <p:xfrm>
          <a:off x="1600200" y="5029200"/>
          <a:ext cx="6103912" cy="1414355"/>
        </p:xfrm>
        <a:graphic>
          <a:graphicData uri="http://schemas.openxmlformats.org/drawingml/2006/table">
            <a:tbl>
              <a:tblPr firstRow="1"/>
              <a:tblGrid>
                <a:gridCol w="3382403">
                  <a:extLst>
                    <a:ext uri="{9D8B030D-6E8A-4147-A177-3AD203B41FA5}">
                      <a16:colId xmlns="" xmlns:a16="http://schemas.microsoft.com/office/drawing/2014/main" val="20000"/>
                    </a:ext>
                  </a:extLst>
                </a:gridCol>
                <a:gridCol w="705285">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741027">
                  <a:extLst>
                    <a:ext uri="{9D8B030D-6E8A-4147-A177-3AD203B41FA5}">
                      <a16:colId xmlns="" xmlns:a16="http://schemas.microsoft.com/office/drawing/2014/main" val="20003"/>
                    </a:ext>
                  </a:extLst>
                </a:gridCol>
                <a:gridCol w="699133">
                  <a:extLst>
                    <a:ext uri="{9D8B030D-6E8A-4147-A177-3AD203B41FA5}">
                      <a16:colId xmlns="" xmlns:a16="http://schemas.microsoft.com/office/drawing/2014/main" val="20004"/>
                    </a:ext>
                  </a:extLst>
                </a:gridCol>
              </a:tblGrid>
              <a:tr h="457200">
                <a:tc>
                  <a:txBody>
                    <a:bodyPr/>
                    <a:lstStyle/>
                    <a:p>
                      <a:pPr algn="ctr" fontAlgn="b"/>
                      <a:r>
                        <a:rPr lang="en-US" sz="1800" b="1" i="0" u="none" strike="noStrike" noProof="0" dirty="0">
                          <a:solidFill>
                            <a:srgbClr val="000000"/>
                          </a:solidFill>
                          <a:latin typeface="Calibri"/>
                        </a:rPr>
                        <a:t>  Environmental Hazard Classes</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800" b="1" i="0" u="none" strike="noStrike" noProof="0" dirty="0">
                          <a:solidFill>
                            <a:srgbClr val="000000"/>
                          </a:solidFill>
                          <a:latin typeface="Calibri"/>
                        </a:rPr>
                        <a:t>Hazard Categories</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80006">
                <a:tc>
                  <a:txBody>
                    <a:bodyPr/>
                    <a:lstStyle/>
                    <a:p>
                      <a:pPr algn="l" fontAlgn="b"/>
                      <a:r>
                        <a:rPr lang="en-US" sz="1400" b="1" i="0" u="none" strike="noStrike" noProof="0" dirty="0">
                          <a:solidFill>
                            <a:srgbClr val="000000"/>
                          </a:solidFill>
                          <a:latin typeface="Calibri"/>
                        </a:rPr>
                        <a:t>  Acute Aquatic Toxicity</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noProof="0" dirty="0">
                          <a:solidFill>
                            <a:srgbClr val="000000"/>
                          </a:solidFill>
                          <a:latin typeface="Calibri"/>
                        </a:rPr>
                        <a:t>1</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noProof="0" dirty="0">
                          <a:solidFill>
                            <a:srgbClr val="000000"/>
                          </a:solidFill>
                          <a:latin typeface="Calibri"/>
                        </a:rPr>
                        <a:t>2</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noProof="0" dirty="0">
                          <a:solidFill>
                            <a:srgbClr val="000000"/>
                          </a:solidFill>
                          <a:latin typeface="Calibri"/>
                        </a:rPr>
                        <a:t>3</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noProof="0" dirty="0">
                          <a:solidFill>
                            <a:srgbClr val="000000"/>
                          </a:solidFill>
                          <a:latin typeface="Calibri"/>
                        </a:rPr>
                        <a:t> </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77149">
                <a:tc>
                  <a:txBody>
                    <a:bodyPr/>
                    <a:lstStyle/>
                    <a:p>
                      <a:pPr algn="l" fontAlgn="b"/>
                      <a:r>
                        <a:rPr lang="en-US" sz="1400" b="1" i="0" u="none" strike="noStrike" noProof="0" dirty="0">
                          <a:solidFill>
                            <a:srgbClr val="000000"/>
                          </a:solidFill>
                          <a:latin typeface="Calibri"/>
                        </a:rPr>
                        <a:t>  Chronic Aquatic Toxicity</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noProof="0" dirty="0">
                          <a:solidFill>
                            <a:srgbClr val="000000"/>
                          </a:solidFill>
                          <a:latin typeface="Calibri"/>
                        </a:rPr>
                        <a:t>1</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noProof="0" dirty="0">
                          <a:solidFill>
                            <a:srgbClr val="000000"/>
                          </a:solidFill>
                          <a:latin typeface="Calibri"/>
                        </a:rPr>
                        <a:t>2</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noProof="0" dirty="0">
                          <a:solidFill>
                            <a:srgbClr val="000000"/>
                          </a:solidFill>
                          <a:latin typeface="Calibri"/>
                        </a:rPr>
                        <a:t>3</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noProof="0" dirty="0">
                          <a:solidFill>
                            <a:srgbClr val="000000"/>
                          </a:solidFill>
                          <a:latin typeface="Calibri"/>
                        </a:rPr>
                        <a:t>4</a:t>
                      </a:r>
                    </a:p>
                  </a:txBody>
                  <a:tcPr marL="9496" marR="9496" marT="94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aphicFrame>
        <p:nvGraphicFramePr>
          <p:cNvPr id="4" name="3 Tablo" title="Table of warning colors"/>
          <p:cNvGraphicFramePr>
            <a:graphicFrameLocks noGrp="1"/>
          </p:cNvGraphicFramePr>
          <p:nvPr>
            <p:extLst>
              <p:ext uri="{D42A27DB-BD31-4B8C-83A1-F6EECF244321}">
                <p14:modId xmlns:p14="http://schemas.microsoft.com/office/powerpoint/2010/main" val="1284855692"/>
              </p:ext>
            </p:extLst>
          </p:nvPr>
        </p:nvGraphicFramePr>
        <p:xfrm>
          <a:off x="685800" y="3962400"/>
          <a:ext cx="4178300" cy="851535"/>
        </p:xfrm>
        <a:graphic>
          <a:graphicData uri="http://schemas.openxmlformats.org/drawingml/2006/table">
            <a:tbl>
              <a:tblPr firstRow="1"/>
              <a:tblGrid>
                <a:gridCol w="1855965">
                  <a:extLst>
                    <a:ext uri="{9D8B030D-6E8A-4147-A177-3AD203B41FA5}">
                      <a16:colId xmlns="" xmlns:a16="http://schemas.microsoft.com/office/drawing/2014/main" val="20000"/>
                    </a:ext>
                  </a:extLst>
                </a:gridCol>
                <a:gridCol w="2322335">
                  <a:extLst>
                    <a:ext uri="{9D8B030D-6E8A-4147-A177-3AD203B41FA5}">
                      <a16:colId xmlns="" xmlns:a16="http://schemas.microsoft.com/office/drawing/2014/main" val="20001"/>
                    </a:ext>
                  </a:extLst>
                </a:gridCol>
              </a:tblGrid>
              <a:tr h="190500">
                <a:tc>
                  <a:txBody>
                    <a:bodyPr/>
                    <a:lstStyle/>
                    <a:p>
                      <a:pPr algn="l" fontAlgn="b"/>
                      <a:r>
                        <a:rPr lang="en-US" sz="1800" b="1" i="0" u="none" strike="noStrike" noProof="0" dirty="0">
                          <a:solidFill>
                            <a:srgbClr val="000000"/>
                          </a:solidFill>
                          <a:latin typeface="Calibri"/>
                        </a:rPr>
                        <a:t>  Danger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noProof="0"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0"/>
                  </a:ext>
                </a:extLst>
              </a:tr>
              <a:tr h="190500">
                <a:tc>
                  <a:txBody>
                    <a:bodyPr/>
                    <a:lstStyle/>
                    <a:p>
                      <a:pPr algn="l" fontAlgn="b"/>
                      <a:r>
                        <a:rPr lang="en-US" sz="1800" b="1" i="0" u="none" strike="noStrike" noProof="0" dirty="0">
                          <a:solidFill>
                            <a:srgbClr val="000000"/>
                          </a:solidFill>
                          <a:latin typeface="Calibri"/>
                        </a:rPr>
                        <a:t>  Warning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noProof="0"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1"/>
                  </a:ext>
                </a:extLst>
              </a:tr>
              <a:tr h="195064">
                <a:tc>
                  <a:txBody>
                    <a:bodyPr/>
                    <a:lstStyle/>
                    <a:p>
                      <a:pPr algn="l" fontAlgn="b"/>
                      <a:r>
                        <a:rPr lang="en-US" sz="1800" b="1" i="0" u="none" strike="noStrike" noProof="0" dirty="0">
                          <a:solidFill>
                            <a:srgbClr val="000000"/>
                          </a:solidFill>
                          <a:latin typeface="Calibri"/>
                        </a:rPr>
                        <a:t>  No Signal Word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noProof="0"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4 Metin kutusu"/>
          <p:cNvSpPr txBox="1"/>
          <p:nvPr/>
        </p:nvSpPr>
        <p:spPr>
          <a:xfrm>
            <a:off x="381000" y="2819400"/>
            <a:ext cx="8496944" cy="954107"/>
          </a:xfrm>
          <a:prstGeom prst="rect">
            <a:avLst/>
          </a:prstGeom>
          <a:noFill/>
        </p:spPr>
        <p:txBody>
          <a:bodyPr wrap="square" rtlCol="0">
            <a:spAutoFit/>
          </a:bodyPr>
          <a:lstStyle/>
          <a:p>
            <a:r>
              <a:rPr lang="en-US" sz="2800" dirty="0"/>
              <a:t>Signal words for different categories of hazard classes are shown with different colors</a:t>
            </a:r>
          </a:p>
        </p:txBody>
      </p:sp>
      <p:sp>
        <p:nvSpPr>
          <p:cNvPr id="6" name="5 Metin kutusu"/>
          <p:cNvSpPr txBox="1"/>
          <p:nvPr/>
        </p:nvSpPr>
        <p:spPr>
          <a:xfrm>
            <a:off x="2133600" y="343634"/>
            <a:ext cx="5257800" cy="584775"/>
          </a:xfrm>
          <a:prstGeom prst="rect">
            <a:avLst/>
          </a:prstGeom>
          <a:noFill/>
        </p:spPr>
        <p:txBody>
          <a:bodyPr wrap="square" rtlCol="0">
            <a:spAutoFit/>
          </a:bodyPr>
          <a:lstStyle/>
          <a:p>
            <a:pPr algn="ctr"/>
            <a:r>
              <a:rPr lang="tr-TR" sz="3200" b="1" dirty="0">
                <a:solidFill>
                  <a:schemeClr val="bg1"/>
                </a:solidFill>
              </a:rPr>
              <a:t>SIGNAL WORDS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title="Table of coded physical hazards"/>
          <p:cNvGraphicFramePr>
            <a:graphicFrameLocks noGrp="1"/>
          </p:cNvGraphicFramePr>
          <p:nvPr>
            <p:extLst>
              <p:ext uri="{D42A27DB-BD31-4B8C-83A1-F6EECF244321}">
                <p14:modId xmlns:p14="http://schemas.microsoft.com/office/powerpoint/2010/main" val="2199525563"/>
              </p:ext>
            </p:extLst>
          </p:nvPr>
        </p:nvGraphicFramePr>
        <p:xfrm>
          <a:off x="152400" y="1317575"/>
          <a:ext cx="8839200" cy="5388025"/>
        </p:xfrm>
        <a:graphic>
          <a:graphicData uri="http://schemas.openxmlformats.org/drawingml/2006/table">
            <a:tbl>
              <a:tblPr firstRow="1">
                <a:tableStyleId>{5940675A-B579-460E-94D1-54222C63F5DA}</a:tableStyleId>
              </a:tblPr>
              <a:tblGrid>
                <a:gridCol w="4090871">
                  <a:extLst>
                    <a:ext uri="{9D8B030D-6E8A-4147-A177-3AD203B41FA5}">
                      <a16:colId xmlns="" xmlns:a16="http://schemas.microsoft.com/office/drawing/2014/main" val="20000"/>
                    </a:ext>
                  </a:extLst>
                </a:gridCol>
                <a:gridCol w="1477100">
                  <a:extLst>
                    <a:ext uri="{9D8B030D-6E8A-4147-A177-3AD203B41FA5}">
                      <a16:colId xmlns="" xmlns:a16="http://schemas.microsoft.com/office/drawing/2014/main" val="20001"/>
                    </a:ext>
                  </a:extLst>
                </a:gridCol>
                <a:gridCol w="545264">
                  <a:extLst>
                    <a:ext uri="{9D8B030D-6E8A-4147-A177-3AD203B41FA5}">
                      <a16:colId xmlns="" xmlns:a16="http://schemas.microsoft.com/office/drawing/2014/main" val="20002"/>
                    </a:ext>
                  </a:extLst>
                </a:gridCol>
                <a:gridCol w="545264">
                  <a:extLst>
                    <a:ext uri="{9D8B030D-6E8A-4147-A177-3AD203B41FA5}">
                      <a16:colId xmlns="" xmlns:a16="http://schemas.microsoft.com/office/drawing/2014/main" val="20003"/>
                    </a:ext>
                  </a:extLst>
                </a:gridCol>
                <a:gridCol w="545264">
                  <a:extLst>
                    <a:ext uri="{9D8B030D-6E8A-4147-A177-3AD203B41FA5}">
                      <a16:colId xmlns="" xmlns:a16="http://schemas.microsoft.com/office/drawing/2014/main" val="20004"/>
                    </a:ext>
                  </a:extLst>
                </a:gridCol>
                <a:gridCol w="545264">
                  <a:extLst>
                    <a:ext uri="{9D8B030D-6E8A-4147-A177-3AD203B41FA5}">
                      <a16:colId xmlns="" xmlns:a16="http://schemas.microsoft.com/office/drawing/2014/main" val="20005"/>
                    </a:ext>
                  </a:extLst>
                </a:gridCol>
                <a:gridCol w="503320">
                  <a:extLst>
                    <a:ext uri="{9D8B030D-6E8A-4147-A177-3AD203B41FA5}">
                      <a16:colId xmlns="" xmlns:a16="http://schemas.microsoft.com/office/drawing/2014/main" val="20006"/>
                    </a:ext>
                  </a:extLst>
                </a:gridCol>
                <a:gridCol w="586853">
                  <a:extLst>
                    <a:ext uri="{9D8B030D-6E8A-4147-A177-3AD203B41FA5}">
                      <a16:colId xmlns="" xmlns:a16="http://schemas.microsoft.com/office/drawing/2014/main" val="20007"/>
                    </a:ext>
                  </a:extLst>
                </a:gridCol>
              </a:tblGrid>
              <a:tr h="354441">
                <a:tc>
                  <a:txBody>
                    <a:bodyPr/>
                    <a:lstStyle/>
                    <a:p>
                      <a:pPr algn="ctr" fontAlgn="b"/>
                      <a:r>
                        <a:rPr lang="en-US" sz="1800" b="1" u="none" strike="noStrike" noProof="0" dirty="0"/>
                        <a:t>Physical Hazard Class</a:t>
                      </a:r>
                      <a:r>
                        <a:rPr lang="tr-TR" sz="1800" b="1" u="none" strike="noStrike" noProof="0" dirty="0"/>
                        <a:t>es</a:t>
                      </a:r>
                      <a:endParaRPr lang="en-US" sz="1800" b="1" i="0" u="none" strike="noStrike" noProof="0" dirty="0">
                        <a:solidFill>
                          <a:srgbClr val="000000"/>
                        </a:solidFill>
                        <a:latin typeface="Calibri"/>
                      </a:endParaRPr>
                    </a:p>
                  </a:txBody>
                  <a:tcPr marL="7292" marR="7292" marT="7292" marB="0" anchor="b"/>
                </a:tc>
                <a:tc gridSpan="7">
                  <a:txBody>
                    <a:bodyPr/>
                    <a:lstStyle/>
                    <a:p>
                      <a:pPr algn="ctr" fontAlgn="b"/>
                      <a:r>
                        <a:rPr lang="en-US" sz="1800" b="1" u="none" strike="noStrike" noProof="0" dirty="0"/>
                        <a:t>Hazard Categories</a:t>
                      </a:r>
                      <a:endParaRPr lang="en-US" sz="1800" b="1" i="0" u="none" strike="noStrike" noProof="0" dirty="0">
                        <a:solidFill>
                          <a:srgbClr val="000000"/>
                        </a:solidFill>
                        <a:latin typeface="Calibri"/>
                      </a:endParaRPr>
                    </a:p>
                  </a:txBody>
                  <a:tcPr marL="7292" marR="7292" marT="7292"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314599">
                <a:tc>
                  <a:txBody>
                    <a:bodyPr/>
                    <a:lstStyle/>
                    <a:p>
                      <a:pPr algn="l" fontAlgn="b"/>
                      <a:r>
                        <a:rPr lang="en-US" sz="1200" b="1" u="none" strike="noStrike" noProof="0" dirty="0"/>
                        <a:t>Explosives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solidFill>
                            <a:schemeClr val="tx1"/>
                          </a:solidFill>
                        </a:rPr>
                        <a:t>Unstable Explosives</a:t>
                      </a:r>
                      <a:endParaRPr lang="en-US" sz="1200" b="1" i="0" u="none" strike="noStrike" noProof="0" dirty="0">
                        <a:solidFill>
                          <a:schemeClr val="tx1"/>
                        </a:solidFill>
                        <a:latin typeface="Calibri"/>
                      </a:endParaRPr>
                    </a:p>
                  </a:txBody>
                  <a:tcPr marL="7292" marR="7292" marT="7292" marB="0" anchor="b">
                    <a:solidFill>
                      <a:srgbClr val="FF0000"/>
                    </a:solidFill>
                  </a:tcPr>
                </a:tc>
                <a:tc>
                  <a:txBody>
                    <a:bodyPr/>
                    <a:lstStyle/>
                    <a:p>
                      <a:pPr algn="ctr" fontAlgn="b"/>
                      <a:r>
                        <a:rPr lang="en-US" sz="1200" b="1" u="none" strike="noStrike" noProof="0" dirty="0"/>
                        <a:t>Div. 1.1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Div. 1.2</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Div. 1.3</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Div. 1.4</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Div 1.5</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Div 1.6</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1"/>
                  </a:ext>
                </a:extLst>
              </a:tr>
              <a:tr h="314599">
                <a:tc>
                  <a:txBody>
                    <a:bodyPr/>
                    <a:lstStyle/>
                    <a:p>
                      <a:pPr algn="l" fontAlgn="b"/>
                      <a:r>
                        <a:rPr lang="en-US" sz="1200" b="1" u="none" strike="noStrike" noProof="0" dirty="0"/>
                        <a:t>Flammable Gases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2"/>
                  </a:ext>
                </a:extLst>
              </a:tr>
              <a:tr h="314599">
                <a:tc>
                  <a:txBody>
                    <a:bodyPr/>
                    <a:lstStyle/>
                    <a:p>
                      <a:pPr algn="l" fontAlgn="b"/>
                      <a:r>
                        <a:rPr lang="en-US" sz="1200" b="1" u="none" strike="noStrike" noProof="0" dirty="0"/>
                        <a:t>Flammable Aerosols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3"/>
                  </a:ext>
                </a:extLst>
              </a:tr>
              <a:tr h="314599">
                <a:tc>
                  <a:txBody>
                    <a:bodyPr/>
                    <a:lstStyle/>
                    <a:p>
                      <a:pPr algn="l" fontAlgn="b"/>
                      <a:r>
                        <a:rPr lang="en-US" sz="1200" b="1" u="none" strike="noStrike" noProof="0" dirty="0"/>
                        <a:t>Oxidizing Gases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4"/>
                  </a:ext>
                </a:extLst>
              </a:tr>
              <a:tr h="314599">
                <a:tc>
                  <a:txBody>
                    <a:bodyPr/>
                    <a:lstStyle/>
                    <a:p>
                      <a:pPr algn="l" fontAlgn="b"/>
                      <a:r>
                        <a:rPr lang="en-US" sz="1200" b="1" u="none" strike="noStrike" noProof="0" dirty="0"/>
                        <a:t>Gases Under Pressure</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5"/>
                  </a:ext>
                </a:extLst>
              </a:tr>
              <a:tr h="314599">
                <a:tc>
                  <a:txBody>
                    <a:bodyPr/>
                    <a:lstStyle/>
                    <a:p>
                      <a:pPr algn="l" fontAlgn="b"/>
                      <a:r>
                        <a:rPr lang="en-US" sz="1200" b="1" u="none" strike="noStrike" noProof="0" dirty="0"/>
                        <a:t>Flammable Liquids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3</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4</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6"/>
                  </a:ext>
                </a:extLst>
              </a:tr>
              <a:tr h="314599">
                <a:tc>
                  <a:txBody>
                    <a:bodyPr/>
                    <a:lstStyle/>
                    <a:p>
                      <a:pPr algn="l" fontAlgn="b"/>
                      <a:r>
                        <a:rPr lang="en-US" sz="1200" b="1" u="none" strike="noStrike" noProof="0" dirty="0"/>
                        <a:t>Flammable Solids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7"/>
                  </a:ext>
                </a:extLst>
              </a:tr>
              <a:tr h="314599">
                <a:tc>
                  <a:txBody>
                    <a:bodyPr/>
                    <a:lstStyle/>
                    <a:p>
                      <a:pPr algn="l" fontAlgn="b"/>
                      <a:r>
                        <a:rPr lang="en-US" sz="1200" b="1" u="none" strike="noStrike" noProof="0" dirty="0"/>
                        <a:t>Self Reactive Substances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Type A</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B</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C</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D</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E</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Type F</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Type G</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8"/>
                  </a:ext>
                </a:extLst>
              </a:tr>
              <a:tr h="314599">
                <a:tc>
                  <a:txBody>
                    <a:bodyPr/>
                    <a:lstStyle/>
                    <a:p>
                      <a:pPr algn="l" fontAlgn="b"/>
                      <a:r>
                        <a:rPr lang="en-US" sz="1200" b="1" u="none" strike="noStrike" noProof="0" dirty="0"/>
                        <a:t>Pyrophoric Liquids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09"/>
                  </a:ext>
                </a:extLst>
              </a:tr>
              <a:tr h="314599">
                <a:tc>
                  <a:txBody>
                    <a:bodyPr/>
                    <a:lstStyle/>
                    <a:p>
                      <a:pPr algn="l" fontAlgn="b"/>
                      <a:r>
                        <a:rPr lang="en-US" sz="1200" b="1" u="none" strike="noStrike" noProof="0" dirty="0"/>
                        <a:t>Pyrophoric Solids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10"/>
                  </a:ext>
                </a:extLst>
              </a:tr>
              <a:tr h="314599">
                <a:tc>
                  <a:txBody>
                    <a:bodyPr/>
                    <a:lstStyle/>
                    <a:p>
                      <a:pPr indent="-347472" algn="l" fontAlgn="b">
                        <a:buClr>
                          <a:srgbClr val="000000"/>
                        </a:buClr>
                        <a:buSzPts val="1100"/>
                        <a:buFont typeface="Calibri"/>
                        <a:buNone/>
                      </a:pPr>
                      <a:r>
                        <a:rPr lang="en-US" sz="1200" b="1" u="none" strike="noStrike" noProof="0" dirty="0"/>
                        <a:t> Self Heating Substances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11"/>
                  </a:ext>
                </a:extLst>
              </a:tr>
              <a:tr h="314599">
                <a:tc>
                  <a:txBody>
                    <a:bodyPr/>
                    <a:lstStyle/>
                    <a:p>
                      <a:pPr algn="l" fontAlgn="b"/>
                      <a:r>
                        <a:rPr lang="en-US" sz="1200" b="1" u="none" strike="noStrike" noProof="0" dirty="0"/>
                        <a:t>Substances which in contact with water emit flammable gases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3</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12"/>
                  </a:ext>
                </a:extLst>
              </a:tr>
              <a:tr h="314599">
                <a:tc>
                  <a:txBody>
                    <a:bodyPr/>
                    <a:lstStyle/>
                    <a:p>
                      <a:pPr algn="l" fontAlgn="b"/>
                      <a:r>
                        <a:rPr lang="en-US" sz="1200" b="1" u="none" strike="noStrike" noProof="0" dirty="0"/>
                        <a:t>Oxidizing Liquids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3</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13"/>
                  </a:ext>
                </a:extLst>
              </a:tr>
              <a:tr h="314599">
                <a:tc>
                  <a:txBody>
                    <a:bodyPr/>
                    <a:lstStyle/>
                    <a:p>
                      <a:pPr algn="l" fontAlgn="b"/>
                      <a:r>
                        <a:rPr lang="en-US" sz="1200" b="1" u="none" strike="noStrike" noProof="0" dirty="0"/>
                        <a:t>Oxidizing Solids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2</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3</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14"/>
                  </a:ext>
                </a:extLst>
              </a:tr>
              <a:tr h="314599">
                <a:tc>
                  <a:txBody>
                    <a:bodyPr/>
                    <a:lstStyle/>
                    <a:p>
                      <a:pPr algn="l" fontAlgn="b"/>
                      <a:r>
                        <a:rPr lang="en-US" sz="1200" b="1" u="none" strike="noStrike" noProof="0" dirty="0"/>
                        <a:t>Organic Peroxides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Type A</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B</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C</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D</a:t>
                      </a:r>
                      <a:endParaRPr lang="en-US" sz="1200" b="1" i="0" u="none" strike="noStrike" noProof="0" dirty="0">
                        <a:solidFill>
                          <a:srgbClr val="000000"/>
                        </a:solidFill>
                        <a:latin typeface="Calibri"/>
                      </a:endParaRPr>
                    </a:p>
                  </a:txBody>
                  <a:tcPr marL="7292" marR="7292" marT="7292" marB="0" anchor="b">
                    <a:solidFill>
                      <a:srgbClr val="FF0000"/>
                    </a:solidFill>
                  </a:tcPr>
                </a:tc>
                <a:tc>
                  <a:txBody>
                    <a:bodyPr/>
                    <a:lstStyle/>
                    <a:p>
                      <a:pPr algn="ctr" fontAlgn="b"/>
                      <a:r>
                        <a:rPr lang="en-US" sz="1200" b="1" u="none" strike="noStrike" noProof="0" dirty="0"/>
                        <a:t>Type E</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Type F</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Type G</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15"/>
                  </a:ext>
                </a:extLst>
              </a:tr>
              <a:tr h="314599">
                <a:tc>
                  <a:txBody>
                    <a:bodyPr/>
                    <a:lstStyle/>
                    <a:p>
                      <a:pPr algn="l" fontAlgn="b"/>
                      <a:r>
                        <a:rPr lang="en-US" sz="1200" b="1" u="none" strike="noStrike" noProof="0" dirty="0"/>
                        <a:t>Corrosive to Metals</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1</a:t>
                      </a:r>
                      <a:endParaRPr lang="en-US" sz="1200" b="1" i="0" u="none" strike="noStrike" noProof="0" dirty="0">
                        <a:solidFill>
                          <a:srgbClr val="000000"/>
                        </a:solidFill>
                        <a:latin typeface="Calibri"/>
                      </a:endParaRPr>
                    </a:p>
                  </a:txBody>
                  <a:tcPr marL="7292" marR="7292" marT="7292" marB="0" anchor="b">
                    <a:solidFill>
                      <a:srgbClr val="FFFF00"/>
                    </a:solidFill>
                  </a:tcPr>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tc>
                  <a:txBody>
                    <a:bodyPr/>
                    <a:lstStyle/>
                    <a:p>
                      <a:pPr algn="ctr" fontAlgn="b"/>
                      <a:r>
                        <a:rPr lang="en-US" sz="1200" b="1" u="none" strike="noStrike" noProof="0" dirty="0"/>
                        <a:t> </a:t>
                      </a:r>
                      <a:endParaRPr lang="en-US" sz="1200" b="1" i="0" u="none" strike="noStrike" noProof="0" dirty="0">
                        <a:solidFill>
                          <a:srgbClr val="000000"/>
                        </a:solidFill>
                        <a:latin typeface="Calibri"/>
                      </a:endParaRPr>
                    </a:p>
                  </a:txBody>
                  <a:tcPr marL="7292" marR="7292" marT="7292" marB="0" anchor="b"/>
                </a:tc>
                <a:extLst>
                  <a:ext uri="{0D108BD9-81ED-4DB2-BD59-A6C34878D82A}">
                    <a16:rowId xmlns="" xmlns:a16="http://schemas.microsoft.com/office/drawing/2014/main" val="10016"/>
                  </a:ext>
                </a:extLst>
              </a:tr>
            </a:tbl>
          </a:graphicData>
        </a:graphic>
      </p:graphicFrame>
      <p:sp>
        <p:nvSpPr>
          <p:cNvPr id="3" name="2 Metin kutusu"/>
          <p:cNvSpPr txBox="1"/>
          <p:nvPr/>
        </p:nvSpPr>
        <p:spPr>
          <a:xfrm>
            <a:off x="1981200" y="0"/>
            <a:ext cx="5715000" cy="1384995"/>
          </a:xfrm>
          <a:prstGeom prst="rect">
            <a:avLst/>
          </a:prstGeom>
          <a:noFill/>
        </p:spPr>
        <p:txBody>
          <a:bodyPr wrap="square" rtlCol="0">
            <a:spAutoFit/>
          </a:bodyPr>
          <a:lstStyle/>
          <a:p>
            <a:pPr algn="ctr"/>
            <a:r>
              <a:rPr lang="tr-TR" sz="2800" b="1" dirty="0">
                <a:solidFill>
                  <a:schemeClr val="bg1"/>
                </a:solidFill>
              </a:rPr>
              <a:t>SIGNAL WORD</a:t>
            </a:r>
            <a:r>
              <a:rPr lang="en-US" sz="2800" b="1" dirty="0">
                <a:solidFill>
                  <a:schemeClr val="bg1"/>
                </a:solidFill>
              </a:rPr>
              <a:t>S COLOR CODED FOR PHYSICAL HAZARDS</a:t>
            </a:r>
            <a:endParaRPr lang="tr-TR" sz="2800" b="1" dirty="0">
              <a:solidFill>
                <a:schemeClr val="bg1"/>
              </a:solidFill>
            </a:endParaRPr>
          </a:p>
        </p:txBody>
      </p:sp>
      <p:sp>
        <p:nvSpPr>
          <p:cNvPr id="4" name="Title 3" hidden="1"/>
          <p:cNvSpPr>
            <a:spLocks noGrp="1"/>
          </p:cNvSpPr>
          <p:nvPr>
            <p:ph type="title"/>
          </p:nvPr>
        </p:nvSpPr>
        <p:spPr/>
        <p:txBody>
          <a:bodyPr/>
          <a:lstStyle/>
          <a:p>
            <a:pPr lvl="0" eaLnBrk="0" hangingPunct="0"/>
            <a:r>
              <a:rPr lang="tr-TR" sz="2800" b="1" kern="1200" dirty="0">
                <a:solidFill>
                  <a:srgbClr val="FFFFFF"/>
                </a:solidFill>
                <a:latin typeface="Times" charset="0"/>
                <a:ea typeface="ＭＳ Ｐゴシック" charset="-128"/>
                <a:cs typeface="+mn-cs"/>
              </a:rPr>
              <a:t>SIGNAL WORD</a:t>
            </a:r>
            <a:r>
              <a:rPr lang="en-US" sz="2800" b="1" kern="1200" dirty="0">
                <a:solidFill>
                  <a:srgbClr val="FFFFFF"/>
                </a:solidFill>
                <a:latin typeface="Times" charset="0"/>
                <a:ea typeface="ＭＳ Ｐゴシック" charset="-128"/>
                <a:cs typeface="+mn-cs"/>
              </a:rPr>
              <a:t>S COLOR CODED FOR PHYSICAL HAZARDS</a:t>
            </a:r>
            <a:r>
              <a:rPr lang="tr-TR" sz="2800" b="1" kern="1200" dirty="0">
                <a:solidFill>
                  <a:srgbClr val="FFFFFF"/>
                </a:solidFill>
                <a:latin typeface="Times" charset="0"/>
                <a:ea typeface="ＭＳ Ｐゴシック" charset="-128"/>
                <a:cs typeface="+mn-cs"/>
              </a:rPr>
              <a:t/>
            </a:r>
            <a:br>
              <a:rPr lang="tr-TR" sz="2800" b="1" kern="1200" dirty="0">
                <a:solidFill>
                  <a:srgbClr val="FFFFFF"/>
                </a:solidFill>
                <a:latin typeface="Times" charset="0"/>
                <a:ea typeface="ＭＳ Ｐゴシック" charset="-128"/>
                <a:cs typeface="+mn-cs"/>
              </a:rPr>
            </a:b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title="table of coded health hazards"/>
          <p:cNvGraphicFramePr>
            <a:graphicFrameLocks noGrp="1"/>
          </p:cNvGraphicFramePr>
          <p:nvPr>
            <p:extLst>
              <p:ext uri="{D42A27DB-BD31-4B8C-83A1-F6EECF244321}">
                <p14:modId xmlns:p14="http://schemas.microsoft.com/office/powerpoint/2010/main" val="3631395882"/>
              </p:ext>
            </p:extLst>
          </p:nvPr>
        </p:nvGraphicFramePr>
        <p:xfrm>
          <a:off x="152399" y="1295400"/>
          <a:ext cx="8839201" cy="5486400"/>
        </p:xfrm>
        <a:graphic>
          <a:graphicData uri="http://schemas.openxmlformats.org/drawingml/2006/table">
            <a:tbl>
              <a:tblPr firstRow="1">
                <a:tableStyleId>{616DA210-FB5B-4158-B5E0-FEB733F419BA}</a:tableStyleId>
              </a:tblPr>
              <a:tblGrid>
                <a:gridCol w="4762715">
                  <a:extLst>
                    <a:ext uri="{9D8B030D-6E8A-4147-A177-3AD203B41FA5}">
                      <a16:colId xmlns="" xmlns:a16="http://schemas.microsoft.com/office/drawing/2014/main" val="20000"/>
                    </a:ext>
                  </a:extLst>
                </a:gridCol>
                <a:gridCol w="708955">
                  <a:extLst>
                    <a:ext uri="{9D8B030D-6E8A-4147-A177-3AD203B41FA5}">
                      <a16:colId xmlns="" xmlns:a16="http://schemas.microsoft.com/office/drawing/2014/main" val="20001"/>
                    </a:ext>
                  </a:extLst>
                </a:gridCol>
                <a:gridCol w="681687">
                  <a:extLst>
                    <a:ext uri="{9D8B030D-6E8A-4147-A177-3AD203B41FA5}">
                      <a16:colId xmlns="" xmlns:a16="http://schemas.microsoft.com/office/drawing/2014/main" val="20002"/>
                    </a:ext>
                  </a:extLst>
                </a:gridCol>
                <a:gridCol w="586250">
                  <a:extLst>
                    <a:ext uri="{9D8B030D-6E8A-4147-A177-3AD203B41FA5}">
                      <a16:colId xmlns="" xmlns:a16="http://schemas.microsoft.com/office/drawing/2014/main" val="20003"/>
                    </a:ext>
                  </a:extLst>
                </a:gridCol>
                <a:gridCol w="2099594">
                  <a:extLst>
                    <a:ext uri="{9D8B030D-6E8A-4147-A177-3AD203B41FA5}">
                      <a16:colId xmlns="" xmlns:a16="http://schemas.microsoft.com/office/drawing/2014/main" val="20004"/>
                    </a:ext>
                  </a:extLst>
                </a:gridCol>
              </a:tblGrid>
              <a:tr h="455341">
                <a:tc>
                  <a:txBody>
                    <a:bodyPr/>
                    <a:lstStyle/>
                    <a:p>
                      <a:pPr algn="ctr" fontAlgn="b"/>
                      <a:r>
                        <a:rPr lang="en-US" sz="1800" b="1" u="none" strike="noStrike" noProof="0" dirty="0"/>
                        <a:t>Health Hazard Classes</a:t>
                      </a:r>
                      <a:endParaRPr lang="en-US" sz="1800" b="1" i="0" u="none" strike="noStrike" noProof="0" dirty="0">
                        <a:solidFill>
                          <a:srgbClr val="000000"/>
                        </a:solidFill>
                        <a:latin typeface="Calibri"/>
                      </a:endParaRPr>
                    </a:p>
                  </a:txBody>
                  <a:tcPr marL="8912" marR="8912" marT="8912" marB="0" anchor="b"/>
                </a:tc>
                <a:tc gridSpan="4">
                  <a:txBody>
                    <a:bodyPr/>
                    <a:lstStyle/>
                    <a:p>
                      <a:pPr algn="ctr" fontAlgn="b"/>
                      <a:r>
                        <a:rPr lang="en-US" sz="1800" b="1" u="none" strike="noStrike" noProof="0" dirty="0"/>
                        <a:t>Hazard Categories</a:t>
                      </a:r>
                      <a:endParaRPr lang="en-US" sz="1800" b="1" i="0" u="none" strike="noStrike" noProof="0" dirty="0">
                        <a:solidFill>
                          <a:srgbClr val="000000"/>
                        </a:solidFill>
                        <a:latin typeface="Calibri"/>
                      </a:endParaRPr>
                    </a:p>
                  </a:txBody>
                  <a:tcPr marL="8912" marR="8912" marT="8912"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57369">
                <a:tc>
                  <a:txBody>
                    <a:bodyPr/>
                    <a:lstStyle/>
                    <a:p>
                      <a:pPr algn="l" fontAlgn="b"/>
                      <a:r>
                        <a:rPr lang="en-US" sz="1400" b="1" u="none" strike="noStrike" noProof="0" dirty="0"/>
                        <a:t>  Acute Toxicity</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3</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4</a:t>
                      </a:r>
                      <a:endParaRPr lang="en-US" sz="1400" b="1" i="0" u="none" strike="noStrike" noProof="0" dirty="0">
                        <a:solidFill>
                          <a:srgbClr val="000000"/>
                        </a:solidFill>
                        <a:latin typeface="Calibri"/>
                      </a:endParaRPr>
                    </a:p>
                  </a:txBody>
                  <a:tcPr marL="8912" marR="8912" marT="8912" marB="0" anchor="b">
                    <a:solidFill>
                      <a:srgbClr val="FFFF00"/>
                    </a:solidFill>
                  </a:tcPr>
                </a:tc>
                <a:extLst>
                  <a:ext uri="{0D108BD9-81ED-4DB2-BD59-A6C34878D82A}">
                    <a16:rowId xmlns="" xmlns:a16="http://schemas.microsoft.com/office/drawing/2014/main" val="10001"/>
                  </a:ext>
                </a:extLst>
              </a:tr>
              <a:tr h="457369">
                <a:tc>
                  <a:txBody>
                    <a:bodyPr/>
                    <a:lstStyle/>
                    <a:p>
                      <a:pPr algn="l" fontAlgn="b"/>
                      <a:r>
                        <a:rPr lang="en-US" sz="1400" b="1" u="none" strike="noStrike" noProof="0" dirty="0"/>
                        <a:t>  Skin Corrosion/Irritation</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1B</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1C</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t>
                      </a:r>
                      <a:endParaRPr lang="en-US" sz="1400" b="1" i="0" u="none" strike="noStrike" noProof="0" dirty="0">
                        <a:solidFill>
                          <a:srgbClr val="000000"/>
                        </a:solidFill>
                        <a:latin typeface="Calibri"/>
                      </a:endParaRPr>
                    </a:p>
                  </a:txBody>
                  <a:tcPr marL="8912" marR="8912" marT="8912" marB="0" anchor="b">
                    <a:solidFill>
                      <a:srgbClr val="FFFF00"/>
                    </a:solidFill>
                  </a:tcPr>
                </a:tc>
                <a:extLst>
                  <a:ext uri="{0D108BD9-81ED-4DB2-BD59-A6C34878D82A}">
                    <a16:rowId xmlns="" xmlns:a16="http://schemas.microsoft.com/office/drawing/2014/main" val="10002"/>
                  </a:ext>
                </a:extLst>
              </a:tr>
              <a:tr h="457369">
                <a:tc>
                  <a:txBody>
                    <a:bodyPr/>
                    <a:lstStyle/>
                    <a:p>
                      <a:pPr algn="l" fontAlgn="b"/>
                      <a:r>
                        <a:rPr lang="en-US" sz="1400" b="1" u="none" strike="noStrike" noProof="0" dirty="0"/>
                        <a:t>  Serious Eye Damage/ Eye Irritation</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t>2B</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3"/>
                  </a:ext>
                </a:extLst>
              </a:tr>
              <a:tr h="457369">
                <a:tc>
                  <a:txBody>
                    <a:bodyPr/>
                    <a:lstStyle/>
                    <a:p>
                      <a:pPr algn="l" fontAlgn="b"/>
                      <a:r>
                        <a:rPr lang="en-US" sz="1400" b="1" u="none" strike="noStrike" noProof="0" dirty="0"/>
                        <a:t>  Respiratory Sensitization</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4"/>
                  </a:ext>
                </a:extLst>
              </a:tr>
              <a:tr h="457369">
                <a:tc>
                  <a:txBody>
                    <a:bodyPr/>
                    <a:lstStyle/>
                    <a:p>
                      <a:pPr algn="l" fontAlgn="b"/>
                      <a:r>
                        <a:rPr lang="en-US" sz="1400" b="1" i="0" u="none" strike="noStrike" noProof="0" dirty="0">
                          <a:solidFill>
                            <a:srgbClr val="000000"/>
                          </a:solidFill>
                          <a:latin typeface="Calibri"/>
                        </a:rPr>
                        <a:t>  Skin Sensitization</a:t>
                      </a:r>
                    </a:p>
                  </a:txBody>
                  <a:tcPr marL="8912" marR="8912" marT="8912" marB="0" anchor="b"/>
                </a:tc>
                <a:tc>
                  <a:txBody>
                    <a:bodyPr/>
                    <a:lstStyle/>
                    <a:p>
                      <a:pPr algn="ctr" fontAlgn="b"/>
                      <a:r>
                        <a:rPr lang="en-US" sz="1400" b="1" i="0" u="none" strike="noStrike" noProof="0" dirty="0">
                          <a:solidFill>
                            <a:srgbClr val="000000"/>
                          </a:solidFill>
                          <a:latin typeface="Calibri"/>
                        </a:rPr>
                        <a:t>1</a:t>
                      </a:r>
                    </a:p>
                  </a:txBody>
                  <a:tcPr marL="8912" marR="8912" marT="8912" marB="0" anchor="b">
                    <a:solidFill>
                      <a:srgbClr val="FFFF00"/>
                    </a:solidFill>
                  </a:tcPr>
                </a:tc>
                <a:tc>
                  <a:txBody>
                    <a:bodyPr/>
                    <a:lstStyle/>
                    <a:p>
                      <a:pPr algn="ctr" fontAlgn="b"/>
                      <a:endParaRPr lang="en-US" sz="1400" b="1" i="0" u="none" strike="noStrike" noProof="0" dirty="0">
                        <a:solidFill>
                          <a:srgbClr val="000000"/>
                        </a:solidFill>
                        <a:latin typeface="Calibri"/>
                      </a:endParaRPr>
                    </a:p>
                  </a:txBody>
                  <a:tcPr marL="8912" marR="8912" marT="8912" marB="0" anchor="b"/>
                </a:tc>
                <a:tc>
                  <a:txBody>
                    <a:bodyPr/>
                    <a:lstStyle/>
                    <a:p>
                      <a:pPr algn="ctr" fontAlgn="b"/>
                      <a:endParaRPr lang="en-US" sz="1400" b="1" i="0" u="none" strike="noStrike" noProof="0" dirty="0">
                        <a:solidFill>
                          <a:srgbClr val="000000"/>
                        </a:solidFill>
                        <a:latin typeface="Calibri"/>
                      </a:endParaRPr>
                    </a:p>
                  </a:txBody>
                  <a:tcPr marL="8912" marR="8912" marT="8912" marB="0" anchor="b"/>
                </a:tc>
                <a:tc>
                  <a:txBody>
                    <a:bodyPr/>
                    <a:lstStyle/>
                    <a:p>
                      <a:pPr algn="ctr" fontAlgn="b"/>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5"/>
                  </a:ext>
                </a:extLst>
              </a:tr>
              <a:tr h="457369">
                <a:tc>
                  <a:txBody>
                    <a:bodyPr/>
                    <a:lstStyle/>
                    <a:p>
                      <a:pPr algn="l" fontAlgn="b"/>
                      <a:r>
                        <a:rPr lang="en-US" sz="1400" b="1" u="none" strike="noStrike" noProof="0" dirty="0"/>
                        <a:t>  Germ Cell Mutagenicity</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1B</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6"/>
                  </a:ext>
                </a:extLst>
              </a:tr>
              <a:tr h="457369">
                <a:tc>
                  <a:txBody>
                    <a:bodyPr/>
                    <a:lstStyle/>
                    <a:p>
                      <a:pPr algn="l" fontAlgn="b"/>
                      <a:r>
                        <a:rPr lang="en-US" sz="1400" b="1" u="none" strike="noStrike" noProof="0" dirty="0"/>
                        <a:t>  Carcinogenicity</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1B</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7"/>
                  </a:ext>
                </a:extLst>
              </a:tr>
              <a:tr h="457369">
                <a:tc>
                  <a:txBody>
                    <a:bodyPr/>
                    <a:lstStyle/>
                    <a:p>
                      <a:pPr algn="l" fontAlgn="b"/>
                      <a:r>
                        <a:rPr lang="en-US" sz="1400" b="1" u="none" strike="noStrike" noProof="0" dirty="0"/>
                        <a:t>  Reproductive Toxicology</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1B</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solidFill>
                            <a:schemeClr val="tx1"/>
                          </a:solidFill>
                        </a:rPr>
                        <a:t>Effects on or via lactation</a:t>
                      </a:r>
                      <a:endParaRPr lang="en-US" sz="1400" b="1" i="0" u="none" strike="noStrike" noProof="0" dirty="0">
                        <a:solidFill>
                          <a:schemeClr val="tx1"/>
                        </a:solidFill>
                        <a:latin typeface="Tahoma"/>
                      </a:endParaRPr>
                    </a:p>
                  </a:txBody>
                  <a:tcPr marL="8912" marR="8912" marT="8912" marB="0" anchor="b"/>
                </a:tc>
                <a:extLst>
                  <a:ext uri="{0D108BD9-81ED-4DB2-BD59-A6C34878D82A}">
                    <a16:rowId xmlns="" xmlns:a16="http://schemas.microsoft.com/office/drawing/2014/main" val="10008"/>
                  </a:ext>
                </a:extLst>
              </a:tr>
              <a:tr h="457369">
                <a:tc>
                  <a:txBody>
                    <a:bodyPr/>
                    <a:lstStyle/>
                    <a:p>
                      <a:pPr algn="l" fontAlgn="b"/>
                      <a:r>
                        <a:rPr lang="en-US" sz="1400" b="1" u="none" strike="noStrike" noProof="0" dirty="0"/>
                        <a:t>  Target Organ Systematic Toxicity (Single Exposure)</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t>3</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09"/>
                  </a:ext>
                </a:extLst>
              </a:tr>
              <a:tr h="457369">
                <a:tc>
                  <a:txBody>
                    <a:bodyPr/>
                    <a:lstStyle/>
                    <a:p>
                      <a:pPr algn="l" fontAlgn="b"/>
                      <a:r>
                        <a:rPr lang="en-US" sz="1400" b="1" u="none" strike="noStrike" noProof="0" dirty="0"/>
                        <a:t>  Target Organ Systematic Toxicity (Repeated Exposure)</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r>
                        <a:rPr lang="en-US" sz="1400" b="1" u="none" strike="noStrike" noProof="0" dirty="0"/>
                        <a:t>2</a:t>
                      </a:r>
                      <a:endParaRPr lang="en-US" sz="1400" b="1" i="0" u="none" strike="noStrike" noProof="0" dirty="0">
                        <a:solidFill>
                          <a:srgbClr val="000000"/>
                        </a:solidFill>
                        <a:latin typeface="Calibri"/>
                      </a:endParaRPr>
                    </a:p>
                  </a:txBody>
                  <a:tcPr marL="8912" marR="8912" marT="8912" marB="0" anchor="b">
                    <a:solidFill>
                      <a:srgbClr val="FFFF00"/>
                    </a:solidFill>
                  </a:tcPr>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10"/>
                  </a:ext>
                </a:extLst>
              </a:tr>
              <a:tr h="457369">
                <a:tc>
                  <a:txBody>
                    <a:bodyPr/>
                    <a:lstStyle/>
                    <a:p>
                      <a:pPr algn="l" fontAlgn="b"/>
                      <a:r>
                        <a:rPr lang="en-US" sz="1400" b="1" u="none" strike="noStrike" noProof="0" dirty="0"/>
                        <a:t>  Aspiration Toxicity</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1</a:t>
                      </a:r>
                      <a:endParaRPr lang="en-US" sz="1400" b="1" i="0" u="none" strike="noStrike" noProof="0" dirty="0">
                        <a:solidFill>
                          <a:srgbClr val="000000"/>
                        </a:solidFill>
                        <a:latin typeface="Calibri"/>
                      </a:endParaRPr>
                    </a:p>
                  </a:txBody>
                  <a:tcPr marL="8912" marR="8912" marT="8912" marB="0" anchor="b">
                    <a:solidFill>
                      <a:srgbClr val="FF0000"/>
                    </a:solidFill>
                  </a:tcPr>
                </a:tc>
                <a:tc>
                  <a:txBody>
                    <a:bodyPr/>
                    <a:lstStyle/>
                    <a:p>
                      <a:pPr algn="ctr" fontAlgn="b"/>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tc>
                  <a:txBody>
                    <a:bodyPr/>
                    <a:lstStyle/>
                    <a:p>
                      <a:pPr algn="ctr" fontAlgn="b"/>
                      <a:r>
                        <a:rPr lang="en-US" sz="1400" b="1" u="none" strike="noStrike" noProof="0" dirty="0"/>
                        <a:t> </a:t>
                      </a:r>
                      <a:endParaRPr lang="en-US" sz="1400" b="1" i="0" u="none" strike="noStrike" noProof="0" dirty="0">
                        <a:solidFill>
                          <a:srgbClr val="000000"/>
                        </a:solidFill>
                        <a:latin typeface="Calibri"/>
                      </a:endParaRPr>
                    </a:p>
                  </a:txBody>
                  <a:tcPr marL="8912" marR="8912" marT="8912" marB="0" anchor="b"/>
                </a:tc>
                <a:extLst>
                  <a:ext uri="{0D108BD9-81ED-4DB2-BD59-A6C34878D82A}">
                    <a16:rowId xmlns="" xmlns:a16="http://schemas.microsoft.com/office/drawing/2014/main" val="10011"/>
                  </a:ext>
                </a:extLst>
              </a:tr>
            </a:tbl>
          </a:graphicData>
        </a:graphic>
      </p:graphicFrame>
      <p:sp>
        <p:nvSpPr>
          <p:cNvPr id="3" name="2 Metin kutusu"/>
          <p:cNvSpPr txBox="1"/>
          <p:nvPr/>
        </p:nvSpPr>
        <p:spPr>
          <a:xfrm>
            <a:off x="1981200" y="0"/>
            <a:ext cx="5562600" cy="1384995"/>
          </a:xfrm>
          <a:prstGeom prst="rect">
            <a:avLst/>
          </a:prstGeom>
          <a:noFill/>
        </p:spPr>
        <p:txBody>
          <a:bodyPr wrap="square" rtlCol="0">
            <a:spAutoFit/>
          </a:bodyPr>
          <a:lstStyle/>
          <a:p>
            <a:pPr algn="ctr"/>
            <a:r>
              <a:rPr lang="tr-TR" sz="2800" b="1" dirty="0">
                <a:solidFill>
                  <a:schemeClr val="bg1"/>
                </a:solidFill>
              </a:rPr>
              <a:t>SIGNAL WORDS</a:t>
            </a:r>
            <a:r>
              <a:rPr lang="en-US" sz="2800" b="1" dirty="0">
                <a:solidFill>
                  <a:schemeClr val="bg1"/>
                </a:solidFill>
              </a:rPr>
              <a:t> COLOR CODED FOR HEALTH HAZARDS</a:t>
            </a:r>
            <a:endParaRPr lang="tr-TR" sz="2800" b="1" dirty="0">
              <a:solidFill>
                <a:schemeClr val="bg1"/>
              </a:solidFill>
            </a:endParaRPr>
          </a:p>
        </p:txBody>
      </p:sp>
      <p:sp>
        <p:nvSpPr>
          <p:cNvPr id="4" name="Title 3" hidden="1"/>
          <p:cNvSpPr>
            <a:spLocks noGrp="1"/>
          </p:cNvSpPr>
          <p:nvPr>
            <p:ph type="title"/>
          </p:nvPr>
        </p:nvSpPr>
        <p:spPr/>
        <p:txBody>
          <a:bodyPr/>
          <a:lstStyle/>
          <a:p>
            <a:pPr lvl="0" eaLnBrk="0" hangingPunct="0"/>
            <a:r>
              <a:rPr lang="tr-TR" sz="2800" b="1" kern="1200" dirty="0">
                <a:solidFill>
                  <a:srgbClr val="FFFFFF"/>
                </a:solidFill>
                <a:latin typeface="Times" charset="0"/>
                <a:ea typeface="ＭＳ Ｐゴシック" charset="-128"/>
                <a:cs typeface="+mn-cs"/>
              </a:rPr>
              <a:t>SIGNAL WORDS</a:t>
            </a:r>
            <a:r>
              <a:rPr lang="en-US" sz="2800" b="1" kern="1200" dirty="0">
                <a:solidFill>
                  <a:srgbClr val="FFFFFF"/>
                </a:solidFill>
                <a:latin typeface="Times" charset="0"/>
                <a:ea typeface="ＭＳ Ｐゴシック" charset="-128"/>
                <a:cs typeface="+mn-cs"/>
              </a:rPr>
              <a:t> COLOR CODED FOR HEALTH HAZARDS</a:t>
            </a:r>
            <a:r>
              <a:rPr lang="tr-TR" sz="2800" b="1" kern="1200" dirty="0">
                <a:solidFill>
                  <a:srgbClr val="FFFFFF"/>
                </a:solidFill>
                <a:latin typeface="Times" charset="0"/>
                <a:ea typeface="ＭＳ Ｐゴシック" charset="-128"/>
                <a:cs typeface="+mn-cs"/>
              </a:rPr>
              <a:t/>
            </a:r>
            <a:br>
              <a:rPr lang="tr-TR" sz="2800" b="1" kern="1200" dirty="0">
                <a:solidFill>
                  <a:srgbClr val="FFFFFF"/>
                </a:solidFill>
                <a:latin typeface="Times" charset="0"/>
                <a:ea typeface="ＭＳ Ｐゴシック" charset="-128"/>
                <a:cs typeface="+mn-cs"/>
              </a:rPr>
            </a:b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Hazard Statement</a:t>
            </a:r>
            <a:endParaRPr lang="en-US" dirty="0"/>
          </a:p>
        </p:txBody>
      </p:sp>
      <p:sp>
        <p:nvSpPr>
          <p:cNvPr id="2" name="2 İçerik Yer Tutucusu"/>
          <p:cNvSpPr>
            <a:spLocks noGrp="1"/>
          </p:cNvSpPr>
          <p:nvPr>
            <p:ph idx="4294967295"/>
          </p:nvPr>
        </p:nvSpPr>
        <p:spPr>
          <a:xfrm>
            <a:off x="0" y="1447800"/>
            <a:ext cx="8534400" cy="4800600"/>
          </a:xfrm>
          <a:prstGeom prst="rect">
            <a:avLst/>
          </a:prstGeom>
        </p:spPr>
        <p:txBody>
          <a:bodyPr/>
          <a:lstStyle/>
          <a:p>
            <a:r>
              <a:rPr lang="en-US" dirty="0"/>
              <a:t>Hazard statement describes the nature of the hazard(s) of a chemical for each hazard class (i.e., physical, health, environmental)</a:t>
            </a:r>
          </a:p>
          <a:p>
            <a:pPr>
              <a:buNone/>
            </a:pPr>
            <a:endParaRPr lang="tr-TR" sz="1600" dirty="0"/>
          </a:p>
          <a:p>
            <a:r>
              <a:rPr lang="en-US" dirty="0"/>
              <a:t>Examples</a:t>
            </a:r>
          </a:p>
          <a:p>
            <a:pPr lvl="2"/>
            <a:r>
              <a:rPr lang="en-US" sz="2800" dirty="0"/>
              <a:t>“Causes serious eye damage through prolonged or repeated exposure.”</a:t>
            </a:r>
          </a:p>
          <a:p>
            <a:pPr lvl="2"/>
            <a:r>
              <a:rPr lang="en-US" sz="2800" dirty="0"/>
              <a:t>“Toxic if inhaled.”</a:t>
            </a:r>
          </a:p>
          <a:p>
            <a:endParaRPr lang="en-US" dirty="0"/>
          </a:p>
        </p:txBody>
      </p:sp>
      <p:sp>
        <p:nvSpPr>
          <p:cNvPr id="3" name="2 Metin kutusu"/>
          <p:cNvSpPr txBox="1"/>
          <p:nvPr/>
        </p:nvSpPr>
        <p:spPr>
          <a:xfrm>
            <a:off x="1981200" y="304800"/>
            <a:ext cx="5562600" cy="584775"/>
          </a:xfrm>
          <a:prstGeom prst="rect">
            <a:avLst/>
          </a:prstGeom>
          <a:noFill/>
        </p:spPr>
        <p:txBody>
          <a:bodyPr wrap="square" rtlCol="0">
            <a:spAutoFit/>
          </a:bodyPr>
          <a:lstStyle/>
          <a:p>
            <a:pPr algn="ctr">
              <a:buNone/>
            </a:pPr>
            <a:r>
              <a:rPr lang="tr-TR" sz="3200" b="1" dirty="0">
                <a:solidFill>
                  <a:schemeClr val="bg1"/>
                </a:solidFill>
              </a:rPr>
              <a:t>HAZARD STATEMENT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Precautionary Statement</a:t>
            </a:r>
            <a:endParaRPr lang="en-US" dirty="0"/>
          </a:p>
        </p:txBody>
      </p:sp>
      <p:sp>
        <p:nvSpPr>
          <p:cNvPr id="2" name="2 İçerik Yer Tutucusu"/>
          <p:cNvSpPr>
            <a:spLocks noGrp="1"/>
          </p:cNvSpPr>
          <p:nvPr>
            <p:ph idx="4294967295"/>
          </p:nvPr>
        </p:nvSpPr>
        <p:spPr>
          <a:xfrm>
            <a:off x="0" y="1600200"/>
            <a:ext cx="8591550" cy="4781550"/>
          </a:xfrm>
          <a:prstGeom prst="rect">
            <a:avLst/>
          </a:prstGeom>
        </p:spPr>
        <p:txBody>
          <a:bodyPr>
            <a:normAutofit/>
          </a:bodyPr>
          <a:lstStyle/>
          <a:p>
            <a:r>
              <a:rPr lang="en-US" dirty="0"/>
              <a:t>Precautionary statement</a:t>
            </a:r>
            <a:r>
              <a:rPr lang="en-US" dirty="0">
                <a:solidFill>
                  <a:srgbClr val="FF0000"/>
                </a:solidFill>
              </a:rPr>
              <a:t> </a:t>
            </a:r>
            <a:r>
              <a:rPr lang="en-US" dirty="0"/>
              <a:t>helps</a:t>
            </a:r>
            <a:r>
              <a:rPr lang="en-US" dirty="0">
                <a:solidFill>
                  <a:srgbClr val="FF0000"/>
                </a:solidFill>
              </a:rPr>
              <a:t> </a:t>
            </a:r>
            <a:r>
              <a:rPr lang="en-US" dirty="0"/>
              <a:t>prevent or minimize adverse effects of hazardous chemical products during handling, transportation or storage</a:t>
            </a:r>
          </a:p>
          <a:p>
            <a:pPr>
              <a:buNone/>
            </a:pPr>
            <a:endParaRPr lang="en-US" sz="1400" dirty="0"/>
          </a:p>
          <a:p>
            <a:r>
              <a:rPr lang="en-US" dirty="0"/>
              <a:t>There are four types of precautionary statements </a:t>
            </a:r>
          </a:p>
          <a:p>
            <a:pPr lvl="2"/>
            <a:r>
              <a:rPr lang="en-US" dirty="0"/>
              <a:t>Prevention (to minimize exposure)</a:t>
            </a:r>
          </a:p>
          <a:p>
            <a:pPr lvl="2"/>
            <a:r>
              <a:rPr lang="en-US" dirty="0"/>
              <a:t>Response (what to do in case of exposure,  e.g., first aid)</a:t>
            </a:r>
          </a:p>
          <a:p>
            <a:pPr lvl="2"/>
            <a:r>
              <a:rPr lang="en-US" dirty="0"/>
              <a:t>Storage  (requirements for storage)</a:t>
            </a:r>
          </a:p>
          <a:p>
            <a:pPr lvl="2"/>
            <a:r>
              <a:rPr lang="en-US" dirty="0"/>
              <a:t>Disposal (consistent with regulations)</a:t>
            </a:r>
          </a:p>
          <a:p>
            <a:endParaRPr lang="en-US" dirty="0"/>
          </a:p>
        </p:txBody>
      </p:sp>
      <p:sp>
        <p:nvSpPr>
          <p:cNvPr id="3" name="2 Dikdörtgen"/>
          <p:cNvSpPr/>
          <p:nvPr/>
        </p:nvSpPr>
        <p:spPr>
          <a:xfrm>
            <a:off x="2362200" y="65782"/>
            <a:ext cx="5105400" cy="1077218"/>
          </a:xfrm>
          <a:prstGeom prst="rect">
            <a:avLst/>
          </a:prstGeom>
        </p:spPr>
        <p:txBody>
          <a:bodyPr wrap="square">
            <a:spAutoFit/>
          </a:bodyPr>
          <a:lstStyle/>
          <a:p>
            <a:pPr algn="ctr">
              <a:buNone/>
            </a:pPr>
            <a:r>
              <a:rPr lang="en-US" sz="3200" b="1" dirty="0">
                <a:solidFill>
                  <a:schemeClr val="bg1"/>
                </a:solidFill>
              </a:rPr>
              <a:t>PRECAUTIONARY STATEMENT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Supplementary Statements</a:t>
            </a:r>
            <a:endParaRPr lang="en-US" dirty="0"/>
          </a:p>
        </p:txBody>
      </p:sp>
      <p:sp>
        <p:nvSpPr>
          <p:cNvPr id="2" name="2 İçerik Yer Tutucusu"/>
          <p:cNvSpPr>
            <a:spLocks noGrp="1"/>
          </p:cNvSpPr>
          <p:nvPr>
            <p:ph idx="4294967295"/>
          </p:nvPr>
        </p:nvSpPr>
        <p:spPr>
          <a:xfrm>
            <a:off x="533400" y="1600200"/>
            <a:ext cx="8610600" cy="4678363"/>
          </a:xfrm>
          <a:prstGeom prst="rect">
            <a:avLst/>
          </a:prstGeom>
        </p:spPr>
        <p:txBody>
          <a:bodyPr/>
          <a:lstStyle/>
          <a:p>
            <a:r>
              <a:rPr lang="en-US" smtClean="0"/>
              <a:t>Producer, importer or employer can add some helpful information and instructions to labels in the form of  supplementary statements (optional)</a:t>
            </a:r>
          </a:p>
          <a:p>
            <a:pPr>
              <a:buNone/>
            </a:pPr>
            <a:endParaRPr lang="en-US" smtClean="0"/>
          </a:p>
          <a:p>
            <a:r>
              <a:rPr lang="en-US" smtClean="0"/>
              <a:t>Examples are</a:t>
            </a:r>
          </a:p>
          <a:p>
            <a:pPr lvl="2"/>
            <a:r>
              <a:rPr lang="en-US" sz="2800" smtClean="0"/>
              <a:t>Recommended Personal Protective Equipment (PPE) </a:t>
            </a:r>
          </a:p>
          <a:p>
            <a:pPr lvl="2"/>
            <a:r>
              <a:rPr lang="en-US" sz="2800" smtClean="0"/>
              <a:t>Ingredients in chemical products, et</a:t>
            </a:r>
            <a:r>
              <a:rPr lang="tr-TR" sz="2800" smtClean="0"/>
              <a:t>c.</a:t>
            </a:r>
            <a:endParaRPr lang="en-US" sz="2800" dirty="0"/>
          </a:p>
        </p:txBody>
      </p:sp>
      <p:sp>
        <p:nvSpPr>
          <p:cNvPr id="3" name="2 Dikdörtgen"/>
          <p:cNvSpPr/>
          <p:nvPr/>
        </p:nvSpPr>
        <p:spPr>
          <a:xfrm>
            <a:off x="2209800" y="65782"/>
            <a:ext cx="5257800" cy="1077218"/>
          </a:xfrm>
          <a:prstGeom prst="rect">
            <a:avLst/>
          </a:prstGeom>
        </p:spPr>
        <p:txBody>
          <a:bodyPr wrap="square">
            <a:spAutoFit/>
          </a:bodyPr>
          <a:lstStyle/>
          <a:p>
            <a:pPr algn="ctr"/>
            <a:r>
              <a:rPr lang="tr-TR" sz="3200" b="1" dirty="0">
                <a:solidFill>
                  <a:schemeClr val="bg1"/>
                </a:solidFill>
              </a:rPr>
              <a:t> SUPPLEMENTARY STATEMENTS</a:t>
            </a:r>
            <a:endParaRPr lang="tr-T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Right to know</a:t>
            </a:r>
            <a:endParaRPr lang="en-US" dirty="0"/>
          </a:p>
        </p:txBody>
      </p:sp>
      <p:sp>
        <p:nvSpPr>
          <p:cNvPr id="2" name="Content Placeholder 2"/>
          <p:cNvSpPr>
            <a:spLocks noGrp="1"/>
          </p:cNvSpPr>
          <p:nvPr>
            <p:ph idx="4294967295"/>
          </p:nvPr>
        </p:nvSpPr>
        <p:spPr>
          <a:xfrm>
            <a:off x="1141413" y="1600200"/>
            <a:ext cx="8002587" cy="4492625"/>
          </a:xfrm>
          <a:prstGeom prst="rect">
            <a:avLst/>
          </a:prstGeom>
          <a:solidFill>
            <a:srgbClr val="FFFFFF"/>
          </a:solidFill>
          <a:ln w="57150">
            <a:solidFill>
              <a:srgbClr val="006859"/>
            </a:solidFill>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None/>
            </a:pPr>
            <a:r>
              <a:rPr lang="en-US" dirty="0"/>
              <a:t>				</a:t>
            </a:r>
            <a:r>
              <a:rPr lang="en-US" i="1" dirty="0"/>
              <a:t>Federal Hazard Communication Standard, 			Title 29,  Part 1910.1200 of the Code of 				Federal Regulations (29 CFR  1910.1200) 			mandates that “Workers have the right to 			know and  understand the hazardous 				chemicals they use and how to work with </a:t>
            </a:r>
            <a:r>
              <a:rPr lang="tr-TR" i="1" dirty="0"/>
              <a:t>			</a:t>
            </a:r>
            <a:r>
              <a:rPr lang="en-US" i="1" dirty="0"/>
              <a:t>them safely.”</a:t>
            </a:r>
          </a:p>
          <a:p>
            <a:pPr>
              <a:buNone/>
            </a:pPr>
            <a:r>
              <a:rPr lang="en-US" i="1" dirty="0"/>
              <a:t>     </a:t>
            </a:r>
          </a:p>
          <a:p>
            <a:pPr>
              <a:buNone/>
            </a:pPr>
            <a:r>
              <a:rPr lang="en-US" i="1" dirty="0"/>
              <a:t>	This regulation is designed to make information about hazardous chemicals  that are present in work places available to exposed employees. </a:t>
            </a:r>
          </a:p>
          <a:p>
            <a:pPr>
              <a:buNone/>
            </a:pPr>
            <a:endParaRPr lang="en-US" i="1" dirty="0"/>
          </a:p>
          <a:p>
            <a:pPr>
              <a:buNone/>
            </a:pPr>
            <a:r>
              <a:rPr lang="en-US" i="1" dirty="0"/>
              <a:t>	The hazard communication standard  applies to any business, including manufacturers that use  hazardous chemicals, regardless of the number of individuals employed. </a:t>
            </a:r>
          </a:p>
          <a:p>
            <a:pPr>
              <a:buNone/>
            </a:pPr>
            <a:endParaRPr lang="en-US" dirty="0"/>
          </a:p>
          <a:p>
            <a:endParaRPr lang="en-US" dirty="0"/>
          </a:p>
        </p:txBody>
      </p:sp>
      <p:pic>
        <p:nvPicPr>
          <p:cNvPr id="3" name="Picture 6" title="rolls of caution symbols"/>
          <p:cNvPicPr>
            <a:picLocks noChangeAspect="1" noChangeArrowheads="1"/>
          </p:cNvPicPr>
          <p:nvPr/>
        </p:nvPicPr>
        <p:blipFill>
          <a:blip r:embed="rId3" cstate="print"/>
          <a:srcRect/>
          <a:stretch>
            <a:fillRect/>
          </a:stretch>
        </p:blipFill>
        <p:spPr bwMode="auto">
          <a:xfrm>
            <a:off x="914400" y="1676400"/>
            <a:ext cx="2257425" cy="2028825"/>
          </a:xfrm>
          <a:prstGeom prst="rect">
            <a:avLst/>
          </a:prstGeom>
          <a:noFill/>
          <a:ln w="9525">
            <a:noFill/>
            <a:miter lim="800000"/>
            <a:headEnd/>
            <a:tailEnd/>
          </a:ln>
        </p:spPr>
      </p:pic>
      <p:sp>
        <p:nvSpPr>
          <p:cNvPr id="4" name="1 Başlık"/>
          <p:cNvSpPr txBox="1">
            <a:spLocks/>
          </p:cNvSpPr>
          <p:nvPr/>
        </p:nvSpPr>
        <p:spPr>
          <a:xfrm>
            <a:off x="457200" y="457200"/>
            <a:ext cx="8229600" cy="6858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RIGHT-TO-KNOW</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0"/>
            <a:ext cx="8229600" cy="990600"/>
          </a:xfrm>
        </p:spPr>
        <p:txBody>
          <a:bodyPr/>
          <a:lstStyle/>
          <a:p>
            <a:r>
              <a:rPr lang="tr-TR" sz="3600" dirty="0">
                <a:solidFill>
                  <a:schemeClr val="bg1"/>
                </a:solidFill>
              </a:rPr>
              <a:t>SAFETY DATA SHEET</a:t>
            </a:r>
            <a:r>
              <a:rPr lang="en-US" sz="3600" dirty="0">
                <a:solidFill>
                  <a:schemeClr val="bg1"/>
                </a:solidFill>
              </a:rPr>
              <a:t> </a:t>
            </a:r>
            <a:br>
              <a:rPr lang="en-US" sz="3600" dirty="0">
                <a:solidFill>
                  <a:schemeClr val="bg1"/>
                </a:solidFill>
              </a:rPr>
            </a:br>
            <a:r>
              <a:rPr lang="en-US" sz="3600" dirty="0">
                <a:solidFill>
                  <a:schemeClr val="bg1"/>
                </a:solidFill>
              </a:rPr>
              <a:t>(SDS)</a:t>
            </a:r>
            <a:endParaRPr lang="tr-TR" sz="3600" dirty="0">
              <a:solidFill>
                <a:schemeClr val="bg1"/>
              </a:solidFill>
            </a:endParaRPr>
          </a:p>
        </p:txBody>
      </p:sp>
      <p:sp>
        <p:nvSpPr>
          <p:cNvPr id="3" name="2 İçerik Yer Tutucusu"/>
          <p:cNvSpPr>
            <a:spLocks noGrp="1"/>
          </p:cNvSpPr>
          <p:nvPr>
            <p:ph idx="1"/>
          </p:nvPr>
        </p:nvSpPr>
        <p:spPr>
          <a:xfrm>
            <a:off x="228600" y="1524000"/>
            <a:ext cx="8686800" cy="4800600"/>
          </a:xfrm>
        </p:spPr>
        <p:txBody>
          <a:bodyPr>
            <a:normAutofit/>
          </a:bodyPr>
          <a:lstStyle/>
          <a:p>
            <a:r>
              <a:rPr lang="en-US" dirty="0"/>
              <a:t>SDS is a document containing details of specific hazardous chemicals and their usage</a:t>
            </a:r>
          </a:p>
          <a:p>
            <a:pPr>
              <a:buNone/>
            </a:pPr>
            <a:endParaRPr lang="en-US" dirty="0"/>
          </a:p>
          <a:p>
            <a:r>
              <a:rPr lang="en-US" dirty="0"/>
              <a:t>HCS requires chemical manufacturers, distributors, or importers to provide SDS to communicate hazards of chemical products</a:t>
            </a:r>
          </a:p>
          <a:p>
            <a:pPr>
              <a:buNone/>
            </a:pPr>
            <a:endParaRPr lang="en-US" dirty="0"/>
          </a:p>
          <a:p>
            <a:pPr lvl="1"/>
            <a:endParaRPr lang="tr-TR"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304800"/>
            <a:ext cx="8229600" cy="990600"/>
          </a:xfrm>
        </p:spPr>
        <p:txBody>
          <a:bodyPr/>
          <a:lstStyle/>
          <a:p>
            <a:r>
              <a:rPr lang="tr-TR" sz="3600" b="1" dirty="0">
                <a:solidFill>
                  <a:schemeClr val="bg1"/>
                </a:solidFill>
              </a:rPr>
              <a:t>  SAFETY DATA SHEETS</a:t>
            </a:r>
          </a:p>
        </p:txBody>
      </p:sp>
      <p:sp>
        <p:nvSpPr>
          <p:cNvPr id="3" name="2 İçerik Yer Tutucusu"/>
          <p:cNvSpPr>
            <a:spLocks noGrp="1"/>
          </p:cNvSpPr>
          <p:nvPr>
            <p:ph idx="1"/>
          </p:nvPr>
        </p:nvSpPr>
        <p:spPr>
          <a:xfrm>
            <a:off x="152400" y="1371600"/>
            <a:ext cx="8812088" cy="5105400"/>
          </a:xfrm>
        </p:spPr>
        <p:txBody>
          <a:bodyPr>
            <a:normAutofit fontScale="92500"/>
          </a:bodyPr>
          <a:lstStyle/>
          <a:p>
            <a:r>
              <a:rPr lang="en-US" dirty="0"/>
              <a:t>Updated SDSs should be </a:t>
            </a:r>
          </a:p>
          <a:p>
            <a:pPr lvl="1">
              <a:buFont typeface="Arial" pitchFamily="34" charset="0"/>
              <a:buChar char="•"/>
            </a:pPr>
            <a:r>
              <a:rPr lang="en-US" dirty="0"/>
              <a:t>shipped with the first shipment of the hazardous product</a:t>
            </a:r>
          </a:p>
          <a:p>
            <a:pPr lvl="1">
              <a:buFont typeface="Arial" pitchFamily="34" charset="0"/>
              <a:buChar char="•"/>
            </a:pPr>
            <a:r>
              <a:rPr lang="en-US" dirty="0"/>
              <a:t>made  available to workers at all times in the workplace</a:t>
            </a:r>
          </a:p>
          <a:p>
            <a:pPr lvl="1"/>
            <a:endParaRPr lang="en-US" dirty="0"/>
          </a:p>
          <a:p>
            <a:r>
              <a:rPr lang="en-US" dirty="0"/>
              <a:t>If the employer notices that the SDS is not available, </a:t>
            </a:r>
          </a:p>
          <a:p>
            <a:pPr lvl="1">
              <a:buFont typeface="Arial" pitchFamily="34" charset="0"/>
              <a:buChar char="•"/>
            </a:pPr>
            <a:r>
              <a:rPr lang="en-US" dirty="0"/>
              <a:t>it is required that the manufacturer be informed immediately and the SDS be obtained as soon as possible.</a:t>
            </a:r>
          </a:p>
          <a:p>
            <a:pPr lvl="1">
              <a:buFont typeface="Arial" pitchFamily="34" charset="0"/>
              <a:buChar char="•"/>
            </a:pPr>
            <a:r>
              <a:rPr lang="en-US" dirty="0"/>
              <a:t>The manufacturer must send any SDS requested by a customer as soon as possible</a:t>
            </a:r>
          </a:p>
          <a:p>
            <a:pPr>
              <a:buNone/>
            </a:pPr>
            <a:endParaRPr lang="en-US" dirty="0"/>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304800"/>
            <a:ext cx="8229600" cy="990600"/>
          </a:xfrm>
        </p:spPr>
        <p:txBody>
          <a:bodyPr/>
          <a:lstStyle/>
          <a:p>
            <a:r>
              <a:rPr lang="tr-TR" sz="3600" b="1" dirty="0">
                <a:solidFill>
                  <a:schemeClr val="bg1"/>
                </a:solidFill>
              </a:rPr>
              <a:t>  SAFETY DATA </a:t>
            </a:r>
            <a:r>
              <a:rPr lang="tr-TR" sz="3600" b="1" dirty="0" smtClean="0">
                <a:solidFill>
                  <a:schemeClr val="bg1"/>
                </a:solidFill>
              </a:rPr>
              <a:t>SHEETS</a:t>
            </a:r>
            <a:r>
              <a:rPr lang="en-US" sz="3600" b="1" dirty="0">
                <a:solidFill>
                  <a:schemeClr val="bg1"/>
                </a:solidFill>
              </a:rPr>
              <a:t> </a:t>
            </a:r>
            <a:r>
              <a:rPr lang="en-US" sz="3600" b="1" dirty="0" smtClean="0">
                <a:solidFill>
                  <a:schemeClr val="bg1"/>
                </a:solidFill>
              </a:rPr>
              <a:t> </a:t>
            </a:r>
            <a:endParaRPr lang="tr-TR" sz="3600" b="1" dirty="0">
              <a:solidFill>
                <a:schemeClr val="bg1"/>
              </a:solidFill>
            </a:endParaRPr>
          </a:p>
        </p:txBody>
      </p:sp>
      <p:sp>
        <p:nvSpPr>
          <p:cNvPr id="3" name="2 İçerik Yer Tutucusu"/>
          <p:cNvSpPr>
            <a:spLocks noGrp="1"/>
          </p:cNvSpPr>
          <p:nvPr>
            <p:ph idx="1"/>
          </p:nvPr>
        </p:nvSpPr>
        <p:spPr>
          <a:xfrm>
            <a:off x="152400" y="1447800"/>
            <a:ext cx="8812088" cy="5105400"/>
          </a:xfrm>
        </p:spPr>
        <p:txBody>
          <a:bodyPr>
            <a:normAutofit fontScale="92500" lnSpcReduction="20000"/>
          </a:bodyPr>
          <a:lstStyle/>
          <a:p>
            <a:r>
              <a:rPr lang="en-US" dirty="0"/>
              <a:t>Employers shall have a SDS in the workplace for each hazardous chemical used</a:t>
            </a:r>
          </a:p>
          <a:p>
            <a:pPr>
              <a:buNone/>
            </a:pPr>
            <a:endParaRPr lang="en-US" dirty="0"/>
          </a:p>
          <a:p>
            <a:r>
              <a:rPr lang="en-US" dirty="0"/>
              <a:t>SDS must be</a:t>
            </a:r>
            <a:endParaRPr lang="tr-TR" dirty="0"/>
          </a:p>
          <a:p>
            <a:pPr lvl="1">
              <a:buFont typeface="Arial" pitchFamily="34" charset="0"/>
              <a:buChar char="•"/>
            </a:pPr>
            <a:r>
              <a:rPr lang="en-US" dirty="0"/>
              <a:t>in English</a:t>
            </a:r>
          </a:p>
          <a:p>
            <a:pPr lvl="1">
              <a:buFont typeface="Arial" pitchFamily="34" charset="0"/>
              <a:buChar char="•"/>
            </a:pPr>
            <a:r>
              <a:rPr lang="en-US" dirty="0"/>
              <a:t>based on scientific evidence</a:t>
            </a:r>
          </a:p>
          <a:p>
            <a:pPr lvl="1">
              <a:buFont typeface="Arial" pitchFamily="34" charset="0"/>
              <a:buChar char="•"/>
            </a:pPr>
            <a:r>
              <a:rPr lang="en-US" dirty="0"/>
              <a:t>revised </a:t>
            </a:r>
            <a:r>
              <a:rPr lang="en-US" b="1" dirty="0"/>
              <a:t>within 3 months </a:t>
            </a:r>
            <a:r>
              <a:rPr lang="en-US" dirty="0"/>
              <a:t>when</a:t>
            </a:r>
            <a:r>
              <a:rPr lang="en-US" b="1" dirty="0"/>
              <a:t> </a:t>
            </a:r>
            <a:r>
              <a:rPr lang="en-US" dirty="0"/>
              <a:t>new information becomes available </a:t>
            </a:r>
          </a:p>
          <a:p>
            <a:pPr lvl="1">
              <a:buFont typeface="Arial" pitchFamily="34" charset="0"/>
              <a:buChar char="•"/>
            </a:pPr>
            <a:endParaRPr lang="en-US" dirty="0"/>
          </a:p>
          <a:p>
            <a:pPr>
              <a:buFont typeface="Arial" pitchFamily="34" charset="0"/>
              <a:buChar char="•"/>
            </a:pPr>
            <a:r>
              <a:rPr lang="en-US" dirty="0"/>
              <a:t>Chemical manufacturers and importers shall obtain or develop a SDS for each hazardous chemical they produce or import.</a:t>
            </a:r>
          </a:p>
          <a:p>
            <a:pPr lvl="1">
              <a:buFont typeface="Arial" pitchFamily="34" charset="0"/>
              <a:buChar char="•"/>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304800"/>
            <a:ext cx="8229600" cy="762000"/>
          </a:xfrm>
        </p:spPr>
        <p:txBody>
          <a:bodyPr/>
          <a:lstStyle/>
          <a:p>
            <a:r>
              <a:rPr lang="tr-TR" sz="3600" b="1" dirty="0">
                <a:solidFill>
                  <a:schemeClr val="bg1"/>
                </a:solidFill>
              </a:rPr>
              <a:t>  SAFETY DATA </a:t>
            </a:r>
            <a:r>
              <a:rPr lang="tr-TR" sz="3600" b="1" dirty="0" smtClean="0">
                <a:solidFill>
                  <a:schemeClr val="bg1"/>
                </a:solidFill>
              </a:rPr>
              <a:t>SHEETS</a:t>
            </a:r>
            <a:r>
              <a:rPr lang="en-US" sz="3600" b="1" dirty="0" smtClean="0">
                <a:solidFill>
                  <a:schemeClr val="bg1"/>
                </a:solidFill>
              </a:rPr>
              <a:t>      </a:t>
            </a:r>
            <a:endParaRPr lang="tr-TR" sz="3600" b="1" dirty="0">
              <a:solidFill>
                <a:schemeClr val="bg1"/>
              </a:solidFill>
            </a:endParaRPr>
          </a:p>
        </p:txBody>
      </p:sp>
      <p:sp>
        <p:nvSpPr>
          <p:cNvPr id="3" name="2 İçerik Yer Tutucusu"/>
          <p:cNvSpPr>
            <a:spLocks noGrp="1"/>
          </p:cNvSpPr>
          <p:nvPr>
            <p:ph idx="1"/>
          </p:nvPr>
        </p:nvSpPr>
        <p:spPr>
          <a:xfrm>
            <a:off x="228600" y="1524000"/>
            <a:ext cx="8663880" cy="4953000"/>
          </a:xfrm>
        </p:spPr>
        <p:txBody>
          <a:bodyPr>
            <a:normAutofit lnSpcReduction="10000"/>
          </a:bodyPr>
          <a:lstStyle/>
          <a:p>
            <a:r>
              <a:rPr lang="en-US" sz="3600" b="1" dirty="0"/>
              <a:t>There are 16 sections </a:t>
            </a:r>
            <a:r>
              <a:rPr lang="en-US" sz="3600" dirty="0"/>
              <a:t>in HCS/GHS (12 are mandatory), which are as follows:</a:t>
            </a:r>
          </a:p>
          <a:p>
            <a:pPr lvl="1">
              <a:buFont typeface="Arial" pitchFamily="34" charset="0"/>
              <a:buChar char="•"/>
            </a:pPr>
            <a:r>
              <a:rPr lang="en-US" sz="3200" noProof="0" dirty="0"/>
              <a:t>Identification</a:t>
            </a:r>
          </a:p>
          <a:p>
            <a:pPr lvl="1">
              <a:buFont typeface="Arial" pitchFamily="34" charset="0"/>
              <a:buChar char="•"/>
            </a:pPr>
            <a:r>
              <a:rPr lang="en-US" sz="3200" noProof="0" dirty="0"/>
              <a:t>Hazard(s) identification</a:t>
            </a:r>
          </a:p>
          <a:p>
            <a:pPr lvl="1">
              <a:buFont typeface="Arial" pitchFamily="34" charset="0"/>
              <a:buChar char="•"/>
            </a:pPr>
            <a:r>
              <a:rPr lang="en-US" sz="3200" noProof="0" dirty="0"/>
              <a:t>Composition/information on ingredients</a:t>
            </a:r>
          </a:p>
          <a:p>
            <a:pPr lvl="1">
              <a:buFont typeface="Arial" pitchFamily="34" charset="0"/>
              <a:buChar char="•"/>
            </a:pPr>
            <a:r>
              <a:rPr lang="en-US" sz="3200" noProof="0" dirty="0"/>
              <a:t>First-Aid measures</a:t>
            </a:r>
          </a:p>
          <a:p>
            <a:pPr lvl="1">
              <a:buFont typeface="Arial" pitchFamily="34" charset="0"/>
              <a:buChar char="•"/>
            </a:pPr>
            <a:r>
              <a:rPr lang="en-US" sz="3200" noProof="0" dirty="0"/>
              <a:t>Fire-fighting measures</a:t>
            </a:r>
          </a:p>
          <a:p>
            <a:pPr lvl="1">
              <a:buFont typeface="Arial" pitchFamily="34" charset="0"/>
              <a:buChar char="•"/>
            </a:pPr>
            <a:r>
              <a:rPr lang="en-US" sz="3200" noProof="0" dirty="0"/>
              <a:t>Accidental release measures</a:t>
            </a:r>
          </a:p>
          <a:p>
            <a:pPr lvl="1">
              <a:buFont typeface="Arial" pitchFamily="34" charset="0"/>
              <a:buChar char="•"/>
            </a:pPr>
            <a:r>
              <a:rPr lang="en-US" sz="3200" noProof="0" dirty="0"/>
              <a:t>Handling and storage</a:t>
            </a:r>
          </a:p>
          <a:p>
            <a:pPr lvl="1">
              <a:buNone/>
            </a:pPr>
            <a:endParaRPr lang="en-US" noProof="0" dirty="0"/>
          </a:p>
          <a:p>
            <a:pPr lvl="1"/>
            <a:endParaRPr lang="en-US" noProof="0" dirty="0"/>
          </a:p>
          <a:p>
            <a:pPr lvl="1"/>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304800"/>
            <a:ext cx="8229600" cy="762000"/>
          </a:xfrm>
        </p:spPr>
        <p:txBody>
          <a:bodyPr/>
          <a:lstStyle/>
          <a:p>
            <a:r>
              <a:rPr lang="tr-TR" sz="3600" b="1" dirty="0">
                <a:solidFill>
                  <a:schemeClr val="bg1"/>
                </a:solidFill>
              </a:rPr>
              <a:t>  SAFETY DATA </a:t>
            </a:r>
            <a:r>
              <a:rPr lang="tr-TR" sz="3600" b="1" dirty="0" smtClean="0">
                <a:solidFill>
                  <a:schemeClr val="bg1"/>
                </a:solidFill>
              </a:rPr>
              <a:t>SHEETS</a:t>
            </a:r>
            <a:r>
              <a:rPr lang="en-US" sz="3600" b="1" dirty="0" smtClean="0">
                <a:solidFill>
                  <a:schemeClr val="bg1"/>
                </a:solidFill>
              </a:rPr>
              <a:t> </a:t>
            </a:r>
            <a:endParaRPr lang="tr-TR" sz="3600" b="1" dirty="0">
              <a:solidFill>
                <a:schemeClr val="bg1"/>
              </a:solidFill>
            </a:endParaRPr>
          </a:p>
        </p:txBody>
      </p:sp>
      <p:sp>
        <p:nvSpPr>
          <p:cNvPr id="3" name="2 İçerik Yer Tutucusu"/>
          <p:cNvSpPr>
            <a:spLocks noGrp="1"/>
          </p:cNvSpPr>
          <p:nvPr>
            <p:ph idx="1"/>
          </p:nvPr>
        </p:nvSpPr>
        <p:spPr>
          <a:xfrm>
            <a:off x="381000" y="1371600"/>
            <a:ext cx="8229600" cy="5257800"/>
          </a:xfrm>
        </p:spPr>
        <p:txBody>
          <a:bodyPr>
            <a:noAutofit/>
          </a:bodyPr>
          <a:lstStyle/>
          <a:p>
            <a:pPr lvl="1">
              <a:buFont typeface="Arial" pitchFamily="34" charset="0"/>
              <a:buChar char="•"/>
            </a:pPr>
            <a:r>
              <a:rPr lang="en-US" dirty="0"/>
              <a:t>Exposure controls/personal protection</a:t>
            </a:r>
            <a:endParaRPr lang="tr-TR" dirty="0"/>
          </a:p>
          <a:p>
            <a:pPr lvl="1">
              <a:buFont typeface="Arial" pitchFamily="34" charset="0"/>
              <a:buChar char="•"/>
            </a:pPr>
            <a:r>
              <a:rPr lang="en-US" dirty="0"/>
              <a:t>Physical and chemical properties</a:t>
            </a:r>
          </a:p>
          <a:p>
            <a:pPr lvl="1">
              <a:buFont typeface="Arial" pitchFamily="34" charset="0"/>
              <a:buChar char="•"/>
            </a:pPr>
            <a:r>
              <a:rPr lang="en-US" dirty="0"/>
              <a:t>Stability and reactivity</a:t>
            </a:r>
          </a:p>
          <a:p>
            <a:pPr lvl="1">
              <a:buFont typeface="Arial" pitchFamily="34" charset="0"/>
              <a:buChar char="•"/>
            </a:pPr>
            <a:r>
              <a:rPr lang="en-US" dirty="0"/>
              <a:t>Toxicological information</a:t>
            </a:r>
          </a:p>
          <a:p>
            <a:pPr lvl="1">
              <a:buFont typeface="Arial" pitchFamily="34" charset="0"/>
              <a:buChar char="•"/>
            </a:pPr>
            <a:r>
              <a:rPr lang="en-US" dirty="0"/>
              <a:t>Ecological information</a:t>
            </a:r>
          </a:p>
          <a:p>
            <a:pPr lvl="1">
              <a:buFont typeface="Arial" pitchFamily="34" charset="0"/>
              <a:buChar char="•"/>
            </a:pPr>
            <a:r>
              <a:rPr lang="en-US" dirty="0"/>
              <a:t>Disposal considerations</a:t>
            </a:r>
          </a:p>
          <a:p>
            <a:pPr lvl="1">
              <a:buFont typeface="Arial" pitchFamily="34" charset="0"/>
              <a:buChar char="•"/>
            </a:pPr>
            <a:r>
              <a:rPr lang="en-US" dirty="0"/>
              <a:t>Transport information</a:t>
            </a:r>
          </a:p>
          <a:p>
            <a:pPr lvl="1">
              <a:buFont typeface="Arial" pitchFamily="34" charset="0"/>
              <a:buChar char="•"/>
            </a:pPr>
            <a:r>
              <a:rPr lang="en-US" dirty="0"/>
              <a:t>Regulatory information</a:t>
            </a:r>
          </a:p>
          <a:p>
            <a:pPr lvl="1">
              <a:buFont typeface="Arial" pitchFamily="34" charset="0"/>
              <a:buChar char="•"/>
            </a:pPr>
            <a:r>
              <a:rPr lang="en-US" dirty="0"/>
              <a:t>Other information, including date of preparation or last revision</a:t>
            </a:r>
          </a:p>
        </p:txBody>
      </p:sp>
      <p:sp>
        <p:nvSpPr>
          <p:cNvPr id="4" name="3 Sağ Ayraç" title="bracket for non-mandatory items"/>
          <p:cNvSpPr/>
          <p:nvPr/>
        </p:nvSpPr>
        <p:spPr>
          <a:xfrm>
            <a:off x="4495800" y="3505200"/>
            <a:ext cx="648072" cy="1965176"/>
          </a:xfrm>
          <a:prstGeom prst="rightBrace">
            <a:avLst>
              <a:gd name="adj1" fmla="val 8333"/>
              <a:gd name="adj2" fmla="val 51022"/>
            </a:avLst>
          </a:prstGeom>
          <a:ln>
            <a:solidFill>
              <a:srgbClr val="145F4D"/>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b="1" dirty="0">
              <a:solidFill>
                <a:schemeClr val="bg1"/>
              </a:solidFill>
            </a:endParaRPr>
          </a:p>
        </p:txBody>
      </p:sp>
      <p:sp>
        <p:nvSpPr>
          <p:cNvPr id="5" name="4 Metin kutusu"/>
          <p:cNvSpPr txBox="1"/>
          <p:nvPr/>
        </p:nvSpPr>
        <p:spPr>
          <a:xfrm>
            <a:off x="5257800" y="4267200"/>
            <a:ext cx="2393776" cy="461665"/>
          </a:xfrm>
          <a:prstGeom prst="rect">
            <a:avLst/>
          </a:prstGeom>
          <a:noFill/>
        </p:spPr>
        <p:txBody>
          <a:bodyPr wrap="square" rtlCol="0">
            <a:spAutoFit/>
          </a:bodyPr>
          <a:lstStyle/>
          <a:p>
            <a:r>
              <a:rPr lang="en-US" b="1" dirty="0"/>
              <a:t>Non-mandatory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33400" y="304800"/>
            <a:ext cx="8229600" cy="838201"/>
          </a:xfrm>
        </p:spPr>
        <p:txBody>
          <a:bodyPr/>
          <a:lstStyle/>
          <a:p>
            <a:r>
              <a:rPr lang="tr-TR" sz="3600" b="1" dirty="0">
                <a:solidFill>
                  <a:schemeClr val="bg1"/>
                </a:solidFill>
              </a:rPr>
              <a:t>  SAFETY DATA </a:t>
            </a:r>
            <a:r>
              <a:rPr lang="tr-TR" sz="3600" b="1" dirty="0" smtClean="0">
                <a:solidFill>
                  <a:schemeClr val="bg1"/>
                </a:solidFill>
              </a:rPr>
              <a:t>SHEETS</a:t>
            </a:r>
            <a:r>
              <a:rPr lang="en-US" sz="3600" b="1" dirty="0" smtClean="0">
                <a:solidFill>
                  <a:schemeClr val="bg1"/>
                </a:solidFill>
              </a:rPr>
              <a:t>   </a:t>
            </a:r>
            <a:endParaRPr lang="tr-TR" sz="3600" b="1" dirty="0">
              <a:solidFill>
                <a:schemeClr val="bg1"/>
              </a:solidFill>
            </a:endParaRPr>
          </a:p>
        </p:txBody>
      </p:sp>
      <p:pic>
        <p:nvPicPr>
          <p:cNvPr id="5" name="Picture 2" title="sample SDS"/>
          <p:cNvPicPr>
            <a:picLocks noChangeAspect="1" noChangeArrowheads="1"/>
          </p:cNvPicPr>
          <p:nvPr/>
        </p:nvPicPr>
        <p:blipFill>
          <a:blip r:embed="rId3"/>
          <a:srcRect/>
          <a:stretch>
            <a:fillRect/>
          </a:stretch>
        </p:blipFill>
        <p:spPr bwMode="auto">
          <a:xfrm>
            <a:off x="381000" y="1905000"/>
            <a:ext cx="8534400" cy="2819400"/>
          </a:xfrm>
          <a:prstGeom prst="rect">
            <a:avLst/>
          </a:prstGeom>
          <a:noFill/>
          <a:ln w="9525">
            <a:noFill/>
            <a:miter lim="800000"/>
            <a:headEnd/>
            <a:tailEnd/>
          </a:ln>
        </p:spPr>
      </p:pic>
      <p:pic>
        <p:nvPicPr>
          <p:cNvPr id="6" name="Picture 3" title="Sample SDS with warning symbols"/>
          <p:cNvPicPr>
            <a:picLocks noChangeAspect="1" noChangeArrowheads="1"/>
          </p:cNvPicPr>
          <p:nvPr/>
        </p:nvPicPr>
        <p:blipFill>
          <a:blip r:embed="rId4"/>
          <a:srcRect/>
          <a:stretch>
            <a:fillRect/>
          </a:stretch>
        </p:blipFill>
        <p:spPr bwMode="auto">
          <a:xfrm>
            <a:off x="381000" y="4876800"/>
            <a:ext cx="8458200" cy="1524000"/>
          </a:xfrm>
          <a:prstGeom prst="rect">
            <a:avLst/>
          </a:prstGeom>
          <a:noFill/>
          <a:ln w="9525">
            <a:noFill/>
            <a:miter lim="800000"/>
            <a:headEnd/>
            <a:tailEnd/>
          </a:ln>
        </p:spPr>
      </p:pic>
      <p:sp>
        <p:nvSpPr>
          <p:cNvPr id="7" name="2 İçerik Yer Tutucusu"/>
          <p:cNvSpPr>
            <a:spLocks noGrp="1"/>
          </p:cNvSpPr>
          <p:nvPr>
            <p:ph idx="1"/>
          </p:nvPr>
        </p:nvSpPr>
        <p:spPr>
          <a:xfrm>
            <a:off x="457200" y="1295401"/>
            <a:ext cx="8229600" cy="457200"/>
          </a:xfrm>
        </p:spPr>
        <p:txBody>
          <a:bodyPr/>
          <a:lstStyle/>
          <a:p>
            <a:r>
              <a:rPr lang="en-US" dirty="0"/>
              <a:t>Sample </a:t>
            </a:r>
            <a:r>
              <a:rPr lang="tr-TR" dirty="0"/>
              <a:t>SDS (</a:t>
            </a:r>
            <a:r>
              <a:rPr lang="tr-TR" dirty="0" err="1"/>
              <a:t>first</a:t>
            </a:r>
            <a:r>
              <a:rPr lang="tr-TR" dirty="0"/>
              <a:t> </a:t>
            </a:r>
            <a:r>
              <a:rPr lang="tr-TR" dirty="0" err="1"/>
              <a:t>two</a:t>
            </a:r>
            <a:r>
              <a:rPr lang="tr-TR" dirty="0"/>
              <a:t> </a:t>
            </a:r>
            <a:r>
              <a:rPr lang="tr-TR" dirty="0" err="1"/>
              <a:t>sections</a:t>
            </a:r>
            <a:r>
              <a:rPr lang="tr-TR" dirty="0"/>
              <a: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304800"/>
            <a:ext cx="8229600" cy="762000"/>
          </a:xfrm>
        </p:spPr>
        <p:txBody>
          <a:bodyPr/>
          <a:lstStyle/>
          <a:p>
            <a:r>
              <a:rPr lang="tr-TR" sz="3600" b="1" dirty="0">
                <a:solidFill>
                  <a:schemeClr val="bg1"/>
                </a:solidFill>
              </a:rPr>
              <a:t>  </a:t>
            </a:r>
            <a:r>
              <a:rPr lang="en-US" sz="3600" b="1" dirty="0" smtClean="0">
                <a:solidFill>
                  <a:schemeClr val="bg1"/>
                </a:solidFill>
              </a:rPr>
              <a:t> </a:t>
            </a:r>
            <a:r>
              <a:rPr lang="tr-TR" sz="3600" b="1" dirty="0" smtClean="0">
                <a:solidFill>
                  <a:schemeClr val="bg1"/>
                </a:solidFill>
              </a:rPr>
              <a:t>SAFETY </a:t>
            </a:r>
            <a:r>
              <a:rPr lang="tr-TR" sz="3600" b="1" dirty="0">
                <a:solidFill>
                  <a:schemeClr val="bg1"/>
                </a:solidFill>
              </a:rPr>
              <a:t>DATA SHEETS</a:t>
            </a:r>
          </a:p>
        </p:txBody>
      </p:sp>
      <p:sp>
        <p:nvSpPr>
          <p:cNvPr id="3" name="2 İçerik Yer Tutucusu"/>
          <p:cNvSpPr>
            <a:spLocks noGrp="1"/>
          </p:cNvSpPr>
          <p:nvPr>
            <p:ph idx="1"/>
          </p:nvPr>
        </p:nvSpPr>
        <p:spPr>
          <a:xfrm>
            <a:off x="152400" y="1447800"/>
            <a:ext cx="8839200" cy="5105400"/>
          </a:xfrm>
        </p:spPr>
        <p:txBody>
          <a:bodyPr>
            <a:normAutofit fontScale="92500" lnSpcReduction="10000"/>
          </a:bodyPr>
          <a:lstStyle/>
          <a:p>
            <a:r>
              <a:rPr lang="en-US" dirty="0"/>
              <a:t>Every worker should study</a:t>
            </a:r>
            <a:r>
              <a:rPr lang="tr-TR" dirty="0"/>
              <a:t> </a:t>
            </a:r>
            <a:r>
              <a:rPr lang="en-US" dirty="0"/>
              <a:t>the pertinent SDSs before working with chemicals</a:t>
            </a:r>
          </a:p>
          <a:p>
            <a:pPr>
              <a:buNone/>
            </a:pPr>
            <a:endParaRPr lang="en-US" dirty="0">
              <a:solidFill>
                <a:srgbClr val="FF0000"/>
              </a:solidFill>
            </a:endParaRPr>
          </a:p>
          <a:p>
            <a:r>
              <a:rPr lang="en-US" dirty="0"/>
              <a:t>If workers must travel between workplaces during a work shift, employer must ensure that employees can immediately obtain</a:t>
            </a:r>
            <a:r>
              <a:rPr lang="tr-TR" dirty="0"/>
              <a:t> </a:t>
            </a:r>
            <a:r>
              <a:rPr lang="en-US" dirty="0"/>
              <a:t>required SDS information in an emergency</a:t>
            </a:r>
          </a:p>
          <a:p>
            <a:pPr>
              <a:buNone/>
            </a:pPr>
            <a:endParaRPr lang="en-US" dirty="0"/>
          </a:p>
          <a:p>
            <a:r>
              <a:rPr lang="en-US" dirty="0"/>
              <a:t>If workers need additional information or have questions, they should ask their employers or supervisors</a:t>
            </a:r>
          </a:p>
          <a:p>
            <a:endParaRPr lang="en-US" dirty="0"/>
          </a:p>
          <a:p>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33600" y="152400"/>
            <a:ext cx="5334000" cy="1066800"/>
          </a:xfrm>
        </p:spPr>
        <p:txBody>
          <a:bodyPr>
            <a:noAutofit/>
          </a:bodyPr>
          <a:lstStyle/>
          <a:p>
            <a:r>
              <a:rPr lang="tr-TR" sz="3000" b="1" dirty="0">
                <a:solidFill>
                  <a:schemeClr val="bg1"/>
                </a:solidFill>
              </a:rPr>
              <a:t>EMPLOYEE INFORMATION AND TRAINING</a:t>
            </a:r>
          </a:p>
        </p:txBody>
      </p:sp>
      <p:sp>
        <p:nvSpPr>
          <p:cNvPr id="3" name="2 İçerik Yer Tutucusu"/>
          <p:cNvSpPr>
            <a:spLocks noGrp="1"/>
          </p:cNvSpPr>
          <p:nvPr>
            <p:ph idx="1"/>
          </p:nvPr>
        </p:nvSpPr>
        <p:spPr>
          <a:xfrm>
            <a:off x="152400" y="1600200"/>
            <a:ext cx="8915400" cy="4800600"/>
          </a:xfrm>
        </p:spPr>
        <p:txBody>
          <a:bodyPr/>
          <a:lstStyle/>
          <a:p>
            <a:r>
              <a:rPr lang="en-US" dirty="0"/>
              <a:t>Employees should be informed about</a:t>
            </a:r>
          </a:p>
          <a:p>
            <a:pPr lvl="1">
              <a:buFont typeface="Arial" pitchFamily="34" charset="0"/>
              <a:buChar char="•"/>
            </a:pPr>
            <a:r>
              <a:rPr lang="en-US" sz="3200" dirty="0"/>
              <a:t>training requirements and information on chemicals they will work with</a:t>
            </a:r>
          </a:p>
          <a:p>
            <a:pPr lvl="1">
              <a:buFont typeface="Arial" pitchFamily="34" charset="0"/>
              <a:buChar char="•"/>
            </a:pPr>
            <a:r>
              <a:rPr lang="en-US" sz="3200" dirty="0"/>
              <a:t>operations in</a:t>
            </a:r>
            <a:r>
              <a:rPr lang="tr-TR" sz="3200" dirty="0"/>
              <a:t> </a:t>
            </a:r>
            <a:r>
              <a:rPr lang="en-US" sz="3200" dirty="0"/>
              <a:t>the workplace where hazardous chemicals are located and used</a:t>
            </a:r>
          </a:p>
          <a:p>
            <a:pPr lvl="1">
              <a:buFont typeface="Arial" pitchFamily="34" charset="0"/>
              <a:buChar char="•"/>
            </a:pPr>
            <a:r>
              <a:rPr lang="en-US" sz="3200" dirty="0"/>
              <a:t>location and availability of</a:t>
            </a:r>
            <a:r>
              <a:rPr lang="tr-TR" sz="3200" dirty="0"/>
              <a:t> </a:t>
            </a:r>
            <a:r>
              <a:rPr lang="en-US" sz="3200" dirty="0"/>
              <a:t>the written hazard communication program, safety data sheets, and list(s) of hazardous chemicals</a:t>
            </a:r>
          </a:p>
          <a:p>
            <a:pPr lvl="1"/>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33600" y="152400"/>
            <a:ext cx="5334000" cy="1143000"/>
          </a:xfrm>
        </p:spPr>
        <p:txBody>
          <a:bodyPr>
            <a:noAutofit/>
          </a:bodyPr>
          <a:lstStyle/>
          <a:p>
            <a:r>
              <a:rPr lang="tr-TR" sz="3000" b="1" dirty="0">
                <a:solidFill>
                  <a:schemeClr val="bg1"/>
                </a:solidFill>
              </a:rPr>
              <a:t>EMPLOYEE INFORMATION AND </a:t>
            </a:r>
            <a:r>
              <a:rPr lang="tr-TR" sz="3000" b="1" dirty="0" smtClean="0">
                <a:solidFill>
                  <a:schemeClr val="bg1"/>
                </a:solidFill>
              </a:rPr>
              <a:t>TRAINING</a:t>
            </a:r>
            <a:r>
              <a:rPr lang="en-US" sz="3000" b="1" dirty="0" smtClean="0">
                <a:solidFill>
                  <a:schemeClr val="bg1"/>
                </a:solidFill>
              </a:rPr>
              <a:t> </a:t>
            </a:r>
            <a:endParaRPr lang="tr-TR" sz="3000" b="1" dirty="0">
              <a:solidFill>
                <a:schemeClr val="bg1"/>
              </a:solidFill>
            </a:endParaRPr>
          </a:p>
        </p:txBody>
      </p:sp>
      <p:sp>
        <p:nvSpPr>
          <p:cNvPr id="3" name="2 İçerik Yer Tutucusu"/>
          <p:cNvSpPr>
            <a:spLocks noGrp="1"/>
          </p:cNvSpPr>
          <p:nvPr>
            <p:ph idx="1"/>
          </p:nvPr>
        </p:nvSpPr>
        <p:spPr>
          <a:xfrm>
            <a:off x="228600" y="1447800"/>
            <a:ext cx="8686800" cy="5181600"/>
          </a:xfrm>
        </p:spPr>
        <p:txBody>
          <a:bodyPr>
            <a:normAutofit/>
          </a:bodyPr>
          <a:lstStyle/>
          <a:p>
            <a:r>
              <a:rPr lang="en-US" dirty="0"/>
              <a:t>Employees should be trained on</a:t>
            </a:r>
            <a:endParaRPr lang="tr-TR" dirty="0"/>
          </a:p>
          <a:p>
            <a:pPr lvl="1">
              <a:buFont typeface="Arial" pitchFamily="34" charset="0"/>
              <a:buChar char="•"/>
            </a:pPr>
            <a:r>
              <a:rPr lang="en-US" dirty="0"/>
              <a:t>methods and observations used to detect presence or release of hazardous chemicals in</a:t>
            </a:r>
            <a:r>
              <a:rPr lang="tr-TR" dirty="0"/>
              <a:t> </a:t>
            </a:r>
            <a:r>
              <a:rPr lang="en-US" dirty="0"/>
              <a:t>the workplace</a:t>
            </a:r>
            <a:endParaRPr lang="en-US" dirty="0">
              <a:solidFill>
                <a:srgbClr val="FF0000"/>
              </a:solidFill>
            </a:endParaRPr>
          </a:p>
          <a:p>
            <a:pPr lvl="1">
              <a:buFont typeface="Arial" pitchFamily="34" charset="0"/>
              <a:buChar char="•"/>
            </a:pPr>
            <a:r>
              <a:rPr lang="en-US" dirty="0"/>
              <a:t>measures that employees can take to protect themselves from possible hazards</a:t>
            </a:r>
          </a:p>
          <a:p>
            <a:pPr lvl="1">
              <a:buFont typeface="Arial" pitchFamily="34" charset="0"/>
              <a:buChar char="•"/>
            </a:pPr>
            <a:r>
              <a:rPr lang="en-US" dirty="0"/>
              <a:t>details of the hazard communication program developed by employer, including</a:t>
            </a:r>
          </a:p>
          <a:p>
            <a:pPr lvl="2">
              <a:buFont typeface="Arial" pitchFamily="34" charset="0"/>
              <a:buChar char="•"/>
            </a:pPr>
            <a:r>
              <a:rPr lang="en-US" dirty="0"/>
              <a:t>labels on</a:t>
            </a:r>
            <a:r>
              <a:rPr lang="tr-TR" dirty="0"/>
              <a:t> </a:t>
            </a:r>
            <a:r>
              <a:rPr lang="en-US" dirty="0"/>
              <a:t>received containers </a:t>
            </a:r>
          </a:p>
          <a:p>
            <a:pPr lvl="2">
              <a:buFont typeface="Arial" pitchFamily="34" charset="0"/>
              <a:buChar char="•"/>
            </a:pPr>
            <a:r>
              <a:rPr lang="en-US" dirty="0"/>
              <a:t>labeling system of the employer </a:t>
            </a:r>
          </a:p>
          <a:p>
            <a:pPr lvl="2">
              <a:buFont typeface="Arial" pitchFamily="34" charset="0"/>
              <a:buChar char="•"/>
            </a:pPr>
            <a:r>
              <a:rPr lang="en-US" dirty="0"/>
              <a:t>safety data sheets, where to find them, and how to use the information in SDS.</a:t>
            </a:r>
          </a:p>
          <a:p>
            <a:pPr lvl="1"/>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04800"/>
            <a:ext cx="8229600" cy="609600"/>
          </a:xfrm>
        </p:spPr>
        <p:txBody>
          <a:bodyPr/>
          <a:lstStyle/>
          <a:p>
            <a:r>
              <a:rPr lang="tr-TR" b="1" dirty="0">
                <a:solidFill>
                  <a:schemeClr val="bg1"/>
                </a:solidFill>
              </a:rPr>
              <a:t>TRADE SECRETS</a:t>
            </a:r>
          </a:p>
        </p:txBody>
      </p:sp>
      <p:sp>
        <p:nvSpPr>
          <p:cNvPr id="3" name="2 İçerik Yer Tutucusu"/>
          <p:cNvSpPr>
            <a:spLocks noGrp="1"/>
          </p:cNvSpPr>
          <p:nvPr>
            <p:ph idx="1"/>
          </p:nvPr>
        </p:nvSpPr>
        <p:spPr>
          <a:xfrm>
            <a:off x="331912" y="2057400"/>
            <a:ext cx="8812088" cy="3124200"/>
          </a:xfrm>
        </p:spPr>
        <p:txBody>
          <a:bodyPr>
            <a:normAutofit/>
          </a:bodyPr>
          <a:lstStyle/>
          <a:p>
            <a:r>
              <a:rPr lang="en-US" dirty="0"/>
              <a:t>Manufacturers, importers, or employers may withhold specific chemical identity including</a:t>
            </a:r>
          </a:p>
          <a:p>
            <a:pPr lvl="1">
              <a:buFont typeface="Arial" pitchFamily="34" charset="0"/>
              <a:buChar char="•"/>
            </a:pPr>
            <a:r>
              <a:rPr lang="en-US" dirty="0"/>
              <a:t> name of chemical</a:t>
            </a:r>
          </a:p>
          <a:p>
            <a:pPr lvl="1">
              <a:buFont typeface="Arial" pitchFamily="34" charset="0"/>
              <a:buChar char="•"/>
            </a:pPr>
            <a:r>
              <a:rPr lang="en-US" dirty="0"/>
              <a:t>exact percentage of ingredients</a:t>
            </a:r>
          </a:p>
          <a:p>
            <a:pPr lvl="1">
              <a:buFont typeface="Arial" pitchFamily="34" charset="0"/>
              <a:buChar char="•"/>
            </a:pPr>
            <a:r>
              <a:rPr lang="en-US" dirty="0"/>
              <a:t>other information about hazardous chemicals</a:t>
            </a:r>
          </a:p>
          <a:p>
            <a:pPr lvl="1">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p:txBody>
      </p:sp>
      <p:pic>
        <p:nvPicPr>
          <p:cNvPr id="4" name="Picture 5" descr="G:\Documents\Microsoft Clip Organizer\flasks.wmf" title="Image of lab chemical bott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724400"/>
            <a:ext cx="2190750" cy="1819275"/>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457200"/>
            <a:ext cx="4953000" cy="639762"/>
          </a:xfrm>
        </p:spPr>
        <p:txBody>
          <a:bodyPr>
            <a:noAutofit/>
          </a:bodyPr>
          <a:lstStyle/>
          <a:p>
            <a:r>
              <a:rPr lang="tr-TR" sz="3600" dirty="0">
                <a:solidFill>
                  <a:schemeClr val="bg1"/>
                </a:solidFill>
              </a:rPr>
              <a:t>PREMISE</a:t>
            </a:r>
          </a:p>
        </p:txBody>
      </p:sp>
      <p:sp>
        <p:nvSpPr>
          <p:cNvPr id="3" name="2 İçerik Yer Tutucusu"/>
          <p:cNvSpPr>
            <a:spLocks noGrp="1"/>
          </p:cNvSpPr>
          <p:nvPr>
            <p:ph idx="1"/>
          </p:nvPr>
        </p:nvSpPr>
        <p:spPr>
          <a:xfrm>
            <a:off x="179512" y="1524000"/>
            <a:ext cx="8748464" cy="4813920"/>
          </a:xfrm>
        </p:spPr>
        <p:txBody>
          <a:bodyPr>
            <a:normAutofit/>
          </a:bodyPr>
          <a:lstStyle/>
          <a:p>
            <a:r>
              <a:rPr lang="en-US" sz="3000" dirty="0"/>
              <a:t>This training is for </a:t>
            </a:r>
          </a:p>
          <a:p>
            <a:pPr lvl="1">
              <a:buFont typeface="Arial" pitchFamily="34" charset="0"/>
              <a:buChar char="•"/>
            </a:pPr>
            <a:r>
              <a:rPr lang="en-US" sz="2600" dirty="0">
                <a:ea typeface="ＭＳ Ｐゴシック" charset="-128"/>
                <a:cs typeface="ＭＳ Ｐゴシック" charset="-128"/>
              </a:rPr>
              <a:t>people who are </a:t>
            </a:r>
            <a:r>
              <a:rPr lang="en-US" sz="2600" dirty="0"/>
              <a:t>working with chemicals</a:t>
            </a:r>
          </a:p>
          <a:p>
            <a:pPr lvl="2">
              <a:buFont typeface="Arial" pitchFamily="34" charset="0"/>
              <a:buChar char="•"/>
            </a:pPr>
            <a:r>
              <a:rPr lang="en-US" sz="2200" dirty="0"/>
              <a:t>either have never taken any training on Hazard Communication Standard (HCS), or </a:t>
            </a:r>
          </a:p>
          <a:p>
            <a:pPr lvl="2">
              <a:buFont typeface="Arial" pitchFamily="34" charset="0"/>
              <a:buChar char="•"/>
            </a:pPr>
            <a:r>
              <a:rPr lang="en-US" sz="2200" dirty="0"/>
              <a:t>need a refresher training on HCS</a:t>
            </a:r>
          </a:p>
          <a:p>
            <a:pPr>
              <a:buNone/>
            </a:pPr>
            <a:endParaRPr lang="en-US" sz="3000" dirty="0"/>
          </a:p>
          <a:p>
            <a:r>
              <a:rPr lang="en-US" sz="3000" dirty="0"/>
              <a:t>This presentation </a:t>
            </a:r>
          </a:p>
          <a:p>
            <a:pPr lvl="1">
              <a:buFont typeface="Arial" pitchFamily="34" charset="0"/>
              <a:buChar char="•"/>
            </a:pPr>
            <a:r>
              <a:rPr lang="tr-TR" sz="2600" dirty="0"/>
              <a:t>c</a:t>
            </a:r>
            <a:r>
              <a:rPr lang="en-US" sz="2600" dirty="0"/>
              <a:t>an be used in its entirety, or</a:t>
            </a:r>
          </a:p>
          <a:p>
            <a:pPr lvl="1">
              <a:buFont typeface="Arial" pitchFamily="34" charset="0"/>
              <a:buChar char="•"/>
            </a:pPr>
            <a:r>
              <a:rPr lang="en-US" sz="2600" dirty="0"/>
              <a:t>can be selectively used by a trainer as he/she sees fit in accordance with the training objectives.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04800"/>
            <a:ext cx="8229600" cy="838200"/>
          </a:xfrm>
        </p:spPr>
        <p:txBody>
          <a:bodyPr/>
          <a:lstStyle/>
          <a:p>
            <a:r>
              <a:rPr lang="tr-TR" b="1" dirty="0">
                <a:solidFill>
                  <a:schemeClr val="bg1"/>
                </a:solidFill>
              </a:rPr>
              <a:t>TRADE </a:t>
            </a:r>
            <a:r>
              <a:rPr lang="tr-TR" b="1" dirty="0" smtClean="0">
                <a:solidFill>
                  <a:schemeClr val="bg1"/>
                </a:solidFill>
              </a:rPr>
              <a:t>SECRETS</a:t>
            </a:r>
            <a:r>
              <a:rPr lang="en-US" b="1" dirty="0" smtClean="0">
                <a:solidFill>
                  <a:schemeClr val="bg1"/>
                </a:solidFill>
              </a:rPr>
              <a:t> </a:t>
            </a:r>
            <a:endParaRPr lang="tr-TR" b="1" dirty="0">
              <a:solidFill>
                <a:schemeClr val="bg1"/>
              </a:solidFill>
            </a:endParaRPr>
          </a:p>
        </p:txBody>
      </p:sp>
      <p:sp>
        <p:nvSpPr>
          <p:cNvPr id="3" name="2 İçerik Yer Tutucusu"/>
          <p:cNvSpPr>
            <a:spLocks noGrp="1"/>
          </p:cNvSpPr>
          <p:nvPr>
            <p:ph idx="1"/>
          </p:nvPr>
        </p:nvSpPr>
        <p:spPr>
          <a:xfrm>
            <a:off x="347152" y="1844040"/>
            <a:ext cx="8812088" cy="4495800"/>
          </a:xfrm>
        </p:spPr>
        <p:txBody>
          <a:bodyPr>
            <a:normAutofit/>
          </a:bodyPr>
          <a:lstStyle/>
          <a:p>
            <a:pPr>
              <a:buFont typeface="Arial" pitchFamily="34" charset="0"/>
              <a:buChar char="•"/>
            </a:pPr>
            <a:r>
              <a:rPr lang="en-US" dirty="0"/>
              <a:t>In case of emergency, for first aid treatment, manufacturer, importer or employer must </a:t>
            </a:r>
            <a:r>
              <a:rPr lang="en-US" b="1" dirty="0"/>
              <a:t>immediately disclose</a:t>
            </a:r>
            <a:r>
              <a:rPr lang="tr-TR" b="1" dirty="0"/>
              <a:t> </a:t>
            </a:r>
            <a:endParaRPr lang="en-US" b="1" dirty="0"/>
          </a:p>
          <a:p>
            <a:pPr lvl="1">
              <a:buFont typeface="Arial" pitchFamily="34" charset="0"/>
              <a:buChar char="•"/>
            </a:pPr>
            <a:r>
              <a:rPr lang="en-US" dirty="0"/>
              <a:t>chemical identity, and</a:t>
            </a:r>
          </a:p>
          <a:p>
            <a:pPr lvl="1">
              <a:buFont typeface="Arial" pitchFamily="34" charset="0"/>
              <a:buChar char="•"/>
            </a:pPr>
            <a:r>
              <a:rPr lang="en-US" dirty="0"/>
              <a:t>percentages of ingredients </a:t>
            </a:r>
          </a:p>
          <a:p>
            <a:pPr marL="457200" lvl="1" indent="0"/>
            <a:r>
              <a:rPr lang="en-US" sz="3200" dirty="0"/>
              <a:t>to treating physician or nurse without any confidentiality agreement</a:t>
            </a:r>
          </a:p>
          <a:p>
            <a:pPr lvl="1">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solidFill>
                  <a:schemeClr val="bg1"/>
                </a:solidFill>
              </a:rPr>
              <a:t> </a:t>
            </a:r>
            <a:r>
              <a:rPr lang="tr-TR" b="1" dirty="0" smtClean="0">
                <a:solidFill>
                  <a:schemeClr val="bg1"/>
                </a:solidFill>
              </a:rPr>
              <a:t>TRADE </a:t>
            </a:r>
            <a:r>
              <a:rPr lang="tr-TR" b="1" dirty="0">
                <a:solidFill>
                  <a:schemeClr val="bg1"/>
                </a:solidFill>
              </a:rPr>
              <a:t>SECRETS</a:t>
            </a:r>
          </a:p>
        </p:txBody>
      </p:sp>
      <p:sp>
        <p:nvSpPr>
          <p:cNvPr id="3" name="2 İçerik Yer Tutucusu"/>
          <p:cNvSpPr>
            <a:spLocks noGrp="1"/>
          </p:cNvSpPr>
          <p:nvPr>
            <p:ph idx="4294967295"/>
          </p:nvPr>
        </p:nvSpPr>
        <p:spPr>
          <a:xfrm>
            <a:off x="0" y="1447800"/>
            <a:ext cx="8839200" cy="4876800"/>
          </a:xfrm>
          <a:prstGeom prst="rect">
            <a:avLst/>
          </a:prstGeom>
        </p:spPr>
        <p:txBody>
          <a:bodyPr>
            <a:normAutofit/>
          </a:bodyPr>
          <a:lstStyle/>
          <a:p>
            <a:r>
              <a:rPr lang="en-US" sz="3000" dirty="0"/>
              <a:t>In non-emergency situations; importer,</a:t>
            </a:r>
            <a:r>
              <a:rPr lang="tr-TR" sz="3000" dirty="0"/>
              <a:t> </a:t>
            </a:r>
            <a:r>
              <a:rPr lang="en-US" sz="3000" dirty="0"/>
              <a:t>manufacturer or employer may disclose</a:t>
            </a:r>
            <a:r>
              <a:rPr lang="tr-TR" sz="3000" dirty="0"/>
              <a:t> </a:t>
            </a:r>
            <a:r>
              <a:rPr lang="en-US" sz="3000" dirty="0"/>
              <a:t>information about chemical to health professional (providing medical or other health services to exposed workers), if</a:t>
            </a:r>
            <a:r>
              <a:rPr lang="tr-TR" sz="3000" dirty="0"/>
              <a:t> </a:t>
            </a:r>
            <a:r>
              <a:rPr lang="en-US" sz="3000" dirty="0"/>
              <a:t>the request</a:t>
            </a:r>
          </a:p>
          <a:p>
            <a:pPr lvl="1">
              <a:buFont typeface="Arial" pitchFamily="34" charset="0"/>
              <a:buChar char="•"/>
            </a:pPr>
            <a:r>
              <a:rPr lang="en-US" sz="2600" dirty="0"/>
              <a:t>is in writing</a:t>
            </a:r>
          </a:p>
          <a:p>
            <a:pPr lvl="1">
              <a:buFont typeface="Arial" pitchFamily="34" charset="0"/>
              <a:buChar char="•"/>
            </a:pPr>
            <a:r>
              <a:rPr lang="en-US" sz="2600" dirty="0"/>
              <a:t>has  reasonable details</a:t>
            </a:r>
          </a:p>
          <a:p>
            <a:pPr lvl="1">
              <a:buFont typeface="Arial" pitchFamily="34" charset="0"/>
              <a:buChar char="•"/>
            </a:pPr>
            <a:r>
              <a:rPr lang="en-US" sz="2600" dirty="0"/>
              <a:t>includes a description of procedures to maintain confidentiality</a:t>
            </a:r>
          </a:p>
          <a:p>
            <a:r>
              <a:rPr lang="en-US" sz="3000" dirty="0"/>
              <a:t>If there is a dispute between parties regarding trade secrets, they can go to OSHA for resolution. </a:t>
            </a:r>
          </a:p>
          <a:p>
            <a:pPr lvl="1"/>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İçerik Yer Tutucusu" title="table of effective dates for standard"/>
          <p:cNvGraphicFramePr>
            <a:graphicFrameLocks/>
          </p:cNvGraphicFramePr>
          <p:nvPr>
            <p:extLst>
              <p:ext uri="{D42A27DB-BD31-4B8C-83A1-F6EECF244321}">
                <p14:modId xmlns:p14="http://schemas.microsoft.com/office/powerpoint/2010/main" val="751173704"/>
              </p:ext>
            </p:extLst>
          </p:nvPr>
        </p:nvGraphicFramePr>
        <p:xfrm>
          <a:off x="152400" y="1402222"/>
          <a:ext cx="8839200" cy="5305036"/>
        </p:xfrm>
        <a:graphic>
          <a:graphicData uri="http://schemas.openxmlformats.org/drawingml/2006/table">
            <a:tbl>
              <a:tblPr firstRow="1" bandRow="1">
                <a:tableStyleId>{3C2FFA5D-87B4-456A-9821-1D502468CF0F}</a:tableStyleId>
              </a:tblPr>
              <a:tblGrid>
                <a:gridCol w="2154090">
                  <a:extLst>
                    <a:ext uri="{9D8B030D-6E8A-4147-A177-3AD203B41FA5}">
                      <a16:colId xmlns="" xmlns:a16="http://schemas.microsoft.com/office/drawing/2014/main" val="20000"/>
                    </a:ext>
                  </a:extLst>
                </a:gridCol>
                <a:gridCol w="4764977">
                  <a:extLst>
                    <a:ext uri="{9D8B030D-6E8A-4147-A177-3AD203B41FA5}">
                      <a16:colId xmlns="" xmlns:a16="http://schemas.microsoft.com/office/drawing/2014/main" val="20001"/>
                    </a:ext>
                  </a:extLst>
                </a:gridCol>
                <a:gridCol w="1920133">
                  <a:extLst>
                    <a:ext uri="{9D8B030D-6E8A-4147-A177-3AD203B41FA5}">
                      <a16:colId xmlns="" xmlns:a16="http://schemas.microsoft.com/office/drawing/2014/main" val="20002"/>
                    </a:ext>
                  </a:extLst>
                </a:gridCol>
              </a:tblGrid>
              <a:tr h="686558">
                <a:tc>
                  <a:txBody>
                    <a:bodyPr/>
                    <a:lstStyle/>
                    <a:p>
                      <a:r>
                        <a:rPr lang="en-US" sz="1800" kern="1200" noProof="0" dirty="0"/>
                        <a:t>Effective Completion Date</a:t>
                      </a:r>
                      <a:endParaRPr lang="en-US" sz="1800" b="1" noProof="0" dirty="0"/>
                    </a:p>
                  </a:txBody>
                  <a:tcPr>
                    <a:solidFill>
                      <a:srgbClr val="006859"/>
                    </a:solidFill>
                  </a:tcPr>
                </a:tc>
                <a:tc>
                  <a:txBody>
                    <a:bodyPr/>
                    <a:lstStyle/>
                    <a:p>
                      <a:r>
                        <a:rPr lang="en-US" sz="1800" kern="1200" noProof="0" dirty="0"/>
                        <a:t>Requirement(s)</a:t>
                      </a:r>
                      <a:endParaRPr lang="en-US" sz="1800" noProof="0" dirty="0"/>
                    </a:p>
                  </a:txBody>
                  <a:tcPr>
                    <a:solidFill>
                      <a:srgbClr val="006859"/>
                    </a:solidFill>
                  </a:tcPr>
                </a:tc>
                <a:tc>
                  <a:txBody>
                    <a:bodyPr/>
                    <a:lstStyle/>
                    <a:p>
                      <a:r>
                        <a:rPr lang="en-US" sz="1800" kern="1200" noProof="0" dirty="0"/>
                        <a:t>Who</a:t>
                      </a:r>
                      <a:endParaRPr lang="en-US" sz="1800" noProof="0" dirty="0"/>
                    </a:p>
                  </a:txBody>
                  <a:tcPr>
                    <a:solidFill>
                      <a:srgbClr val="006859"/>
                    </a:solidFill>
                  </a:tcPr>
                </a:tc>
                <a:extLst>
                  <a:ext uri="{0D108BD9-81ED-4DB2-BD59-A6C34878D82A}">
                    <a16:rowId xmlns="" xmlns:a16="http://schemas.microsoft.com/office/drawing/2014/main" val="10000"/>
                  </a:ext>
                </a:extLst>
              </a:tr>
              <a:tr h="686558">
                <a:tc>
                  <a:txBody>
                    <a:bodyPr/>
                    <a:lstStyle/>
                    <a:p>
                      <a:r>
                        <a:rPr lang="en-US" sz="2000" kern="1200" noProof="0" dirty="0">
                          <a:solidFill>
                            <a:schemeClr val="bg1"/>
                          </a:solidFill>
                        </a:rPr>
                        <a:t>December 1, 2013</a:t>
                      </a:r>
                      <a:endParaRPr lang="en-US" sz="2000" b="1" noProof="0" dirty="0">
                        <a:solidFill>
                          <a:schemeClr val="bg1"/>
                        </a:solidFill>
                      </a:endParaRPr>
                    </a:p>
                  </a:txBody>
                  <a:tcPr>
                    <a:solidFill>
                      <a:srgbClr val="006859"/>
                    </a:solidFill>
                  </a:tcPr>
                </a:tc>
                <a:tc>
                  <a:txBody>
                    <a:bodyPr/>
                    <a:lstStyle/>
                    <a:p>
                      <a:r>
                        <a:rPr lang="en-US" sz="1600" kern="1200" noProof="0" dirty="0">
                          <a:solidFill>
                            <a:schemeClr val="bg1"/>
                          </a:solidFill>
                        </a:rPr>
                        <a:t>Train employees on the new label elements and safety data sheet (SDS) format.</a:t>
                      </a:r>
                      <a:endParaRPr lang="en-US" sz="1600" noProof="0" dirty="0">
                        <a:solidFill>
                          <a:schemeClr val="bg1"/>
                        </a:solidFill>
                      </a:endParaRPr>
                    </a:p>
                  </a:txBody>
                  <a:tcPr>
                    <a:solidFill>
                      <a:srgbClr val="006859"/>
                    </a:solidFill>
                  </a:tcPr>
                </a:tc>
                <a:tc>
                  <a:txBody>
                    <a:bodyPr/>
                    <a:lstStyle/>
                    <a:p>
                      <a:r>
                        <a:rPr lang="en-US" sz="2000" kern="1200" noProof="0" dirty="0">
                          <a:solidFill>
                            <a:schemeClr val="bg1"/>
                          </a:solidFill>
                        </a:rPr>
                        <a:t>Employers</a:t>
                      </a:r>
                      <a:endParaRPr lang="en-US" sz="2000" noProof="0" dirty="0">
                        <a:solidFill>
                          <a:schemeClr val="bg1"/>
                        </a:solidFill>
                      </a:endParaRPr>
                    </a:p>
                  </a:txBody>
                  <a:tcPr>
                    <a:solidFill>
                      <a:srgbClr val="006859"/>
                    </a:solidFill>
                  </a:tcPr>
                </a:tc>
                <a:extLst>
                  <a:ext uri="{0D108BD9-81ED-4DB2-BD59-A6C34878D82A}">
                    <a16:rowId xmlns="" xmlns:a16="http://schemas.microsoft.com/office/drawing/2014/main" val="10001"/>
                  </a:ext>
                </a:extLst>
              </a:tr>
              <a:tr h="1506335">
                <a:tc>
                  <a:txBody>
                    <a:bodyPr/>
                    <a:lstStyle/>
                    <a:p>
                      <a:r>
                        <a:rPr lang="en-US" sz="2000" kern="1200" noProof="0" dirty="0">
                          <a:solidFill>
                            <a:schemeClr val="bg1"/>
                          </a:solidFill>
                        </a:rPr>
                        <a:t>June 1, 2015*</a:t>
                      </a:r>
                    </a:p>
                    <a:p>
                      <a:endParaRPr lang="en-US" sz="2000" kern="1200" noProof="0" dirty="0">
                        <a:solidFill>
                          <a:schemeClr val="bg1"/>
                        </a:solidFill>
                      </a:endParaRPr>
                    </a:p>
                    <a:p>
                      <a:endParaRPr lang="en-US" sz="2000" kern="1200" noProof="0" dirty="0">
                        <a:solidFill>
                          <a:schemeClr val="bg1"/>
                        </a:solidFill>
                      </a:endParaRPr>
                    </a:p>
                    <a:p>
                      <a:r>
                        <a:rPr lang="en-US" sz="2000" kern="1200" noProof="0" dirty="0">
                          <a:solidFill>
                            <a:schemeClr val="bg1"/>
                          </a:solidFill>
                        </a:rPr>
                        <a:t>December 1, 2015</a:t>
                      </a:r>
                    </a:p>
                    <a:p>
                      <a:endParaRPr lang="en-US" sz="1600" b="1" noProof="0" dirty="0">
                        <a:solidFill>
                          <a:schemeClr val="bg1"/>
                        </a:solidFill>
                      </a:endParaRPr>
                    </a:p>
                  </a:txBody>
                  <a:tcPr>
                    <a:solidFill>
                      <a:srgbClr val="006859"/>
                    </a:solidFill>
                  </a:tcPr>
                </a:tc>
                <a:tc>
                  <a:txBody>
                    <a:bodyPr/>
                    <a:lstStyle/>
                    <a:p>
                      <a:r>
                        <a:rPr lang="en-US" sz="1600" kern="1200" noProof="0" dirty="0">
                          <a:solidFill>
                            <a:schemeClr val="bg1"/>
                          </a:solidFill>
                        </a:rPr>
                        <a:t>Compliance with all modified provisions of this final rule, except:</a:t>
                      </a:r>
                    </a:p>
                    <a:p>
                      <a:endParaRPr lang="en-US" sz="1600" kern="1200" noProof="0" dirty="0">
                        <a:solidFill>
                          <a:schemeClr val="bg1"/>
                        </a:solidFill>
                      </a:endParaRPr>
                    </a:p>
                    <a:p>
                      <a:r>
                        <a:rPr lang="en-US" sz="1600" kern="1200" noProof="0" dirty="0">
                          <a:solidFill>
                            <a:schemeClr val="bg1"/>
                          </a:solidFill>
                        </a:rPr>
                        <a:t>The Distributor shall not ship containers labeled by the chemical manufacturer or importer unless it is a GHS label</a:t>
                      </a:r>
                      <a:endParaRPr lang="en-US" sz="1600" noProof="0" dirty="0">
                        <a:solidFill>
                          <a:schemeClr val="bg1"/>
                        </a:solidFill>
                      </a:endParaRPr>
                    </a:p>
                  </a:txBody>
                  <a:tcPr>
                    <a:solidFill>
                      <a:srgbClr val="006859"/>
                    </a:solidFill>
                  </a:tcPr>
                </a:tc>
                <a:tc>
                  <a:txBody>
                    <a:bodyPr/>
                    <a:lstStyle/>
                    <a:p>
                      <a:r>
                        <a:rPr lang="en-US" sz="1800" kern="1200" noProof="0" dirty="0">
                          <a:solidFill>
                            <a:schemeClr val="bg1"/>
                          </a:solidFill>
                        </a:rPr>
                        <a:t>Chemical manufacturers, importers, distributors and employers</a:t>
                      </a:r>
                      <a:endParaRPr lang="en-US" sz="1800" noProof="0" dirty="0">
                        <a:solidFill>
                          <a:schemeClr val="bg1"/>
                        </a:solidFill>
                      </a:endParaRPr>
                    </a:p>
                  </a:txBody>
                  <a:tcPr>
                    <a:solidFill>
                      <a:srgbClr val="006859"/>
                    </a:solidFill>
                  </a:tcPr>
                </a:tc>
                <a:extLst>
                  <a:ext uri="{0D108BD9-81ED-4DB2-BD59-A6C34878D82A}">
                    <a16:rowId xmlns="" xmlns:a16="http://schemas.microsoft.com/office/drawing/2014/main" val="10002"/>
                  </a:ext>
                </a:extLst>
              </a:tr>
              <a:tr h="1033759">
                <a:tc>
                  <a:txBody>
                    <a:bodyPr/>
                    <a:lstStyle/>
                    <a:p>
                      <a:r>
                        <a:rPr lang="en-US" sz="2000" kern="1200" noProof="0" dirty="0">
                          <a:solidFill>
                            <a:schemeClr val="bg1"/>
                          </a:solidFill>
                        </a:rPr>
                        <a:t>June 1, 2016</a:t>
                      </a:r>
                      <a:endParaRPr lang="en-US" sz="2000" b="1" noProof="0" dirty="0">
                        <a:solidFill>
                          <a:schemeClr val="bg1"/>
                        </a:solidFill>
                      </a:endParaRPr>
                    </a:p>
                  </a:txBody>
                  <a:tcPr>
                    <a:solidFill>
                      <a:srgbClr val="006859"/>
                    </a:solidFill>
                  </a:tcPr>
                </a:tc>
                <a:tc>
                  <a:txBody>
                    <a:bodyPr/>
                    <a:lstStyle/>
                    <a:p>
                      <a:r>
                        <a:rPr lang="en-US" sz="1600" kern="1200" noProof="0" dirty="0">
                          <a:solidFill>
                            <a:schemeClr val="bg1"/>
                          </a:solidFill>
                        </a:rPr>
                        <a:t>Update alternative workplace labeling and hazard communication program as necessary, and provide additional employee training for newly identified physical or health hazards.</a:t>
                      </a:r>
                      <a:endParaRPr lang="en-US" sz="1600" noProof="0" dirty="0">
                        <a:solidFill>
                          <a:schemeClr val="bg1"/>
                        </a:solidFill>
                      </a:endParaRPr>
                    </a:p>
                  </a:txBody>
                  <a:tcPr>
                    <a:solidFill>
                      <a:srgbClr val="006859"/>
                    </a:solidFill>
                  </a:tcPr>
                </a:tc>
                <a:tc>
                  <a:txBody>
                    <a:bodyPr/>
                    <a:lstStyle/>
                    <a:p>
                      <a:r>
                        <a:rPr lang="en-US" sz="2000" kern="1200" noProof="0" dirty="0">
                          <a:solidFill>
                            <a:schemeClr val="bg1"/>
                          </a:solidFill>
                        </a:rPr>
                        <a:t>Employers</a:t>
                      </a:r>
                      <a:endParaRPr lang="en-US" sz="2000" noProof="0" dirty="0">
                        <a:solidFill>
                          <a:schemeClr val="bg1"/>
                        </a:solidFill>
                      </a:endParaRPr>
                    </a:p>
                  </a:txBody>
                  <a:tcPr>
                    <a:solidFill>
                      <a:srgbClr val="006859"/>
                    </a:solidFill>
                  </a:tcPr>
                </a:tc>
                <a:extLst>
                  <a:ext uri="{0D108BD9-81ED-4DB2-BD59-A6C34878D82A}">
                    <a16:rowId xmlns="" xmlns:a16="http://schemas.microsoft.com/office/drawing/2014/main" val="10003"/>
                  </a:ext>
                </a:extLst>
              </a:tr>
              <a:tr h="1270047">
                <a:tc>
                  <a:txBody>
                    <a:bodyPr/>
                    <a:lstStyle/>
                    <a:p>
                      <a:r>
                        <a:rPr lang="en-US" sz="2000" kern="1200" noProof="0" dirty="0">
                          <a:solidFill>
                            <a:schemeClr val="bg1"/>
                          </a:solidFill>
                        </a:rPr>
                        <a:t>Transition Period to the effective completion dates noted above</a:t>
                      </a:r>
                      <a:endParaRPr lang="en-US" sz="2000" b="1" noProof="0" dirty="0">
                        <a:solidFill>
                          <a:schemeClr val="bg1"/>
                        </a:solidFill>
                      </a:endParaRPr>
                    </a:p>
                  </a:txBody>
                  <a:tcPr>
                    <a:solidFill>
                      <a:srgbClr val="006859"/>
                    </a:solidFill>
                  </a:tcPr>
                </a:tc>
                <a:tc>
                  <a:txBody>
                    <a:bodyPr/>
                    <a:lstStyle/>
                    <a:p>
                      <a:r>
                        <a:rPr lang="en-US" sz="1600" kern="1200" noProof="0" dirty="0">
                          <a:solidFill>
                            <a:schemeClr val="bg1"/>
                          </a:solidFill>
                        </a:rPr>
                        <a:t>May comply with either 29 CFR 1910.1200 (the final standard), or the current standard, or both</a:t>
                      </a:r>
                      <a:endParaRPr lang="en-US" sz="1600" noProof="0" dirty="0">
                        <a:solidFill>
                          <a:schemeClr val="bg1"/>
                        </a:solidFill>
                      </a:endParaRPr>
                    </a:p>
                  </a:txBody>
                  <a:tcPr>
                    <a:solidFill>
                      <a:srgbClr val="006859"/>
                    </a:solidFill>
                  </a:tcPr>
                </a:tc>
                <a:tc>
                  <a:txBody>
                    <a:bodyPr/>
                    <a:lstStyle/>
                    <a:p>
                      <a:r>
                        <a:rPr lang="en-US" sz="1600" kern="1200" noProof="0" dirty="0">
                          <a:solidFill>
                            <a:schemeClr val="bg1"/>
                          </a:solidFill>
                        </a:rPr>
                        <a:t>Chemical manufacturers, importers, distributors, and employers</a:t>
                      </a:r>
                      <a:endParaRPr lang="en-US" sz="1600" noProof="0" dirty="0">
                        <a:solidFill>
                          <a:schemeClr val="bg1"/>
                        </a:solidFill>
                      </a:endParaRPr>
                    </a:p>
                  </a:txBody>
                  <a:tcPr>
                    <a:solidFill>
                      <a:srgbClr val="006859"/>
                    </a:solidFill>
                  </a:tcPr>
                </a:tc>
                <a:extLst>
                  <a:ext uri="{0D108BD9-81ED-4DB2-BD59-A6C34878D82A}">
                    <a16:rowId xmlns="" xmlns:a16="http://schemas.microsoft.com/office/drawing/2014/main" val="10004"/>
                  </a:ext>
                </a:extLst>
              </a:tr>
            </a:tbl>
          </a:graphicData>
        </a:graphic>
      </p:graphicFrame>
      <p:sp>
        <p:nvSpPr>
          <p:cNvPr id="3" name="1 Başlık"/>
          <p:cNvSpPr txBox="1">
            <a:spLocks/>
          </p:cNvSpPr>
          <p:nvPr/>
        </p:nvSpPr>
        <p:spPr>
          <a:xfrm>
            <a:off x="944880" y="304800"/>
            <a:ext cx="7772400" cy="6096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1"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EFFECTIVE DATES</a:t>
            </a:r>
          </a:p>
        </p:txBody>
      </p:sp>
      <p:sp>
        <p:nvSpPr>
          <p:cNvPr id="4" name="Title 3" hidden="1"/>
          <p:cNvSpPr>
            <a:spLocks noGrp="1"/>
          </p:cNvSpPr>
          <p:nvPr>
            <p:ph type="title"/>
          </p:nvPr>
        </p:nvSpPr>
        <p:spPr/>
        <p:txBody>
          <a:bodyPr/>
          <a:lstStyle/>
          <a:p>
            <a:r>
              <a:rPr lang="en-US" dirty="0" smtClean="0"/>
              <a:t>Effective </a:t>
            </a:r>
            <a:r>
              <a:rPr lang="en-US" dirty="0" err="1" smtClean="0"/>
              <a:t>dateas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Summary</a:t>
            </a:r>
            <a:endParaRPr lang="en-US" dirty="0"/>
          </a:p>
        </p:txBody>
      </p:sp>
      <p:sp>
        <p:nvSpPr>
          <p:cNvPr id="2" name="2 İçerik Yer Tutucusu"/>
          <p:cNvSpPr>
            <a:spLocks noGrp="1"/>
          </p:cNvSpPr>
          <p:nvPr>
            <p:ph idx="4294967295"/>
          </p:nvPr>
        </p:nvSpPr>
        <p:spPr>
          <a:xfrm>
            <a:off x="0" y="1524000"/>
            <a:ext cx="8686800" cy="5105400"/>
          </a:xfrm>
          <a:prstGeom prst="rect">
            <a:avLst/>
          </a:prstGeom>
        </p:spPr>
        <p:txBody>
          <a:bodyPr/>
          <a:lstStyle/>
          <a:p>
            <a:r>
              <a:rPr lang="en-US" dirty="0"/>
              <a:t>HCS classifies hazard as physical, health and environmental hazards </a:t>
            </a:r>
          </a:p>
          <a:p>
            <a:pPr lvl="1">
              <a:buFont typeface="Arial" pitchFamily="34" charset="0"/>
              <a:buChar char="•"/>
            </a:pPr>
            <a:r>
              <a:rPr lang="en-US" sz="2400" dirty="0"/>
              <a:t>Hazards are further classified based on</a:t>
            </a:r>
            <a:r>
              <a:rPr lang="tr-TR" sz="2400" dirty="0"/>
              <a:t> </a:t>
            </a:r>
            <a:r>
              <a:rPr lang="en-US" sz="2400" dirty="0"/>
              <a:t>severity</a:t>
            </a:r>
            <a:endParaRPr lang="tr-TR" sz="2400" dirty="0"/>
          </a:p>
          <a:p>
            <a:pPr lvl="1"/>
            <a:endParaRPr lang="tr-TR" sz="2400" dirty="0"/>
          </a:p>
          <a:p>
            <a:r>
              <a:rPr lang="en-US" sz="3000" dirty="0"/>
              <a:t>Employers are required to maintain a written hazard communication program in the workplace, and</a:t>
            </a:r>
          </a:p>
          <a:p>
            <a:pPr lvl="1">
              <a:buFont typeface="Arial" pitchFamily="34" charset="0"/>
              <a:buChar char="•"/>
            </a:pPr>
            <a:r>
              <a:rPr lang="en-US" sz="2400" dirty="0"/>
              <a:t>safety data sheets</a:t>
            </a:r>
            <a:r>
              <a:rPr lang="tr-TR" sz="2400" dirty="0"/>
              <a:t> (SDS)</a:t>
            </a:r>
            <a:r>
              <a:rPr lang="en-US" sz="2400" dirty="0"/>
              <a:t>, labels and other forms of warning about the chemicals</a:t>
            </a:r>
          </a:p>
          <a:p>
            <a:pPr lvl="1">
              <a:buFont typeface="Arial" pitchFamily="34" charset="0"/>
              <a:buChar char="•"/>
            </a:pPr>
            <a:r>
              <a:rPr lang="en-US" sz="2400" dirty="0"/>
              <a:t>a list of existing chemicals using a product identifier</a:t>
            </a:r>
          </a:p>
          <a:p>
            <a:pPr lvl="1">
              <a:buFont typeface="Arial" pitchFamily="34" charset="0"/>
              <a:buChar char="•"/>
            </a:pPr>
            <a:r>
              <a:rPr lang="tr-TR" sz="2400" dirty="0"/>
              <a:t>t</a:t>
            </a:r>
            <a:r>
              <a:rPr lang="en-US" sz="2400" dirty="0"/>
              <a:t>raining information about hazards of non-routine works (e.g., the cleaning of reactor vessels)</a:t>
            </a:r>
          </a:p>
          <a:p>
            <a:endParaRPr lang="en-US" dirty="0"/>
          </a:p>
          <a:p>
            <a:endParaRPr lang="tr-TR" dirty="0"/>
          </a:p>
        </p:txBody>
      </p:sp>
      <p:sp>
        <p:nvSpPr>
          <p:cNvPr id="3" name="1 Başlık"/>
          <p:cNvSpPr txBox="1">
            <a:spLocks/>
          </p:cNvSpPr>
          <p:nvPr/>
        </p:nvSpPr>
        <p:spPr>
          <a:xfrm>
            <a:off x="990600" y="304800"/>
            <a:ext cx="7772400" cy="8382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lang="tr-TR" sz="4400" b="1" kern="0" dirty="0">
                <a:solidFill>
                  <a:schemeClr val="bg1"/>
                </a:solidFill>
                <a:latin typeface="+mj-lt"/>
                <a:cs typeface="ＭＳ Ｐゴシック" charset="-128"/>
              </a:rPr>
              <a:t>SUMMARY</a:t>
            </a:r>
            <a:endParaRPr kumimoji="0" lang="tr-TR" sz="4400" b="1" i="0" u="none" strike="noStrike" kern="0" cap="none" spc="0" normalizeH="0" baseline="0" noProof="0" dirty="0">
              <a:ln>
                <a:noFill/>
              </a:ln>
              <a:solidFill>
                <a:schemeClr val="bg1"/>
              </a:solidFill>
              <a:effectLst/>
              <a:uLnTx/>
              <a:uFillTx/>
              <a:latin typeface="+mj-lt"/>
              <a:ea typeface="ＭＳ Ｐゴシック" charset="-128"/>
              <a:cs typeface="ＭＳ Ｐゴシック" charset="-12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Summary 2</a:t>
            </a:r>
            <a:endParaRPr lang="en-US" dirty="0"/>
          </a:p>
        </p:txBody>
      </p:sp>
      <p:sp>
        <p:nvSpPr>
          <p:cNvPr id="2" name="2 İçerik Yer Tutucusu"/>
          <p:cNvSpPr>
            <a:spLocks noGrp="1"/>
          </p:cNvSpPr>
          <p:nvPr>
            <p:ph idx="4294967295"/>
          </p:nvPr>
        </p:nvSpPr>
        <p:spPr>
          <a:xfrm>
            <a:off x="0" y="1295400"/>
            <a:ext cx="8229600" cy="4724400"/>
          </a:xfrm>
          <a:prstGeom prst="rect">
            <a:avLst/>
          </a:prstGeom>
        </p:spPr>
        <p:txBody>
          <a:bodyPr/>
          <a:lstStyle/>
          <a:p>
            <a:r>
              <a:rPr lang="en-US" sz="2800" dirty="0"/>
              <a:t>SDS must be</a:t>
            </a:r>
          </a:p>
          <a:p>
            <a:pPr lvl="1">
              <a:buFont typeface="Arial" pitchFamily="34" charset="0"/>
              <a:buChar char="•"/>
            </a:pPr>
            <a:r>
              <a:rPr lang="en-US" sz="2400" dirty="0"/>
              <a:t>available in the workplace</a:t>
            </a:r>
          </a:p>
          <a:p>
            <a:pPr lvl="1">
              <a:buFont typeface="Arial" pitchFamily="34" charset="0"/>
              <a:buChar char="•"/>
            </a:pPr>
            <a:r>
              <a:rPr lang="en-US" sz="2400" dirty="0"/>
              <a:t>in English</a:t>
            </a:r>
          </a:p>
          <a:p>
            <a:pPr lvl="1">
              <a:buFont typeface="Arial" pitchFamily="34" charset="0"/>
              <a:buChar char="•"/>
            </a:pPr>
            <a:r>
              <a:rPr lang="en-US" sz="2400" dirty="0"/>
              <a:t>based on scientific evidence</a:t>
            </a:r>
          </a:p>
          <a:p>
            <a:pPr lvl="1">
              <a:buFont typeface="Arial" pitchFamily="34" charset="0"/>
              <a:buChar char="•"/>
            </a:pPr>
            <a:r>
              <a:rPr lang="en-US" sz="2400" dirty="0"/>
              <a:t>revised </a:t>
            </a:r>
            <a:r>
              <a:rPr lang="en-US" sz="2400" b="1" dirty="0"/>
              <a:t>within 3 months </a:t>
            </a:r>
            <a:r>
              <a:rPr lang="en-US" sz="2400" dirty="0"/>
              <a:t>of</a:t>
            </a:r>
            <a:r>
              <a:rPr lang="en-US" sz="2400" b="1" dirty="0"/>
              <a:t> </a:t>
            </a:r>
            <a:r>
              <a:rPr lang="en-US" sz="2400" dirty="0"/>
              <a:t>when</a:t>
            </a:r>
            <a:r>
              <a:rPr lang="en-US" sz="2400" b="1" dirty="0"/>
              <a:t> </a:t>
            </a:r>
            <a:r>
              <a:rPr lang="en-US" sz="2400" dirty="0"/>
              <a:t>new information becomes available </a:t>
            </a:r>
          </a:p>
          <a:p>
            <a:r>
              <a:rPr lang="en-US" sz="2800" dirty="0"/>
              <a:t>Labels must be </a:t>
            </a:r>
          </a:p>
          <a:p>
            <a:pPr lvl="1">
              <a:buFont typeface="Arial" pitchFamily="34" charset="0"/>
              <a:buChar char="•"/>
            </a:pPr>
            <a:r>
              <a:rPr lang="en-US" sz="2400" dirty="0"/>
              <a:t>legible</a:t>
            </a:r>
          </a:p>
          <a:p>
            <a:pPr lvl="1">
              <a:buFont typeface="Arial" pitchFamily="34" charset="0"/>
              <a:buChar char="•"/>
            </a:pPr>
            <a:r>
              <a:rPr lang="en-US" sz="2400" dirty="0"/>
              <a:t>clearly displayed</a:t>
            </a:r>
          </a:p>
          <a:p>
            <a:pPr lvl="1">
              <a:buFont typeface="Arial" pitchFamily="34" charset="0"/>
              <a:buChar char="•"/>
            </a:pPr>
            <a:r>
              <a:rPr lang="en-US" sz="2400" dirty="0"/>
              <a:t>in English</a:t>
            </a:r>
          </a:p>
          <a:p>
            <a:pPr lvl="1">
              <a:buFont typeface="Arial" pitchFamily="34" charset="0"/>
              <a:buChar char="•"/>
            </a:pPr>
            <a:r>
              <a:rPr lang="en-US" sz="2400" dirty="0"/>
              <a:t>revised </a:t>
            </a:r>
            <a:r>
              <a:rPr lang="en-US" sz="2400" b="1" dirty="0"/>
              <a:t>within 6 months </a:t>
            </a:r>
            <a:r>
              <a:rPr lang="en-US" sz="2400" dirty="0"/>
              <a:t>of</a:t>
            </a:r>
            <a:r>
              <a:rPr lang="en-US" sz="2400" b="1" dirty="0"/>
              <a:t> </a:t>
            </a:r>
            <a:r>
              <a:rPr lang="en-US" sz="2400" dirty="0"/>
              <a:t>when</a:t>
            </a:r>
            <a:r>
              <a:rPr lang="en-US" sz="2400" b="1" dirty="0"/>
              <a:t> </a:t>
            </a:r>
            <a:r>
              <a:rPr lang="en-US" sz="2400" dirty="0"/>
              <a:t>new information becomes available </a:t>
            </a:r>
          </a:p>
          <a:p>
            <a:pPr lvl="1">
              <a:buFont typeface="Arial" pitchFamily="34" charset="0"/>
              <a:buChar char="•"/>
            </a:pPr>
            <a:endParaRPr lang="tr-TR" dirty="0"/>
          </a:p>
        </p:txBody>
      </p:sp>
      <p:sp>
        <p:nvSpPr>
          <p:cNvPr id="3" name="1 Başlık"/>
          <p:cNvSpPr txBox="1">
            <a:spLocks/>
          </p:cNvSpPr>
          <p:nvPr/>
        </p:nvSpPr>
        <p:spPr>
          <a:xfrm>
            <a:off x="990600" y="304800"/>
            <a:ext cx="7772400" cy="838200"/>
          </a:xfrm>
          <a:prstGeom prst="rect">
            <a:avLst/>
          </a:prstGeom>
        </p:spPr>
        <p:txBody>
          <a:bodyPr vert="horz"/>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400" b="1"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SUMMARY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end</a:t>
            </a:r>
            <a:endParaRPr lang="en-US" dirty="0"/>
          </a:p>
        </p:txBody>
      </p:sp>
      <p:sp>
        <p:nvSpPr>
          <p:cNvPr id="2" name="2 İçerik Yer Tutucusu"/>
          <p:cNvSpPr>
            <a:spLocks noGrp="1"/>
          </p:cNvSpPr>
          <p:nvPr>
            <p:ph idx="4294967295"/>
          </p:nvPr>
        </p:nvSpPr>
        <p:spPr>
          <a:xfrm>
            <a:off x="0" y="2636838"/>
            <a:ext cx="8229600" cy="1541462"/>
          </a:xfrm>
          <a:prstGeom prst="rect">
            <a:avLst/>
          </a:prstGeom>
        </p:spPr>
        <p:txBody>
          <a:bodyPr>
            <a:normAutofit lnSpcReduction="10000"/>
          </a:bodyPr>
          <a:lstStyle/>
          <a:p>
            <a:pPr algn="ctr">
              <a:buNone/>
            </a:pPr>
            <a:r>
              <a:rPr lang="tr-TR" sz="9600" dirty="0">
                <a:latin typeface="Freestyle Script" pitchFamily="66" charset="0"/>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Learning objectives</a:t>
            </a:r>
            <a:endParaRPr lang="en-US" dirty="0"/>
          </a:p>
        </p:txBody>
      </p:sp>
      <p:sp>
        <p:nvSpPr>
          <p:cNvPr id="2" name="2 İçerik Yer Tutucusu"/>
          <p:cNvSpPr>
            <a:spLocks noGrp="1"/>
          </p:cNvSpPr>
          <p:nvPr>
            <p:ph idx="4294967295"/>
          </p:nvPr>
        </p:nvSpPr>
        <p:spPr>
          <a:xfrm>
            <a:off x="381000" y="1600200"/>
            <a:ext cx="8763000" cy="5029200"/>
          </a:xfrm>
          <a:prstGeom prst="rect">
            <a:avLst/>
          </a:prstGeom>
        </p:spPr>
        <p:txBody>
          <a:bodyPr/>
          <a:lstStyle/>
          <a:p>
            <a:r>
              <a:rPr lang="en-US" dirty="0"/>
              <a:t>This training module aims to </a:t>
            </a:r>
          </a:p>
          <a:p>
            <a:pPr lvl="1">
              <a:buFont typeface="Arial" pitchFamily="34" charset="0"/>
              <a:buChar char="•"/>
            </a:pPr>
            <a:r>
              <a:rPr lang="en-US" dirty="0"/>
              <a:t>help workers to understand and identify the purpose of</a:t>
            </a:r>
          </a:p>
          <a:p>
            <a:pPr lvl="2">
              <a:buFont typeface="Arial" pitchFamily="34" charset="0"/>
              <a:buChar char="•"/>
            </a:pPr>
            <a:r>
              <a:rPr lang="en-US" dirty="0"/>
              <a:t>Right-to-Know</a:t>
            </a:r>
          </a:p>
          <a:p>
            <a:pPr lvl="2">
              <a:buFont typeface="Arial" pitchFamily="34" charset="0"/>
              <a:buChar char="•"/>
            </a:pPr>
            <a:r>
              <a:rPr lang="en-US" dirty="0"/>
              <a:t>Hazard Communication</a:t>
            </a:r>
          </a:p>
          <a:p>
            <a:pPr lvl="2">
              <a:buFont typeface="Arial" pitchFamily="34" charset="0"/>
              <a:buChar char="•"/>
            </a:pPr>
            <a:r>
              <a:rPr lang="en-US" dirty="0"/>
              <a:t>Globally Harmonized System (GHS) and</a:t>
            </a:r>
          </a:p>
          <a:p>
            <a:pPr lvl="2">
              <a:buFont typeface="Arial" pitchFamily="34" charset="0"/>
              <a:buChar char="•"/>
            </a:pPr>
            <a:r>
              <a:rPr lang="en-US" dirty="0"/>
              <a:t>Hazard  Communication Standard (HCS)</a:t>
            </a:r>
          </a:p>
          <a:p>
            <a:pPr lvl="1">
              <a:buFont typeface="Arial" pitchFamily="34" charset="0"/>
              <a:buChar char="•"/>
            </a:pPr>
            <a:r>
              <a:rPr lang="en-US" dirty="0"/>
              <a:t>cover  the 10 sections of HCS</a:t>
            </a:r>
          </a:p>
          <a:p>
            <a:pPr lvl="1">
              <a:buFont typeface="Arial" pitchFamily="34" charset="0"/>
              <a:buChar char="•"/>
            </a:pPr>
            <a:r>
              <a:rPr lang="en-US" dirty="0"/>
              <a:t>present information on effective dates to implement the new standard</a:t>
            </a:r>
          </a:p>
        </p:txBody>
      </p:sp>
      <p:sp>
        <p:nvSpPr>
          <p:cNvPr id="3" name="1 Başlık"/>
          <p:cNvSpPr txBox="1">
            <a:spLocks/>
          </p:cNvSpPr>
          <p:nvPr/>
        </p:nvSpPr>
        <p:spPr>
          <a:xfrm>
            <a:off x="2286000" y="76200"/>
            <a:ext cx="4953000" cy="639762"/>
          </a:xfrm>
          <a:prstGeom prst="rect">
            <a:avLst/>
          </a:prstGeom>
        </p:spPr>
        <p:txBody>
          <a:bodyPr vert="horz">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6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rPr>
              <a:t>LEARNING</a:t>
            </a:r>
            <a:r>
              <a:rPr kumimoji="0" lang="tr-TR" sz="3600" b="0" i="0" u="none" strike="noStrike" kern="0" cap="none" spc="0" normalizeH="0" noProof="0" dirty="0">
                <a:ln>
                  <a:noFill/>
                </a:ln>
                <a:solidFill>
                  <a:schemeClr val="bg1"/>
                </a:solidFill>
                <a:effectLst/>
                <a:uLnTx/>
                <a:uFillTx/>
                <a:latin typeface="+mj-lt"/>
                <a:ea typeface="ＭＳ Ｐゴシック" charset="-128"/>
                <a:cs typeface="ＭＳ Ｐゴシック" charset="-128"/>
              </a:rPr>
              <a:t> OBJECTIVES</a:t>
            </a:r>
            <a:endParaRPr kumimoji="0" lang="tr-TR" sz="3600" b="0" i="0" u="none" strike="noStrike" kern="0" cap="none" spc="0" normalizeH="0" baseline="0" noProof="0" dirty="0">
              <a:ln>
                <a:noFill/>
              </a:ln>
              <a:solidFill>
                <a:schemeClr val="bg1"/>
              </a:solidFill>
              <a:effectLst/>
              <a:uLnTx/>
              <a:uFillTx/>
              <a:latin typeface="+mj-lt"/>
              <a:ea typeface="ＭＳ Ｐゴシック" charset="-128"/>
              <a:cs typeface="ＭＳ Ｐゴシック"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62200" y="76200"/>
            <a:ext cx="5029200" cy="685800"/>
          </a:xfrm>
        </p:spPr>
        <p:txBody>
          <a:bodyPr/>
          <a:lstStyle/>
          <a:p>
            <a:r>
              <a:rPr lang="tr-TR" sz="3600" dirty="0">
                <a:solidFill>
                  <a:schemeClr val="bg1"/>
                </a:solidFill>
              </a:rPr>
              <a:t>HAZARD COMMUNICATION</a:t>
            </a:r>
          </a:p>
        </p:txBody>
      </p:sp>
      <p:sp>
        <p:nvSpPr>
          <p:cNvPr id="3" name="2 İçerik Yer Tutucusu"/>
          <p:cNvSpPr>
            <a:spLocks noGrp="1"/>
          </p:cNvSpPr>
          <p:nvPr>
            <p:ph idx="1"/>
          </p:nvPr>
        </p:nvSpPr>
        <p:spPr>
          <a:xfrm>
            <a:off x="228600" y="2057400"/>
            <a:ext cx="8915400" cy="3429000"/>
          </a:xfrm>
        </p:spPr>
        <p:txBody>
          <a:bodyPr/>
          <a:lstStyle/>
          <a:p>
            <a:r>
              <a:rPr lang="en-US" sz="3400" dirty="0"/>
              <a:t>Applies to chemical hazards, such as</a:t>
            </a:r>
            <a:endParaRPr lang="tr-TR" sz="3400" dirty="0"/>
          </a:p>
          <a:p>
            <a:pPr marL="688975" lvl="1">
              <a:lnSpc>
                <a:spcPct val="150000"/>
              </a:lnSpc>
              <a:buFont typeface="Arial" pitchFamily="34" charset="0"/>
              <a:buChar char="•"/>
            </a:pPr>
            <a:r>
              <a:rPr lang="en-US" sz="3000" dirty="0"/>
              <a:t>health hazards (e.g., irritation, and carcinogenicity)</a:t>
            </a:r>
            <a:endParaRPr lang="tr-TR" sz="3000" dirty="0"/>
          </a:p>
          <a:p>
            <a:pPr marL="688975" lvl="1">
              <a:lnSpc>
                <a:spcPct val="150000"/>
              </a:lnSpc>
              <a:buFont typeface="Arial" pitchFamily="34" charset="0"/>
              <a:buChar char="•"/>
            </a:pPr>
            <a:r>
              <a:rPr lang="en-US" sz="3000" dirty="0"/>
              <a:t>physical hazards (e.g., flammability,  and corrosion)</a:t>
            </a:r>
            <a:endParaRPr lang="tr-TR" sz="3000" dirty="0"/>
          </a:p>
          <a:p>
            <a:pPr marL="688975" lvl="1">
              <a:lnSpc>
                <a:spcPct val="150000"/>
              </a:lnSpc>
              <a:buFont typeface="Arial" pitchFamily="34" charset="0"/>
              <a:buChar char="•"/>
            </a:pPr>
            <a:r>
              <a:rPr lang="en-US" sz="3000" dirty="0"/>
              <a:t>environmental hazards (e.g. aquatic toxicity)</a:t>
            </a:r>
            <a:endParaRPr lang="tr-TR" sz="3000" dirty="0"/>
          </a:p>
          <a:p>
            <a:pPr marL="688975" lvl="1"/>
            <a:endParaRPr lang="en-US" sz="3000" dirty="0"/>
          </a:p>
        </p:txBody>
      </p:sp>
    </p:spTree>
  </p:cSld>
  <p:clrMapOvr>
    <a:masterClrMapping/>
  </p:clrMapOvr>
</p:sld>
</file>

<file path=ppt/theme/theme1.xml><?xml version="1.0" encoding="utf-8"?>
<a:theme xmlns:a="http://schemas.openxmlformats.org/drawingml/2006/main" name="Tema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3509</TotalTime>
  <Words>8595</Words>
  <Application>Microsoft Office PowerPoint</Application>
  <PresentationFormat>On-screen Show (4:3)</PresentationFormat>
  <Paragraphs>1161</Paragraphs>
  <Slides>75</Slides>
  <Notes>72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Tema4</vt:lpstr>
      <vt:lpstr>Title Page</vt:lpstr>
      <vt:lpstr>MAIN MODULE  HAZARD COMMUNICATION STANDARD WITH GLOBALLY HARMONIZED SYSTEM OF CLASSIFICATION AND LABELING OF CHEMICALS  (HCS/GHS)</vt:lpstr>
      <vt:lpstr>ACKNOWLEDGEMENT</vt:lpstr>
      <vt:lpstr>Worker Rights</vt:lpstr>
      <vt:lpstr>Whistleblower rights</vt:lpstr>
      <vt:lpstr>Right to know</vt:lpstr>
      <vt:lpstr>PREMISE</vt:lpstr>
      <vt:lpstr>Learning objectives</vt:lpstr>
      <vt:lpstr>HAZARD COMMUNICATION</vt:lpstr>
      <vt:lpstr>HAZARD COMMUNICATION </vt:lpstr>
      <vt:lpstr>GLOBALLY HARMONIZED SYSTEM</vt:lpstr>
      <vt:lpstr>Hazard Communication Standard</vt:lpstr>
      <vt:lpstr>Haz Com Slide 13</vt:lpstr>
      <vt:lpstr>Haz Com Slide 14</vt:lpstr>
      <vt:lpstr>Haz Com Slide 15</vt:lpstr>
      <vt:lpstr>PURPOSE</vt:lpstr>
      <vt:lpstr>PURPOSE </vt:lpstr>
      <vt:lpstr>SCOPE AND APPLICATION</vt:lpstr>
      <vt:lpstr>SCOPE AND APPLICATION </vt:lpstr>
      <vt:lpstr>SCOPE AND APPLICATION  </vt:lpstr>
      <vt:lpstr>DEFINITIONS</vt:lpstr>
      <vt:lpstr>DEFINITIONS </vt:lpstr>
      <vt:lpstr>DEFINITIONS  </vt:lpstr>
      <vt:lpstr>HAZARD CLASSIFICATION</vt:lpstr>
      <vt:lpstr>HAZARD CLASSIFICATION  </vt:lpstr>
      <vt:lpstr>PHYSICAL HAZARD CLASSIFICATION</vt:lpstr>
      <vt:lpstr>PHYSICAL HAZARD CATEGORIES</vt:lpstr>
      <vt:lpstr>PHYSICAL HAZARD CLASSIFICATION </vt:lpstr>
      <vt:lpstr>HEALTH HAZARD CLASSIFICATION</vt:lpstr>
      <vt:lpstr>HEALTH HAZARD CATEGORIES</vt:lpstr>
      <vt:lpstr>SERIOUS EYE DAMAGE/IRRITATION</vt:lpstr>
      <vt:lpstr>ENVIRONMENTAL HAZARDS</vt:lpstr>
      <vt:lpstr>CHRONIC AQUATIC TOXICITY</vt:lpstr>
      <vt:lpstr>WRITTEN HAZARD COMMUNICATION  PROGRAM</vt:lpstr>
      <vt:lpstr>WRITTEN HAZARD COMMUNICATION  PROGRAM – MULTIEMPLOYER CASES</vt:lpstr>
      <vt:lpstr>PRIMARY WORKPLACE FOR WRITTEN       HAZARD COMMUNICATION  PROGRAM – MULTIPLE WORKPLACES</vt:lpstr>
      <vt:lpstr>LABELS AND OTHER FORMS OF  WARNING</vt:lpstr>
      <vt:lpstr>LABELS AND OTHER FORMS OF  WARNING </vt:lpstr>
      <vt:lpstr>LABELS AND OTHER FORMS OF  WARNING  </vt:lpstr>
      <vt:lpstr>LABELS AND OTHER FORMS OF  WARNING   </vt:lpstr>
      <vt:lpstr>LABELS AND OTHER FORMS OF  WARNING    </vt:lpstr>
      <vt:lpstr>LABELS AND OTHER FORMS OF  WARNING </vt:lpstr>
      <vt:lpstr>Pictograms</vt:lpstr>
      <vt:lpstr>Health Hazard Pictogram</vt:lpstr>
      <vt:lpstr>Flame Pictogram</vt:lpstr>
      <vt:lpstr>Exclamation Mark Pictogram</vt:lpstr>
      <vt:lpstr>Gas Cylinder Pictogram</vt:lpstr>
      <vt:lpstr>Sorrosion pictogram</vt:lpstr>
      <vt:lpstr>Exploding  Bomb Pictogram</vt:lpstr>
      <vt:lpstr>Flame over circle pictogram</vt:lpstr>
      <vt:lpstr>Skull and Crossbones pictogram</vt:lpstr>
      <vt:lpstr>Environment pictogram</vt:lpstr>
      <vt:lpstr>Signal words</vt:lpstr>
      <vt:lpstr>Signal Words </vt:lpstr>
      <vt:lpstr>SIGNAL WORDS COLOR CODED FOR PHYSICAL HAZARDS </vt:lpstr>
      <vt:lpstr>SIGNAL WORDS COLOR CODED FOR HEALTH HAZARDS </vt:lpstr>
      <vt:lpstr>Hazard Statement</vt:lpstr>
      <vt:lpstr>Precautionary Statement</vt:lpstr>
      <vt:lpstr>Supplementary Statements</vt:lpstr>
      <vt:lpstr>SAFETY DATA SHEET  (SDS)</vt:lpstr>
      <vt:lpstr>  SAFETY DATA SHEETS</vt:lpstr>
      <vt:lpstr>  SAFETY DATA SHEETS  </vt:lpstr>
      <vt:lpstr>  SAFETY DATA SHEETS      </vt:lpstr>
      <vt:lpstr>  SAFETY DATA SHEETS </vt:lpstr>
      <vt:lpstr>  SAFETY DATA SHEETS   </vt:lpstr>
      <vt:lpstr>   SAFETY DATA SHEETS</vt:lpstr>
      <vt:lpstr>EMPLOYEE INFORMATION AND TRAINING</vt:lpstr>
      <vt:lpstr>EMPLOYEE INFORMATION AND TRAINING </vt:lpstr>
      <vt:lpstr>TRADE SECRETS</vt:lpstr>
      <vt:lpstr>TRADE SECRETS </vt:lpstr>
      <vt:lpstr> TRADE SECRETS</vt:lpstr>
      <vt:lpstr>Effective dateas</vt:lpstr>
      <vt:lpstr>Summary</vt:lpstr>
      <vt:lpstr>Summary 2</vt:lpstr>
      <vt:lpstr>end</vt:lpstr>
    </vt:vector>
  </TitlesOfParts>
  <Company>wayne state university marketing and publication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Robertson, Donna - OSHA</cp:lastModifiedBy>
  <cp:revision>673</cp:revision>
  <dcterms:created xsi:type="dcterms:W3CDTF">2007-07-03T15:32:14Z</dcterms:created>
  <dcterms:modified xsi:type="dcterms:W3CDTF">2017-04-26T21:34:10Z</dcterms:modified>
</cp:coreProperties>
</file>