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1"/>
  </p:sldMasterIdLst>
  <p:notesMasterIdLst>
    <p:notesMasterId r:id="rId33"/>
  </p:notesMasterIdLst>
  <p:handoutMasterIdLst>
    <p:handoutMasterId r:id="rId34"/>
  </p:handoutMasterIdLst>
  <p:sldIdLst>
    <p:sldId id="375" r:id="rId2"/>
    <p:sldId id="346" r:id="rId3"/>
    <p:sldId id="348" r:id="rId4"/>
    <p:sldId id="345" r:id="rId5"/>
    <p:sldId id="344" r:id="rId6"/>
    <p:sldId id="326" r:id="rId7"/>
    <p:sldId id="354" r:id="rId8"/>
    <p:sldId id="350" r:id="rId9"/>
    <p:sldId id="353" r:id="rId10"/>
    <p:sldId id="355" r:id="rId11"/>
    <p:sldId id="270" r:id="rId12"/>
    <p:sldId id="356" r:id="rId13"/>
    <p:sldId id="358" r:id="rId14"/>
    <p:sldId id="361" r:id="rId15"/>
    <p:sldId id="362" r:id="rId16"/>
    <p:sldId id="363" r:id="rId17"/>
    <p:sldId id="364" r:id="rId18"/>
    <p:sldId id="317" r:id="rId19"/>
    <p:sldId id="318" r:id="rId20"/>
    <p:sldId id="319" r:id="rId21"/>
    <p:sldId id="366" r:id="rId22"/>
    <p:sldId id="367" r:id="rId23"/>
    <p:sldId id="368" r:id="rId24"/>
    <p:sldId id="369" r:id="rId25"/>
    <p:sldId id="370" r:id="rId26"/>
    <p:sldId id="371" r:id="rId27"/>
    <p:sldId id="372" r:id="rId28"/>
    <p:sldId id="373" r:id="rId29"/>
    <p:sldId id="374" r:id="rId30"/>
    <p:sldId id="320" r:id="rId31"/>
    <p:sldId id="32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5881B"/>
    <a:srgbClr val="F8C32C"/>
    <a:srgbClr val="DEDEDE"/>
    <a:srgbClr val="E6E6E6"/>
    <a:srgbClr val="3333FF"/>
    <a:srgbClr val="FAF6F4"/>
    <a:srgbClr val="F7F0ED"/>
    <a:srgbClr val="F0E5E0"/>
    <a:srgbClr val="80838C"/>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0" autoAdjust="0"/>
    <p:restoredTop sz="86364" autoAdjust="0"/>
  </p:normalViewPr>
  <p:slideViewPr>
    <p:cSldViewPr showGuides="1">
      <p:cViewPr varScale="1">
        <p:scale>
          <a:sx n="80" d="100"/>
          <a:sy n="80" d="100"/>
        </p:scale>
        <p:origin x="1157" y="48"/>
      </p:cViewPr>
      <p:guideLst>
        <p:guide orient="horz" pos="2160"/>
        <p:guide pos="2880"/>
      </p:guideLst>
    </p:cSldViewPr>
  </p:slideViewPr>
  <p:outlineViewPr>
    <p:cViewPr>
      <p:scale>
        <a:sx n="33" d="100"/>
        <a:sy n="33" d="100"/>
      </p:scale>
      <p:origin x="0" y="-1099"/>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4" d="100"/>
          <a:sy n="64" d="100"/>
        </p:scale>
        <p:origin x="-3062"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71DE90-3812-40F8-B607-38CD4CE512E0}" type="datetimeFigureOut">
              <a:rPr lang="en-US" smtClean="0"/>
              <a:t>7/19/2018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E34628-870D-4C6B-B9A5-4D02C015EC05}" type="slidenum">
              <a:rPr lang="en-US" smtClean="0"/>
              <a:t>‹#›</a:t>
            </a:fld>
            <a:endParaRPr lang="en-US"/>
          </a:p>
        </p:txBody>
      </p:sp>
    </p:spTree>
    <p:extLst>
      <p:ext uri="{BB962C8B-B14F-4D97-AF65-F5344CB8AC3E}">
        <p14:creationId xmlns:p14="http://schemas.microsoft.com/office/powerpoint/2010/main" val="3450240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429000" cy="304800"/>
          </a:xfrm>
          <a:prstGeom prst="rect">
            <a:avLst/>
          </a:prstGeom>
        </p:spPr>
        <p:txBody>
          <a:bodyPr vert="horz" lIns="91440" tIns="45720" rIns="91440" bIns="45720" rtlCol="0"/>
          <a:lstStyle>
            <a:lvl1pPr algn="l">
              <a:defRPr sz="1000">
                <a:solidFill>
                  <a:schemeClr val="bg1">
                    <a:lumMod val="50000"/>
                  </a:schemeClr>
                </a:solidFill>
                <a:latin typeface="Arial Narrow" panose="020B0606020202030204" pitchFamily="34" charset="0"/>
              </a:defRPr>
            </a:lvl1pPr>
          </a:lstStyle>
          <a:p>
            <a:r>
              <a:rPr lang="en-US" smtClean="0"/>
              <a:t>Instructor Notes – Understanding Flat Storage &amp; Ground Piles</a:t>
            </a:r>
            <a:endParaRPr lang="en-US" dirty="0"/>
          </a:p>
        </p:txBody>
      </p:sp>
      <p:sp>
        <p:nvSpPr>
          <p:cNvPr id="3" name="Date Placeholder 2"/>
          <p:cNvSpPr>
            <a:spLocks noGrp="1"/>
          </p:cNvSpPr>
          <p:nvPr>
            <p:ph type="dt" idx="1"/>
          </p:nvPr>
        </p:nvSpPr>
        <p:spPr>
          <a:xfrm>
            <a:off x="1943100" y="8839200"/>
            <a:ext cx="2971800" cy="297180"/>
          </a:xfrm>
          <a:prstGeom prst="rect">
            <a:avLst/>
          </a:prstGeom>
        </p:spPr>
        <p:txBody>
          <a:bodyPr vert="horz" lIns="91440" tIns="45720" rIns="91440" bIns="45720" rtlCol="0" anchor="b"/>
          <a:lstStyle>
            <a:lvl1pPr algn="ctr">
              <a:defRPr sz="1000">
                <a:solidFill>
                  <a:schemeClr val="bg1">
                    <a:lumMod val="50000"/>
                  </a:schemeClr>
                </a:solidFill>
                <a:latin typeface="Arial Narrow" panose="020B0606020202030204" pitchFamily="34" charset="0"/>
              </a:defRPr>
            </a:lvl1pPr>
          </a:lstStyle>
          <a:p>
            <a:fld id="{4D549147-6162-4908-ACA7-D9211A475EB7}" type="datetimeFigureOut">
              <a:rPr lang="en-US" smtClean="0"/>
              <a:pPr/>
              <a:t>7/19/2018</a:t>
            </a:fld>
            <a:endParaRPr lang="en-US" dirty="0"/>
          </a:p>
        </p:txBody>
      </p:sp>
      <p:sp>
        <p:nvSpPr>
          <p:cNvPr id="4" name="Slide Image Placeholder 3"/>
          <p:cNvSpPr>
            <a:spLocks noGrp="1" noRot="1" noChangeAspect="1"/>
          </p:cNvSpPr>
          <p:nvPr>
            <p:ph type="sldImg" idx="2"/>
          </p:nvPr>
        </p:nvSpPr>
        <p:spPr>
          <a:xfrm>
            <a:off x="1143000" y="4572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114800"/>
            <a:ext cx="5486400" cy="46482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a:t>
            </a:r>
            <a:r>
              <a:rPr lang="en-US" dirty="0" smtClean="0"/>
              <a:t>level</a:t>
            </a:r>
            <a:endParaRPr lang="en-US" dirty="0"/>
          </a:p>
        </p:txBody>
      </p:sp>
      <p:sp>
        <p:nvSpPr>
          <p:cNvPr id="6" name="Footer Placeholder 5"/>
          <p:cNvSpPr>
            <a:spLocks noGrp="1"/>
          </p:cNvSpPr>
          <p:nvPr>
            <p:ph type="ftr" sz="quarter" idx="4"/>
          </p:nvPr>
        </p:nvSpPr>
        <p:spPr>
          <a:xfrm>
            <a:off x="0" y="8837613"/>
            <a:ext cx="1905000" cy="297180"/>
          </a:xfrm>
          <a:prstGeom prst="rect">
            <a:avLst/>
          </a:prstGeom>
        </p:spPr>
        <p:txBody>
          <a:bodyPr vert="horz" lIns="91440" tIns="45720" rIns="91440" bIns="45720" rtlCol="0" anchor="b"/>
          <a:lstStyle>
            <a:lvl1pPr algn="l">
              <a:defRPr sz="1000">
                <a:solidFill>
                  <a:schemeClr val="bg1">
                    <a:lumMod val="50000"/>
                  </a:schemeClr>
                </a:solidFill>
                <a:latin typeface="Arial Narrow" panose="020B0606020202030204" pitchFamily="34" charset="0"/>
              </a:defRPr>
            </a:lvl1pPr>
          </a:lstStyle>
          <a:p>
            <a:r>
              <a:rPr lang="en-US" dirty="0" smtClean="0"/>
              <a:t>Grain Handling Safety Coalition</a:t>
            </a:r>
            <a:endParaRPr lang="en-US" dirty="0"/>
          </a:p>
        </p:txBody>
      </p:sp>
      <p:sp>
        <p:nvSpPr>
          <p:cNvPr id="7" name="Slide Number Placeholder 6"/>
          <p:cNvSpPr>
            <a:spLocks noGrp="1"/>
          </p:cNvSpPr>
          <p:nvPr>
            <p:ph type="sldNum" sz="quarter" idx="5"/>
          </p:nvPr>
        </p:nvSpPr>
        <p:spPr>
          <a:xfrm>
            <a:off x="5257799" y="8837613"/>
            <a:ext cx="1598613" cy="297180"/>
          </a:xfrm>
          <a:prstGeom prst="rect">
            <a:avLst/>
          </a:prstGeom>
        </p:spPr>
        <p:txBody>
          <a:bodyPr vert="horz" lIns="91440" tIns="45720" rIns="91440" bIns="45720" rtlCol="0" anchor="b"/>
          <a:lstStyle>
            <a:lvl1pPr algn="r">
              <a:defRPr sz="1100">
                <a:solidFill>
                  <a:schemeClr val="bg1">
                    <a:lumMod val="50000"/>
                  </a:schemeClr>
                </a:solidFill>
                <a:latin typeface="Arial Narrow" panose="020B0606020202030204" pitchFamily="34" charset="0"/>
              </a:defRPr>
            </a:lvl1pPr>
          </a:lstStyle>
          <a:p>
            <a:fld id="{AFA7DD91-6C77-4ADA-AE76-D1327EF64935}" type="slidenum">
              <a:rPr lang="en-US" smtClean="0"/>
              <a:pPr/>
              <a:t>‹#›</a:t>
            </a:fld>
            <a:endParaRPr lang="en-US" dirty="0"/>
          </a:p>
        </p:txBody>
      </p:sp>
    </p:spTree>
    <p:extLst>
      <p:ext uri="{BB962C8B-B14F-4D97-AF65-F5344CB8AC3E}">
        <p14:creationId xmlns:p14="http://schemas.microsoft.com/office/powerpoint/2010/main" val="3061239308"/>
      </p:ext>
    </p:extLst>
  </p:cSld>
  <p:clrMap bg1="lt1" tx1="dk1" bg2="lt2" tx2="dk2" accent1="accent1" accent2="accent2" accent3="accent3" accent4="accent4" accent5="accent5" accent6="accent6" hlink="hlink" folHlink="folHlink"/>
  <p:notesStyle>
    <a:lvl1pPr marL="228600" indent="-228600" algn="l" defTabSz="914400" rtl="0" eaLnBrk="1" latinLnBrk="0" hangingPunct="1">
      <a:buFont typeface="+mj-lt"/>
      <a:buAutoNum type="arabicPeriod"/>
      <a:defRPr sz="1200" kern="1200">
        <a:solidFill>
          <a:schemeClr val="tx1"/>
        </a:solidFill>
        <a:latin typeface="Arial Narrow" panose="020B0606020202030204" pitchFamily="34" charset="0"/>
        <a:ea typeface="+mn-ea"/>
        <a:cs typeface="+mn-cs"/>
      </a:defRPr>
    </a:lvl1pPr>
    <a:lvl2pPr marL="685800" indent="-228600" algn="l" defTabSz="914400" rtl="0" eaLnBrk="1" latinLnBrk="0" hangingPunct="1">
      <a:buFont typeface="+mj-lt"/>
      <a:buAutoNum type="alphaLcPeriod"/>
      <a:defRPr sz="1200" kern="1200">
        <a:solidFill>
          <a:schemeClr val="tx1"/>
        </a:solidFill>
        <a:latin typeface="Arial Narrow" panose="020B0606020202030204" pitchFamily="34" charset="0"/>
        <a:ea typeface="+mn-ea"/>
        <a:cs typeface="+mn-cs"/>
      </a:defRPr>
    </a:lvl2pPr>
    <a:lvl3pPr marL="914400" indent="-228600" algn="l" defTabSz="914400" rtl="0" eaLnBrk="1" latinLnBrk="0" hangingPunct="1">
      <a:buFont typeface="+mj-lt"/>
      <a:buAutoNum type="romanLcPeriod"/>
      <a:defRPr sz="1200" kern="1200">
        <a:solidFill>
          <a:schemeClr val="tx1"/>
        </a:solidFill>
        <a:latin typeface="Arial Narrow" panose="020B0606020202030204" pitchFamily="34" charset="0"/>
        <a:ea typeface="+mn-ea"/>
        <a:cs typeface="+mn-cs"/>
      </a:defRPr>
    </a:lvl3pPr>
    <a:lvl4pPr marL="1371600" algn="l" defTabSz="914400" rtl="0" eaLnBrk="1" latinLnBrk="0" hangingPunct="1">
      <a:defRPr sz="1200" kern="1200">
        <a:solidFill>
          <a:schemeClr val="tx1"/>
        </a:solidFill>
        <a:latin typeface="Arial Narrow" panose="020B0606020202030204" pitchFamily="34" charset="0"/>
        <a:ea typeface="+mn-ea"/>
        <a:cs typeface="+mn-cs"/>
      </a:defRPr>
    </a:lvl4pPr>
    <a:lvl5pPr marL="1828800" algn="l" defTabSz="914400" rtl="0" eaLnBrk="1" latinLnBrk="0" hangingPunct="1">
      <a:defRPr sz="12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10_0272&amp;src_anchor_name=1910.272(h)"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10_0272&amp;src_anchor_name=1910.272(h)"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dol.gov/"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dol.gov/"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04800"/>
            <a:ext cx="4572000" cy="3429000"/>
          </a:xfrm>
        </p:spPr>
      </p:sp>
      <p:sp>
        <p:nvSpPr>
          <p:cNvPr id="4" name="Slide Number Placeholder 3"/>
          <p:cNvSpPr>
            <a:spLocks noGrp="1"/>
          </p:cNvSpPr>
          <p:nvPr>
            <p:ph type="sldNum" sz="quarter" idx="10"/>
          </p:nvPr>
        </p:nvSpPr>
        <p:spPr/>
        <p:txBody>
          <a:bodyPr/>
          <a:lstStyle/>
          <a:p>
            <a:fld id="{A62009FD-35DB-4EE1-852D-1BDD41C22C3B}" type="slidenum">
              <a:rPr lang="en-US" smtClean="0">
                <a:solidFill>
                  <a:prstClr val="black"/>
                </a:solidFill>
              </a:rPr>
              <a:pPr/>
              <a:t>1</a:t>
            </a:fld>
            <a:endParaRPr lang="en-US" dirty="0">
              <a:solidFill>
                <a:prstClr val="black"/>
              </a:solidFill>
            </a:endParaRPr>
          </a:p>
        </p:txBody>
      </p:sp>
      <p:sp>
        <p:nvSpPr>
          <p:cNvPr id="9" name="Notes Placeholder 8"/>
          <p:cNvSpPr>
            <a:spLocks noGrp="1"/>
          </p:cNvSpPr>
          <p:nvPr>
            <p:ph type="body" idx="1"/>
          </p:nvPr>
        </p:nvSpPr>
        <p:spPr>
          <a:xfrm>
            <a:off x="228600" y="3962400"/>
            <a:ext cx="6477000" cy="4114800"/>
          </a:xfrm>
        </p:spPr>
        <p:txBody>
          <a:bodyPr/>
          <a:lstStyle/>
          <a:p>
            <a:r>
              <a:rPr lang="en-US" dirty="0"/>
              <a:t>INSTRUCTOR NOTE:  This module should be presented by a knowledgeable, experienced and trained instructor with experience in grain handling and storage, as well as the OSHA grain handling standard. </a:t>
            </a:r>
          </a:p>
          <a:p>
            <a:endParaRPr lang="en-US" dirty="0"/>
          </a:p>
          <a:p>
            <a:r>
              <a:rPr lang="en-US" dirty="0"/>
              <a:t>This module &amp; the accompanying video are based on FEDERAL OSHA regulations.  States governed by OSHA approved state plans have OSHA-approved job safety and health programs operated by individual states instead of federal OSHA. Some of their regulations may differ.  It is up to the instructor to inform participants of the differences or to warn participants some regulations may differ and they should check with their state regulations.</a:t>
            </a:r>
          </a:p>
          <a:p>
            <a:endParaRPr lang="en-US" dirty="0"/>
          </a:p>
        </p:txBody>
      </p:sp>
    </p:spTree>
    <p:extLst>
      <p:ext uri="{BB962C8B-B14F-4D97-AF65-F5344CB8AC3E}">
        <p14:creationId xmlns:p14="http://schemas.microsoft.com/office/powerpoint/2010/main" val="218521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114800"/>
            <a:ext cx="6858000" cy="4800600"/>
          </a:xfrm>
        </p:spPr>
        <p:txBody>
          <a:bodyPr/>
          <a:lstStyle/>
          <a:p>
            <a:pPr marL="228600" indent="-228600">
              <a:buFont typeface="+mj-lt"/>
              <a:buAutoNum type="arabicPeriod"/>
            </a:pPr>
            <a:r>
              <a:rPr lang="en-US" sz="1100" dirty="0"/>
              <a:t>Explain</a:t>
            </a:r>
            <a:r>
              <a:rPr lang="en-US" sz="1100" baseline="0" dirty="0"/>
              <a:t> – Unless otherwise specified or required, Flat Storage is governed by the OSHA Grain Handling Standard 1910.272</a:t>
            </a:r>
            <a:r>
              <a:rPr lang="en-US" sz="1100" baseline="0" dirty="0" smtClean="0"/>
              <a:t>. </a:t>
            </a:r>
            <a:r>
              <a:rPr lang="en-US" sz="1100" b="1" baseline="0" dirty="0" smtClean="0"/>
              <a:t>The </a:t>
            </a:r>
            <a:r>
              <a:rPr lang="en-US" sz="1100" b="1" baseline="0" dirty="0"/>
              <a:t>PURPOSE for defining </a:t>
            </a:r>
            <a:r>
              <a:rPr lang="en-US" sz="1100" baseline="0" dirty="0"/>
              <a:t>Flat Storage Structure is to provide protection for employees who enter flat storage structures (engulfment, mechanical, and other hazards).  It recognizes the potential for these hazards is different.</a:t>
            </a:r>
          </a:p>
          <a:p>
            <a:pPr marL="228600" indent="-228600">
              <a:buFont typeface="+mj-lt"/>
              <a:buAutoNum type="arabicPeriod"/>
            </a:pPr>
            <a:r>
              <a:rPr lang="en-US" sz="1100" b="1" baseline="0" dirty="0"/>
              <a:t>NOTE:</a:t>
            </a:r>
            <a:r>
              <a:rPr lang="en-US" sz="1100" baseline="0" dirty="0"/>
              <a:t>  The term flat storage structure is intentionally board “to encompass a wide range of many of the configurations that are considered by the industry to be "flat storage." </a:t>
            </a:r>
          </a:p>
          <a:p>
            <a:pPr marL="228600" indent="-228600">
              <a:buFont typeface="+mj-lt"/>
              <a:buAutoNum type="arabicPeriod"/>
            </a:pPr>
            <a:r>
              <a:rPr lang="en-US" sz="1100" baseline="0" dirty="0"/>
              <a:t>Flat Storage is distinguished from bins, silos, hoppers, and tanks because it does NOT rely on gravity to empty.  Bins, silos, tanks DO rely on gravity to empty.</a:t>
            </a:r>
          </a:p>
          <a:p>
            <a:pPr marL="228600" indent="-228600">
              <a:buFont typeface="+mj-lt"/>
              <a:buAutoNum type="arabicPeriod"/>
            </a:pPr>
            <a:r>
              <a:rPr lang="en-US" sz="1100" baseline="0" dirty="0"/>
              <a:t>Entry into flat storage is distinguished by it occurring through an unrestricted GROUND LEVEL point as opposed to entry at or above the level of the grain or above ground level. “Entries at ground level of flat storage structures do not present the same potential for engulfment hazards as do entries made from at or above the level of the grain</a:t>
            </a:r>
            <a:r>
              <a:rPr lang="en-US" sz="1100" b="1" baseline="0" dirty="0"/>
              <a:t>”. </a:t>
            </a:r>
            <a:r>
              <a:rPr lang="en-US" sz="1100" b="1" baseline="0" dirty="0" smtClean="0"/>
              <a:t> Additionally</a:t>
            </a:r>
            <a:r>
              <a:rPr lang="en-US" sz="1100" b="1" baseline="0" dirty="0"/>
              <a:t>, flat storage entry regulations only apply </a:t>
            </a:r>
            <a:r>
              <a:rPr lang="en-US" sz="1100" baseline="0" dirty="0"/>
              <a:t>when there is “no toxicity, flammability, oxygen-deficiency, or other atmospheric hazards” in the flat storage structure. </a:t>
            </a:r>
            <a:r>
              <a:rPr lang="en-US" sz="1100" baseline="0" dirty="0" smtClean="0"/>
              <a:t>When </a:t>
            </a:r>
            <a:r>
              <a:rPr lang="en-US" sz="1100" baseline="0" dirty="0"/>
              <a:t>all these provisions are </a:t>
            </a:r>
            <a:r>
              <a:rPr lang="en-US" sz="1100" baseline="0" dirty="0" smtClean="0"/>
              <a:t>met, </a:t>
            </a:r>
            <a:r>
              <a:rPr lang="en-US" sz="1100" baseline="0" dirty="0"/>
              <a:t>flat storage entry is covered under paragraph (h) </a:t>
            </a:r>
            <a:r>
              <a:rPr lang="en-US" sz="1100" baseline="0" dirty="0" smtClean="0"/>
              <a:t>of  </a:t>
            </a:r>
            <a:r>
              <a:rPr lang="en-US" sz="1100" baseline="0" dirty="0"/>
              <a:t>the grain handling standard. </a:t>
            </a:r>
          </a:p>
          <a:p>
            <a:pPr marL="228600" indent="-228600">
              <a:buFont typeface="+mj-lt"/>
              <a:buAutoNum type="arabicPeriod"/>
            </a:pPr>
            <a:r>
              <a:rPr lang="en-US" sz="1100" b="1" baseline="0" dirty="0"/>
              <a:t>Important to note – Unrestricted, ground level opening does NOT mean just “large doorways” .  </a:t>
            </a:r>
          </a:p>
          <a:p>
            <a:pPr marL="228600" indent="-228600">
              <a:buFont typeface="+mj-lt"/>
              <a:buAutoNum type="arabicPeriod"/>
            </a:pPr>
            <a:r>
              <a:rPr lang="en-US" sz="1100" b="0" baseline="0" dirty="0"/>
              <a:t>Must enter to reclaim residual grain – takes into account that many types of flat storage structures do no have sweep augers or conveying equipment at the bottom of the structure.  Instead the grain product must be cleared/unloaded by workers operating powered equipment (such as loaders, power scoops, portable augers, etc. or by manual means – shoveling, etc.  </a:t>
            </a:r>
          </a:p>
          <a:p>
            <a:pPr marL="228600" indent="-228600">
              <a:buFont typeface="+mj-lt"/>
              <a:buAutoNum type="arabicPeriod"/>
            </a:pPr>
            <a:r>
              <a:rPr lang="en-US" sz="1100" b="1" dirty="0"/>
              <a:t>OSHA definition:</a:t>
            </a:r>
            <a:r>
              <a:rPr lang="en-US" sz="1100" b="1" baseline="0" dirty="0"/>
              <a:t>  1910.272(c) Definitions</a:t>
            </a:r>
            <a:r>
              <a:rPr lang="en-US" sz="1100" baseline="0" dirty="0"/>
              <a:t>. "Flat storage structure" means a grain storage building or structure that will not empty completely by gravity, has an unrestricted ground level opening for entry, and must be entered to reclaim the residual grain using powered equipment or manual means. </a:t>
            </a:r>
          </a:p>
          <a:p>
            <a:pPr marL="228600" indent="-228600">
              <a:buFont typeface="+mj-lt"/>
              <a:buAutoNum type="arabicPeriod"/>
            </a:pPr>
            <a:r>
              <a:rPr lang="en-US" sz="1100" baseline="0" dirty="0"/>
              <a:t> “. . . changed to "flat storage structure," to emphasize that the flat storage exception applies to the storage structure and not to the entire facility. Second, the definition notes that flat storage structures must have an unrestricted ground level opening for entry, and not just "large doorways," and that the structure must be of a type that will not empty completely by gravity. The latter element clearly distinguishes flat storage from silos, bins, and tanks, which do rely on gravity for emptying. Finally, the definition recognizes that grain is often reclaimed through the ground level openings using means other than motorized vehicles.  Publication Date: 03/08/1996 • Publication Type: Final Rules • Fed Register #: 61:9577-9584 • Standard Number: 1910 • Title: Grain Handling Facilities  AGENCY: Occupational Safety and Health Administration (OSHA), Labor. 29 CFR Part 1910 [Docket No. H-117-B] Grain Handling Facilities  ACTION: Final rule; technical amendment.</a:t>
            </a:r>
          </a:p>
          <a:p>
            <a:pPr marL="228600" indent="-228600">
              <a:buFont typeface="+mj-lt"/>
              <a:buAutoNum type="arabicPeriod"/>
            </a:pPr>
            <a:endParaRPr lang="en-US" baseline="0" dirty="0"/>
          </a:p>
          <a:p>
            <a:pPr marL="228600" indent="-228600">
              <a:buFont typeface="+mj-lt"/>
              <a:buAutoNum type="arabicPeriod"/>
            </a:pPr>
            <a:endParaRPr lang="en-US" baseline="0" dirty="0"/>
          </a:p>
          <a:p>
            <a:pPr marL="228600" indent="-228600">
              <a:buFont typeface="+mj-lt"/>
              <a:buAutoNum type="arabicPeriod"/>
            </a:pPr>
            <a:endParaRPr lang="en-US" baseline="0" dirty="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t>10</a:t>
            </a:fld>
            <a:endParaRPr lang="en-US"/>
          </a:p>
        </p:txBody>
      </p:sp>
    </p:spTree>
    <p:extLst>
      <p:ext uri="{BB962C8B-B14F-4D97-AF65-F5344CB8AC3E}">
        <p14:creationId xmlns:p14="http://schemas.microsoft.com/office/powerpoint/2010/main" val="4071552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"Unrestricted" in the context of ground level entry means that employees can enter by stepping, walking, or driving through these openings. This clarification was suggested by NGFA [Ex. 4-12].</a:t>
            </a:r>
          </a:p>
          <a:p>
            <a:pPr marL="228600" indent="-228600">
              <a:buAutoNum type="arabicPeriod"/>
            </a:pPr>
            <a:r>
              <a:rPr lang="en-US" dirty="0"/>
              <a:t>“Entries into flat storage structures will be covered by paragraph (h) only if there are no toxicity, flammability, oxygen-deficiency, or other atmospheric hazards in those structures. In addition, the final rule makes clear that paragraph (h) will only cover entries that are made through unrestricted ground level openings. Entries made at or above the level of the grain and above ground level will be covered by the general provisions for entry into grain storage structures found in paragraph (g).</a:t>
            </a:r>
          </a:p>
          <a:p>
            <a:pPr marL="228600" indent="-228600">
              <a:buAutoNum type="arabicPeriod"/>
            </a:pPr>
            <a:r>
              <a:rPr lang="en-US" dirty="0"/>
              <a:t>Publication Date: 03/08/1996 • Publication Type: Final Rules • Fed Register #: 61:9577-9584 • Standard Number: 1910 • Title: Grain Handling Facilities </a:t>
            </a:r>
            <a:r>
              <a:rPr lang="en-US" baseline="0" dirty="0"/>
              <a:t> </a:t>
            </a:r>
            <a:r>
              <a:rPr lang="en-US" dirty="0"/>
              <a:t>AGENCY: Occupational Safety and Health Administration (OSHA), Labor. 29 CFR Part 1910 [Docket No. H-117-B] Grain Handling Facilities  ACTION: Final rule; technical amendment.</a:t>
            </a:r>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11</a:t>
            </a:fld>
            <a:endParaRPr lang="en-US" dirty="0"/>
          </a:p>
        </p:txBody>
      </p:sp>
    </p:spTree>
    <p:extLst>
      <p:ext uri="{BB962C8B-B14F-4D97-AF65-F5344CB8AC3E}">
        <p14:creationId xmlns:p14="http://schemas.microsoft.com/office/powerpoint/2010/main" val="4240720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aseline="0" dirty="0"/>
              <a:t>“Flat storage” can be configured in several forms.</a:t>
            </a:r>
          </a:p>
          <a:p>
            <a:pPr marL="228600" indent="-228600">
              <a:buFont typeface="+mj-lt"/>
              <a:buAutoNum type="arabicPeriod"/>
            </a:pPr>
            <a:r>
              <a:rPr lang="en-US" baseline="0" dirty="0"/>
              <a:t>Unrestricted, ground level entry is one key factor in determining if a structure is considered flat storage.</a:t>
            </a:r>
          </a:p>
          <a:p>
            <a:pPr marL="228600" indent="-228600">
              <a:buFont typeface="+mj-lt"/>
              <a:buAutoNum type="arabicPeriod"/>
            </a:pPr>
            <a:r>
              <a:rPr lang="en-US" baseline="0" dirty="0"/>
              <a:t>The entry point of the flat storage structure must be large enough for a person to step through, walk through upright, or drive through.  Step through means the worker does not have to climb a ladder or stairs for access.  </a:t>
            </a:r>
          </a:p>
          <a:p>
            <a:pPr marL="228600" indent="-228600">
              <a:buFont typeface="+mj-lt"/>
              <a:buAutoNum type="arabicPeriod"/>
            </a:pPr>
            <a:r>
              <a:rPr lang="en-US" baseline="0" dirty="0"/>
              <a:t>In this example on the left side of the picture, when the ground level door on the bin, which is large enough for a vehicle to drive through, is open, the structure is flat storage.  Workers need to enter to complete the unloading of grain. Until the big door at ground level can be opened, this is a regular grain bin. </a:t>
            </a:r>
          </a:p>
          <a:p>
            <a:pPr marL="228600" indent="-228600">
              <a:buFont typeface="+mj-lt"/>
              <a:buAutoNum type="arabicPeriod"/>
            </a:pPr>
            <a:r>
              <a:rPr lang="en-US" dirty="0"/>
              <a:t>Storage</a:t>
            </a:r>
            <a:r>
              <a:rPr lang="en-US" baseline="0" dirty="0"/>
              <a:t> structures that do not have a ground level entry point, or the ground level entry point does not allow for the worker to step through, walk through or drive through would be considered a grain bin.  Most grain bins have a side access hatch that is not at ground level.  </a:t>
            </a: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12</a:t>
            </a:fld>
            <a:endParaRPr lang="en-US" dirty="0"/>
          </a:p>
        </p:txBody>
      </p:sp>
    </p:spTree>
    <p:extLst>
      <p:ext uri="{BB962C8B-B14F-4D97-AF65-F5344CB8AC3E}">
        <p14:creationId xmlns:p14="http://schemas.microsoft.com/office/powerpoint/2010/main" val="1831691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Ground piles</a:t>
            </a:r>
            <a:r>
              <a:rPr lang="en-US" baseline="0" dirty="0"/>
              <a:t> are temporary storage.  To maintain grain quality piles should be aerated as with bin storage.  When aeration is not possible, the grain should not be stored from more than a couple of months or it needs to be monitored to control spoilage.  </a:t>
            </a:r>
          </a:p>
          <a:p>
            <a:pPr marL="228600" indent="-228600">
              <a:buFont typeface="+mj-lt"/>
              <a:buAutoNum type="arabicPeriod"/>
            </a:pPr>
            <a:r>
              <a:rPr lang="en-US" baseline="0" dirty="0"/>
              <a:t>Enclosure –  Grain depth in an outdoor pile frequently runs from near zero at the edge of the pile to a maximum at the center. The grain depth at wall is limited to height of barrier.</a:t>
            </a:r>
          </a:p>
          <a:p>
            <a:pPr marL="228600" indent="-228600">
              <a:buFont typeface="+mj-lt"/>
              <a:buAutoNum type="arabicPeriod"/>
            </a:pPr>
            <a:r>
              <a:rPr lang="en-US" baseline="0" dirty="0"/>
              <a:t>It is best to cover outdoor ground piles.  Uncovered grain presents problems with moisture retention and generally leads to a loss of approximately a couple feet of grain on the pile’s surface which can be several ten thousand dollars.</a:t>
            </a:r>
          </a:p>
          <a:p>
            <a:pPr marL="228600" indent="-228600">
              <a:buFont typeface="+mj-lt"/>
              <a:buAutoNum type="arabicPeriod"/>
            </a:pPr>
            <a:r>
              <a:rPr lang="en-US" baseline="0" dirty="0"/>
              <a:t>Drainage is a problem with ground piles.  Ensure water is draining away from the grain.</a:t>
            </a:r>
          </a:p>
          <a:p>
            <a:pPr marL="228600" indent="-228600">
              <a:buFont typeface="+mj-lt"/>
              <a:buAutoNum type="arabicPeriod"/>
            </a:pPr>
            <a:r>
              <a:rPr lang="en-US" baseline="0" dirty="0"/>
              <a:t>A properly prepared base will help keep moisture away from the bottom of the piles.   Bases should be prepared with lime, fly ash, cement or asphalt to prevent soil moisture from reaching the grain or a  4 to 6 in. thick, well-drained granular base or concrete pad. A  6-mil plastic sheet layer can be installed as a vapor barrier. </a:t>
            </a: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13</a:t>
            </a:fld>
            <a:endParaRPr lang="en-US" dirty="0"/>
          </a:p>
        </p:txBody>
      </p:sp>
    </p:spTree>
    <p:extLst>
      <p:ext uri="{BB962C8B-B14F-4D97-AF65-F5344CB8AC3E}">
        <p14:creationId xmlns:p14="http://schemas.microsoft.com/office/powerpoint/2010/main" val="4256347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If using an existing building the walls usually need to be reinforced to withstand the weight</a:t>
            </a:r>
            <a:r>
              <a:rPr lang="en-US" baseline="0" dirty="0"/>
              <a:t> of the grain against them.</a:t>
            </a:r>
          </a:p>
          <a:p>
            <a:pPr marL="228600" indent="-228600">
              <a:buFont typeface="+mj-lt"/>
              <a:buAutoNum type="arabicPeriod"/>
            </a:pPr>
            <a:r>
              <a:rPr lang="en-US" baseline="0" dirty="0"/>
              <a:t>Large bins and/or silos may be used.  They are flat storage if they do not empty completely by gravity.</a:t>
            </a:r>
          </a:p>
          <a:p>
            <a:pPr marL="228600" indent="-228600">
              <a:buFont typeface="+mj-lt"/>
              <a:buAutoNum type="arabicPeriod"/>
            </a:pPr>
            <a:r>
              <a:rPr lang="en-US" baseline="0" dirty="0"/>
              <a:t>Per the OSHA definition, flat storage has an unrestricted ground level entry point.  Others may use the term “flat storage” more broadly.</a:t>
            </a:r>
          </a:p>
          <a:p>
            <a:pPr marL="228600" indent="-228600">
              <a:buFont typeface="+mj-lt"/>
              <a:buAutoNum type="arabicPeriod"/>
            </a:pPr>
            <a:r>
              <a:rPr lang="en-US" baseline="0" dirty="0"/>
              <a:t>Per OSHA definition the ground level entry is large enough for a person to step, walk, or drive through.  In commercial grain handling facilities, the entry is generally large enough that a loader or other machinery, including a transport truck, can be driven inside the structure to assist with loading and unloading.</a:t>
            </a:r>
          </a:p>
          <a:p>
            <a:pPr marL="228600" indent="-228600">
              <a:buFont typeface="+mj-lt"/>
              <a:buAutoNum type="arabicPeriod"/>
            </a:pPr>
            <a:r>
              <a:rPr lang="en-US" baseline="0" dirty="0"/>
              <a:t>Flat storage is generally covered and has  an aeration &amp; temperature monitoring to maintain grain condition.  </a:t>
            </a: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14</a:t>
            </a:fld>
            <a:endParaRPr lang="en-US" dirty="0"/>
          </a:p>
        </p:txBody>
      </p:sp>
    </p:spTree>
    <p:extLst>
      <p:ext uri="{BB962C8B-B14F-4D97-AF65-F5344CB8AC3E}">
        <p14:creationId xmlns:p14="http://schemas.microsoft.com/office/powerpoint/2010/main" val="2816196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Work in flat storage and ground piles often</a:t>
            </a:r>
            <a:r>
              <a:rPr lang="en-US" baseline="0" dirty="0"/>
              <a:t> requires different skills.</a:t>
            </a:r>
          </a:p>
          <a:p>
            <a:pPr marL="228600" indent="-228600">
              <a:buFont typeface="+mj-lt"/>
              <a:buAutoNum type="arabicPeriod"/>
            </a:pPr>
            <a:r>
              <a:rPr lang="en-US" baseline="0" dirty="0"/>
              <a:t>Loading and unloading grain generally involves the use of heavy equipment such as loaders to physically move grain.  </a:t>
            </a:r>
          </a:p>
          <a:p>
            <a:pPr marL="228600" indent="-228600">
              <a:buFont typeface="+mj-lt"/>
              <a:buAutoNum type="arabicPeriod"/>
            </a:pPr>
            <a:r>
              <a:rPr lang="en-US" dirty="0"/>
              <a:t>Loading is generally done with a portable auger or other type of inclined conveyor. The auger is shifted to shape the pile. In some instances, trucks may dump directly into the temporary storage site.</a:t>
            </a:r>
          </a:p>
          <a:p>
            <a:pPr marL="228600" indent="-228600">
              <a:buFont typeface="+mj-lt"/>
              <a:buAutoNum type="arabicPeriod"/>
            </a:pPr>
            <a:r>
              <a:rPr lang="en-US" baseline="0" dirty="0"/>
              <a:t>As these structures do not empty by gravity and typically to not have bottom unloading conveyors the product may be loaded directly into transport vehicles.  Other methods to unload include using inclined portable augers plus power scoop</a:t>
            </a:r>
            <a:r>
              <a:rPr lang="en-US" dirty="0"/>
              <a:t> shovels, front loader or a pneumatic vacuum conveyor</a:t>
            </a:r>
            <a:r>
              <a:rPr lang="en-US" baseline="0" dirty="0"/>
              <a:t> to transfer product to into transport vehicles or floor sumps.</a:t>
            </a:r>
          </a:p>
          <a:p>
            <a:pPr marL="228600" indent="-228600">
              <a:buFont typeface="+mj-lt"/>
              <a:buAutoNum type="arabicPeriod"/>
            </a:pPr>
            <a:r>
              <a:rPr lang="en-US" baseline="0" dirty="0"/>
              <a:t>Workers need to be trained in the appropriate use of this type of equipment as well as the hazards which may be encountered.</a:t>
            </a:r>
          </a:p>
          <a:p>
            <a:pPr marL="228600" indent="-228600">
              <a:buFont typeface="+mj-lt"/>
              <a:buAutoNum type="arabicPeriod"/>
            </a:pPr>
            <a:r>
              <a:rPr lang="en-US" baseline="0" dirty="0"/>
              <a:t>Flat storage and ground piles require the worker to enter the structure to clean up residual product.  In many cases, this type of entry is done with the worker inside and operating a piece of machinery.  </a:t>
            </a: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15</a:t>
            </a:fld>
            <a:endParaRPr lang="en-US" dirty="0"/>
          </a:p>
        </p:txBody>
      </p:sp>
    </p:spTree>
    <p:extLst>
      <p:ext uri="{BB962C8B-B14F-4D97-AF65-F5344CB8AC3E}">
        <p14:creationId xmlns:p14="http://schemas.microsoft.com/office/powerpoint/2010/main" val="2115940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As</a:t>
            </a:r>
            <a:r>
              <a:rPr lang="en-US" baseline="0" dirty="0"/>
              <a:t> with any grain storage, engulfment and entrapment hazards may exist.  These will be discussed more.</a:t>
            </a:r>
          </a:p>
          <a:p>
            <a:pPr marL="228600" indent="-228600">
              <a:buFont typeface="+mj-lt"/>
              <a:buAutoNum type="arabicPeriod"/>
            </a:pPr>
            <a:r>
              <a:rPr lang="en-US" baseline="0" dirty="0"/>
              <a:t>Atmosphere hazards may also exist and are generally the result of toxic gases due to the use of fumigants, grain spoilage, and/or inadequate aeration/ventilation.  </a:t>
            </a:r>
          </a:p>
          <a:p>
            <a:pPr marL="228600" indent="-228600">
              <a:buFont typeface="+mj-lt"/>
              <a:buAutoNum type="arabicPeriod"/>
            </a:pPr>
            <a:r>
              <a:rPr lang="en-US" baseline="0" dirty="0"/>
              <a:t>As machines and vehicles are most often used in flat storage to load/unload product, the presence of increased CO from the operating engines may present a hazard if it is not managed properly – such as poor ventilation . </a:t>
            </a:r>
          </a:p>
          <a:p>
            <a:pPr marL="228600" indent="-228600">
              <a:buFont typeface="+mj-lt"/>
              <a:buAutoNum type="arabicPeriod"/>
            </a:pPr>
            <a:r>
              <a:rPr lang="en-US" baseline="0" dirty="0"/>
              <a:t>The entry provisions for flat storage under paragraph h of the grain handling standard only apply if there are no atmospheric hazards present. This is an important distinction as under paragraph h there is not provision for atmospheric testing, ventilation, etc. as contained in the entry provisions of paragraph g.  It is up to the employer to determine NO atmospheric hazards are present before entry into a flat storage structure in order to fall under the paragraph h provisions.  Otherwise, paragraph g regulates entry.  </a:t>
            </a:r>
          </a:p>
          <a:p>
            <a:pPr marL="228600" indent="-228600">
              <a:buFont typeface="+mj-lt"/>
              <a:buAutoNum type="arabicPeriod"/>
            </a:pPr>
            <a:r>
              <a:rPr lang="en-US" baseline="0" dirty="0"/>
              <a:t>The use of heavy equipment and vehicles creates more hazards for struck by or crush injuries in a flat storage environment.  The vision of the vehicle/machinery operator can be obscured by the equipment, dust, grain piles, configuration/design.  </a:t>
            </a:r>
          </a:p>
          <a:p>
            <a:pPr marL="228600" indent="-228600">
              <a:buFont typeface="+mj-lt"/>
              <a:buAutoNum type="arabicPeriod"/>
            </a:pPr>
            <a:r>
              <a:rPr lang="en-US" baseline="0" dirty="0"/>
              <a:t>Entanglement with unguarded machinery or other operating equipment such as sweep augers or other augers, poses risks to workers.</a:t>
            </a:r>
          </a:p>
          <a:p>
            <a:pPr marL="228600" indent="-228600">
              <a:buFont typeface="+mj-lt"/>
              <a:buAutoNum type="arabicPeriod"/>
            </a:pPr>
            <a:r>
              <a:rPr lang="en-US" baseline="0" dirty="0"/>
              <a:t>Dust levels pose a variety of hazards including health/respiratory, obscured vision and explosion hazards if not properly taken care of.</a:t>
            </a:r>
          </a:p>
        </p:txBody>
      </p:sp>
      <p:sp>
        <p:nvSpPr>
          <p:cNvPr id="4" name="Slide Number Placeholder 3"/>
          <p:cNvSpPr>
            <a:spLocks noGrp="1"/>
          </p:cNvSpPr>
          <p:nvPr>
            <p:ph type="sldNum" sz="quarter" idx="10"/>
          </p:nvPr>
        </p:nvSpPr>
        <p:spPr/>
        <p:txBody>
          <a:bodyPr/>
          <a:lstStyle/>
          <a:p>
            <a:fld id="{AFA7DD91-6C77-4ADA-AE76-D1327EF64935}" type="slidenum">
              <a:rPr lang="en-US" smtClean="0"/>
              <a:pPr/>
              <a:t>16</a:t>
            </a:fld>
            <a:endParaRPr lang="en-US" dirty="0"/>
          </a:p>
        </p:txBody>
      </p:sp>
    </p:spTree>
    <p:extLst>
      <p:ext uri="{BB962C8B-B14F-4D97-AF65-F5344CB8AC3E}">
        <p14:creationId xmlns:p14="http://schemas.microsoft.com/office/powerpoint/2010/main" val="2173873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Continual</a:t>
            </a:r>
            <a:r>
              <a:rPr lang="en-US" baseline="0" dirty="0"/>
              <a:t> filling allows for better handling of the grain to maintain quality.  If you have bottom reclaim ability, immediate coring to get rid of fines can take place. Covering if an outside pile can occur to lessen moisture penetration.   Drying conditions are consistent.</a:t>
            </a:r>
          </a:p>
          <a:p>
            <a:pPr marL="228600" indent="-228600">
              <a:buFont typeface="+mj-lt"/>
              <a:buAutoNum type="arabicPeriod"/>
            </a:pPr>
            <a:r>
              <a:rPr lang="en-US" baseline="0" dirty="0"/>
              <a:t>Pulling grain from the bottom can result in unseen bridging conditions.  Exceptions are during coring which is done immediately after loading and when you start to reclaim you pull free flow grain to the floor until is stops flowing at the correct angle of repose (this initial reclaim is usually done when there is a tunnel underneath the flat storage building).   </a:t>
            </a:r>
          </a:p>
          <a:p>
            <a:pPr marL="228600" indent="-228600">
              <a:buFont typeface="+mj-lt"/>
              <a:buAutoNum type="arabicPeriod"/>
            </a:pPr>
            <a:r>
              <a:rPr lang="en-US" baseline="0" dirty="0"/>
              <a:t>Unloading grain from flat storage at the ground level with the use of a loader or other equipment, keeps worker from being on the grain pile where engulfment risk increases.  Additionally, being inside a vehicle or equipment provides added protection to the worker.</a:t>
            </a:r>
          </a:p>
          <a:p>
            <a:pPr marL="228600" indent="-228600">
              <a:buFont typeface="+mj-lt"/>
              <a:buAutoNum type="arabicPeriod"/>
            </a:pPr>
            <a:r>
              <a:rPr lang="en-US" baseline="0" dirty="0"/>
              <a:t>Grain should be at its normal angle of repose. An unnatural angle suggests grain is out of condition and there may be hidden cliffing in the pile.</a:t>
            </a:r>
          </a:p>
          <a:p>
            <a:pPr marL="228600" indent="-228600">
              <a:buFont typeface="+mj-lt"/>
              <a:buAutoNum type="arabicPeriod"/>
            </a:pPr>
            <a:r>
              <a:rPr lang="en-US" baseline="0" dirty="0"/>
              <a:t>During unloading, visible signs of cliffing or built up grain indicates out of condition grain which increases the risk for engulfment due to collapse or hidden bridging conditions. Significant cliffing could bury a worker.  Cliffing up high on a slope will slide down the slope and may or may not pose a hazard.  Steep cliffing toward the edge of the pile is more concerning and needs to be managed. </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17</a:t>
            </a:fld>
            <a:endParaRPr lang="en-US" dirty="0"/>
          </a:p>
        </p:txBody>
      </p:sp>
    </p:spTree>
    <p:extLst>
      <p:ext uri="{BB962C8B-B14F-4D97-AF65-F5344CB8AC3E}">
        <p14:creationId xmlns:p14="http://schemas.microsoft.com/office/powerpoint/2010/main" val="101668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next slides show the how ground piles are built and filled.</a:t>
            </a: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18</a:t>
            </a:fld>
            <a:endParaRPr lang="en-US" dirty="0"/>
          </a:p>
        </p:txBody>
      </p:sp>
    </p:spTree>
    <p:extLst>
      <p:ext uri="{BB962C8B-B14F-4D97-AF65-F5344CB8AC3E}">
        <p14:creationId xmlns:p14="http://schemas.microsoft.com/office/powerpoint/2010/main" val="3514001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Notices the angle of </a:t>
            </a:r>
            <a:r>
              <a:rPr lang="en-US" dirty="0" err="1" smtClean="0"/>
              <a:t>respose</a:t>
            </a:r>
            <a:r>
              <a:rPr lang="en-US" dirty="0" smtClean="0"/>
              <a:t>.  As the outline of the ground pile is filled the angle </a:t>
            </a:r>
            <a:r>
              <a:rPr lang="en-US" dirty="0" err="1" smtClean="0"/>
              <a:t>remeains</a:t>
            </a:r>
            <a:r>
              <a:rPr lang="en-US" dirty="0" smtClean="0"/>
              <a:t> the same for each pile.</a:t>
            </a: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19</a:t>
            </a:fld>
            <a:endParaRPr lang="en-US" dirty="0"/>
          </a:p>
        </p:txBody>
      </p:sp>
    </p:spTree>
    <p:extLst>
      <p:ext uri="{BB962C8B-B14F-4D97-AF65-F5344CB8AC3E}">
        <p14:creationId xmlns:p14="http://schemas.microsoft.com/office/powerpoint/2010/main" val="1675937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module is intended as a supplement to Grain Bin Entry Hazards for those who have flat storage and/or ground piles.  Though</a:t>
            </a:r>
            <a:r>
              <a:rPr lang="en-US" baseline="0" dirty="0"/>
              <a:t> designed for inclusion with other modules, it can also stand alone as a training session. </a:t>
            </a: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2</a:t>
            </a:fld>
            <a:endParaRPr lang="en-US" dirty="0"/>
          </a:p>
        </p:txBody>
      </p:sp>
    </p:spTree>
    <p:extLst>
      <p:ext uri="{BB962C8B-B14F-4D97-AF65-F5344CB8AC3E}">
        <p14:creationId xmlns:p14="http://schemas.microsoft.com/office/powerpoint/2010/main" val="121399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full the ground pile is covered to protect it from the elements.</a:t>
            </a: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20</a:t>
            </a:fld>
            <a:endParaRPr lang="en-US" dirty="0"/>
          </a:p>
        </p:txBody>
      </p:sp>
    </p:spTree>
    <p:extLst>
      <p:ext uri="{BB962C8B-B14F-4D97-AF65-F5344CB8AC3E}">
        <p14:creationId xmlns:p14="http://schemas.microsoft.com/office/powerpoint/2010/main" val="1439576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As with grain bins, the absence of a normal angle</a:t>
            </a:r>
            <a:r>
              <a:rPr lang="en-US" baseline="0" dirty="0"/>
              <a:t> of repose indicates a possible bridging condition that could collapse if a worker stands on it.</a:t>
            </a:r>
          </a:p>
          <a:p>
            <a:pPr marL="228600" indent="-228600">
              <a:buFont typeface="+mj-lt"/>
              <a:buAutoNum type="arabicPeriod"/>
            </a:pPr>
            <a:r>
              <a:rPr lang="en-US" baseline="0" dirty="0"/>
              <a:t>Cliffing – also called pyramids, cones, or built up grain poses engulfment hazards to both equipment and people if it collapses and/or avalanches.  Grain should be pulled from ground level to observe cliffing.</a:t>
            </a:r>
          </a:p>
          <a:p>
            <a:pPr marL="228600" indent="-228600">
              <a:buFont typeface="+mj-lt"/>
              <a:buAutoNum type="arabicPeriod"/>
            </a:pPr>
            <a:r>
              <a:rPr lang="en-US" baseline="0" dirty="0"/>
              <a:t>Any other normal indicators of out of condition grain should be observed.  Out of condition grain is the leading cause of engulfment hazards.  When out of condition grain is present, precautions should be taken for engulfment potential. </a:t>
            </a: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21</a:t>
            </a:fld>
            <a:endParaRPr lang="en-US" dirty="0"/>
          </a:p>
        </p:txBody>
      </p:sp>
    </p:spTree>
    <p:extLst>
      <p:ext uri="{BB962C8B-B14F-4D97-AF65-F5344CB8AC3E}">
        <p14:creationId xmlns:p14="http://schemas.microsoft.com/office/powerpoint/2010/main" val="2692317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2085" indent="-222085">
              <a:buFont typeface="+mj-lt"/>
              <a:buAutoNum type="arabicPeriod"/>
            </a:pPr>
            <a:r>
              <a:rPr lang="en-US" b="1" dirty="0" smtClean="0"/>
              <a:t>Explain</a:t>
            </a:r>
            <a:r>
              <a:rPr lang="en-US" dirty="0" smtClean="0"/>
              <a:t> </a:t>
            </a:r>
            <a:r>
              <a:rPr lang="en-US" dirty="0"/>
              <a:t>– Ground piles or Flat Storage represent</a:t>
            </a:r>
            <a:r>
              <a:rPr lang="en-US" baseline="0" dirty="0"/>
              <a:t> unique challenges and hazards. </a:t>
            </a:r>
          </a:p>
          <a:p>
            <a:pPr marL="222085" indent="-222085">
              <a:buFont typeface="+mj-lt"/>
              <a:buAutoNum type="arabicPeriod"/>
            </a:pPr>
            <a:r>
              <a:rPr lang="en-US" b="1" baseline="0" dirty="0"/>
              <a:t>Discuss </a:t>
            </a:r>
            <a:r>
              <a:rPr lang="en-US" baseline="0" dirty="0"/>
              <a:t>– </a:t>
            </a:r>
            <a:r>
              <a:rPr lang="en-US" b="1" dirty="0"/>
              <a:t>Left Picture </a:t>
            </a:r>
            <a:r>
              <a:rPr lang="en-US" baseline="0" dirty="0"/>
              <a:t>indicates a “fill hazard” as opposed to a emptying/loading out hazard.  The hazards of </a:t>
            </a:r>
            <a:r>
              <a:rPr lang="en-US" dirty="0"/>
              <a:t> flowing</a:t>
            </a:r>
            <a:r>
              <a:rPr lang="en-US" baseline="0" dirty="0"/>
              <a:t> grain are as present in this filling operation as in bin emptying.  The individual does not have anywhere to go or anyway to prevent himself from being moved along  with grain if it starts to flow. </a:t>
            </a:r>
          </a:p>
          <a:p>
            <a:pPr marL="222085" indent="-222085">
              <a:buFont typeface="+mj-lt"/>
              <a:buAutoNum type="arabicPeriod"/>
            </a:pPr>
            <a:r>
              <a:rPr lang="en-US" b="1" baseline="0" dirty="0"/>
              <a:t>Discuss </a:t>
            </a:r>
            <a:r>
              <a:rPr lang="en-US" baseline="0" dirty="0"/>
              <a:t>– </a:t>
            </a:r>
            <a:r>
              <a:rPr lang="en-US" b="1" baseline="0" dirty="0"/>
              <a:t>Right picture </a:t>
            </a:r>
            <a:r>
              <a:rPr lang="en-US" baseline="0" dirty="0"/>
              <a:t>indicates out of condition grain (notice the striations).  This creates a pyramid or tower of grain.  This could cause large blocks of grain to fall unexpectedly.  In this type of storage it is very common for the center loading tower to become clogged with fines and other material that can contribute to the grain going out of condition.  As shown, the grain pile could be upwards of 80 feet tall, this is tall enough to engulf a tractor loader or semi-truck should the grain avalanche. </a:t>
            </a:r>
          </a:p>
          <a:p>
            <a:pPr marL="222085" indent="-222085">
              <a:buFont typeface="+mj-lt"/>
              <a:buAutoNum type="arabicPeriod"/>
            </a:pPr>
            <a:r>
              <a:rPr lang="en-US" b="1" baseline="0" dirty="0"/>
              <a:t>Ask </a:t>
            </a:r>
            <a:r>
              <a:rPr lang="en-US" baseline="0" dirty="0"/>
              <a:t>– What are SAFE ways to deal with the situations depicted?  Should the worker be on top of the pile as it is being loaded?  Why/Why not?  What precautions should be taken? How would you effectively and safely deal with the tower on the right?  How could you prevent an avalanche or keep clear of an avalanche?</a:t>
            </a:r>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312648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It is essential to mitigate hazards before entry into ANY grain storage structure.</a:t>
            </a:r>
          </a:p>
          <a:p>
            <a:pPr marL="228600" indent="-228600">
              <a:buFont typeface="+mj-lt"/>
              <a:buAutoNum type="arabicPeriod"/>
            </a:pPr>
            <a:r>
              <a:rPr lang="en-US" dirty="0"/>
              <a:t>Engulfment hazards can be lessened by ensuring grain stays in good quality.  However, before any entry an assessment should be made to determine what engulfment hazards could potentially be present.</a:t>
            </a:r>
          </a:p>
          <a:p>
            <a:pPr marL="228600" indent="-228600">
              <a:buFont typeface="+mj-lt"/>
              <a:buAutoNum type="arabicPeriod"/>
            </a:pPr>
            <a:r>
              <a:rPr lang="en-US" dirty="0"/>
              <a:t>Ground pile temporary storage should be emptied as soon as possible to maintain grain quality and lessen the potential for the grain going out of condition.</a:t>
            </a:r>
          </a:p>
          <a:p>
            <a:pPr marL="228600" indent="-228600">
              <a:buFont typeface="+mj-lt"/>
              <a:buAutoNum type="arabicPeriod"/>
            </a:pPr>
            <a:r>
              <a:rPr lang="en-US" dirty="0"/>
              <a:t>Atmosphere hazards can develop in any storage structure if the grain is not maintained in good condition or fumigants were used and aeration is lacking.  Enclosed flat storage structures need ventilation when equipment and/or vehicle(s) is running to avoid CO2 buildup. </a:t>
            </a:r>
          </a:p>
        </p:txBody>
      </p:sp>
      <p:sp>
        <p:nvSpPr>
          <p:cNvPr id="4" name="Slide Number Placeholder 3"/>
          <p:cNvSpPr>
            <a:spLocks noGrp="1"/>
          </p:cNvSpPr>
          <p:nvPr>
            <p:ph type="sldNum" sz="quarter" idx="10"/>
          </p:nvPr>
        </p:nvSpPr>
        <p:spPr/>
        <p:txBody>
          <a:bodyPr/>
          <a:lstStyle/>
          <a:p>
            <a:fld id="{AFA7DD91-6C77-4ADA-AE76-D1327EF64935}" type="slidenum">
              <a:rPr lang="en-US" smtClean="0"/>
              <a:pPr/>
              <a:t>23</a:t>
            </a:fld>
            <a:endParaRPr lang="en-US" dirty="0"/>
          </a:p>
        </p:txBody>
      </p:sp>
    </p:spTree>
    <p:extLst>
      <p:ext uri="{BB962C8B-B14F-4D97-AF65-F5344CB8AC3E}">
        <p14:creationId xmlns:p14="http://schemas.microsoft.com/office/powerpoint/2010/main" val="2053818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To avoid entanglement and other machinery hazards ensure proper guarding is in place before workers operate the equipment and/or work around the equipment while energized.</a:t>
            </a:r>
          </a:p>
          <a:p>
            <a:pPr marL="228600" indent="-228600">
              <a:buFont typeface="+mj-lt"/>
              <a:buAutoNum type="arabicPeriod"/>
            </a:pPr>
            <a:r>
              <a:rPr lang="en-US" dirty="0"/>
              <a:t>If guarding will not eliminate the hazard, the equipment/machine will need to be </a:t>
            </a:r>
            <a:r>
              <a:rPr lang="en-US" dirty="0" err="1"/>
              <a:t>deenergized</a:t>
            </a:r>
            <a:r>
              <a:rPr lang="en-US" dirty="0"/>
              <a:t> and locked out/tagged out before a worker can be working around it.  </a:t>
            </a:r>
          </a:p>
          <a:p>
            <a:pPr marL="228600" indent="-228600">
              <a:buFont typeface="+mj-lt"/>
              <a:buAutoNum type="arabicPeriod"/>
            </a:pPr>
            <a:r>
              <a:rPr lang="en-US" dirty="0"/>
              <a:t>Dust</a:t>
            </a:r>
            <a:r>
              <a:rPr lang="en-US" baseline="0" dirty="0"/>
              <a:t> may be </a:t>
            </a:r>
            <a:r>
              <a:rPr lang="en-US" dirty="0"/>
              <a:t>a hazard in a flat storage environment. </a:t>
            </a:r>
            <a:endParaRPr lang="en-US" dirty="0" smtClean="0"/>
          </a:p>
          <a:p>
            <a:pPr marL="228600" indent="-228600">
              <a:buFont typeface="+mj-lt"/>
              <a:buAutoNum type="arabicPeriod"/>
            </a:pPr>
            <a:r>
              <a:rPr lang="en-US" strike="noStrike" baseline="0" dirty="0" smtClean="0"/>
              <a:t>Keep </a:t>
            </a:r>
            <a:r>
              <a:rPr lang="en-US" strike="noStrike" baseline="0" dirty="0"/>
              <a:t>dust levels low to not obscure vision.  Visibility less than 5 feet because of dust may indicate and explosive level. </a:t>
            </a:r>
          </a:p>
          <a:p>
            <a:pPr marL="228600" indent="-228600">
              <a:buFont typeface="+mj-lt"/>
              <a:buAutoNum type="arabicPeriod"/>
            </a:pPr>
            <a:r>
              <a:rPr lang="en-US" strike="noStrike" baseline="0" dirty="0"/>
              <a:t>Fans can often control dust levels to keep </a:t>
            </a:r>
            <a:r>
              <a:rPr lang="en-US" strike="noStrike" baseline="0" dirty="0" err="1"/>
              <a:t>repirator</a:t>
            </a:r>
            <a:r>
              <a:rPr lang="en-US" strike="noStrike" baseline="0" dirty="0"/>
              <a:t> hazards to a minimum. Particulate respirators can be used as needed. Enclosed cabs for loaders (and other vehicles) also help protect the worker from dust. </a:t>
            </a:r>
          </a:p>
          <a:p>
            <a:pPr marL="0" indent="0">
              <a:buFont typeface="+mj-lt"/>
              <a:buNone/>
            </a:pPr>
            <a:endParaRPr lang="en-US" strike="sngStrike"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24</a:t>
            </a:fld>
            <a:endParaRPr lang="en-US" dirty="0"/>
          </a:p>
        </p:txBody>
      </p:sp>
    </p:spTree>
    <p:extLst>
      <p:ext uri="{BB962C8B-B14F-4D97-AF65-F5344CB8AC3E}">
        <p14:creationId xmlns:p14="http://schemas.microsoft.com/office/powerpoint/2010/main" val="307654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While entry under 1910.272(h) does not specifically address issues such as permits, observers, and rescue equipment, best practices should consider employing these measures during flat storage entry. </a:t>
            </a:r>
          </a:p>
          <a:p>
            <a:pPr marL="228600" indent="-228600">
              <a:buFont typeface="+mj-lt"/>
              <a:buAutoNum type="arabicPeriod"/>
            </a:pPr>
            <a:r>
              <a:rPr lang="en-US" dirty="0"/>
              <a:t>Specifically, a permit or checklist  should be completed to ensure all hazards are identified and measures taken to eliminate, avoid or protect against them.  </a:t>
            </a:r>
          </a:p>
          <a:p>
            <a:pPr marL="228600" indent="-228600">
              <a:buFont typeface="+mj-lt"/>
              <a:buAutoNum type="arabicPeriod"/>
            </a:pPr>
            <a:r>
              <a:rPr lang="en-US" dirty="0"/>
              <a:t>Proper procedures for entry should be reviewed. </a:t>
            </a:r>
          </a:p>
          <a:p>
            <a:pPr marL="228600" indent="-228600">
              <a:buFont typeface="+mj-lt"/>
              <a:buAutoNum type="arabicPeriod"/>
            </a:pPr>
            <a:r>
              <a:rPr lang="en-US" dirty="0"/>
              <a:t>A pre-entry</a:t>
            </a:r>
            <a:r>
              <a:rPr lang="en-US" baseline="0" dirty="0"/>
              <a:t> briefing is recommended. </a:t>
            </a:r>
            <a:endParaRPr lang="en-US" dirty="0"/>
          </a:p>
          <a:p>
            <a:pPr marL="228600" indent="-228600">
              <a:buFont typeface="+mj-lt"/>
              <a:buAutoNum type="arabicPeriod"/>
            </a:pPr>
            <a:r>
              <a:rPr lang="en-US" dirty="0"/>
              <a:t>An observer should be present, if necessary,</a:t>
            </a:r>
            <a:r>
              <a:rPr lang="en-US" baseline="0" dirty="0"/>
              <a:t> </a:t>
            </a:r>
            <a:r>
              <a:rPr lang="en-US" dirty="0"/>
              <a:t> to ensure the entrant’s safety.</a:t>
            </a:r>
            <a:r>
              <a:rPr lang="en-US" baseline="0" dirty="0"/>
              <a:t> </a:t>
            </a: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25</a:t>
            </a:fld>
            <a:endParaRPr lang="en-US" dirty="0"/>
          </a:p>
        </p:txBody>
      </p:sp>
    </p:spTree>
    <p:extLst>
      <p:ext uri="{BB962C8B-B14F-4D97-AF65-F5344CB8AC3E}">
        <p14:creationId xmlns:p14="http://schemas.microsoft.com/office/powerpoint/2010/main" val="224072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Flat storage entry requirements under 1910.727 (h) are applied ONLY when entry is made through an unrestricted, ground level access and no atmospheric hazards are present.</a:t>
            </a:r>
          </a:p>
          <a:p>
            <a:pPr marL="228600" indent="-228600">
              <a:buFont typeface="+mj-lt"/>
              <a:buAutoNum type="arabicPeriod"/>
            </a:pPr>
            <a:r>
              <a:rPr lang="en-US" dirty="0"/>
              <a:t>If entry cannot be made through the ground level opening, or the ground level opening poses a restriction to a worker being able to step, walk, or drive through, it is considered a bin entry and paragraph (h) no longer applies no matter what the structure. </a:t>
            </a:r>
          </a:p>
          <a:p>
            <a:pPr marL="228600" indent="-228600">
              <a:buFont typeface="+mj-lt"/>
              <a:buAutoNum type="arabicPeriod"/>
            </a:pPr>
            <a:r>
              <a:rPr lang="en-US" dirty="0"/>
              <a:t>Additionally, even if entry can be made through an unrestricted ground level opening but atmospheric hazards are present or it is reasonable to assume they are present, paragraph (h) does not apply and the provisions under 1910.272 (g) concerning atmospheric testing &amp; ventilation must be taken. </a:t>
            </a:r>
          </a:p>
        </p:txBody>
      </p:sp>
      <p:sp>
        <p:nvSpPr>
          <p:cNvPr id="4" name="Slide Number Placeholder 3"/>
          <p:cNvSpPr>
            <a:spLocks noGrp="1"/>
          </p:cNvSpPr>
          <p:nvPr>
            <p:ph type="sldNum" sz="quarter" idx="10"/>
          </p:nvPr>
        </p:nvSpPr>
        <p:spPr/>
        <p:txBody>
          <a:bodyPr/>
          <a:lstStyle/>
          <a:p>
            <a:fld id="{AFA7DD91-6C77-4ADA-AE76-D1327EF64935}" type="slidenum">
              <a:rPr lang="en-US" smtClean="0"/>
              <a:pPr/>
              <a:t>26</a:t>
            </a:fld>
            <a:endParaRPr lang="en-US" dirty="0"/>
          </a:p>
        </p:txBody>
      </p:sp>
    </p:spTree>
    <p:extLst>
      <p:ext uri="{BB962C8B-B14F-4D97-AF65-F5344CB8AC3E}">
        <p14:creationId xmlns:p14="http://schemas.microsoft.com/office/powerpoint/2010/main" val="1913428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114800"/>
            <a:ext cx="6629400" cy="4648200"/>
          </a:xfrm>
        </p:spPr>
        <p:txBody>
          <a:bodyPr/>
          <a:lstStyle/>
          <a:p>
            <a:pPr marL="228600" indent="-228600">
              <a:buFont typeface="+mj-lt"/>
              <a:buAutoNum type="arabicPeriod"/>
            </a:pPr>
            <a:r>
              <a:rPr lang="en-US" sz="1100" dirty="0"/>
              <a:t>Provision of Paragraph (h) ONLY apply</a:t>
            </a:r>
            <a:r>
              <a:rPr lang="en-US" sz="1100" baseline="0" dirty="0"/>
              <a:t> when entry is through unrestricted ground level AND no atmospheric hazards are present.</a:t>
            </a:r>
          </a:p>
          <a:p>
            <a:pPr marL="228600" indent="-228600">
              <a:buFont typeface="+mj-lt"/>
              <a:buAutoNum type="arabicPeriod"/>
            </a:pPr>
            <a:r>
              <a:rPr lang="en-US" sz="1100" baseline="0" dirty="0"/>
              <a:t>Paragraph (h) takes into account that grain is not moving through gravity.  It also recognizes that only equipment that poses a danger to the worker needs to be </a:t>
            </a:r>
            <a:r>
              <a:rPr lang="en-US" sz="1100" baseline="0" dirty="0" err="1"/>
              <a:t>deenergized</a:t>
            </a:r>
            <a:r>
              <a:rPr lang="en-US" sz="1100" baseline="0" dirty="0"/>
              <a:t> taking into account that workers are often using equipment/machinery to load/unload grain or may be engaging in manual activities to load/unload grain not in the proximity of moving equipment.  An employer can use other equally effective methods or means to prevent operation.</a:t>
            </a:r>
          </a:p>
          <a:p>
            <a:pPr marL="228600" indent="-228600">
              <a:buFont typeface="+mj-lt"/>
              <a:buAutoNum type="arabicPeriod"/>
            </a:pPr>
            <a:r>
              <a:rPr lang="en-US" sz="1100" baseline="0" dirty="0"/>
              <a:t>Provisions of Paragraph (h) are less stringent than paragraph (g).  It recognizes that many times in a flat storage entry, workers are not in danger of engulfment or mechanical hazards.</a:t>
            </a:r>
          </a:p>
          <a:p>
            <a:pPr marL="228600" indent="-228600">
              <a:buFont typeface="+mj-lt"/>
              <a:buAutoNum type="arabicPeriod"/>
            </a:pPr>
            <a:r>
              <a:rPr lang="en-US" sz="1100" baseline="0" dirty="0"/>
              <a:t>Exceptions:  If there is no engulfment hazard a lifeline or other protection is not necessary.</a:t>
            </a:r>
          </a:p>
          <a:p>
            <a:pPr marL="228600" indent="-228600">
              <a:buFont typeface="+mj-lt"/>
              <a:buAutoNum type="arabicPeriod"/>
            </a:pPr>
            <a:r>
              <a:rPr lang="en-US" sz="1100" baseline="0" dirty="0"/>
              <a:t>Exceptions:  If the equipment poses no danger to the worker it does not need to be </a:t>
            </a:r>
            <a:r>
              <a:rPr lang="en-US" sz="1100" baseline="0" dirty="0" err="1"/>
              <a:t>deenergized</a:t>
            </a:r>
            <a:r>
              <a:rPr lang="en-US" sz="1100" baseline="0" dirty="0"/>
              <a:t>. Equipment that is properly guarded or where the worker will not come in contact with a hazard does not need to be </a:t>
            </a:r>
            <a:r>
              <a:rPr lang="en-US" sz="1100" baseline="0" dirty="0" err="1"/>
              <a:t>deenergized</a:t>
            </a:r>
            <a:r>
              <a:rPr lang="en-US" sz="1100" baseline="0" dirty="0"/>
              <a:t>. </a:t>
            </a:r>
          </a:p>
          <a:p>
            <a:pPr marL="228600" indent="-228600">
              <a:buFont typeface="+mj-lt"/>
              <a:buAutoNum type="arabicPeriod"/>
            </a:pPr>
            <a:r>
              <a:rPr lang="en-US" sz="1100" baseline="0" dirty="0"/>
              <a:t>Paragraph (h) </a:t>
            </a:r>
            <a:r>
              <a:rPr lang="en-US" sz="1100" b="1" dirty="0" smtClean="0">
                <a:hlinkClick r:id="rId3"/>
              </a:rPr>
              <a:t>1910.272(h)</a:t>
            </a:r>
            <a:r>
              <a:rPr lang="en-US" sz="1100" dirty="0" smtClean="0"/>
              <a:t>Entry </a:t>
            </a:r>
            <a:r>
              <a:rPr lang="en-US" sz="1100" dirty="0"/>
              <a:t>into flat storage structures. For the purposes of this paragraph (h), the term "grain" means raw and processed grain and grain products in facilities within the scope of paragraph (b)(1) of this section. </a:t>
            </a:r>
          </a:p>
          <a:p>
            <a:pPr marL="0" indent="0">
              <a:buFont typeface="+mj-lt"/>
              <a:buNone/>
            </a:pPr>
            <a:endParaRPr lang="en-US" b="1" dirty="0"/>
          </a:p>
          <a:p>
            <a:pPr marL="0" indent="0">
              <a:buFont typeface="+mj-lt"/>
              <a:buNone/>
            </a:pPr>
            <a:r>
              <a:rPr lang="en-US" sz="1100" b="1" dirty="0"/>
              <a:t>1910.272(h)(1)</a:t>
            </a:r>
            <a:r>
              <a:rPr lang="en-US" sz="1100" dirty="0"/>
              <a:t>Each employee who walks or stands on or in stored grain, where the depth of the grain poses an engulfment hazard, shall be equipped with a lifeline or alternative means which the employer demonstrates will prevent the employee from sinking further than waist-deep into the grain. </a:t>
            </a:r>
            <a:br>
              <a:rPr lang="en-US" sz="1100" dirty="0"/>
            </a:br>
            <a:r>
              <a:rPr lang="en-US" sz="1100" b="1" dirty="0" smtClean="0"/>
              <a:t>Note </a:t>
            </a:r>
            <a:r>
              <a:rPr lang="en-US" sz="1100" b="1" dirty="0"/>
              <a:t>to paragraph (h)(1): </a:t>
            </a:r>
            <a:r>
              <a:rPr lang="en-US" sz="1100" dirty="0"/>
              <a:t>When the employee is standing or walking on a surface which the employer demonstrates is free from engulfment hazards, the lifeline or alternative means may be disconnected or removed. </a:t>
            </a:r>
          </a:p>
          <a:p>
            <a:pPr marL="0" indent="0">
              <a:buFont typeface="+mj-lt"/>
              <a:buNone/>
            </a:pPr>
            <a:r>
              <a:rPr lang="en-US" sz="1100" b="1" dirty="0" smtClean="0"/>
              <a:t>1910.272(h</a:t>
            </a:r>
            <a:r>
              <a:rPr lang="en-US" sz="1100" b="1" dirty="0"/>
              <a:t>)(2)</a:t>
            </a:r>
            <a:r>
              <a:rPr lang="en-US" sz="1100" dirty="0"/>
              <a:t> </a:t>
            </a:r>
            <a:r>
              <a:rPr lang="en-US" sz="1100" b="1" dirty="0"/>
              <a:t>1910.272(h)(2)(</a:t>
            </a:r>
            <a:r>
              <a:rPr lang="en-US" sz="1100" b="1" dirty="0" err="1"/>
              <a:t>i</a:t>
            </a:r>
            <a:r>
              <a:rPr lang="en-US" sz="1100" b="1" dirty="0"/>
              <a:t>)</a:t>
            </a:r>
            <a:r>
              <a:rPr lang="en-US" sz="1100" dirty="0"/>
              <a:t>Whenever an employee walks or stands on or in stored grain or grain products of a depth which poses an engulfment hazard, all equipment which presents a danger to that employee (such as an auger or other grain transport equipment) shall be </a:t>
            </a:r>
            <a:r>
              <a:rPr lang="en-US" sz="1100" dirty="0" err="1"/>
              <a:t>deenergized</a:t>
            </a:r>
            <a:r>
              <a:rPr lang="en-US" sz="1100" dirty="0"/>
              <a:t>, and shall be disconnected, locked-out and tagged, blocked-off, or otherwise prevented from operating by other equally effective means or methods. </a:t>
            </a:r>
          </a:p>
          <a:p>
            <a:pPr marL="0" indent="0">
              <a:buFont typeface="+mj-lt"/>
              <a:buNone/>
            </a:pPr>
            <a:r>
              <a:rPr lang="en-US" sz="1100" b="1" dirty="0" smtClean="0"/>
              <a:t>1910.272(h</a:t>
            </a:r>
            <a:r>
              <a:rPr lang="en-US" sz="1100" b="1" dirty="0"/>
              <a:t>)(2)(ii)</a:t>
            </a:r>
            <a:r>
              <a:rPr lang="en-US" sz="1100" dirty="0"/>
              <a:t>"Walking down grain" and similar practices where an employee walks on grain to make it flow within or out from a grain storage structure, or where an employee is on moving grain, are prohibited. </a:t>
            </a:r>
          </a:p>
          <a:p>
            <a:pPr marL="0" indent="0">
              <a:buFont typeface="+mj-lt"/>
              <a:buNone/>
            </a:pPr>
            <a:r>
              <a:rPr lang="en-US" sz="1100" b="1" dirty="0" smtClean="0"/>
              <a:t>1910.272(h</a:t>
            </a:r>
            <a:r>
              <a:rPr lang="en-US" sz="1100" b="1" dirty="0"/>
              <a:t>)(3)</a:t>
            </a:r>
            <a:r>
              <a:rPr lang="en-US" sz="1100" dirty="0"/>
              <a:t>No employee shall be permitted to be either underneath a bridging condition, or in any other location where an accumulation of grain on the sides or elsewhere could fall and engulf that employee.</a:t>
            </a:r>
          </a:p>
        </p:txBody>
      </p:sp>
      <p:sp>
        <p:nvSpPr>
          <p:cNvPr id="4" name="Slide Number Placeholder 3"/>
          <p:cNvSpPr>
            <a:spLocks noGrp="1"/>
          </p:cNvSpPr>
          <p:nvPr>
            <p:ph type="sldNum" sz="quarter" idx="10"/>
          </p:nvPr>
        </p:nvSpPr>
        <p:spPr/>
        <p:txBody>
          <a:bodyPr/>
          <a:lstStyle/>
          <a:p>
            <a:fld id="{AFA7DD91-6C77-4ADA-AE76-D1327EF64935}" type="slidenum">
              <a:rPr lang="en-US" smtClean="0"/>
              <a:pPr/>
              <a:t>27</a:t>
            </a:fld>
            <a:endParaRPr lang="en-US" dirty="0"/>
          </a:p>
        </p:txBody>
      </p:sp>
    </p:spTree>
    <p:extLst>
      <p:ext uri="{BB962C8B-B14F-4D97-AF65-F5344CB8AC3E}">
        <p14:creationId xmlns:p14="http://schemas.microsoft.com/office/powerpoint/2010/main" val="832925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14800"/>
            <a:ext cx="5486400" cy="4800600"/>
          </a:xfrm>
        </p:spPr>
        <p:txBody>
          <a:bodyPr/>
          <a:lstStyle/>
          <a:p>
            <a:pPr marL="228600" indent="-228600">
              <a:buFont typeface="+mj-lt"/>
              <a:buAutoNum type="arabicPeriod"/>
            </a:pPr>
            <a:r>
              <a:rPr lang="en-US" dirty="0"/>
              <a:t>Paragraph (h)</a:t>
            </a:r>
            <a:r>
              <a:rPr lang="en-US" baseline="0" dirty="0"/>
              <a:t> prohibits workers from walking down grain or other practices to make grain flow – the same as paragraph (g).</a:t>
            </a:r>
          </a:p>
          <a:p>
            <a:pPr marL="228600" indent="-228600">
              <a:buFont typeface="+mj-lt"/>
              <a:buAutoNum type="arabicPeriod"/>
            </a:pPr>
            <a:r>
              <a:rPr lang="en-US" baseline="0" dirty="0"/>
              <a:t>It prohibits workers from being on moving grain– the same as </a:t>
            </a:r>
            <a:r>
              <a:rPr lang="en-US" baseline="0" dirty="0" err="1"/>
              <a:t>paragrah</a:t>
            </a:r>
            <a:r>
              <a:rPr lang="en-US" baseline="0" dirty="0"/>
              <a:t> (g).</a:t>
            </a:r>
          </a:p>
          <a:p>
            <a:pPr marL="228600" indent="-228600">
              <a:buFont typeface="+mj-lt"/>
              <a:buAutoNum type="arabicPeriod"/>
            </a:pPr>
            <a:r>
              <a:rPr lang="en-US" baseline="0" dirty="0"/>
              <a:t>Unlike entry into bins, silos, and tanks, which is prohibited if there are bridging or avalanching conditions, flat storage entry may occur as long as the worker is not underneath or in the location of those hazards. </a:t>
            </a:r>
          </a:p>
          <a:p>
            <a:pPr marL="228600" indent="-228600">
              <a:buFont typeface="+mj-lt"/>
              <a:buAutoNum type="arabicPeriod"/>
            </a:pPr>
            <a:r>
              <a:rPr lang="en-US" baseline="0" dirty="0" smtClean="0"/>
              <a:t>Paragraph </a:t>
            </a:r>
            <a:r>
              <a:rPr lang="en-US" baseline="0" dirty="0"/>
              <a:t>(h) </a:t>
            </a:r>
            <a:r>
              <a:rPr lang="en-US" b="1" dirty="0" smtClean="0">
                <a:hlinkClick r:id="rId3"/>
              </a:rPr>
              <a:t>1910.272(h)</a:t>
            </a:r>
            <a:r>
              <a:rPr lang="en-US" dirty="0" smtClean="0"/>
              <a:t>Entry </a:t>
            </a:r>
            <a:r>
              <a:rPr lang="en-US" dirty="0"/>
              <a:t>into flat storage structures. For the purposes of this paragraph (h), the term "grain" means raw and processed grain and grain products in facilities within the scope of paragraph (b)(1) of this section. </a:t>
            </a:r>
          </a:p>
          <a:p>
            <a:pPr marL="0" indent="0">
              <a:buFont typeface="+mj-lt"/>
              <a:buNone/>
            </a:pPr>
            <a:endParaRPr lang="en-US" b="1" dirty="0"/>
          </a:p>
          <a:p>
            <a:pPr marL="0" indent="0">
              <a:buFont typeface="+mj-lt"/>
              <a:buNone/>
            </a:pPr>
            <a:r>
              <a:rPr lang="en-US" sz="1100" b="1" dirty="0"/>
              <a:t>1910.272(h)(1)</a:t>
            </a:r>
            <a:r>
              <a:rPr lang="en-US" sz="1100" dirty="0"/>
              <a:t>Each employee who walks or stands on or in stored grain, where the depth of the grain poses an engulfment hazard, shall be equipped with a lifeline or alternative means which the employer demonstrates will prevent the employee from sinking further than waist-deep into the grain. </a:t>
            </a:r>
            <a:br>
              <a:rPr lang="en-US" sz="1100" dirty="0"/>
            </a:br>
            <a:r>
              <a:rPr lang="en-US" sz="1100" b="1" dirty="0" smtClean="0"/>
              <a:t>Note </a:t>
            </a:r>
            <a:r>
              <a:rPr lang="en-US" sz="1100" b="1" dirty="0"/>
              <a:t>to paragraph (h)(1): </a:t>
            </a:r>
            <a:r>
              <a:rPr lang="en-US" sz="1100" dirty="0"/>
              <a:t>When the employee is standing or walking on a surface which the employer demonstrates is free from engulfment hazards, the lifeline or alternative means may be disconnected or removed. </a:t>
            </a:r>
          </a:p>
          <a:p>
            <a:pPr marL="0" indent="0">
              <a:buFont typeface="+mj-lt"/>
              <a:buNone/>
            </a:pPr>
            <a:r>
              <a:rPr lang="en-US" sz="1100" b="1" dirty="0" smtClean="0"/>
              <a:t>1910.272(h</a:t>
            </a:r>
            <a:r>
              <a:rPr lang="en-US" sz="1100" b="1" dirty="0"/>
              <a:t>)(2)</a:t>
            </a:r>
            <a:r>
              <a:rPr lang="en-US" sz="1100" dirty="0"/>
              <a:t> </a:t>
            </a:r>
            <a:r>
              <a:rPr lang="en-US" sz="1100" b="1" dirty="0"/>
              <a:t>1910.272(h)(2)(</a:t>
            </a:r>
            <a:r>
              <a:rPr lang="en-US" sz="1100" b="1" dirty="0" err="1"/>
              <a:t>i</a:t>
            </a:r>
            <a:r>
              <a:rPr lang="en-US" sz="1100" b="1" dirty="0"/>
              <a:t>)</a:t>
            </a:r>
            <a:r>
              <a:rPr lang="en-US" sz="1100" dirty="0"/>
              <a:t>Whenever an employee walks or stands on or in stored grain or grain products of a depth which poses an engulfment hazard, all equipment which presents a danger to that employee (such as an auger or other grain transport equipment) shall be </a:t>
            </a:r>
            <a:r>
              <a:rPr lang="en-US" sz="1100" dirty="0" err="1"/>
              <a:t>deenergized</a:t>
            </a:r>
            <a:r>
              <a:rPr lang="en-US" sz="1100" dirty="0"/>
              <a:t>, and shall be disconnected, locked-out and tagged, blocked-off, or otherwise prevented from operating by other equally effective means or methods. </a:t>
            </a:r>
          </a:p>
          <a:p>
            <a:pPr marL="0" indent="0">
              <a:buFont typeface="+mj-lt"/>
              <a:buNone/>
            </a:pPr>
            <a:r>
              <a:rPr lang="en-US" sz="1100" b="1" dirty="0" smtClean="0"/>
              <a:t>1910.272(h</a:t>
            </a:r>
            <a:r>
              <a:rPr lang="en-US" sz="1100" b="1" dirty="0"/>
              <a:t>)(2)(ii)</a:t>
            </a:r>
            <a:r>
              <a:rPr lang="en-US" sz="1100" dirty="0"/>
              <a:t>"Walking down grain" and similar practices where an employee walks on grain to make it flow within or out from a grain storage structure, or where an employee is on moving grain, are prohibited. </a:t>
            </a:r>
          </a:p>
          <a:p>
            <a:pPr marL="0" indent="0">
              <a:buFont typeface="+mj-lt"/>
              <a:buNone/>
            </a:pPr>
            <a:r>
              <a:rPr lang="en-US" sz="1100" b="1" dirty="0" smtClean="0"/>
              <a:t>1910.272(h</a:t>
            </a:r>
            <a:r>
              <a:rPr lang="en-US" sz="1100" b="1" dirty="0"/>
              <a:t>)(3)</a:t>
            </a:r>
            <a:r>
              <a:rPr lang="en-US" sz="1100" dirty="0"/>
              <a:t>No employee shall be permitted to be either underneath a bridging condition, or in any other location where an accumulation of grain on the sides or elsewhere could fall and engulf that employee.</a:t>
            </a:r>
          </a:p>
        </p:txBody>
      </p:sp>
      <p:sp>
        <p:nvSpPr>
          <p:cNvPr id="4" name="Slide Number Placeholder 3"/>
          <p:cNvSpPr>
            <a:spLocks noGrp="1"/>
          </p:cNvSpPr>
          <p:nvPr>
            <p:ph type="sldNum" sz="quarter" idx="10"/>
          </p:nvPr>
        </p:nvSpPr>
        <p:spPr/>
        <p:txBody>
          <a:bodyPr/>
          <a:lstStyle/>
          <a:p>
            <a:fld id="{AFA7DD91-6C77-4ADA-AE76-D1327EF64935}" type="slidenum">
              <a:rPr lang="en-US" smtClean="0"/>
              <a:pPr/>
              <a:t>28</a:t>
            </a:fld>
            <a:endParaRPr lang="en-US" dirty="0"/>
          </a:p>
        </p:txBody>
      </p:sp>
    </p:spTree>
    <p:extLst>
      <p:ext uri="{BB962C8B-B14F-4D97-AF65-F5344CB8AC3E}">
        <p14:creationId xmlns:p14="http://schemas.microsoft.com/office/powerpoint/2010/main" val="832925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When the conditions of entry</a:t>
            </a:r>
            <a:r>
              <a:rPr lang="en-US" baseline="0" dirty="0"/>
              <a:t> into a flat storage structure is not ONLY through an unrestricted, ground level opening or there is suspected atmospheric conditions to mitigate, the entry is subject to the provisions of 1910.272(g).</a:t>
            </a:r>
          </a:p>
          <a:p>
            <a:pPr marL="228600" indent="-228600">
              <a:buFont typeface="+mj-lt"/>
              <a:buAutoNum type="arabicPeriod"/>
            </a:pPr>
            <a:r>
              <a:rPr lang="en-US" baseline="0" dirty="0"/>
              <a:t>The provisions of (g) include:  permit &amp; assessment of hazards; atmospheric testing &amp; monitoring as necessary; ventilation and/or respirator use as needed; LOTO; use of lifeline to protect against engulfment hazards if present; use of an observer; availability of rescue equipment; prohibitions against walking down grain, being on moving grain or entry under bridging and/or avalanching conditions. </a:t>
            </a:r>
          </a:p>
          <a:p>
            <a:pPr marL="228600" indent="-228600">
              <a:buFont typeface="+mj-lt"/>
              <a:buAutoNum type="arabicPeriod"/>
            </a:pPr>
            <a:endParaRPr lang="en-US" baseline="0" dirty="0"/>
          </a:p>
          <a:p>
            <a:pPr marL="0" indent="0">
              <a:buFont typeface="+mj-lt"/>
              <a:buNone/>
            </a:pPr>
            <a:endParaRPr lang="en-US" baseline="0" dirty="0"/>
          </a:p>
          <a:p>
            <a:pPr marL="228600" indent="-228600">
              <a:buFont typeface="+mj-lt"/>
              <a:buAutoNum type="arabicPeriod"/>
            </a:pPr>
            <a:endParaRPr lang="en-US" baseline="0" dirty="0"/>
          </a:p>
          <a:p>
            <a:pPr marL="228600" indent="-228600">
              <a:buFont typeface="+mj-lt"/>
              <a:buAutoNum type="arabicPeriod"/>
            </a:pPr>
            <a:endParaRPr lang="en-US" baseline="0"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29</a:t>
            </a:fld>
            <a:endParaRPr lang="en-US" dirty="0"/>
          </a:p>
        </p:txBody>
      </p:sp>
    </p:spTree>
    <p:extLst>
      <p:ext uri="{BB962C8B-B14F-4D97-AF65-F5344CB8AC3E}">
        <p14:creationId xmlns:p14="http://schemas.microsoft.com/office/powerpoint/2010/main" val="832925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75B19DE-7F4D-4A85-B83D-81AA0E37E1D5}" type="slidenum">
              <a:rPr lang="en-US" smtClean="0">
                <a:solidFill>
                  <a:prstClr val="black"/>
                </a:solidFill>
              </a:rPr>
              <a:pPr/>
              <a:t>3</a:t>
            </a:fld>
            <a:endParaRPr lang="en-US">
              <a:solidFill>
                <a:prstClr val="black"/>
              </a:solidFill>
            </a:endParaRPr>
          </a:p>
        </p:txBody>
      </p:sp>
      <p:sp>
        <p:nvSpPr>
          <p:cNvPr id="5" name="Notes Placeholder 4"/>
          <p:cNvSpPr>
            <a:spLocks noGrp="1"/>
          </p:cNvSpPr>
          <p:nvPr>
            <p:ph type="body" sz="quarter" idx="1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rPr>
              <a:t>Explain </a:t>
            </a:r>
            <a:r>
              <a:rPr kumimoji="0" lang="en-US" sz="1100" b="0" i="0" u="none" strike="noStrike" kern="1200" cap="none" spc="0" normalizeH="0" baseline="0" noProof="0" dirty="0">
                <a:ln>
                  <a:noFill/>
                </a:ln>
                <a:solidFill>
                  <a:prstClr val="black"/>
                </a:solidFill>
                <a:effectLst/>
                <a:uLnTx/>
                <a:uFillTx/>
                <a:latin typeface="Arial Narrow" pitchFamily="34" charset="0"/>
                <a:ea typeface="+mn-ea"/>
                <a:cs typeface="Arial" pitchFamily="34" charset="0"/>
              </a:rPr>
              <a:t>this module is part of a series.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0" i="0" u="none" strike="noStrike" kern="1200" cap="none" spc="0" normalizeH="0" baseline="0" noProof="0" dirty="0">
                <a:ln>
                  <a:noFill/>
                </a:ln>
                <a:solidFill>
                  <a:prstClr val="black"/>
                </a:solidFill>
                <a:effectLst/>
                <a:uLnTx/>
                <a:uFillTx/>
                <a:latin typeface="Arial Narrow" pitchFamily="34" charset="0"/>
                <a:ea typeface="+mn-ea"/>
                <a:cs typeface="Arial" pitchFamily="34" charset="0"/>
              </a:rPr>
              <a:t>Other modules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Narrow" pitchFamily="34" charset="0"/>
                <a:ea typeface="+mn-ea"/>
                <a:cs typeface="Arial" pitchFamily="34" charset="0"/>
              </a:rPr>
              <a:t>Overview of Safe Grain Handling and Storage (introductory module)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Narrow" pitchFamily="34" charset="0"/>
                <a:ea typeface="+mn-ea"/>
                <a:cs typeface="Arial" pitchFamily="34" charset="0"/>
              </a:rPr>
              <a:t>Lock out Tag out mini module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Narrow" pitchFamily="34" charset="0"/>
                <a:ea typeface="+mn-ea"/>
                <a:cs typeface="Arial" pitchFamily="34" charset="0"/>
              </a:rPr>
              <a:t>Entanglement Hazards and Guarding</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Narrow" pitchFamily="34" charset="0"/>
                <a:ea typeface="+mn-ea"/>
                <a:cs typeface="Arial" pitchFamily="34" charset="0"/>
              </a:rPr>
              <a:t>Falls Hazards and Protection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Narrow" pitchFamily="34" charset="0"/>
                <a:ea typeface="+mn-ea"/>
                <a:cs typeface="Arial" pitchFamily="34" charset="0"/>
              </a:rPr>
              <a:t>Grain Bin Entry Hazards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Narrow" pitchFamily="34" charset="0"/>
                <a:ea typeface="+mn-ea"/>
                <a:cs typeface="Arial" pitchFamily="34" charset="0"/>
              </a:rPr>
              <a:t>Introduction to Lifeline Protection Systems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Narrow" pitchFamily="34" charset="0"/>
                <a:ea typeface="+mn-ea"/>
                <a:cs typeface="Arial" pitchFamily="34" charset="0"/>
              </a:rPr>
              <a:t>Reducing Grain Bin Entry Risks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Narrow" pitchFamily="34" charset="0"/>
                <a:ea typeface="+mn-ea"/>
                <a:cs typeface="Arial" pitchFamily="34" charset="0"/>
              </a:rPr>
              <a:t>Agricultural Confined Spaces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Narrow" pitchFamily="34" charset="0"/>
                <a:ea typeface="+mn-ea"/>
                <a:cs typeface="+mn-cs"/>
              </a:rPr>
              <a:t> </a:t>
            </a:r>
          </a:p>
          <a:p>
            <a:endParaRPr lang="en-US" dirty="0"/>
          </a:p>
        </p:txBody>
      </p:sp>
    </p:spTree>
    <p:extLst>
      <p:ext uri="{BB962C8B-B14F-4D97-AF65-F5344CB8AC3E}">
        <p14:creationId xmlns:p14="http://schemas.microsoft.com/office/powerpoint/2010/main" val="326483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When the conditions of entry</a:t>
            </a:r>
            <a:r>
              <a:rPr lang="en-US" baseline="0" dirty="0"/>
              <a:t> into a flat storage structure is not ONLY through an unrestricted, ground level opening or there is suspected atmospheric conditions to mitigate, the entry is subject to the provisions of 1910.272(g).</a:t>
            </a:r>
          </a:p>
          <a:p>
            <a:pPr marL="228600" indent="-228600">
              <a:buFont typeface="+mj-lt"/>
              <a:buAutoNum type="arabicPeriod"/>
            </a:pPr>
            <a:r>
              <a:rPr lang="en-US" baseline="0" dirty="0"/>
              <a:t>The provisions of (g) include:  permit &amp; assessment of hazards; atmospheric testing &amp; monitoring as necessary; ventilation and/or respirator use as needed; LOTO; use of lifeline to protect against engulfment hazards if present; use of an observer; availability of rescue equipment; prohibitions against walking down grain, being on moving grain or entry under bridging and/or avalanching conditions. </a:t>
            </a:r>
          </a:p>
          <a:p>
            <a:pPr marL="228600" indent="-228600">
              <a:buFont typeface="+mj-lt"/>
              <a:buAutoNum type="arabicPeriod"/>
            </a:pPr>
            <a:endParaRPr lang="en-US" baseline="0" dirty="0"/>
          </a:p>
          <a:p>
            <a:pPr marL="0" indent="0">
              <a:buFont typeface="+mj-lt"/>
              <a:buNone/>
            </a:pPr>
            <a:endParaRPr lang="en-US" baseline="0" dirty="0"/>
          </a:p>
          <a:p>
            <a:pPr marL="228600" indent="-228600">
              <a:buFont typeface="+mj-lt"/>
              <a:buAutoNum type="arabicPeriod"/>
            </a:pPr>
            <a:endParaRPr lang="en-US" baseline="0" dirty="0"/>
          </a:p>
          <a:p>
            <a:pPr marL="228600" indent="-228600">
              <a:buFont typeface="+mj-lt"/>
              <a:buAutoNum type="arabicPeriod"/>
            </a:pPr>
            <a:endParaRPr lang="en-US" baseline="0"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30</a:t>
            </a:fld>
            <a:endParaRPr lang="en-US" dirty="0"/>
          </a:p>
        </p:txBody>
      </p:sp>
    </p:spTree>
    <p:extLst>
      <p:ext uri="{BB962C8B-B14F-4D97-AF65-F5344CB8AC3E}">
        <p14:creationId xmlns:p14="http://schemas.microsoft.com/office/powerpoint/2010/main" val="832925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When the conditions of entry</a:t>
            </a:r>
            <a:r>
              <a:rPr lang="en-US" baseline="0" dirty="0"/>
              <a:t> into a flat storage structure is not ONLY through an unrestricted, ground level opening or there is suspected atmospheric conditions to mitigate, the entry is subject to the provisions of 1910.272(g).</a:t>
            </a:r>
          </a:p>
          <a:p>
            <a:pPr marL="228600" indent="-228600">
              <a:buFont typeface="+mj-lt"/>
              <a:buAutoNum type="arabicPeriod"/>
            </a:pPr>
            <a:r>
              <a:rPr lang="en-US" baseline="0" dirty="0"/>
              <a:t>The provisions of (g) include:  permit &amp; assessment of hazards; atmospheric testing &amp; monitoring as necessary; ventilation and/or respirator use as needed; LOTO; use of lifeline to protect against engulfment hazards if present; use of an observer; availability of rescue equipment; prohibitions against walking down grain, being on moving grain or entry under bridging and/or avalanching conditions. </a:t>
            </a:r>
          </a:p>
          <a:p>
            <a:pPr marL="228600" indent="-228600">
              <a:buFont typeface="+mj-lt"/>
              <a:buAutoNum type="arabicPeriod"/>
            </a:pPr>
            <a:endParaRPr lang="en-US" baseline="0" dirty="0"/>
          </a:p>
          <a:p>
            <a:pPr marL="0" indent="0">
              <a:buFont typeface="+mj-lt"/>
              <a:buNone/>
            </a:pPr>
            <a:endParaRPr lang="en-US" baseline="0" dirty="0"/>
          </a:p>
          <a:p>
            <a:pPr marL="228600" indent="-228600">
              <a:buFont typeface="+mj-lt"/>
              <a:buAutoNum type="arabicPeriod"/>
            </a:pPr>
            <a:endParaRPr lang="en-US" baseline="0" dirty="0"/>
          </a:p>
          <a:p>
            <a:pPr marL="228600" indent="-228600">
              <a:buFont typeface="+mj-lt"/>
              <a:buAutoNum type="arabicPeriod"/>
            </a:pPr>
            <a:endParaRPr lang="en-US" baseline="0"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31</a:t>
            </a:fld>
            <a:endParaRPr lang="en-US" dirty="0"/>
          </a:p>
        </p:txBody>
      </p:sp>
    </p:spTree>
    <p:extLst>
      <p:ext uri="{BB962C8B-B14F-4D97-AF65-F5344CB8AC3E}">
        <p14:creationId xmlns:p14="http://schemas.microsoft.com/office/powerpoint/2010/main" val="832925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75B19DE-7F4D-4A85-B83D-81AA0E37E1D5}" type="slidenum">
              <a:rPr lang="en-US" smtClean="0">
                <a:solidFill>
                  <a:prstClr val="black"/>
                </a:solidFill>
              </a:rPr>
              <a:pPr/>
              <a:t>4</a:t>
            </a:fld>
            <a:endParaRPr lang="en-US">
              <a:solidFill>
                <a:prstClr val="black"/>
              </a:solidFill>
            </a:endParaRPr>
          </a:p>
        </p:txBody>
      </p:sp>
      <p:sp>
        <p:nvSpPr>
          <p:cNvPr id="5" name="Notes Placeholder 4"/>
          <p:cNvSpPr>
            <a:spLocks noGrp="1"/>
          </p:cNvSpPr>
          <p:nvPr>
            <p:ph type="body" sz="quarter" idx="11"/>
          </p:nvPr>
        </p:nvSpPr>
        <p:spPr/>
        <p:txBody>
          <a:bodyPr/>
          <a:lstStyle/>
          <a:p>
            <a:pPr marL="228600" marR="0" lvl="0" indent="-228600" algn="l" defTabSz="88834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a:ln>
                  <a:noFill/>
                </a:ln>
                <a:solidFill>
                  <a:prstClr val="black"/>
                </a:solidFill>
                <a:effectLst/>
                <a:uLnTx/>
                <a:uFillTx/>
                <a:latin typeface="Arial Narrow" pitchFamily="34" charset="0"/>
                <a:ea typeface="+mn-ea"/>
                <a:cs typeface="+mn-cs"/>
              </a:rPr>
              <a:t>Explain –</a:t>
            </a:r>
            <a:r>
              <a:rPr kumimoji="0" lang="en-US" sz="1200" b="0" i="0" u="none" strike="noStrike" kern="1200" cap="none" spc="0" normalizeH="0" baseline="0" noProof="0" dirty="0">
                <a:ln>
                  <a:noFill/>
                </a:ln>
                <a:solidFill>
                  <a:prstClr val="black"/>
                </a:solidFill>
                <a:effectLst/>
                <a:uLnTx/>
                <a:uFillTx/>
                <a:latin typeface="Arial Narrow" pitchFamily="34" charset="0"/>
                <a:ea typeface="+mn-ea"/>
                <a:cs typeface="+mn-cs"/>
              </a:rPr>
              <a:t> GHSC received funding from OSHA.  In order to comply with the grant we do need them to sign in and need to collect the following information:</a:t>
            </a:r>
          </a:p>
          <a:p>
            <a:pPr marL="457200" marR="0" lvl="1" indent="-228600" algn="l" defTabSz="88834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prstClr val="black"/>
                </a:solidFill>
                <a:effectLst/>
                <a:uLnTx/>
                <a:uFillTx/>
                <a:latin typeface="Arial Narrow" pitchFamily="34" charset="0"/>
                <a:ea typeface="+mn-ea"/>
                <a:cs typeface="+mn-cs"/>
              </a:rPr>
              <a:t>Supervisor or worker.  This information is for statistical purposes to show the types of population receiving training.</a:t>
            </a:r>
          </a:p>
          <a:p>
            <a:pPr marL="457200" marR="0" lvl="1" indent="-228600" algn="l" defTabSz="88834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prstClr val="black"/>
                </a:solidFill>
                <a:effectLst/>
                <a:uLnTx/>
                <a:uFillTx/>
                <a:latin typeface="Arial Narrow" pitchFamily="34" charset="0"/>
                <a:ea typeface="+mn-ea"/>
                <a:cs typeface="+mn-cs"/>
              </a:rPr>
              <a:t>Employer. This is to establish an employer/employee relationship as covered under OSHA.  Volunteer rescue workers who may be attending should list their employer; not the volunteer rescue squad.  Farmers should list the registered business name of their farm. Farm employees should provide the business  name listed on their paycheck.</a:t>
            </a:r>
          </a:p>
          <a:p>
            <a:pPr marL="228600" marR="0" lvl="0" indent="-228600" algn="l" defTabSz="88834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Arial Narrow" pitchFamily="34" charset="0"/>
                <a:ea typeface="+mn-ea"/>
                <a:cs typeface="+mn-cs"/>
              </a:rPr>
              <a:t>OSHA does NOT contact the employer.</a:t>
            </a:r>
          </a:p>
          <a:p>
            <a:pPr marL="228600" marR="0" lvl="0" indent="-228600" algn="l" defTabSz="88834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Arial Narrow" pitchFamily="34" charset="0"/>
                <a:ea typeface="+mn-ea"/>
                <a:cs typeface="+mn-cs"/>
              </a:rPr>
              <a:t>GHSC may contact the attendee or employer for follow-up evaluation in compliance with grant requirements. </a:t>
            </a:r>
          </a:p>
          <a:p>
            <a:pPr lvl="0"/>
            <a:endParaRPr lang="en-US" dirty="0">
              <a:solidFill>
                <a:prstClr val="black"/>
              </a:solidFill>
              <a:latin typeface="Arial Narrow" pitchFamily="34" charset="0"/>
            </a:endParaRPr>
          </a:p>
          <a:p>
            <a:endParaRPr lang="en-US" dirty="0"/>
          </a:p>
        </p:txBody>
      </p:sp>
    </p:spTree>
    <p:extLst>
      <p:ext uri="{BB962C8B-B14F-4D97-AF65-F5344CB8AC3E}">
        <p14:creationId xmlns:p14="http://schemas.microsoft.com/office/powerpoint/2010/main" val="326483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75B19DE-7F4D-4A85-B83D-81AA0E37E1D5}" type="slidenum">
              <a:rPr lang="en-US" smtClean="0">
                <a:solidFill>
                  <a:prstClr val="black"/>
                </a:solidFill>
              </a:rPr>
              <a:pPr/>
              <a:t>5</a:t>
            </a:fld>
            <a:endParaRPr lang="en-US">
              <a:solidFill>
                <a:prstClr val="black"/>
              </a:solidFill>
            </a:endParaRPr>
          </a:p>
        </p:txBody>
      </p:sp>
      <p:sp>
        <p:nvSpPr>
          <p:cNvPr id="5" name="Notes Placeholder 4"/>
          <p:cNvSpPr>
            <a:spLocks noGrp="1"/>
          </p:cNvSpPr>
          <p:nvPr>
            <p:ph type="body" sz="quarter" idx="11"/>
          </p:nvPr>
        </p:nvSpPr>
        <p:spPr/>
        <p:txBody>
          <a:bodyPr/>
          <a:lstStyle/>
          <a:p>
            <a:pPr marL="228570" lvl="0" indent="-228570">
              <a:buFont typeface="+mj-lt"/>
              <a:buAutoNum type="arabicPeriod"/>
            </a:pPr>
            <a:r>
              <a:rPr lang="en-US" dirty="0">
                <a:solidFill>
                  <a:prstClr val="black"/>
                </a:solidFill>
                <a:latin typeface="Arial Narrow" pitchFamily="34" charset="0"/>
              </a:rPr>
              <a:t>Explain - All DOL grants require that employees are informed of their rights.  In this instance we want to emphasize employees are entitled to a safe and healthy working environment AND to fair receive compensation for their work.</a:t>
            </a:r>
          </a:p>
          <a:p>
            <a:pPr marL="228570" lvl="0" indent="-228570">
              <a:buFont typeface="+mj-lt"/>
              <a:buAutoNum type="arabicPeriod"/>
            </a:pPr>
            <a:r>
              <a:rPr lang="en-US" b="1" dirty="0">
                <a:solidFill>
                  <a:prstClr val="black"/>
                </a:solidFill>
                <a:latin typeface="Arial Narrow" pitchFamily="34" charset="0"/>
              </a:rPr>
              <a:t>Remind employees </a:t>
            </a:r>
            <a:r>
              <a:rPr lang="en-US" dirty="0">
                <a:solidFill>
                  <a:prstClr val="black"/>
                </a:solidFill>
                <a:latin typeface="Arial Narrow" pitchFamily="34" charset="0"/>
              </a:rPr>
              <a:t>– it is the employee’s responsibility to follow the safety practices, policies, and procedures of their employers.</a:t>
            </a:r>
          </a:p>
          <a:p>
            <a:pPr marL="228570" lvl="0" indent="-228570">
              <a:buFont typeface="+mj-lt"/>
              <a:buAutoNum type="arabicPeriod"/>
            </a:pPr>
            <a:r>
              <a:rPr lang="en-US" dirty="0">
                <a:solidFill>
                  <a:prstClr val="black"/>
                </a:solidFill>
                <a:latin typeface="Arial Narrow" pitchFamily="34" charset="0"/>
              </a:rPr>
              <a:t>Tell participants their rights </a:t>
            </a:r>
            <a:r>
              <a:rPr lang="en-US" b="1" dirty="0">
                <a:solidFill>
                  <a:prstClr val="black"/>
                </a:solidFill>
                <a:latin typeface="Arial Narrow" pitchFamily="34" charset="0"/>
              </a:rPr>
              <a:t>also include the right to report unsafe conditions to the OSHA hotline without retribution.</a:t>
            </a:r>
          </a:p>
          <a:p>
            <a:pPr marL="228570" lvl="0" indent="-228570">
              <a:buFont typeface="+mj-lt"/>
              <a:buAutoNum type="arabicPeriod"/>
            </a:pPr>
            <a:r>
              <a:rPr lang="en-US" dirty="0">
                <a:solidFill>
                  <a:prstClr val="black"/>
                </a:solidFill>
                <a:latin typeface="Arial Narrow" pitchFamily="34" charset="0"/>
              </a:rPr>
              <a:t>More information about employee rights can be found on the OSHA website:  </a:t>
            </a:r>
            <a:r>
              <a:rPr lang="en-US" dirty="0">
                <a:solidFill>
                  <a:prstClr val="black"/>
                </a:solidFill>
                <a:latin typeface="Arial Narrow" pitchFamily="34" charset="0"/>
                <a:hlinkClick r:id="rId3"/>
              </a:rPr>
              <a:t>www.osha.gov</a:t>
            </a:r>
            <a:r>
              <a:rPr lang="en-US" dirty="0">
                <a:solidFill>
                  <a:prstClr val="black"/>
                </a:solidFill>
                <a:latin typeface="Arial Narrow" pitchFamily="34" charset="0"/>
              </a:rPr>
              <a:t>  or the Department of Labor website </a:t>
            </a:r>
            <a:r>
              <a:rPr lang="en-US" dirty="0">
                <a:solidFill>
                  <a:prstClr val="black"/>
                </a:solidFill>
                <a:latin typeface="Arial Narrow" pitchFamily="34" charset="0"/>
                <a:hlinkClick r:id="rId4"/>
              </a:rPr>
              <a:t>www.dol.gov</a:t>
            </a:r>
            <a:r>
              <a:rPr lang="en-US" dirty="0">
                <a:solidFill>
                  <a:prstClr val="black"/>
                </a:solidFill>
                <a:latin typeface="Arial Narrow" pitchFamily="34" charset="0"/>
              </a:rPr>
              <a:t> .</a:t>
            </a:r>
            <a:endParaRPr lang="en-US" b="1" dirty="0">
              <a:solidFill>
                <a:prstClr val="black"/>
              </a:solidFill>
            </a:endParaRPr>
          </a:p>
          <a:p>
            <a:pPr lvl="0"/>
            <a:r>
              <a:rPr lang="en-US" b="1" dirty="0">
                <a:solidFill>
                  <a:prstClr val="black"/>
                </a:solidFill>
              </a:rPr>
              <a:t>It is ESPECIALLY imperative for youth/young workers to access information and know their rights, what to expect, and how to get help if needed.</a:t>
            </a:r>
            <a:endParaRPr lang="en-US" dirty="0">
              <a:solidFill>
                <a:prstClr val="black"/>
              </a:solidFill>
            </a:endParaRPr>
          </a:p>
          <a:p>
            <a:pPr marL="228570" lvl="0" indent="-228570">
              <a:buFont typeface="+mj-lt"/>
              <a:buAutoNum type="arabicPeriod"/>
            </a:pPr>
            <a:endParaRPr lang="en-US" dirty="0">
              <a:solidFill>
                <a:prstClr val="black"/>
              </a:solidFill>
              <a:latin typeface="Arial Narrow" pitchFamily="34" charset="0"/>
            </a:endParaRPr>
          </a:p>
          <a:p>
            <a:pPr lvl="0"/>
            <a:endParaRPr lang="en-US" dirty="0">
              <a:solidFill>
                <a:prstClr val="black"/>
              </a:solidFill>
              <a:latin typeface="Arial Narrow" pitchFamily="34" charset="0"/>
            </a:endParaRPr>
          </a:p>
          <a:p>
            <a:endParaRPr lang="en-US" dirty="0"/>
          </a:p>
        </p:txBody>
      </p:sp>
    </p:spTree>
    <p:extLst>
      <p:ext uri="{BB962C8B-B14F-4D97-AF65-F5344CB8AC3E}">
        <p14:creationId xmlns:p14="http://schemas.microsoft.com/office/powerpoint/2010/main" val="326483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75B19DE-7F4D-4A85-B83D-81AA0E37E1D5}" type="slidenum">
              <a:rPr lang="en-US" smtClean="0">
                <a:solidFill>
                  <a:prstClr val="black"/>
                </a:solidFill>
              </a:rPr>
              <a:pPr/>
              <a:t>6</a:t>
            </a:fld>
            <a:endParaRPr lang="en-US">
              <a:solidFill>
                <a:prstClr val="black"/>
              </a:solidFill>
            </a:endParaRPr>
          </a:p>
        </p:txBody>
      </p:sp>
      <p:sp>
        <p:nvSpPr>
          <p:cNvPr id="5" name="Notes Placeholder 4"/>
          <p:cNvSpPr>
            <a:spLocks noGrp="1"/>
          </p:cNvSpPr>
          <p:nvPr>
            <p:ph type="body" sz="quarter" idx="11"/>
          </p:nvPr>
        </p:nvSpPr>
        <p:spPr/>
        <p:txBody>
          <a:bodyPr/>
          <a:lstStyle/>
          <a:p>
            <a:pPr marL="228570" lvl="0" indent="-228570">
              <a:buFont typeface="+mj-lt"/>
              <a:buAutoNum type="arabicPeriod"/>
            </a:pPr>
            <a:r>
              <a:rPr lang="en-US" b="1" dirty="0">
                <a:solidFill>
                  <a:prstClr val="black"/>
                </a:solidFill>
                <a:latin typeface="Arial Narrow" pitchFamily="34" charset="0"/>
              </a:rPr>
              <a:t>Explain</a:t>
            </a:r>
            <a:r>
              <a:rPr lang="en-US" dirty="0">
                <a:solidFill>
                  <a:prstClr val="black"/>
                </a:solidFill>
                <a:latin typeface="Arial Narrow" pitchFamily="34" charset="0"/>
              </a:rPr>
              <a:t> employers have a legal responsibility to provide a safe workplace.  This means they must ensure the regulations which govern their business are instituted and followed</a:t>
            </a:r>
            <a:r>
              <a:rPr lang="en-US" dirty="0">
                <a:solidFill>
                  <a:prstClr val="black"/>
                </a:solidFill>
              </a:rPr>
              <a:t>. This applies to 1 employee or more. </a:t>
            </a:r>
            <a:endParaRPr lang="en-US" dirty="0">
              <a:solidFill>
                <a:prstClr val="black"/>
              </a:solidFill>
              <a:latin typeface="Arial Narrow" pitchFamily="34" charset="0"/>
            </a:endParaRPr>
          </a:p>
          <a:p>
            <a:pPr marL="228570" lvl="0" indent="-228570">
              <a:buFont typeface="+mj-lt"/>
              <a:buAutoNum type="arabicPeriod"/>
            </a:pPr>
            <a:r>
              <a:rPr lang="en-US" b="1" dirty="0">
                <a:solidFill>
                  <a:prstClr val="black"/>
                </a:solidFill>
                <a:latin typeface="Arial Narrow" pitchFamily="34" charset="0"/>
              </a:rPr>
              <a:t>DISCUSS </a:t>
            </a:r>
            <a:r>
              <a:rPr lang="en-US" dirty="0">
                <a:solidFill>
                  <a:prstClr val="black"/>
                </a:solidFill>
                <a:latin typeface="Arial Narrow" pitchFamily="34" charset="0"/>
              </a:rPr>
              <a:t>- It is the employers’  responsibility to know the rules and laws  – federal and state.</a:t>
            </a:r>
          </a:p>
          <a:p>
            <a:pPr marL="228570" lvl="0" indent="-228570">
              <a:buFont typeface="+mj-lt"/>
              <a:buAutoNum type="arabicPeriod"/>
            </a:pPr>
            <a:r>
              <a:rPr lang="en-US" dirty="0">
                <a:solidFill>
                  <a:prstClr val="black"/>
                </a:solidFill>
              </a:rPr>
              <a:t>Emphasize – It is employers’ responsibility to ensure employees, know, understand and follow regulations and company policies.</a:t>
            </a:r>
          </a:p>
          <a:p>
            <a:pPr marL="228570" lvl="0" indent="-228570">
              <a:buFont typeface="+mj-lt"/>
              <a:buAutoNum type="arabicPeriod"/>
            </a:pPr>
            <a:r>
              <a:rPr lang="en-US" b="1" dirty="0">
                <a:solidFill>
                  <a:prstClr val="black"/>
                </a:solidFill>
                <a:latin typeface="Arial Narrow" pitchFamily="34" charset="0"/>
              </a:rPr>
              <a:t>STRESS </a:t>
            </a:r>
            <a:r>
              <a:rPr lang="en-US" dirty="0">
                <a:solidFill>
                  <a:prstClr val="black"/>
                </a:solidFill>
                <a:latin typeface="Arial Narrow" pitchFamily="34" charset="0"/>
              </a:rPr>
              <a:t>- If employers  are unsure of the regulations they should consult with the appropriate agency.  Every state has an on-site consultation program jointly funded by OSHA and the state which provides assistance in learning and complying to the regulations. </a:t>
            </a:r>
          </a:p>
          <a:p>
            <a:pPr marL="228570" lvl="0" indent="-228570">
              <a:buFont typeface="+mj-lt"/>
              <a:buAutoNum type="arabicPeriod"/>
            </a:pPr>
            <a:r>
              <a:rPr lang="en-US" dirty="0">
                <a:solidFill>
                  <a:prstClr val="black"/>
                </a:solidFill>
                <a:latin typeface="Arial Narrow" pitchFamily="34" charset="0"/>
              </a:rPr>
              <a:t>The OSHA website provides contact information for each state’s on-site consultation program.  </a:t>
            </a:r>
          </a:p>
          <a:p>
            <a:pPr marL="228570" lvl="0" indent="-228570">
              <a:buFont typeface="+mj-lt"/>
              <a:buAutoNum type="arabicPeriod"/>
            </a:pPr>
            <a:r>
              <a:rPr lang="en-US" dirty="0">
                <a:solidFill>
                  <a:prstClr val="black"/>
                </a:solidFill>
                <a:latin typeface="Arial Narrow" pitchFamily="34" charset="0"/>
              </a:rPr>
              <a:t>Illinois Department of Labor has the on-site consultation program in Illinois. </a:t>
            </a:r>
          </a:p>
          <a:p>
            <a:pPr marL="228570" lvl="0" indent="-228570">
              <a:buFont typeface="+mj-lt"/>
              <a:buAutoNum type="arabicPeriod"/>
            </a:pPr>
            <a:r>
              <a:rPr lang="en-US" dirty="0">
                <a:solidFill>
                  <a:prstClr val="black"/>
                </a:solidFill>
                <a:latin typeface="Arial Narrow" pitchFamily="34" charset="0"/>
              </a:rPr>
              <a:t>Employers should also know and understand the state’s laws as they may be more restrictive than OSHA.  Contact the state department of labor. </a:t>
            </a:r>
          </a:p>
          <a:p>
            <a:endParaRPr lang="en-US" dirty="0"/>
          </a:p>
        </p:txBody>
      </p:sp>
    </p:spTree>
    <p:extLst>
      <p:ext uri="{BB962C8B-B14F-4D97-AF65-F5344CB8AC3E}">
        <p14:creationId xmlns:p14="http://schemas.microsoft.com/office/powerpoint/2010/main" val="3708524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457200"/>
            <a:ext cx="4572000" cy="3429000"/>
          </a:xfrm>
        </p:spPr>
      </p:sp>
      <p:sp>
        <p:nvSpPr>
          <p:cNvPr id="4" name="Slide Number Placeholder 3"/>
          <p:cNvSpPr>
            <a:spLocks noGrp="1"/>
          </p:cNvSpPr>
          <p:nvPr>
            <p:ph type="sldNum" sz="quarter" idx="10"/>
          </p:nvPr>
        </p:nvSpPr>
        <p:spPr/>
        <p:txBody>
          <a:bodyPr/>
          <a:lstStyle/>
          <a:p>
            <a:fld id="{075B19DE-7F4D-4A85-B83D-81AA0E37E1D5}" type="slidenum">
              <a:rPr lang="en-US" smtClean="0">
                <a:solidFill>
                  <a:prstClr val="black"/>
                </a:solidFill>
              </a:rPr>
              <a:pPr/>
              <a:t>7</a:t>
            </a:fld>
            <a:endParaRPr lang="en-US">
              <a:solidFill>
                <a:prstClr val="black"/>
              </a:solidFill>
            </a:endParaRPr>
          </a:p>
        </p:txBody>
      </p:sp>
      <p:sp>
        <p:nvSpPr>
          <p:cNvPr id="5" name="Notes Placeholder 4"/>
          <p:cNvSpPr>
            <a:spLocks noGrp="1"/>
          </p:cNvSpPr>
          <p:nvPr>
            <p:ph type="body" sz="quarter" idx="11"/>
          </p:nvPr>
        </p:nvSpPr>
        <p:spPr/>
        <p:txBody>
          <a:bodyPr/>
          <a:lstStyle/>
          <a:p>
            <a:pPr marL="228570" lvl="0" indent="-228570">
              <a:buFont typeface="+mj-lt"/>
              <a:buAutoNum type="arabicPeriod"/>
            </a:pPr>
            <a:r>
              <a:rPr lang="en-US" b="1" dirty="0">
                <a:solidFill>
                  <a:prstClr val="black"/>
                </a:solidFill>
                <a:latin typeface="Arial Narrow" pitchFamily="34" charset="0"/>
              </a:rPr>
              <a:t>Explain</a:t>
            </a:r>
            <a:r>
              <a:rPr lang="en-US" dirty="0">
                <a:solidFill>
                  <a:prstClr val="black"/>
                </a:solidFill>
                <a:latin typeface="Arial Narrow" pitchFamily="34" charset="0"/>
              </a:rPr>
              <a:t> - All DOL grants require that employees are informed of their rights.  In this instance we want to emphasize employees are entitled to a report unsafe and unhealthy working environments and not be retaliated against by their employer with personnel discipline actions, termination, etc..</a:t>
            </a:r>
          </a:p>
          <a:p>
            <a:pPr marL="228570" lvl="0" indent="-228570">
              <a:buFont typeface="+mj-lt"/>
              <a:buAutoNum type="arabicPeriod"/>
            </a:pPr>
            <a:r>
              <a:rPr lang="en-US" b="1" dirty="0">
                <a:solidFill>
                  <a:prstClr val="black"/>
                </a:solidFill>
                <a:latin typeface="Arial Narrow" pitchFamily="34" charset="0"/>
              </a:rPr>
              <a:t>Remind employees </a:t>
            </a:r>
            <a:r>
              <a:rPr lang="en-US" dirty="0">
                <a:solidFill>
                  <a:prstClr val="black"/>
                </a:solidFill>
                <a:latin typeface="Arial Narrow" pitchFamily="34" charset="0"/>
              </a:rPr>
              <a:t>– it is the employee’s responsibility to follow the safety practices, policies, and procedures of their employers.</a:t>
            </a:r>
          </a:p>
          <a:p>
            <a:pPr marL="228570" lvl="0" indent="-228570">
              <a:buFont typeface="+mj-lt"/>
              <a:buAutoNum type="arabicPeriod"/>
            </a:pPr>
            <a:r>
              <a:rPr lang="en-US" dirty="0">
                <a:solidFill>
                  <a:prstClr val="black"/>
                </a:solidFill>
                <a:latin typeface="Arial Narrow" pitchFamily="34" charset="0"/>
              </a:rPr>
              <a:t>Tell participants their rights </a:t>
            </a:r>
            <a:r>
              <a:rPr lang="en-US" b="1" dirty="0">
                <a:solidFill>
                  <a:prstClr val="black"/>
                </a:solidFill>
                <a:latin typeface="Arial Narrow" pitchFamily="34" charset="0"/>
              </a:rPr>
              <a:t>also include the right to report unsafe conditions to the OSHA hotline without retribution.</a:t>
            </a:r>
          </a:p>
          <a:p>
            <a:pPr marL="228570" lvl="0" indent="-228570">
              <a:buFont typeface="+mj-lt"/>
              <a:buAutoNum type="arabicPeriod"/>
            </a:pPr>
            <a:r>
              <a:rPr lang="en-US" dirty="0">
                <a:solidFill>
                  <a:prstClr val="black"/>
                </a:solidFill>
                <a:latin typeface="Arial Narrow" pitchFamily="34" charset="0"/>
              </a:rPr>
              <a:t>More information about employee rights can be found on the OSHA website:  </a:t>
            </a:r>
            <a:r>
              <a:rPr lang="en-US" dirty="0">
                <a:solidFill>
                  <a:prstClr val="black"/>
                </a:solidFill>
                <a:latin typeface="Arial Narrow" pitchFamily="34" charset="0"/>
                <a:hlinkClick r:id="rId3"/>
              </a:rPr>
              <a:t>www.osha.gov</a:t>
            </a:r>
            <a:r>
              <a:rPr lang="en-US" dirty="0">
                <a:solidFill>
                  <a:prstClr val="black"/>
                </a:solidFill>
                <a:latin typeface="Arial Narrow" pitchFamily="34" charset="0"/>
              </a:rPr>
              <a:t>  or the Department of Labor website </a:t>
            </a:r>
            <a:r>
              <a:rPr lang="en-US" dirty="0">
                <a:solidFill>
                  <a:prstClr val="black"/>
                </a:solidFill>
                <a:latin typeface="Arial Narrow" pitchFamily="34" charset="0"/>
                <a:hlinkClick r:id="rId4"/>
              </a:rPr>
              <a:t>www.dol.gov</a:t>
            </a:r>
            <a:r>
              <a:rPr lang="en-US" dirty="0">
                <a:solidFill>
                  <a:prstClr val="black"/>
                </a:solidFill>
                <a:latin typeface="Arial Narrow" pitchFamily="34" charset="0"/>
              </a:rPr>
              <a:t> .</a:t>
            </a:r>
          </a:p>
          <a:p>
            <a:pPr lvl="0"/>
            <a:r>
              <a:rPr lang="en-US" b="1" dirty="0">
                <a:solidFill>
                  <a:prstClr val="black"/>
                </a:solidFill>
              </a:rPr>
              <a:t>It is ESPECIALLY imperative for youth/young workers to access information and know their rights, what to expect, and how to get help if needed.</a:t>
            </a:r>
            <a:endParaRPr lang="en-US" dirty="0">
              <a:solidFill>
                <a:prstClr val="black"/>
              </a:solidFill>
            </a:endParaRPr>
          </a:p>
          <a:p>
            <a:pPr marL="228570" lvl="0" indent="-228570">
              <a:buFont typeface="+mj-lt"/>
              <a:buAutoNum type="arabicPeriod"/>
            </a:pPr>
            <a:endParaRPr lang="en-US" dirty="0">
              <a:solidFill>
                <a:prstClr val="black"/>
              </a:solidFill>
              <a:latin typeface="Arial Narrow" pitchFamily="34" charset="0"/>
            </a:endParaRPr>
          </a:p>
          <a:p>
            <a:pPr lvl="0"/>
            <a:endParaRPr lang="en-US" dirty="0">
              <a:solidFill>
                <a:prstClr val="black"/>
              </a:solidFill>
              <a:latin typeface="Arial Narrow" pitchFamily="34" charset="0"/>
            </a:endParaRPr>
          </a:p>
          <a:p>
            <a:endParaRPr lang="en-US" dirty="0"/>
          </a:p>
        </p:txBody>
      </p:sp>
    </p:spTree>
    <p:extLst>
      <p:ext uri="{BB962C8B-B14F-4D97-AF65-F5344CB8AC3E}">
        <p14:creationId xmlns:p14="http://schemas.microsoft.com/office/powerpoint/2010/main" val="326483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888340">
              <a:defRPr/>
            </a:pPr>
            <a:r>
              <a:rPr lang="en-US" dirty="0">
                <a:solidFill>
                  <a:prstClr val="black"/>
                </a:solidFill>
              </a:rPr>
              <a:t>Introduce the learning objectives. These are the knowledge the participant should acquire as well as tasks or skills they should learn to perform.</a:t>
            </a:r>
          </a:p>
          <a:p>
            <a:pPr lvl="0" defTabSz="888340">
              <a:defRPr/>
            </a:pPr>
            <a:r>
              <a:rPr lang="en-US" dirty="0">
                <a:solidFill>
                  <a:prstClr val="black"/>
                </a:solidFill>
              </a:rPr>
              <a:t>Explain – the module was designed to seek interaction from the participants.  Questions will be asked throughout to generate discussion.  </a:t>
            </a:r>
          </a:p>
          <a:p>
            <a:pPr lvl="0" defTabSz="888340">
              <a:defRPr/>
            </a:pPr>
            <a:r>
              <a:rPr lang="en-US" dirty="0">
                <a:solidFill>
                  <a:prstClr val="black"/>
                </a:solidFill>
              </a:rPr>
              <a:t>Encourage – the sharing of ideas, information, experiences so everyone can learn.</a:t>
            </a:r>
          </a:p>
          <a:p>
            <a:pPr marL="0" indent="0">
              <a:buNone/>
            </a:pP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8</a:t>
            </a:fld>
            <a:endParaRPr lang="en-US" dirty="0"/>
          </a:p>
        </p:txBody>
      </p:sp>
    </p:spTree>
    <p:extLst>
      <p:ext uri="{BB962C8B-B14F-4D97-AF65-F5344CB8AC3E}">
        <p14:creationId xmlns:p14="http://schemas.microsoft.com/office/powerpoint/2010/main" val="2641262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Corn production has increased 39% in the last 20 years. 1979 had the then highest record of corn production at 7.94 Billion bushels.  The 2016 production was 15.15 Billion bushels –  Over 37 years that is a 47.59% increase.  </a:t>
            </a:r>
          </a:p>
          <a:p>
            <a:endParaRPr lang="en-US" dirty="0"/>
          </a:p>
          <a:p>
            <a:r>
              <a:rPr lang="en-US" dirty="0"/>
              <a:t>Increased production has driven the need for more storage capacity. In the past 20 years, farm storage has increased 22% with 2016 showing an estimated capacity of 13.1 billion bushels. Six states in the US have 59% of the on-farm storage capacity with 3 of those states holding 37.4% - Iowa; Minnesota and Illinois. Off-farm, that is commercial storage increased 17% during this same period with a 2016 capacity of 11.1 Billion bushels. Taking a look back 1980 off-farm storage was a mere 7.12 billion bushels reflecting a 56% storage increase over 36 years. To meet the demand, bins have become larger. Today, mega sized bins can hold over a million bushels compared to the mid-60’s representing a 133% increase in size!  Other storage options such as temporary flat storage and ground piles are also gaining popularity.</a:t>
            </a:r>
          </a:p>
          <a:p>
            <a:r>
              <a:rPr lang="en-US" dirty="0"/>
              <a:t>Storage capacity data: USDA grain stock reports</a:t>
            </a:r>
          </a:p>
          <a:p>
            <a:r>
              <a:rPr lang="en-US" dirty="0"/>
              <a:t>Corn production:  USDA annual crop reports</a:t>
            </a:r>
          </a:p>
          <a:p>
            <a:r>
              <a:rPr lang="en-US" dirty="0"/>
              <a:t>Entrapment data:  Purdue University PASID </a:t>
            </a:r>
          </a:p>
          <a:p>
            <a:r>
              <a:rPr lang="en-US" dirty="0"/>
              <a:t>Bin size growth:  “How to Properly Address Engulfment Hazards”, 2010 Safety, Health and Environmental Quality Conference, July 28-19, 2010, Omaha NE.  Presenter: Wayne Bauer - Director of Safety &amp; Security at Star of the West Milling Co.</a:t>
            </a:r>
          </a:p>
          <a:p>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9</a:t>
            </a:fld>
            <a:endParaRPr lang="en-US" dirty="0"/>
          </a:p>
        </p:txBody>
      </p:sp>
    </p:spTree>
    <p:extLst>
      <p:ext uri="{BB962C8B-B14F-4D97-AF65-F5344CB8AC3E}">
        <p14:creationId xmlns:p14="http://schemas.microsoft.com/office/powerpoint/2010/main" val="36321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807A2F2-7F34-4D40-B6D4-59A38CE3F2C7}" type="datetime1">
              <a:rPr lang="en-US" smtClean="0">
                <a:solidFill>
                  <a:prstClr val="black">
                    <a:tint val="75000"/>
                  </a:prstClr>
                </a:solidFill>
              </a:rPr>
              <a:t>7/19/2018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64565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3F02A40-9736-4286-8DBC-AE5345448BA2}" type="datetime1">
              <a:rPr lang="en-US" smtClean="0">
                <a:solidFill>
                  <a:prstClr val="black">
                    <a:tint val="75000"/>
                  </a:prstClr>
                </a:solidFill>
              </a:rPr>
              <a:t>7/19/2018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095769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917600A-EF6C-4A21-8F33-EBF291CD66A1}" type="datetime1">
              <a:rPr lang="en-US" smtClean="0">
                <a:solidFill>
                  <a:prstClr val="black">
                    <a:tint val="75000"/>
                  </a:prstClr>
                </a:solidFill>
              </a:rPr>
              <a:t>7/19/2018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16400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F4E0D90-957D-47DD-9EC7-C39CE5BEDC9F}" type="datetime1">
              <a:rPr lang="en-US" smtClean="0">
                <a:solidFill>
                  <a:prstClr val="black">
                    <a:tint val="75000"/>
                  </a:prstClr>
                </a:solidFill>
              </a:rPr>
              <a:t>7/19/2018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26754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5933C6-BFDB-46F7-AE38-162E25ABF7D9}" type="datetime1">
              <a:rPr lang="en-US" smtClean="0">
                <a:solidFill>
                  <a:prstClr val="black">
                    <a:tint val="75000"/>
                  </a:prstClr>
                </a:solidFill>
              </a:rPr>
              <a:t>7/19/2018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07330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E114AE-E069-461D-A360-AF3ED8466FF1}" type="datetime1">
              <a:rPr lang="en-US" smtClean="0">
                <a:solidFill>
                  <a:prstClr val="black">
                    <a:tint val="75000"/>
                  </a:prstClr>
                </a:solidFill>
              </a:rPr>
              <a:t>7/19/2018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70357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69B99F3-BD1C-4FC3-B468-1406B79C673B}" type="datetime1">
              <a:rPr lang="en-US" smtClean="0">
                <a:solidFill>
                  <a:prstClr val="black">
                    <a:tint val="75000"/>
                  </a:prstClr>
                </a:solidFill>
              </a:rPr>
              <a:t>7/19/2018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66140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3164FA-010E-4827-A61A-76F69D3F2BD6}" type="datetime1">
              <a:rPr lang="en-US" smtClean="0">
                <a:solidFill>
                  <a:prstClr val="black">
                    <a:tint val="75000"/>
                  </a:prstClr>
                </a:solidFill>
              </a:rPr>
              <a:t>7/19/2018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32807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27D84B2-D7C1-42DD-B86B-717BB8F08150}" type="datetime1">
              <a:rPr lang="en-US" smtClean="0">
                <a:solidFill>
                  <a:prstClr val="black">
                    <a:tint val="75000"/>
                  </a:prstClr>
                </a:solidFill>
              </a:rPr>
              <a:t>7/19/2018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67475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27D84B2-D7C1-42DD-B86B-717BB8F08150}" type="datetime1">
              <a:rPr lang="en-US" smtClean="0">
                <a:solidFill>
                  <a:prstClr val="black">
                    <a:tint val="75000"/>
                  </a:prstClr>
                </a:solidFill>
              </a:rPr>
              <a:t>7/19/2018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082925"/>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a:t>
            </a:r>
            <a:r>
              <a:rPr lang="en-US" dirty="0" smtClean="0"/>
              <a:t>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082925"/>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a:t>
            </a:r>
            <a:r>
              <a:rPr lang="en-US" dirty="0" smtClean="0"/>
              <a:t>level</a:t>
            </a:r>
            <a:endParaRPr lang="en-US" dirty="0"/>
          </a:p>
        </p:txBody>
      </p:sp>
      <p:sp>
        <p:nvSpPr>
          <p:cNvPr id="11" name="Content Placeholder 10"/>
          <p:cNvSpPr>
            <a:spLocks noGrp="1"/>
          </p:cNvSpPr>
          <p:nvPr>
            <p:ph sz="quarter" idx="13"/>
          </p:nvPr>
        </p:nvSpPr>
        <p:spPr>
          <a:xfrm>
            <a:off x="457200" y="5334000"/>
            <a:ext cx="8229600" cy="838200"/>
          </a:xfrm>
        </p:spPr>
        <p:txBody>
          <a:bodyPr/>
          <a:lstStyle/>
          <a:p>
            <a:pPr lvl="0"/>
            <a:r>
              <a:rPr lang="en-US" dirty="0" smtClean="0"/>
              <a:t>Click to edit Master text styles</a:t>
            </a:r>
          </a:p>
        </p:txBody>
      </p:sp>
    </p:spTree>
    <p:extLst>
      <p:ext uri="{BB962C8B-B14F-4D97-AF65-F5344CB8AC3E}">
        <p14:creationId xmlns:p14="http://schemas.microsoft.com/office/powerpoint/2010/main" val="19555700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E5CB33-D7AE-4B77-936B-4213D585F8F1}" type="datetime1">
              <a:rPr lang="en-US" smtClean="0"/>
              <a:pPr/>
              <a:t>7/19/2018</a:t>
            </a:fld>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68CB777-A129-4AF6-9ECC-E5865CD58601}" type="slidenum">
              <a:rPr lang="en-US" smtClean="0"/>
              <a:pPr/>
              <a:t>‹#›</a:t>
            </a:fld>
            <a:endParaRPr lang="en-US" dirty="0"/>
          </a:p>
        </p:txBody>
      </p:sp>
      <p:sp>
        <p:nvSpPr>
          <p:cNvPr id="7" name="Content Placeholder 6"/>
          <p:cNvSpPr>
            <a:spLocks noGrp="1"/>
          </p:cNvSpPr>
          <p:nvPr>
            <p:ph sz="quarter" idx="13"/>
          </p:nvPr>
        </p:nvSpPr>
        <p:spPr>
          <a:xfrm>
            <a:off x="304800" y="1600200"/>
            <a:ext cx="41148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6"/>
          <p:cNvSpPr>
            <a:spLocks noGrp="1"/>
          </p:cNvSpPr>
          <p:nvPr>
            <p:ph sz="quarter" idx="14"/>
          </p:nvPr>
        </p:nvSpPr>
        <p:spPr>
          <a:xfrm>
            <a:off x="304800" y="4191000"/>
            <a:ext cx="41148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6"/>
          <p:cNvSpPr>
            <a:spLocks noGrp="1"/>
          </p:cNvSpPr>
          <p:nvPr>
            <p:ph sz="quarter" idx="15"/>
          </p:nvPr>
        </p:nvSpPr>
        <p:spPr>
          <a:xfrm>
            <a:off x="4724400" y="1600200"/>
            <a:ext cx="41148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6"/>
          <p:cNvSpPr>
            <a:spLocks noGrp="1"/>
          </p:cNvSpPr>
          <p:nvPr>
            <p:ph sz="quarter" idx="16"/>
          </p:nvPr>
        </p:nvSpPr>
        <p:spPr>
          <a:xfrm>
            <a:off x="4724400" y="4191000"/>
            <a:ext cx="41148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80370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B4FAA93-BCF7-4206-8D13-C9C81426DA89}" type="datetime1">
              <a:rPr lang="en-US" smtClean="0">
                <a:solidFill>
                  <a:prstClr val="black">
                    <a:tint val="75000"/>
                  </a:prstClr>
                </a:solidFill>
              </a:rPr>
              <a:t>7/19/2018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63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7B3415-9BFE-4077-A6F2-E3514A70B746}" type="datetime1">
              <a:rPr lang="en-US" smtClean="0">
                <a:solidFill>
                  <a:prstClr val="black">
                    <a:tint val="75000"/>
                  </a:prstClr>
                </a:solidFill>
              </a:rPr>
              <a:t>7/19/2018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9240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5000">
              <a:srgbClr val="FFFFFF"/>
            </a:gs>
            <a:gs pos="60000">
              <a:srgbClr val="E6E6E6"/>
            </a:gs>
            <a:gs pos="97000">
              <a:srgbClr val="CFCFCF"/>
            </a:gs>
            <a:gs pos="80000">
              <a:srgbClr val="DEDEDE"/>
            </a:gs>
          </a:gsLst>
          <a:lin ang="2700000" scaled="1"/>
          <a:tileRect/>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0" y="5838009"/>
            <a:ext cx="9144000" cy="109619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75000"/>
                  </a:schemeClr>
                </a:solidFill>
                <a:latin typeface="Arial Narrow" panose="020B0606020202030204" pitchFamily="34" charset="0"/>
              </a:defRPr>
            </a:lvl1pPr>
          </a:lstStyle>
          <a:p>
            <a:fld id="{05E5CB33-D7AE-4B77-936B-4213D585F8F1}" type="datetime1">
              <a:rPr lang="en-US" smtClean="0"/>
              <a:pPr/>
              <a:t>7/19/2018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00">
                <a:solidFill>
                  <a:schemeClr val="bg1">
                    <a:lumMod val="85000"/>
                  </a:schemeClr>
                </a:solidFill>
                <a:latin typeface="Arial" panose="020B0604020202020204" pitchFamily="34" charset="0"/>
                <a:cs typeface="Arial" panose="020B0604020202020204" pitchFamily="34" charset="0"/>
              </a:defRPr>
            </a:lvl1pPr>
          </a:lstStyle>
          <a:p>
            <a:fld id="{E68CB777-A129-4AF6-9ECC-E5865CD58601}"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434744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9" r:id="rId6"/>
    <p:sldLayoutId id="2147483748" r:id="rId7"/>
    <p:sldLayoutId id="2147483742" r:id="rId8"/>
    <p:sldLayoutId id="2147483743" r:id="rId9"/>
    <p:sldLayoutId id="2147483744" r:id="rId10"/>
    <p:sldLayoutId id="2147483745" r:id="rId11"/>
    <p:sldLayoutId id="2147483746" r:id="rId12"/>
    <p:sldLayoutId id="2147483747" r:id="rId13"/>
  </p:sldLayoutIdLst>
  <p:timing>
    <p:tnLst>
      <p:par>
        <p:cTn id="1" dur="indefinite" restart="never" nodeType="tmRoot"/>
      </p:par>
    </p:tnLst>
  </p:timing>
  <p:hf hdr="0" ftr="0" dt="0"/>
  <p:txStyles>
    <p:titleStyle>
      <a:lvl1pPr algn="ctr" defTabSz="457200" rtl="0" eaLnBrk="1" latinLnBrk="0" hangingPunct="1">
        <a:spcBef>
          <a:spcPct val="0"/>
        </a:spcBef>
        <a:buNone/>
        <a:defRPr sz="3600" b="1" kern="1200">
          <a:solidFill>
            <a:schemeClr val="tx1">
              <a:lumMod val="50000"/>
              <a:lumOff val="50000"/>
            </a:schemeClr>
          </a:solidFill>
          <a:latin typeface="Arial Black" panose="020B0A04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grainsafety.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whistleblowers.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6640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HN" dirty="0">
                <a:solidFill>
                  <a:schemeClr val="tx1">
                    <a:lumMod val="50000"/>
                    <a:lumOff val="50000"/>
                  </a:schemeClr>
                </a:solidFill>
              </a:rPr>
              <a:t>Estructura de Almacenamiento Alternativo</a:t>
            </a:r>
          </a:p>
        </p:txBody>
      </p:sp>
      <p:sp>
        <p:nvSpPr>
          <p:cNvPr id="5" name="Slide Number Placeholder 4"/>
          <p:cNvSpPr>
            <a:spLocks noGrp="1"/>
          </p:cNvSpPr>
          <p:nvPr>
            <p:ph type="sldNum" sz="quarter" idx="12"/>
          </p:nvPr>
        </p:nvSpPr>
        <p:spPr/>
        <p:txBody>
          <a:bodyPr/>
          <a:lstStyle/>
          <a:p>
            <a:fld id="{0FAC53B4-C3F7-475D-8B7D-7ABFDCFF46FF}" type="slidenum">
              <a:rPr lang="en-US" smtClean="0"/>
              <a:t>10</a:t>
            </a:fld>
            <a:endParaRPr lang="en-US" dirty="0"/>
          </a:p>
        </p:txBody>
      </p:sp>
      <p:sp>
        <p:nvSpPr>
          <p:cNvPr id="9" name="Content Placeholder 8"/>
          <p:cNvSpPr>
            <a:spLocks noGrp="1"/>
          </p:cNvSpPr>
          <p:nvPr>
            <p:ph sz="quarter" idx="13"/>
          </p:nvPr>
        </p:nvSpPr>
        <p:spPr>
          <a:xfrm>
            <a:off x="381000" y="1600200"/>
            <a:ext cx="8458200" cy="2514600"/>
          </a:xfrm>
        </p:spPr>
        <p:txBody>
          <a:bodyPr/>
          <a:lstStyle/>
          <a:p>
            <a:pPr marL="0" lvl="0" indent="0">
              <a:spcBef>
                <a:spcPts val="600"/>
              </a:spcBef>
              <a:buClr>
                <a:srgbClr val="FFC000"/>
              </a:buClr>
              <a:buSzPct val="150000"/>
              <a:buNone/>
            </a:pPr>
            <a:r>
              <a:rPr lang="es-HN" sz="3600" b="1" dirty="0">
                <a:solidFill>
                  <a:schemeClr val="accent6">
                    <a:lumMod val="75000"/>
                  </a:schemeClr>
                </a:solidFill>
              </a:rPr>
              <a:t>Estructura de Almacenamiento Plano</a:t>
            </a:r>
          </a:p>
          <a:p>
            <a:pPr marL="365760" lvl="0" indent="-365760">
              <a:spcBef>
                <a:spcPts val="600"/>
              </a:spcBef>
              <a:buClr>
                <a:srgbClr val="FFC000"/>
              </a:buClr>
              <a:buSzPct val="150000"/>
              <a:buFont typeface="Wingdings" panose="05000000000000000000" pitchFamily="2" charset="2"/>
              <a:buChar char="§"/>
            </a:pPr>
            <a:r>
              <a:rPr lang="es-HN" sz="3200" dirty="0">
                <a:solidFill>
                  <a:prstClr val="black"/>
                </a:solidFill>
              </a:rPr>
              <a:t>Estructura o edificio</a:t>
            </a:r>
          </a:p>
          <a:p>
            <a:pPr marL="365760" lvl="0" indent="-365760">
              <a:spcBef>
                <a:spcPts val="600"/>
              </a:spcBef>
              <a:buClr>
                <a:srgbClr val="FFC000"/>
              </a:buClr>
              <a:buSzPct val="150000"/>
              <a:buFont typeface="Wingdings" panose="05000000000000000000" pitchFamily="2" charset="2"/>
              <a:buChar char="§"/>
            </a:pPr>
            <a:r>
              <a:rPr lang="es-HN" sz="3200" dirty="0">
                <a:solidFill>
                  <a:prstClr val="black"/>
                </a:solidFill>
              </a:rPr>
              <a:t>No se vacía completamente por gravedad</a:t>
            </a:r>
          </a:p>
          <a:p>
            <a:pPr marL="0" indent="0">
              <a:buNone/>
            </a:pPr>
            <a:endParaRPr lang="en-US" dirty="0"/>
          </a:p>
        </p:txBody>
      </p:sp>
      <p:sp>
        <p:nvSpPr>
          <p:cNvPr id="10" name="Content Placeholder 9"/>
          <p:cNvSpPr>
            <a:spLocks noGrp="1"/>
          </p:cNvSpPr>
          <p:nvPr>
            <p:ph sz="quarter" idx="14"/>
          </p:nvPr>
        </p:nvSpPr>
        <p:spPr>
          <a:xfrm>
            <a:off x="381000" y="3323786"/>
            <a:ext cx="4800600" cy="3381814"/>
          </a:xfrm>
        </p:spPr>
        <p:txBody>
          <a:bodyPr>
            <a:normAutofit lnSpcReduction="10000"/>
          </a:bodyPr>
          <a:lstStyle/>
          <a:p>
            <a:pPr marL="365760" lvl="0" indent="-365760">
              <a:spcBef>
                <a:spcPts val="600"/>
              </a:spcBef>
              <a:buClr>
                <a:srgbClr val="FFC000"/>
              </a:buClr>
              <a:buSzPct val="150000"/>
              <a:buFont typeface="Wingdings" panose="05000000000000000000" pitchFamily="2" charset="2"/>
              <a:buChar char="§"/>
            </a:pPr>
            <a:r>
              <a:rPr lang="es-HN" sz="3200" dirty="0">
                <a:solidFill>
                  <a:prstClr val="black"/>
                </a:solidFill>
              </a:rPr>
              <a:t>Abertura a nivel de suelo, no restringida</a:t>
            </a:r>
          </a:p>
          <a:p>
            <a:pPr marL="365760" lvl="0" indent="-365760">
              <a:spcBef>
                <a:spcPts val="600"/>
              </a:spcBef>
              <a:buClr>
                <a:srgbClr val="FFC000"/>
              </a:buClr>
              <a:buSzPct val="150000"/>
              <a:buFont typeface="Wingdings" panose="05000000000000000000" pitchFamily="2" charset="2"/>
              <a:buChar char="§"/>
            </a:pPr>
            <a:r>
              <a:rPr lang="es-HN" sz="3200" dirty="0">
                <a:solidFill>
                  <a:prstClr val="black"/>
                </a:solidFill>
              </a:rPr>
              <a:t>Se debe entrar para recoger el grano restante</a:t>
            </a:r>
          </a:p>
          <a:p>
            <a:pPr marL="731520" lvl="1" indent="-365760">
              <a:spcBef>
                <a:spcPts val="400"/>
              </a:spcBef>
              <a:buClr>
                <a:srgbClr val="FFC000"/>
              </a:buClr>
              <a:buSzPct val="150000"/>
              <a:buFont typeface="Arial" panose="020B0604020202020204" pitchFamily="34" charset="0"/>
              <a:buChar char="•"/>
            </a:pPr>
            <a:r>
              <a:rPr lang="es-HN" dirty="0">
                <a:solidFill>
                  <a:prstClr val="black"/>
                </a:solidFill>
                <a:latin typeface="Arial" panose="020B0604020202020204" pitchFamily="34" charset="0"/>
                <a:cs typeface="Arial" panose="020B0604020202020204" pitchFamily="34" charset="0"/>
              </a:rPr>
              <a:t>Equipo con motor</a:t>
            </a:r>
          </a:p>
          <a:p>
            <a:pPr marL="731520" lvl="1" indent="-365760">
              <a:spcBef>
                <a:spcPts val="400"/>
              </a:spcBef>
              <a:buClr>
                <a:srgbClr val="FFC000"/>
              </a:buClr>
              <a:buSzPct val="150000"/>
              <a:buFont typeface="Arial" panose="020B0604020202020204" pitchFamily="34" charset="0"/>
              <a:buChar char="•"/>
            </a:pPr>
            <a:r>
              <a:rPr lang="es-HN" dirty="0">
                <a:solidFill>
                  <a:prstClr val="black"/>
                </a:solidFill>
                <a:latin typeface="Arial" panose="020B0604020202020204" pitchFamily="34" charset="0"/>
                <a:cs typeface="Arial" panose="020B0604020202020204" pitchFamily="34" charset="0"/>
              </a:rPr>
              <a:t>Medios manuales</a:t>
            </a:r>
          </a:p>
          <a:p>
            <a:endParaRPr lang="en-US" dirty="0"/>
          </a:p>
        </p:txBody>
      </p:sp>
      <p:pic>
        <p:nvPicPr>
          <p:cNvPr id="6" name="Picture 5" title="Estructura de Almacenamiento Plan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3429000"/>
            <a:ext cx="3585185" cy="2743200"/>
          </a:xfrm>
          <a:prstGeom prst="rect">
            <a:avLst/>
          </a:prstGeom>
        </p:spPr>
      </p:pic>
    </p:spTree>
    <p:extLst>
      <p:ext uri="{BB962C8B-B14F-4D97-AF65-F5344CB8AC3E}">
        <p14:creationId xmlns:p14="http://schemas.microsoft.com/office/powerpoint/2010/main" val="1774162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HN" dirty="0">
                <a:solidFill>
                  <a:schemeClr val="tx1">
                    <a:lumMod val="50000"/>
                    <a:lumOff val="50000"/>
                  </a:schemeClr>
                </a:solidFill>
              </a:rPr>
              <a:t>Entrada a </a:t>
            </a:r>
            <a:r>
              <a:rPr lang="es-HN" dirty="0" smtClean="0">
                <a:solidFill>
                  <a:schemeClr val="tx1">
                    <a:lumMod val="50000"/>
                    <a:lumOff val="50000"/>
                  </a:schemeClr>
                </a:solidFill>
              </a:rPr>
              <a:t>Nivel </a:t>
            </a:r>
            <a:r>
              <a:rPr lang="es-HN" dirty="0">
                <a:solidFill>
                  <a:schemeClr val="tx1">
                    <a:lumMod val="50000"/>
                    <a:lumOff val="50000"/>
                  </a:schemeClr>
                </a:solidFill>
              </a:rPr>
              <a:t>de </a:t>
            </a:r>
            <a:r>
              <a:rPr lang="es-HN" dirty="0" smtClean="0">
                <a:solidFill>
                  <a:schemeClr val="tx1">
                    <a:lumMod val="50000"/>
                    <a:lumOff val="50000"/>
                  </a:schemeClr>
                </a:solidFill>
              </a:rPr>
              <a:t>Suelo</a:t>
            </a:r>
            <a:r>
              <a:rPr lang="es-HN" dirty="0">
                <a:solidFill>
                  <a:schemeClr val="tx1">
                    <a:lumMod val="50000"/>
                    <a:lumOff val="50000"/>
                  </a:schemeClr>
                </a:solidFill>
              </a:rPr>
              <a:t>, </a:t>
            </a:r>
            <a:r>
              <a:rPr lang="es-HN" dirty="0" smtClean="0">
                <a:solidFill>
                  <a:schemeClr val="tx1">
                    <a:lumMod val="50000"/>
                    <a:lumOff val="50000"/>
                  </a:schemeClr>
                </a:solidFill>
              </a:rPr>
              <a:t>No </a:t>
            </a:r>
            <a:r>
              <a:rPr lang="es-HN" dirty="0"/>
              <a:t>R</a:t>
            </a:r>
            <a:r>
              <a:rPr lang="es-HN" dirty="0" smtClean="0">
                <a:solidFill>
                  <a:schemeClr val="tx1">
                    <a:lumMod val="50000"/>
                    <a:lumOff val="50000"/>
                  </a:schemeClr>
                </a:solidFill>
              </a:rPr>
              <a:t>estringida</a:t>
            </a:r>
            <a:endParaRPr lang="es-HN" dirty="0">
              <a:solidFill>
                <a:schemeClr val="tx1">
                  <a:lumMod val="50000"/>
                  <a:lumOff val="50000"/>
                </a:schemeClr>
              </a:solidFill>
            </a:endParaRPr>
          </a:p>
        </p:txBody>
      </p:sp>
      <p:sp>
        <p:nvSpPr>
          <p:cNvPr id="6" name="Slide Number Placeholder 5"/>
          <p:cNvSpPr>
            <a:spLocks noGrp="1"/>
          </p:cNvSpPr>
          <p:nvPr>
            <p:ph type="sldNum" sz="quarter" idx="12"/>
          </p:nvPr>
        </p:nvSpPr>
        <p:spPr/>
        <p:txBody>
          <a:bodyPr/>
          <a:lstStyle/>
          <a:p>
            <a:fld id="{0FAC53B4-C3F7-475D-8B7D-7ABFDCFF46FF}" type="slidenum">
              <a:rPr lang="en-US" smtClean="0"/>
              <a:t>11</a:t>
            </a:fld>
            <a:endParaRPr lang="en-US"/>
          </a:p>
        </p:txBody>
      </p:sp>
      <p:sp>
        <p:nvSpPr>
          <p:cNvPr id="3" name="Content Placeholder 2"/>
          <p:cNvSpPr>
            <a:spLocks noGrp="1"/>
          </p:cNvSpPr>
          <p:nvPr>
            <p:ph idx="1"/>
          </p:nvPr>
        </p:nvSpPr>
        <p:spPr>
          <a:xfrm>
            <a:off x="304800" y="1600200"/>
            <a:ext cx="8610600" cy="5257800"/>
          </a:xfrm>
        </p:spPr>
        <p:txBody>
          <a:bodyPr>
            <a:normAutofit/>
          </a:bodyPr>
          <a:lstStyle/>
          <a:p>
            <a:pPr marL="0" indent="0">
              <a:buNone/>
            </a:pPr>
            <a:r>
              <a:rPr lang="es-HN" sz="3600" b="1" dirty="0">
                <a:solidFill>
                  <a:schemeClr val="accent6">
                    <a:lumMod val="75000"/>
                  </a:schemeClr>
                </a:solidFill>
              </a:rPr>
              <a:t>No restringida:</a:t>
            </a:r>
          </a:p>
          <a:p>
            <a:pPr marL="365760" indent="-365760">
              <a:buClr>
                <a:srgbClr val="FFC000"/>
              </a:buClr>
              <a:buSzPct val="150000"/>
              <a:buFont typeface="Wingdings" panose="05000000000000000000" pitchFamily="2" charset="2"/>
              <a:buChar char="§"/>
            </a:pPr>
            <a:r>
              <a:rPr lang="es-HN" sz="3200" dirty="0" smtClean="0"/>
              <a:t>Dar </a:t>
            </a:r>
            <a:r>
              <a:rPr lang="es-HN" sz="3200" dirty="0"/>
              <a:t>pasos</a:t>
            </a:r>
          </a:p>
          <a:p>
            <a:pPr marL="365760" indent="-365760">
              <a:buClr>
                <a:srgbClr val="FFC000"/>
              </a:buClr>
              <a:buSzPct val="150000"/>
              <a:buFont typeface="Wingdings" panose="05000000000000000000" pitchFamily="2" charset="2"/>
              <a:buChar char="§"/>
            </a:pPr>
            <a:r>
              <a:rPr lang="es-HN" sz="3200" dirty="0"/>
              <a:t>Caminar</a:t>
            </a:r>
          </a:p>
          <a:p>
            <a:pPr marL="365760" indent="-365760">
              <a:spcBef>
                <a:spcPts val="0"/>
              </a:spcBef>
              <a:spcAft>
                <a:spcPts val="3600"/>
              </a:spcAft>
              <a:buClr>
                <a:srgbClr val="FFC000"/>
              </a:buClr>
              <a:buSzPct val="150000"/>
              <a:buFont typeface="Wingdings" panose="05000000000000000000" pitchFamily="2" charset="2"/>
              <a:buChar char="§"/>
            </a:pPr>
            <a:r>
              <a:rPr lang="es-HN" sz="3200" dirty="0"/>
              <a:t>Conducir</a:t>
            </a:r>
          </a:p>
          <a:p>
            <a:pPr marL="0" indent="0">
              <a:spcBef>
                <a:spcPts val="0"/>
              </a:spcBef>
              <a:spcAft>
                <a:spcPts val="600"/>
              </a:spcAft>
              <a:buNone/>
            </a:pPr>
            <a:r>
              <a:rPr lang="es-HN" sz="3600" dirty="0"/>
              <a:t>A través de abertura a </a:t>
            </a:r>
            <a:r>
              <a:rPr lang="es-HN" sz="3600" b="1" dirty="0">
                <a:solidFill>
                  <a:schemeClr val="accent6">
                    <a:lumMod val="75000"/>
                  </a:schemeClr>
                </a:solidFill>
              </a:rPr>
              <a:t>NIVEL DE </a:t>
            </a:r>
            <a:r>
              <a:rPr lang="es-HN" sz="3600" b="1" dirty="0" smtClean="0">
                <a:solidFill>
                  <a:schemeClr val="accent6">
                    <a:lumMod val="75000"/>
                  </a:schemeClr>
                </a:solidFill>
              </a:rPr>
              <a:t>SUELO</a:t>
            </a:r>
            <a:endParaRPr lang="es-HN" sz="1400" dirty="0"/>
          </a:p>
          <a:p>
            <a:pPr marL="365760" indent="-365760">
              <a:spcBef>
                <a:spcPts val="600"/>
              </a:spcBef>
              <a:buClr>
                <a:srgbClr val="FFC000"/>
              </a:buClr>
              <a:buSzPct val="150000"/>
              <a:buFont typeface="Wingdings" panose="05000000000000000000" pitchFamily="2" charset="2"/>
              <a:buChar char="§"/>
            </a:pPr>
            <a:r>
              <a:rPr lang="es-HN" sz="3200" dirty="0"/>
              <a:t>Abertura </a:t>
            </a:r>
            <a:r>
              <a:rPr lang="es-HN" sz="3200" b="1" dirty="0">
                <a:solidFill>
                  <a:schemeClr val="accent6">
                    <a:lumMod val="75000"/>
                  </a:schemeClr>
                </a:solidFill>
              </a:rPr>
              <a:t>NO</a:t>
            </a:r>
            <a:r>
              <a:rPr lang="es-HN"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s-HN" sz="3200" dirty="0"/>
              <a:t>tiene que ser puerta</a:t>
            </a:r>
          </a:p>
          <a:p>
            <a:pPr marL="365760" indent="-365760">
              <a:spcBef>
                <a:spcPts val="600"/>
              </a:spcBef>
              <a:buClr>
                <a:srgbClr val="FFC000"/>
              </a:buClr>
              <a:buSzPct val="150000"/>
              <a:buFont typeface="Wingdings" panose="05000000000000000000" pitchFamily="2" charset="2"/>
              <a:buChar char="§"/>
            </a:pPr>
            <a:r>
              <a:rPr lang="es-HN" sz="3200" dirty="0"/>
              <a:t>No restringida – </a:t>
            </a:r>
            <a:r>
              <a:rPr lang="es-HN" sz="3200" b="1" dirty="0">
                <a:solidFill>
                  <a:schemeClr val="accent6">
                    <a:lumMod val="75000"/>
                  </a:schemeClr>
                </a:solidFill>
              </a:rPr>
              <a:t>SIN</a:t>
            </a:r>
            <a:r>
              <a:rPr lang="es-HN" sz="3200" dirty="0"/>
              <a:t> bloqueo</a:t>
            </a:r>
          </a:p>
        </p:txBody>
      </p:sp>
      <p:pic>
        <p:nvPicPr>
          <p:cNvPr id="4" name="Picture 3" title="Estructura de Almacenamiento Plano - A través de abertura a NIVEL DE SUEL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1600200"/>
            <a:ext cx="4098850" cy="2743200"/>
          </a:xfrm>
          <a:prstGeom prst="rect">
            <a:avLst/>
          </a:prstGeom>
        </p:spPr>
      </p:pic>
    </p:spTree>
    <p:extLst>
      <p:ext uri="{BB962C8B-B14F-4D97-AF65-F5344CB8AC3E}">
        <p14:creationId xmlns:p14="http://schemas.microsoft.com/office/powerpoint/2010/main" val="1378583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HN" dirty="0" smtClean="0">
                <a:solidFill>
                  <a:schemeClr val="tx1">
                    <a:lumMod val="50000"/>
                    <a:lumOff val="50000"/>
                  </a:schemeClr>
                </a:solidFill>
              </a:rPr>
              <a:t>Entrada No Restringida – Acceso de Vehículos</a:t>
            </a:r>
            <a:endParaRPr lang="es-HN"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fld id="{0FAC53B4-C3F7-475D-8B7D-7ABFDCFF46FF}" type="slidenum">
              <a:rPr lang="en-US" smtClean="0"/>
              <a:t>12</a:t>
            </a:fld>
            <a:endParaRPr lang="en-US"/>
          </a:p>
        </p:txBody>
      </p:sp>
      <p:sp>
        <p:nvSpPr>
          <p:cNvPr id="5" name="Content Placeholder 4"/>
          <p:cNvSpPr>
            <a:spLocks noGrp="1"/>
          </p:cNvSpPr>
          <p:nvPr>
            <p:ph sz="quarter" idx="13"/>
          </p:nvPr>
        </p:nvSpPr>
        <p:spPr>
          <a:xfrm>
            <a:off x="381000" y="1676400"/>
            <a:ext cx="8382000" cy="838200"/>
          </a:xfrm>
        </p:spPr>
        <p:txBody>
          <a:bodyPr>
            <a:normAutofit/>
          </a:bodyPr>
          <a:lstStyle/>
          <a:p>
            <a:pPr marL="0" lvl="0" indent="0" defTabSz="914400">
              <a:spcBef>
                <a:spcPts val="0"/>
              </a:spcBef>
              <a:buNone/>
            </a:pPr>
            <a:r>
              <a:rPr lang="es-HN" sz="3600" dirty="0">
                <a:solidFill>
                  <a:prstClr val="black"/>
                </a:solidFill>
              </a:rPr>
              <a:t>Compartimientos de tamaño similar</a:t>
            </a:r>
          </a:p>
          <a:p>
            <a:pPr marL="0" indent="0">
              <a:buNone/>
            </a:pPr>
            <a:endParaRPr lang="en-US" sz="3200" dirty="0"/>
          </a:p>
        </p:txBody>
      </p:sp>
      <p:sp>
        <p:nvSpPr>
          <p:cNvPr id="6" name="Content Placeholder 5"/>
          <p:cNvSpPr>
            <a:spLocks noGrp="1"/>
          </p:cNvSpPr>
          <p:nvPr>
            <p:ph sz="quarter" idx="14"/>
          </p:nvPr>
        </p:nvSpPr>
        <p:spPr>
          <a:xfrm>
            <a:off x="381000" y="2527416"/>
            <a:ext cx="4544568" cy="3190632"/>
          </a:xfrm>
        </p:spPr>
        <p:txBody>
          <a:bodyPr>
            <a:normAutofit/>
          </a:bodyPr>
          <a:lstStyle/>
          <a:p>
            <a:pPr marL="365760" indent="-365760">
              <a:spcBef>
                <a:spcPts val="0"/>
              </a:spcBef>
              <a:buClr>
                <a:srgbClr val="FFC000"/>
              </a:buClr>
              <a:buSzPct val="150000"/>
              <a:buFont typeface="Wingdings" panose="05000000000000000000" pitchFamily="2" charset="2"/>
              <a:buChar char="§"/>
            </a:pPr>
            <a:r>
              <a:rPr lang="en-US" sz="3200" dirty="0" err="1"/>
              <a:t>Almacenamiento</a:t>
            </a:r>
            <a:r>
              <a:rPr lang="en-US" sz="3200" dirty="0"/>
              <a:t> Plano </a:t>
            </a:r>
            <a:endParaRPr lang="en-US" sz="3200" dirty="0" smtClean="0"/>
          </a:p>
          <a:p>
            <a:pPr marL="731520" lvl="1" indent="-365760">
              <a:spcBef>
                <a:spcPts val="0"/>
              </a:spcBef>
              <a:buClr>
                <a:srgbClr val="FFC000"/>
              </a:buClr>
              <a:buSzPct val="150000"/>
              <a:buFont typeface="Arial" panose="020B0604020202020204" pitchFamily="34" charset="0"/>
              <a:buChar char="•"/>
            </a:pPr>
            <a:r>
              <a:rPr lang="en-US" dirty="0" smtClean="0">
                <a:latin typeface="Arial" panose="020B0604020202020204" pitchFamily="34" charset="0"/>
                <a:cs typeface="Arial" panose="020B0604020202020204" pitchFamily="34" charset="0"/>
              </a:rPr>
              <a:t>Entrada </a:t>
            </a:r>
            <a:r>
              <a:rPr lang="en-US" dirty="0" err="1">
                <a:latin typeface="Arial" panose="020B0604020202020204" pitchFamily="34" charset="0"/>
                <a:cs typeface="Arial" panose="020B0604020202020204" pitchFamily="34" charset="0"/>
              </a:rPr>
              <a:t>permite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acceso</a:t>
            </a:r>
            <a:r>
              <a:rPr lang="en-US" dirty="0">
                <a:latin typeface="Arial" panose="020B0604020202020204" pitchFamily="34" charset="0"/>
                <a:cs typeface="Arial" panose="020B0604020202020204" pitchFamily="34" charset="0"/>
              </a:rPr>
              <a:t> de </a:t>
            </a:r>
            <a:r>
              <a:rPr lang="en-US" dirty="0" err="1" smtClean="0">
                <a:latin typeface="Arial" panose="020B0604020202020204" pitchFamily="34" charset="0"/>
                <a:cs typeface="Arial" panose="020B0604020202020204" pitchFamily="34" charset="0"/>
              </a:rPr>
              <a:t>vehículos</a:t>
            </a:r>
            <a:r>
              <a:rPr lang="en-US" dirty="0" smtClean="0"/>
              <a:t>.</a:t>
            </a:r>
          </a:p>
          <a:p>
            <a:pPr marL="365760" indent="-365760">
              <a:spcBef>
                <a:spcPts val="0"/>
              </a:spcBef>
              <a:buClr>
                <a:srgbClr val="FFC000"/>
              </a:buClr>
              <a:buSzPct val="150000"/>
              <a:buFont typeface="Wingdings" panose="05000000000000000000" pitchFamily="2" charset="2"/>
              <a:buChar char="§"/>
            </a:pPr>
            <a:r>
              <a:rPr lang="en-US" sz="3200" dirty="0" err="1" smtClean="0">
                <a:solidFill>
                  <a:prstClr val="black"/>
                </a:solidFill>
                <a:latin typeface="Arial" panose="020B0604020202020204" pitchFamily="34" charset="0"/>
                <a:cs typeface="Arial" panose="020B0604020202020204" pitchFamily="34" charset="0"/>
              </a:rPr>
              <a:t>Compartimiento</a:t>
            </a:r>
            <a:r>
              <a:rPr lang="en-US" sz="3200" dirty="0" smtClean="0">
                <a:solidFill>
                  <a:prstClr val="black"/>
                </a:solidFill>
                <a:latin typeface="Arial" panose="020B0604020202020204" pitchFamily="34" charset="0"/>
                <a:cs typeface="Arial" panose="020B0604020202020204" pitchFamily="34" charset="0"/>
              </a:rPr>
              <a:t> </a:t>
            </a:r>
            <a:r>
              <a:rPr lang="en-US" sz="3200" dirty="0">
                <a:solidFill>
                  <a:prstClr val="black"/>
                </a:solidFill>
                <a:latin typeface="Arial" panose="020B0604020202020204" pitchFamily="34" charset="0"/>
                <a:cs typeface="Arial" panose="020B0604020202020204" pitchFamily="34" charset="0"/>
              </a:rPr>
              <a:t>de </a:t>
            </a:r>
            <a:r>
              <a:rPr lang="en-US" sz="3200" dirty="0" err="1">
                <a:solidFill>
                  <a:prstClr val="black"/>
                </a:solidFill>
                <a:latin typeface="Arial" panose="020B0604020202020204" pitchFamily="34" charset="0"/>
                <a:cs typeface="Arial" panose="020B0604020202020204" pitchFamily="34" charset="0"/>
              </a:rPr>
              <a:t>Grano</a:t>
            </a:r>
            <a:endParaRPr lang="en-US" dirty="0">
              <a:latin typeface="Arial" panose="020B0604020202020204" pitchFamily="34" charset="0"/>
              <a:cs typeface="Arial" panose="020B0604020202020204" pitchFamily="34" charset="0"/>
            </a:endParaRPr>
          </a:p>
          <a:p>
            <a:pPr marL="0" indent="0">
              <a:buNone/>
            </a:pPr>
            <a:endParaRPr lang="en-US" dirty="0"/>
          </a:p>
        </p:txBody>
      </p:sp>
      <p:sp>
        <p:nvSpPr>
          <p:cNvPr id="7" name="Content Placeholder 6"/>
          <p:cNvSpPr>
            <a:spLocks noGrp="1"/>
          </p:cNvSpPr>
          <p:nvPr>
            <p:ph sz="quarter" idx="15"/>
          </p:nvPr>
        </p:nvSpPr>
        <p:spPr>
          <a:xfrm>
            <a:off x="381000" y="5400432"/>
            <a:ext cx="7086600" cy="1000368"/>
          </a:xfrm>
        </p:spPr>
        <p:txBody>
          <a:bodyPr>
            <a:normAutofit/>
          </a:bodyPr>
          <a:lstStyle/>
          <a:p>
            <a:pPr marL="731520" indent="-365760">
              <a:spcBef>
                <a:spcPts val="0"/>
              </a:spcBef>
              <a:buClr>
                <a:srgbClr val="FFC000"/>
              </a:buClr>
              <a:buSzPct val="150000"/>
              <a:buFont typeface="Arial" panose="020B0604020202020204" pitchFamily="34" charset="0"/>
              <a:buChar char="•"/>
            </a:pPr>
            <a:r>
              <a:rPr lang="en-US" dirty="0" smtClean="0">
                <a:latin typeface="Arial" panose="020B0604020202020204" pitchFamily="34" charset="0"/>
                <a:cs typeface="Arial" panose="020B0604020202020204" pitchFamily="34" charset="0"/>
              </a:rPr>
              <a:t>Entrada </a:t>
            </a:r>
            <a:r>
              <a:rPr lang="en-US" dirty="0">
                <a:latin typeface="Arial" panose="020B0604020202020204" pitchFamily="34" charset="0"/>
                <a:cs typeface="Arial" panose="020B0604020202020204" pitchFamily="34" charset="0"/>
              </a:rPr>
              <a:t>a </a:t>
            </a:r>
            <a:r>
              <a:rPr lang="en-US" sz="3000" dirty="0" err="1">
                <a:latin typeface="Arial" panose="020B0604020202020204" pitchFamily="34" charset="0"/>
                <a:cs typeface="Arial" panose="020B0604020202020204" pitchFamily="34" charset="0"/>
              </a:rPr>
              <a:t>través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escotilla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tamaño</a:t>
            </a:r>
            <a:r>
              <a:rPr lang="en-US" dirty="0">
                <a:latin typeface="Arial" panose="020B0604020202020204" pitchFamily="34" charset="0"/>
                <a:cs typeface="Arial" panose="020B0604020202020204" pitchFamily="34" charset="0"/>
              </a:rPr>
              <a:t> normal</a:t>
            </a:r>
          </a:p>
          <a:p>
            <a:pPr marL="0" indent="0">
              <a:buNone/>
            </a:pPr>
            <a:endParaRPr lang="en-US" dirty="0"/>
          </a:p>
        </p:txBody>
      </p:sp>
      <p:grpSp>
        <p:nvGrpSpPr>
          <p:cNvPr id="13" name="Group 12" title="Compartimientos de tamaño similar. Almacenamiento Plano Entrada permite acceso de vehículos.Compartimiento de GranoEntrada a través de escotilla de tamaño normal  "/>
          <p:cNvGrpSpPr/>
          <p:nvPr/>
        </p:nvGrpSpPr>
        <p:grpSpPr>
          <a:xfrm>
            <a:off x="4648200" y="2362200"/>
            <a:ext cx="4114800" cy="3149499"/>
            <a:chOff x="4648200" y="2362200"/>
            <a:chExt cx="4114800" cy="3149499"/>
          </a:xfrm>
        </p:grpSpPr>
        <p:pic>
          <p:nvPicPr>
            <p:cNvPr id="9" name="Picture 8" title="Compartimientos de tamaño similar. Almacenamiento Plano Entrada permite acceso de vehículos.Compartimiento de GranoEntrada a través de escotilla de tamaño normal  "/>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4648200" y="2362200"/>
              <a:ext cx="4114800" cy="3149499"/>
            </a:xfrm>
            <a:prstGeom prst="rect">
              <a:avLst/>
            </a:prstGeom>
            <a:noFill/>
            <a:ln>
              <a:noFill/>
            </a:ln>
          </p:spPr>
        </p:pic>
        <p:sp>
          <p:nvSpPr>
            <p:cNvPr id="14" name="Oval 13"/>
            <p:cNvSpPr/>
            <p:nvPr/>
          </p:nvSpPr>
          <p:spPr>
            <a:xfrm>
              <a:off x="4648200" y="4414419"/>
              <a:ext cx="1097280" cy="10972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543800" y="4408323"/>
              <a:ext cx="1097280" cy="10972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17010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AC53B4-C3F7-475D-8B7D-7ABFDCFF46FF}" type="slidenum">
              <a:rPr lang="en-US" smtClean="0"/>
              <a:t>13</a:t>
            </a:fld>
            <a:endParaRPr lang="en-US"/>
          </a:p>
        </p:txBody>
      </p:sp>
      <p:sp>
        <p:nvSpPr>
          <p:cNvPr id="5" name="Title 4"/>
          <p:cNvSpPr>
            <a:spLocks noGrp="1"/>
          </p:cNvSpPr>
          <p:nvPr>
            <p:ph type="title"/>
          </p:nvPr>
        </p:nvSpPr>
        <p:spPr/>
        <p:txBody>
          <a:bodyPr/>
          <a:lstStyle/>
          <a:p>
            <a:r>
              <a:rPr lang="es-HN" dirty="0">
                <a:solidFill>
                  <a:prstClr val="black">
                    <a:lumMod val="50000"/>
                    <a:lumOff val="50000"/>
                  </a:prstClr>
                </a:solidFill>
              </a:rPr>
              <a:t>Cerros</a:t>
            </a:r>
            <a:r>
              <a:rPr lang="es-HN" sz="3200" dirty="0">
                <a:solidFill>
                  <a:prstClr val="black">
                    <a:lumMod val="50000"/>
                    <a:lumOff val="50000"/>
                  </a:prstClr>
                </a:solidFill>
              </a:rPr>
              <a:t> de Grano – Almacenamiento Temporal</a:t>
            </a:r>
            <a:endParaRPr lang="en-US" dirty="0"/>
          </a:p>
        </p:txBody>
      </p:sp>
      <p:sp>
        <p:nvSpPr>
          <p:cNvPr id="3" name="Content Placeholder 2"/>
          <p:cNvSpPr>
            <a:spLocks noGrp="1"/>
          </p:cNvSpPr>
          <p:nvPr>
            <p:ph sz="half" idx="1"/>
          </p:nvPr>
        </p:nvSpPr>
        <p:spPr>
          <a:xfrm>
            <a:off x="304800" y="1600200"/>
            <a:ext cx="4419600" cy="3657599"/>
          </a:xfrm>
        </p:spPr>
        <p:txBody>
          <a:bodyPr/>
          <a:lstStyle/>
          <a:p>
            <a:pPr marL="365760" lvl="0" indent="-365760">
              <a:spcBef>
                <a:spcPts val="0"/>
              </a:spcBef>
              <a:buClr>
                <a:srgbClr val="FFC000"/>
              </a:buClr>
              <a:buSzPct val="150000"/>
              <a:buFont typeface="Wingdings" panose="05000000000000000000" pitchFamily="2" charset="2"/>
              <a:buChar char="§"/>
            </a:pPr>
            <a:r>
              <a:rPr lang="es-HN" sz="3200" dirty="0">
                <a:solidFill>
                  <a:prstClr val="black"/>
                </a:solidFill>
              </a:rPr>
              <a:t>Almacenamiento temporal</a:t>
            </a:r>
          </a:p>
          <a:p>
            <a:pPr marL="731520" lvl="1" indent="-365760">
              <a:spcBef>
                <a:spcPts val="0"/>
              </a:spcBef>
              <a:buClr>
                <a:srgbClr val="FFC000"/>
              </a:buClr>
              <a:buSzPct val="150000"/>
              <a:buFont typeface="Arial" panose="020B0604020202020204" pitchFamily="34" charset="0"/>
              <a:buChar char="•"/>
            </a:pPr>
            <a:r>
              <a:rPr lang="es-HN" sz="2800" dirty="0">
                <a:solidFill>
                  <a:prstClr val="black"/>
                </a:solidFill>
                <a:latin typeface="Arial" panose="020B0604020202020204" pitchFamily="34" charset="0"/>
                <a:cs typeface="Arial" panose="020B0604020202020204" pitchFamily="34" charset="0"/>
              </a:rPr>
              <a:t>Seca completamente y se enfría </a:t>
            </a:r>
          </a:p>
          <a:p>
            <a:pPr marL="365760" lvl="0" indent="-365760">
              <a:spcBef>
                <a:spcPts val="0"/>
              </a:spcBef>
              <a:buClr>
                <a:srgbClr val="FFC000"/>
              </a:buClr>
              <a:buSzPct val="150000"/>
              <a:buFont typeface="Wingdings" panose="05000000000000000000" pitchFamily="2" charset="2"/>
              <a:buChar char="§"/>
            </a:pPr>
            <a:r>
              <a:rPr lang="es-HN" sz="3200" dirty="0">
                <a:solidFill>
                  <a:prstClr val="black"/>
                </a:solidFill>
              </a:rPr>
              <a:t>Cercado opcional</a:t>
            </a:r>
          </a:p>
          <a:p>
            <a:pPr marL="731520" lvl="1" indent="-365760">
              <a:spcBef>
                <a:spcPts val="0"/>
              </a:spcBef>
              <a:buClr>
                <a:srgbClr val="FFC000"/>
              </a:buClr>
              <a:buSzPct val="150000"/>
              <a:buFont typeface="Arial" panose="020B0604020202020204" pitchFamily="34" charset="0"/>
              <a:buChar char="•"/>
            </a:pPr>
            <a:r>
              <a:rPr lang="es-HN" sz="2800" dirty="0">
                <a:solidFill>
                  <a:prstClr val="black"/>
                </a:solidFill>
                <a:latin typeface="Arial" panose="020B0604020202020204" pitchFamily="34" charset="0"/>
                <a:cs typeface="Arial" panose="020B0604020202020204" pitchFamily="34" charset="0"/>
              </a:rPr>
              <a:t>Paredes de orilla</a:t>
            </a:r>
          </a:p>
          <a:p>
            <a:pPr marL="365760" lvl="0" indent="-365760">
              <a:spcBef>
                <a:spcPts val="0"/>
              </a:spcBef>
              <a:buClr>
                <a:srgbClr val="FFC000"/>
              </a:buClr>
              <a:buSzPct val="150000"/>
              <a:buFont typeface="Wingdings" panose="05000000000000000000" pitchFamily="2" charset="2"/>
              <a:buChar char="§"/>
            </a:pPr>
            <a:r>
              <a:rPr lang="es-HN" sz="3200" dirty="0">
                <a:solidFill>
                  <a:prstClr val="black"/>
                </a:solidFill>
              </a:rPr>
              <a:t>Cubierta opcional</a:t>
            </a:r>
          </a:p>
          <a:p>
            <a:endParaRPr lang="en-US" dirty="0"/>
          </a:p>
        </p:txBody>
      </p:sp>
      <p:sp>
        <p:nvSpPr>
          <p:cNvPr id="7" name="Content Placeholder 6"/>
          <p:cNvSpPr>
            <a:spLocks noGrp="1"/>
          </p:cNvSpPr>
          <p:nvPr>
            <p:ph sz="half" idx="2"/>
          </p:nvPr>
        </p:nvSpPr>
        <p:spPr>
          <a:xfrm>
            <a:off x="304800" y="4876800"/>
            <a:ext cx="7010400" cy="1447800"/>
          </a:xfrm>
        </p:spPr>
        <p:txBody>
          <a:bodyPr/>
          <a:lstStyle/>
          <a:p>
            <a:pPr marL="731520" lvl="1" indent="-365760">
              <a:spcBef>
                <a:spcPts val="0"/>
              </a:spcBef>
              <a:buClr>
                <a:srgbClr val="FFC000"/>
              </a:buClr>
              <a:buSzPct val="150000"/>
              <a:buFont typeface="Arial" panose="020B0604020202020204" pitchFamily="34" charset="0"/>
              <a:buChar char="•"/>
            </a:pPr>
            <a:r>
              <a:rPr lang="es-HN" sz="2800" dirty="0" smtClean="0">
                <a:solidFill>
                  <a:prstClr val="black"/>
                </a:solidFill>
                <a:latin typeface="Arial" panose="020B0604020202020204" pitchFamily="34" charset="0"/>
                <a:cs typeface="Arial" panose="020B0604020202020204" pitchFamily="34" charset="0"/>
              </a:rPr>
              <a:t>Proteger </a:t>
            </a:r>
            <a:r>
              <a:rPr lang="es-HN" sz="2800" dirty="0">
                <a:solidFill>
                  <a:prstClr val="black"/>
                </a:solidFill>
                <a:latin typeface="Arial" panose="020B0604020202020204" pitchFamily="34" charset="0"/>
                <a:cs typeface="Arial" panose="020B0604020202020204" pitchFamily="34" charset="0"/>
              </a:rPr>
              <a:t>de elementos</a:t>
            </a:r>
          </a:p>
          <a:p>
            <a:pPr marL="731520" lvl="1" indent="-365760">
              <a:spcBef>
                <a:spcPts val="0"/>
              </a:spcBef>
              <a:buClr>
                <a:srgbClr val="FFC000"/>
              </a:buClr>
              <a:buSzPct val="150000"/>
              <a:buFont typeface="Arial" panose="020B0604020202020204" pitchFamily="34" charset="0"/>
              <a:buChar char="•"/>
            </a:pPr>
            <a:r>
              <a:rPr lang="es-HN" sz="2800" dirty="0">
                <a:solidFill>
                  <a:prstClr val="black"/>
                </a:solidFill>
                <a:latin typeface="Arial" panose="020B0604020202020204" pitchFamily="34" charset="0"/>
                <a:cs typeface="Arial" panose="020B0604020202020204" pitchFamily="34" charset="0"/>
              </a:rPr>
              <a:t>Ayuda al drenaje</a:t>
            </a:r>
          </a:p>
          <a:p>
            <a:pPr marL="731520" lvl="1" indent="-365760">
              <a:spcBef>
                <a:spcPts val="0"/>
              </a:spcBef>
              <a:buClr>
                <a:srgbClr val="FFC000"/>
              </a:buClr>
              <a:buSzPct val="150000"/>
              <a:buFont typeface="Arial" panose="020B0604020202020204" pitchFamily="34" charset="0"/>
              <a:buChar char="•"/>
            </a:pPr>
            <a:r>
              <a:rPr lang="es-HN" sz="2800" dirty="0">
                <a:solidFill>
                  <a:prstClr val="black"/>
                </a:solidFill>
                <a:latin typeface="Arial" panose="020B0604020202020204" pitchFamily="34" charset="0"/>
                <a:cs typeface="Arial" panose="020B0604020202020204" pitchFamily="34" charset="0"/>
              </a:rPr>
              <a:t>Controla la </a:t>
            </a:r>
            <a:r>
              <a:rPr lang="es-HN" sz="2800" dirty="0" smtClean="0">
                <a:solidFill>
                  <a:prstClr val="black"/>
                </a:solidFill>
                <a:latin typeface="Arial" panose="020B0604020202020204" pitchFamily="34" charset="0"/>
                <a:cs typeface="Arial" panose="020B0604020202020204" pitchFamily="34" charset="0"/>
              </a:rPr>
              <a:t>condensación</a:t>
            </a:r>
            <a:endParaRPr lang="en-US" dirty="0"/>
          </a:p>
        </p:txBody>
      </p:sp>
      <p:pic>
        <p:nvPicPr>
          <p:cNvPr id="11" name="Picture 10" title="Cerros de Grano - Almacenamiento tempora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1676400"/>
            <a:ext cx="4267200" cy="3200400"/>
          </a:xfrm>
          <a:prstGeom prst="rect">
            <a:avLst/>
          </a:prstGeom>
        </p:spPr>
      </p:pic>
    </p:spTree>
    <p:extLst>
      <p:ext uri="{BB962C8B-B14F-4D97-AF65-F5344CB8AC3E}">
        <p14:creationId xmlns:p14="http://schemas.microsoft.com/office/powerpoint/2010/main" val="1755559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s-HN" dirty="0" smtClean="0">
                <a:solidFill>
                  <a:schemeClr val="tx1">
                    <a:lumMod val="50000"/>
                    <a:lumOff val="50000"/>
                  </a:schemeClr>
                </a:solidFill>
              </a:rPr>
              <a:t>Almacenamiento Plano: Alternativa a Compartimientos</a:t>
            </a:r>
            <a:endParaRPr lang="es-HN"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fld id="{0FAC53B4-C3F7-475D-8B7D-7ABFDCFF46FF}" type="slidenum">
              <a:rPr lang="en-US" smtClean="0"/>
              <a:t>14</a:t>
            </a:fld>
            <a:endParaRPr lang="en-US"/>
          </a:p>
        </p:txBody>
      </p:sp>
      <p:sp>
        <p:nvSpPr>
          <p:cNvPr id="6" name="Content Placeholder 5"/>
          <p:cNvSpPr>
            <a:spLocks noGrp="1"/>
          </p:cNvSpPr>
          <p:nvPr>
            <p:ph sz="quarter" idx="13"/>
          </p:nvPr>
        </p:nvSpPr>
        <p:spPr>
          <a:xfrm>
            <a:off x="228600" y="1600200"/>
            <a:ext cx="8610600" cy="685800"/>
          </a:xfrm>
        </p:spPr>
        <p:txBody>
          <a:bodyPr>
            <a:normAutofit/>
          </a:bodyPr>
          <a:lstStyle/>
          <a:p>
            <a:pPr marL="365760" lvl="0" indent="-365760">
              <a:spcBef>
                <a:spcPts val="0"/>
              </a:spcBef>
              <a:buClr>
                <a:srgbClr val="FFC000"/>
              </a:buClr>
              <a:buSzPct val="150000"/>
              <a:buFont typeface="Wingdings" panose="05000000000000000000" pitchFamily="2" charset="2"/>
              <a:buChar char="§"/>
            </a:pPr>
            <a:r>
              <a:rPr lang="es-HN" sz="3200" dirty="0">
                <a:solidFill>
                  <a:prstClr val="black"/>
                </a:solidFill>
              </a:rPr>
              <a:t>Almacenamiento en superficie plana </a:t>
            </a:r>
          </a:p>
          <a:p>
            <a:pPr marL="0" indent="0">
              <a:buNone/>
            </a:pPr>
            <a:endParaRPr lang="en-US" dirty="0"/>
          </a:p>
        </p:txBody>
      </p:sp>
      <p:sp>
        <p:nvSpPr>
          <p:cNvPr id="8" name="Content Placeholder 7"/>
          <p:cNvSpPr>
            <a:spLocks noGrp="1"/>
          </p:cNvSpPr>
          <p:nvPr>
            <p:ph sz="quarter" idx="14"/>
          </p:nvPr>
        </p:nvSpPr>
        <p:spPr>
          <a:xfrm>
            <a:off x="228600" y="2112264"/>
            <a:ext cx="8686800" cy="2078736"/>
          </a:xfrm>
        </p:spPr>
        <p:txBody>
          <a:bodyPr>
            <a:normAutofit/>
          </a:bodyPr>
          <a:lstStyle/>
          <a:p>
            <a:pPr marL="731520" lvl="1" indent="-365760">
              <a:spcBef>
                <a:spcPts val="0"/>
              </a:spcBef>
              <a:buClr>
                <a:srgbClr val="FFC000"/>
              </a:buClr>
              <a:buSzPct val="150000"/>
              <a:buFont typeface="Arial" panose="020B0604020202020204" pitchFamily="34" charset="0"/>
              <a:buChar char="•"/>
            </a:pPr>
            <a:r>
              <a:rPr lang="es-HN" dirty="0">
                <a:solidFill>
                  <a:prstClr val="black"/>
                </a:solidFill>
                <a:latin typeface="Arial" panose="020B0604020202020204" pitchFamily="34" charset="0"/>
                <a:cs typeface="Arial" panose="020B0604020202020204" pitchFamily="34" charset="0"/>
              </a:rPr>
              <a:t>Usualmente un edificio</a:t>
            </a:r>
          </a:p>
          <a:p>
            <a:pPr marL="365760" lvl="0" indent="-365760">
              <a:spcBef>
                <a:spcPts val="0"/>
              </a:spcBef>
              <a:buClr>
                <a:srgbClr val="FFC000"/>
              </a:buClr>
              <a:buSzPct val="150000"/>
              <a:buFont typeface="Wingdings" panose="05000000000000000000" pitchFamily="2" charset="2"/>
              <a:buChar char="§"/>
            </a:pPr>
            <a:r>
              <a:rPr lang="es-HN" sz="3200" dirty="0">
                <a:solidFill>
                  <a:prstClr val="black"/>
                </a:solidFill>
              </a:rPr>
              <a:t>Compartimiento grande</a:t>
            </a:r>
          </a:p>
          <a:p>
            <a:pPr marL="731520" lvl="1" indent="-365760">
              <a:spcBef>
                <a:spcPts val="0"/>
              </a:spcBef>
              <a:buClr>
                <a:srgbClr val="FFC000"/>
              </a:buClr>
              <a:buSzPct val="150000"/>
              <a:buFont typeface="Arial" panose="020B0604020202020204" pitchFamily="34" charset="0"/>
              <a:buChar char="•"/>
            </a:pPr>
            <a:r>
              <a:rPr lang="es-HN" dirty="0">
                <a:solidFill>
                  <a:prstClr val="black"/>
                </a:solidFill>
                <a:latin typeface="Arial" panose="020B0604020202020204" pitchFamily="34" charset="0"/>
                <a:cs typeface="Arial" panose="020B0604020202020204" pitchFamily="34" charset="0"/>
              </a:rPr>
              <a:t>No se vacía completamente por </a:t>
            </a:r>
            <a:r>
              <a:rPr lang="es-HN" dirty="0" smtClean="0">
                <a:solidFill>
                  <a:prstClr val="black"/>
                </a:solidFill>
                <a:latin typeface="Arial" panose="020B0604020202020204" pitchFamily="34" charset="0"/>
                <a:cs typeface="Arial" panose="020B0604020202020204" pitchFamily="34" charset="0"/>
              </a:rPr>
              <a:t> gravedad</a:t>
            </a:r>
          </a:p>
          <a:p>
            <a:pPr marL="422910" indent="-457200">
              <a:spcBef>
                <a:spcPts val="0"/>
              </a:spcBef>
              <a:buClr>
                <a:srgbClr val="FFC000"/>
              </a:buClr>
              <a:buSzPct val="150000"/>
              <a:buFont typeface="Wingdings" panose="05000000000000000000" pitchFamily="2" charset="2"/>
              <a:buChar char="§"/>
            </a:pPr>
            <a:r>
              <a:rPr lang="es-HN" sz="3200" dirty="0">
                <a:solidFill>
                  <a:prstClr val="black"/>
                </a:solidFill>
              </a:rPr>
              <a:t>Acceso entrada a nivel de suelo</a:t>
            </a:r>
            <a:endParaRPr lang="es-HN" dirty="0" smtClean="0">
              <a:solidFill>
                <a:prstClr val="black"/>
              </a:solidFill>
              <a:latin typeface="Arial" panose="020B0604020202020204" pitchFamily="34" charset="0"/>
              <a:cs typeface="Arial" panose="020B0604020202020204" pitchFamily="34" charset="0"/>
            </a:endParaRPr>
          </a:p>
          <a:p>
            <a:pPr marL="0" indent="0">
              <a:spcBef>
                <a:spcPts val="0"/>
              </a:spcBef>
              <a:buClr>
                <a:srgbClr val="FFC000"/>
              </a:buClr>
              <a:buSzPct val="150000"/>
              <a:buNone/>
            </a:pPr>
            <a:endParaRPr lang="es-HN" dirty="0">
              <a:solidFill>
                <a:prstClr val="black"/>
              </a:solidFill>
              <a:latin typeface="Arial" panose="020B0604020202020204" pitchFamily="34" charset="0"/>
              <a:cs typeface="Arial" panose="020B0604020202020204" pitchFamily="34" charset="0"/>
            </a:endParaRPr>
          </a:p>
          <a:p>
            <a:pPr marL="0" indent="0">
              <a:buNone/>
            </a:pPr>
            <a:endParaRPr lang="en-US" dirty="0"/>
          </a:p>
        </p:txBody>
      </p:sp>
      <p:sp>
        <p:nvSpPr>
          <p:cNvPr id="9" name="Content Placeholder 8"/>
          <p:cNvSpPr>
            <a:spLocks noGrp="1"/>
          </p:cNvSpPr>
          <p:nvPr>
            <p:ph sz="quarter" idx="15"/>
          </p:nvPr>
        </p:nvSpPr>
        <p:spPr>
          <a:xfrm>
            <a:off x="228600" y="3912524"/>
            <a:ext cx="6019800" cy="2667000"/>
          </a:xfrm>
        </p:spPr>
        <p:txBody>
          <a:bodyPr/>
          <a:lstStyle/>
          <a:p>
            <a:pPr marL="365760" lvl="0" indent="-365760">
              <a:spcBef>
                <a:spcPts val="0"/>
              </a:spcBef>
              <a:buClr>
                <a:srgbClr val="FFC000"/>
              </a:buClr>
              <a:buSzPct val="150000"/>
              <a:buFont typeface="Wingdings" panose="05000000000000000000" pitchFamily="2" charset="2"/>
              <a:buChar char="§"/>
            </a:pPr>
            <a:r>
              <a:rPr lang="es-HN" sz="3200" dirty="0" smtClean="0">
                <a:solidFill>
                  <a:prstClr val="black"/>
                </a:solidFill>
              </a:rPr>
              <a:t>Entrada </a:t>
            </a:r>
            <a:r>
              <a:rPr lang="es-HN" sz="3200" dirty="0">
                <a:solidFill>
                  <a:prstClr val="black"/>
                </a:solidFill>
              </a:rPr>
              <a:t>- generalmente grande</a:t>
            </a:r>
          </a:p>
          <a:p>
            <a:pPr marL="731520" lvl="1" indent="-365760">
              <a:spcBef>
                <a:spcPts val="0"/>
              </a:spcBef>
              <a:buClr>
                <a:srgbClr val="FFC000"/>
              </a:buClr>
              <a:buSzPct val="150000"/>
              <a:buFont typeface="Arial" panose="020B0604020202020204" pitchFamily="34" charset="0"/>
              <a:buChar char="•"/>
            </a:pPr>
            <a:r>
              <a:rPr lang="es-HN" spc="-50" dirty="0">
                <a:solidFill>
                  <a:prstClr val="black"/>
                </a:solidFill>
                <a:latin typeface="Arial" panose="020B0604020202020204" pitchFamily="34" charset="0"/>
                <a:cs typeface="Arial" panose="020B0604020202020204" pitchFamily="34" charset="0"/>
              </a:rPr>
              <a:t>Cabe un Vehículo/cargador</a:t>
            </a:r>
          </a:p>
          <a:p>
            <a:pPr marL="365760" lvl="0" indent="-365760">
              <a:spcBef>
                <a:spcPts val="0"/>
              </a:spcBef>
              <a:buClr>
                <a:srgbClr val="FFC000"/>
              </a:buClr>
              <a:buSzPct val="150000"/>
              <a:buFont typeface="Wingdings" panose="05000000000000000000" pitchFamily="2" charset="2"/>
              <a:buChar char="§"/>
            </a:pPr>
            <a:r>
              <a:rPr lang="es-HN" sz="3200" dirty="0">
                <a:solidFill>
                  <a:prstClr val="black"/>
                </a:solidFill>
              </a:rPr>
              <a:t>Generalmente </a:t>
            </a:r>
            <a:r>
              <a:rPr lang="es-HN" sz="3200" dirty="0" smtClean="0">
                <a:solidFill>
                  <a:prstClr val="black"/>
                </a:solidFill>
              </a:rPr>
              <a:t>cubierta</a:t>
            </a:r>
          </a:p>
          <a:p>
            <a:pPr marL="365760" lvl="0" indent="-365760">
              <a:spcBef>
                <a:spcPts val="0"/>
              </a:spcBef>
              <a:buClr>
                <a:srgbClr val="FFC000"/>
              </a:buClr>
              <a:buSzPct val="150000"/>
              <a:buFont typeface="Wingdings" panose="05000000000000000000" pitchFamily="2" charset="2"/>
              <a:buChar char="§"/>
            </a:pPr>
            <a:r>
              <a:rPr lang="es-HN" sz="3200" dirty="0">
                <a:solidFill>
                  <a:prstClr val="black"/>
                </a:solidFill>
              </a:rPr>
              <a:t>Normalmente tiene aireación</a:t>
            </a:r>
            <a:endParaRPr lang="en-US" sz="3200" dirty="0">
              <a:solidFill>
                <a:prstClr val="black"/>
              </a:solidFill>
            </a:endParaRPr>
          </a:p>
          <a:p>
            <a:pPr marL="365760" lvl="0" indent="-365760">
              <a:spcBef>
                <a:spcPts val="0"/>
              </a:spcBef>
              <a:buClr>
                <a:srgbClr val="FFC000"/>
              </a:buClr>
              <a:buSzPct val="150000"/>
              <a:buFont typeface="Wingdings" panose="05000000000000000000" pitchFamily="2" charset="2"/>
              <a:buChar char="§"/>
            </a:pPr>
            <a:endParaRPr lang="es-HN" sz="3200" dirty="0" smtClean="0">
              <a:solidFill>
                <a:prstClr val="black"/>
              </a:solidFill>
            </a:endParaRPr>
          </a:p>
          <a:p>
            <a:pPr marL="365760" lvl="0" indent="-365760">
              <a:spcBef>
                <a:spcPts val="0"/>
              </a:spcBef>
              <a:buClr>
                <a:srgbClr val="FFC000"/>
              </a:buClr>
              <a:buSzPct val="150000"/>
              <a:buFont typeface="Wingdings" panose="05000000000000000000" pitchFamily="2" charset="2"/>
              <a:buChar char="§"/>
            </a:pPr>
            <a:endParaRPr lang="es-HN" sz="3200" dirty="0">
              <a:solidFill>
                <a:prstClr val="black"/>
              </a:solidFill>
            </a:endParaRPr>
          </a:p>
        </p:txBody>
      </p:sp>
      <p:pic>
        <p:nvPicPr>
          <p:cNvPr id="11" name="Picture 10" title="Almacenamiento Plano: Alternativa a Compartimientos"/>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5303520" y="3810000"/>
            <a:ext cx="3592287" cy="2743200"/>
          </a:xfrm>
          <a:prstGeom prst="ellipse">
            <a:avLst/>
          </a:prstGeom>
        </p:spPr>
      </p:pic>
    </p:spTree>
    <p:extLst>
      <p:ext uri="{BB962C8B-B14F-4D97-AF65-F5344CB8AC3E}">
        <p14:creationId xmlns:p14="http://schemas.microsoft.com/office/powerpoint/2010/main" val="162101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AC53B4-C3F7-475D-8B7D-7ABFDCFF46FF}" type="slidenum">
              <a:rPr lang="en-US" smtClean="0"/>
              <a:t>15</a:t>
            </a:fld>
            <a:endParaRPr lang="en-US"/>
          </a:p>
        </p:txBody>
      </p:sp>
      <p:sp>
        <p:nvSpPr>
          <p:cNvPr id="2" name="Title 1"/>
          <p:cNvSpPr>
            <a:spLocks noGrp="1"/>
          </p:cNvSpPr>
          <p:nvPr>
            <p:ph type="title"/>
          </p:nvPr>
        </p:nvSpPr>
        <p:spPr/>
        <p:txBody>
          <a:bodyPr>
            <a:noAutofit/>
          </a:bodyPr>
          <a:lstStyle/>
          <a:p>
            <a:r>
              <a:rPr lang="es-HN" dirty="0" smtClean="0">
                <a:solidFill>
                  <a:schemeClr val="tx1">
                    <a:lumMod val="50000"/>
                    <a:lumOff val="50000"/>
                  </a:schemeClr>
                </a:solidFill>
              </a:rPr>
              <a:t>Almacenamiento Plano es Trabajo </a:t>
            </a:r>
            <a:r>
              <a:rPr lang="es-HN" dirty="0">
                <a:solidFill>
                  <a:schemeClr val="tx1">
                    <a:lumMod val="50000"/>
                    <a:lumOff val="50000"/>
                  </a:schemeClr>
                </a:solidFill>
              </a:rPr>
              <a:t>D</a:t>
            </a:r>
            <a:r>
              <a:rPr lang="es-HN" dirty="0" smtClean="0">
                <a:solidFill>
                  <a:schemeClr val="tx1">
                    <a:lumMod val="50000"/>
                    <a:lumOff val="50000"/>
                  </a:schemeClr>
                </a:solidFill>
              </a:rPr>
              <a:t>iferente</a:t>
            </a:r>
            <a:endParaRPr lang="es-HN" dirty="0">
              <a:solidFill>
                <a:schemeClr val="tx1">
                  <a:lumMod val="50000"/>
                  <a:lumOff val="50000"/>
                </a:schemeClr>
              </a:solidFill>
            </a:endParaRPr>
          </a:p>
        </p:txBody>
      </p:sp>
      <p:pic>
        <p:nvPicPr>
          <p:cNvPr id="7" name="Picture 6" title="tractor - Almacenamiento Plano es Trabajo Diferent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 y="1600200"/>
            <a:ext cx="8318618" cy="4679223"/>
          </a:xfrm>
          <a:prstGeom prst="rect">
            <a:avLst/>
          </a:prstGeom>
        </p:spPr>
      </p:pic>
      <p:sp>
        <p:nvSpPr>
          <p:cNvPr id="3" name="Content Placeholder 2"/>
          <p:cNvSpPr>
            <a:spLocks noGrp="1"/>
          </p:cNvSpPr>
          <p:nvPr>
            <p:ph sz="half" idx="1"/>
          </p:nvPr>
        </p:nvSpPr>
        <p:spPr>
          <a:xfrm>
            <a:off x="3886200" y="1981200"/>
            <a:ext cx="4843898" cy="792475"/>
          </a:xfrm>
        </p:spPr>
        <p:txBody>
          <a:bodyPr>
            <a:noAutofit/>
          </a:bodyPr>
          <a:lstStyle/>
          <a:p>
            <a:pPr marL="0" indent="0">
              <a:buNone/>
            </a:pPr>
            <a:r>
              <a:rPr lang="en-US" sz="3600" dirty="0" err="1"/>
              <a:t>Tareas</a:t>
            </a:r>
            <a:r>
              <a:rPr lang="en-US" sz="3600" dirty="0"/>
              <a:t> </a:t>
            </a:r>
            <a:r>
              <a:rPr lang="en-US" sz="3600" dirty="0" err="1"/>
              <a:t>pueden</a:t>
            </a:r>
            <a:r>
              <a:rPr lang="en-US" sz="3600" dirty="0"/>
              <a:t> </a:t>
            </a:r>
            <a:r>
              <a:rPr lang="en-US" sz="3600" dirty="0" err="1"/>
              <a:t>incluir</a:t>
            </a:r>
            <a:r>
              <a:rPr lang="en-US" sz="3600" dirty="0" smtClean="0"/>
              <a:t>:</a:t>
            </a:r>
            <a:endParaRPr lang="en-US" dirty="0"/>
          </a:p>
        </p:txBody>
      </p:sp>
      <p:sp>
        <p:nvSpPr>
          <p:cNvPr id="5" name="Content Placeholder 4"/>
          <p:cNvSpPr>
            <a:spLocks noGrp="1"/>
          </p:cNvSpPr>
          <p:nvPr>
            <p:ph sz="half" idx="2"/>
          </p:nvPr>
        </p:nvSpPr>
        <p:spPr>
          <a:xfrm>
            <a:off x="5257800" y="2667000"/>
            <a:ext cx="3624698" cy="3612423"/>
          </a:xfrm>
        </p:spPr>
        <p:txBody>
          <a:bodyPr>
            <a:normAutofit/>
          </a:bodyPr>
          <a:lstStyle/>
          <a:p>
            <a:pPr marL="365760" lvl="0" indent="-365760" defTabSz="914400">
              <a:lnSpc>
                <a:spcPct val="80000"/>
              </a:lnSpc>
              <a:spcBef>
                <a:spcPts val="0"/>
              </a:spcBef>
              <a:spcAft>
                <a:spcPts val="1200"/>
              </a:spcAft>
              <a:buClr>
                <a:srgbClr val="FFC000"/>
              </a:buClr>
              <a:buSzPct val="150000"/>
              <a:buFont typeface="Wingdings" panose="05000000000000000000" pitchFamily="2" charset="2"/>
              <a:buChar char="§"/>
            </a:pPr>
            <a:r>
              <a:rPr lang="es-HN" sz="3200" dirty="0">
                <a:solidFill>
                  <a:prstClr val="black"/>
                </a:solidFill>
              </a:rPr>
              <a:t>Uso de equipo pesado</a:t>
            </a:r>
          </a:p>
          <a:p>
            <a:pPr marL="365760" lvl="0" indent="-365760" defTabSz="914400">
              <a:lnSpc>
                <a:spcPct val="80000"/>
              </a:lnSpc>
              <a:spcBef>
                <a:spcPts val="0"/>
              </a:spcBef>
              <a:spcAft>
                <a:spcPts val="1200"/>
              </a:spcAft>
              <a:buClr>
                <a:srgbClr val="FFC000"/>
              </a:buClr>
              <a:buSzPct val="150000"/>
              <a:buFont typeface="Wingdings" panose="05000000000000000000" pitchFamily="2" charset="2"/>
              <a:buChar char="§"/>
            </a:pPr>
            <a:r>
              <a:rPr lang="es-HN" sz="3200" dirty="0">
                <a:solidFill>
                  <a:prstClr val="black"/>
                </a:solidFill>
              </a:rPr>
              <a:t>Uso de sinfines portátiles</a:t>
            </a:r>
          </a:p>
          <a:p>
            <a:pPr marL="365760" lvl="0" indent="-365760" defTabSz="914400">
              <a:lnSpc>
                <a:spcPct val="80000"/>
              </a:lnSpc>
              <a:spcBef>
                <a:spcPts val="0"/>
              </a:spcBef>
              <a:buClr>
                <a:srgbClr val="FFC000"/>
              </a:buClr>
              <a:buSzPct val="150000"/>
              <a:buFont typeface="Wingdings" panose="05000000000000000000" pitchFamily="2" charset="2"/>
              <a:buChar char="§"/>
            </a:pPr>
            <a:r>
              <a:rPr lang="es-HN" sz="3200" dirty="0">
                <a:solidFill>
                  <a:prstClr val="black"/>
                </a:solidFill>
              </a:rPr>
              <a:t>Proximidad de vehículos</a:t>
            </a:r>
          </a:p>
          <a:p>
            <a:endParaRPr lang="en-US" dirty="0"/>
          </a:p>
        </p:txBody>
      </p:sp>
    </p:spTree>
    <p:extLst>
      <p:ext uri="{BB962C8B-B14F-4D97-AF65-F5344CB8AC3E}">
        <p14:creationId xmlns:p14="http://schemas.microsoft.com/office/powerpoint/2010/main" val="1428174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FAC53B4-C3F7-475D-8B7D-7ABFDCFF46FF}" type="slidenum">
              <a:rPr lang="en-US" smtClean="0">
                <a:solidFill>
                  <a:prstClr val="white">
                    <a:lumMod val="85000"/>
                  </a:prstClr>
                </a:solidFill>
              </a:rPr>
              <a:pPr/>
              <a:t>16</a:t>
            </a:fld>
            <a:endParaRPr lang="en-US">
              <a:solidFill>
                <a:prstClr val="white">
                  <a:lumMod val="85000"/>
                </a:prstClr>
              </a:solidFill>
            </a:endParaRPr>
          </a:p>
        </p:txBody>
      </p:sp>
      <p:sp>
        <p:nvSpPr>
          <p:cNvPr id="2" name="Title 1"/>
          <p:cNvSpPr>
            <a:spLocks noGrp="1"/>
          </p:cNvSpPr>
          <p:nvPr>
            <p:ph type="title"/>
          </p:nvPr>
        </p:nvSpPr>
        <p:spPr/>
        <p:txBody>
          <a:bodyPr>
            <a:noAutofit/>
          </a:bodyPr>
          <a:lstStyle/>
          <a:p>
            <a:r>
              <a:rPr lang="es-HN" dirty="0" smtClean="0">
                <a:solidFill>
                  <a:schemeClr val="tx1">
                    <a:lumMod val="50000"/>
                    <a:lumOff val="50000"/>
                  </a:schemeClr>
                </a:solidFill>
              </a:rPr>
              <a:t>Peligros Potenciales de Almacenamiento Plano</a:t>
            </a:r>
            <a:endParaRPr lang="es-HN" dirty="0">
              <a:solidFill>
                <a:schemeClr val="tx1">
                  <a:lumMod val="50000"/>
                  <a:lumOff val="50000"/>
                </a:schemeClr>
              </a:solidFill>
            </a:endParaRPr>
          </a:p>
        </p:txBody>
      </p:sp>
      <p:sp>
        <p:nvSpPr>
          <p:cNvPr id="4" name="Content Placeholder 3"/>
          <p:cNvSpPr>
            <a:spLocks noGrp="1"/>
          </p:cNvSpPr>
          <p:nvPr>
            <p:ph sz="half" idx="1"/>
          </p:nvPr>
        </p:nvSpPr>
        <p:spPr>
          <a:xfrm>
            <a:off x="304800" y="1600200"/>
            <a:ext cx="4038600" cy="5105400"/>
          </a:xfrm>
        </p:spPr>
        <p:txBody>
          <a:bodyPr>
            <a:normAutofit lnSpcReduction="10000"/>
          </a:bodyPr>
          <a:lstStyle/>
          <a:p>
            <a:pPr marL="365760" indent="-365760">
              <a:lnSpc>
                <a:spcPct val="110000"/>
              </a:lnSpc>
              <a:spcBef>
                <a:spcPts val="0"/>
              </a:spcBef>
              <a:spcAft>
                <a:spcPts val="600"/>
              </a:spcAft>
              <a:buClr>
                <a:srgbClr val="FFC000"/>
              </a:buClr>
              <a:buSzPct val="150000"/>
              <a:buFont typeface="Wingdings" panose="05000000000000000000" pitchFamily="2" charset="2"/>
              <a:buChar char="§"/>
            </a:pPr>
            <a:r>
              <a:rPr lang="en-US" sz="3200" dirty="0" err="1" smtClean="0"/>
              <a:t>Inmersión</a:t>
            </a:r>
            <a:endParaRPr lang="en-US" sz="3200" dirty="0" smtClean="0"/>
          </a:p>
          <a:p>
            <a:pPr marL="731520" lvl="1" indent="-365760">
              <a:lnSpc>
                <a:spcPct val="110000"/>
              </a:lnSpc>
              <a:spcBef>
                <a:spcPts val="0"/>
              </a:spcBef>
              <a:buClr>
                <a:srgbClr val="FFC000"/>
              </a:buClr>
              <a:buSzPct val="150000"/>
              <a:buFont typeface="Arial" panose="020B0604020202020204" pitchFamily="34" charset="0"/>
              <a:buChar char="•"/>
            </a:pPr>
            <a:r>
              <a:rPr lang="en-US" sz="2800" dirty="0" err="1">
                <a:latin typeface="Arial" panose="020B0604020202020204" pitchFamily="34" charset="0"/>
                <a:cs typeface="Arial" panose="020B0604020202020204" pitchFamily="34" charset="0"/>
              </a:rPr>
              <a:t>Grano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inclinado</a:t>
            </a:r>
            <a:endParaRPr lang="en-US" sz="2800" dirty="0">
              <a:latin typeface="Arial" panose="020B0604020202020204" pitchFamily="34" charset="0"/>
              <a:cs typeface="Arial" panose="020B0604020202020204" pitchFamily="34" charset="0"/>
            </a:endParaRPr>
          </a:p>
          <a:p>
            <a:pPr marL="731520" lvl="1" indent="-365760">
              <a:lnSpc>
                <a:spcPct val="110000"/>
              </a:lnSpc>
              <a:spcBef>
                <a:spcPts val="0"/>
              </a:spcBef>
              <a:spcAft>
                <a:spcPts val="600"/>
              </a:spcAft>
              <a:buClr>
                <a:srgbClr val="FFC000"/>
              </a:buClr>
              <a:buSzPct val="150000"/>
              <a:buFont typeface="Arial" panose="020B0604020202020204" pitchFamily="34" charset="0"/>
              <a:buChar char="•"/>
            </a:pPr>
            <a:r>
              <a:rPr lang="en-US" sz="2800" dirty="0" err="1">
                <a:latin typeface="Arial" panose="020B0604020202020204" pitchFamily="34" charset="0"/>
                <a:cs typeface="Arial" panose="020B0604020202020204" pitchFamily="34" charset="0"/>
              </a:rPr>
              <a:t>Grano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puenteado</a:t>
            </a:r>
            <a:endParaRPr lang="en-US" sz="2800" dirty="0">
              <a:latin typeface="Arial" panose="020B0604020202020204" pitchFamily="34" charset="0"/>
              <a:cs typeface="Arial" panose="020B0604020202020204" pitchFamily="34" charset="0"/>
            </a:endParaRPr>
          </a:p>
          <a:p>
            <a:pPr marL="365760" indent="-365760">
              <a:lnSpc>
                <a:spcPct val="110000"/>
              </a:lnSpc>
              <a:spcBef>
                <a:spcPts val="0"/>
              </a:spcBef>
              <a:spcAft>
                <a:spcPts val="600"/>
              </a:spcAft>
              <a:buClr>
                <a:srgbClr val="FFC000"/>
              </a:buClr>
              <a:buSzPct val="150000"/>
              <a:buFont typeface="Wingdings" panose="05000000000000000000" pitchFamily="2" charset="2"/>
              <a:buChar char="§"/>
            </a:pPr>
            <a:r>
              <a:rPr lang="en-US" sz="3200" dirty="0" err="1" smtClean="0"/>
              <a:t>Atmósfera</a:t>
            </a:r>
            <a:endParaRPr lang="en-US" sz="3200" dirty="0" smtClean="0"/>
          </a:p>
          <a:p>
            <a:pPr marL="731520" lvl="1" indent="-365760">
              <a:lnSpc>
                <a:spcPct val="90000"/>
              </a:lnSpc>
              <a:spcBef>
                <a:spcPts val="0"/>
              </a:spcBef>
              <a:spcAft>
                <a:spcPts val="200"/>
              </a:spcAft>
              <a:buClr>
                <a:srgbClr val="FFC000"/>
              </a:buClr>
              <a:buSzPct val="150000"/>
              <a:buFont typeface="Arial" panose="020B0604020202020204" pitchFamily="34" charset="0"/>
              <a:buChar char="•"/>
            </a:pPr>
            <a:r>
              <a:rPr lang="es-ES" sz="2800" dirty="0">
                <a:latin typeface="Arial" panose="020B0604020202020204" pitchFamily="34" charset="0"/>
                <a:cs typeface="Arial" panose="020B0604020202020204" pitchFamily="34" charset="0"/>
              </a:rPr>
              <a:t>Motores que funcionan con CO2</a:t>
            </a:r>
          </a:p>
          <a:p>
            <a:pPr marL="731520" lvl="1" indent="-365760">
              <a:lnSpc>
                <a:spcPct val="110000"/>
              </a:lnSpc>
              <a:spcBef>
                <a:spcPts val="0"/>
              </a:spcBef>
              <a:buClr>
                <a:srgbClr val="FFC000"/>
              </a:buClr>
              <a:buSzPct val="150000"/>
              <a:buFont typeface="Arial" panose="020B0604020202020204" pitchFamily="34" charset="0"/>
              <a:buChar char="•"/>
            </a:pPr>
            <a:r>
              <a:rPr lang="es-ES" sz="2800" dirty="0">
                <a:latin typeface="Arial" panose="020B0604020202020204" pitchFamily="34" charset="0"/>
                <a:cs typeface="Arial" panose="020B0604020202020204" pitchFamily="34" charset="0"/>
              </a:rPr>
              <a:t>Falta de ventilación</a:t>
            </a:r>
          </a:p>
          <a:p>
            <a:pPr marL="731520" lvl="1" indent="-365760">
              <a:lnSpc>
                <a:spcPct val="110000"/>
              </a:lnSpc>
              <a:spcBef>
                <a:spcPts val="0"/>
              </a:spcBef>
              <a:buClr>
                <a:srgbClr val="FFC000"/>
              </a:buClr>
              <a:buSzPct val="150000"/>
              <a:buFont typeface="Arial" panose="020B0604020202020204" pitchFamily="34" charset="0"/>
              <a:buChar char="•"/>
            </a:pPr>
            <a:r>
              <a:rPr lang="es-ES" sz="2800" dirty="0">
                <a:latin typeface="Arial" panose="020B0604020202020204" pitchFamily="34" charset="0"/>
                <a:cs typeface="Arial" panose="020B0604020202020204" pitchFamily="34" charset="0"/>
              </a:rPr>
              <a:t>Deterioro del grano</a:t>
            </a:r>
          </a:p>
          <a:p>
            <a:pPr marL="731520" lvl="1" indent="-365760">
              <a:lnSpc>
                <a:spcPct val="110000"/>
              </a:lnSpc>
              <a:spcBef>
                <a:spcPts val="0"/>
              </a:spcBef>
              <a:buClr>
                <a:srgbClr val="FFC000"/>
              </a:buClr>
              <a:buSzPct val="150000"/>
              <a:buFont typeface="Arial" panose="020B0604020202020204" pitchFamily="34" charset="0"/>
              <a:buChar char="•"/>
            </a:pPr>
            <a:r>
              <a:rPr lang="es-ES" sz="2800" dirty="0" smtClean="0">
                <a:latin typeface="Arial" panose="020B0604020202020204" pitchFamily="34" charset="0"/>
                <a:cs typeface="Arial" panose="020B0604020202020204" pitchFamily="34" charset="0"/>
              </a:rPr>
              <a:t>Fumigantes</a:t>
            </a:r>
            <a:endParaRPr lang="en-US" dirty="0"/>
          </a:p>
        </p:txBody>
      </p:sp>
      <p:sp>
        <p:nvSpPr>
          <p:cNvPr id="7" name="Content Placeholder 6"/>
          <p:cNvSpPr>
            <a:spLocks noGrp="1"/>
          </p:cNvSpPr>
          <p:nvPr>
            <p:ph sz="half" idx="2"/>
          </p:nvPr>
        </p:nvSpPr>
        <p:spPr>
          <a:xfrm>
            <a:off x="4648200" y="1600200"/>
            <a:ext cx="4267200" cy="5029200"/>
          </a:xfrm>
        </p:spPr>
        <p:txBody>
          <a:bodyPr>
            <a:normAutofit lnSpcReduction="10000"/>
          </a:bodyPr>
          <a:lstStyle/>
          <a:p>
            <a:pPr marL="365760" lvl="0" indent="-365760">
              <a:lnSpc>
                <a:spcPct val="110000"/>
              </a:lnSpc>
              <a:spcBef>
                <a:spcPts val="0"/>
              </a:spcBef>
              <a:spcAft>
                <a:spcPts val="600"/>
              </a:spcAft>
              <a:buClr>
                <a:srgbClr val="FFC000"/>
              </a:buClr>
              <a:buSzPct val="150000"/>
              <a:buFont typeface="Wingdings" panose="05000000000000000000" pitchFamily="2" charset="2"/>
              <a:buChar char="§"/>
            </a:pPr>
            <a:r>
              <a:rPr lang="en-US" sz="3200" dirty="0" err="1" smtClean="0">
                <a:solidFill>
                  <a:prstClr val="black"/>
                </a:solidFill>
              </a:rPr>
              <a:t>Atrapado</a:t>
            </a:r>
            <a:r>
              <a:rPr lang="en-US" sz="3200" dirty="0" smtClean="0">
                <a:solidFill>
                  <a:prstClr val="black"/>
                </a:solidFill>
              </a:rPr>
              <a:t>/</a:t>
            </a:r>
            <a:r>
              <a:rPr lang="en-US" sz="3200" dirty="0" err="1" smtClean="0">
                <a:solidFill>
                  <a:prstClr val="black"/>
                </a:solidFill>
              </a:rPr>
              <a:t>Aplastado</a:t>
            </a:r>
            <a:r>
              <a:rPr lang="en-US" sz="3200" dirty="0" smtClean="0">
                <a:solidFill>
                  <a:prstClr val="black"/>
                </a:solidFill>
              </a:rPr>
              <a:t> </a:t>
            </a:r>
            <a:r>
              <a:rPr lang="en-US" sz="3200" dirty="0" err="1">
                <a:solidFill>
                  <a:prstClr val="black"/>
                </a:solidFill>
              </a:rPr>
              <a:t>por</a:t>
            </a:r>
            <a:endParaRPr lang="en-US" sz="3200" dirty="0">
              <a:solidFill>
                <a:prstClr val="black"/>
              </a:solidFill>
            </a:endParaRPr>
          </a:p>
          <a:p>
            <a:pPr marL="731520" lvl="1" indent="-365760">
              <a:lnSpc>
                <a:spcPct val="110000"/>
              </a:lnSpc>
              <a:spcBef>
                <a:spcPts val="0"/>
              </a:spcBef>
              <a:buClr>
                <a:srgbClr val="FFC000"/>
              </a:buClr>
              <a:buSzPct val="150000"/>
              <a:buFont typeface="Arial" panose="020B0604020202020204" pitchFamily="34" charset="0"/>
              <a:buChar char="•"/>
            </a:pPr>
            <a:r>
              <a:rPr lang="en-US" sz="2800" dirty="0" err="1">
                <a:solidFill>
                  <a:prstClr val="black"/>
                </a:solidFill>
                <a:latin typeface="Arial" panose="020B0604020202020204" pitchFamily="34" charset="0"/>
                <a:cs typeface="Arial" panose="020B0604020202020204" pitchFamily="34" charset="0"/>
              </a:rPr>
              <a:t>Vehículos</a:t>
            </a:r>
            <a:endParaRPr lang="en-US" sz="2800" dirty="0">
              <a:solidFill>
                <a:prstClr val="black"/>
              </a:solidFill>
              <a:latin typeface="Arial" panose="020B0604020202020204" pitchFamily="34" charset="0"/>
              <a:cs typeface="Arial" panose="020B0604020202020204" pitchFamily="34" charset="0"/>
            </a:endParaRPr>
          </a:p>
          <a:p>
            <a:pPr marL="731520" lvl="1" indent="-365760">
              <a:lnSpc>
                <a:spcPct val="110000"/>
              </a:lnSpc>
              <a:spcBef>
                <a:spcPts val="0"/>
              </a:spcBef>
              <a:spcAft>
                <a:spcPts val="600"/>
              </a:spcAft>
              <a:buClr>
                <a:srgbClr val="FFC000"/>
              </a:buClr>
              <a:buSzPct val="150000"/>
              <a:buFont typeface="Arial" panose="020B0604020202020204" pitchFamily="34" charset="0"/>
              <a:buChar char="•"/>
            </a:pPr>
            <a:r>
              <a:rPr lang="en-US" sz="2800" dirty="0" err="1">
                <a:solidFill>
                  <a:prstClr val="black"/>
                </a:solidFill>
                <a:latin typeface="Arial" panose="020B0604020202020204" pitchFamily="34" charset="0"/>
                <a:cs typeface="Arial" panose="020B0604020202020204" pitchFamily="34" charset="0"/>
              </a:rPr>
              <a:t>Equipo</a:t>
            </a:r>
            <a:r>
              <a:rPr lang="en-US" sz="2800" dirty="0">
                <a:solidFill>
                  <a:prstClr val="black"/>
                </a:solidFill>
                <a:latin typeface="Arial" panose="020B0604020202020204" pitchFamily="34" charset="0"/>
                <a:cs typeface="Arial" panose="020B0604020202020204" pitchFamily="34" charset="0"/>
              </a:rPr>
              <a:t> con </a:t>
            </a:r>
            <a:r>
              <a:rPr lang="en-US" sz="2800" dirty="0" smtClean="0">
                <a:solidFill>
                  <a:prstClr val="black"/>
                </a:solidFill>
                <a:latin typeface="Arial" panose="020B0604020202020204" pitchFamily="34" charset="0"/>
                <a:cs typeface="Arial" panose="020B0604020202020204" pitchFamily="34" charset="0"/>
              </a:rPr>
              <a:t>motor</a:t>
            </a:r>
          </a:p>
          <a:p>
            <a:pPr marL="365760" lvl="0" indent="-365760">
              <a:lnSpc>
                <a:spcPct val="110000"/>
              </a:lnSpc>
              <a:spcBef>
                <a:spcPts val="0"/>
              </a:spcBef>
              <a:spcAft>
                <a:spcPts val="600"/>
              </a:spcAft>
              <a:buClr>
                <a:srgbClr val="FFC000"/>
              </a:buClr>
              <a:buSzPct val="150000"/>
              <a:buFont typeface="Wingdings" panose="05000000000000000000" pitchFamily="2" charset="2"/>
              <a:buChar char="§"/>
            </a:pPr>
            <a:r>
              <a:rPr lang="en-US" sz="3200" dirty="0" err="1" smtClean="0">
                <a:solidFill>
                  <a:prstClr val="black"/>
                </a:solidFill>
              </a:rPr>
              <a:t>Enredo</a:t>
            </a:r>
            <a:endParaRPr lang="en-US" sz="3200" dirty="0" smtClean="0">
              <a:solidFill>
                <a:prstClr val="black"/>
              </a:solidFill>
            </a:endParaRPr>
          </a:p>
          <a:p>
            <a:pPr marL="731520" lvl="1" indent="-365760">
              <a:lnSpc>
                <a:spcPct val="90000"/>
              </a:lnSpc>
              <a:spcBef>
                <a:spcPts val="0"/>
              </a:spcBef>
              <a:spcAft>
                <a:spcPts val="600"/>
              </a:spcAft>
              <a:buClr>
                <a:srgbClr val="FFC000"/>
              </a:buClr>
              <a:buSzPct val="150000"/>
              <a:buFont typeface="Arial" panose="020B0604020202020204" pitchFamily="34" charset="0"/>
              <a:buChar char="•"/>
            </a:pPr>
            <a:r>
              <a:rPr lang="en-US" sz="2800" dirty="0" err="1">
                <a:solidFill>
                  <a:prstClr val="black"/>
                </a:solidFill>
                <a:latin typeface="Arial" panose="020B0604020202020204" pitchFamily="34" charset="0"/>
                <a:cs typeface="Arial" panose="020B0604020202020204" pitchFamily="34" charset="0"/>
              </a:rPr>
              <a:t>Maquinaria</a:t>
            </a:r>
            <a:r>
              <a:rPr lang="en-US" sz="2800" dirty="0">
                <a:solidFill>
                  <a:prstClr val="black"/>
                </a:solidFill>
                <a:latin typeface="Arial" panose="020B0604020202020204" pitchFamily="34" charset="0"/>
                <a:cs typeface="Arial" panose="020B0604020202020204" pitchFamily="34" charset="0"/>
              </a:rPr>
              <a:t> sin </a:t>
            </a:r>
            <a:r>
              <a:rPr lang="en-US" sz="2800" dirty="0" err="1">
                <a:solidFill>
                  <a:prstClr val="black"/>
                </a:solidFill>
                <a:latin typeface="Arial" panose="020B0604020202020204" pitchFamily="34" charset="0"/>
                <a:cs typeface="Arial" panose="020B0604020202020204" pitchFamily="34" charset="0"/>
              </a:rPr>
              <a:t>resguardo</a:t>
            </a:r>
            <a:endParaRPr lang="en-US" sz="2800" dirty="0">
              <a:solidFill>
                <a:prstClr val="black"/>
              </a:solidFill>
              <a:latin typeface="Arial" panose="020B0604020202020204" pitchFamily="34" charset="0"/>
              <a:cs typeface="Arial" panose="020B0604020202020204" pitchFamily="34" charset="0"/>
            </a:endParaRPr>
          </a:p>
          <a:p>
            <a:pPr marL="365760" lvl="0" indent="-365760">
              <a:lnSpc>
                <a:spcPct val="110000"/>
              </a:lnSpc>
              <a:spcBef>
                <a:spcPts val="0"/>
              </a:spcBef>
              <a:spcAft>
                <a:spcPts val="600"/>
              </a:spcAft>
              <a:buClr>
                <a:srgbClr val="FFC000"/>
              </a:buClr>
              <a:buSzPct val="150000"/>
              <a:buFont typeface="Wingdings" panose="05000000000000000000" pitchFamily="2" charset="2"/>
              <a:buChar char="§"/>
            </a:pPr>
            <a:r>
              <a:rPr lang="en-US" sz="3200" dirty="0" err="1" smtClean="0">
                <a:solidFill>
                  <a:prstClr val="black"/>
                </a:solidFill>
              </a:rPr>
              <a:t>Polvo</a:t>
            </a:r>
            <a:endParaRPr lang="en-US" sz="3200" dirty="0" smtClean="0">
              <a:solidFill>
                <a:prstClr val="black"/>
              </a:solidFill>
            </a:endParaRPr>
          </a:p>
          <a:p>
            <a:pPr marL="731520" lvl="1" indent="-365760">
              <a:lnSpc>
                <a:spcPct val="110000"/>
              </a:lnSpc>
              <a:spcBef>
                <a:spcPts val="0"/>
              </a:spcBef>
              <a:buClr>
                <a:srgbClr val="FFC000"/>
              </a:buClr>
              <a:buSzPct val="150000"/>
              <a:buFont typeface="Arial" panose="020B0604020202020204" pitchFamily="34" charset="0"/>
              <a:buChar char="•"/>
            </a:pPr>
            <a:r>
              <a:rPr lang="en-US" sz="2800" dirty="0" err="1">
                <a:solidFill>
                  <a:prstClr val="black"/>
                </a:solidFill>
                <a:latin typeface="Arial" panose="020B0604020202020204" pitchFamily="34" charset="0"/>
                <a:cs typeface="Arial" panose="020B0604020202020204" pitchFamily="34" charset="0"/>
              </a:rPr>
              <a:t>Visibilidad</a:t>
            </a:r>
            <a:endParaRPr lang="en-US" sz="2800" dirty="0">
              <a:solidFill>
                <a:prstClr val="black"/>
              </a:solidFill>
              <a:latin typeface="Arial" panose="020B0604020202020204" pitchFamily="34" charset="0"/>
              <a:cs typeface="Arial" panose="020B0604020202020204" pitchFamily="34" charset="0"/>
            </a:endParaRPr>
          </a:p>
          <a:p>
            <a:pPr marL="731520" lvl="1" indent="-365760">
              <a:lnSpc>
                <a:spcPct val="110000"/>
              </a:lnSpc>
              <a:spcBef>
                <a:spcPts val="0"/>
              </a:spcBef>
              <a:buClr>
                <a:srgbClr val="FFC000"/>
              </a:buClr>
              <a:buSzPct val="150000"/>
              <a:buFont typeface="Arial" panose="020B0604020202020204" pitchFamily="34" charset="0"/>
              <a:buChar char="•"/>
            </a:pPr>
            <a:r>
              <a:rPr lang="en-US" sz="2800" dirty="0" err="1" smtClean="0">
                <a:solidFill>
                  <a:prstClr val="black"/>
                </a:solidFill>
                <a:latin typeface="Arial" panose="020B0604020202020204" pitchFamily="34" charset="0"/>
                <a:cs typeface="Arial" panose="020B0604020202020204" pitchFamily="34" charset="0"/>
              </a:rPr>
              <a:t>Explosión</a:t>
            </a:r>
            <a:endParaRPr lang="en-US" dirty="0"/>
          </a:p>
        </p:txBody>
      </p:sp>
    </p:spTree>
    <p:extLst>
      <p:ext uri="{BB962C8B-B14F-4D97-AF65-F5344CB8AC3E}">
        <p14:creationId xmlns:p14="http://schemas.microsoft.com/office/powerpoint/2010/main" val="1207236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228600"/>
            <a:ext cx="9067800" cy="1082675"/>
          </a:xfrm>
        </p:spPr>
        <p:txBody>
          <a:bodyPr anchor="t">
            <a:normAutofit/>
          </a:bodyPr>
          <a:lstStyle/>
          <a:p>
            <a:r>
              <a:rPr lang="es-HN" dirty="0" smtClean="0">
                <a:solidFill>
                  <a:schemeClr val="tx1">
                    <a:lumMod val="50000"/>
                    <a:lumOff val="50000"/>
                  </a:schemeClr>
                </a:solidFill>
              </a:rPr>
              <a:t>Evaluar Potencial de Inmersión</a:t>
            </a:r>
            <a:endParaRPr lang="es-HN"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fld id="{0FAC53B4-C3F7-475D-8B7D-7ABFDCFF46FF}" type="slidenum">
              <a:rPr lang="en-US" smtClean="0"/>
              <a:t>17</a:t>
            </a:fld>
            <a:endParaRPr lang="en-US"/>
          </a:p>
        </p:txBody>
      </p:sp>
      <p:sp>
        <p:nvSpPr>
          <p:cNvPr id="3" name="Content Placeholder 2"/>
          <p:cNvSpPr>
            <a:spLocks noGrp="1"/>
          </p:cNvSpPr>
          <p:nvPr>
            <p:ph idx="1"/>
          </p:nvPr>
        </p:nvSpPr>
        <p:spPr>
          <a:xfrm>
            <a:off x="228600" y="1066800"/>
            <a:ext cx="8686800" cy="5791200"/>
          </a:xfrm>
        </p:spPr>
        <p:txBody>
          <a:bodyPr>
            <a:normAutofit/>
          </a:bodyPr>
          <a:lstStyle/>
          <a:p>
            <a:pPr marL="0" indent="0">
              <a:spcBef>
                <a:spcPts val="0"/>
              </a:spcBef>
              <a:spcAft>
                <a:spcPts val="1200"/>
              </a:spcAft>
              <a:buNone/>
            </a:pPr>
            <a:r>
              <a:rPr lang="es-HN" sz="3600" b="1" dirty="0" smtClean="0">
                <a:solidFill>
                  <a:schemeClr val="accent6">
                    <a:lumMod val="75000"/>
                  </a:schemeClr>
                </a:solidFill>
              </a:rPr>
              <a:t>No se anticipa riesgo de inmersión:</a:t>
            </a:r>
          </a:p>
          <a:p>
            <a:pPr marL="365760" indent="-365760">
              <a:spcBef>
                <a:spcPts val="0"/>
              </a:spcBef>
              <a:buClr>
                <a:srgbClr val="FFC000"/>
              </a:buClr>
              <a:buSzPct val="150000"/>
              <a:buFont typeface="Wingdings" panose="05000000000000000000" pitchFamily="2" charset="2"/>
              <a:buChar char="§"/>
            </a:pPr>
            <a:r>
              <a:rPr lang="es-HN" sz="3200" dirty="0" smtClean="0"/>
              <a:t>Llenado es continuo</a:t>
            </a:r>
          </a:p>
          <a:p>
            <a:pPr marL="731520" lvl="1" indent="-365760">
              <a:spcBef>
                <a:spcPts val="0"/>
              </a:spcBef>
              <a:buClr>
                <a:srgbClr val="FFC000"/>
              </a:buClr>
              <a:buSzPct val="150000"/>
              <a:buFont typeface="Arial" panose="020B0604020202020204" pitchFamily="34" charset="0"/>
              <a:buChar char="•"/>
            </a:pPr>
            <a:r>
              <a:rPr lang="es-HN" dirty="0" smtClean="0">
                <a:latin typeface="Arial" panose="020B0604020202020204" pitchFamily="34" charset="0"/>
                <a:cs typeface="Arial" panose="020B0604020202020204" pitchFamily="34" charset="0"/>
              </a:rPr>
              <a:t>No en diferentes </a:t>
            </a:r>
          </a:p>
          <a:p>
            <a:pPr marL="731520" lvl="1" indent="0">
              <a:spcBef>
                <a:spcPts val="0"/>
              </a:spcBef>
              <a:buClr>
                <a:srgbClr val="FFC000"/>
              </a:buClr>
              <a:buSzPct val="150000"/>
              <a:buNone/>
            </a:pPr>
            <a:r>
              <a:rPr lang="es-HN" dirty="0" smtClean="0">
                <a:latin typeface="Arial" panose="020B0604020202020204" pitchFamily="34" charset="0"/>
                <a:cs typeface="Arial" panose="020B0604020202020204" pitchFamily="34" charset="0"/>
              </a:rPr>
              <a:t>estaciones del año, etc.</a:t>
            </a:r>
          </a:p>
          <a:p>
            <a:pPr marL="365760" indent="-365760">
              <a:spcBef>
                <a:spcPts val="0"/>
              </a:spcBef>
              <a:buClr>
                <a:srgbClr val="FFC000"/>
              </a:buClr>
              <a:buSzPct val="150000"/>
              <a:buFont typeface="Wingdings" panose="05000000000000000000" pitchFamily="2" charset="2"/>
              <a:buChar char="§"/>
            </a:pPr>
            <a:r>
              <a:rPr lang="es-HN" sz="3200" dirty="0" smtClean="0"/>
              <a:t>No tirado desde el fondo</a:t>
            </a:r>
          </a:p>
          <a:p>
            <a:pPr marL="731520" lvl="1" indent="-365760">
              <a:spcBef>
                <a:spcPts val="0"/>
              </a:spcBef>
              <a:buClr>
                <a:srgbClr val="FFC000"/>
              </a:buClr>
              <a:buSzPct val="150000"/>
              <a:buFont typeface="Arial" panose="020B0604020202020204" pitchFamily="34" charset="0"/>
              <a:buChar char="•"/>
            </a:pPr>
            <a:r>
              <a:rPr lang="es-HN" dirty="0" smtClean="0">
                <a:latin typeface="Arial" panose="020B0604020202020204" pitchFamily="34" charset="0"/>
                <a:cs typeface="Arial" panose="020B0604020202020204" pitchFamily="34" charset="0"/>
              </a:rPr>
              <a:t>Se extrae desde el centro</a:t>
            </a:r>
          </a:p>
          <a:p>
            <a:pPr marL="731520" lvl="1" indent="-365760">
              <a:spcBef>
                <a:spcPts val="0"/>
              </a:spcBef>
              <a:buClr>
                <a:srgbClr val="FFC000"/>
              </a:buClr>
              <a:buSzPct val="150000"/>
              <a:buFont typeface="Arial" panose="020B0604020202020204" pitchFamily="34" charset="0"/>
              <a:buChar char="•"/>
            </a:pPr>
            <a:r>
              <a:rPr lang="es-HN" dirty="0" smtClean="0">
                <a:latin typeface="Arial" panose="020B0604020202020204" pitchFamily="34" charset="0"/>
                <a:cs typeface="Arial" panose="020B0604020202020204" pitchFamily="34" charset="0"/>
              </a:rPr>
              <a:t>Recogida inicial</a:t>
            </a:r>
          </a:p>
          <a:p>
            <a:pPr marL="365760" indent="-365760">
              <a:spcBef>
                <a:spcPts val="0"/>
              </a:spcBef>
              <a:buClr>
                <a:srgbClr val="FFC000"/>
              </a:buClr>
              <a:buSzPct val="150000"/>
              <a:buFont typeface="Wingdings" panose="05000000000000000000" pitchFamily="2" charset="2"/>
              <a:buChar char="§"/>
            </a:pPr>
            <a:r>
              <a:rPr lang="es-HN" sz="3200" dirty="0" smtClean="0"/>
              <a:t>Angulo de reposo normal</a:t>
            </a:r>
          </a:p>
          <a:p>
            <a:pPr marL="365760" indent="-365760">
              <a:spcBef>
                <a:spcPts val="0"/>
              </a:spcBef>
              <a:buClr>
                <a:srgbClr val="FFC000"/>
              </a:buClr>
              <a:buSzPct val="150000"/>
              <a:buFont typeface="Wingdings" panose="05000000000000000000" pitchFamily="2" charset="2"/>
              <a:buChar char="§"/>
            </a:pPr>
            <a:r>
              <a:rPr lang="es-HN" sz="3200" dirty="0" smtClean="0"/>
              <a:t>Tirado desde el suelo con cargador, etc.</a:t>
            </a:r>
          </a:p>
          <a:p>
            <a:pPr marL="365760" indent="-365760">
              <a:spcBef>
                <a:spcPts val="0"/>
              </a:spcBef>
              <a:buClr>
                <a:srgbClr val="FFC000"/>
              </a:buClr>
              <a:buSzPct val="150000"/>
              <a:buFont typeface="Wingdings" panose="05000000000000000000" pitchFamily="2" charset="2"/>
              <a:buChar char="§"/>
            </a:pPr>
            <a:r>
              <a:rPr lang="es-HN" sz="3200" dirty="0" smtClean="0"/>
              <a:t>No hay grano empinado significativo visible </a:t>
            </a:r>
          </a:p>
          <a:p>
            <a:pPr marL="731520" lvl="1" indent="-365760">
              <a:spcBef>
                <a:spcPts val="0"/>
              </a:spcBef>
              <a:buClr>
                <a:srgbClr val="FFC000"/>
              </a:buClr>
              <a:buSzPct val="150000"/>
              <a:buFont typeface="Arial" panose="020B0604020202020204" pitchFamily="34" charset="0"/>
              <a:buChar char="•"/>
            </a:pPr>
            <a:r>
              <a:rPr lang="es-HN" dirty="0" smtClean="0">
                <a:latin typeface="Arial" panose="020B0604020202020204" pitchFamily="34" charset="0"/>
                <a:cs typeface="Arial" panose="020B0604020202020204" pitchFamily="34" charset="0"/>
              </a:rPr>
              <a:t>En la descarga</a:t>
            </a:r>
          </a:p>
          <a:p>
            <a:endParaRPr lang="en-US" sz="1900" dirty="0"/>
          </a:p>
        </p:txBody>
      </p:sp>
      <p:pic>
        <p:nvPicPr>
          <p:cNvPr id="7" name="Picture 6" title="Llenado pila de almacenamiento plana"/>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81600" y="1828800"/>
            <a:ext cx="3657600" cy="2465294"/>
          </a:xfrm>
          <a:prstGeom prst="roundRect">
            <a:avLst/>
          </a:prstGeom>
          <a:noFill/>
          <a:ln>
            <a:noFill/>
          </a:ln>
        </p:spPr>
      </p:pic>
    </p:spTree>
    <p:extLst>
      <p:ext uri="{BB962C8B-B14F-4D97-AF65-F5344CB8AC3E}">
        <p14:creationId xmlns:p14="http://schemas.microsoft.com/office/powerpoint/2010/main" val="270211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AC53B4-C3F7-475D-8B7D-7ABFDCFF46FF}" type="slidenum">
              <a:rPr lang="en-US" smtClean="0">
                <a:solidFill>
                  <a:prstClr val="white">
                    <a:lumMod val="85000"/>
                  </a:prstClr>
                </a:solidFill>
              </a:rPr>
              <a:pPr/>
              <a:t>18</a:t>
            </a:fld>
            <a:endParaRPr lang="en-US">
              <a:solidFill>
                <a:prstClr val="white">
                  <a:lumMod val="85000"/>
                </a:prstClr>
              </a:solidFill>
            </a:endParaRPr>
          </a:p>
        </p:txBody>
      </p:sp>
      <p:sp>
        <p:nvSpPr>
          <p:cNvPr id="4" name="Title 3" title=" "/>
          <p:cNvSpPr>
            <a:spLocks noGrp="1"/>
          </p:cNvSpPr>
          <p:nvPr>
            <p:ph type="title"/>
          </p:nvPr>
        </p:nvSpPr>
        <p:spPr>
          <a:xfrm>
            <a:off x="304800" y="274638"/>
            <a:ext cx="8534400" cy="1863086"/>
          </a:xfrm>
        </p:spPr>
        <p:txBody>
          <a:bodyPr>
            <a:normAutofit fontScale="90000"/>
          </a:bodyPr>
          <a:lstStyle/>
          <a:p>
            <a:r>
              <a:rPr lang="es-ES" sz="4000" dirty="0"/>
              <a:t>Anatomía de un Cerro de Granos</a:t>
            </a:r>
            <a:br>
              <a:rPr lang="es-ES" sz="4000" dirty="0"/>
            </a:br>
            <a:r>
              <a:rPr lang="es-ES" sz="4000" dirty="0"/>
              <a:t>Historial de </a:t>
            </a:r>
            <a:r>
              <a:rPr lang="es-ES" sz="4000" dirty="0" smtClean="0"/>
              <a:t>Llenado </a:t>
            </a:r>
            <a:r>
              <a:rPr lang="es-ES" dirty="0" smtClean="0"/>
              <a:t/>
            </a:r>
            <a:br>
              <a:rPr lang="es-ES" dirty="0" smtClean="0"/>
            </a:br>
            <a:r>
              <a:rPr lang="es-ES" dirty="0" smtClean="0"/>
              <a:t>No </a:t>
            </a:r>
            <a:r>
              <a:rPr lang="es-ES" dirty="0"/>
              <a:t>hay potencial de grano puenteado</a:t>
            </a:r>
            <a:endParaRPr lang="en-US" dirty="0"/>
          </a:p>
        </p:txBody>
      </p:sp>
      <p:pic>
        <p:nvPicPr>
          <p:cNvPr id="6" name="Picture 5" title="Pared de retenciónde un Cerro de Granos. Historial de Llenado. No hay potencial de grano puentead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2121677"/>
            <a:ext cx="2743200" cy="2057400"/>
          </a:xfrm>
          <a:prstGeom prst="rect">
            <a:avLst/>
          </a:prstGeom>
        </p:spPr>
      </p:pic>
      <p:pic>
        <p:nvPicPr>
          <p:cNvPr id="20" name="Picture 19" title="Llenando la primera pil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4881" y="2121677"/>
            <a:ext cx="2743200" cy="2057400"/>
          </a:xfrm>
          <a:prstGeom prst="rect">
            <a:avLst/>
          </a:prstGeom>
        </p:spPr>
      </p:pic>
      <p:pic>
        <p:nvPicPr>
          <p:cNvPr id="9" name="Picture 8" title="Llenando la primera pil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0" y="2121677"/>
            <a:ext cx="2743200" cy="2057400"/>
          </a:xfrm>
          <a:prstGeom prst="rect">
            <a:avLst/>
          </a:prstGeom>
        </p:spPr>
      </p:pic>
      <p:pic>
        <p:nvPicPr>
          <p:cNvPr id="21" name="Picture 20" title="Llenando la primera pila"/>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6800" y="4309424"/>
            <a:ext cx="2743200" cy="2057401"/>
          </a:xfrm>
          <a:prstGeom prst="rect">
            <a:avLst/>
          </a:prstGeom>
        </p:spPr>
      </p:pic>
      <p:pic>
        <p:nvPicPr>
          <p:cNvPr id="14" name="Picture 13" title="Primera pila grano"/>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67200" y="4309424"/>
            <a:ext cx="2743200" cy="2057400"/>
          </a:xfrm>
          <a:prstGeom prst="rect">
            <a:avLst/>
          </a:prstGeom>
        </p:spPr>
      </p:pic>
    </p:spTree>
    <p:extLst>
      <p:ext uri="{BB962C8B-B14F-4D97-AF65-F5344CB8AC3E}">
        <p14:creationId xmlns:p14="http://schemas.microsoft.com/office/powerpoint/2010/main" val="6492008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AC53B4-C3F7-475D-8B7D-7ABFDCFF46FF}" type="slidenum">
              <a:rPr lang="en-US" smtClean="0">
                <a:solidFill>
                  <a:prstClr val="white">
                    <a:lumMod val="85000"/>
                  </a:prstClr>
                </a:solidFill>
              </a:rPr>
              <a:pPr/>
              <a:t>19</a:t>
            </a:fld>
            <a:endParaRPr lang="en-US">
              <a:solidFill>
                <a:prstClr val="white">
                  <a:lumMod val="85000"/>
                </a:prstClr>
              </a:solidFill>
            </a:endParaRPr>
          </a:p>
        </p:txBody>
      </p:sp>
      <p:sp>
        <p:nvSpPr>
          <p:cNvPr id="4" name="Title 3"/>
          <p:cNvSpPr>
            <a:spLocks noGrp="1"/>
          </p:cNvSpPr>
          <p:nvPr>
            <p:ph type="title"/>
          </p:nvPr>
        </p:nvSpPr>
        <p:spPr>
          <a:xfrm>
            <a:off x="381000" y="274638"/>
            <a:ext cx="8382000" cy="1988950"/>
          </a:xfrm>
        </p:spPr>
        <p:txBody>
          <a:bodyPr anchor="t">
            <a:normAutofit fontScale="90000"/>
          </a:bodyPr>
          <a:lstStyle/>
          <a:p>
            <a:r>
              <a:rPr lang="es-ES" sz="4000" dirty="0"/>
              <a:t>Anatomía de un Cerro de Granos</a:t>
            </a:r>
            <a:br>
              <a:rPr lang="es-ES" sz="4000" dirty="0"/>
            </a:br>
            <a:r>
              <a:rPr lang="es-ES" sz="4000" dirty="0"/>
              <a:t>Historial de Llenado </a:t>
            </a:r>
            <a:r>
              <a:rPr lang="es-ES" sz="4000" dirty="0" smtClean="0"/>
              <a:t> </a:t>
            </a:r>
            <a:r>
              <a:rPr lang="es-ES" dirty="0" smtClean="0"/>
              <a:t/>
            </a:r>
            <a:br>
              <a:rPr lang="es-ES" dirty="0" smtClean="0"/>
            </a:br>
            <a:r>
              <a:rPr lang="es-ES" dirty="0" smtClean="0"/>
              <a:t>No </a:t>
            </a:r>
            <a:r>
              <a:rPr lang="es-ES" dirty="0"/>
              <a:t>hay potencial de grano puenteado</a:t>
            </a:r>
            <a:endParaRPr lang="en-US" dirty="0"/>
          </a:p>
        </p:txBody>
      </p:sp>
      <p:pic>
        <p:nvPicPr>
          <p:cNvPr id="15" name="Picture 14" title="Llenando la segunda pila de grano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2057400"/>
            <a:ext cx="2743200" cy="2057400"/>
          </a:xfrm>
          <a:prstGeom prst="rect">
            <a:avLst/>
          </a:prstGeom>
        </p:spPr>
      </p:pic>
      <p:pic>
        <p:nvPicPr>
          <p:cNvPr id="10" name="Picture 9" title="El grano llena la forma de la pared del retenedo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0400" y="2057400"/>
            <a:ext cx="2743200" cy="2057400"/>
          </a:xfrm>
          <a:prstGeom prst="rect">
            <a:avLst/>
          </a:prstGeom>
        </p:spPr>
      </p:pic>
      <p:pic>
        <p:nvPicPr>
          <p:cNvPr id="13" name="Picture 12" title="  El grano llena la forma de la pared del retenedo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0" y="2057400"/>
            <a:ext cx="2743200" cy="2057400"/>
          </a:xfrm>
          <a:prstGeom prst="rect">
            <a:avLst/>
          </a:prstGeom>
        </p:spPr>
      </p:pic>
      <p:pic>
        <p:nvPicPr>
          <p:cNvPr id="11" name="Picture 10" title="La segunda pila de granos. Mirar angulo de reposo."/>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15500" y="4191000"/>
            <a:ext cx="5513000" cy="2514600"/>
          </a:xfrm>
          <a:prstGeom prst="rect">
            <a:avLst/>
          </a:prstGeom>
        </p:spPr>
      </p:pic>
    </p:spTree>
    <p:extLst>
      <p:ext uri="{BB962C8B-B14F-4D97-AF65-F5344CB8AC3E}">
        <p14:creationId xmlns:p14="http://schemas.microsoft.com/office/powerpoint/2010/main" val="3324121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4191000"/>
            <a:ext cx="7772400" cy="2209800"/>
          </a:xfrm>
        </p:spPr>
        <p:txBody>
          <a:bodyPr>
            <a:noAutofit/>
          </a:bodyPr>
          <a:lstStyle/>
          <a:p>
            <a:r>
              <a:rPr lang="en-US" dirty="0" err="1">
                <a:solidFill>
                  <a:srgbClr val="F5881B"/>
                </a:solidFill>
              </a:rPr>
              <a:t>Comprendiendo</a:t>
            </a:r>
            <a:r>
              <a:rPr lang="en-US" dirty="0">
                <a:solidFill>
                  <a:srgbClr val="F5881B"/>
                </a:solidFill>
              </a:rPr>
              <a:t> el </a:t>
            </a:r>
            <a:r>
              <a:rPr lang="en-US" dirty="0" err="1">
                <a:solidFill>
                  <a:srgbClr val="F5881B"/>
                </a:solidFill>
              </a:rPr>
              <a:t>Almacenamiento</a:t>
            </a:r>
            <a:r>
              <a:rPr lang="en-US" dirty="0">
                <a:solidFill>
                  <a:srgbClr val="F5881B"/>
                </a:solidFill>
              </a:rPr>
              <a:t> Plano &amp; </a:t>
            </a:r>
            <a:r>
              <a:rPr lang="en-US" dirty="0" err="1">
                <a:solidFill>
                  <a:srgbClr val="F5881B"/>
                </a:solidFill>
              </a:rPr>
              <a:t>Cerros</a:t>
            </a:r>
            <a:r>
              <a:rPr lang="en-US" dirty="0">
                <a:solidFill>
                  <a:srgbClr val="F5881B"/>
                </a:solidFill>
              </a:rPr>
              <a:t> de </a:t>
            </a:r>
            <a:r>
              <a:rPr lang="en-US" dirty="0" err="1">
                <a:solidFill>
                  <a:srgbClr val="F5881B"/>
                </a:solidFill>
              </a:rPr>
              <a:t>Grano</a:t>
            </a:r>
            <a:r>
              <a:rPr lang="en-US" dirty="0">
                <a:solidFill>
                  <a:srgbClr val="F5881B"/>
                </a:solidFill>
              </a:rPr>
              <a:t/>
            </a:r>
            <a:br>
              <a:rPr lang="en-US" dirty="0">
                <a:solidFill>
                  <a:srgbClr val="F5881B"/>
                </a:solidFill>
              </a:rPr>
            </a:br>
            <a:endParaRPr lang="en-US" dirty="0">
              <a:solidFill>
                <a:srgbClr val="F5881B"/>
              </a:solidFill>
            </a:endParaRPr>
          </a:p>
        </p:txBody>
      </p:sp>
      <p:sp>
        <p:nvSpPr>
          <p:cNvPr id="7" name="Text Placeholder 6"/>
          <p:cNvSpPr>
            <a:spLocks noGrp="1"/>
          </p:cNvSpPr>
          <p:nvPr>
            <p:ph type="body" idx="1"/>
          </p:nvPr>
        </p:nvSpPr>
        <p:spPr>
          <a:xfrm>
            <a:off x="685800" y="2614613"/>
            <a:ext cx="7772400" cy="1500187"/>
          </a:xfrm>
        </p:spPr>
        <p:txBody>
          <a:bodyPr>
            <a:normAutofit/>
          </a:bodyPr>
          <a:lstStyle/>
          <a:p>
            <a:r>
              <a:rPr lang="en-US" sz="4000" dirty="0">
                <a:solidFill>
                  <a:schemeClr val="bg1">
                    <a:lumMod val="50000"/>
                  </a:schemeClr>
                </a:solidFill>
              </a:rPr>
              <a:t>Mini </a:t>
            </a:r>
            <a:r>
              <a:rPr lang="en-US" sz="4000" dirty="0" err="1">
                <a:solidFill>
                  <a:schemeClr val="bg1">
                    <a:lumMod val="50000"/>
                  </a:schemeClr>
                </a:solidFill>
              </a:rPr>
              <a:t>Módulo</a:t>
            </a:r>
            <a:endParaRPr lang="en-US" sz="4000" dirty="0">
              <a:solidFill>
                <a:schemeClr val="bg1">
                  <a:lumMod val="50000"/>
                </a:schemeClr>
              </a:solidFill>
            </a:endParaRPr>
          </a:p>
        </p:txBody>
      </p:sp>
      <p:pic>
        <p:nvPicPr>
          <p:cNvPr id="9" name="Picture 8" title="Cerros de Gran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8200" y="685800"/>
            <a:ext cx="3654591" cy="2743200"/>
          </a:xfrm>
          <a:prstGeom prst="rect">
            <a:avLst/>
          </a:prstGeom>
        </p:spPr>
      </p:pic>
      <p:pic>
        <p:nvPicPr>
          <p:cNvPr id="10" name="Picture 9" title="Almacenamiento Plano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 y="685800"/>
            <a:ext cx="3657600" cy="2743200"/>
          </a:xfrm>
          <a:prstGeom prst="rect">
            <a:avLst/>
          </a:prstGeom>
        </p:spPr>
      </p:pic>
    </p:spTree>
    <p:extLst>
      <p:ext uri="{BB962C8B-B14F-4D97-AF65-F5344CB8AC3E}">
        <p14:creationId xmlns:p14="http://schemas.microsoft.com/office/powerpoint/2010/main" val="3678485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title="Anatomía de un Cerro de Granos. Historial de Llenado .  No hay potencial de grano puenteado."/>
          <p:cNvSpPr>
            <a:spLocks noGrp="1"/>
          </p:cNvSpPr>
          <p:nvPr>
            <p:ph type="title"/>
          </p:nvPr>
        </p:nvSpPr>
        <p:spPr>
          <a:xfrm>
            <a:off x="304800" y="274638"/>
            <a:ext cx="8534400" cy="1706562"/>
          </a:xfrm>
        </p:spPr>
        <p:txBody>
          <a:bodyPr anchor="t">
            <a:normAutofit fontScale="90000"/>
          </a:bodyPr>
          <a:lstStyle/>
          <a:p>
            <a:r>
              <a:rPr lang="es-ES" sz="4000" dirty="0">
                <a:solidFill>
                  <a:schemeClr val="tx1">
                    <a:lumMod val="50000"/>
                    <a:lumOff val="50000"/>
                  </a:schemeClr>
                </a:solidFill>
              </a:rPr>
              <a:t>Anatomía de un Cerro de Granos</a:t>
            </a:r>
            <a:br>
              <a:rPr lang="es-ES" sz="4000" dirty="0">
                <a:solidFill>
                  <a:schemeClr val="tx1">
                    <a:lumMod val="50000"/>
                    <a:lumOff val="50000"/>
                  </a:schemeClr>
                </a:solidFill>
              </a:rPr>
            </a:br>
            <a:r>
              <a:rPr lang="es-ES" sz="4000" dirty="0">
                <a:solidFill>
                  <a:schemeClr val="tx1">
                    <a:lumMod val="50000"/>
                    <a:lumOff val="50000"/>
                  </a:schemeClr>
                </a:solidFill>
              </a:rPr>
              <a:t>Historial de </a:t>
            </a:r>
            <a:r>
              <a:rPr lang="es-ES" sz="4000" dirty="0" smtClean="0">
                <a:solidFill>
                  <a:schemeClr val="tx1">
                    <a:lumMod val="50000"/>
                    <a:lumOff val="50000"/>
                  </a:schemeClr>
                </a:solidFill>
              </a:rPr>
              <a:t>Llenado </a:t>
            </a:r>
            <a:r>
              <a:rPr lang="es-ES" dirty="0" smtClean="0">
                <a:solidFill>
                  <a:schemeClr val="tx1">
                    <a:lumMod val="50000"/>
                    <a:lumOff val="50000"/>
                  </a:schemeClr>
                </a:solidFill>
              </a:rPr>
              <a:t/>
            </a:r>
            <a:br>
              <a:rPr lang="es-ES" dirty="0" smtClean="0">
                <a:solidFill>
                  <a:schemeClr val="tx1">
                    <a:lumMod val="50000"/>
                    <a:lumOff val="50000"/>
                  </a:schemeClr>
                </a:solidFill>
              </a:rPr>
            </a:br>
            <a:r>
              <a:rPr lang="es-ES" dirty="0" smtClean="0">
                <a:solidFill>
                  <a:schemeClr val="tx1">
                    <a:lumMod val="50000"/>
                    <a:lumOff val="50000"/>
                  </a:schemeClr>
                </a:solidFill>
              </a:rPr>
              <a:t>No </a:t>
            </a:r>
            <a:r>
              <a:rPr lang="es-ES" dirty="0">
                <a:solidFill>
                  <a:schemeClr val="tx1">
                    <a:lumMod val="50000"/>
                    <a:lumOff val="50000"/>
                  </a:schemeClr>
                </a:solidFill>
              </a:rPr>
              <a:t>hay potencial de grano </a:t>
            </a:r>
            <a:r>
              <a:rPr lang="es-ES" dirty="0" smtClean="0">
                <a:solidFill>
                  <a:schemeClr val="tx1">
                    <a:lumMod val="50000"/>
                    <a:lumOff val="50000"/>
                  </a:schemeClr>
                </a:solidFill>
              </a:rPr>
              <a:t>puenteado </a:t>
            </a:r>
            <a:endParaRPr lang="en-US" dirty="0">
              <a:solidFill>
                <a:schemeClr val="tx1">
                  <a:lumMod val="50000"/>
                  <a:lumOff val="50000"/>
                </a:schemeClr>
              </a:solidFill>
            </a:endParaRPr>
          </a:p>
        </p:txBody>
      </p:sp>
      <p:sp>
        <p:nvSpPr>
          <p:cNvPr id="3" name="Slide Number Placeholder 2"/>
          <p:cNvSpPr>
            <a:spLocks noGrp="1"/>
          </p:cNvSpPr>
          <p:nvPr>
            <p:ph type="sldNum" sz="quarter" idx="12"/>
          </p:nvPr>
        </p:nvSpPr>
        <p:spPr/>
        <p:txBody>
          <a:bodyPr/>
          <a:lstStyle/>
          <a:p>
            <a:fld id="{0FAC53B4-C3F7-475D-8B7D-7ABFDCFF46FF}" type="slidenum">
              <a:rPr lang="en-US" smtClean="0">
                <a:solidFill>
                  <a:prstClr val="white">
                    <a:lumMod val="85000"/>
                  </a:prstClr>
                </a:solidFill>
              </a:rPr>
              <a:pPr/>
              <a:t>20</a:t>
            </a:fld>
            <a:endParaRPr lang="en-US">
              <a:solidFill>
                <a:prstClr val="white">
                  <a:lumMod val="85000"/>
                </a:prstClr>
              </a:solidFill>
            </a:endParaRPr>
          </a:p>
        </p:txBody>
      </p:sp>
      <p:grpSp>
        <p:nvGrpSpPr>
          <p:cNvPr id="6" name="Group 5" title="Anatomía de un Cerro de Granos"/>
          <p:cNvGrpSpPr/>
          <p:nvPr/>
        </p:nvGrpSpPr>
        <p:grpSpPr>
          <a:xfrm>
            <a:off x="188260" y="2147050"/>
            <a:ext cx="8752242" cy="2057401"/>
            <a:chOff x="152400" y="2147050"/>
            <a:chExt cx="8752242" cy="2057401"/>
          </a:xfrm>
        </p:grpSpPr>
        <p:pic>
          <p:nvPicPr>
            <p:cNvPr id="12" name="Picture 11" title="El segundo muro de contención está lleno de gran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2147050"/>
              <a:ext cx="2743200" cy="2057400"/>
            </a:xfrm>
            <a:prstGeom prst="rect">
              <a:avLst/>
            </a:prstGeom>
          </p:spPr>
        </p:pic>
        <p:pic>
          <p:nvPicPr>
            <p:cNvPr id="16" name="Picture 15" title="El segundo muro de contención está lleno de grano. Ángulo de reposo de  ambos pilotes lo mism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3517" y="2147050"/>
              <a:ext cx="2743200" cy="2057401"/>
            </a:xfrm>
            <a:prstGeom prst="rect">
              <a:avLst/>
            </a:prstGeom>
          </p:spPr>
        </p:pic>
        <p:pic>
          <p:nvPicPr>
            <p:cNvPr id="17" name="Picture 16" title="Primera pila de grano cubierta con lona. Llenando la segunda pila de granos."/>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43600" y="2147050"/>
              <a:ext cx="2961042" cy="2057400"/>
            </a:xfrm>
            <a:prstGeom prst="rect">
              <a:avLst/>
            </a:prstGeom>
          </p:spPr>
        </p:pic>
      </p:grpSp>
      <p:grpSp>
        <p:nvGrpSpPr>
          <p:cNvPr id="7" name="Group 6" title="Anatomía de un Cerro de Granos. Historial de Llenado .  No hay potencial de grano puenteado."/>
          <p:cNvGrpSpPr/>
          <p:nvPr/>
        </p:nvGrpSpPr>
        <p:grpSpPr>
          <a:xfrm>
            <a:off x="1752600" y="4356847"/>
            <a:ext cx="5638800" cy="2057400"/>
            <a:chOff x="1143000" y="4356847"/>
            <a:chExt cx="5638800" cy="2057400"/>
          </a:xfrm>
        </p:grpSpPr>
        <p:pic>
          <p:nvPicPr>
            <p:cNvPr id="18" name="Picture 17" title="Pila de segundo grano casi completa."/>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43000" y="4356847"/>
              <a:ext cx="2743200" cy="2057400"/>
            </a:xfrm>
            <a:prstGeom prst="rect">
              <a:avLst/>
            </a:prstGeom>
          </p:spPr>
        </p:pic>
        <p:pic>
          <p:nvPicPr>
            <p:cNvPr id="5" name="Picture 4" title="Ambas pilas de grano completas y cubiertas"/>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38600" y="4356847"/>
              <a:ext cx="2743200" cy="2057400"/>
            </a:xfrm>
            <a:prstGeom prst="rect">
              <a:avLst/>
            </a:prstGeom>
          </p:spPr>
        </p:pic>
      </p:grpSp>
    </p:spTree>
    <p:extLst>
      <p:ext uri="{BB962C8B-B14F-4D97-AF65-F5344CB8AC3E}">
        <p14:creationId xmlns:p14="http://schemas.microsoft.com/office/powerpoint/2010/main" val="1770683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FAC53B4-C3F7-475D-8B7D-7ABFDCFF46FF}" type="slidenum">
              <a:rPr lang="en-US" smtClean="0">
                <a:solidFill>
                  <a:prstClr val="white">
                    <a:lumMod val="85000"/>
                  </a:prstClr>
                </a:solidFill>
              </a:rPr>
              <a:pPr/>
              <a:t>21</a:t>
            </a:fld>
            <a:endParaRPr lang="en-US">
              <a:solidFill>
                <a:prstClr val="white">
                  <a:lumMod val="85000"/>
                </a:prstClr>
              </a:solidFill>
            </a:endParaRPr>
          </a:p>
        </p:txBody>
      </p:sp>
      <p:sp>
        <p:nvSpPr>
          <p:cNvPr id="2" name="Title 1"/>
          <p:cNvSpPr>
            <a:spLocks noGrp="1"/>
          </p:cNvSpPr>
          <p:nvPr>
            <p:ph type="title"/>
          </p:nvPr>
        </p:nvSpPr>
        <p:spPr/>
        <p:txBody>
          <a:bodyPr anchor="t">
            <a:normAutofit/>
          </a:bodyPr>
          <a:lstStyle/>
          <a:p>
            <a:r>
              <a:rPr lang="es-HN" dirty="0" smtClean="0">
                <a:solidFill>
                  <a:schemeClr val="tx1">
                    <a:lumMod val="50000"/>
                    <a:lumOff val="50000"/>
                  </a:schemeClr>
                </a:solidFill>
              </a:rPr>
              <a:t>Potencial de Inmersión</a:t>
            </a:r>
            <a:endParaRPr lang="es-HN" dirty="0">
              <a:solidFill>
                <a:schemeClr val="tx1">
                  <a:lumMod val="50000"/>
                  <a:lumOff val="50000"/>
                </a:schemeClr>
              </a:solidFill>
            </a:endParaRPr>
          </a:p>
        </p:txBody>
      </p:sp>
      <p:sp>
        <p:nvSpPr>
          <p:cNvPr id="6" name="Content Placeholder 5"/>
          <p:cNvSpPr>
            <a:spLocks noGrp="1"/>
          </p:cNvSpPr>
          <p:nvPr>
            <p:ph sz="half" idx="1"/>
          </p:nvPr>
        </p:nvSpPr>
        <p:spPr>
          <a:xfrm>
            <a:off x="382464" y="1371600"/>
            <a:ext cx="5029200" cy="2514600"/>
          </a:xfrm>
        </p:spPr>
        <p:txBody>
          <a:bodyPr>
            <a:normAutofit fontScale="92500" lnSpcReduction="10000"/>
          </a:bodyPr>
          <a:lstStyle/>
          <a:p>
            <a:pPr marL="365760" lvl="0" indent="-365760">
              <a:lnSpc>
                <a:spcPct val="110000"/>
              </a:lnSpc>
              <a:spcBef>
                <a:spcPts val="0"/>
              </a:spcBef>
              <a:buClr>
                <a:srgbClr val="FFC000"/>
              </a:buClr>
              <a:buSzPct val="150000"/>
              <a:buFont typeface="Wingdings" panose="05000000000000000000" pitchFamily="2" charset="2"/>
              <a:buChar char="§"/>
            </a:pPr>
            <a:r>
              <a:rPr lang="es-HN" sz="3500" dirty="0">
                <a:solidFill>
                  <a:prstClr val="black"/>
                </a:solidFill>
              </a:rPr>
              <a:t>Angulo de reposo normal ausente</a:t>
            </a:r>
          </a:p>
          <a:p>
            <a:pPr marL="731520" lvl="1" indent="-365760">
              <a:lnSpc>
                <a:spcPct val="110000"/>
              </a:lnSpc>
              <a:spcBef>
                <a:spcPts val="0"/>
              </a:spcBef>
              <a:buClr>
                <a:srgbClr val="FFC000"/>
              </a:buClr>
              <a:buSzPct val="150000"/>
              <a:buFont typeface="Arial" panose="020B0604020202020204" pitchFamily="34" charset="0"/>
              <a:buChar char="•"/>
            </a:pPr>
            <a:r>
              <a:rPr lang="es-HN" sz="3000" dirty="0">
                <a:solidFill>
                  <a:prstClr val="black"/>
                </a:solidFill>
                <a:latin typeface="Arial" pitchFamily="34" charset="0"/>
                <a:cs typeface="Arial" pitchFamily="34" charset="0"/>
              </a:rPr>
              <a:t>Potencial de grano puenteado</a:t>
            </a:r>
          </a:p>
          <a:p>
            <a:pPr marL="731520" lvl="1" indent="-365760">
              <a:lnSpc>
                <a:spcPct val="110000"/>
              </a:lnSpc>
              <a:spcBef>
                <a:spcPts val="0"/>
              </a:spcBef>
              <a:buClr>
                <a:srgbClr val="FFC000"/>
              </a:buClr>
              <a:buSzPct val="150000"/>
              <a:buFont typeface="Arial" panose="020B0604020202020204" pitchFamily="34" charset="0"/>
              <a:buChar char="•"/>
            </a:pPr>
            <a:r>
              <a:rPr lang="es-HN" sz="3000" dirty="0">
                <a:solidFill>
                  <a:prstClr val="black"/>
                </a:solidFill>
                <a:latin typeface="Arial" pitchFamily="34" charset="0"/>
                <a:cs typeface="Arial" pitchFamily="34" charset="0"/>
              </a:rPr>
              <a:t>Sacado desde abajo</a:t>
            </a:r>
          </a:p>
          <a:p>
            <a:pPr marL="0" indent="0">
              <a:lnSpc>
                <a:spcPct val="110000"/>
              </a:lnSpc>
              <a:buNone/>
            </a:pPr>
            <a:endParaRPr lang="en-US" dirty="0"/>
          </a:p>
        </p:txBody>
      </p:sp>
      <p:sp>
        <p:nvSpPr>
          <p:cNvPr id="7" name="Content Placeholder 6"/>
          <p:cNvSpPr>
            <a:spLocks noGrp="1"/>
          </p:cNvSpPr>
          <p:nvPr>
            <p:ph sz="half" idx="2"/>
          </p:nvPr>
        </p:nvSpPr>
        <p:spPr>
          <a:xfrm>
            <a:off x="381000" y="3657601"/>
            <a:ext cx="8382000" cy="3276599"/>
          </a:xfrm>
        </p:spPr>
        <p:txBody>
          <a:bodyPr>
            <a:normAutofit fontScale="92500" lnSpcReduction="10000"/>
          </a:bodyPr>
          <a:lstStyle/>
          <a:p>
            <a:pPr marL="365760" lvl="0" indent="-365760">
              <a:lnSpc>
                <a:spcPct val="110000"/>
              </a:lnSpc>
              <a:spcBef>
                <a:spcPts val="0"/>
              </a:spcBef>
              <a:buClr>
                <a:srgbClr val="FFC000"/>
              </a:buClr>
              <a:buSzPct val="150000"/>
              <a:buFont typeface="Wingdings" panose="05000000000000000000" pitchFamily="2" charset="2"/>
              <a:buChar char="§"/>
            </a:pPr>
            <a:r>
              <a:rPr lang="es-HN" sz="3200" dirty="0">
                <a:solidFill>
                  <a:prstClr val="black"/>
                </a:solidFill>
              </a:rPr>
              <a:t>Grano inclinado visible</a:t>
            </a:r>
          </a:p>
          <a:p>
            <a:pPr marL="731520" lvl="1" indent="-365760">
              <a:lnSpc>
                <a:spcPct val="110000"/>
              </a:lnSpc>
              <a:spcBef>
                <a:spcPts val="0"/>
              </a:spcBef>
              <a:buClr>
                <a:srgbClr val="FFC000"/>
              </a:buClr>
              <a:buSzPct val="150000"/>
              <a:buFont typeface="Arial" panose="020B0604020202020204" pitchFamily="34" charset="0"/>
              <a:buChar char="•"/>
            </a:pPr>
            <a:r>
              <a:rPr lang="es-HN" sz="3000" dirty="0">
                <a:solidFill>
                  <a:prstClr val="black"/>
                </a:solidFill>
                <a:latin typeface="Arial" panose="020B0604020202020204" pitchFamily="34" charset="0"/>
                <a:cs typeface="Arial" panose="020B0604020202020204" pitchFamily="34" charset="0"/>
              </a:rPr>
              <a:t>Potencial de avalancha </a:t>
            </a:r>
            <a:r>
              <a:rPr lang="es-HN" sz="3000" dirty="0" err="1">
                <a:solidFill>
                  <a:prstClr val="black"/>
                </a:solidFill>
                <a:latin typeface="Arial" panose="020B0604020202020204" pitchFamily="34" charset="0"/>
                <a:cs typeface="Arial" panose="020B0604020202020204" pitchFamily="34" charset="0"/>
              </a:rPr>
              <a:t>potential</a:t>
            </a:r>
            <a:endParaRPr lang="es-HN" sz="3000" dirty="0">
              <a:solidFill>
                <a:prstClr val="black"/>
              </a:solidFill>
              <a:latin typeface="Arial" panose="020B0604020202020204" pitchFamily="34" charset="0"/>
              <a:cs typeface="Arial" panose="020B0604020202020204" pitchFamily="34" charset="0"/>
            </a:endParaRPr>
          </a:p>
          <a:p>
            <a:pPr marL="731520" lvl="1" indent="-365760">
              <a:lnSpc>
                <a:spcPct val="110000"/>
              </a:lnSpc>
              <a:spcBef>
                <a:spcPts val="0"/>
              </a:spcBef>
              <a:buClr>
                <a:srgbClr val="FFC000"/>
              </a:buClr>
              <a:buSzPct val="150000"/>
              <a:buFont typeface="Arial" panose="020B0604020202020204" pitchFamily="34" charset="0"/>
              <a:buChar char="•"/>
            </a:pPr>
            <a:r>
              <a:rPr lang="es-HN" sz="3000" dirty="0">
                <a:solidFill>
                  <a:prstClr val="black"/>
                </a:solidFill>
                <a:latin typeface="Arial" panose="020B0604020202020204" pitchFamily="34" charset="0"/>
                <a:cs typeface="Arial" panose="020B0604020202020204" pitchFamily="34" charset="0"/>
              </a:rPr>
              <a:t>Equipo &amp; personas</a:t>
            </a:r>
          </a:p>
          <a:p>
            <a:pPr marL="731520" lvl="1" indent="-365760">
              <a:lnSpc>
                <a:spcPct val="110000"/>
              </a:lnSpc>
              <a:spcBef>
                <a:spcPts val="0"/>
              </a:spcBef>
              <a:buClr>
                <a:srgbClr val="FFC000"/>
              </a:buClr>
              <a:buSzPct val="150000"/>
              <a:buFont typeface="Arial" panose="020B0604020202020204" pitchFamily="34" charset="0"/>
              <a:buChar char="•"/>
            </a:pPr>
            <a:r>
              <a:rPr lang="es-HN" sz="3000" dirty="0">
                <a:solidFill>
                  <a:prstClr val="black"/>
                </a:solidFill>
                <a:latin typeface="Arial" panose="020B0604020202020204" pitchFamily="34" charset="0"/>
                <a:cs typeface="Arial" panose="020B0604020202020204" pitchFamily="34" charset="0"/>
              </a:rPr>
              <a:t>Sacados del suelo</a:t>
            </a:r>
          </a:p>
          <a:p>
            <a:pPr marL="365760" lvl="0" indent="-365760">
              <a:lnSpc>
                <a:spcPct val="110000"/>
              </a:lnSpc>
              <a:spcBef>
                <a:spcPts val="0"/>
              </a:spcBef>
              <a:buClr>
                <a:srgbClr val="FFC000"/>
              </a:buClr>
              <a:buSzPct val="150000"/>
              <a:buFont typeface="Wingdings" panose="05000000000000000000" pitchFamily="2" charset="2"/>
              <a:buChar char="§"/>
            </a:pPr>
            <a:r>
              <a:rPr lang="es-HN" sz="3500" dirty="0">
                <a:solidFill>
                  <a:prstClr val="black"/>
                </a:solidFill>
              </a:rPr>
              <a:t>Grano que se mueve/fluye</a:t>
            </a:r>
          </a:p>
          <a:p>
            <a:pPr marL="365760" lvl="0" indent="-365760">
              <a:lnSpc>
                <a:spcPct val="110000"/>
              </a:lnSpc>
              <a:spcBef>
                <a:spcPts val="0"/>
              </a:spcBef>
              <a:buClr>
                <a:srgbClr val="FFC000"/>
              </a:buClr>
              <a:buSzPct val="150000"/>
              <a:buFont typeface="Wingdings" panose="05000000000000000000" pitchFamily="2" charset="2"/>
              <a:buChar char="§"/>
            </a:pPr>
            <a:r>
              <a:rPr lang="es-HN" sz="3500" dirty="0">
                <a:solidFill>
                  <a:prstClr val="black"/>
                </a:solidFill>
              </a:rPr>
              <a:t>Indicadores de grano en mal estado</a:t>
            </a:r>
            <a:endParaRPr lang="en-US" sz="3500" dirty="0">
              <a:solidFill>
                <a:prstClr val="black"/>
              </a:solidFill>
            </a:endParaRPr>
          </a:p>
          <a:p>
            <a:endParaRPr lang="en-US" dirty="0"/>
          </a:p>
        </p:txBody>
      </p:sp>
      <p:pic>
        <p:nvPicPr>
          <p:cNvPr id="9" name="Picture 8" title="Grano inclinado visibl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0" y="1066800"/>
            <a:ext cx="4113336" cy="3200400"/>
          </a:xfrm>
          <a:prstGeom prst="ellipse">
            <a:avLst/>
          </a:prstGeom>
        </p:spPr>
      </p:pic>
    </p:spTree>
    <p:extLst>
      <p:ext uri="{BB962C8B-B14F-4D97-AF65-F5344CB8AC3E}">
        <p14:creationId xmlns:p14="http://schemas.microsoft.com/office/powerpoint/2010/main" val="3896727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22</a:t>
            </a:fld>
            <a:endParaRPr lang="en-US" dirty="0">
              <a:solidFill>
                <a:prstClr val="black">
                  <a:tint val="75000"/>
                </a:prstClr>
              </a:solidFill>
            </a:endParaRPr>
          </a:p>
        </p:txBody>
      </p:sp>
      <p:sp>
        <p:nvSpPr>
          <p:cNvPr id="15" name="Title 14" title="Cerros de Grano  - torre/pir"/>
          <p:cNvSpPr>
            <a:spLocks noGrp="1"/>
          </p:cNvSpPr>
          <p:nvPr>
            <p:ph type="title"/>
          </p:nvPr>
        </p:nvSpPr>
        <p:spPr>
          <a:xfrm>
            <a:off x="457200" y="274638"/>
            <a:ext cx="8229600" cy="1249362"/>
          </a:xfrm>
        </p:spPr>
        <p:txBody>
          <a:bodyPr>
            <a:normAutofit/>
          </a:bodyPr>
          <a:lstStyle/>
          <a:p>
            <a:r>
              <a:rPr lang="pt-BR" dirty="0"/>
              <a:t>Cerros de Grano o Almacenamiento Plano</a:t>
            </a:r>
            <a:endParaRPr lang="en-US" dirty="0"/>
          </a:p>
        </p:txBody>
      </p:sp>
      <p:sp>
        <p:nvSpPr>
          <p:cNvPr id="17" name="Content Placeholder 16" title="Grano en movimiento/corriente"/>
          <p:cNvSpPr>
            <a:spLocks noGrp="1"/>
          </p:cNvSpPr>
          <p:nvPr>
            <p:ph sz="half" idx="1"/>
          </p:nvPr>
        </p:nvSpPr>
        <p:spPr>
          <a:xfrm>
            <a:off x="146304" y="1600199"/>
            <a:ext cx="4410456" cy="1432153"/>
          </a:xfrm>
        </p:spPr>
        <p:txBody>
          <a:bodyPr anchor="b">
            <a:normAutofit lnSpcReduction="10000"/>
          </a:bodyPr>
          <a:lstStyle/>
          <a:p>
            <a:pPr marL="0" indent="0">
              <a:buNone/>
            </a:pPr>
            <a:r>
              <a:rPr lang="en-US" sz="3200" b="1" dirty="0" err="1"/>
              <a:t>Grano</a:t>
            </a:r>
            <a:r>
              <a:rPr lang="en-US" sz="3200" b="1" dirty="0"/>
              <a:t> </a:t>
            </a:r>
            <a:r>
              <a:rPr lang="en-US" sz="3200" b="1" dirty="0" err="1"/>
              <a:t>en</a:t>
            </a:r>
            <a:r>
              <a:rPr lang="en-US" sz="3200" b="1" dirty="0"/>
              <a:t> </a:t>
            </a:r>
            <a:r>
              <a:rPr lang="en-US" sz="3200" b="1" dirty="0" err="1" smtClean="0"/>
              <a:t>movimiento</a:t>
            </a:r>
            <a:r>
              <a:rPr lang="en-US" sz="3200" b="1" dirty="0" smtClean="0"/>
              <a:t>/</a:t>
            </a:r>
            <a:r>
              <a:rPr lang="en-US" sz="3200" b="1" dirty="0" err="1" smtClean="0"/>
              <a:t>corriente</a:t>
            </a:r>
            <a:endParaRPr lang="en-US" dirty="0"/>
          </a:p>
        </p:txBody>
      </p:sp>
      <p:pic>
        <p:nvPicPr>
          <p:cNvPr id="19" name="Picture 4" title="Grano en movimiento/corrien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112" y="3032353"/>
            <a:ext cx="4419600" cy="331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ontent Placeholder 15"/>
          <p:cNvSpPr>
            <a:spLocks noGrp="1"/>
          </p:cNvSpPr>
          <p:nvPr>
            <p:ph sz="half" idx="2"/>
          </p:nvPr>
        </p:nvSpPr>
        <p:spPr>
          <a:xfrm>
            <a:off x="4523232" y="1752600"/>
            <a:ext cx="4387465" cy="1461656"/>
          </a:xfrm>
        </p:spPr>
        <p:txBody>
          <a:bodyPr>
            <a:normAutofit lnSpcReduction="10000"/>
          </a:bodyPr>
          <a:lstStyle/>
          <a:p>
            <a:pPr marL="0" indent="0">
              <a:buNone/>
            </a:pPr>
            <a:r>
              <a:rPr lang="en-US" sz="3200" b="1" dirty="0" smtClean="0"/>
              <a:t>Torre/</a:t>
            </a:r>
            <a:r>
              <a:rPr lang="en-US" sz="3200" b="1" dirty="0" err="1" smtClean="0"/>
              <a:t>Pirámide</a:t>
            </a:r>
            <a:endParaRPr lang="en-US" sz="3200" b="1" dirty="0" smtClean="0"/>
          </a:p>
          <a:p>
            <a:pPr marL="274320" indent="-274320">
              <a:buClr>
                <a:srgbClr val="FFC000"/>
              </a:buClr>
            </a:pPr>
            <a:r>
              <a:rPr lang="es-ES" dirty="0"/>
              <a:t>Torre puede tener +</a:t>
            </a:r>
            <a:r>
              <a:rPr lang="es-ES" dirty="0" smtClean="0"/>
              <a:t>50’  </a:t>
            </a:r>
            <a:r>
              <a:rPr lang="es-ES" dirty="0"/>
              <a:t>de </a:t>
            </a:r>
            <a:r>
              <a:rPr lang="es-ES" dirty="0" smtClean="0"/>
              <a:t>altura</a:t>
            </a:r>
            <a:endParaRPr lang="en-US" dirty="0"/>
          </a:p>
          <a:p>
            <a:endParaRPr lang="en-US" dirty="0"/>
          </a:p>
        </p:txBody>
      </p:sp>
      <p:grpSp>
        <p:nvGrpSpPr>
          <p:cNvPr id="23" name="Group 22" title="Cerros de grano - Torre/Pirámide. Torre puede tener +50’  de altura."/>
          <p:cNvGrpSpPr/>
          <p:nvPr/>
        </p:nvGrpSpPr>
        <p:grpSpPr>
          <a:xfrm>
            <a:off x="4572000" y="2975586"/>
            <a:ext cx="4381369" cy="3429000"/>
            <a:chOff x="4572000" y="2971800"/>
            <a:chExt cx="4381369" cy="3429000"/>
          </a:xfrm>
        </p:grpSpPr>
        <p:pic>
          <p:nvPicPr>
            <p:cNvPr id="20" name="Picture 3" title="Cerros de grano - Torre/Pirámide. Torre puede tener +50’  de altura."/>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a:xfrm>
              <a:off x="4572000" y="3061856"/>
              <a:ext cx="4380095" cy="3285964"/>
            </a:xfrm>
            <a:prstGeom prst="rect">
              <a:avLst/>
            </a:prstGeom>
            <a:noFill/>
            <a:ln/>
          </p:spPr>
        </p:pic>
        <p:pic>
          <p:nvPicPr>
            <p:cNvPr id="21" name="Picture 5" title="tracto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21402" y="4937760"/>
              <a:ext cx="2231967"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Straight Arrow Connector 21"/>
            <p:cNvCxnSpPr/>
            <p:nvPr/>
          </p:nvCxnSpPr>
          <p:spPr>
            <a:xfrm>
              <a:off x="6400800" y="2971800"/>
              <a:ext cx="1066800" cy="7620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98888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AC53B4-C3F7-475D-8B7D-7ABFDCFF46FF}" type="slidenum">
              <a:rPr lang="en-US" smtClean="0">
                <a:solidFill>
                  <a:prstClr val="white">
                    <a:lumMod val="85000"/>
                  </a:prstClr>
                </a:solidFill>
              </a:rPr>
              <a:pPr/>
              <a:t>23</a:t>
            </a:fld>
            <a:endParaRPr lang="en-US">
              <a:solidFill>
                <a:prstClr val="white">
                  <a:lumMod val="85000"/>
                </a:prstClr>
              </a:solidFill>
            </a:endParaRPr>
          </a:p>
        </p:txBody>
      </p:sp>
      <p:sp>
        <p:nvSpPr>
          <p:cNvPr id="2" name="Title 1"/>
          <p:cNvSpPr>
            <a:spLocks noGrp="1"/>
          </p:cNvSpPr>
          <p:nvPr>
            <p:ph type="title"/>
          </p:nvPr>
        </p:nvSpPr>
        <p:spPr/>
        <p:txBody>
          <a:bodyPr anchor="t">
            <a:normAutofit/>
          </a:bodyPr>
          <a:lstStyle/>
          <a:p>
            <a:r>
              <a:rPr lang="es-HN" dirty="0" smtClean="0"/>
              <a:t>Reducir el Potencial de Riesgo</a:t>
            </a:r>
            <a:endParaRPr lang="es-HN" dirty="0"/>
          </a:p>
        </p:txBody>
      </p:sp>
      <p:sp>
        <p:nvSpPr>
          <p:cNvPr id="14" name="Text Placeholder 13"/>
          <p:cNvSpPr>
            <a:spLocks noGrp="1"/>
          </p:cNvSpPr>
          <p:nvPr>
            <p:ph type="body" idx="1"/>
          </p:nvPr>
        </p:nvSpPr>
        <p:spPr>
          <a:xfrm>
            <a:off x="381000" y="1143000"/>
            <a:ext cx="4040188" cy="639762"/>
          </a:xfrm>
        </p:spPr>
        <p:txBody>
          <a:bodyPr>
            <a:normAutofit/>
          </a:bodyPr>
          <a:lstStyle/>
          <a:p>
            <a:r>
              <a:rPr lang="en-US" sz="3200" dirty="0" err="1" smtClean="0">
                <a:solidFill>
                  <a:schemeClr val="accent6">
                    <a:lumMod val="75000"/>
                  </a:schemeClr>
                </a:solidFill>
              </a:rPr>
              <a:t>Inmersión</a:t>
            </a:r>
            <a:endParaRPr lang="en-US" sz="3200" dirty="0">
              <a:solidFill>
                <a:schemeClr val="accent6">
                  <a:lumMod val="75000"/>
                </a:schemeClr>
              </a:solidFill>
            </a:endParaRPr>
          </a:p>
        </p:txBody>
      </p:sp>
      <p:sp>
        <p:nvSpPr>
          <p:cNvPr id="15" name="Content Placeholder 14"/>
          <p:cNvSpPr>
            <a:spLocks noGrp="1"/>
          </p:cNvSpPr>
          <p:nvPr>
            <p:ph sz="half" idx="2"/>
          </p:nvPr>
        </p:nvSpPr>
        <p:spPr>
          <a:xfrm>
            <a:off x="381000" y="1782761"/>
            <a:ext cx="4040188" cy="4313239"/>
          </a:xfrm>
        </p:spPr>
        <p:txBody>
          <a:bodyPr>
            <a:normAutofit/>
          </a:bodyPr>
          <a:lstStyle/>
          <a:p>
            <a:pPr lvl="0">
              <a:buClr>
                <a:srgbClr val="FFC000"/>
              </a:buClr>
              <a:buSzPct val="150000"/>
              <a:buFont typeface="Wingdings" panose="05000000000000000000" pitchFamily="2" charset="2"/>
              <a:buChar char="§"/>
            </a:pPr>
            <a:r>
              <a:rPr lang="es-HN" sz="2800" dirty="0">
                <a:solidFill>
                  <a:prstClr val="black"/>
                </a:solidFill>
              </a:rPr>
              <a:t>Evaluar la condición del </a:t>
            </a:r>
            <a:r>
              <a:rPr lang="es-HN" sz="2800" dirty="0" smtClean="0">
                <a:solidFill>
                  <a:prstClr val="black"/>
                </a:solidFill>
              </a:rPr>
              <a:t>grano</a:t>
            </a:r>
            <a:endParaRPr lang="es-HN" sz="2800" dirty="0">
              <a:solidFill>
                <a:prstClr val="black"/>
              </a:solidFill>
            </a:endParaRPr>
          </a:p>
          <a:p>
            <a:pPr lvl="0">
              <a:buClr>
                <a:srgbClr val="FFC000"/>
              </a:buClr>
              <a:buSzPct val="150000"/>
              <a:buFont typeface="Wingdings" panose="05000000000000000000" pitchFamily="2" charset="2"/>
              <a:buChar char="§"/>
            </a:pPr>
            <a:r>
              <a:rPr lang="es-HN" sz="2800" dirty="0">
                <a:solidFill>
                  <a:prstClr val="black"/>
                </a:solidFill>
              </a:rPr>
              <a:t>Peligros de inmersión</a:t>
            </a:r>
          </a:p>
          <a:p>
            <a:pPr lvl="0">
              <a:buClr>
                <a:srgbClr val="FFC000"/>
              </a:buClr>
              <a:buSzPct val="150000"/>
              <a:buFont typeface="Wingdings" panose="05000000000000000000" pitchFamily="2" charset="2"/>
              <a:buChar char="§"/>
            </a:pPr>
            <a:r>
              <a:rPr lang="es-HN" sz="2800" dirty="0">
                <a:solidFill>
                  <a:prstClr val="black"/>
                </a:solidFill>
              </a:rPr>
              <a:t>Mantener la calidad del </a:t>
            </a:r>
            <a:r>
              <a:rPr lang="es-HN" sz="2800" dirty="0" smtClean="0">
                <a:solidFill>
                  <a:prstClr val="black"/>
                </a:solidFill>
              </a:rPr>
              <a:t>grano</a:t>
            </a:r>
            <a:endParaRPr lang="es-HN" sz="2800" dirty="0">
              <a:solidFill>
                <a:prstClr val="black"/>
              </a:solidFill>
            </a:endParaRPr>
          </a:p>
          <a:p>
            <a:pPr lvl="0">
              <a:buClr>
                <a:srgbClr val="FFC000"/>
              </a:buClr>
              <a:buSzPct val="150000"/>
              <a:buFont typeface="Wingdings" panose="05000000000000000000" pitchFamily="2" charset="2"/>
              <a:buChar char="§"/>
            </a:pPr>
            <a:r>
              <a:rPr lang="es-HN" sz="2800" dirty="0">
                <a:solidFill>
                  <a:prstClr val="black"/>
                </a:solidFill>
              </a:rPr>
              <a:t>Moverlo del almacenamiento </a:t>
            </a:r>
            <a:r>
              <a:rPr lang="es-HN" sz="2800" dirty="0" smtClean="0">
                <a:solidFill>
                  <a:prstClr val="black"/>
                </a:solidFill>
              </a:rPr>
              <a:t>temporal</a:t>
            </a:r>
            <a:endParaRPr lang="es-HN" dirty="0">
              <a:solidFill>
                <a:prstClr val="black"/>
              </a:solidFill>
            </a:endParaRPr>
          </a:p>
          <a:p>
            <a:pPr lvl="1">
              <a:buClr>
                <a:srgbClr val="FFC000"/>
              </a:buClr>
              <a:buSzPct val="150000"/>
              <a:buFont typeface="Arial" panose="020B0604020202020204" pitchFamily="34" charset="0"/>
              <a:buChar char="•"/>
            </a:pPr>
            <a:r>
              <a:rPr lang="es-HN" sz="2400" dirty="0">
                <a:solidFill>
                  <a:prstClr val="black"/>
                </a:solidFill>
              </a:rPr>
              <a:t>Cerros de </a:t>
            </a:r>
            <a:r>
              <a:rPr lang="es-HN" sz="2400" dirty="0" smtClean="0">
                <a:solidFill>
                  <a:prstClr val="black"/>
                </a:solidFill>
              </a:rPr>
              <a:t>grano</a:t>
            </a:r>
            <a:endParaRPr lang="en-US" dirty="0"/>
          </a:p>
        </p:txBody>
      </p:sp>
      <p:sp>
        <p:nvSpPr>
          <p:cNvPr id="16" name="Text Placeholder 15"/>
          <p:cNvSpPr>
            <a:spLocks noGrp="1"/>
          </p:cNvSpPr>
          <p:nvPr>
            <p:ph type="body" sz="quarter" idx="3"/>
          </p:nvPr>
        </p:nvSpPr>
        <p:spPr>
          <a:xfrm>
            <a:off x="4721225" y="1143000"/>
            <a:ext cx="4041775" cy="639762"/>
          </a:xfrm>
        </p:spPr>
        <p:txBody>
          <a:bodyPr>
            <a:normAutofit/>
          </a:bodyPr>
          <a:lstStyle/>
          <a:p>
            <a:r>
              <a:rPr lang="en-US" sz="3200" dirty="0" err="1" smtClean="0">
                <a:solidFill>
                  <a:schemeClr val="accent6">
                    <a:lumMod val="75000"/>
                  </a:schemeClr>
                </a:solidFill>
              </a:rPr>
              <a:t>Atmósfera</a:t>
            </a:r>
            <a:endParaRPr lang="en-US" sz="3200" dirty="0">
              <a:solidFill>
                <a:schemeClr val="accent6">
                  <a:lumMod val="75000"/>
                </a:schemeClr>
              </a:solidFill>
            </a:endParaRPr>
          </a:p>
        </p:txBody>
      </p:sp>
      <p:sp>
        <p:nvSpPr>
          <p:cNvPr id="17" name="Content Placeholder 16"/>
          <p:cNvSpPr>
            <a:spLocks noGrp="1"/>
          </p:cNvSpPr>
          <p:nvPr>
            <p:ph sz="quarter" idx="4"/>
          </p:nvPr>
        </p:nvSpPr>
        <p:spPr>
          <a:xfrm>
            <a:off x="4721225" y="1782761"/>
            <a:ext cx="4041775" cy="4313239"/>
          </a:xfrm>
        </p:spPr>
        <p:txBody>
          <a:bodyPr>
            <a:normAutofit/>
          </a:bodyPr>
          <a:lstStyle/>
          <a:p>
            <a:pPr lvl="0">
              <a:buClr>
                <a:srgbClr val="FFC000"/>
              </a:buClr>
              <a:buSzPct val="150000"/>
              <a:buFont typeface="Wingdings" panose="05000000000000000000" pitchFamily="2" charset="2"/>
              <a:buChar char="§"/>
            </a:pPr>
            <a:r>
              <a:rPr lang="es-HN" sz="2800" dirty="0">
                <a:solidFill>
                  <a:prstClr val="black"/>
                </a:solidFill>
              </a:rPr>
              <a:t>Accione ventiladores/ventile.</a:t>
            </a:r>
          </a:p>
          <a:p>
            <a:pPr lvl="0">
              <a:buClr>
                <a:srgbClr val="FFC000"/>
              </a:buClr>
              <a:buSzPct val="150000"/>
              <a:buFont typeface="Wingdings" panose="05000000000000000000" pitchFamily="2" charset="2"/>
              <a:buChar char="§"/>
            </a:pPr>
            <a:r>
              <a:rPr lang="es-HN" sz="2800" dirty="0">
                <a:solidFill>
                  <a:prstClr val="black"/>
                </a:solidFill>
              </a:rPr>
              <a:t>Compruebe – si está </a:t>
            </a:r>
            <a:r>
              <a:rPr lang="es-HN" sz="2800" dirty="0" smtClean="0">
                <a:solidFill>
                  <a:prstClr val="black"/>
                </a:solidFill>
              </a:rPr>
              <a:t>indicado</a:t>
            </a:r>
            <a:endParaRPr lang="en-US" sz="2800" dirty="0"/>
          </a:p>
        </p:txBody>
      </p:sp>
      <p:pic>
        <p:nvPicPr>
          <p:cNvPr id="11" name="Picture 10" title="Buena condición del grano &amp; ángulo de reposo norma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3581400"/>
            <a:ext cx="3657600" cy="2743200"/>
          </a:xfrm>
          <a:prstGeom prst="roundRect">
            <a:avLst/>
          </a:prstGeom>
        </p:spPr>
      </p:pic>
      <p:sp>
        <p:nvSpPr>
          <p:cNvPr id="18" name="Content Placeholder 17"/>
          <p:cNvSpPr>
            <a:spLocks noGrp="1"/>
          </p:cNvSpPr>
          <p:nvPr>
            <p:ph sz="quarter" idx="13"/>
          </p:nvPr>
        </p:nvSpPr>
        <p:spPr>
          <a:xfrm>
            <a:off x="4724400" y="5083969"/>
            <a:ext cx="3657600" cy="1240631"/>
          </a:xfrm>
        </p:spPr>
        <p:txBody>
          <a:bodyPr>
            <a:noAutofit/>
          </a:bodyPr>
          <a:lstStyle/>
          <a:p>
            <a:pPr marL="0" indent="0" algn="ctr">
              <a:buNone/>
            </a:pPr>
            <a:r>
              <a:rPr lang="es-ES" sz="2400" b="1" dirty="0"/>
              <a:t>Buena condición del grano &amp; ángulo de reposo </a:t>
            </a:r>
            <a:r>
              <a:rPr lang="es-ES" sz="2400" b="1" dirty="0" smtClean="0"/>
              <a:t>normal</a:t>
            </a:r>
            <a:endParaRPr lang="es-ES" sz="2400" b="1" dirty="0"/>
          </a:p>
        </p:txBody>
      </p:sp>
    </p:spTree>
    <p:extLst>
      <p:ext uri="{BB962C8B-B14F-4D97-AF65-F5344CB8AC3E}">
        <p14:creationId xmlns:p14="http://schemas.microsoft.com/office/powerpoint/2010/main" val="4955646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AC53B4-C3F7-475D-8B7D-7ABFDCFF46FF}" type="slidenum">
              <a:rPr lang="en-US" smtClean="0">
                <a:solidFill>
                  <a:prstClr val="white">
                    <a:lumMod val="85000"/>
                  </a:prstClr>
                </a:solidFill>
              </a:rPr>
              <a:pPr/>
              <a:t>24</a:t>
            </a:fld>
            <a:endParaRPr lang="en-US">
              <a:solidFill>
                <a:prstClr val="white">
                  <a:lumMod val="85000"/>
                </a:prstClr>
              </a:solidFill>
            </a:endParaRPr>
          </a:p>
        </p:txBody>
      </p:sp>
      <p:sp>
        <p:nvSpPr>
          <p:cNvPr id="2" name="Title 1"/>
          <p:cNvSpPr>
            <a:spLocks noGrp="1"/>
          </p:cNvSpPr>
          <p:nvPr>
            <p:ph type="title"/>
          </p:nvPr>
        </p:nvSpPr>
        <p:spPr/>
        <p:txBody>
          <a:bodyPr anchor="ctr">
            <a:normAutofit fontScale="90000"/>
          </a:bodyPr>
          <a:lstStyle/>
          <a:p>
            <a:r>
              <a:rPr lang="es-HN" dirty="0" smtClean="0"/>
              <a:t>Corregir &amp; Disminuir Otros Peligros</a:t>
            </a:r>
            <a:endParaRPr lang="es-HN" dirty="0"/>
          </a:p>
        </p:txBody>
      </p:sp>
      <p:sp>
        <p:nvSpPr>
          <p:cNvPr id="14" name="Text Placeholder 13"/>
          <p:cNvSpPr>
            <a:spLocks noGrp="1"/>
          </p:cNvSpPr>
          <p:nvPr>
            <p:ph type="body" idx="1"/>
          </p:nvPr>
        </p:nvSpPr>
        <p:spPr>
          <a:xfrm>
            <a:off x="388556" y="1371600"/>
            <a:ext cx="4040188" cy="639762"/>
          </a:xfrm>
        </p:spPr>
        <p:txBody>
          <a:bodyPr/>
          <a:lstStyle/>
          <a:p>
            <a:pPr lvl="0"/>
            <a:r>
              <a:rPr lang="es-HN" sz="3200" dirty="0" smtClean="0">
                <a:solidFill>
                  <a:srgbClr val="F79646">
                    <a:lumMod val="75000"/>
                  </a:srgbClr>
                </a:solidFill>
              </a:rPr>
              <a:t>Enredo</a:t>
            </a:r>
            <a:endParaRPr lang="es-HN" sz="3200" dirty="0">
              <a:solidFill>
                <a:srgbClr val="F79646">
                  <a:lumMod val="75000"/>
                </a:srgbClr>
              </a:solidFill>
            </a:endParaRPr>
          </a:p>
        </p:txBody>
      </p:sp>
      <p:sp>
        <p:nvSpPr>
          <p:cNvPr id="15" name="Content Placeholder 14"/>
          <p:cNvSpPr>
            <a:spLocks noGrp="1"/>
          </p:cNvSpPr>
          <p:nvPr>
            <p:ph sz="half" idx="2"/>
          </p:nvPr>
        </p:nvSpPr>
        <p:spPr>
          <a:xfrm>
            <a:off x="388556" y="2011362"/>
            <a:ext cx="4040188" cy="3082925"/>
          </a:xfrm>
        </p:spPr>
        <p:txBody>
          <a:bodyPr/>
          <a:lstStyle/>
          <a:p>
            <a:pPr marL="274320" lvl="0" indent="-274320">
              <a:spcBef>
                <a:spcPts val="0"/>
              </a:spcBef>
              <a:spcAft>
                <a:spcPts val="600"/>
              </a:spcAft>
              <a:buClr>
                <a:srgbClr val="FFC000"/>
              </a:buClr>
              <a:buSzPct val="150000"/>
              <a:buFont typeface="Wingdings" panose="05000000000000000000" pitchFamily="2" charset="2"/>
              <a:buChar char="§"/>
            </a:pPr>
            <a:r>
              <a:rPr lang="es-HN" sz="2800" dirty="0">
                <a:solidFill>
                  <a:prstClr val="black"/>
                </a:solidFill>
              </a:rPr>
              <a:t>Resguardar apropiadamente</a:t>
            </a:r>
          </a:p>
          <a:p>
            <a:pPr marL="274320" lvl="0" indent="-274320">
              <a:spcBef>
                <a:spcPts val="0"/>
              </a:spcBef>
              <a:spcAft>
                <a:spcPts val="600"/>
              </a:spcAft>
              <a:buClr>
                <a:srgbClr val="FFC000"/>
              </a:buClr>
              <a:buSzPct val="150000"/>
              <a:buFont typeface="Wingdings" panose="05000000000000000000" pitchFamily="2" charset="2"/>
              <a:buChar char="§"/>
            </a:pPr>
            <a:r>
              <a:rPr lang="es-HN" sz="2800" dirty="0">
                <a:solidFill>
                  <a:prstClr val="black"/>
                </a:solidFill>
              </a:rPr>
              <a:t>Quitar energía a equipo </a:t>
            </a:r>
            <a:r>
              <a:rPr lang="es-HN" sz="2800" dirty="0" smtClean="0">
                <a:solidFill>
                  <a:prstClr val="black"/>
                </a:solidFill>
              </a:rPr>
              <a:t>peligroso</a:t>
            </a:r>
            <a:endParaRPr lang="es-HN" sz="2800" dirty="0">
              <a:solidFill>
                <a:prstClr val="black"/>
              </a:solidFill>
            </a:endParaRPr>
          </a:p>
        </p:txBody>
      </p:sp>
      <p:pic>
        <p:nvPicPr>
          <p:cNvPr id="13" name="Picture 12" title="Resguardo apropiado en aug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962400"/>
            <a:ext cx="4064000" cy="2286000"/>
          </a:xfrm>
          <a:prstGeom prst="rect">
            <a:avLst/>
          </a:prstGeom>
        </p:spPr>
      </p:pic>
      <p:sp>
        <p:nvSpPr>
          <p:cNvPr id="18" name="Content Placeholder 17"/>
          <p:cNvSpPr>
            <a:spLocks noGrp="1"/>
          </p:cNvSpPr>
          <p:nvPr>
            <p:ph sz="quarter" idx="13"/>
          </p:nvPr>
        </p:nvSpPr>
        <p:spPr>
          <a:xfrm>
            <a:off x="376518" y="5334000"/>
            <a:ext cx="1909482" cy="914400"/>
          </a:xfrm>
        </p:spPr>
        <p:txBody>
          <a:bodyPr>
            <a:normAutofit/>
          </a:bodyPr>
          <a:lstStyle/>
          <a:p>
            <a:pPr marL="0" indent="0">
              <a:buNone/>
            </a:pPr>
            <a:r>
              <a:rPr lang="en-US" sz="2400" b="1" dirty="0" err="1"/>
              <a:t>Resguardo</a:t>
            </a:r>
            <a:r>
              <a:rPr lang="en-US" sz="2400" b="1" dirty="0"/>
              <a:t> </a:t>
            </a:r>
            <a:r>
              <a:rPr lang="en-US" sz="2400" b="1" dirty="0" err="1" smtClean="0"/>
              <a:t>apropiado</a:t>
            </a:r>
            <a:endParaRPr lang="en-US" sz="2400" b="1" dirty="0"/>
          </a:p>
        </p:txBody>
      </p:sp>
      <p:sp>
        <p:nvSpPr>
          <p:cNvPr id="16" name="Text Placeholder 15"/>
          <p:cNvSpPr>
            <a:spLocks noGrp="1"/>
          </p:cNvSpPr>
          <p:nvPr>
            <p:ph type="body" sz="quarter" idx="3"/>
          </p:nvPr>
        </p:nvSpPr>
        <p:spPr>
          <a:xfrm>
            <a:off x="4645025" y="1371600"/>
            <a:ext cx="4194175" cy="639762"/>
          </a:xfrm>
        </p:spPr>
        <p:txBody>
          <a:bodyPr/>
          <a:lstStyle/>
          <a:p>
            <a:pPr lvl="0"/>
            <a:r>
              <a:rPr lang="es-HN" sz="3200" dirty="0" smtClean="0">
                <a:solidFill>
                  <a:srgbClr val="F79646">
                    <a:lumMod val="75000"/>
                  </a:srgbClr>
                </a:solidFill>
              </a:rPr>
              <a:t>Polvo</a:t>
            </a:r>
            <a:endParaRPr lang="es-HN" sz="3200" dirty="0">
              <a:solidFill>
                <a:srgbClr val="F79646">
                  <a:lumMod val="75000"/>
                </a:srgbClr>
              </a:solidFill>
            </a:endParaRPr>
          </a:p>
        </p:txBody>
      </p:sp>
      <p:sp>
        <p:nvSpPr>
          <p:cNvPr id="17" name="Content Placeholder 16"/>
          <p:cNvSpPr>
            <a:spLocks noGrp="1"/>
          </p:cNvSpPr>
          <p:nvPr>
            <p:ph sz="quarter" idx="4"/>
          </p:nvPr>
        </p:nvSpPr>
        <p:spPr>
          <a:xfrm>
            <a:off x="4645025" y="2011362"/>
            <a:ext cx="4194175" cy="4683125"/>
          </a:xfrm>
        </p:spPr>
        <p:txBody>
          <a:bodyPr>
            <a:noAutofit/>
          </a:bodyPr>
          <a:lstStyle/>
          <a:p>
            <a:pPr marL="274320" lvl="0" indent="-274320">
              <a:spcBef>
                <a:spcPts val="0"/>
              </a:spcBef>
              <a:spcAft>
                <a:spcPts val="600"/>
              </a:spcAft>
              <a:buClr>
                <a:srgbClr val="FFC000"/>
              </a:buClr>
              <a:buSzPct val="150000"/>
              <a:buFont typeface="Wingdings" panose="05000000000000000000" pitchFamily="2" charset="2"/>
              <a:buChar char="§"/>
            </a:pPr>
            <a:r>
              <a:rPr lang="es-HN" sz="2800" dirty="0">
                <a:solidFill>
                  <a:prstClr val="black"/>
                </a:solidFill>
              </a:rPr>
              <a:t>Controlar niveles de polvo</a:t>
            </a:r>
          </a:p>
          <a:p>
            <a:pPr marL="548640" lvl="1" indent="-274320">
              <a:spcBef>
                <a:spcPts val="0"/>
              </a:spcBef>
              <a:spcAft>
                <a:spcPts val="600"/>
              </a:spcAft>
              <a:buClr>
                <a:srgbClr val="FFC000"/>
              </a:buClr>
              <a:buSzPct val="150000"/>
              <a:buFont typeface="Arial" panose="020B0604020202020204" pitchFamily="34" charset="0"/>
              <a:buChar char="•"/>
            </a:pPr>
            <a:r>
              <a:rPr lang="es-HN" sz="2400" dirty="0">
                <a:solidFill>
                  <a:prstClr val="black"/>
                </a:solidFill>
              </a:rPr>
              <a:t>Visión menos oscurecida</a:t>
            </a:r>
          </a:p>
          <a:p>
            <a:pPr marL="274320" lvl="0" indent="-274320">
              <a:spcBef>
                <a:spcPts val="0"/>
              </a:spcBef>
              <a:spcAft>
                <a:spcPts val="600"/>
              </a:spcAft>
              <a:buClr>
                <a:srgbClr val="FFC000"/>
              </a:buClr>
              <a:buSzPct val="150000"/>
              <a:buFont typeface="Wingdings" panose="05000000000000000000" pitchFamily="2" charset="2"/>
              <a:buChar char="§"/>
            </a:pPr>
            <a:r>
              <a:rPr lang="es-HN" sz="2800" dirty="0">
                <a:solidFill>
                  <a:prstClr val="black"/>
                </a:solidFill>
              </a:rPr>
              <a:t>Iluminación adecuada</a:t>
            </a:r>
          </a:p>
          <a:p>
            <a:pPr marL="274320" lvl="0" indent="-274320">
              <a:spcBef>
                <a:spcPts val="0"/>
              </a:spcBef>
              <a:spcAft>
                <a:spcPts val="600"/>
              </a:spcAft>
              <a:buClr>
                <a:srgbClr val="FFC000"/>
              </a:buClr>
              <a:buSzPct val="150000"/>
              <a:buFont typeface="Wingdings" panose="05000000000000000000" pitchFamily="2" charset="2"/>
              <a:buChar char="§"/>
            </a:pPr>
            <a:r>
              <a:rPr lang="es-HN" sz="2800" dirty="0">
                <a:solidFill>
                  <a:prstClr val="black"/>
                </a:solidFill>
              </a:rPr>
              <a:t>Ropa de alta visibilidad</a:t>
            </a:r>
          </a:p>
          <a:p>
            <a:pPr marL="274320" lvl="0" indent="-274320">
              <a:spcBef>
                <a:spcPts val="0"/>
              </a:spcBef>
              <a:spcAft>
                <a:spcPts val="600"/>
              </a:spcAft>
              <a:buClr>
                <a:srgbClr val="FFC000"/>
              </a:buClr>
              <a:buSzPct val="150000"/>
              <a:buFont typeface="Wingdings" panose="05000000000000000000" pitchFamily="2" charset="2"/>
              <a:buChar char="§"/>
            </a:pPr>
            <a:r>
              <a:rPr lang="es-HN" sz="2800" dirty="0">
                <a:solidFill>
                  <a:prstClr val="black"/>
                </a:solidFill>
              </a:rPr>
              <a:t>Accionar ventiladores cuando</a:t>
            </a:r>
            <a:endParaRPr lang="en-US" sz="2800" dirty="0"/>
          </a:p>
        </p:txBody>
      </p:sp>
    </p:spTree>
    <p:extLst>
      <p:ext uri="{BB962C8B-B14F-4D97-AF65-F5344CB8AC3E}">
        <p14:creationId xmlns:p14="http://schemas.microsoft.com/office/powerpoint/2010/main" val="445855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AC53B4-C3F7-475D-8B7D-7ABFDCFF46FF}" type="slidenum">
              <a:rPr lang="en-US" smtClean="0"/>
              <a:t>25</a:t>
            </a:fld>
            <a:endParaRPr lang="en-US"/>
          </a:p>
        </p:txBody>
      </p:sp>
      <p:sp>
        <p:nvSpPr>
          <p:cNvPr id="6" name="Title 5"/>
          <p:cNvSpPr>
            <a:spLocks noGrp="1"/>
          </p:cNvSpPr>
          <p:nvPr>
            <p:ph type="title"/>
          </p:nvPr>
        </p:nvSpPr>
        <p:spPr>
          <a:xfrm>
            <a:off x="457200" y="152400"/>
            <a:ext cx="8229600" cy="1447800"/>
          </a:xfrm>
        </p:spPr>
        <p:txBody>
          <a:bodyPr anchor="t">
            <a:normAutofit fontScale="90000"/>
          </a:bodyPr>
          <a:lstStyle/>
          <a:p>
            <a:r>
              <a:rPr lang="en-US" sz="4000" dirty="0" err="1"/>
              <a:t>Prácticas</a:t>
            </a:r>
            <a:r>
              <a:rPr lang="en-US" sz="4000" dirty="0"/>
              <a:t> </a:t>
            </a:r>
            <a:r>
              <a:rPr lang="en-US" sz="4000" dirty="0" err="1"/>
              <a:t>Recomendadas</a:t>
            </a:r>
            <a:r>
              <a:rPr lang="en-US" sz="4000" dirty="0"/>
              <a:t> </a:t>
            </a:r>
            <a:r>
              <a:rPr lang="en-US" dirty="0" smtClean="0"/>
              <a:t/>
            </a:r>
            <a:br>
              <a:rPr lang="en-US" dirty="0" smtClean="0"/>
            </a:br>
            <a:r>
              <a:rPr lang="en-US" dirty="0" smtClean="0"/>
              <a:t>de </a:t>
            </a:r>
            <a:r>
              <a:rPr lang="en-US" dirty="0"/>
              <a:t>Entrada al </a:t>
            </a:r>
            <a:r>
              <a:rPr lang="en-US" dirty="0" err="1"/>
              <a:t>Almacenamiento</a:t>
            </a:r>
            <a:r>
              <a:rPr lang="en-US" dirty="0"/>
              <a:t> Plano</a:t>
            </a:r>
          </a:p>
        </p:txBody>
      </p:sp>
      <p:sp>
        <p:nvSpPr>
          <p:cNvPr id="3" name="Content Placeholder 2"/>
          <p:cNvSpPr>
            <a:spLocks noGrp="1"/>
          </p:cNvSpPr>
          <p:nvPr>
            <p:ph sz="half" idx="1"/>
          </p:nvPr>
        </p:nvSpPr>
        <p:spPr>
          <a:xfrm>
            <a:off x="304800" y="1524000"/>
            <a:ext cx="4572000" cy="5410200"/>
          </a:xfrm>
        </p:spPr>
        <p:txBody>
          <a:bodyPr>
            <a:normAutofit/>
          </a:bodyPr>
          <a:lstStyle/>
          <a:p>
            <a:pPr marL="365760" indent="-365760">
              <a:spcBef>
                <a:spcPts val="0"/>
              </a:spcBef>
              <a:spcAft>
                <a:spcPts val="200"/>
              </a:spcAft>
              <a:buClr>
                <a:srgbClr val="FFC000"/>
              </a:buClr>
              <a:buSzPct val="150000"/>
              <a:buFont typeface="Wingdings" panose="05000000000000000000" pitchFamily="2" charset="2"/>
              <a:buChar char="§"/>
            </a:pPr>
            <a:r>
              <a:rPr lang="es-HN" dirty="0" smtClean="0"/>
              <a:t>Permiso o lista de control</a:t>
            </a:r>
          </a:p>
          <a:p>
            <a:pPr marL="731520" lvl="1" indent="-365760">
              <a:spcBef>
                <a:spcPts val="0"/>
              </a:spcBef>
              <a:spcAft>
                <a:spcPts val="600"/>
              </a:spcAft>
              <a:buClr>
                <a:srgbClr val="FFC000"/>
              </a:buClr>
              <a:buSzPct val="150000"/>
              <a:buFont typeface="Arial" panose="020B0604020202020204" pitchFamily="34" charset="0"/>
              <a:buChar char="•"/>
            </a:pPr>
            <a:r>
              <a:rPr lang="es-HN" dirty="0" smtClean="0"/>
              <a:t>Supervisor presente</a:t>
            </a:r>
          </a:p>
          <a:p>
            <a:pPr marL="365760" indent="-365760">
              <a:lnSpc>
                <a:spcPct val="90000"/>
              </a:lnSpc>
              <a:spcBef>
                <a:spcPts val="0"/>
              </a:spcBef>
              <a:spcAft>
                <a:spcPts val="600"/>
              </a:spcAft>
              <a:buClr>
                <a:srgbClr val="FFC000"/>
              </a:buClr>
              <a:buSzPct val="150000"/>
              <a:buFont typeface="Wingdings" panose="05000000000000000000" pitchFamily="2" charset="2"/>
              <a:buChar char="§"/>
            </a:pPr>
            <a:r>
              <a:rPr lang="es-HN" dirty="0" smtClean="0"/>
              <a:t>No hay peligro de inmersión</a:t>
            </a:r>
          </a:p>
          <a:p>
            <a:pPr marL="731520" lvl="1" indent="-365760">
              <a:lnSpc>
                <a:spcPct val="80000"/>
              </a:lnSpc>
              <a:spcBef>
                <a:spcPts val="0"/>
              </a:spcBef>
              <a:buClr>
                <a:srgbClr val="FFC000"/>
              </a:buClr>
              <a:buSzPct val="150000"/>
              <a:buFont typeface="Arial" panose="020B0604020202020204" pitchFamily="34" charset="0"/>
              <a:buChar char="•"/>
            </a:pPr>
            <a:r>
              <a:rPr lang="es-HN" dirty="0" smtClean="0"/>
              <a:t>Cable de vida si es necesario</a:t>
            </a:r>
          </a:p>
          <a:p>
            <a:pPr marL="731520" lvl="1" indent="-365760">
              <a:spcBef>
                <a:spcPts val="0"/>
              </a:spcBef>
              <a:spcAft>
                <a:spcPts val="600"/>
              </a:spcAft>
              <a:buClr>
                <a:srgbClr val="FFC000"/>
              </a:buClr>
              <a:buSzPct val="150000"/>
              <a:buFont typeface="Arial" panose="020B0604020202020204" pitchFamily="34" charset="0"/>
              <a:buChar char="•"/>
            </a:pPr>
            <a:r>
              <a:rPr lang="es-HN" dirty="0" smtClean="0"/>
              <a:t>Chequeo de la atmósfera</a:t>
            </a:r>
          </a:p>
          <a:p>
            <a:pPr marL="365760" indent="-365760">
              <a:lnSpc>
                <a:spcPct val="90000"/>
              </a:lnSpc>
              <a:spcBef>
                <a:spcPts val="0"/>
              </a:spcBef>
              <a:spcAft>
                <a:spcPts val="600"/>
              </a:spcAft>
              <a:buClr>
                <a:srgbClr val="FFC000"/>
              </a:buClr>
              <a:buSzPct val="150000"/>
              <a:buFont typeface="Wingdings" panose="05000000000000000000" pitchFamily="2" charset="2"/>
              <a:buChar char="§"/>
            </a:pPr>
            <a:r>
              <a:rPr lang="es-HN" dirty="0" smtClean="0"/>
              <a:t>LOTO a equipo sin resguardo</a:t>
            </a:r>
          </a:p>
          <a:p>
            <a:pPr marL="365760" indent="-365760">
              <a:lnSpc>
                <a:spcPct val="90000"/>
              </a:lnSpc>
              <a:spcBef>
                <a:spcPts val="0"/>
              </a:spcBef>
              <a:spcAft>
                <a:spcPts val="600"/>
              </a:spcAft>
              <a:buClr>
                <a:srgbClr val="FFC000"/>
              </a:buClr>
              <a:buSzPct val="150000"/>
              <a:buFont typeface="Wingdings" panose="05000000000000000000" pitchFamily="2" charset="2"/>
              <a:buChar char="§"/>
            </a:pPr>
            <a:r>
              <a:rPr lang="es-HN" dirty="0" smtClean="0"/>
              <a:t>Resguardar &amp; controlar equipo con energía, peligroso</a:t>
            </a:r>
            <a:endParaRPr lang="es-HN" dirty="0"/>
          </a:p>
        </p:txBody>
      </p:sp>
      <p:pic>
        <p:nvPicPr>
          <p:cNvPr id="5" name="Picture 4" title="Hombre usando una vac de grano"/>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60846" y="1600200"/>
            <a:ext cx="2914649" cy="2743200"/>
          </a:xfrm>
          <a:prstGeom prst="roundRect">
            <a:avLst/>
          </a:prstGeom>
        </p:spPr>
      </p:pic>
      <p:sp>
        <p:nvSpPr>
          <p:cNvPr id="7" name="Content Placeholder 6"/>
          <p:cNvSpPr>
            <a:spLocks noGrp="1"/>
          </p:cNvSpPr>
          <p:nvPr>
            <p:ph sz="half" idx="2"/>
          </p:nvPr>
        </p:nvSpPr>
        <p:spPr>
          <a:xfrm>
            <a:off x="4953000" y="4419600"/>
            <a:ext cx="4267200" cy="1905000"/>
          </a:xfrm>
        </p:spPr>
        <p:txBody>
          <a:bodyPr>
            <a:normAutofit/>
          </a:bodyPr>
          <a:lstStyle/>
          <a:p>
            <a:pPr marL="274320" lvl="0" indent="-274320">
              <a:lnSpc>
                <a:spcPct val="90000"/>
              </a:lnSpc>
              <a:spcBef>
                <a:spcPts val="0"/>
              </a:spcBef>
              <a:spcAft>
                <a:spcPts val="600"/>
              </a:spcAft>
              <a:buClr>
                <a:srgbClr val="FFC000"/>
              </a:buClr>
              <a:buSzPct val="150000"/>
              <a:buFont typeface="Wingdings" panose="05000000000000000000" pitchFamily="2" charset="2"/>
              <a:buChar char="§"/>
            </a:pPr>
            <a:r>
              <a:rPr lang="es-HN" dirty="0" smtClean="0">
                <a:solidFill>
                  <a:prstClr val="black"/>
                </a:solidFill>
              </a:rPr>
              <a:t>Observador si es necesario</a:t>
            </a:r>
          </a:p>
          <a:p>
            <a:pPr marL="274320" lvl="0" indent="-274320">
              <a:lnSpc>
                <a:spcPct val="90000"/>
              </a:lnSpc>
              <a:spcBef>
                <a:spcPts val="0"/>
              </a:spcBef>
              <a:spcAft>
                <a:spcPts val="600"/>
              </a:spcAft>
              <a:buClr>
                <a:srgbClr val="FFC000"/>
              </a:buClr>
              <a:buSzPct val="150000"/>
              <a:buFont typeface="Wingdings" panose="05000000000000000000" pitchFamily="2" charset="2"/>
              <a:buChar char="§"/>
            </a:pPr>
            <a:r>
              <a:rPr lang="es-HN" dirty="0" smtClean="0">
                <a:solidFill>
                  <a:prstClr val="black"/>
                </a:solidFill>
              </a:rPr>
              <a:t>Equipo de rescate disponible</a:t>
            </a:r>
            <a:endParaRPr lang="en-US" dirty="0"/>
          </a:p>
        </p:txBody>
      </p:sp>
    </p:spTree>
    <p:extLst>
      <p:ext uri="{BB962C8B-B14F-4D97-AF65-F5344CB8AC3E}">
        <p14:creationId xmlns:p14="http://schemas.microsoft.com/office/powerpoint/2010/main" val="2446472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AC53B4-C3F7-475D-8B7D-7ABFDCFF46FF}" type="slidenum">
              <a:rPr lang="en-US" smtClean="0"/>
              <a:t>26</a:t>
            </a:fld>
            <a:endParaRPr lang="en-US"/>
          </a:p>
        </p:txBody>
      </p:sp>
      <p:sp>
        <p:nvSpPr>
          <p:cNvPr id="7" name="Title 6"/>
          <p:cNvSpPr>
            <a:spLocks noGrp="1"/>
          </p:cNvSpPr>
          <p:nvPr>
            <p:ph type="title"/>
          </p:nvPr>
        </p:nvSpPr>
        <p:spPr>
          <a:xfrm>
            <a:off x="466049" y="228600"/>
            <a:ext cx="8229600" cy="1143000"/>
          </a:xfrm>
        </p:spPr>
        <p:txBody>
          <a:bodyPr>
            <a:noAutofit/>
          </a:bodyPr>
          <a:lstStyle/>
          <a:p>
            <a:r>
              <a:rPr lang="pt-BR" dirty="0"/>
              <a:t>Norma 1910.272(h) &amp; Entrada al Almacenamiento Plano</a:t>
            </a:r>
            <a:endParaRPr lang="en-US" dirty="0"/>
          </a:p>
        </p:txBody>
      </p:sp>
      <p:pic>
        <p:nvPicPr>
          <p:cNvPr id="11" name="Picture 10" title="Construcción para almacenamiento plano de grano"/>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381000" y="2743200"/>
            <a:ext cx="4572000" cy="3657600"/>
          </a:xfrm>
          <a:prstGeom prst="ellipse">
            <a:avLst/>
          </a:prstGeom>
          <a:noFill/>
          <a:ln>
            <a:noFill/>
          </a:ln>
        </p:spPr>
      </p:pic>
      <p:sp>
        <p:nvSpPr>
          <p:cNvPr id="8" name="Content Placeholder 7"/>
          <p:cNvSpPr>
            <a:spLocks noGrp="1"/>
          </p:cNvSpPr>
          <p:nvPr>
            <p:ph sz="half" idx="1"/>
          </p:nvPr>
        </p:nvSpPr>
        <p:spPr>
          <a:xfrm>
            <a:off x="381000" y="1600201"/>
            <a:ext cx="8229600" cy="1905000"/>
          </a:xfrm>
        </p:spPr>
        <p:txBody>
          <a:bodyPr/>
          <a:lstStyle/>
          <a:p>
            <a:pPr marL="0" indent="0">
              <a:buNone/>
            </a:pPr>
            <a:r>
              <a:rPr lang="en-US" sz="3200" dirty="0"/>
              <a:t>La entrada al </a:t>
            </a:r>
            <a:r>
              <a:rPr lang="en-US" sz="3200" dirty="0" err="1"/>
              <a:t>almacenamiento</a:t>
            </a:r>
            <a:r>
              <a:rPr lang="en-US" sz="3200" dirty="0"/>
              <a:t> </a:t>
            </a:r>
            <a:r>
              <a:rPr lang="en-US" sz="3200" dirty="0" err="1"/>
              <a:t>plano</a:t>
            </a:r>
            <a:r>
              <a:rPr lang="en-US" sz="3200" dirty="0"/>
              <a:t> </a:t>
            </a:r>
            <a:r>
              <a:rPr lang="en-US" sz="3200" dirty="0" err="1"/>
              <a:t>bajo</a:t>
            </a:r>
            <a:r>
              <a:rPr lang="en-US" sz="3200" dirty="0"/>
              <a:t> </a:t>
            </a:r>
            <a:r>
              <a:rPr lang="en-US" sz="3200" dirty="0" err="1"/>
              <a:t>párrafo</a:t>
            </a:r>
            <a:r>
              <a:rPr lang="en-US" sz="3200" dirty="0"/>
              <a:t>(h) </a:t>
            </a:r>
            <a:r>
              <a:rPr lang="en-US" sz="3200" dirty="0" err="1"/>
              <a:t>aplica</a:t>
            </a:r>
            <a:r>
              <a:rPr lang="en-US" sz="3200" dirty="0"/>
              <a:t> </a:t>
            </a:r>
            <a:r>
              <a:rPr lang="en-US" sz="3200" b="1" dirty="0">
                <a:solidFill>
                  <a:schemeClr val="accent6">
                    <a:lumMod val="75000"/>
                  </a:schemeClr>
                </a:solidFill>
              </a:rPr>
              <a:t>SOLO</a:t>
            </a:r>
            <a:r>
              <a:rPr lang="en-US" sz="3200" dirty="0"/>
              <a:t>  a entradas</a:t>
            </a:r>
            <a:r>
              <a:rPr lang="en-US" sz="3200" dirty="0" smtClean="0"/>
              <a:t>:</a:t>
            </a:r>
            <a:endParaRPr lang="en-US" dirty="0"/>
          </a:p>
        </p:txBody>
      </p:sp>
      <p:sp>
        <p:nvSpPr>
          <p:cNvPr id="9" name="Content Placeholder 8"/>
          <p:cNvSpPr>
            <a:spLocks noGrp="1"/>
          </p:cNvSpPr>
          <p:nvPr>
            <p:ph sz="half" idx="2"/>
          </p:nvPr>
        </p:nvSpPr>
        <p:spPr>
          <a:xfrm>
            <a:off x="4800600" y="2667000"/>
            <a:ext cx="4038600" cy="3733800"/>
          </a:xfrm>
        </p:spPr>
        <p:txBody>
          <a:bodyPr/>
          <a:lstStyle/>
          <a:p>
            <a:pPr marL="365760" lvl="0" indent="-365760" defTabSz="914400">
              <a:spcBef>
                <a:spcPts val="0"/>
              </a:spcBef>
              <a:spcAft>
                <a:spcPts val="600"/>
              </a:spcAft>
              <a:buClr>
                <a:srgbClr val="FFC000"/>
              </a:buClr>
              <a:buSzPct val="150000"/>
              <a:buFont typeface="Wingdings" panose="05000000000000000000" pitchFamily="2" charset="2"/>
              <a:buChar char="§"/>
            </a:pPr>
            <a:r>
              <a:rPr lang="es-HN" sz="3200" dirty="0">
                <a:solidFill>
                  <a:prstClr val="black"/>
                </a:solidFill>
              </a:rPr>
              <a:t>Hechas a través de aberturas a nivel de suelo no restringidas</a:t>
            </a:r>
          </a:p>
          <a:p>
            <a:pPr marL="365760" lvl="0" indent="-365760" defTabSz="914400">
              <a:spcBef>
                <a:spcPts val="0"/>
              </a:spcBef>
              <a:spcAft>
                <a:spcPts val="600"/>
              </a:spcAft>
              <a:buClr>
                <a:srgbClr val="FFC000"/>
              </a:buClr>
              <a:buSzPct val="150000"/>
              <a:buFont typeface="Wingdings" panose="05000000000000000000" pitchFamily="2" charset="2"/>
              <a:buChar char="§"/>
            </a:pPr>
            <a:r>
              <a:rPr lang="es-HN" sz="3200" dirty="0">
                <a:solidFill>
                  <a:prstClr val="black"/>
                </a:solidFill>
              </a:rPr>
              <a:t>No hay peligros atmosféricos presentes</a:t>
            </a:r>
          </a:p>
          <a:p>
            <a:endParaRPr lang="en-US" dirty="0"/>
          </a:p>
        </p:txBody>
      </p:sp>
    </p:spTree>
    <p:extLst>
      <p:ext uri="{BB962C8B-B14F-4D97-AF65-F5344CB8AC3E}">
        <p14:creationId xmlns:p14="http://schemas.microsoft.com/office/powerpoint/2010/main" val="3404737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AC53B4-C3F7-475D-8B7D-7ABFDCFF46FF}" type="slidenum">
              <a:rPr lang="en-US" smtClean="0"/>
              <a:t>27</a:t>
            </a:fld>
            <a:endParaRPr lang="en-US"/>
          </a:p>
        </p:txBody>
      </p:sp>
      <p:sp>
        <p:nvSpPr>
          <p:cNvPr id="7" name="Title 6"/>
          <p:cNvSpPr>
            <a:spLocks noGrp="1"/>
          </p:cNvSpPr>
          <p:nvPr>
            <p:ph type="title"/>
          </p:nvPr>
        </p:nvSpPr>
        <p:spPr>
          <a:xfrm>
            <a:off x="457200" y="228600"/>
            <a:ext cx="8229600" cy="1143000"/>
          </a:xfrm>
        </p:spPr>
        <p:txBody>
          <a:bodyPr>
            <a:noAutofit/>
          </a:bodyPr>
          <a:lstStyle/>
          <a:p>
            <a:r>
              <a:rPr lang="es-ES" dirty="0"/>
              <a:t>Provisiones para la </a:t>
            </a:r>
            <a:r>
              <a:rPr lang="es-ES" dirty="0" smtClean="0"/>
              <a:t>Entrada </a:t>
            </a:r>
            <a:r>
              <a:rPr lang="es-ES" dirty="0"/>
              <a:t>al </a:t>
            </a:r>
            <a:r>
              <a:rPr lang="es-ES" dirty="0" smtClean="0"/>
              <a:t>Almacenamiento </a:t>
            </a:r>
            <a:r>
              <a:rPr lang="es-ES" dirty="0"/>
              <a:t>P</a:t>
            </a:r>
            <a:r>
              <a:rPr lang="es-ES" dirty="0" smtClean="0"/>
              <a:t>lano</a:t>
            </a:r>
            <a:endParaRPr lang="en-US" dirty="0"/>
          </a:p>
        </p:txBody>
      </p:sp>
      <p:sp>
        <p:nvSpPr>
          <p:cNvPr id="8" name="Content Placeholder 7"/>
          <p:cNvSpPr>
            <a:spLocks noGrp="1"/>
          </p:cNvSpPr>
          <p:nvPr>
            <p:ph sz="half" idx="1"/>
          </p:nvPr>
        </p:nvSpPr>
        <p:spPr>
          <a:xfrm>
            <a:off x="304800" y="1600200"/>
            <a:ext cx="8534400" cy="1295400"/>
          </a:xfrm>
        </p:spPr>
        <p:txBody>
          <a:bodyPr>
            <a:noAutofit/>
          </a:bodyPr>
          <a:lstStyle/>
          <a:p>
            <a:pPr marL="0" indent="0" algn="ctr">
              <a:lnSpc>
                <a:spcPct val="80000"/>
              </a:lnSpc>
              <a:spcBef>
                <a:spcPts val="0"/>
              </a:spcBef>
              <a:buNone/>
            </a:pPr>
            <a:r>
              <a:rPr lang="es-ES" sz="3200" b="1" dirty="0">
                <a:solidFill>
                  <a:schemeClr val="accent6">
                    <a:lumMod val="75000"/>
                  </a:schemeClr>
                </a:solidFill>
              </a:rPr>
              <a:t>Caminar o pararse dentro/en producto donde la profundidad representa riesgo de inmersión</a:t>
            </a:r>
          </a:p>
          <a:p>
            <a:pPr marL="0" indent="0" algn="ctr">
              <a:spcBef>
                <a:spcPts val="0"/>
              </a:spcBef>
              <a:buNone/>
            </a:pPr>
            <a:endParaRPr lang="en-US" dirty="0"/>
          </a:p>
        </p:txBody>
      </p:sp>
      <p:sp>
        <p:nvSpPr>
          <p:cNvPr id="11" name="Content Placeholder 10"/>
          <p:cNvSpPr>
            <a:spLocks noGrp="1"/>
          </p:cNvSpPr>
          <p:nvPr>
            <p:ph sz="half" idx="2"/>
          </p:nvPr>
        </p:nvSpPr>
        <p:spPr>
          <a:xfrm>
            <a:off x="304800" y="2743200"/>
            <a:ext cx="4648200" cy="3730374"/>
          </a:xfrm>
        </p:spPr>
        <p:txBody>
          <a:bodyPr>
            <a:normAutofit/>
          </a:bodyPr>
          <a:lstStyle/>
          <a:p>
            <a:pPr marL="365760" lvl="0" indent="-365760" defTabSz="914400">
              <a:spcBef>
                <a:spcPts val="0"/>
              </a:spcBef>
              <a:spcAft>
                <a:spcPts val="600"/>
              </a:spcAft>
              <a:buClr>
                <a:srgbClr val="FFC000"/>
              </a:buClr>
              <a:buSzPct val="150000"/>
              <a:buFont typeface="Wingdings" panose="05000000000000000000" pitchFamily="2" charset="2"/>
              <a:buChar char="§"/>
            </a:pPr>
            <a:r>
              <a:rPr lang="es-HN" sz="3200" dirty="0">
                <a:solidFill>
                  <a:prstClr val="black"/>
                </a:solidFill>
              </a:rPr>
              <a:t>Utilizar cable de vida u otra protección</a:t>
            </a:r>
          </a:p>
          <a:p>
            <a:pPr marL="731520" lvl="1" indent="-365760" defTabSz="914400">
              <a:spcBef>
                <a:spcPts val="0"/>
              </a:spcBef>
              <a:spcAft>
                <a:spcPts val="600"/>
              </a:spcAft>
              <a:buClr>
                <a:srgbClr val="FFC000"/>
              </a:buClr>
              <a:buSzPct val="150000"/>
              <a:buFont typeface="Arial" panose="020B0604020202020204" pitchFamily="34" charset="0"/>
              <a:buChar char="•"/>
            </a:pPr>
            <a:r>
              <a:rPr lang="es-HN" sz="2800" dirty="0">
                <a:solidFill>
                  <a:prstClr val="black"/>
                </a:solidFill>
              </a:rPr>
              <a:t>Prevenir hundirse más de la cintura</a:t>
            </a:r>
          </a:p>
          <a:p>
            <a:pPr marL="365760" indent="-365760" defTabSz="914400">
              <a:spcBef>
                <a:spcPts val="0"/>
              </a:spcBef>
              <a:spcAft>
                <a:spcPts val="600"/>
              </a:spcAft>
              <a:buClr>
                <a:srgbClr val="FFC000"/>
              </a:buClr>
              <a:buSzPct val="150000"/>
              <a:buFont typeface="Wingdings" panose="05000000000000000000" pitchFamily="2" charset="2"/>
              <a:buChar char="§"/>
            </a:pPr>
            <a:r>
              <a:rPr lang="es-HN" sz="3200" dirty="0">
                <a:solidFill>
                  <a:prstClr val="black"/>
                </a:solidFill>
              </a:rPr>
              <a:t>Quitar energía y &amp; equipo con LOTO </a:t>
            </a:r>
          </a:p>
          <a:p>
            <a:pPr marL="731520" lvl="1" indent="-365760" defTabSz="914400">
              <a:spcBef>
                <a:spcPts val="0"/>
              </a:spcBef>
              <a:spcAft>
                <a:spcPts val="600"/>
              </a:spcAft>
              <a:buClr>
                <a:srgbClr val="FFC000"/>
              </a:buClr>
              <a:buSzPct val="150000"/>
              <a:buFont typeface="Arial" panose="020B0604020202020204" pitchFamily="34" charset="0"/>
              <a:buChar char="•"/>
            </a:pPr>
            <a:r>
              <a:rPr lang="es-HN" sz="2800" dirty="0">
                <a:solidFill>
                  <a:prstClr val="black"/>
                </a:solidFill>
              </a:rPr>
              <a:t>Si representa un riesgo</a:t>
            </a:r>
          </a:p>
          <a:p>
            <a:pPr marL="0" indent="0">
              <a:buNone/>
            </a:pPr>
            <a:endParaRPr lang="en-US" dirty="0"/>
          </a:p>
        </p:txBody>
      </p:sp>
      <p:pic>
        <p:nvPicPr>
          <p:cNvPr id="9" name="Picture 8" title="Hombre usando una cuerda de salvamento en grano"/>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53000" y="2895600"/>
            <a:ext cx="3886200" cy="3235466"/>
          </a:xfrm>
          <a:prstGeom prst="rect">
            <a:avLst/>
          </a:prstGeom>
          <a:noFill/>
          <a:ln>
            <a:noFill/>
          </a:ln>
        </p:spPr>
      </p:pic>
    </p:spTree>
    <p:extLst>
      <p:ext uri="{BB962C8B-B14F-4D97-AF65-F5344CB8AC3E}">
        <p14:creationId xmlns:p14="http://schemas.microsoft.com/office/powerpoint/2010/main" val="4162961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AC53B4-C3F7-475D-8B7D-7ABFDCFF46FF}" type="slidenum">
              <a:rPr lang="en-US" smtClean="0"/>
              <a:t>28</a:t>
            </a:fld>
            <a:endParaRPr lang="en-US"/>
          </a:p>
        </p:txBody>
      </p:sp>
      <p:sp>
        <p:nvSpPr>
          <p:cNvPr id="3" name="Title 2"/>
          <p:cNvSpPr>
            <a:spLocks noGrp="1"/>
          </p:cNvSpPr>
          <p:nvPr>
            <p:ph type="title"/>
          </p:nvPr>
        </p:nvSpPr>
        <p:spPr/>
        <p:txBody>
          <a:bodyPr>
            <a:noAutofit/>
          </a:bodyPr>
          <a:lstStyle/>
          <a:p>
            <a:r>
              <a:rPr lang="es-ES" dirty="0" smtClean="0"/>
              <a:t>La Entrada al Almacenamiento Plano Prohíbe</a:t>
            </a:r>
            <a:endParaRPr lang="en-US" dirty="0"/>
          </a:p>
        </p:txBody>
      </p:sp>
      <p:sp>
        <p:nvSpPr>
          <p:cNvPr id="5" name="Content Placeholder 4"/>
          <p:cNvSpPr>
            <a:spLocks noGrp="1"/>
          </p:cNvSpPr>
          <p:nvPr>
            <p:ph idx="1"/>
          </p:nvPr>
        </p:nvSpPr>
        <p:spPr>
          <a:xfrm>
            <a:off x="457200" y="1874837"/>
            <a:ext cx="8229600" cy="4525963"/>
          </a:xfrm>
        </p:spPr>
        <p:txBody>
          <a:bodyPr/>
          <a:lstStyle/>
          <a:p>
            <a:pPr marL="0" indent="0">
              <a:spcAft>
                <a:spcPts val="1800"/>
              </a:spcAft>
              <a:buNone/>
            </a:pPr>
            <a:r>
              <a:rPr lang="en-US" sz="3600" b="1" dirty="0">
                <a:solidFill>
                  <a:schemeClr val="accent6">
                    <a:lumMod val="75000"/>
                  </a:schemeClr>
                </a:solidFill>
              </a:rPr>
              <a:t>Los </a:t>
            </a:r>
            <a:r>
              <a:rPr lang="en-US" sz="3600" b="1" dirty="0" err="1">
                <a:solidFill>
                  <a:schemeClr val="accent6">
                    <a:lumMod val="75000"/>
                  </a:schemeClr>
                </a:solidFill>
              </a:rPr>
              <a:t>trabajadores</a:t>
            </a:r>
            <a:r>
              <a:rPr lang="en-US" sz="3600" b="1" dirty="0">
                <a:solidFill>
                  <a:schemeClr val="accent6">
                    <a:lumMod val="75000"/>
                  </a:schemeClr>
                </a:solidFill>
              </a:rPr>
              <a:t> no </a:t>
            </a:r>
            <a:r>
              <a:rPr lang="en-US" sz="3600" b="1" dirty="0" err="1" smtClean="0">
                <a:solidFill>
                  <a:schemeClr val="accent6">
                    <a:lumMod val="75000"/>
                  </a:schemeClr>
                </a:solidFill>
              </a:rPr>
              <a:t>pueden</a:t>
            </a:r>
            <a:r>
              <a:rPr lang="en-US" sz="3600" b="1" dirty="0" smtClean="0">
                <a:solidFill>
                  <a:schemeClr val="accent6">
                    <a:lumMod val="75000"/>
                  </a:schemeClr>
                </a:solidFill>
              </a:rPr>
              <a:t>:</a:t>
            </a:r>
          </a:p>
          <a:p>
            <a:pPr marL="365760" indent="-365760">
              <a:spcBef>
                <a:spcPts val="0"/>
              </a:spcBef>
              <a:spcAft>
                <a:spcPts val="600"/>
              </a:spcAft>
              <a:buClr>
                <a:srgbClr val="FFC000"/>
              </a:buClr>
              <a:buSzPct val="150000"/>
              <a:buFont typeface="Wingdings" panose="05000000000000000000" pitchFamily="2" charset="2"/>
              <a:buChar char="§"/>
            </a:pPr>
            <a:r>
              <a:rPr lang="es-ES" sz="3200" dirty="0"/>
              <a:t>Caminar por el grano</a:t>
            </a:r>
          </a:p>
          <a:p>
            <a:pPr marL="365760" indent="-365760">
              <a:spcBef>
                <a:spcPts val="0"/>
              </a:spcBef>
              <a:spcAft>
                <a:spcPts val="600"/>
              </a:spcAft>
              <a:buClr>
                <a:srgbClr val="FFC000"/>
              </a:buClr>
              <a:buSzPct val="150000"/>
              <a:buFont typeface="Wingdings" panose="05000000000000000000" pitchFamily="2" charset="2"/>
              <a:buChar char="§"/>
            </a:pPr>
            <a:r>
              <a:rPr lang="es-ES" sz="3200" dirty="0"/>
              <a:t>Estar sobre grano en movimiento</a:t>
            </a:r>
          </a:p>
          <a:p>
            <a:pPr marL="365760" indent="-365760">
              <a:spcBef>
                <a:spcPts val="0"/>
              </a:spcBef>
              <a:spcAft>
                <a:spcPts val="600"/>
              </a:spcAft>
              <a:buClr>
                <a:srgbClr val="FFC000"/>
              </a:buClr>
              <a:buSzPct val="150000"/>
              <a:buFont typeface="Wingdings" panose="05000000000000000000" pitchFamily="2" charset="2"/>
              <a:buChar char="§"/>
            </a:pPr>
            <a:r>
              <a:rPr lang="es-ES" sz="3200" dirty="0"/>
              <a:t>Estar debajo de grano en condición de puenteado</a:t>
            </a:r>
          </a:p>
          <a:p>
            <a:pPr marL="365760" indent="-365760">
              <a:spcBef>
                <a:spcPts val="0"/>
              </a:spcBef>
              <a:spcAft>
                <a:spcPts val="600"/>
              </a:spcAft>
              <a:buClr>
                <a:srgbClr val="FFC000"/>
              </a:buClr>
              <a:buSzPct val="150000"/>
              <a:buFont typeface="Wingdings" panose="05000000000000000000" pitchFamily="2" charset="2"/>
              <a:buChar char="§"/>
            </a:pPr>
            <a:r>
              <a:rPr lang="es-ES" sz="3200" dirty="0"/>
              <a:t>Estar en cualquier instalación donde el grano puede colapsar &amp; sumergir</a:t>
            </a:r>
          </a:p>
          <a:p>
            <a:pPr marL="365760" indent="-365760">
              <a:spcBef>
                <a:spcPts val="0"/>
              </a:spcBef>
              <a:spcAft>
                <a:spcPts val="600"/>
              </a:spcAft>
              <a:buClr>
                <a:srgbClr val="FFC000"/>
              </a:buClr>
              <a:buSzPct val="150000"/>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3314894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AC53B4-C3F7-475D-8B7D-7ABFDCFF46FF}" type="slidenum">
              <a:rPr lang="en-US" smtClean="0"/>
              <a:t>29</a:t>
            </a:fld>
            <a:endParaRPr lang="en-US"/>
          </a:p>
        </p:txBody>
      </p:sp>
      <p:sp>
        <p:nvSpPr>
          <p:cNvPr id="6" name="Title 5"/>
          <p:cNvSpPr>
            <a:spLocks noGrp="1"/>
          </p:cNvSpPr>
          <p:nvPr>
            <p:ph type="title"/>
          </p:nvPr>
        </p:nvSpPr>
        <p:spPr>
          <a:xfrm>
            <a:off x="457200" y="228600"/>
            <a:ext cx="8229600" cy="1143000"/>
          </a:xfrm>
        </p:spPr>
        <p:txBody>
          <a:bodyPr>
            <a:noAutofit/>
          </a:bodyPr>
          <a:lstStyle/>
          <a:p>
            <a:r>
              <a:rPr lang="es-ES" dirty="0" smtClean="0"/>
              <a:t>Otra Entrada al Almacenamiento Plano</a:t>
            </a:r>
            <a:endParaRPr lang="en-US" dirty="0"/>
          </a:p>
        </p:txBody>
      </p:sp>
      <p:pic>
        <p:nvPicPr>
          <p:cNvPr id="11" name="Picture 10" title="Entrada restringida. Resguardo de contención bloquea el acceso al gran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2590800"/>
            <a:ext cx="4572000" cy="3429000"/>
          </a:xfrm>
          <a:prstGeom prst="rect">
            <a:avLst/>
          </a:prstGeom>
        </p:spPr>
      </p:pic>
      <p:sp>
        <p:nvSpPr>
          <p:cNvPr id="15" name="Content Placeholder 14"/>
          <p:cNvSpPr>
            <a:spLocks noGrp="1"/>
          </p:cNvSpPr>
          <p:nvPr>
            <p:ph sz="quarter" idx="13"/>
          </p:nvPr>
        </p:nvSpPr>
        <p:spPr>
          <a:xfrm>
            <a:off x="304800" y="4858870"/>
            <a:ext cx="4572000" cy="1066800"/>
          </a:xfrm>
        </p:spPr>
        <p:txBody>
          <a:bodyPr>
            <a:noAutofit/>
          </a:bodyPr>
          <a:lstStyle/>
          <a:p>
            <a:pPr marL="0" indent="0" algn="ctr">
              <a:buNone/>
            </a:pPr>
            <a:r>
              <a:rPr lang="es-ES" sz="2400" b="1" dirty="0">
                <a:solidFill>
                  <a:schemeClr val="bg1"/>
                </a:solidFill>
              </a:rPr>
              <a:t>Entrada restringida. Resguardo de contención bloquea el acceso al grano.</a:t>
            </a:r>
          </a:p>
          <a:p>
            <a:pPr marL="0" indent="0" algn="ctr">
              <a:buNone/>
            </a:pPr>
            <a:endParaRPr lang="en-US" sz="2400" b="1" dirty="0">
              <a:solidFill>
                <a:schemeClr val="bg1"/>
              </a:solidFill>
            </a:endParaRPr>
          </a:p>
        </p:txBody>
      </p:sp>
      <p:sp>
        <p:nvSpPr>
          <p:cNvPr id="10" name="Content Placeholder 9"/>
          <p:cNvSpPr>
            <a:spLocks noGrp="1"/>
          </p:cNvSpPr>
          <p:nvPr>
            <p:ph sz="half" idx="2"/>
          </p:nvPr>
        </p:nvSpPr>
        <p:spPr>
          <a:xfrm>
            <a:off x="304800" y="1676400"/>
            <a:ext cx="8534400" cy="990600"/>
          </a:xfrm>
        </p:spPr>
        <p:txBody>
          <a:bodyPr lIns="91440" rIns="0">
            <a:noAutofit/>
          </a:bodyPr>
          <a:lstStyle/>
          <a:p>
            <a:pPr marL="0" indent="0" algn="r">
              <a:lnSpc>
                <a:spcPct val="80000"/>
              </a:lnSpc>
              <a:spcBef>
                <a:spcPts val="0"/>
              </a:spcBef>
              <a:buNone/>
            </a:pPr>
            <a:r>
              <a:rPr lang="en-US" sz="3600" b="1" dirty="0">
                <a:solidFill>
                  <a:schemeClr val="accent6">
                    <a:lumMod val="75000"/>
                  </a:schemeClr>
                </a:solidFill>
              </a:rPr>
              <a:t>Norma 1910.272(g) </a:t>
            </a:r>
            <a:r>
              <a:rPr lang="en-US" sz="3600" b="1" dirty="0" err="1">
                <a:solidFill>
                  <a:schemeClr val="accent6">
                    <a:lumMod val="75000"/>
                  </a:schemeClr>
                </a:solidFill>
              </a:rPr>
              <a:t>aplica</a:t>
            </a:r>
            <a:r>
              <a:rPr lang="en-US" sz="3600" b="1" dirty="0">
                <a:solidFill>
                  <a:schemeClr val="accent6">
                    <a:lumMod val="75000"/>
                  </a:schemeClr>
                </a:solidFill>
              </a:rPr>
              <a:t> </a:t>
            </a:r>
            <a:r>
              <a:rPr lang="en-US" sz="3600" b="1" dirty="0" smtClean="0">
                <a:solidFill>
                  <a:schemeClr val="accent6">
                    <a:lumMod val="75000"/>
                  </a:schemeClr>
                </a:solidFill>
              </a:rPr>
              <a:t>al </a:t>
            </a:r>
            <a:r>
              <a:rPr lang="en-US" sz="3600" b="1" dirty="0" err="1" smtClean="0">
                <a:solidFill>
                  <a:schemeClr val="accent6">
                    <a:lumMod val="75000"/>
                  </a:schemeClr>
                </a:solidFill>
              </a:rPr>
              <a:t>almacenamiento</a:t>
            </a:r>
            <a:r>
              <a:rPr lang="en-US" sz="3600" b="1" dirty="0" smtClean="0">
                <a:solidFill>
                  <a:schemeClr val="accent6">
                    <a:lumMod val="75000"/>
                  </a:schemeClr>
                </a:solidFill>
              </a:rPr>
              <a:t> </a:t>
            </a:r>
            <a:r>
              <a:rPr lang="en-US" sz="3600" b="1" dirty="0" err="1" smtClean="0">
                <a:solidFill>
                  <a:schemeClr val="accent6">
                    <a:lumMod val="75000"/>
                  </a:schemeClr>
                </a:solidFill>
              </a:rPr>
              <a:t>plano</a:t>
            </a:r>
            <a:endParaRPr lang="en-US" sz="2800" dirty="0">
              <a:solidFill>
                <a:schemeClr val="accent6">
                  <a:lumMod val="75000"/>
                </a:schemeClr>
              </a:solidFill>
            </a:endParaRPr>
          </a:p>
        </p:txBody>
      </p:sp>
      <p:sp>
        <p:nvSpPr>
          <p:cNvPr id="14" name="Content Placeholder 13"/>
          <p:cNvSpPr>
            <a:spLocks noGrp="1"/>
          </p:cNvSpPr>
          <p:nvPr>
            <p:ph sz="quarter" idx="4"/>
          </p:nvPr>
        </p:nvSpPr>
        <p:spPr>
          <a:xfrm>
            <a:off x="4872318" y="2720788"/>
            <a:ext cx="4038600" cy="3082925"/>
          </a:xfrm>
        </p:spPr>
        <p:txBody>
          <a:bodyPr>
            <a:noAutofit/>
          </a:bodyPr>
          <a:lstStyle/>
          <a:p>
            <a:pPr marL="457200" lvl="0" indent="-457200" defTabSz="914400">
              <a:spcBef>
                <a:spcPts val="600"/>
              </a:spcBef>
              <a:buClr>
                <a:srgbClr val="FFC000"/>
              </a:buClr>
              <a:buSzPct val="150000"/>
              <a:buFont typeface="Wingdings" panose="05000000000000000000" pitchFamily="2" charset="2"/>
              <a:buChar char="§"/>
            </a:pPr>
            <a:r>
              <a:rPr lang="es-HN" sz="3200" dirty="0">
                <a:solidFill>
                  <a:prstClr val="black"/>
                </a:solidFill>
              </a:rPr>
              <a:t>Abertura restringida</a:t>
            </a:r>
          </a:p>
          <a:p>
            <a:pPr marL="457200" lvl="0" indent="-457200" defTabSz="914400">
              <a:spcBef>
                <a:spcPts val="600"/>
              </a:spcBef>
              <a:buClr>
                <a:srgbClr val="FFC000"/>
              </a:buClr>
              <a:buSzPct val="150000"/>
              <a:buFont typeface="Wingdings" panose="05000000000000000000" pitchFamily="2" charset="2"/>
              <a:buChar char="§"/>
            </a:pPr>
            <a:r>
              <a:rPr lang="es-HN" sz="3200" dirty="0">
                <a:solidFill>
                  <a:prstClr val="black"/>
                </a:solidFill>
              </a:rPr>
              <a:t>Entrada sobre el nivel de suelo</a:t>
            </a:r>
          </a:p>
          <a:p>
            <a:pPr marL="457200" lvl="0" indent="-457200" defTabSz="914400">
              <a:spcBef>
                <a:spcPts val="600"/>
              </a:spcBef>
              <a:buClr>
                <a:srgbClr val="FFC000"/>
              </a:buClr>
              <a:buSzPct val="150000"/>
              <a:buFont typeface="Wingdings" panose="05000000000000000000" pitchFamily="2" charset="2"/>
              <a:buChar char="§"/>
            </a:pPr>
            <a:r>
              <a:rPr lang="es-HN" sz="3200" dirty="0">
                <a:solidFill>
                  <a:prstClr val="black"/>
                </a:solidFill>
              </a:rPr>
              <a:t>Peligros atmosféricos </a:t>
            </a:r>
            <a:endParaRPr lang="en-US" sz="2800" dirty="0"/>
          </a:p>
        </p:txBody>
      </p:sp>
    </p:spTree>
    <p:extLst>
      <p:ext uri="{BB962C8B-B14F-4D97-AF65-F5344CB8AC3E}">
        <p14:creationId xmlns:p14="http://schemas.microsoft.com/office/powerpoint/2010/main" val="32982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HN" dirty="0"/>
              <a:t>Introducción</a:t>
            </a:r>
          </a:p>
        </p:txBody>
      </p:sp>
      <p:sp>
        <p:nvSpPr>
          <p:cNvPr id="8" name="Content Placeholder 7"/>
          <p:cNvSpPr>
            <a:spLocks noGrp="1"/>
          </p:cNvSpPr>
          <p:nvPr>
            <p:ph idx="1"/>
          </p:nvPr>
        </p:nvSpPr>
        <p:spPr>
          <a:xfrm>
            <a:off x="457200" y="1600200"/>
            <a:ext cx="8229600" cy="5105400"/>
          </a:xfrm>
        </p:spPr>
        <p:txBody>
          <a:bodyPr>
            <a:normAutofit/>
          </a:bodyPr>
          <a:lstStyle/>
          <a:p>
            <a:pPr marL="0" indent="0">
              <a:lnSpc>
                <a:spcPct val="110000"/>
              </a:lnSpc>
              <a:buNone/>
            </a:pPr>
            <a:r>
              <a:rPr lang="es-ES" dirty="0"/>
              <a:t>El mini módulo de Almacenamiento Plano &amp; Cerros de Grano es parte de un programa educativo sobre los peligros encontrados en las áreas de manejo de grano, incluyendo los compartimientos de grano y sus alrededores. Su propósito es ayudar a los participantes a identificar y </a:t>
            </a:r>
            <a:r>
              <a:rPr lang="es-ES" dirty="0" smtClean="0"/>
              <a:t>reducir </a:t>
            </a:r>
            <a:r>
              <a:rPr lang="es-ES" dirty="0"/>
              <a:t>los riesgos en el lugar de trabajo. </a:t>
            </a:r>
            <a:endParaRPr lang="es-ES" dirty="0" smtClean="0"/>
          </a:p>
          <a:p>
            <a:pPr marL="0" indent="0">
              <a:buNone/>
            </a:pPr>
            <a:endParaRPr lang="es-ES" dirty="0"/>
          </a:p>
          <a:p>
            <a:pPr marL="0" indent="0">
              <a:buNone/>
            </a:pPr>
            <a:r>
              <a:rPr lang="es-ES" sz="1800" dirty="0"/>
              <a:t>El objetivo de esta presentación "</a:t>
            </a:r>
            <a:r>
              <a:rPr lang="es-ES" sz="1800" dirty="0" err="1"/>
              <a:t>powerpoint</a:t>
            </a:r>
            <a:r>
              <a:rPr lang="es-ES" sz="1800" dirty="0"/>
              <a:t>"  es cumplir con los requisitos (de la regla) 508 por lo cual no incluye muchos elementos visuales que son difíciles de interpretar por equipos de </a:t>
            </a:r>
            <a:r>
              <a:rPr lang="es-ES" sz="1800" dirty="0" err="1"/>
              <a:t>asistencia.Una</a:t>
            </a:r>
            <a:r>
              <a:rPr lang="es-ES" sz="1800" dirty="0"/>
              <a:t> versión alternativa, con elementos visuales mas completos, esta disponible en el sitio </a:t>
            </a:r>
            <a:r>
              <a:rPr lang="es-ES" sz="1800" dirty="0" smtClean="0">
                <a:hlinkClick r:id="rId3"/>
              </a:rPr>
              <a:t>grainsafety.org</a:t>
            </a:r>
            <a:r>
              <a:rPr lang="es-ES" sz="1800" dirty="0" smtClean="0"/>
              <a:t>.  </a:t>
            </a:r>
            <a:endParaRPr lang="es-ES" sz="1800" dirty="0"/>
          </a:p>
        </p:txBody>
      </p:sp>
      <p:sp>
        <p:nvSpPr>
          <p:cNvPr id="4" name="Slide Number Placeholder 3"/>
          <p:cNvSpPr>
            <a:spLocks noGrp="1"/>
          </p:cNvSpPr>
          <p:nvPr>
            <p:ph type="sldNum" sz="quarter" idx="12"/>
          </p:nvPr>
        </p:nvSpPr>
        <p:spPr/>
        <p:txBody>
          <a:bodyPr/>
          <a:lstStyle/>
          <a:p>
            <a:fld id="{6C07873E-F7A9-7D4C-A13B-E05E8079E2DB}"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8627413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067571"/>
          </a:xfrm>
        </p:spPr>
        <p:txBody>
          <a:bodyPr/>
          <a:lstStyle/>
          <a:p>
            <a:r>
              <a:rPr lang="es-HN" dirty="0" smtClean="0"/>
              <a:t>Resumen</a:t>
            </a:r>
            <a:endParaRPr lang="es-HN" dirty="0"/>
          </a:p>
        </p:txBody>
      </p:sp>
      <p:sp>
        <p:nvSpPr>
          <p:cNvPr id="2" name="Content Placeholder 1"/>
          <p:cNvSpPr>
            <a:spLocks noGrp="1"/>
          </p:cNvSpPr>
          <p:nvPr>
            <p:ph idx="1"/>
          </p:nvPr>
        </p:nvSpPr>
        <p:spPr>
          <a:xfrm>
            <a:off x="304800" y="784106"/>
            <a:ext cx="8382000" cy="5845293"/>
          </a:xfrm>
        </p:spPr>
        <p:txBody>
          <a:bodyPr>
            <a:normAutofit/>
          </a:bodyPr>
          <a:lstStyle/>
          <a:p>
            <a:pPr>
              <a:spcBef>
                <a:spcPts val="600"/>
              </a:spcBef>
              <a:buClr>
                <a:srgbClr val="FFC000"/>
              </a:buClr>
              <a:buSzPct val="150000"/>
              <a:buFont typeface="Wingdings" panose="05000000000000000000" pitchFamily="2" charset="2"/>
              <a:buChar char="§"/>
            </a:pPr>
            <a:r>
              <a:rPr lang="es-HN" sz="2800" dirty="0" smtClean="0"/>
              <a:t>Criterios para almacenamiento plano:</a:t>
            </a:r>
          </a:p>
          <a:p>
            <a:pPr lvl="1">
              <a:spcBef>
                <a:spcPts val="600"/>
              </a:spcBef>
              <a:buClr>
                <a:srgbClr val="FFC000"/>
              </a:buClr>
              <a:buSzPct val="150000"/>
              <a:buFont typeface="Arial" panose="020B0604020202020204" pitchFamily="34" charset="0"/>
              <a:buChar char="•"/>
            </a:pPr>
            <a:r>
              <a:rPr lang="es-HN" sz="2400" dirty="0" smtClean="0">
                <a:latin typeface="Arial" panose="020B0604020202020204" pitchFamily="34" charset="0"/>
                <a:cs typeface="Arial" panose="020B0604020202020204" pitchFamily="34" charset="0"/>
              </a:rPr>
              <a:t>Estructura o edificio o cerro de grano</a:t>
            </a:r>
          </a:p>
          <a:p>
            <a:pPr lvl="1">
              <a:spcBef>
                <a:spcPts val="600"/>
              </a:spcBef>
              <a:buClr>
                <a:srgbClr val="FFC000"/>
              </a:buClr>
              <a:buSzPct val="150000"/>
              <a:buFont typeface="Arial" panose="020B0604020202020204" pitchFamily="34" charset="0"/>
              <a:buChar char="•"/>
            </a:pPr>
            <a:r>
              <a:rPr lang="es-HN" sz="2400" dirty="0" smtClean="0">
                <a:latin typeface="Arial" panose="020B0604020202020204" pitchFamily="34" charset="0"/>
                <a:cs typeface="Arial" panose="020B0604020202020204" pitchFamily="34" charset="0"/>
              </a:rPr>
              <a:t>No se vacía completamente por gravedad</a:t>
            </a:r>
          </a:p>
          <a:p>
            <a:pPr lvl="1">
              <a:spcBef>
                <a:spcPts val="600"/>
              </a:spcBef>
              <a:buClr>
                <a:srgbClr val="FFC000"/>
              </a:buClr>
              <a:buSzPct val="150000"/>
              <a:buFont typeface="Arial" panose="020B0604020202020204" pitchFamily="34" charset="0"/>
              <a:buChar char="•"/>
            </a:pPr>
            <a:r>
              <a:rPr lang="es-HN" sz="2400" dirty="0" smtClean="0">
                <a:latin typeface="Arial" panose="020B0604020202020204" pitchFamily="34" charset="0"/>
                <a:cs typeface="Arial" panose="020B0604020202020204" pitchFamily="34" charset="0"/>
              </a:rPr>
              <a:t>Abertura a nivel de suelo, no restringida – no siempre es puerta</a:t>
            </a:r>
          </a:p>
          <a:p>
            <a:pPr lvl="1">
              <a:spcBef>
                <a:spcPts val="600"/>
              </a:spcBef>
              <a:buClr>
                <a:srgbClr val="FFC000"/>
              </a:buClr>
              <a:buSzPct val="150000"/>
              <a:buFont typeface="Arial" panose="020B0604020202020204" pitchFamily="34" charset="0"/>
              <a:buChar char="•"/>
            </a:pPr>
            <a:r>
              <a:rPr lang="es-HN" sz="2400" dirty="0" smtClean="0">
                <a:latin typeface="Arial" panose="020B0604020202020204" pitchFamily="34" charset="0"/>
                <a:cs typeface="Arial" panose="020B0604020202020204" pitchFamily="34" charset="0"/>
              </a:rPr>
              <a:t>Se debe entrar para recoger el grano restante</a:t>
            </a:r>
            <a:endParaRPr lang="es-HN" dirty="0" smtClean="0">
              <a:latin typeface="Arial" panose="020B0604020202020204" pitchFamily="34" charset="0"/>
              <a:cs typeface="Arial" panose="020B0604020202020204" pitchFamily="34" charset="0"/>
            </a:endParaRPr>
          </a:p>
          <a:p>
            <a:pPr>
              <a:spcBef>
                <a:spcPts val="600"/>
              </a:spcBef>
              <a:buClr>
                <a:srgbClr val="FFC000"/>
              </a:buClr>
              <a:buSzPct val="150000"/>
              <a:buFont typeface="Wingdings" panose="05000000000000000000" pitchFamily="2" charset="2"/>
              <a:buChar char="§"/>
            </a:pPr>
            <a:r>
              <a:rPr lang="es-HN" sz="2800" dirty="0" smtClean="0"/>
              <a:t>No restringida – dar pasos, caminar, conducir a través de abertura</a:t>
            </a:r>
          </a:p>
          <a:p>
            <a:pPr>
              <a:spcBef>
                <a:spcPts val="600"/>
              </a:spcBef>
              <a:buClr>
                <a:srgbClr val="FFC000"/>
              </a:buClr>
              <a:buSzPct val="150000"/>
              <a:buFont typeface="Wingdings" panose="05000000000000000000" pitchFamily="2" charset="2"/>
              <a:buChar char="§"/>
            </a:pPr>
            <a:r>
              <a:rPr lang="es-HN" sz="2800" dirty="0" smtClean="0"/>
              <a:t>Entrada al almacenamiento plano – párrafo(h)</a:t>
            </a:r>
          </a:p>
          <a:p>
            <a:pPr lvl="1">
              <a:spcBef>
                <a:spcPts val="600"/>
              </a:spcBef>
              <a:buClr>
                <a:srgbClr val="FFC000"/>
              </a:buClr>
              <a:buSzPct val="150000"/>
              <a:buFont typeface="Arial" panose="020B0604020202020204" pitchFamily="34" charset="0"/>
              <a:buChar char="•"/>
            </a:pPr>
            <a:r>
              <a:rPr lang="es-HN" sz="2400" dirty="0" smtClean="0">
                <a:latin typeface="Arial" panose="020B0604020202020204" pitchFamily="34" charset="0"/>
                <a:cs typeface="Arial" panose="020B0604020202020204" pitchFamily="34" charset="0"/>
              </a:rPr>
              <a:t>Entrada </a:t>
            </a:r>
            <a:r>
              <a:rPr lang="es-HN" sz="2400" b="1" dirty="0" smtClean="0">
                <a:solidFill>
                  <a:schemeClr val="accent6">
                    <a:lumMod val="75000"/>
                  </a:schemeClr>
                </a:solidFill>
                <a:latin typeface="Arial" panose="020B0604020202020204" pitchFamily="34" charset="0"/>
                <a:cs typeface="Arial" panose="020B0604020202020204" pitchFamily="34" charset="0"/>
              </a:rPr>
              <a:t>SOLO</a:t>
            </a:r>
            <a:r>
              <a:rPr lang="es-HN" sz="2400" dirty="0" smtClean="0">
                <a:latin typeface="Arial" panose="020B0604020202020204" pitchFamily="34" charset="0"/>
                <a:cs typeface="Arial" panose="020B0604020202020204" pitchFamily="34" charset="0"/>
              </a:rPr>
              <a:t> a través de entrada a nivel de suelo no restringida</a:t>
            </a:r>
          </a:p>
          <a:p>
            <a:pPr lvl="1">
              <a:spcBef>
                <a:spcPts val="600"/>
              </a:spcBef>
              <a:buClr>
                <a:srgbClr val="FFC000"/>
              </a:buClr>
              <a:buSzPct val="150000"/>
              <a:buFont typeface="Arial" panose="020B0604020202020204" pitchFamily="34" charset="0"/>
              <a:buChar char="•"/>
            </a:pPr>
            <a:r>
              <a:rPr lang="es-HN" sz="2400" b="1" dirty="0" smtClean="0">
                <a:solidFill>
                  <a:schemeClr val="accent6">
                    <a:lumMod val="75000"/>
                  </a:schemeClr>
                </a:solidFill>
                <a:latin typeface="Arial" panose="020B0604020202020204" pitchFamily="34" charset="0"/>
                <a:cs typeface="Arial" panose="020B0604020202020204" pitchFamily="34" charset="0"/>
              </a:rPr>
              <a:t>NO</a:t>
            </a:r>
            <a:r>
              <a:rPr lang="es-HN" sz="2400" dirty="0" smtClean="0">
                <a:latin typeface="Arial" panose="020B0604020202020204" pitchFamily="34" charset="0"/>
                <a:cs typeface="Arial" panose="020B0604020202020204" pitchFamily="34" charset="0"/>
              </a:rPr>
              <a:t> hay peligros atmosféricos presentes</a:t>
            </a:r>
          </a:p>
          <a:p>
            <a:pPr marL="0" indent="0">
              <a:spcBef>
                <a:spcPts val="0"/>
              </a:spcBef>
              <a:buClr>
                <a:srgbClr val="FFC000"/>
              </a:buClr>
              <a:buSzPct val="150000"/>
              <a:buNone/>
            </a:pPr>
            <a:endParaRPr lang="en-US" sz="2800" dirty="0"/>
          </a:p>
        </p:txBody>
      </p:sp>
      <p:sp>
        <p:nvSpPr>
          <p:cNvPr id="4" name="Slide Number Placeholder 3"/>
          <p:cNvSpPr>
            <a:spLocks noGrp="1"/>
          </p:cNvSpPr>
          <p:nvPr>
            <p:ph type="sldNum" sz="quarter" idx="12"/>
          </p:nvPr>
        </p:nvSpPr>
        <p:spPr/>
        <p:txBody>
          <a:bodyPr/>
          <a:lstStyle/>
          <a:p>
            <a:fld id="{0FAC53B4-C3F7-475D-8B7D-7ABFDCFF46FF}" type="slidenum">
              <a:rPr lang="en-US" smtClean="0"/>
              <a:t>30</a:t>
            </a:fld>
            <a:endParaRPr lang="en-US"/>
          </a:p>
        </p:txBody>
      </p:sp>
    </p:spTree>
    <p:extLst>
      <p:ext uri="{BB962C8B-B14F-4D97-AF65-F5344CB8AC3E}">
        <p14:creationId xmlns:p14="http://schemas.microsoft.com/office/powerpoint/2010/main" val="17657938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894"/>
            <a:ext cx="8229600" cy="1143000"/>
          </a:xfrm>
        </p:spPr>
        <p:txBody>
          <a:bodyPr/>
          <a:lstStyle/>
          <a:p>
            <a:r>
              <a:rPr lang="es-HN" dirty="0" smtClean="0"/>
              <a:t>Resumen </a:t>
            </a:r>
            <a:endParaRPr lang="es-HN" dirty="0"/>
          </a:p>
        </p:txBody>
      </p:sp>
      <p:sp>
        <p:nvSpPr>
          <p:cNvPr id="2" name="Content Placeholder 1"/>
          <p:cNvSpPr>
            <a:spLocks noGrp="1"/>
          </p:cNvSpPr>
          <p:nvPr>
            <p:ph idx="1"/>
          </p:nvPr>
        </p:nvSpPr>
        <p:spPr>
          <a:xfrm>
            <a:off x="304800" y="1076494"/>
            <a:ext cx="8382000" cy="5393554"/>
          </a:xfrm>
        </p:spPr>
        <p:txBody>
          <a:bodyPr>
            <a:normAutofit lnSpcReduction="10000"/>
          </a:bodyPr>
          <a:lstStyle/>
          <a:p>
            <a:pPr>
              <a:spcBef>
                <a:spcPts val="600"/>
              </a:spcBef>
              <a:buClr>
                <a:srgbClr val="FFC000"/>
              </a:buClr>
              <a:buSzPct val="150000"/>
              <a:buFont typeface="Wingdings" panose="05000000000000000000" pitchFamily="2" charset="2"/>
              <a:buChar char="§"/>
            </a:pPr>
            <a:r>
              <a:rPr lang="es-HN" sz="2800" dirty="0" smtClean="0"/>
              <a:t>Los trabajadores </a:t>
            </a:r>
            <a:r>
              <a:rPr lang="es-HN" sz="2800" b="1" dirty="0" smtClean="0">
                <a:solidFill>
                  <a:schemeClr val="accent6">
                    <a:lumMod val="75000"/>
                  </a:schemeClr>
                </a:solidFill>
              </a:rPr>
              <a:t>NO</a:t>
            </a:r>
            <a:r>
              <a:rPr lang="es-HN" sz="2800" dirty="0" smtClean="0"/>
              <a:t> pueden estar </a:t>
            </a:r>
          </a:p>
          <a:p>
            <a:pPr lvl="1">
              <a:spcBef>
                <a:spcPts val="600"/>
              </a:spcBef>
              <a:buClr>
                <a:srgbClr val="FFC000"/>
              </a:buClr>
              <a:buSzPct val="150000"/>
              <a:buFont typeface="Wingdings" panose="05000000000000000000" pitchFamily="2" charset="2"/>
              <a:buChar char="§"/>
            </a:pPr>
            <a:r>
              <a:rPr lang="es-HN" sz="2400" b="1" dirty="0" smtClean="0">
                <a:solidFill>
                  <a:schemeClr val="accent6">
                    <a:lumMod val="75000"/>
                  </a:schemeClr>
                </a:solidFill>
                <a:latin typeface="Arial" panose="020B0604020202020204" pitchFamily="34" charset="0"/>
                <a:cs typeface="Arial" panose="020B0604020202020204" pitchFamily="34" charset="0"/>
              </a:rPr>
              <a:t>DEBAJO</a:t>
            </a:r>
            <a:r>
              <a:rPr lang="es-HN" sz="2400" dirty="0" smtClean="0">
                <a:latin typeface="Arial" panose="020B0604020202020204" pitchFamily="34" charset="0"/>
                <a:cs typeface="Arial" panose="020B0604020202020204" pitchFamily="34" charset="0"/>
              </a:rPr>
              <a:t> de grano en condición de puenteado  </a:t>
            </a:r>
          </a:p>
          <a:p>
            <a:pPr lvl="1">
              <a:spcBef>
                <a:spcPts val="600"/>
              </a:spcBef>
              <a:buClr>
                <a:srgbClr val="FFC000"/>
              </a:buClr>
              <a:buSzPct val="150000"/>
              <a:buFont typeface="Wingdings" panose="05000000000000000000" pitchFamily="2" charset="2"/>
              <a:buChar char="§"/>
            </a:pPr>
            <a:r>
              <a:rPr lang="es-HN" sz="2400" b="1" dirty="0" smtClean="0">
                <a:solidFill>
                  <a:schemeClr val="accent6">
                    <a:lumMod val="75000"/>
                  </a:schemeClr>
                </a:solidFill>
                <a:latin typeface="Arial" panose="020B0604020202020204" pitchFamily="34" charset="0"/>
                <a:cs typeface="Arial" panose="020B0604020202020204" pitchFamily="34" charset="0"/>
              </a:rPr>
              <a:t>En instalación </a:t>
            </a:r>
            <a:r>
              <a:rPr lang="es-HN" sz="2400" dirty="0" smtClean="0">
                <a:latin typeface="Arial" panose="020B0604020202020204" pitchFamily="34" charset="0"/>
                <a:cs typeface="Arial" panose="020B0604020202020204" pitchFamily="34" charset="0"/>
              </a:rPr>
              <a:t>con condición de avalancha (sumerge al trabajador)</a:t>
            </a:r>
          </a:p>
          <a:p>
            <a:pPr>
              <a:spcBef>
                <a:spcPts val="600"/>
              </a:spcBef>
              <a:buClr>
                <a:srgbClr val="FFC000"/>
              </a:buClr>
              <a:buSzPct val="150000"/>
              <a:buFont typeface="Wingdings" panose="05000000000000000000" pitchFamily="2" charset="2"/>
              <a:buChar char="§"/>
            </a:pPr>
            <a:r>
              <a:rPr lang="es-HN" sz="2800" dirty="0" smtClean="0"/>
              <a:t>Cable de vida – cuando está en el grano &amp; existe potencial de inmersión</a:t>
            </a:r>
          </a:p>
          <a:p>
            <a:pPr>
              <a:spcBef>
                <a:spcPts val="600"/>
              </a:spcBef>
              <a:buClr>
                <a:srgbClr val="FFC000"/>
              </a:buClr>
              <a:buSzPct val="150000"/>
              <a:buFont typeface="Wingdings" panose="05000000000000000000" pitchFamily="2" charset="2"/>
              <a:buChar char="§"/>
            </a:pPr>
            <a:r>
              <a:rPr lang="es-HN" sz="2800" dirty="0" smtClean="0"/>
              <a:t>Quitar energía al equipo que representa peligro</a:t>
            </a:r>
          </a:p>
          <a:p>
            <a:pPr lvl="1">
              <a:spcBef>
                <a:spcPts val="600"/>
              </a:spcBef>
              <a:buClr>
                <a:srgbClr val="FFC000"/>
              </a:buClr>
              <a:buSzPct val="150000"/>
              <a:buFont typeface="Arial" panose="020B0604020202020204" pitchFamily="34" charset="0"/>
              <a:buChar char="•"/>
            </a:pPr>
            <a:r>
              <a:rPr lang="es-HN" sz="2400" dirty="0" smtClean="0">
                <a:latin typeface="Arial" panose="020B0604020202020204" pitchFamily="34" charset="0"/>
                <a:cs typeface="Arial" panose="020B0604020202020204" pitchFamily="34" charset="0"/>
              </a:rPr>
              <a:t>Cuando esté dentro/en el grano y la profundidad representa riesgo de inmersión</a:t>
            </a:r>
          </a:p>
          <a:p>
            <a:pPr>
              <a:spcBef>
                <a:spcPts val="600"/>
              </a:spcBef>
              <a:buClr>
                <a:srgbClr val="FFC000"/>
              </a:buClr>
              <a:buSzPct val="150000"/>
              <a:buFont typeface="Wingdings" panose="05000000000000000000" pitchFamily="2" charset="2"/>
              <a:buChar char="§"/>
            </a:pPr>
            <a:r>
              <a:rPr lang="es-HN" sz="2800" dirty="0" smtClean="0"/>
              <a:t>Proteger contra equipo con energía, peligroso</a:t>
            </a:r>
          </a:p>
          <a:p>
            <a:pPr lvl="1">
              <a:spcBef>
                <a:spcPts val="600"/>
              </a:spcBef>
              <a:buClr>
                <a:srgbClr val="FFC000"/>
              </a:buClr>
              <a:buSzPct val="150000"/>
              <a:buFont typeface="Arial" panose="020B0604020202020204" pitchFamily="34" charset="0"/>
              <a:buChar char="•"/>
            </a:pPr>
            <a:r>
              <a:rPr lang="es-HN" sz="2400" dirty="0" smtClean="0">
                <a:latin typeface="Arial" panose="020B0604020202020204" pitchFamily="34" charset="0"/>
                <a:cs typeface="Arial" panose="020B0604020202020204" pitchFamily="34" charset="0"/>
              </a:rPr>
              <a:t>Puede ser el resguardo apropiado</a:t>
            </a:r>
          </a:p>
          <a:p>
            <a:pPr lvl="1">
              <a:spcBef>
                <a:spcPts val="600"/>
              </a:spcBef>
              <a:buClr>
                <a:srgbClr val="FFC000"/>
              </a:buClr>
              <a:buSzPct val="150000"/>
              <a:buFont typeface="Arial" panose="020B0604020202020204" pitchFamily="34" charset="0"/>
              <a:buChar char="•"/>
            </a:pPr>
            <a:r>
              <a:rPr lang="es-HN" sz="2400" dirty="0" smtClean="0">
                <a:latin typeface="Arial" panose="020B0604020202020204" pitchFamily="34" charset="0"/>
                <a:cs typeface="Arial" panose="020B0604020202020204" pitchFamily="34" charset="0"/>
              </a:rPr>
              <a:t>Cuando no esté dentro/en el grano</a:t>
            </a:r>
          </a:p>
          <a:p>
            <a:pPr>
              <a:spcBef>
                <a:spcPts val="0"/>
              </a:spcBef>
              <a:buClr>
                <a:srgbClr val="FFC000"/>
              </a:buClr>
              <a:buSzPct val="150000"/>
              <a:buFont typeface="Wingdings" panose="05000000000000000000" pitchFamily="2" charset="2"/>
              <a:buChar char="§"/>
            </a:pPr>
            <a:endParaRPr lang="en-US" dirty="0"/>
          </a:p>
          <a:p>
            <a:pPr>
              <a:spcBef>
                <a:spcPts val="0"/>
              </a:spcBef>
              <a:buClr>
                <a:srgbClr val="FFC000"/>
              </a:buClr>
              <a:buSzPct val="150000"/>
              <a:buFont typeface="Wingdings" panose="05000000000000000000" pitchFamily="2" charset="2"/>
              <a:buChar char="§"/>
            </a:pPr>
            <a:endParaRPr lang="en-US" sz="2800" dirty="0"/>
          </a:p>
        </p:txBody>
      </p:sp>
      <p:sp>
        <p:nvSpPr>
          <p:cNvPr id="4" name="Slide Number Placeholder 3"/>
          <p:cNvSpPr>
            <a:spLocks noGrp="1"/>
          </p:cNvSpPr>
          <p:nvPr>
            <p:ph type="sldNum" sz="quarter" idx="12"/>
          </p:nvPr>
        </p:nvSpPr>
        <p:spPr/>
        <p:txBody>
          <a:bodyPr/>
          <a:lstStyle/>
          <a:p>
            <a:fld id="{0FAC53B4-C3F7-475D-8B7D-7ABFDCFF46FF}" type="slidenum">
              <a:rPr lang="en-US" smtClean="0"/>
              <a:t>31</a:t>
            </a:fld>
            <a:endParaRPr lang="en-US"/>
          </a:p>
        </p:txBody>
      </p:sp>
    </p:spTree>
    <p:extLst>
      <p:ext uri="{BB962C8B-B14F-4D97-AF65-F5344CB8AC3E}">
        <p14:creationId xmlns:p14="http://schemas.microsoft.com/office/powerpoint/2010/main" val="3287953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HN" dirty="0"/>
              <a:t>Descargo de Responsabilidad</a:t>
            </a:r>
          </a:p>
        </p:txBody>
      </p:sp>
      <p:sp>
        <p:nvSpPr>
          <p:cNvPr id="3" name="Content Placeholder 2"/>
          <p:cNvSpPr>
            <a:spLocks noGrp="1"/>
          </p:cNvSpPr>
          <p:nvPr>
            <p:ph idx="1"/>
          </p:nvPr>
        </p:nvSpPr>
        <p:spPr>
          <a:xfrm>
            <a:off x="300315" y="1371600"/>
            <a:ext cx="8534400" cy="5257800"/>
          </a:xfrm>
        </p:spPr>
        <p:txBody>
          <a:bodyPr>
            <a:noAutofit/>
          </a:bodyPr>
          <a:lstStyle/>
          <a:p>
            <a:pPr marL="0" indent="0">
              <a:buNone/>
            </a:pPr>
            <a:r>
              <a:rPr lang="es-ES" i="1" dirty="0"/>
              <a:t>Este material fue producido bajo el número de concesión SH-27664-SH5 de la administración de seguridad y salud ocupacional, Departamento de trabajo de los Estados Unidos. No necesariamente refleja las opiniones o políticas del Departamento de trabajo de los Estados Unidos, ni la mención de nombres de oficios, productos comerciales u organizaciones implican el aval del gobierno de los Estados Unidos. </a:t>
            </a:r>
            <a:endParaRPr lang="en-US" dirty="0"/>
          </a:p>
        </p:txBody>
      </p:sp>
      <p:sp>
        <p:nvSpPr>
          <p:cNvPr id="4" name="Slide Number Placeholder 3"/>
          <p:cNvSpPr>
            <a:spLocks noGrp="1"/>
          </p:cNvSpPr>
          <p:nvPr>
            <p:ph type="sldNum" sz="quarter" idx="12"/>
          </p:nvPr>
        </p:nvSpPr>
        <p:spPr/>
        <p:txBody>
          <a:bodyPr/>
          <a:lstStyle/>
          <a:p>
            <a:fld id="{6C07873E-F7A9-7D4C-A13B-E05E8079E2DB}"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309801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HN" dirty="0"/>
              <a:t>Derechos de los Empleados</a:t>
            </a:r>
          </a:p>
        </p:txBody>
      </p:sp>
      <p:sp>
        <p:nvSpPr>
          <p:cNvPr id="3" name="Content Placeholder 2"/>
          <p:cNvSpPr>
            <a:spLocks noGrp="1"/>
          </p:cNvSpPr>
          <p:nvPr>
            <p:ph idx="1"/>
          </p:nvPr>
        </p:nvSpPr>
        <p:spPr>
          <a:xfrm>
            <a:off x="457200" y="1600200"/>
            <a:ext cx="8229600" cy="4525963"/>
          </a:xfrm>
        </p:spPr>
        <p:txBody>
          <a:bodyPr>
            <a:normAutofit lnSpcReduction="10000"/>
          </a:bodyPr>
          <a:lstStyle/>
          <a:p>
            <a:pPr marL="0" indent="0">
              <a:buNone/>
            </a:pPr>
            <a:r>
              <a:rPr lang="es-HN" sz="3600" b="1" dirty="0">
                <a:solidFill>
                  <a:schemeClr val="accent6">
                    <a:lumMod val="75000"/>
                  </a:schemeClr>
                </a:solidFill>
              </a:rPr>
              <a:t>Los empleados tienen derecho a condiciones de trabajo seguras y saludables que NO representen riesgo de algún daño severo.</a:t>
            </a:r>
          </a:p>
          <a:p>
            <a:pPr marL="0" indent="0">
              <a:buNone/>
            </a:pPr>
            <a:endParaRPr lang="es-HN" sz="3600" b="1" dirty="0">
              <a:solidFill>
                <a:schemeClr val="accent6">
                  <a:lumMod val="75000"/>
                </a:schemeClr>
              </a:solidFill>
            </a:endParaRPr>
          </a:p>
          <a:p>
            <a:pPr marL="0" indent="0">
              <a:buNone/>
            </a:pPr>
            <a:r>
              <a:rPr lang="es-HN" sz="3600" b="1" dirty="0">
                <a:solidFill>
                  <a:schemeClr val="accent6">
                    <a:lumMod val="75000"/>
                  </a:schemeClr>
                </a:solidFill>
              </a:rPr>
              <a:t>Los trabajadores tienen derecho a un salario justo por las horas trabajadas de acuerdo con la ley. </a:t>
            </a:r>
          </a:p>
        </p:txBody>
      </p:sp>
      <p:sp>
        <p:nvSpPr>
          <p:cNvPr id="4" name="Slide Number Placeholder 3"/>
          <p:cNvSpPr>
            <a:spLocks noGrp="1"/>
          </p:cNvSpPr>
          <p:nvPr>
            <p:ph type="sldNum" sz="quarter" idx="12"/>
          </p:nvPr>
        </p:nvSpPr>
        <p:spPr/>
        <p:txBody>
          <a:bodyPr/>
          <a:lstStyle/>
          <a:p>
            <a:fld id="{6C07873E-F7A9-7D4C-A13B-E05E8079E2DB}"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3727867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HN" dirty="0"/>
              <a:t>Responsabilidad del Empleador</a:t>
            </a:r>
          </a:p>
        </p:txBody>
      </p:sp>
      <p:sp>
        <p:nvSpPr>
          <p:cNvPr id="3" name="Content Placeholder 2"/>
          <p:cNvSpPr>
            <a:spLocks noGrp="1"/>
          </p:cNvSpPr>
          <p:nvPr>
            <p:ph idx="1"/>
          </p:nvPr>
        </p:nvSpPr>
        <p:spPr>
          <a:xfrm>
            <a:off x="457200" y="1617662"/>
            <a:ext cx="8229600" cy="5087938"/>
          </a:xfrm>
        </p:spPr>
        <p:txBody>
          <a:bodyPr>
            <a:normAutofit/>
          </a:bodyPr>
          <a:lstStyle/>
          <a:p>
            <a:pPr marL="0" indent="0" algn="ctr">
              <a:buNone/>
            </a:pPr>
            <a:r>
              <a:rPr lang="es-HN" sz="3600" b="1" dirty="0">
                <a:solidFill>
                  <a:schemeClr val="accent6">
                    <a:lumMod val="75000"/>
                  </a:schemeClr>
                </a:solidFill>
              </a:rPr>
              <a:t>Los empleadores tienen la responsabilidad de proveer un lugar de trabajo seguro y saludable. </a:t>
            </a:r>
          </a:p>
          <a:p>
            <a:pPr marL="0" indent="0">
              <a:buNone/>
            </a:pPr>
            <a:endParaRPr lang="es-HN" b="1" dirty="0">
              <a:solidFill>
                <a:schemeClr val="accent6">
                  <a:lumMod val="75000"/>
                </a:schemeClr>
              </a:solidFill>
            </a:endParaRPr>
          </a:p>
          <a:p>
            <a:pPr marL="0" indent="0" algn="ctr">
              <a:buNone/>
            </a:pPr>
            <a:r>
              <a:rPr lang="es-HN" sz="3600" b="1" dirty="0">
                <a:solidFill>
                  <a:schemeClr val="accent6">
                    <a:lumMod val="75000"/>
                  </a:schemeClr>
                </a:solidFill>
              </a:rPr>
              <a:t>Encontrará mas información sobre los derechos del empleador &amp; los empleados en la pagina web </a:t>
            </a:r>
            <a:r>
              <a:rPr lang="es-HN" sz="3600" b="1" dirty="0" smtClean="0">
                <a:solidFill>
                  <a:schemeClr val="accent6">
                    <a:lumMod val="75000"/>
                  </a:schemeClr>
                </a:solidFill>
                <a:hlinkClick r:id="rId3"/>
              </a:rPr>
              <a:t>osha.gov</a:t>
            </a:r>
            <a:r>
              <a:rPr lang="es-HN" sz="3600" b="1" dirty="0" smtClean="0">
                <a:solidFill>
                  <a:schemeClr val="accent6">
                    <a:lumMod val="75000"/>
                  </a:schemeClr>
                </a:solidFill>
              </a:rPr>
              <a:t> .</a:t>
            </a:r>
            <a:endParaRPr lang="es-HN" sz="3600" b="1"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6C07873E-F7A9-7D4C-A13B-E05E8079E2DB}"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281153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C07873E-F7A9-7D4C-A13B-E05E8079E2DB}" type="slidenum">
              <a:rPr lang="en-US" smtClean="0">
                <a:solidFill>
                  <a:prstClr val="black">
                    <a:tint val="75000"/>
                  </a:prstClr>
                </a:solidFill>
              </a:rPr>
              <a:pPr/>
              <a:t>7</a:t>
            </a:fld>
            <a:endParaRPr lang="en-US" dirty="0">
              <a:solidFill>
                <a:prstClr val="black">
                  <a:tint val="75000"/>
                </a:prstClr>
              </a:solidFill>
            </a:endParaRPr>
          </a:p>
        </p:txBody>
      </p:sp>
      <p:sp>
        <p:nvSpPr>
          <p:cNvPr id="5" name="Content Placeholder 4"/>
          <p:cNvSpPr>
            <a:spLocks noGrp="1"/>
          </p:cNvSpPr>
          <p:nvPr>
            <p:ph idx="1"/>
          </p:nvPr>
        </p:nvSpPr>
        <p:spPr>
          <a:xfrm>
            <a:off x="304800" y="1066800"/>
            <a:ext cx="8534400" cy="5486400"/>
          </a:xfrm>
        </p:spPr>
        <p:txBody>
          <a:bodyPr>
            <a:normAutofit/>
          </a:bodyPr>
          <a:lstStyle/>
          <a:p>
            <a:pPr marL="0" indent="0">
              <a:spcBef>
                <a:spcPts val="0"/>
              </a:spcBef>
              <a:spcAft>
                <a:spcPts val="600"/>
              </a:spcAft>
              <a:buNone/>
            </a:pPr>
            <a:r>
              <a:rPr lang="es-ES" dirty="0"/>
              <a:t>Los empleadores no pueden castigar o discriminar a los empleados que han utilizado sus derechos para reportar condiciones de trabajo inseguras o insalubres o problemas ambientales ante un empleador, la OSHA u otra oficina de gobierno. Los empleados pueden llamar, escribir o enviar correo electrónico a la oficina OSHA del área en un plazo de 30 días para reportar actos de represalias por el empleador.  </a:t>
            </a:r>
          </a:p>
          <a:p>
            <a:pPr marL="0" indent="0" algn="ctr">
              <a:buNone/>
            </a:pPr>
            <a:r>
              <a:rPr lang="es-ES" b="1" dirty="0">
                <a:solidFill>
                  <a:schemeClr val="accent6">
                    <a:lumMod val="75000"/>
                  </a:schemeClr>
                </a:solidFill>
              </a:rPr>
              <a:t>Para información sobre protección al denunciante vaya </a:t>
            </a:r>
            <a:r>
              <a:rPr lang="es-ES" b="1">
                <a:solidFill>
                  <a:schemeClr val="accent6">
                    <a:lumMod val="75000"/>
                  </a:schemeClr>
                </a:solidFill>
              </a:rPr>
              <a:t>a </a:t>
            </a:r>
            <a:r>
              <a:rPr lang="es-ES" b="1" smtClean="0">
                <a:hlinkClick r:id="rId3"/>
              </a:rPr>
              <a:t>whistleblowers.gov</a:t>
            </a:r>
            <a:r>
              <a:rPr lang="es-ES" b="1" smtClean="0"/>
              <a:t> </a:t>
            </a:r>
            <a:endParaRPr lang="es-ES" b="1" dirty="0"/>
          </a:p>
        </p:txBody>
      </p:sp>
      <p:sp>
        <p:nvSpPr>
          <p:cNvPr id="6" name="Title 5"/>
          <p:cNvSpPr>
            <a:spLocks noGrp="1"/>
          </p:cNvSpPr>
          <p:nvPr>
            <p:ph type="title"/>
          </p:nvPr>
        </p:nvSpPr>
        <p:spPr/>
        <p:txBody>
          <a:bodyPr anchor="t"/>
          <a:lstStyle/>
          <a:p>
            <a:r>
              <a:rPr lang="es-HN" dirty="0"/>
              <a:t>Protección al Denunciante</a:t>
            </a:r>
            <a:endParaRPr lang="en-US" dirty="0"/>
          </a:p>
        </p:txBody>
      </p:sp>
    </p:spTree>
    <p:extLst>
      <p:ext uri="{BB962C8B-B14F-4D97-AF65-F5344CB8AC3E}">
        <p14:creationId xmlns:p14="http://schemas.microsoft.com/office/powerpoint/2010/main" val="2446875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s-HN" dirty="0"/>
              <a:t>Objetivos de Aprendizaje</a:t>
            </a:r>
            <a:endParaRPr lang="en-US" dirty="0"/>
          </a:p>
        </p:txBody>
      </p:sp>
      <p:sp>
        <p:nvSpPr>
          <p:cNvPr id="3" name="Slide Number Placeholder 2"/>
          <p:cNvSpPr>
            <a:spLocks noGrp="1"/>
          </p:cNvSpPr>
          <p:nvPr>
            <p:ph type="sldNum" sz="quarter" idx="12"/>
          </p:nvPr>
        </p:nvSpPr>
        <p:spPr/>
        <p:txBody>
          <a:bodyPr/>
          <a:lstStyle/>
          <a:p>
            <a:fld id="{E68CB777-A129-4AF6-9ECC-E5865CD58601}" type="slidenum">
              <a:rPr lang="en-US" smtClean="0">
                <a:solidFill>
                  <a:prstClr val="black">
                    <a:tint val="75000"/>
                  </a:prstClr>
                </a:solidFill>
              </a:rPr>
              <a:pPr/>
              <a:t>8</a:t>
            </a:fld>
            <a:endParaRPr lang="en-US" dirty="0">
              <a:solidFill>
                <a:prstClr val="black">
                  <a:tint val="75000"/>
                </a:prstClr>
              </a:solidFill>
            </a:endParaRPr>
          </a:p>
        </p:txBody>
      </p:sp>
      <p:sp>
        <p:nvSpPr>
          <p:cNvPr id="4" name="Content Placeholder 3"/>
          <p:cNvSpPr>
            <a:spLocks noGrp="1"/>
          </p:cNvSpPr>
          <p:nvPr>
            <p:ph idx="1"/>
          </p:nvPr>
        </p:nvSpPr>
        <p:spPr>
          <a:xfrm>
            <a:off x="457200" y="1143000"/>
            <a:ext cx="8229600" cy="5562600"/>
          </a:xfrm>
        </p:spPr>
        <p:txBody>
          <a:bodyPr>
            <a:normAutofit lnSpcReduction="10000"/>
          </a:bodyPr>
          <a:lstStyle/>
          <a:p>
            <a:pPr marL="0" indent="0">
              <a:spcAft>
                <a:spcPts val="600"/>
              </a:spcAft>
              <a:buNone/>
            </a:pPr>
            <a:r>
              <a:rPr lang="es-ES" sz="3600" b="1" dirty="0">
                <a:solidFill>
                  <a:schemeClr val="accent6">
                    <a:lumMod val="75000"/>
                  </a:schemeClr>
                </a:solidFill>
              </a:rPr>
              <a:t>Al finalizar este módulo, los participantes serán capaces de:</a:t>
            </a:r>
          </a:p>
          <a:p>
            <a:pPr marL="365760" indent="-365760">
              <a:spcBef>
                <a:spcPts val="600"/>
              </a:spcBef>
              <a:spcAft>
                <a:spcPts val="600"/>
              </a:spcAft>
              <a:buClr>
                <a:srgbClr val="FFC000"/>
              </a:buClr>
              <a:buSzPct val="150000"/>
              <a:buFont typeface="Wingdings" panose="05000000000000000000" pitchFamily="2" charset="2"/>
              <a:buChar char="§"/>
            </a:pPr>
            <a:r>
              <a:rPr lang="es-ES" sz="3000" dirty="0"/>
              <a:t>Identificar los criterios que definen el almacenamiento plano.</a:t>
            </a:r>
          </a:p>
          <a:p>
            <a:pPr marL="365760" indent="-365760">
              <a:spcBef>
                <a:spcPts val="600"/>
              </a:spcBef>
              <a:spcAft>
                <a:spcPts val="600"/>
              </a:spcAft>
              <a:buClr>
                <a:srgbClr val="FFC000"/>
              </a:buClr>
              <a:buSzPct val="150000"/>
              <a:buFont typeface="Wingdings" panose="05000000000000000000" pitchFamily="2" charset="2"/>
              <a:buChar char="§"/>
            </a:pPr>
            <a:r>
              <a:rPr lang="es-ES" sz="3000" dirty="0"/>
              <a:t>Definir “medios de entrada no restringidos” en relación con el almacenamiento plano.</a:t>
            </a:r>
          </a:p>
          <a:p>
            <a:pPr marL="365760" indent="-365760">
              <a:spcBef>
                <a:spcPts val="600"/>
              </a:spcBef>
              <a:spcAft>
                <a:spcPts val="600"/>
              </a:spcAft>
              <a:buClr>
                <a:srgbClr val="FFC000"/>
              </a:buClr>
              <a:buSzPct val="150000"/>
              <a:buFont typeface="Wingdings" panose="05000000000000000000" pitchFamily="2" charset="2"/>
              <a:buChar char="§"/>
            </a:pPr>
            <a:r>
              <a:rPr lang="es-ES" sz="3000" dirty="0"/>
              <a:t>Describir las condiciones para cumplir la norma 1910.272 (h) para la entrada al almacenamiento </a:t>
            </a:r>
            <a:r>
              <a:rPr lang="es-ES" sz="3000" dirty="0" smtClean="0"/>
              <a:t>plano.</a:t>
            </a:r>
            <a:endParaRPr lang="es-ES" sz="3000" dirty="0"/>
          </a:p>
          <a:p>
            <a:pPr marL="365760" indent="-365760">
              <a:spcBef>
                <a:spcPts val="600"/>
              </a:spcBef>
              <a:spcAft>
                <a:spcPts val="600"/>
              </a:spcAft>
              <a:buClr>
                <a:srgbClr val="FFC000"/>
              </a:buClr>
              <a:buSzPct val="150000"/>
              <a:buFont typeface="Wingdings" panose="05000000000000000000" pitchFamily="2" charset="2"/>
              <a:buChar char="§"/>
            </a:pPr>
            <a:r>
              <a:rPr lang="es-ES" sz="3000" dirty="0"/>
              <a:t>Describir los peligros y las correcciones en el almacenamiento plano. </a:t>
            </a:r>
          </a:p>
          <a:p>
            <a:endParaRPr lang="en-US" dirty="0"/>
          </a:p>
        </p:txBody>
      </p:sp>
    </p:spTree>
    <p:extLst>
      <p:ext uri="{BB962C8B-B14F-4D97-AF65-F5344CB8AC3E}">
        <p14:creationId xmlns:p14="http://schemas.microsoft.com/office/powerpoint/2010/main" val="2651025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6520" y="274638"/>
            <a:ext cx="8382000" cy="1143000"/>
          </a:xfrm>
        </p:spPr>
        <p:txBody>
          <a:bodyPr>
            <a:noAutofit/>
          </a:bodyPr>
          <a:lstStyle/>
          <a:p>
            <a:r>
              <a:rPr lang="es-ES" dirty="0"/>
              <a:t>¿Por qué utilizar almacenamiento de granos alternativo?</a:t>
            </a:r>
            <a:endParaRPr lang="en-US" dirty="0"/>
          </a:p>
        </p:txBody>
      </p:sp>
      <p:sp>
        <p:nvSpPr>
          <p:cNvPr id="2" name="Slide Number Placeholder 1"/>
          <p:cNvSpPr>
            <a:spLocks noGrp="1"/>
          </p:cNvSpPr>
          <p:nvPr>
            <p:ph type="sldNum" sz="quarter" idx="12"/>
          </p:nvPr>
        </p:nvSpPr>
        <p:spPr/>
        <p:txBody>
          <a:bodyPr/>
          <a:lstStyle/>
          <a:p>
            <a:fld id="{E68CB777-A129-4AF6-9ECC-E5865CD58601}" type="slidenum">
              <a:rPr lang="en-US" smtClean="0">
                <a:solidFill>
                  <a:prstClr val="black">
                    <a:tint val="75000"/>
                  </a:prstClr>
                </a:solidFill>
              </a:rPr>
              <a:pPr/>
              <a:t>9</a:t>
            </a:fld>
            <a:endParaRPr lang="en-US" dirty="0">
              <a:solidFill>
                <a:prstClr val="black">
                  <a:tint val="75000"/>
                </a:prstClr>
              </a:solidFill>
            </a:endParaRPr>
          </a:p>
        </p:txBody>
      </p:sp>
      <p:sp>
        <p:nvSpPr>
          <p:cNvPr id="4" name="Content Placeholder 3"/>
          <p:cNvSpPr>
            <a:spLocks noGrp="1"/>
          </p:cNvSpPr>
          <p:nvPr>
            <p:ph sz="half" idx="1"/>
          </p:nvPr>
        </p:nvSpPr>
        <p:spPr>
          <a:xfrm>
            <a:off x="381000" y="1866900"/>
            <a:ext cx="5105400" cy="1752600"/>
          </a:xfrm>
        </p:spPr>
        <p:txBody>
          <a:bodyPr>
            <a:normAutofit/>
          </a:bodyPr>
          <a:lstStyle/>
          <a:p>
            <a:pPr marL="0" lvl="0" indent="0">
              <a:buNone/>
            </a:pPr>
            <a:r>
              <a:rPr lang="es-HN" sz="3200" dirty="0">
                <a:solidFill>
                  <a:prstClr val="black"/>
                </a:solidFill>
              </a:rPr>
              <a:t>Aumento en la </a:t>
            </a:r>
            <a:r>
              <a:rPr lang="es-HN" sz="3200" b="1" dirty="0">
                <a:solidFill>
                  <a:srgbClr val="F79646">
                    <a:lumMod val="75000"/>
                  </a:srgbClr>
                </a:solidFill>
              </a:rPr>
              <a:t>necesidad de mayor </a:t>
            </a:r>
            <a:r>
              <a:rPr lang="es-HN" sz="3200" dirty="0">
                <a:solidFill>
                  <a:prstClr val="black"/>
                </a:solidFill>
              </a:rPr>
              <a:t>capacidad de almacenamiento</a:t>
            </a:r>
            <a:r>
              <a:rPr lang="es-HN" sz="3200" dirty="0" smtClean="0">
                <a:solidFill>
                  <a:prstClr val="black"/>
                </a:solidFill>
              </a:rPr>
              <a:t>.</a:t>
            </a:r>
            <a:endParaRPr lang="en-US" dirty="0"/>
          </a:p>
        </p:txBody>
      </p:sp>
      <p:pic>
        <p:nvPicPr>
          <p:cNvPr id="7" name="Picture 6" title="Cerros de Gran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3988" y="1600200"/>
            <a:ext cx="3299012" cy="2286000"/>
          </a:xfrm>
          <a:prstGeom prst="rect">
            <a:avLst/>
          </a:prstGeom>
          <a:ln>
            <a:noFill/>
          </a:ln>
        </p:spPr>
      </p:pic>
      <p:sp>
        <p:nvSpPr>
          <p:cNvPr id="5" name="Content Placeholder 4"/>
          <p:cNvSpPr>
            <a:spLocks noGrp="1"/>
          </p:cNvSpPr>
          <p:nvPr>
            <p:ph sz="half" idx="2"/>
          </p:nvPr>
        </p:nvSpPr>
        <p:spPr>
          <a:xfrm>
            <a:off x="3352800" y="3803904"/>
            <a:ext cx="5791200" cy="2895600"/>
          </a:xfrm>
        </p:spPr>
        <p:txBody>
          <a:bodyPr>
            <a:normAutofit/>
          </a:bodyPr>
          <a:lstStyle/>
          <a:p>
            <a:pPr marL="365760" lvl="0" indent="-365760" defTabSz="914400">
              <a:spcBef>
                <a:spcPts val="0"/>
              </a:spcBef>
              <a:buClr>
                <a:srgbClr val="FFC000"/>
              </a:buClr>
              <a:buSzPct val="150000"/>
              <a:buFont typeface="Wingdings" panose="05000000000000000000" pitchFamily="2" charset="2"/>
              <a:buChar char="§"/>
            </a:pPr>
            <a:r>
              <a:rPr lang="es-HN" sz="3200" dirty="0">
                <a:solidFill>
                  <a:prstClr val="black"/>
                </a:solidFill>
              </a:rPr>
              <a:t>Rendimiento mas alto</a:t>
            </a:r>
          </a:p>
          <a:p>
            <a:pPr marL="365760" lvl="0" indent="-365760" defTabSz="914400">
              <a:spcBef>
                <a:spcPts val="0"/>
              </a:spcBef>
              <a:buClr>
                <a:srgbClr val="FFC000"/>
              </a:buClr>
              <a:buSzPct val="150000"/>
              <a:buFont typeface="Wingdings" panose="05000000000000000000" pitchFamily="2" charset="2"/>
              <a:buChar char="§"/>
            </a:pPr>
            <a:r>
              <a:rPr lang="es-HN" sz="3200" dirty="0">
                <a:solidFill>
                  <a:prstClr val="black"/>
                </a:solidFill>
              </a:rPr>
              <a:t>Mayor producción</a:t>
            </a:r>
          </a:p>
          <a:p>
            <a:pPr marL="365760" lvl="0" indent="-365760" defTabSz="914400">
              <a:spcBef>
                <a:spcPts val="0"/>
              </a:spcBef>
              <a:buClr>
                <a:srgbClr val="FFC000"/>
              </a:buClr>
              <a:buSzPct val="150000"/>
              <a:buFont typeface="Wingdings" panose="05000000000000000000" pitchFamily="2" charset="2"/>
              <a:buChar char="§"/>
            </a:pPr>
            <a:r>
              <a:rPr lang="es-HN" sz="3200" dirty="0">
                <a:solidFill>
                  <a:prstClr val="black"/>
                </a:solidFill>
              </a:rPr>
              <a:t>Menor precio/quintal</a:t>
            </a:r>
          </a:p>
          <a:p>
            <a:pPr marL="365760" lvl="0" indent="-365760" defTabSz="914400">
              <a:spcBef>
                <a:spcPts val="0"/>
              </a:spcBef>
              <a:buClr>
                <a:srgbClr val="FFC000"/>
              </a:buClr>
              <a:buSzPct val="150000"/>
              <a:buFont typeface="Wingdings" panose="05000000000000000000" pitchFamily="2" charset="2"/>
              <a:buChar char="§"/>
            </a:pPr>
            <a:r>
              <a:rPr lang="es-HN" sz="3200" dirty="0">
                <a:solidFill>
                  <a:prstClr val="black"/>
                </a:solidFill>
              </a:rPr>
              <a:t>Necesidad de almacenaje </a:t>
            </a:r>
            <a:r>
              <a:rPr lang="es-HN" sz="3200" dirty="0" smtClean="0">
                <a:solidFill>
                  <a:prstClr val="black"/>
                </a:solidFill>
              </a:rPr>
              <a:t>inmediato</a:t>
            </a:r>
            <a:endParaRPr lang="en-US" dirty="0"/>
          </a:p>
        </p:txBody>
      </p:sp>
      <p:pic>
        <p:nvPicPr>
          <p:cNvPr id="6" name="Picture 5" title="Estructura de Almacenamiento Plan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 y="3868388"/>
            <a:ext cx="3048000" cy="2286000"/>
          </a:xfrm>
          <a:prstGeom prst="rect">
            <a:avLst/>
          </a:prstGeom>
        </p:spPr>
      </p:pic>
    </p:spTree>
    <p:extLst>
      <p:ext uri="{BB962C8B-B14F-4D97-AF65-F5344CB8AC3E}">
        <p14:creationId xmlns:p14="http://schemas.microsoft.com/office/powerpoint/2010/main" val="2152241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adult ghsc 508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11200</TotalTime>
  <Words>6049</Words>
  <Application>Microsoft Office PowerPoint</Application>
  <PresentationFormat>On-screen Show (4:3)</PresentationFormat>
  <Paragraphs>412</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Black</vt:lpstr>
      <vt:lpstr>Arial Narrow</vt:lpstr>
      <vt:lpstr>Calibri</vt:lpstr>
      <vt:lpstr>Wingdings</vt:lpstr>
      <vt:lpstr>adult ghsc 508 </vt:lpstr>
      <vt:lpstr>PowerPoint Presentation</vt:lpstr>
      <vt:lpstr>Comprendiendo el Almacenamiento Plano &amp; Cerros de Grano </vt:lpstr>
      <vt:lpstr>Introducción</vt:lpstr>
      <vt:lpstr>Descargo de Responsabilidad</vt:lpstr>
      <vt:lpstr>Derechos de los Empleados</vt:lpstr>
      <vt:lpstr>Responsabilidad del Empleador</vt:lpstr>
      <vt:lpstr>Protección al Denunciante</vt:lpstr>
      <vt:lpstr>Objetivos de Aprendizaje</vt:lpstr>
      <vt:lpstr>¿Por qué utilizar almacenamiento de granos alternativo?</vt:lpstr>
      <vt:lpstr>Estructura de Almacenamiento Alternativo</vt:lpstr>
      <vt:lpstr>Entrada a Nivel de Suelo, No Restringida</vt:lpstr>
      <vt:lpstr>Entrada No Restringida – Acceso de Vehículos</vt:lpstr>
      <vt:lpstr>Cerros de Grano – Almacenamiento Temporal</vt:lpstr>
      <vt:lpstr>Almacenamiento Plano: Alternativa a Compartimientos</vt:lpstr>
      <vt:lpstr>Almacenamiento Plano es Trabajo Diferente</vt:lpstr>
      <vt:lpstr>Peligros Potenciales de Almacenamiento Plano</vt:lpstr>
      <vt:lpstr>Evaluar Potencial de Inmersión</vt:lpstr>
      <vt:lpstr>Anatomía de un Cerro de Granos Historial de Llenado  No hay potencial de grano puenteado</vt:lpstr>
      <vt:lpstr>Anatomía de un Cerro de Granos Historial de Llenado   No hay potencial de grano puenteado</vt:lpstr>
      <vt:lpstr>Anatomía de un Cerro de Granos Historial de Llenado  No hay potencial de grano puenteado </vt:lpstr>
      <vt:lpstr>Potencial de Inmersión</vt:lpstr>
      <vt:lpstr>Cerros de Grano o Almacenamiento Plano</vt:lpstr>
      <vt:lpstr>Reducir el Potencial de Riesgo</vt:lpstr>
      <vt:lpstr>Corregir &amp; Disminuir Otros Peligros</vt:lpstr>
      <vt:lpstr>Prácticas Recomendadas  de Entrada al Almacenamiento Plano</vt:lpstr>
      <vt:lpstr>Norma 1910.272(h) &amp; Entrada al Almacenamiento Plano</vt:lpstr>
      <vt:lpstr>Provisiones para la Entrada al Almacenamiento Plano</vt:lpstr>
      <vt:lpstr>La Entrada al Almacenamiento Plano Prohíbe</vt:lpstr>
      <vt:lpstr>Otra Entrada al Almacenamiento Plano</vt:lpstr>
      <vt:lpstr>Resumen</vt:lpstr>
      <vt:lpstr>Resumen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dc:title>
  <dc:creator>Catherine Rylatt</dc:creator>
  <cp:lastModifiedBy>Tackett, Elizabeth A. - OSHA</cp:lastModifiedBy>
  <cp:revision>263</cp:revision>
  <dcterms:created xsi:type="dcterms:W3CDTF">2016-04-27T19:05:43Z</dcterms:created>
  <dcterms:modified xsi:type="dcterms:W3CDTF">2018-07-19T16:38:49Z</dcterms:modified>
</cp:coreProperties>
</file>