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3"/>
  </p:notesMasterIdLst>
  <p:sldIdLst>
    <p:sldId id="282" r:id="rId2"/>
    <p:sldId id="29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577C-317C-429D-9BFA-84A293646B6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92CA2-B619-4E00-8547-181E7130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3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 discusses the inspection process for the head section of the bucket conveying system.  The head section is a more common area for potential dust explosions, fires, and/or other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bearings</a:t>
            </a:r>
          </a:p>
          <a:p>
            <a:r>
              <a:rPr lang="en-US" dirty="0" smtClean="0"/>
              <a:t>Inspect bearings tight to shaft</a:t>
            </a:r>
          </a:p>
          <a:p>
            <a:r>
              <a:rPr lang="en-US" dirty="0" smtClean="0"/>
              <a:t>Bearing sensors attached to bearings</a:t>
            </a:r>
          </a:p>
          <a:p>
            <a:r>
              <a:rPr lang="en-US" dirty="0" smtClean="0"/>
              <a:t>Lubricate per manufacturer’s spec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alignment</a:t>
            </a:r>
          </a:p>
          <a:p>
            <a:r>
              <a:rPr lang="en-US" dirty="0" smtClean="0"/>
              <a:t>Belt should be centered</a:t>
            </a:r>
          </a:p>
          <a:p>
            <a:r>
              <a:rPr lang="en-US" dirty="0" smtClean="0"/>
              <a:t>No signs of rubbing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4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bearing sensors in head section – use infrared camera if available</a:t>
            </a:r>
          </a:p>
          <a:p>
            <a:r>
              <a:rPr lang="en-US" dirty="0" smtClean="0"/>
              <a:t>Proper mounting – attached to bearings</a:t>
            </a:r>
          </a:p>
          <a:p>
            <a:r>
              <a:rPr lang="en-US" dirty="0" smtClean="0"/>
              <a:t>Wires intact</a:t>
            </a:r>
          </a:p>
          <a:p>
            <a:r>
              <a:rPr lang="en-US" dirty="0" smtClean="0"/>
              <a:t>Use manufacturer’s tester if they have one</a:t>
            </a:r>
          </a:p>
          <a:p>
            <a:r>
              <a:rPr lang="en-US" dirty="0" smtClean="0"/>
              <a:t>Another method is to spray with freeze spray - Verify temperature monitor readout shows a drop in temperature.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Electrical</a:t>
            </a:r>
          </a:p>
          <a:p>
            <a:pPr lvl="1"/>
            <a:r>
              <a:rPr lang="en-US" dirty="0" smtClean="0"/>
              <a:t>Undamaged and sealed conduit</a:t>
            </a:r>
          </a:p>
          <a:p>
            <a:pPr lvl="1">
              <a:buAutoNum type="alphaLcPeriod"/>
            </a:pPr>
            <a:r>
              <a:rPr lang="en-US" dirty="0" smtClean="0"/>
              <a:t>Sealed motor conduit box</a:t>
            </a:r>
          </a:p>
          <a:p>
            <a:pPr lvl="1">
              <a:buAutoNum type="alphaLcPeriod"/>
            </a:pPr>
            <a:r>
              <a:rPr lang="en-US" dirty="0" smtClean="0"/>
              <a:t>Proper rated conduit</a:t>
            </a:r>
          </a:p>
          <a:p>
            <a:pPr lvl="1">
              <a:buAutoNum type="alphaLcPeriod"/>
            </a:pPr>
            <a:r>
              <a:rPr lang="en-US" dirty="0" smtClean="0"/>
              <a:t>Secured conduit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Drive</a:t>
            </a:r>
          </a:p>
          <a:p>
            <a:r>
              <a:rPr lang="en-US" dirty="0" smtClean="0"/>
              <a:t>Oil level </a:t>
            </a:r>
          </a:p>
          <a:p>
            <a:r>
              <a:rPr lang="en-US" dirty="0" smtClean="0"/>
              <a:t>Signs of oil leakage</a:t>
            </a:r>
          </a:p>
          <a:p>
            <a:r>
              <a:rPr lang="en-US" dirty="0" smtClean="0"/>
              <a:t>Drain vents clean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0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Coupler</a:t>
            </a:r>
          </a:p>
          <a:p>
            <a:pPr lvl="1"/>
            <a:r>
              <a:rPr lang="en-US" dirty="0" smtClean="0"/>
              <a:t>Lubricate coupler per manufacturer’s recommendation</a:t>
            </a:r>
          </a:p>
          <a:p>
            <a:pPr lvl="1">
              <a:buAutoNum type="alphaLcPeriod"/>
            </a:pPr>
            <a:r>
              <a:rPr lang="en-US" dirty="0" smtClean="0"/>
              <a:t>Condition of coupler</a:t>
            </a:r>
          </a:p>
          <a:p>
            <a:r>
              <a:rPr lang="en-US" dirty="0" smtClean="0"/>
              <a:t>Sheaves/Sprockets secure to shafts</a:t>
            </a:r>
          </a:p>
          <a:p>
            <a:r>
              <a:rPr lang="en-US" dirty="0" smtClean="0"/>
              <a:t>Sheaves/Sprockets free from wear and in alignment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94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alignment</a:t>
            </a:r>
          </a:p>
          <a:p>
            <a:r>
              <a:rPr lang="en-US" dirty="0" smtClean="0"/>
              <a:t>Check alignment of belt pulleys if equipped</a:t>
            </a:r>
          </a:p>
          <a:p>
            <a:r>
              <a:rPr lang="en-US" dirty="0" smtClean="0"/>
              <a:t>Check belts, tightness and condition (measure belt deflection)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6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Grid couplers need to have an annual inspection and maintenance. </a:t>
            </a:r>
          </a:p>
          <a:p>
            <a:r>
              <a:rPr lang="en-US" dirty="0" smtClean="0"/>
              <a:t>To inspect the grid coupler, remove </a:t>
            </a:r>
            <a:r>
              <a:rPr lang="en-US" dirty="0"/>
              <a:t>cover assembly </a:t>
            </a:r>
          </a:p>
          <a:p>
            <a:r>
              <a:rPr lang="en-US" dirty="0"/>
              <a:t>Check </a:t>
            </a:r>
            <a:r>
              <a:rPr lang="en-US" dirty="0" smtClean="0"/>
              <a:t>the alignment – look for wear patterns. </a:t>
            </a:r>
            <a:endParaRPr lang="en-US" dirty="0"/>
          </a:p>
          <a:p>
            <a:r>
              <a:rPr lang="en-US" dirty="0"/>
              <a:t>Torque all fasteners per </a:t>
            </a:r>
            <a:r>
              <a:rPr lang="en-US" dirty="0" smtClean="0"/>
              <a:t>specifications. </a:t>
            </a:r>
            <a:endParaRPr lang="en-US" dirty="0"/>
          </a:p>
          <a:p>
            <a:r>
              <a:rPr lang="en-US" dirty="0"/>
              <a:t>Inspect seal ring &amp; </a:t>
            </a:r>
            <a:r>
              <a:rPr lang="en-US" dirty="0" smtClean="0"/>
              <a:t>gasket – look for cracks, tears, pits, wear – damage which can prevent a tight seal.</a:t>
            </a:r>
            <a:endParaRPr lang="en-US" dirty="0"/>
          </a:p>
          <a:p>
            <a:r>
              <a:rPr lang="en-US" dirty="0"/>
              <a:t>Replace </a:t>
            </a:r>
            <a:r>
              <a:rPr lang="en-US" dirty="0" smtClean="0"/>
              <a:t>leaking/worn gaskets/seals.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37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Properly lubricate the grid coupler.</a:t>
            </a:r>
          </a:p>
          <a:p>
            <a:r>
              <a:rPr lang="en-US" dirty="0"/>
              <a:t>Remove grid spring/grid spring </a:t>
            </a:r>
            <a:r>
              <a:rPr lang="en-US" dirty="0" smtClean="0"/>
              <a:t>segments and clean all components thoroughly.  Check for any damaged/worn components.</a:t>
            </a:r>
            <a:endParaRPr lang="en-US" dirty="0"/>
          </a:p>
          <a:p>
            <a:r>
              <a:rPr lang="en-US" dirty="0" smtClean="0"/>
              <a:t>Remove </a:t>
            </a:r>
            <a:r>
              <a:rPr lang="en-US" dirty="0"/>
              <a:t>both drain plugs; </a:t>
            </a:r>
            <a:r>
              <a:rPr lang="en-US" dirty="0" smtClean="0"/>
              <a:t>empty and then fill with new grease.  Keep filling until Grease </a:t>
            </a:r>
            <a:r>
              <a:rPr lang="en-US" dirty="0"/>
              <a:t>purges </a:t>
            </a:r>
            <a:r>
              <a:rPr lang="en-US" dirty="0" smtClean="0"/>
              <a:t>out the </a:t>
            </a:r>
            <a:r>
              <a:rPr lang="en-US" dirty="0"/>
              <a:t>opposite hole  </a:t>
            </a:r>
          </a:p>
          <a:p>
            <a:r>
              <a:rPr lang="en-US" dirty="0"/>
              <a:t>Pack grid teeth in hubs; </a:t>
            </a:r>
            <a:r>
              <a:rPr lang="en-US" dirty="0" smtClean="0"/>
              <a:t>re- install </a:t>
            </a:r>
            <a:r>
              <a:rPr lang="en-US" dirty="0"/>
              <a:t>grid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51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flex Coupler if equipped</a:t>
            </a:r>
          </a:p>
          <a:p>
            <a:r>
              <a:rPr lang="en-US" dirty="0" smtClean="0"/>
              <a:t>Inspect the guard</a:t>
            </a:r>
          </a:p>
          <a:p>
            <a:pPr lvl="1"/>
            <a:r>
              <a:rPr lang="en-US" dirty="0" smtClean="0"/>
              <a:t>2” clearance minimum from guard to coupler (&lt;14” coupler)</a:t>
            </a:r>
          </a:p>
          <a:p>
            <a:pPr lvl="1">
              <a:buAutoNum type="alphaLcPeriod"/>
            </a:pPr>
            <a:r>
              <a:rPr lang="en-US" dirty="0" smtClean="0"/>
              <a:t>3” clearance minimum from guard to coupler (&gt;14” coupler)</a:t>
            </a:r>
          </a:p>
          <a:p>
            <a:pPr lvl="1">
              <a:buAutoNum type="alphaLcPeriod"/>
            </a:pPr>
            <a:r>
              <a:rPr lang="en-US" dirty="0" smtClean="0"/>
              <a:t>Able to protect work area if coupler breaks apart</a:t>
            </a:r>
          </a:p>
          <a:p>
            <a:r>
              <a:rPr lang="en-US" dirty="0" smtClean="0"/>
              <a:t>Couplings should be periodically inspected for normal wear, dust/dirt buildup or any similar scenario that would impede heat dissipation.</a:t>
            </a:r>
          </a:p>
          <a:p>
            <a:r>
              <a:rPr lang="en-US" dirty="0" smtClean="0"/>
              <a:t>Increasing levels of vibration and noise could indicate the need for inspection, repair or replacement of the coupling or element.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3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1038"/>
            <a:ext cx="4572000" cy="342900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7000" y="8839199"/>
            <a:ext cx="379413" cy="303213"/>
          </a:xfrm>
          <a:prstGeom prst="rect">
            <a:avLst/>
          </a:prstGeom>
        </p:spPr>
        <p:txBody>
          <a:bodyPr/>
          <a:lstStyle/>
          <a:p>
            <a:fld id="{8F3A998B-DD35-426C-ADD2-2419E4DE84AC}" type="slidenum">
              <a:rPr lang="en-US" sz="1100" b="1">
                <a:solidFill>
                  <a:prstClr val="black"/>
                </a:solidFill>
                <a:latin typeface="Arial Narrow" pitchFamily="34" charset="0"/>
              </a:rPr>
              <a:pPr/>
              <a:t>2</a:t>
            </a:fld>
            <a:endParaRPr lang="en-US" sz="11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Notes Placeholder 4"/>
          <p:cNvSpPr txBox="1">
            <a:spLocks/>
          </p:cNvSpPr>
          <p:nvPr/>
        </p:nvSpPr>
        <p:spPr>
          <a:xfrm>
            <a:off x="685800" y="4341570"/>
            <a:ext cx="5486400" cy="411480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indent="-228577" defTabSz="888249">
              <a:buFont typeface="+mj-lt"/>
              <a:buAutoNum type="arabicPeriod"/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 Narrow" pitchFamily="34" charset="0"/>
              </a:rPr>
              <a:t>Explain </a:t>
            </a:r>
            <a:r>
              <a:rPr lang="en-US" sz="1100" b="1" dirty="0">
                <a:solidFill>
                  <a:prstClr val="black"/>
                </a:solidFill>
                <a:latin typeface="Arial Narrow" pitchFamily="34" charset="0"/>
              </a:rPr>
              <a:t>–</a:t>
            </a:r>
            <a:r>
              <a:rPr lang="en-US" sz="1100" dirty="0">
                <a:solidFill>
                  <a:prstClr val="black"/>
                </a:solidFill>
                <a:latin typeface="Arial Narrow" pitchFamily="34" charset="0"/>
              </a:rPr>
              <a:t> GHSC received funding from OSHA.  In order to comply with the grant we do need them to sign in and need to collect the following information:</a:t>
            </a:r>
          </a:p>
          <a:p>
            <a:pPr lvl="1" indent="-228577" defTabSz="888249">
              <a:buFont typeface="+mj-lt"/>
              <a:buAutoNum type="alphaLcPeriod"/>
              <a:defRPr/>
            </a:pPr>
            <a:r>
              <a:rPr lang="en-US" sz="1100" dirty="0">
                <a:solidFill>
                  <a:prstClr val="black"/>
                </a:solidFill>
                <a:latin typeface="Arial Narrow" pitchFamily="34" charset="0"/>
              </a:rPr>
              <a:t>Supervisor or worker.  This information is for statistical purposes to show the types of population receiving training.</a:t>
            </a:r>
          </a:p>
          <a:p>
            <a:pPr lvl="1" indent="-228577" defTabSz="888249">
              <a:buFont typeface="+mj-lt"/>
              <a:buAutoNum type="alphaLcPeriod"/>
              <a:defRPr/>
            </a:pPr>
            <a:r>
              <a:rPr lang="en-US" sz="1100" dirty="0">
                <a:solidFill>
                  <a:prstClr val="black"/>
                </a:solidFill>
                <a:latin typeface="Arial Narrow" pitchFamily="34" charset="0"/>
              </a:rPr>
              <a:t>Employer. This is to establish an employer/employee relationship as covered under OSHA.  Volunteer rescue workers who may be attending should list their employer; not the volunteer rescue squad.  Farmers should list the registered business name of their farm. Farm employees should provide the business  name listed on their paycheck.</a:t>
            </a:r>
          </a:p>
          <a:p>
            <a:pPr marL="228577" indent="-228577" defTabSz="888249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Arial Narrow" pitchFamily="34" charset="0"/>
              </a:rPr>
              <a:t>OSHA does NOT contact the employer.</a:t>
            </a:r>
          </a:p>
          <a:p>
            <a:pPr marL="228577" indent="-228577" defTabSz="888249">
              <a:buFont typeface="+mj-lt"/>
              <a:buAutoNum type="arabicPeriod"/>
              <a:defRPr/>
            </a:pPr>
            <a:r>
              <a:rPr lang="en-US" sz="1100" dirty="0">
                <a:solidFill>
                  <a:prstClr val="black"/>
                </a:solidFill>
                <a:latin typeface="Arial Narrow" pitchFamily="34" charset="0"/>
              </a:rPr>
              <a:t>GHSC may contact the attendee or employer for follow-up evaluation in compliance with grant requirements. </a:t>
            </a:r>
          </a:p>
          <a:p>
            <a:pPr defTabSz="888249">
              <a:defRPr/>
            </a:pPr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 Coupler if equipped (annual maintenance)</a:t>
            </a:r>
          </a:p>
          <a:p>
            <a:r>
              <a:rPr lang="en-US" dirty="0" smtClean="0"/>
              <a:t>Check alignment per manual</a:t>
            </a:r>
          </a:p>
          <a:p>
            <a:r>
              <a:rPr lang="en-US" dirty="0" smtClean="0"/>
              <a:t>Torque all fasteners</a:t>
            </a:r>
          </a:p>
          <a:p>
            <a:r>
              <a:rPr lang="en-US" dirty="0" smtClean="0"/>
              <a:t>Inspect seal ring and gasket to determine if replacement is needed.</a:t>
            </a:r>
          </a:p>
          <a:p>
            <a:r>
              <a:rPr lang="en-US" dirty="0" smtClean="0"/>
              <a:t>Re-lubricate coupler.  Apply grease to both sides of coupler through lube plug holes leaving opposite side open as a vent (Grease type is important – using recommended long-term grease is preferred by manufacturer – using general purpose grease cuts maintenance interval to ½ the normal maintenance period)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11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Gear Coupler if equipped (annual maintenance)</a:t>
            </a:r>
          </a:p>
          <a:p>
            <a:r>
              <a:rPr lang="en-US" dirty="0" smtClean="0"/>
              <a:t>Check alignment per manual</a:t>
            </a:r>
          </a:p>
          <a:p>
            <a:r>
              <a:rPr lang="en-US" dirty="0" smtClean="0"/>
              <a:t>Torque all fasteners</a:t>
            </a:r>
          </a:p>
          <a:p>
            <a:r>
              <a:rPr lang="en-US" dirty="0" smtClean="0"/>
              <a:t>Inspect seal ring and gasket to determine if replacement is needed.</a:t>
            </a:r>
          </a:p>
          <a:p>
            <a:r>
              <a:rPr lang="en-US" dirty="0" smtClean="0"/>
              <a:t>Re-lubricate coupler.  Apply grease to both sides of coupler through lube plug holes leaving opposite side open as a vent (Grease type is important – using recommended long-term grease is preferred by manufacturer – using general purpose grease cuts maintenance interval to ½ the normal maintenance period)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9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Motor</a:t>
            </a:r>
          </a:p>
          <a:p>
            <a:r>
              <a:rPr lang="en-US" dirty="0" smtClean="0"/>
              <a:t>Electrical Connections sealed, tight and complete</a:t>
            </a:r>
          </a:p>
          <a:p>
            <a:r>
              <a:rPr lang="en-US" dirty="0" smtClean="0"/>
              <a:t>Cleanliness</a:t>
            </a:r>
          </a:p>
          <a:p>
            <a:r>
              <a:rPr lang="en-US" dirty="0" smtClean="0"/>
              <a:t>Physical condition</a:t>
            </a:r>
          </a:p>
          <a:p>
            <a:r>
              <a:rPr lang="en-US" dirty="0" smtClean="0"/>
              <a:t>Signs of oil leakage</a:t>
            </a:r>
          </a:p>
          <a:p>
            <a:r>
              <a:rPr lang="en-US" dirty="0" smtClean="0"/>
              <a:t>Proper rating</a:t>
            </a:r>
          </a:p>
          <a:p>
            <a:r>
              <a:rPr lang="en-US" dirty="0" smtClean="0"/>
              <a:t>Grease or Don’t grease depending on company or manufacturer recommendation</a:t>
            </a:r>
          </a:p>
          <a:p>
            <a:r>
              <a:rPr lang="en-US" dirty="0" smtClean="0"/>
              <a:t>Secure mounting</a:t>
            </a:r>
          </a:p>
          <a:p>
            <a:r>
              <a:rPr lang="en-US" dirty="0" smtClean="0"/>
              <a:t>Basic alignment</a:t>
            </a:r>
          </a:p>
          <a:p>
            <a:r>
              <a:rPr lang="en-US" dirty="0" smtClean="0"/>
              <a:t>Motor cooling fan in place, clean, guarded, and operating</a:t>
            </a:r>
          </a:p>
          <a:p>
            <a:r>
              <a:rPr lang="en-US" dirty="0" smtClean="0"/>
              <a:t>Motor cooling fan is not cracked</a:t>
            </a:r>
          </a:p>
          <a:p>
            <a:r>
              <a:rPr lang="en-US" dirty="0" smtClean="0"/>
              <a:t>Sheaves secure to shafts</a:t>
            </a:r>
          </a:p>
          <a:p>
            <a:r>
              <a:rPr lang="en-US" dirty="0" smtClean="0"/>
              <a:t>Sheaves free from wear and in alignment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507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Motor</a:t>
            </a:r>
          </a:p>
          <a:p>
            <a:r>
              <a:rPr lang="en-US" dirty="0" smtClean="0"/>
              <a:t>Electrical Connections sealed, tight and complete</a:t>
            </a:r>
          </a:p>
          <a:p>
            <a:r>
              <a:rPr lang="en-US" dirty="0" smtClean="0"/>
              <a:t>Cleanliness</a:t>
            </a:r>
          </a:p>
          <a:p>
            <a:r>
              <a:rPr lang="en-US" dirty="0" smtClean="0"/>
              <a:t>Physical condition</a:t>
            </a:r>
          </a:p>
          <a:p>
            <a:r>
              <a:rPr lang="en-US" dirty="0" smtClean="0"/>
              <a:t>Signs of oil leakage</a:t>
            </a:r>
          </a:p>
          <a:p>
            <a:r>
              <a:rPr lang="en-US" dirty="0" smtClean="0"/>
              <a:t>Proper rating</a:t>
            </a:r>
          </a:p>
          <a:p>
            <a:r>
              <a:rPr lang="en-US" dirty="0" smtClean="0"/>
              <a:t>Grease or Don’t grease depending on company or manufacturer recommendation</a:t>
            </a:r>
          </a:p>
          <a:p>
            <a:r>
              <a:rPr lang="en-US" dirty="0" smtClean="0"/>
              <a:t>Secure mounting</a:t>
            </a:r>
          </a:p>
          <a:p>
            <a:r>
              <a:rPr lang="en-US" dirty="0" smtClean="0"/>
              <a:t>Basic alignment</a:t>
            </a:r>
          </a:p>
          <a:p>
            <a:r>
              <a:rPr lang="en-US" dirty="0" smtClean="0"/>
              <a:t>Motor cooling fan in place, clean, guarded, and operating</a:t>
            </a:r>
          </a:p>
          <a:p>
            <a:r>
              <a:rPr lang="en-US" dirty="0" smtClean="0"/>
              <a:t>Motor cooling fan is not cracked</a:t>
            </a:r>
          </a:p>
          <a:p>
            <a:r>
              <a:rPr lang="en-US" dirty="0" smtClean="0"/>
              <a:t>Sheaves secure to shafts</a:t>
            </a:r>
          </a:p>
          <a:p>
            <a:r>
              <a:rPr lang="en-US" dirty="0" smtClean="0"/>
              <a:t>Sheaves free from wear and in alignment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00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Motor Bearing Greasing Instructions</a:t>
            </a:r>
          </a:p>
          <a:p>
            <a:r>
              <a:rPr lang="en-US" dirty="0" smtClean="0"/>
              <a:t>Lockout motor.</a:t>
            </a:r>
          </a:p>
          <a:p>
            <a:r>
              <a:rPr lang="en-US" dirty="0" smtClean="0"/>
              <a:t>Remove the drain plug</a:t>
            </a:r>
          </a:p>
          <a:p>
            <a:r>
              <a:rPr lang="en-US" dirty="0" smtClean="0"/>
              <a:t>Inspect grease drain and remove any blockage with a mechanical probe.</a:t>
            </a:r>
          </a:p>
          <a:p>
            <a:r>
              <a:rPr lang="en-US" dirty="0" smtClean="0"/>
              <a:t>Add 20 pumps of new NLGI No. 2 grease at the grease inlet using a hand operated grease gun.</a:t>
            </a:r>
          </a:p>
          <a:p>
            <a:r>
              <a:rPr lang="en-US" dirty="0" smtClean="0"/>
              <a:t>Run the motor for 15-30 minutes with the drain plug removed to allow purging of any excess grease.</a:t>
            </a:r>
          </a:p>
          <a:p>
            <a:r>
              <a:rPr lang="en-US" dirty="0" smtClean="0"/>
              <a:t>Shut off motor and lockout.</a:t>
            </a:r>
          </a:p>
          <a:p>
            <a:r>
              <a:rPr lang="en-US" dirty="0" smtClean="0"/>
              <a:t>Replace the drain plug.</a:t>
            </a:r>
          </a:p>
          <a:p>
            <a:r>
              <a:rPr lang="en-US" dirty="0" smtClean="0"/>
              <a:t>Return motor to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13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Motor Bearing Greasing Instructions</a:t>
            </a:r>
          </a:p>
          <a:p>
            <a:r>
              <a:rPr lang="en-US" dirty="0" smtClean="0"/>
              <a:t>Lockout motor.</a:t>
            </a:r>
          </a:p>
          <a:p>
            <a:r>
              <a:rPr lang="en-US" dirty="0" smtClean="0"/>
              <a:t>Remove the drain plug</a:t>
            </a:r>
          </a:p>
          <a:p>
            <a:r>
              <a:rPr lang="en-US" dirty="0" smtClean="0"/>
              <a:t>Inspect grease drain and remove any blockage with a mechanical probe.</a:t>
            </a:r>
          </a:p>
          <a:p>
            <a:r>
              <a:rPr lang="en-US" dirty="0" smtClean="0"/>
              <a:t>Add 20 pumps of new NLGI No. 2 grease at the grease inlet using a hand operated grease gun.</a:t>
            </a:r>
          </a:p>
          <a:p>
            <a:r>
              <a:rPr lang="en-US" dirty="0" smtClean="0"/>
              <a:t>Run the motor for 15-30 minutes with the drain plug removed to allow purging of any excess grease.</a:t>
            </a:r>
          </a:p>
          <a:p>
            <a:r>
              <a:rPr lang="en-US" dirty="0" smtClean="0"/>
              <a:t>Shut off motor and lockout.</a:t>
            </a:r>
          </a:p>
          <a:p>
            <a:r>
              <a:rPr lang="en-US" dirty="0" smtClean="0"/>
              <a:t>Replace the drain plug.</a:t>
            </a:r>
          </a:p>
          <a:p>
            <a:r>
              <a:rPr lang="en-US" dirty="0" smtClean="0"/>
              <a:t>Return motor to service.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65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the guarding on the head section.</a:t>
            </a:r>
          </a:p>
          <a:p>
            <a:r>
              <a:rPr lang="en-US" dirty="0" smtClean="0"/>
              <a:t>All moving parts need to be properly guarded – including pulleys, </a:t>
            </a:r>
            <a:r>
              <a:rPr lang="en-US" dirty="0" err="1" smtClean="0"/>
              <a:t>belts,shafts</a:t>
            </a:r>
            <a:r>
              <a:rPr lang="en-US" dirty="0" smtClean="0"/>
              <a:t>, sprockets, power transmission apparatus, etc.  </a:t>
            </a:r>
          </a:p>
          <a:p>
            <a:r>
              <a:rPr lang="en-US" dirty="0" smtClean="0"/>
              <a:t>Replace any broken or missing guards.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0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section discusses the inspection process for the head section of the bucket conveying system.  The head section is a more common area for potential dust explosions, fires, and/or other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3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discharge for condition and potential blockage</a:t>
            </a:r>
          </a:p>
          <a:p>
            <a:r>
              <a:rPr lang="en-US" dirty="0" smtClean="0"/>
              <a:t>Inspect discharge Wiper plate</a:t>
            </a:r>
          </a:p>
          <a:p>
            <a:pPr lvl="1"/>
            <a:r>
              <a:rPr lang="en-US" dirty="0" smtClean="0"/>
              <a:t>Measure clearance of discharge plate 1/4-1/2 inch </a:t>
            </a:r>
          </a:p>
          <a:p>
            <a:r>
              <a:rPr lang="en-US" dirty="0" smtClean="0"/>
              <a:t>Inspect plug switch if equipped</a:t>
            </a:r>
          </a:p>
          <a:p>
            <a:pPr lvl="1"/>
            <a:r>
              <a:rPr lang="en-US" dirty="0" smtClean="0"/>
              <a:t>Verify general condition</a:t>
            </a:r>
          </a:p>
          <a:p>
            <a:pPr lvl="1">
              <a:buAutoNum type="alphaLcPeriod"/>
            </a:pPr>
            <a:r>
              <a:rPr lang="en-US" dirty="0" smtClean="0"/>
              <a:t>Activate and make sure monitor picks up the signal</a:t>
            </a:r>
          </a:p>
          <a:p>
            <a:pPr lvl="1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9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lining</a:t>
            </a:r>
          </a:p>
          <a:p>
            <a:pPr lvl="1"/>
            <a:r>
              <a:rPr lang="en-US" dirty="0" smtClean="0"/>
              <a:t>Condition</a:t>
            </a:r>
          </a:p>
          <a:p>
            <a:pPr lvl="1">
              <a:buAutoNum type="alphaLcPeriod"/>
            </a:pPr>
            <a:r>
              <a:rPr lang="en-US" dirty="0" smtClean="0"/>
              <a:t>Secure to casing</a:t>
            </a:r>
          </a:p>
          <a:p>
            <a:pPr lvl="1">
              <a:buAutoNum type="alphaLcPeriod"/>
            </a:pPr>
            <a:r>
              <a:rPr lang="en-US" dirty="0" smtClean="0"/>
              <a:t>All intact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4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discharge for condition and potential blockage</a:t>
            </a:r>
          </a:p>
          <a:p>
            <a:r>
              <a:rPr lang="en-US" dirty="0" smtClean="0"/>
              <a:t>Inspect discharge Wiper plate</a:t>
            </a:r>
          </a:p>
          <a:p>
            <a:pPr lvl="1"/>
            <a:r>
              <a:rPr lang="en-US" dirty="0" smtClean="0"/>
              <a:t>Measure clearance of discharge plate 1/4-1/2 inch </a:t>
            </a:r>
          </a:p>
          <a:p>
            <a:r>
              <a:rPr lang="en-US" dirty="0" smtClean="0"/>
              <a:t>Inspect plug switch if equipped</a:t>
            </a:r>
          </a:p>
          <a:p>
            <a:pPr lvl="1"/>
            <a:r>
              <a:rPr lang="en-US" dirty="0" smtClean="0"/>
              <a:t>Verify general condition</a:t>
            </a:r>
          </a:p>
          <a:p>
            <a:pPr lvl="1">
              <a:buAutoNum type="alphaLcPeriod"/>
            </a:pPr>
            <a:r>
              <a:rPr lang="en-US" dirty="0" smtClean="0"/>
              <a:t>Activate and make sure monitor picks up the signal</a:t>
            </a:r>
          </a:p>
          <a:p>
            <a:pPr lvl="1">
              <a:buAutoNum type="alphaL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04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bucket catchers for wear if equipped</a:t>
            </a:r>
          </a:p>
          <a:p>
            <a:r>
              <a:rPr lang="en-US" dirty="0" smtClean="0"/>
              <a:t>Replace before they could fail and get into the product stream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01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lagging on head pulley</a:t>
            </a:r>
          </a:p>
          <a:p>
            <a:pPr lvl="1"/>
            <a:r>
              <a:rPr lang="en-US" dirty="0" smtClean="0"/>
              <a:t>For wear</a:t>
            </a:r>
          </a:p>
          <a:p>
            <a:pPr lvl="1">
              <a:buAutoNum type="alphaLcPeriod"/>
            </a:pPr>
            <a:r>
              <a:rPr lang="en-US" dirty="0" smtClean="0"/>
              <a:t>Is it tight to pulley</a:t>
            </a:r>
          </a:p>
          <a:p>
            <a:pPr lvl="1">
              <a:buAutoNum type="alphaLcPeriod"/>
            </a:pPr>
            <a:r>
              <a:rPr lang="en-US" dirty="0" smtClean="0"/>
              <a:t>Proper type</a:t>
            </a:r>
          </a:p>
          <a:p>
            <a:pPr lvl="1">
              <a:buAutoNum type="alphaLcPeriod"/>
            </a:pPr>
            <a:r>
              <a:rPr lang="en-US" dirty="0" smtClean="0"/>
              <a:t>Make sure the groves in the lagging are clean</a:t>
            </a:r>
          </a:p>
          <a:p>
            <a:pPr lvl="1">
              <a:buAutoNum type="alphaLcPeriod"/>
            </a:pPr>
            <a:r>
              <a:rPr lang="en-US" dirty="0" smtClean="0"/>
              <a:t>and free of material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5" y="4303165"/>
            <a:ext cx="2286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38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examples of worn and/or damaged lagging which needs to be replaced/fixed.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10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head pulley</a:t>
            </a:r>
          </a:p>
          <a:p>
            <a:pPr lvl="1"/>
            <a:r>
              <a:rPr lang="en-US" dirty="0" smtClean="0"/>
              <a:t>Inspect alignment side to side and front to back (track measurements for comparison)</a:t>
            </a:r>
          </a:p>
          <a:p>
            <a:r>
              <a:rPr lang="en-US" dirty="0" smtClean="0"/>
              <a:t>Inspect general condition</a:t>
            </a:r>
          </a:p>
          <a:p>
            <a:pPr lvl="1"/>
            <a:r>
              <a:rPr lang="en-US" dirty="0" smtClean="0"/>
              <a:t>Look at face and sides</a:t>
            </a:r>
          </a:p>
          <a:p>
            <a:r>
              <a:rPr lang="en-US" dirty="0" smtClean="0"/>
              <a:t>Can measure crown if tracking is an issue</a:t>
            </a:r>
          </a:p>
          <a:p>
            <a:r>
              <a:rPr lang="en-US" dirty="0" smtClean="0"/>
              <a:t>Check bushing tightness on shaft if accessible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71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can see the head section open of the head pulley in order to replace the drive.  </a:t>
            </a:r>
            <a:endParaRPr lang="en-US" dirty="0"/>
          </a:p>
          <a:p>
            <a:r>
              <a:rPr lang="en-US" dirty="0" smtClean="0"/>
              <a:t>When inspecting the head pulley, check the crown for differences indicating wear/rubbing, look for cracks and other damage on the surface.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87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bearings</a:t>
            </a:r>
          </a:p>
          <a:p>
            <a:r>
              <a:rPr lang="en-US" dirty="0" smtClean="0"/>
              <a:t>Inspect bearings tight to shaft</a:t>
            </a:r>
          </a:p>
          <a:p>
            <a:r>
              <a:rPr lang="en-US" dirty="0" smtClean="0"/>
              <a:t>Bearing sensors attached to bearings</a:t>
            </a:r>
          </a:p>
          <a:p>
            <a:r>
              <a:rPr lang="en-US" dirty="0" smtClean="0"/>
              <a:t>Lubricate per manufacturer’s spec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5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alignment</a:t>
            </a:r>
          </a:p>
          <a:p>
            <a:r>
              <a:rPr lang="en-US" dirty="0" smtClean="0"/>
              <a:t>Belt should be centered</a:t>
            </a:r>
          </a:p>
          <a:p>
            <a:r>
              <a:rPr lang="en-US" dirty="0" smtClean="0"/>
              <a:t>No signs of rubbing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83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bearing sensors in head section – use infrared camera if available</a:t>
            </a:r>
          </a:p>
          <a:p>
            <a:r>
              <a:rPr lang="en-US" dirty="0" smtClean="0"/>
              <a:t>Proper mounting – attached to bearings</a:t>
            </a:r>
          </a:p>
          <a:p>
            <a:r>
              <a:rPr lang="en-US" dirty="0" smtClean="0"/>
              <a:t>Wires intact</a:t>
            </a:r>
          </a:p>
          <a:p>
            <a:r>
              <a:rPr lang="en-US" dirty="0" smtClean="0"/>
              <a:t>Use manufacturer’s tester if they have one</a:t>
            </a:r>
          </a:p>
          <a:p>
            <a:r>
              <a:rPr lang="en-US" dirty="0" smtClean="0"/>
              <a:t>Another method is to spray with freeze spray - Verify temperature monitor readout shows a drop in temperature.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72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Electrical</a:t>
            </a:r>
          </a:p>
          <a:p>
            <a:pPr lvl="1"/>
            <a:r>
              <a:rPr lang="en-US" dirty="0" smtClean="0"/>
              <a:t>Undamaged and sealed conduit</a:t>
            </a:r>
          </a:p>
          <a:p>
            <a:pPr lvl="1">
              <a:buAutoNum type="alphaLcPeriod"/>
            </a:pPr>
            <a:r>
              <a:rPr lang="en-US" dirty="0" smtClean="0"/>
              <a:t>Sealed motor conduit box</a:t>
            </a:r>
          </a:p>
          <a:p>
            <a:pPr lvl="1">
              <a:buAutoNum type="alphaLcPeriod"/>
            </a:pPr>
            <a:r>
              <a:rPr lang="en-US" dirty="0" smtClean="0"/>
              <a:t>Proper rated conduit</a:t>
            </a:r>
          </a:p>
          <a:p>
            <a:pPr lvl="1">
              <a:buAutoNum type="alphaLcPeriod"/>
            </a:pPr>
            <a:r>
              <a:rPr lang="en-US" dirty="0" smtClean="0"/>
              <a:t>Secured conduit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8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Drive</a:t>
            </a:r>
          </a:p>
          <a:p>
            <a:r>
              <a:rPr lang="en-US" dirty="0" smtClean="0"/>
              <a:t>Oil level </a:t>
            </a:r>
          </a:p>
          <a:p>
            <a:r>
              <a:rPr lang="en-US" dirty="0" smtClean="0"/>
              <a:t>Signs of oil leakage</a:t>
            </a:r>
          </a:p>
          <a:p>
            <a:r>
              <a:rPr lang="en-US" dirty="0" smtClean="0"/>
              <a:t>Drain vents clean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lining</a:t>
            </a:r>
          </a:p>
          <a:p>
            <a:pPr lvl="1"/>
            <a:r>
              <a:rPr lang="en-US" dirty="0" smtClean="0"/>
              <a:t>Condition</a:t>
            </a:r>
          </a:p>
          <a:p>
            <a:pPr lvl="1">
              <a:buAutoNum type="alphaLcPeriod"/>
            </a:pPr>
            <a:r>
              <a:rPr lang="en-US" dirty="0" smtClean="0"/>
              <a:t>Secure to casing</a:t>
            </a:r>
          </a:p>
          <a:p>
            <a:pPr lvl="1">
              <a:buAutoNum type="alphaLcPeriod"/>
            </a:pPr>
            <a:r>
              <a:rPr lang="en-US" dirty="0" smtClean="0"/>
              <a:t>All intact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554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Coupler</a:t>
            </a:r>
          </a:p>
          <a:p>
            <a:pPr lvl="1"/>
            <a:r>
              <a:rPr lang="en-US" dirty="0" smtClean="0"/>
              <a:t>Lubricate coupler per manufacturer’s recommendation</a:t>
            </a:r>
          </a:p>
          <a:p>
            <a:pPr lvl="1">
              <a:buAutoNum type="alphaLcPeriod"/>
            </a:pPr>
            <a:r>
              <a:rPr lang="en-US" dirty="0" smtClean="0"/>
              <a:t>Condition of coupler</a:t>
            </a:r>
          </a:p>
          <a:p>
            <a:r>
              <a:rPr lang="en-US" dirty="0" smtClean="0"/>
              <a:t>Sheaves/Sprockets secure to shafts</a:t>
            </a:r>
          </a:p>
          <a:p>
            <a:r>
              <a:rPr lang="en-US" dirty="0" smtClean="0"/>
              <a:t>Sheaves/Sprockets free from wear and in alignment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4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alignment</a:t>
            </a:r>
          </a:p>
          <a:p>
            <a:r>
              <a:rPr lang="en-US" dirty="0" smtClean="0"/>
              <a:t>Check alignment of belt pulleys if equipped</a:t>
            </a:r>
          </a:p>
          <a:p>
            <a:r>
              <a:rPr lang="en-US" dirty="0" smtClean="0"/>
              <a:t>Check belts, tightness and condition (measure belt deflection)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4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bucket catchers for wear if equipped</a:t>
            </a:r>
          </a:p>
          <a:p>
            <a:r>
              <a:rPr lang="en-US" dirty="0" smtClean="0"/>
              <a:t>Replace before they could fail and get into the product stream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0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lagging on head pulley</a:t>
            </a:r>
          </a:p>
          <a:p>
            <a:pPr lvl="1"/>
            <a:r>
              <a:rPr lang="en-US" dirty="0" smtClean="0"/>
              <a:t>For wear</a:t>
            </a:r>
          </a:p>
          <a:p>
            <a:pPr lvl="1">
              <a:buAutoNum type="alphaLcPeriod"/>
            </a:pPr>
            <a:r>
              <a:rPr lang="en-US" dirty="0" smtClean="0"/>
              <a:t>Is it tight to pulley</a:t>
            </a:r>
          </a:p>
          <a:p>
            <a:pPr lvl="1">
              <a:buAutoNum type="alphaLcPeriod"/>
            </a:pPr>
            <a:r>
              <a:rPr lang="en-US" dirty="0" smtClean="0"/>
              <a:t>Proper type</a:t>
            </a:r>
          </a:p>
          <a:p>
            <a:pPr lvl="1">
              <a:buAutoNum type="alphaLcPeriod"/>
            </a:pPr>
            <a:r>
              <a:rPr lang="en-US" dirty="0" smtClean="0"/>
              <a:t>Make sure the groves in the lagging are clean</a:t>
            </a:r>
          </a:p>
          <a:p>
            <a:pPr lvl="1">
              <a:buAutoNum type="alphaLcPeriod"/>
            </a:pPr>
            <a:r>
              <a:rPr lang="en-US" dirty="0" smtClean="0"/>
              <a:t>and free of material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75" y="4303165"/>
            <a:ext cx="2286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0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all examples of worn and/or damaged lagging which needs to be replaced/fixed.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72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Inspect head pulley</a:t>
            </a:r>
          </a:p>
          <a:p>
            <a:pPr lvl="1"/>
            <a:r>
              <a:rPr lang="en-US" dirty="0" smtClean="0"/>
              <a:t>Inspect alignment side to side and front to back (track measurements for comparison)</a:t>
            </a:r>
          </a:p>
          <a:p>
            <a:r>
              <a:rPr lang="en-US" dirty="0" smtClean="0"/>
              <a:t>Inspect general condition</a:t>
            </a:r>
          </a:p>
          <a:p>
            <a:pPr lvl="1"/>
            <a:r>
              <a:rPr lang="en-US" dirty="0" smtClean="0"/>
              <a:t>Look at face and sides</a:t>
            </a:r>
          </a:p>
          <a:p>
            <a:r>
              <a:rPr lang="en-US" dirty="0" smtClean="0"/>
              <a:t>Can measure crown if tracking is an issue</a:t>
            </a:r>
          </a:p>
          <a:p>
            <a:r>
              <a:rPr lang="en-US" dirty="0" smtClean="0"/>
              <a:t>Check bushing tightness on shaft if accessible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 can see the head section open of the head pulley in order to replace the drive.  </a:t>
            </a:r>
            <a:endParaRPr lang="en-US" dirty="0"/>
          </a:p>
          <a:p>
            <a:r>
              <a:rPr lang="en-US" dirty="0" smtClean="0"/>
              <a:t>When inspecting the head pulley, check the crown for differences indicating wear/rubbing, look for cracks and other damage on the surface.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1231-6351-48E2-910B-C2B34A6C618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3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B916-E5D4-4154-88B2-DEF09A442C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68CB777-A129-4AF6-9ECC-E5865CD5860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72C4B-F898-468A-8F94-9447A40803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94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C773-8E5D-475A-ADD0-2DE6CFBDE2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46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9D99-E1A3-472C-A9ED-A4C61F801F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0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EC9-096F-4403-8485-AD27621BEB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3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F321-C5C2-4431-8912-C30FD08D5F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0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12F4-8A7F-453E-A27F-26F88082D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73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0826-D8BD-4670-A86C-4D28E186D4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1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B8EA-A7C0-46A5-85E2-D5BE8168FD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20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FC7C-A660-44F7-9776-26CF39AD18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29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292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5334000"/>
            <a:ext cx="82296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27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E121-19DC-421E-B4D4-4A719FF3D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304800" y="41910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724400" y="16002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724400" y="41910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7901-1682-41A5-941F-A5E5002B24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5EBA-CDBC-47A2-ADC7-5FBF01095A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5000">
              <a:srgbClr val="FFFFFF"/>
            </a:gs>
            <a:gs pos="60000">
              <a:srgbClr val="E6E6E6"/>
            </a:gs>
            <a:gs pos="97000">
              <a:srgbClr val="CFCFCF"/>
            </a:gs>
            <a:gs pos="80000">
              <a:srgbClr val="DEDED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8009"/>
            <a:ext cx="9144000" cy="10961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9C6C9D9A-1E15-4160-9810-FD6B69F3A0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8CB777-A129-4AF6-9ECC-E5865CD5860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6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50000"/>
              <a:lumOff val="50000"/>
            </a:schemeClr>
          </a:solidFill>
          <a:latin typeface="Georgia" panose="02040502050405020303" pitchFamily="18" charset="0"/>
          <a:ea typeface="+mj-ea"/>
          <a:cs typeface="Arial" pitchFamily="34" charset="0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Clr>
          <a:srgbClr val="FFC000"/>
        </a:buClr>
        <a:buSzPct val="15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14400" indent="-457200" algn="l" defTabSz="457200" rtl="0" eaLnBrk="1" latinLnBrk="0" hangingPunct="1">
        <a:spcBef>
          <a:spcPts val="0"/>
        </a:spcBef>
        <a:buClr>
          <a:srgbClr val="FFC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0"/>
        </a:spcBef>
        <a:buClr>
          <a:srgbClr val="FFC000"/>
        </a:buClr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460" y="1835205"/>
            <a:ext cx="8120765" cy="182148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Inspección</a:t>
            </a:r>
            <a:r>
              <a:rPr lang="en-US" sz="5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de </a:t>
            </a:r>
            <a:r>
              <a:rPr lang="en-US" sz="540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Sección</a:t>
            </a:r>
            <a:r>
              <a:rPr lang="en-US" sz="5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Superior</a:t>
            </a:r>
            <a:endParaRPr lang="en-US" sz="5400" cap="none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145" y="317305"/>
            <a:ext cx="7817185" cy="924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</a:t>
            </a:r>
            <a:r>
              <a:rPr lang="en-US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Academico</a:t>
            </a:r>
            <a:r>
              <a:rPr lang="en-US" sz="6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n-US" sz="6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0090" y="5098690"/>
            <a:ext cx="8803819" cy="83484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/>
              <a:t>Este material fue producido bajo el número de concesión SH-27664-SH5 de la administración de seguridad y salud ocupacional, Departamento de trabajo de los Estados Unidos. No necesariamente refleja las opiniones o políticas del Departamento de trabajo de los Estados Unidos, ni la mención de nombres de oficios, productos comerciales u organizaciones implican el aval del gobierno de los Estados Unidos.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y </a:t>
            </a:r>
            <a:r>
              <a:rPr lang="en-US" dirty="0" err="1"/>
              <a:t>L</a:t>
            </a:r>
            <a:r>
              <a:rPr lang="en-US" dirty="0" err="1" smtClean="0"/>
              <a:t>ubricar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odamientos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73776" y="1470345"/>
            <a:ext cx="4413024" cy="2112275"/>
          </a:xfrm>
        </p:spPr>
        <p:txBody>
          <a:bodyPr>
            <a:normAutofit lnSpcReduction="10000"/>
          </a:bodyPr>
          <a:lstStyle/>
          <a:p>
            <a:pPr lvl="0" defTabSz="9144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</a:rPr>
              <a:t>Ajustar</a:t>
            </a:r>
            <a:r>
              <a:rPr lang="en-US" sz="3200" dirty="0">
                <a:solidFill>
                  <a:prstClr val="black"/>
                </a:solidFill>
              </a:rPr>
              <a:t> al </a:t>
            </a:r>
            <a:r>
              <a:rPr lang="en-US" sz="3200" dirty="0" err="1">
                <a:solidFill>
                  <a:prstClr val="black"/>
                </a:solidFill>
              </a:rPr>
              <a:t>eje</a:t>
            </a:r>
            <a:endParaRPr lang="en-US" sz="3200" dirty="0">
              <a:solidFill>
                <a:prstClr val="black"/>
              </a:solidFill>
            </a:endParaRPr>
          </a:p>
          <a:p>
            <a:pPr lvl="0" defTabSz="9144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</a:rPr>
              <a:t>Lubricar</a:t>
            </a:r>
            <a:endParaRPr lang="en-US" sz="3200" dirty="0">
              <a:solidFill>
                <a:prstClr val="black"/>
              </a:solidFill>
            </a:endParaRPr>
          </a:p>
          <a:p>
            <a:pPr lvl="1" defTabSz="914400">
              <a:spcAft>
                <a:spcPts val="600"/>
              </a:spcAft>
            </a:pPr>
            <a:r>
              <a:rPr lang="en-US" sz="2800" dirty="0" err="1">
                <a:solidFill>
                  <a:prstClr val="black"/>
                </a:solidFill>
              </a:rPr>
              <a:t>Especificaciones</a:t>
            </a:r>
            <a:r>
              <a:rPr lang="en-US" sz="2800" dirty="0">
                <a:solidFill>
                  <a:prstClr val="black"/>
                </a:solidFill>
              </a:rPr>
              <a:t> del </a:t>
            </a:r>
            <a:r>
              <a:rPr lang="en-US" sz="2800" dirty="0" err="1">
                <a:solidFill>
                  <a:prstClr val="black"/>
                </a:solidFill>
              </a:rPr>
              <a:t>fabricante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17" name="Group 16" title="Inspeccionar y Lubricar Rodamientos"/>
          <p:cNvGrpSpPr/>
          <p:nvPr/>
        </p:nvGrpSpPr>
        <p:grpSpPr>
          <a:xfrm>
            <a:off x="385855" y="1245430"/>
            <a:ext cx="3887921" cy="5486400"/>
            <a:chOff x="385855" y="877825"/>
            <a:chExt cx="3887921" cy="5486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85855" y="877825"/>
              <a:ext cx="3886200" cy="2743200"/>
              <a:chOff x="387576" y="779055"/>
              <a:chExt cx="3886200" cy="2743200"/>
            </a:xfrm>
          </p:grpSpPr>
          <p:pic>
            <p:nvPicPr>
              <p:cNvPr id="4" name="Picture 3" title="Ajustar soportes en la rodamientos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7577" y="779055"/>
                <a:ext cx="3885060" cy="27432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7576" y="3056915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Ajustar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soportes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5855" y="3621025"/>
              <a:ext cx="3887921" cy="2743200"/>
              <a:chOff x="385855" y="3890665"/>
              <a:chExt cx="3887921" cy="2743200"/>
            </a:xfrm>
          </p:grpSpPr>
          <p:pic>
            <p:nvPicPr>
              <p:cNvPr id="5" name="Picture 4" title="ajustar anillo en la roda mientos 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524" y="3890665"/>
                <a:ext cx="3887252" cy="27432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85855" y="3890665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Ajustar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anillo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 title="engrasar en la rodamientos "/>
          <p:cNvGrpSpPr/>
          <p:nvPr/>
        </p:nvGrpSpPr>
        <p:grpSpPr>
          <a:xfrm>
            <a:off x="4593960" y="3531429"/>
            <a:ext cx="2743200" cy="3200401"/>
            <a:chOff x="4572001" y="3523289"/>
            <a:chExt cx="2743200" cy="3200401"/>
          </a:xfrm>
        </p:grpSpPr>
        <p:pic>
          <p:nvPicPr>
            <p:cNvPr id="6" name="Picture 5" title="engrasar en la rodamientos 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1" y="3523290"/>
              <a:ext cx="2743200" cy="3200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2001" y="3523289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Engrasar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0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Asegurar </a:t>
            </a:r>
            <a:r>
              <a:rPr lang="es-ES" dirty="0" smtClean="0"/>
              <a:t>Alineamiento </a:t>
            </a:r>
            <a:r>
              <a:rPr lang="es-ES" dirty="0"/>
              <a:t>de la </a:t>
            </a:r>
            <a:r>
              <a:rPr lang="es-ES" dirty="0" smtClean="0"/>
              <a:t>Banda</a:t>
            </a:r>
            <a:endParaRPr lang="en-US" dirty="0"/>
          </a:p>
        </p:txBody>
      </p:sp>
      <p:grpSp>
        <p:nvGrpSpPr>
          <p:cNvPr id="10" name="Group 9" title="Asegurar Alineamiento de la Banda. Se puede ver alineamiento en carcasa."/>
          <p:cNvGrpSpPr/>
          <p:nvPr/>
        </p:nvGrpSpPr>
        <p:grpSpPr>
          <a:xfrm>
            <a:off x="459380" y="1660565"/>
            <a:ext cx="3429000" cy="4572000"/>
            <a:chOff x="459380" y="1850760"/>
            <a:chExt cx="3429000" cy="4572000"/>
          </a:xfrm>
        </p:grpSpPr>
        <p:pic>
          <p:nvPicPr>
            <p:cNvPr id="4" name="Picture 3" title="Asegurar Alineamiento de la Banda. Se puede ver alineamiento en carcasa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80" y="1850760"/>
              <a:ext cx="3429000" cy="457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0514" y="1850760"/>
              <a:ext cx="3216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puede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alineamiento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carcasa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380" y="1660565"/>
            <a:ext cx="5190140" cy="457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 smtClean="0"/>
              <a:t>Inspeccionar</a:t>
            </a:r>
            <a:r>
              <a:rPr lang="en-US" sz="3200" dirty="0" smtClean="0"/>
              <a:t> </a:t>
            </a:r>
            <a:r>
              <a:rPr lang="en-US" sz="3200" dirty="0" err="1" smtClean="0"/>
              <a:t>alineamiento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Banda </a:t>
            </a:r>
            <a:r>
              <a:rPr lang="en-US" sz="3200" dirty="0" err="1" smtClean="0"/>
              <a:t>centrada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No hay </a:t>
            </a:r>
            <a:r>
              <a:rPr lang="en-US" sz="3200" dirty="0" err="1" smtClean="0"/>
              <a:t>signos</a:t>
            </a:r>
            <a:r>
              <a:rPr lang="en-US" sz="3200" dirty="0" smtClean="0"/>
              <a:t> de </a:t>
            </a:r>
            <a:r>
              <a:rPr lang="en-US" sz="3200" dirty="0" err="1" smtClean="0"/>
              <a:t>roce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87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>
            <a:noAutofit/>
          </a:bodyPr>
          <a:lstStyle/>
          <a:p>
            <a:r>
              <a:rPr lang="es-HN" dirty="0" smtClean="0"/>
              <a:t>Sensores de Rodamiento en Sección </a:t>
            </a:r>
            <a:r>
              <a:rPr lang="es-HN" dirty="0"/>
              <a:t>S</a:t>
            </a:r>
            <a:r>
              <a:rPr lang="es-HN" dirty="0" smtClean="0"/>
              <a:t>uperior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74" y="1623965"/>
            <a:ext cx="8439022" cy="26883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Inspeccionar</a:t>
            </a:r>
            <a:r>
              <a:rPr lang="en-US" sz="3200" dirty="0" smtClean="0"/>
              <a:t> </a:t>
            </a:r>
            <a:r>
              <a:rPr lang="en-US" sz="3200" dirty="0" err="1" smtClean="0"/>
              <a:t>sensores</a:t>
            </a:r>
            <a:r>
              <a:rPr lang="en-US" sz="3200" dirty="0" smtClean="0"/>
              <a:t> – </a:t>
            </a:r>
            <a:r>
              <a:rPr lang="en-US" sz="3200" dirty="0" err="1" smtClean="0"/>
              <a:t>usar</a:t>
            </a:r>
            <a:r>
              <a:rPr lang="en-US" sz="3200" dirty="0" smtClean="0"/>
              <a:t> </a:t>
            </a:r>
            <a:r>
              <a:rPr lang="en-US" sz="3200" dirty="0" err="1" smtClean="0"/>
              <a:t>infrarrojo</a:t>
            </a:r>
            <a:endParaRPr lang="en-US" sz="3200" dirty="0" smtClean="0"/>
          </a:p>
          <a:p>
            <a:pPr lvl="1"/>
            <a:r>
              <a:rPr lang="en-US" sz="2800" dirty="0" err="1" smtClean="0"/>
              <a:t>Soporte</a:t>
            </a:r>
            <a:r>
              <a:rPr lang="en-US" sz="2800" dirty="0" smtClean="0"/>
              <a:t> </a:t>
            </a:r>
            <a:r>
              <a:rPr lang="en-US" sz="2800" dirty="0" err="1" smtClean="0"/>
              <a:t>adecuado</a:t>
            </a:r>
            <a:endParaRPr lang="en-US" sz="2800" dirty="0" smtClean="0"/>
          </a:p>
          <a:p>
            <a:pPr lvl="1"/>
            <a:r>
              <a:rPr lang="en-US" sz="2800" dirty="0" smtClean="0"/>
              <a:t>Cables </a:t>
            </a:r>
            <a:r>
              <a:rPr lang="en-US" sz="2800" dirty="0" err="1" smtClean="0"/>
              <a:t>intactos</a:t>
            </a:r>
            <a:endParaRPr lang="en-US" sz="2800" dirty="0" smtClean="0"/>
          </a:p>
          <a:p>
            <a:pPr lvl="1"/>
            <a:r>
              <a:rPr lang="en-US" sz="2800" dirty="0" err="1" smtClean="0"/>
              <a:t>Probador</a:t>
            </a:r>
            <a:r>
              <a:rPr lang="en-US" sz="2800" dirty="0" smtClean="0"/>
              <a:t> del </a:t>
            </a:r>
            <a:r>
              <a:rPr lang="en-US" sz="2800" dirty="0" err="1" smtClean="0"/>
              <a:t>fabricante</a:t>
            </a:r>
            <a:r>
              <a:rPr lang="en-US" sz="2800" dirty="0" smtClean="0"/>
              <a:t> o aerosol </a:t>
            </a:r>
            <a:r>
              <a:rPr lang="en-US" sz="2800" dirty="0" err="1" smtClean="0"/>
              <a:t>congelante</a:t>
            </a:r>
            <a:endParaRPr lang="en-US" dirty="0"/>
          </a:p>
        </p:txBody>
      </p:sp>
      <p:grpSp>
        <p:nvGrpSpPr>
          <p:cNvPr id="13" name="Group 12" title="Sensores de Rodamiento en Sección Superior"/>
          <p:cNvGrpSpPr/>
          <p:nvPr/>
        </p:nvGrpSpPr>
        <p:grpSpPr>
          <a:xfrm>
            <a:off x="348201" y="3621025"/>
            <a:ext cx="8520871" cy="2755023"/>
            <a:chOff x="348201" y="3621025"/>
            <a:chExt cx="8520871" cy="2755023"/>
          </a:xfrm>
        </p:grpSpPr>
        <p:grpSp>
          <p:nvGrpSpPr>
            <p:cNvPr id="11" name="Group 10"/>
            <p:cNvGrpSpPr/>
            <p:nvPr/>
          </p:nvGrpSpPr>
          <p:grpSpPr>
            <a:xfrm>
              <a:off x="348201" y="3621025"/>
              <a:ext cx="3673529" cy="2755023"/>
              <a:chOff x="352489" y="3578844"/>
              <a:chExt cx="3673529" cy="2755023"/>
            </a:xfrm>
          </p:grpSpPr>
          <p:pic>
            <p:nvPicPr>
              <p:cNvPr id="12" name="Picture 11" title="Revisar rodamiento con cámara infrarrojo"/>
              <p:cNvPicPr>
                <a:picLocks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100" t="2150" r="3668" b="449"/>
              <a:stretch/>
            </p:blipFill>
            <p:spPr>
              <a:xfrm>
                <a:off x="352489" y="3578844"/>
                <a:ext cx="3657600" cy="274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7621" y="5502870"/>
                <a:ext cx="3638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rodamiento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cámara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infrarrojo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986598" y="3621025"/>
              <a:ext cx="2761777" cy="2755023"/>
              <a:chOff x="3990886" y="3578844"/>
              <a:chExt cx="2761777" cy="2755023"/>
            </a:xfrm>
          </p:grpSpPr>
          <p:pic>
            <p:nvPicPr>
              <p:cNvPr id="8" name="Picture 7" title="Aerosol congelante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0886" y="3578844"/>
                <a:ext cx="2743200" cy="274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007442" y="5502870"/>
                <a:ext cx="27452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Aerosol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congelante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729823" y="3621025"/>
              <a:ext cx="2139249" cy="2755023"/>
              <a:chOff x="6734111" y="3578844"/>
              <a:chExt cx="2139249" cy="2755023"/>
            </a:xfrm>
          </p:grpSpPr>
          <p:pic>
            <p:nvPicPr>
              <p:cNvPr id="5" name="Picture 4" title="Cable desconectado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391211" y="3921744"/>
                <a:ext cx="2743200" cy="2057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47850" y="5502870"/>
                <a:ext cx="2125510" cy="830997"/>
              </a:xfrm>
              <a:prstGeom prst="rect">
                <a:avLst/>
              </a:prstGeom>
              <a:noFill/>
            </p:spPr>
            <p:txBody>
              <a:bodyPr wrap="square" lIns="18288" rIns="18288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Cable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desconectado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81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Inspección</a:t>
            </a:r>
            <a:r>
              <a:rPr lang="en-US" dirty="0"/>
              <a:t> </a:t>
            </a:r>
            <a:r>
              <a:rPr lang="en-US" dirty="0" err="1" smtClean="0"/>
              <a:t>Eléctrica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Sección</a:t>
            </a:r>
            <a:r>
              <a:rPr lang="en-US" dirty="0" smtClean="0"/>
              <a:t> Superior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HN" sz="3200" dirty="0" smtClean="0"/>
              <a:t>Conducto seguro, sellado, sin daños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Caja del conducto de motor sellada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Conducto evaluado apropiadamente</a:t>
            </a:r>
          </a:p>
        </p:txBody>
      </p:sp>
      <p:grpSp>
        <p:nvGrpSpPr>
          <p:cNvPr id="15" name="Group 14" title="Caja del conducto de motor no sellada"/>
          <p:cNvGrpSpPr/>
          <p:nvPr/>
        </p:nvGrpSpPr>
        <p:grpSpPr>
          <a:xfrm>
            <a:off x="462665" y="3325176"/>
            <a:ext cx="4055167" cy="3061009"/>
            <a:chOff x="462665" y="3272858"/>
            <a:chExt cx="4055167" cy="3061009"/>
          </a:xfrm>
        </p:grpSpPr>
        <p:pic>
          <p:nvPicPr>
            <p:cNvPr id="7" name="Picture 6" title="Caja del conducto de motor no sellada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65" y="3272858"/>
              <a:ext cx="4055167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531" y="5502870"/>
              <a:ext cx="4045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Caja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motor no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sellada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 title="Conducto abierto"/>
          <p:cNvGrpSpPr/>
          <p:nvPr/>
        </p:nvGrpSpPr>
        <p:grpSpPr>
          <a:xfrm>
            <a:off x="4958051" y="3325176"/>
            <a:ext cx="3701818" cy="2691677"/>
            <a:chOff x="4958051" y="3272858"/>
            <a:chExt cx="3701818" cy="2691677"/>
          </a:xfrm>
        </p:grpSpPr>
        <p:pic>
          <p:nvPicPr>
            <p:cNvPr id="5" name="Picture 4" title="Conducto abiert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052" y="3272858"/>
              <a:ext cx="3701817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58051" y="5502870"/>
              <a:ext cx="3701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abierto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6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ccionamiento</a:t>
            </a:r>
            <a:r>
              <a:rPr lang="en-US" dirty="0" smtClean="0"/>
              <a:t> – </a:t>
            </a:r>
            <a:r>
              <a:rPr lang="en-US" dirty="0" err="1"/>
              <a:t>A</a:t>
            </a:r>
            <a:r>
              <a:rPr lang="en-US" dirty="0" err="1" smtClean="0"/>
              <a:t>ceite</a:t>
            </a:r>
            <a:r>
              <a:rPr lang="en-US" dirty="0" smtClean="0"/>
              <a:t> y </a:t>
            </a:r>
            <a:r>
              <a:rPr lang="en-US" dirty="0" err="1"/>
              <a:t>R</a:t>
            </a:r>
            <a:r>
              <a:rPr lang="en-US" dirty="0" err="1" smtClean="0"/>
              <a:t>ejillas</a:t>
            </a:r>
            <a:r>
              <a:rPr lang="en-US" dirty="0" smtClean="0"/>
              <a:t> del </a:t>
            </a:r>
            <a:r>
              <a:rPr lang="en-US" dirty="0" err="1"/>
              <a:t>D</a:t>
            </a:r>
            <a:r>
              <a:rPr lang="en-US" dirty="0" err="1" smtClean="0"/>
              <a:t>renaje</a:t>
            </a:r>
            <a:endParaRPr lang="en-US" dirty="0"/>
          </a:p>
        </p:txBody>
      </p:sp>
      <p:grpSp>
        <p:nvGrpSpPr>
          <p:cNvPr id="4" name="Group 3" title="Fuga de aceite"/>
          <p:cNvGrpSpPr/>
          <p:nvPr/>
        </p:nvGrpSpPr>
        <p:grpSpPr>
          <a:xfrm>
            <a:off x="460100" y="2238445"/>
            <a:ext cx="4687975" cy="3662065"/>
            <a:chOff x="460100" y="2238445"/>
            <a:chExt cx="4687975" cy="3662065"/>
          </a:xfrm>
        </p:grpSpPr>
        <p:pic>
          <p:nvPicPr>
            <p:cNvPr id="7" name="Picture 6" title="Fuga de aceit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00" y="2238445"/>
              <a:ext cx="4687975" cy="3200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0100" y="5438845"/>
              <a:ext cx="4687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Fuga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aceite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75" y="2248805"/>
            <a:ext cx="3686881" cy="4005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aceite</a:t>
            </a:r>
            <a:r>
              <a:rPr lang="en-US" sz="3200" dirty="0" smtClean="0"/>
              <a:t> - </a:t>
            </a:r>
            <a:r>
              <a:rPr lang="en-US" sz="3200" dirty="0" err="1" smtClean="0"/>
              <a:t>signos</a:t>
            </a:r>
            <a:r>
              <a:rPr lang="en-US" sz="3200" dirty="0" smtClean="0"/>
              <a:t> de </a:t>
            </a:r>
            <a:r>
              <a:rPr lang="en-US" sz="3200" dirty="0" err="1" smtClean="0"/>
              <a:t>fuga</a:t>
            </a:r>
            <a:r>
              <a:rPr lang="en-US" sz="3200" dirty="0" smtClean="0"/>
              <a:t> de </a:t>
            </a:r>
            <a:r>
              <a:rPr lang="en-US" sz="3200" dirty="0" err="1" smtClean="0"/>
              <a:t>aceite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err="1" smtClean="0"/>
              <a:t>Rejillas</a:t>
            </a:r>
            <a:r>
              <a:rPr lang="en-US" sz="3200" dirty="0" smtClean="0"/>
              <a:t> del </a:t>
            </a:r>
            <a:r>
              <a:rPr lang="en-US" sz="3200" dirty="0" err="1" smtClean="0"/>
              <a:t>drenaje</a:t>
            </a:r>
            <a:r>
              <a:rPr lang="en-US" sz="3200" dirty="0" smtClean="0"/>
              <a:t> </a:t>
            </a:r>
            <a:r>
              <a:rPr lang="en-US" sz="3200" dirty="0" err="1" smtClean="0"/>
              <a:t>limpias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</a:t>
            </a:r>
            <a:r>
              <a:rPr lang="en-US" dirty="0" err="1" smtClean="0"/>
              <a:t>Accionamiento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201510"/>
            <a:ext cx="6298420" cy="3876622"/>
          </a:xfrm>
        </p:spPr>
        <p:txBody>
          <a:bodyPr>
            <a:normAutofit/>
          </a:bodyPr>
          <a:lstStyle/>
          <a:p>
            <a:r>
              <a:rPr lang="es-HN" sz="3200" dirty="0" smtClean="0"/>
              <a:t>Condición del acoplador</a:t>
            </a:r>
          </a:p>
          <a:p>
            <a:pPr lvl="1"/>
            <a:r>
              <a:rPr lang="es-HN" sz="2800" dirty="0" smtClean="0"/>
              <a:t>Lubricar</a:t>
            </a:r>
          </a:p>
          <a:p>
            <a:r>
              <a:rPr lang="es-HN" sz="3200" dirty="0" smtClean="0"/>
              <a:t>Poleas/Piñones </a:t>
            </a:r>
          </a:p>
          <a:p>
            <a:pPr lvl="1"/>
            <a:r>
              <a:rPr lang="es-HN" sz="2800" dirty="0" smtClean="0"/>
              <a:t>Asegurar a ejes</a:t>
            </a:r>
          </a:p>
          <a:p>
            <a:pPr lvl="1"/>
            <a:r>
              <a:rPr lang="es-HN" sz="2800" dirty="0" smtClean="0"/>
              <a:t>Libre de desgaste y en alineamiento</a:t>
            </a:r>
            <a:endParaRPr lang="en-US" dirty="0"/>
          </a:p>
        </p:txBody>
      </p:sp>
      <p:grpSp>
        <p:nvGrpSpPr>
          <p:cNvPr id="4" name="Group 3" title="Acoplador desgastado"/>
          <p:cNvGrpSpPr/>
          <p:nvPr/>
        </p:nvGrpSpPr>
        <p:grpSpPr>
          <a:xfrm>
            <a:off x="6030815" y="1201510"/>
            <a:ext cx="2743200" cy="2743200"/>
            <a:chOff x="6030815" y="1201510"/>
            <a:chExt cx="2743200" cy="2743200"/>
          </a:xfrm>
        </p:grpSpPr>
        <p:pic>
          <p:nvPicPr>
            <p:cNvPr id="5" name="Picture 4" title="Acoplador desgastado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0815" y="1201510"/>
              <a:ext cx="2743200" cy="2743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69910" y="1201510"/>
              <a:ext cx="230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Acoplador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desgastado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 title="Piñones y copladores desgastados"/>
          <p:cNvGrpSpPr/>
          <p:nvPr/>
        </p:nvGrpSpPr>
        <p:grpSpPr>
          <a:xfrm>
            <a:off x="385855" y="3917305"/>
            <a:ext cx="8608220" cy="2468880"/>
            <a:chOff x="385855" y="3917305"/>
            <a:chExt cx="8608220" cy="2468880"/>
          </a:xfrm>
        </p:grpSpPr>
        <p:sp>
          <p:nvSpPr>
            <p:cNvPr id="9" name="TextBox 8"/>
            <p:cNvSpPr txBox="1"/>
            <p:nvPr/>
          </p:nvSpPr>
          <p:spPr>
            <a:xfrm>
              <a:off x="6837895" y="4504340"/>
              <a:ext cx="2156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Piñones y </a:t>
              </a:r>
              <a:r>
                <a:rPr lang="es-HN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copladores</a:t>
              </a:r>
              <a:r>
                <a:rPr lang="es-H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desgastados</a:t>
              </a:r>
            </a:p>
          </p:txBody>
        </p:sp>
        <p:pic>
          <p:nvPicPr>
            <p:cNvPr id="6" name="Picture 5" title="Piñones y copladores desgastados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525" y="3917305"/>
              <a:ext cx="3179108" cy="2468880"/>
            </a:xfrm>
            <a:prstGeom prst="rect">
              <a:avLst/>
            </a:prstGeom>
          </p:spPr>
        </p:pic>
        <p:pic>
          <p:nvPicPr>
            <p:cNvPr id="8" name="Picture 7" title="Piñones y copladores desgastados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55" y="3917305"/>
              <a:ext cx="3291840" cy="246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8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/>
              <a:t>Alineamiento del Accionamiento de Sección </a:t>
            </a:r>
            <a:r>
              <a:rPr lang="es-HN" dirty="0"/>
              <a:t>S</a:t>
            </a:r>
            <a:r>
              <a:rPr lang="es-HN" dirty="0" smtClean="0"/>
              <a:t>uperior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570183"/>
            <a:ext cx="8372291" cy="2323947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s-HN" sz="3200" dirty="0" smtClean="0"/>
              <a:t>Alineamiento básico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Alinear poleas de la banda si está equipado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Revisar bandas, ajuste y condición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Medir deflexión de la banda</a:t>
            </a:r>
            <a:endParaRPr lang="en-US" sz="2800" dirty="0"/>
          </a:p>
        </p:txBody>
      </p:sp>
      <p:grpSp>
        <p:nvGrpSpPr>
          <p:cNvPr id="4" name="Group 3" title="Revisar Banda"/>
          <p:cNvGrpSpPr/>
          <p:nvPr/>
        </p:nvGrpSpPr>
        <p:grpSpPr>
          <a:xfrm>
            <a:off x="359651" y="3630379"/>
            <a:ext cx="3905109" cy="2743200"/>
            <a:chOff x="359651" y="3630379"/>
            <a:chExt cx="3905109" cy="2743200"/>
          </a:xfrm>
        </p:grpSpPr>
        <p:pic>
          <p:nvPicPr>
            <p:cNvPr id="5" name="Picture 4" title="Revisar Banda - alineamiento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336" y="3630379"/>
              <a:ext cx="388742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9651" y="4112930"/>
              <a:ext cx="1834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Revisar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Banda</a:t>
              </a:r>
            </a:p>
          </p:txBody>
        </p:sp>
      </p:grpSp>
      <p:pic>
        <p:nvPicPr>
          <p:cNvPr id="6" name="Picture 5" title="Usar cuerda para medir alineamient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60" y="3630379"/>
            <a:ext cx="258237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62001" y="4401814"/>
            <a:ext cx="2150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cuerda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alineamiento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/>
              <a:t>Inspección de Acoplador </a:t>
            </a:r>
            <a:r>
              <a:rPr lang="es-HN" dirty="0"/>
              <a:t>E</a:t>
            </a:r>
            <a:r>
              <a:rPr lang="es-HN" dirty="0" smtClean="0"/>
              <a:t>stilo </a:t>
            </a:r>
            <a:r>
              <a:rPr lang="es-HN" dirty="0"/>
              <a:t>R</a:t>
            </a:r>
            <a:r>
              <a:rPr lang="es-HN" dirty="0" smtClean="0"/>
              <a:t>ejilla</a:t>
            </a:r>
            <a:endParaRPr lang="es-H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3" title="Inspección de Acoplador Estilo Rejilla"/>
          <p:cNvGrpSpPr/>
          <p:nvPr/>
        </p:nvGrpSpPr>
        <p:grpSpPr>
          <a:xfrm>
            <a:off x="385855" y="1249530"/>
            <a:ext cx="2749725" cy="5257800"/>
            <a:chOff x="385855" y="1249530"/>
            <a:chExt cx="2749725" cy="5257800"/>
          </a:xfrm>
        </p:grpSpPr>
        <p:pic>
          <p:nvPicPr>
            <p:cNvPr id="5" name="Picture 4" title=" acoplador estilo rejilla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80" y="1249530"/>
              <a:ext cx="2743200" cy="2743200"/>
            </a:xfrm>
            <a:prstGeom prst="rect">
              <a:avLst/>
            </a:prstGeom>
          </p:spPr>
        </p:pic>
        <p:pic>
          <p:nvPicPr>
            <p:cNvPr id="6" name="Picture 5" title="Remover cubierta de acoplador estilo rejilla"/>
            <p:cNvPicPr>
              <a:picLocks noChangeAspect="1"/>
            </p:cNvPicPr>
            <p:nvPr/>
          </p:nvPicPr>
          <p:blipFill>
            <a:blip r:embed="rId4" cstate="email">
              <a:lum brigh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55" y="3764130"/>
              <a:ext cx="2743200" cy="27432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015" y="1547155"/>
            <a:ext cx="5924879" cy="4723815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s-HN" sz="3200" dirty="0" smtClean="0"/>
              <a:t>Mantenimiento anual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Remover cubierta 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Revisar alineamiento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Socar sujetadores de acuerdo a su especificación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Inspeccionar sello y empaque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Reemplazar si hay fuga/desgaste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35" y="261515"/>
            <a:ext cx="8686800" cy="1285640"/>
          </a:xfrm>
        </p:spPr>
        <p:txBody>
          <a:bodyPr anchor="t">
            <a:noAutofit/>
          </a:bodyPr>
          <a:lstStyle/>
          <a:p>
            <a:r>
              <a:rPr lang="es-HN" dirty="0" smtClean="0">
                <a:latin typeface="Arial Black" panose="020B0A04020102020204" pitchFamily="34" charset="0"/>
              </a:rPr>
              <a:t>Lubricar - Acoplador Estilo Rejilla</a:t>
            </a:r>
            <a:endParaRPr lang="es-HN" dirty="0">
              <a:latin typeface="Arial Black" panose="020B0A04020102020204" pitchFamily="34" charset="0"/>
            </a:endParaRPr>
          </a:p>
        </p:txBody>
      </p:sp>
      <p:grpSp>
        <p:nvGrpSpPr>
          <p:cNvPr id="4" name="Group 3" title="Lubricar - Acoplador Estilo Rejilla"/>
          <p:cNvGrpSpPr/>
          <p:nvPr/>
        </p:nvGrpSpPr>
        <p:grpSpPr>
          <a:xfrm>
            <a:off x="288725" y="1199705"/>
            <a:ext cx="2286000" cy="4572000"/>
            <a:chOff x="288725" y="1199705"/>
            <a:chExt cx="2286000" cy="4572000"/>
          </a:xfrm>
        </p:grpSpPr>
        <p:pic>
          <p:nvPicPr>
            <p:cNvPr id="5" name="Picture 4" title="Remover resorte de rejilla/sus segmentos en la acoplador estilo rejilla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725" y="1199705"/>
              <a:ext cx="2286000" cy="2286000"/>
            </a:xfrm>
            <a:prstGeom prst="rect">
              <a:avLst/>
            </a:prstGeom>
          </p:spPr>
        </p:pic>
        <p:pic>
          <p:nvPicPr>
            <p:cNvPr id="6" name="Picture 5" title="Ejemplo - grasa de largo plazo 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725" y="3485705"/>
              <a:ext cx="2286000" cy="22860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3915" y="1086295"/>
            <a:ext cx="6569060" cy="45541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s-HN" sz="4100" dirty="0" smtClean="0"/>
              <a:t>Remover resorte de rejilla/sus segmentos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s-HN" sz="4100" dirty="0" smtClean="0"/>
              <a:t>Limpiar componentes completamente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s-HN" sz="4100" dirty="0" smtClean="0"/>
              <a:t>Remover ambos tapones del drenaje; llenarlos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s-HN" sz="3600" dirty="0" smtClean="0"/>
              <a:t>La grasa sale por agujero opuesto  </a:t>
            </a:r>
          </a:p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es-HN" sz="4100" dirty="0" smtClean="0"/>
              <a:t>Empacar dientes de rejilla en collarines; instalar rejilla</a:t>
            </a:r>
            <a:endParaRPr lang="es-HN" sz="41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728560" y="5310845"/>
            <a:ext cx="6144800" cy="921720"/>
          </a:xfrm>
          <a:solidFill>
            <a:schemeClr val="bg1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marL="0" lvl="1" indent="0" algn="ctr" defTabSz="914400">
              <a:spcAft>
                <a:spcPts val="600"/>
              </a:spcAft>
              <a:buNone/>
            </a:pPr>
            <a:r>
              <a:rPr lang="es-HN" sz="3600" b="1" i="1" dirty="0">
                <a:solidFill>
                  <a:prstClr val="black"/>
                </a:solidFill>
              </a:rPr>
              <a:t>Utilizar grasa de largo plazo según especificación del </a:t>
            </a:r>
            <a:r>
              <a:rPr lang="es-HN" sz="3600" b="1" i="1" dirty="0" smtClean="0">
                <a:solidFill>
                  <a:prstClr val="black"/>
                </a:solidFill>
              </a:rPr>
              <a:t>fabricante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45" y="274638"/>
            <a:ext cx="8416160" cy="1143000"/>
          </a:xfrm>
        </p:spPr>
        <p:txBody>
          <a:bodyPr anchor="ctr">
            <a:noAutofit/>
          </a:bodyPr>
          <a:lstStyle/>
          <a:p>
            <a:r>
              <a:rPr lang="es-HN" dirty="0" smtClean="0">
                <a:latin typeface="Arial Black" panose="020B0A04020102020204" pitchFamily="34" charset="0"/>
              </a:rPr>
              <a:t>Inspección de Acoplador </a:t>
            </a:r>
            <a:r>
              <a:rPr lang="es-HN" dirty="0">
                <a:latin typeface="Arial Black" panose="020B0A04020102020204" pitchFamily="34" charset="0"/>
              </a:rPr>
              <a:t>p</a:t>
            </a:r>
            <a:r>
              <a:rPr lang="es-HN" dirty="0" smtClean="0">
                <a:latin typeface="Arial Black" panose="020B0A04020102020204" pitchFamily="34" charset="0"/>
              </a:rPr>
              <a:t>ara Flex</a:t>
            </a:r>
            <a:endParaRPr lang="es-H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3855" y="1454890"/>
            <a:ext cx="5962005" cy="205923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HN" sz="3500" dirty="0" smtClean="0"/>
              <a:t>Inspeccionar resguardo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HN" sz="3000" dirty="0" smtClean="0"/>
              <a:t>2”-3” distancia mínima entre reguardo y acoplador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HN" sz="3000" dirty="0" smtClean="0"/>
              <a:t>Proteger área de trabajo</a:t>
            </a:r>
            <a:endParaRPr lang="es-HN" sz="3000" dirty="0"/>
          </a:p>
        </p:txBody>
      </p:sp>
      <p:pic>
        <p:nvPicPr>
          <p:cNvPr id="5" name="Picture 4" title="Inspección de Acoplador para Flex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5" y="1470345"/>
            <a:ext cx="3048000" cy="2286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5855" y="3889860"/>
            <a:ext cx="5962005" cy="2514625"/>
          </a:xfrm>
        </p:spPr>
        <p:txBody>
          <a:bodyPr>
            <a:normAutofit fontScale="92500"/>
          </a:bodyPr>
          <a:lstStyle/>
          <a:p>
            <a:pPr marL="365760" lvl="0" indent="-365760" defTabSz="914400">
              <a:lnSpc>
                <a:spcPct val="90000"/>
              </a:lnSpc>
              <a:spcAft>
                <a:spcPts val="600"/>
              </a:spcAft>
            </a:pPr>
            <a:r>
              <a:rPr lang="es-HN" sz="3500" dirty="0">
                <a:solidFill>
                  <a:prstClr val="black"/>
                </a:solidFill>
              </a:rPr>
              <a:t>Inspeccionar periódicamente</a:t>
            </a:r>
          </a:p>
          <a:p>
            <a:pPr marL="731520" lvl="1" indent="-365760" defTabSz="914400">
              <a:lnSpc>
                <a:spcPct val="90000"/>
              </a:lnSpc>
              <a:spcAft>
                <a:spcPts val="600"/>
              </a:spcAft>
            </a:pPr>
            <a:r>
              <a:rPr lang="es-HN" sz="3000" dirty="0">
                <a:solidFill>
                  <a:prstClr val="black"/>
                </a:solidFill>
              </a:rPr>
              <a:t>Desgaste, polvo/suciedad, lo que impide disipación de calor</a:t>
            </a:r>
          </a:p>
          <a:p>
            <a:pPr marL="365760" lvl="0" indent="-365760" defTabSz="914400">
              <a:lnSpc>
                <a:spcPct val="90000"/>
              </a:lnSpc>
              <a:spcAft>
                <a:spcPts val="600"/>
              </a:spcAft>
            </a:pPr>
            <a:r>
              <a:rPr lang="es-HN" sz="3500" dirty="0">
                <a:solidFill>
                  <a:prstClr val="black"/>
                </a:solidFill>
              </a:rPr>
              <a:t>Inspeccionar aumento en niveles de vibración/sonido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" name="Picture 5" title="acoplador para flex - polvo/suciedad 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9180" y="3646855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Descargo</a:t>
            </a:r>
            <a:r>
              <a:rPr lang="en-US" sz="4000" dirty="0" smtClean="0"/>
              <a:t> de </a:t>
            </a:r>
            <a:r>
              <a:rPr lang="en-US" sz="4000" dirty="0" err="1" smtClean="0"/>
              <a:t>Responsabilidad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5460" y="1228045"/>
            <a:ext cx="8229600" cy="51316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Este material fue producido bajo el número de concesión SH-27664-SH5 de la administración de seguridad y salud ocupacional, Departamento de trabajo de los Estados Unidos. No necesariamente refleja las opiniones o políticas del Departamento de trabajo de los Estados Unidos, ni la mención de nombres de oficios, productos comerciales u organizaciones implican el aval del gobierno de los Estados Unidos.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/>
              <a:t>Mantenimiento Anual de Acoplador de Engranaje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412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HN" sz="3200" dirty="0" smtClean="0"/>
              <a:t>Comprobar alineamiento según el manual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Apretar todos los sujetadores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Inspeccionar sello y empaque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Volver a lubricar el acoplador 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Aplicar grasa – ambos lados del acoplador a través de agujeros en el tapón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Dejar lado opuesto abierto como respiradero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Utilizar grasa de largo plazo recomendada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709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0" title="Acoplador de Engranaje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s-HN" dirty="0" smtClean="0"/>
              <a:t>Acoplador de Engranaje</a:t>
            </a:r>
            <a:endParaRPr lang="es-HN" dirty="0"/>
          </a:p>
        </p:txBody>
      </p:sp>
      <p:grpSp>
        <p:nvGrpSpPr>
          <p:cNvPr id="4" name="Group 3" title="Acoplador de Engranaje"/>
          <p:cNvGrpSpPr/>
          <p:nvPr/>
        </p:nvGrpSpPr>
        <p:grpSpPr>
          <a:xfrm>
            <a:off x="384655" y="1031445"/>
            <a:ext cx="3658020" cy="5486400"/>
            <a:chOff x="384655" y="1031445"/>
            <a:chExt cx="3658020" cy="5486400"/>
          </a:xfrm>
        </p:grpSpPr>
        <p:pic>
          <p:nvPicPr>
            <p:cNvPr id="5" name="Picture 4" title="Acoplador de Engranaj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655" y="3774645"/>
              <a:ext cx="3657599" cy="2743200"/>
            </a:xfrm>
            <a:prstGeom prst="rect">
              <a:avLst/>
            </a:prstGeom>
          </p:spPr>
        </p:pic>
        <p:pic>
          <p:nvPicPr>
            <p:cNvPr id="6" name="Picture 5" title="Acoplador de Engranaje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075" y="1031445"/>
              <a:ext cx="3657600" cy="27432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254" y="1172918"/>
            <a:ext cx="4869511" cy="2716942"/>
          </a:xfrm>
        </p:spPr>
        <p:txBody>
          <a:bodyPr>
            <a:normAutofit fontScale="92500"/>
          </a:bodyPr>
          <a:lstStyle/>
          <a:p>
            <a:pPr marL="0" lvl="0" indent="0" defTabSz="914400">
              <a:buClrTx/>
              <a:buSzTx/>
              <a:buNone/>
            </a:pPr>
            <a:r>
              <a:rPr lang="es-HN" sz="3500" b="1" i="1" dirty="0">
                <a:solidFill>
                  <a:prstClr val="black"/>
                </a:solidFill>
              </a:rPr>
              <a:t>La grasa de uso general reduce el </a:t>
            </a:r>
            <a:r>
              <a:rPr lang="es-HN" sz="3500" b="1" i="1" dirty="0" err="1">
                <a:solidFill>
                  <a:prstClr val="black"/>
                </a:solidFill>
              </a:rPr>
              <a:t>intérvalo</a:t>
            </a:r>
            <a:r>
              <a:rPr lang="es-HN" sz="3500" b="1" i="1" dirty="0">
                <a:solidFill>
                  <a:prstClr val="black"/>
                </a:solidFill>
              </a:rPr>
              <a:t> de mantenimiento a la </a:t>
            </a:r>
            <a:r>
              <a:rPr lang="es-HN" sz="3500" b="1" i="1" dirty="0">
                <a:solidFill>
                  <a:srgbClr val="F79646">
                    <a:lumMod val="75000"/>
                  </a:srgbClr>
                </a:solidFill>
              </a:rPr>
              <a:t>1/2</a:t>
            </a:r>
            <a:r>
              <a:rPr lang="es-HN" sz="3500" b="1" i="1" dirty="0">
                <a:solidFill>
                  <a:prstClr val="black"/>
                </a:solidFill>
              </a:rPr>
              <a:t> del período de mantenimiento normal</a:t>
            </a:r>
            <a:endParaRPr lang="es-HN" sz="3500" b="1" i="1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title="Acoplador de Engranaj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570" y="3774645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>
                <a:latin typeface="Arial Black" panose="020B0A04020102020204" pitchFamily="34" charset="0"/>
              </a:rPr>
              <a:t>Inspeccionar Motor de Sección Superior</a:t>
            </a:r>
            <a:endParaRPr lang="es-HN" dirty="0">
              <a:latin typeface="Arial Black" panose="020B0A04020102020204" pitchFamily="34" charset="0"/>
            </a:endParaRPr>
          </a:p>
        </p:txBody>
      </p:sp>
      <p:pic>
        <p:nvPicPr>
          <p:cNvPr id="7" name="Picture 6" title="Caja del conducto del motor - No hermética al polv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2" y="1470345"/>
            <a:ext cx="3181088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222" y="2244194"/>
            <a:ext cx="2741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 del conducto del motor. No hermética al polvo</a:t>
            </a:r>
          </a:p>
        </p:txBody>
      </p:sp>
      <p:pic>
        <p:nvPicPr>
          <p:cNvPr id="6" name="Picture 5" title="Motor del elevador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222" y="4097728"/>
            <a:ext cx="3352800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672" y="465876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del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7902" y="1623965"/>
            <a:ext cx="4915134" cy="5299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Conexiones eléctricas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HN" sz="2800" dirty="0" smtClean="0"/>
              <a:t>Selladas, ajustadas, completas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Condición física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Signos de fuga de aceite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Valoración adecuada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Montaje seguro</a:t>
            </a:r>
          </a:p>
          <a:p>
            <a:pPr lvl="0" defTabSz="914400">
              <a:lnSpc>
                <a:spcPct val="90000"/>
              </a:lnSpc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Alineamiento </a:t>
            </a:r>
            <a:r>
              <a:rPr lang="es-HN" sz="3200" dirty="0" smtClean="0">
                <a:solidFill>
                  <a:prstClr val="black"/>
                </a:solidFill>
              </a:rPr>
              <a:t>básico</a:t>
            </a:r>
            <a:endParaRPr lang="es-HN" sz="3200" dirty="0"/>
          </a:p>
        </p:txBody>
      </p:sp>
    </p:spTree>
    <p:extLst>
      <p:ext uri="{BB962C8B-B14F-4D97-AF65-F5344CB8AC3E}">
        <p14:creationId xmlns:p14="http://schemas.microsoft.com/office/powerpoint/2010/main" val="32667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/>
              <a:t>Inspeccionar Motor de Sección Superior</a:t>
            </a:r>
            <a:r>
              <a:rPr lang="es-HN" dirty="0"/>
              <a:t>, </a:t>
            </a:r>
            <a:r>
              <a:rPr lang="es-HN" sz="2400" dirty="0" smtClean="0"/>
              <a:t>continuación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184" y="1781270"/>
            <a:ext cx="8214178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HN" sz="3200" dirty="0" smtClean="0"/>
              <a:t>Engrasar – como lo recomienda el fabricante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Ventilador del motor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En su lugar, limpio, operando, sin grietas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Con resguardo 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Poleas aseguradas a los cigüeñales</a:t>
            </a:r>
            <a:endParaRPr lang="es-HN" dirty="0" smtClean="0"/>
          </a:p>
          <a:p>
            <a:pPr lvl="1">
              <a:spcAft>
                <a:spcPts val="600"/>
              </a:spcAft>
            </a:pPr>
            <a:r>
              <a:rPr lang="es-HN" sz="2800" dirty="0" smtClean="0"/>
              <a:t>Sin desgaste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En alineamiento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latin typeface="Arial Black" panose="020B0A04020102020204" pitchFamily="34" charset="0"/>
              </a:rPr>
              <a:t>Ejemplo</a:t>
            </a:r>
            <a:r>
              <a:rPr lang="en-US" dirty="0" smtClean="0">
                <a:latin typeface="Arial Black" panose="020B0A04020102020204" pitchFamily="34" charset="0"/>
              </a:rPr>
              <a:t> - </a:t>
            </a:r>
            <a:r>
              <a:rPr lang="en-US" dirty="0" err="1" smtClean="0">
                <a:latin typeface="Arial Black" panose="020B0A04020102020204" pitchFamily="34" charset="0"/>
              </a:rPr>
              <a:t>Engrasando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odamientos</a:t>
            </a:r>
            <a:r>
              <a:rPr lang="en-US" dirty="0" smtClean="0">
                <a:latin typeface="Arial Black" panose="020B0A04020102020204" pitchFamily="34" charset="0"/>
              </a:rPr>
              <a:t> del Motor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 title="trabodore - Engrasando Rodamientos del Moto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5" y="1605880"/>
            <a:ext cx="2700338" cy="480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395" y="1616040"/>
            <a:ext cx="5916174" cy="5049520"/>
          </a:xfrm>
        </p:spPr>
        <p:txBody>
          <a:bodyPr>
            <a:normAutofit fontScale="85000" lnSpcReduction="10000"/>
          </a:bodyPr>
          <a:lstStyle/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800" dirty="0" smtClean="0"/>
              <a:t>Bloquear el motor (candado) 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800" dirty="0" smtClean="0"/>
              <a:t>Retirar tapón de drenaje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800" dirty="0" smtClean="0"/>
              <a:t>Inspeccionar drenaje de grasa</a:t>
            </a:r>
          </a:p>
          <a:p>
            <a:pPr marL="731520" lvl="1" indent="-365760">
              <a:lnSpc>
                <a:spcPct val="90000"/>
              </a:lnSpc>
              <a:spcAft>
                <a:spcPts val="600"/>
              </a:spcAft>
            </a:pPr>
            <a:r>
              <a:rPr lang="es-HN" sz="3300" dirty="0" smtClean="0"/>
              <a:t>Usar sonda mecánica para eliminar obstrucciones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800" dirty="0" smtClean="0"/>
              <a:t>Agregar 20 bombeos de grasa nueva NLGI No. 2 – en el orificio de entrada de grasa</a:t>
            </a:r>
          </a:p>
          <a:p>
            <a:pPr marL="731520" lvl="1" indent="-365760">
              <a:lnSpc>
                <a:spcPct val="90000"/>
              </a:lnSpc>
              <a:spcAft>
                <a:spcPts val="600"/>
              </a:spcAft>
            </a:pPr>
            <a:r>
              <a:rPr lang="es-HN" sz="3300" dirty="0" smtClean="0"/>
              <a:t>Usar una pistola manual de engrase</a:t>
            </a:r>
            <a:endParaRPr lang="en-US" sz="33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24885" y="6232565"/>
            <a:ext cx="2151290" cy="4846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continuación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4" y="164575"/>
            <a:ext cx="8608186" cy="1384385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Arial Black" panose="020B0A04020102020204" pitchFamily="34" charset="0"/>
              </a:rPr>
              <a:t>Ejemplo</a:t>
            </a:r>
            <a:r>
              <a:rPr lang="en-US" sz="4000" dirty="0" smtClean="0">
                <a:latin typeface="Arial Black" panose="020B0A04020102020204" pitchFamily="34" charset="0"/>
              </a:rPr>
              <a:t> - </a:t>
            </a:r>
            <a:r>
              <a:rPr lang="en-US" sz="4000" dirty="0" err="1" smtClean="0">
                <a:latin typeface="Arial Black" panose="020B0A04020102020204" pitchFamily="34" charset="0"/>
              </a:rPr>
              <a:t>Engrasando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 err="1">
                <a:latin typeface="Arial Black" panose="020B0A04020102020204" pitchFamily="34" charset="0"/>
              </a:rPr>
              <a:t>R</a:t>
            </a:r>
            <a:r>
              <a:rPr lang="en-US" sz="4000" dirty="0" err="1" smtClean="0">
                <a:latin typeface="Arial Black" panose="020B0A04020102020204" pitchFamily="34" charset="0"/>
              </a:rPr>
              <a:t>odamientos</a:t>
            </a:r>
            <a:r>
              <a:rPr lang="en-US" sz="4000" dirty="0" smtClean="0">
                <a:latin typeface="Arial Black" panose="020B0A04020102020204" pitchFamily="34" charset="0"/>
              </a:rPr>
              <a:t> </a:t>
            </a:r>
            <a:r>
              <a:rPr lang="en-US" sz="4000" dirty="0">
                <a:latin typeface="Arial Black" panose="020B0A04020102020204" pitchFamily="34" charset="0"/>
              </a:rPr>
              <a:t>del Motor, </a:t>
            </a:r>
            <a:r>
              <a:rPr lang="en-US" sz="2700" dirty="0" err="1" smtClean="0">
                <a:latin typeface="Arial Black" panose="020B0A04020102020204" pitchFamily="34" charset="0"/>
              </a:rPr>
              <a:t>continuación</a:t>
            </a: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015" y="1815990"/>
            <a:ext cx="5825572" cy="4525963"/>
          </a:xfrm>
        </p:spPr>
        <p:txBody>
          <a:bodyPr>
            <a:normAutofit/>
          </a:bodyPr>
          <a:lstStyle/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Encender el motor 15-30 minutos</a:t>
            </a:r>
          </a:p>
          <a:p>
            <a:pPr marL="731520" lvl="1" indent="-365760">
              <a:lnSpc>
                <a:spcPct val="90000"/>
              </a:lnSpc>
              <a:spcAft>
                <a:spcPts val="600"/>
              </a:spcAft>
            </a:pPr>
            <a:r>
              <a:rPr lang="es-HN" sz="2800" dirty="0" smtClean="0"/>
              <a:t>Tapón de drenaje retirado</a:t>
            </a:r>
          </a:p>
          <a:p>
            <a:pPr marL="731520" lvl="1" indent="-365760">
              <a:lnSpc>
                <a:spcPct val="90000"/>
              </a:lnSpc>
              <a:spcAft>
                <a:spcPts val="600"/>
              </a:spcAft>
            </a:pPr>
            <a:r>
              <a:rPr lang="es-HN" sz="2800" dirty="0" smtClean="0"/>
              <a:t>Para sacar exceso de grasa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Apagar el motor y candado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Colocar tapón de drenaje</a:t>
            </a:r>
          </a:p>
          <a:p>
            <a:pPr marL="365760" indent="-365760">
              <a:lnSpc>
                <a:spcPct val="90000"/>
              </a:lnSpc>
              <a:spcAft>
                <a:spcPts val="600"/>
              </a:spcAft>
            </a:pPr>
            <a:r>
              <a:rPr lang="es-HN" sz="3200" dirty="0" smtClean="0"/>
              <a:t>Poner el motor a funcionar</a:t>
            </a:r>
            <a:endParaRPr lang="es-HN" dirty="0"/>
          </a:p>
        </p:txBody>
      </p:sp>
      <p:pic>
        <p:nvPicPr>
          <p:cNvPr id="5" name="Picture 4" title="trabodore - Engrasando Rodamientos del Motor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617" y="1393560"/>
            <a:ext cx="2700338" cy="48006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2665" y="5426060"/>
            <a:ext cx="5671952" cy="1228960"/>
          </a:xfrm>
          <a:solidFill>
            <a:schemeClr val="bg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lvl="0" indent="0" algn="ctr" defTabSz="914400">
              <a:lnSpc>
                <a:spcPct val="80000"/>
              </a:lnSpc>
              <a:buClrTx/>
              <a:buSzTx/>
              <a:buNone/>
            </a:pPr>
            <a:r>
              <a:rPr lang="es-H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 las instrucciones del fabricante para su instalación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HN" dirty="0" smtClean="0"/>
              <a:t>Inspeccionar Resguardo – Sección </a:t>
            </a:r>
            <a:r>
              <a:rPr lang="es-HN" dirty="0"/>
              <a:t>S</a:t>
            </a:r>
            <a:r>
              <a:rPr lang="es-HN" dirty="0" smtClean="0"/>
              <a:t>uperior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138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 smtClean="0"/>
              <a:t>Asegurar</a:t>
            </a:r>
            <a:r>
              <a:rPr lang="en-US" sz="3200" dirty="0" smtClean="0"/>
              <a:t> </a:t>
            </a:r>
            <a:r>
              <a:rPr lang="en-US" sz="3200" dirty="0" err="1" smtClean="0"/>
              <a:t>resguardos</a:t>
            </a:r>
            <a:r>
              <a:rPr lang="en-US" sz="3200" dirty="0" smtClean="0"/>
              <a:t> – </a:t>
            </a:r>
            <a:r>
              <a:rPr lang="en-US" sz="3200" dirty="0" err="1" smtClean="0"/>
              <a:t>completos</a:t>
            </a:r>
            <a:r>
              <a:rPr lang="en-US" sz="3200" dirty="0" smtClean="0"/>
              <a:t>, </a:t>
            </a:r>
            <a:r>
              <a:rPr lang="en-US" sz="3200" dirty="0" err="1" smtClean="0"/>
              <a:t>seguros</a:t>
            </a:r>
            <a:r>
              <a:rPr lang="en-US" sz="3200" dirty="0" smtClean="0"/>
              <a:t>, </a:t>
            </a:r>
            <a:r>
              <a:rPr lang="en-US" sz="3200" dirty="0" err="1" smtClean="0"/>
              <a:t>pintados</a:t>
            </a:r>
            <a:r>
              <a:rPr lang="en-US" sz="3200" dirty="0" smtClean="0"/>
              <a:t>, sin </a:t>
            </a:r>
            <a:r>
              <a:rPr lang="en-US" sz="3200" dirty="0" err="1" smtClean="0"/>
              <a:t>roce</a:t>
            </a:r>
            <a:endParaRPr lang="en-US" dirty="0"/>
          </a:p>
        </p:txBody>
      </p:sp>
      <p:grpSp>
        <p:nvGrpSpPr>
          <p:cNvPr id="12" name="Group 11" title="Resguardo completo en el Sección Superior"/>
          <p:cNvGrpSpPr/>
          <p:nvPr/>
        </p:nvGrpSpPr>
        <p:grpSpPr>
          <a:xfrm>
            <a:off x="439094" y="2651775"/>
            <a:ext cx="3415513" cy="3657600"/>
            <a:chOff x="439094" y="2498155"/>
            <a:chExt cx="3415513" cy="3657600"/>
          </a:xfrm>
        </p:grpSpPr>
        <p:pic>
          <p:nvPicPr>
            <p:cNvPr id="8" name="Picture 7" title="Resguardo completo en el Sección Superio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334" y="2498155"/>
              <a:ext cx="3401273" cy="365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9094" y="2498155"/>
              <a:ext cx="17902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Resguardo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completo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 title="Resguardo incompleto en el Sección Superior"/>
          <p:cNvGrpSpPr/>
          <p:nvPr/>
        </p:nvGrpSpPr>
        <p:grpSpPr>
          <a:xfrm>
            <a:off x="4149545" y="2651775"/>
            <a:ext cx="4572000" cy="3657600"/>
            <a:chOff x="4149545" y="2498155"/>
            <a:chExt cx="4572000" cy="3657600"/>
          </a:xfrm>
        </p:grpSpPr>
        <p:pic>
          <p:nvPicPr>
            <p:cNvPr id="6" name="Picture 5" title="Resguardo incompleto en el Sección Superior"/>
            <p:cNvPicPr>
              <a:picLocks noChangeAspect="1"/>
            </p:cNvPicPr>
            <p:nvPr/>
          </p:nvPicPr>
          <p:blipFill rotWithShape="1">
            <a:blip r:embed="rId4" cstate="email">
              <a:lum bright="1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9545" y="2498155"/>
              <a:ext cx="4572000" cy="3657600"/>
            </a:xfrm>
            <a:prstGeom prst="rect">
              <a:avLst/>
            </a:prstGeom>
          </p:spPr>
        </p:pic>
        <p:sp>
          <p:nvSpPr>
            <p:cNvPr id="7" name="Oval 6" title="Circule alrededor del problema"/>
            <p:cNvSpPr/>
            <p:nvPr/>
          </p:nvSpPr>
          <p:spPr>
            <a:xfrm>
              <a:off x="5507990" y="3772961"/>
              <a:ext cx="1447800" cy="14886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49545" y="2498155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Resguardo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incompleto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7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>
                <a:solidFill>
                  <a:srgbClr val="FF9900"/>
                </a:solidFill>
                <a:latin typeface="Arial Black" panose="020B0A04020102020204" pitchFamily="34" charset="0"/>
              </a:rPr>
              <a:t>Inspeccion</a:t>
            </a:r>
            <a:r>
              <a:rPr lang="en-US" cap="none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 de </a:t>
            </a:r>
            <a:r>
              <a:rPr lang="en-US" cap="none" dirty="0" err="1" smtClean="0">
                <a:solidFill>
                  <a:srgbClr val="FF9900"/>
                </a:solidFill>
                <a:latin typeface="Arial Black" panose="020B0A04020102020204" pitchFamily="34" charset="0"/>
              </a:rPr>
              <a:t>Seccion</a:t>
            </a:r>
            <a:r>
              <a:rPr lang="en-US" cap="none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 Superior </a:t>
            </a:r>
            <a:endParaRPr lang="en-US" cap="none" dirty="0">
              <a:solidFill>
                <a:srgbClr val="FF99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dirty="0" err="1" smtClean="0"/>
              <a:t>Comprobar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loqueo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Descarga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695" y="1336342"/>
            <a:ext cx="5770910" cy="3276255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s-HN" sz="3200" dirty="0" smtClean="0"/>
              <a:t>Descarga y placa limpiadora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Espacio libre - ¼ a ½  pulgada 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Interruptor de enchufe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Activar; asegurar que el monitor reciba la señal</a:t>
            </a:r>
          </a:p>
          <a:p>
            <a:endParaRPr lang="en-US" dirty="0"/>
          </a:p>
        </p:txBody>
      </p:sp>
      <p:grpSp>
        <p:nvGrpSpPr>
          <p:cNvPr id="12" name="Group 11" title="Boca de descarga"/>
          <p:cNvGrpSpPr/>
          <p:nvPr/>
        </p:nvGrpSpPr>
        <p:grpSpPr>
          <a:xfrm>
            <a:off x="5570530" y="1872695"/>
            <a:ext cx="3200400" cy="2286000"/>
            <a:chOff x="5477153" y="1409991"/>
            <a:chExt cx="3200400" cy="2286000"/>
          </a:xfrm>
        </p:grpSpPr>
        <p:pic>
          <p:nvPicPr>
            <p:cNvPr id="6" name="Picture 5" title="Boca de descarga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7153" y="1409991"/>
              <a:ext cx="3200400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77353" y="1409991"/>
              <a:ext cx="1600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Boca de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descarga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 title="Placa limpiadora en descarga"/>
          <p:cNvGrpSpPr/>
          <p:nvPr/>
        </p:nvGrpSpPr>
        <p:grpSpPr>
          <a:xfrm>
            <a:off x="375695" y="4176995"/>
            <a:ext cx="3791401" cy="2286000"/>
            <a:chOff x="4899357" y="4120290"/>
            <a:chExt cx="3791401" cy="2286000"/>
          </a:xfrm>
        </p:grpSpPr>
        <p:pic>
          <p:nvPicPr>
            <p:cNvPr id="5" name="Picture 4" title="Placa limpiadora en descarga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99357" y="4120290"/>
              <a:ext cx="3778196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41710" y="4120290"/>
              <a:ext cx="1749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limpiadora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 title="Placa limpiadora en descarga"/>
          <p:cNvGrpSpPr/>
          <p:nvPr/>
        </p:nvGrpSpPr>
        <p:grpSpPr>
          <a:xfrm>
            <a:off x="4717695" y="4176995"/>
            <a:ext cx="4055166" cy="2286000"/>
            <a:chOff x="460141" y="4107495"/>
            <a:chExt cx="4055166" cy="2286000"/>
          </a:xfrm>
        </p:grpSpPr>
        <p:pic>
          <p:nvPicPr>
            <p:cNvPr id="7" name="Picture 6" title="Placa limpiadora en descarga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41" y="4107495"/>
              <a:ext cx="4055166" cy="228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50647" y="4127600"/>
              <a:ext cx="2657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limpiadora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descarga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3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Revestimiento Intacto y Firme en </a:t>
            </a:r>
            <a:r>
              <a:rPr lang="es-ES" dirty="0"/>
              <a:t>l</a:t>
            </a:r>
            <a:r>
              <a:rPr lang="es-ES" dirty="0" smtClean="0"/>
              <a:t>a Carcasa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735" y="1610355"/>
            <a:ext cx="6150212" cy="1118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Inspeccionar revestimiento en sección superior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roup 13" title="piezas intactas en la carcasa"/>
          <p:cNvGrpSpPr/>
          <p:nvPr/>
        </p:nvGrpSpPr>
        <p:grpSpPr>
          <a:xfrm>
            <a:off x="418179" y="2843800"/>
            <a:ext cx="5492481" cy="3657600"/>
            <a:chOff x="418179" y="2338380"/>
            <a:chExt cx="5492481" cy="3657600"/>
          </a:xfrm>
        </p:grpSpPr>
        <p:pic>
          <p:nvPicPr>
            <p:cNvPr id="7" name="Picture 6" title="piezas intactas en la carcasa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260" y="2338380"/>
              <a:ext cx="5486400" cy="3657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8179" y="2338380"/>
              <a:ext cx="274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Piezas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intactas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 title="Piezas faltantes en la carcasa"/>
          <p:cNvGrpSpPr/>
          <p:nvPr/>
        </p:nvGrpSpPr>
        <p:grpSpPr>
          <a:xfrm>
            <a:off x="6601946" y="1814185"/>
            <a:ext cx="2089549" cy="4572000"/>
            <a:chOff x="6536349" y="1468540"/>
            <a:chExt cx="2089549" cy="4572000"/>
          </a:xfrm>
        </p:grpSpPr>
        <p:pic>
          <p:nvPicPr>
            <p:cNvPr id="8" name="Picture 7" title="Piezas faltantes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95123" y="2709766"/>
              <a:ext cx="4572000" cy="20895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36350" y="1480266"/>
              <a:ext cx="2089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Piezas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faltantes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75" y="1392"/>
            <a:ext cx="8229600" cy="1143000"/>
          </a:xfrm>
        </p:spPr>
        <p:txBody>
          <a:bodyPr anchor="t">
            <a:noAutofit/>
          </a:bodyPr>
          <a:lstStyle/>
          <a:p>
            <a:r>
              <a:rPr lang="en-US" dirty="0" err="1" smtClean="0"/>
              <a:t>Comprobar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loqueo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escarga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150"/>
            <a:ext cx="5786320" cy="3276255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s-HN" sz="3200" dirty="0" smtClean="0"/>
              <a:t>Descarga y placa limpiadora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Espacio libre - ¼ a ½  pulgada 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Interruptor de enchufe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Activar; asegurar que el monitor reciba la señal</a:t>
            </a:r>
          </a:p>
          <a:p>
            <a:endParaRPr lang="en-US" dirty="0"/>
          </a:p>
        </p:txBody>
      </p:sp>
      <p:grpSp>
        <p:nvGrpSpPr>
          <p:cNvPr id="12" name="Group 11" title="Boca de descarga"/>
          <p:cNvGrpSpPr/>
          <p:nvPr/>
        </p:nvGrpSpPr>
        <p:grpSpPr>
          <a:xfrm>
            <a:off x="5558635" y="1683415"/>
            <a:ext cx="3200400" cy="2286000"/>
            <a:chOff x="5477153" y="1409991"/>
            <a:chExt cx="3200400" cy="2286000"/>
          </a:xfrm>
        </p:grpSpPr>
        <p:pic>
          <p:nvPicPr>
            <p:cNvPr id="6" name="Picture 5" title="Boca de descarga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7153" y="1409991"/>
              <a:ext cx="3200400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77353" y="1409991"/>
              <a:ext cx="1600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Boca de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descarga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 title="Placa limpiadora en descarga"/>
          <p:cNvGrpSpPr/>
          <p:nvPr/>
        </p:nvGrpSpPr>
        <p:grpSpPr>
          <a:xfrm>
            <a:off x="701355" y="4112055"/>
            <a:ext cx="3778196" cy="2286000"/>
            <a:chOff x="5225017" y="4055350"/>
            <a:chExt cx="3778196" cy="2286000"/>
          </a:xfrm>
        </p:grpSpPr>
        <p:pic>
          <p:nvPicPr>
            <p:cNvPr id="5" name="Picture 4" title="Placa limpiadora en descarga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5017" y="4055350"/>
              <a:ext cx="3778196" cy="2286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41710" y="4120290"/>
              <a:ext cx="17490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limpiadora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 title="Placa limpiadora en descarga"/>
          <p:cNvGrpSpPr/>
          <p:nvPr/>
        </p:nvGrpSpPr>
        <p:grpSpPr>
          <a:xfrm>
            <a:off x="4875580" y="4036160"/>
            <a:ext cx="4055166" cy="2286000"/>
            <a:chOff x="460141" y="4107495"/>
            <a:chExt cx="4055166" cy="2286000"/>
          </a:xfrm>
        </p:grpSpPr>
        <p:pic>
          <p:nvPicPr>
            <p:cNvPr id="7" name="Picture 6" title="Placa limpiadora en descarga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41" y="4107495"/>
              <a:ext cx="4055166" cy="2286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50647" y="4127600"/>
              <a:ext cx="26576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limpiadora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descarga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Reemplazar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olectores</a:t>
            </a:r>
            <a:r>
              <a:rPr lang="en-US" dirty="0" smtClean="0"/>
              <a:t> </a:t>
            </a:r>
            <a:r>
              <a:rPr lang="en-US" dirty="0" err="1" smtClean="0"/>
              <a:t>Desgastados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9" name="Group 8" title="Barras y colectores en Buena condición"/>
          <p:cNvGrpSpPr/>
          <p:nvPr/>
        </p:nvGrpSpPr>
        <p:grpSpPr>
          <a:xfrm>
            <a:off x="444580" y="1525203"/>
            <a:ext cx="3510516" cy="4668957"/>
            <a:chOff x="1291480" y="1431940"/>
            <a:chExt cx="3510516" cy="4668957"/>
          </a:xfrm>
        </p:grpSpPr>
        <p:pic>
          <p:nvPicPr>
            <p:cNvPr id="5" name="Picture 4" title="Barras y colectores en Buena condició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21486" y="2020387"/>
              <a:ext cx="4663440" cy="34975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91480" y="1431940"/>
              <a:ext cx="3510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Barras y colectores en Buena condición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89" y="2356200"/>
            <a:ext cx="4631345" cy="35691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HN" sz="3600" b="1" dirty="0" smtClean="0">
                <a:solidFill>
                  <a:schemeClr val="accent6">
                    <a:lumMod val="75000"/>
                  </a:schemeClr>
                </a:solidFill>
              </a:rPr>
              <a:t>Reemplazar los cangilones colectores antes que caigan y entren en la corriente del producto</a:t>
            </a:r>
            <a:endParaRPr lang="es-H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El </a:t>
            </a:r>
            <a:r>
              <a:rPr lang="en-US" dirty="0" err="1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ecubrimiento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</a:t>
            </a:r>
            <a:r>
              <a:rPr lang="en-US" dirty="0" err="1" smtClean="0">
                <a:latin typeface="Arial Black" panose="020B0A04020102020204" pitchFamily="34" charset="0"/>
              </a:rPr>
              <a:t>ebe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estar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</a:t>
            </a:r>
            <a:r>
              <a:rPr lang="en-US" dirty="0" err="1" smtClean="0">
                <a:latin typeface="Arial Black" panose="020B0A04020102020204" pitchFamily="34" charset="0"/>
              </a:rPr>
              <a:t>justado</a:t>
            </a:r>
            <a:r>
              <a:rPr lang="en-US" dirty="0" smtClean="0">
                <a:latin typeface="Arial Black" panose="020B0A04020102020204" pitchFamily="34" charset="0"/>
              </a:rPr>
              <a:t> a la </a:t>
            </a:r>
            <a:r>
              <a:rPr lang="en-US" dirty="0" err="1" smtClean="0">
                <a:latin typeface="Arial Black" panose="020B0A04020102020204" pitchFamily="34" charset="0"/>
              </a:rPr>
              <a:t>Polea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4000" y="1905576"/>
            <a:ext cx="8372290" cy="129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sz="3600" dirty="0" smtClean="0"/>
              <a:t>Inspeccionar el recubrimiento en la polea principal</a:t>
            </a:r>
          </a:p>
          <a:p>
            <a:pPr marL="0" indent="0">
              <a:buNone/>
            </a:pPr>
            <a:endParaRPr lang="es-HN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5855" y="3198570"/>
            <a:ext cx="4038600" cy="2880375"/>
          </a:xfrm>
        </p:spPr>
        <p:txBody>
          <a:bodyPr>
            <a:normAutofit/>
          </a:bodyPr>
          <a:lstStyle/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Desgaste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Ajustado a polea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Conductivo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Espacios limpios, libres de material</a:t>
            </a:r>
            <a:endParaRPr lang="es-HN" sz="20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8" name="Picture 7" title="recubrimiento en la polea principal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145" y="2679595"/>
            <a:ext cx="4572000" cy="2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Recubrimiento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Desgastado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esbaladizo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 smtClean="0">
                <a:latin typeface="Arial Black" panose="020B0A04020102020204" pitchFamily="34" charset="0"/>
              </a:rPr>
              <a:t>Dañado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endParaRPr lang="en-US" dirty="0">
              <a:latin typeface="Arial Black" panose="020B0A04020102020204" pitchFamily="34" charset="0"/>
            </a:endParaRPr>
          </a:p>
        </p:txBody>
      </p:sp>
      <p:grpSp>
        <p:nvGrpSpPr>
          <p:cNvPr id="19" name="Group 18" title="Recubrimiento Desgastado, Resbaladizo, Dañado en la polea principal."/>
          <p:cNvGrpSpPr/>
          <p:nvPr/>
        </p:nvGrpSpPr>
        <p:grpSpPr>
          <a:xfrm>
            <a:off x="693095" y="1278320"/>
            <a:ext cx="2412748" cy="2645145"/>
            <a:chOff x="4879240" y="1278319"/>
            <a:chExt cx="2412748" cy="2645145"/>
          </a:xfrm>
        </p:grpSpPr>
        <p:pic>
          <p:nvPicPr>
            <p:cNvPr id="8" name="Picture 7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0" y="1278319"/>
              <a:ext cx="2412748" cy="26451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ight Arrow 12" title="Flecha apuntando al problema"/>
            <p:cNvSpPr/>
            <p:nvPr/>
          </p:nvSpPr>
          <p:spPr>
            <a:xfrm>
              <a:off x="5504716" y="3006546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 title="Recubrimiento Desgastado, Resbaladizo, Dañado en la polea principal."/>
          <p:cNvGrpSpPr/>
          <p:nvPr/>
        </p:nvGrpSpPr>
        <p:grpSpPr>
          <a:xfrm>
            <a:off x="4687215" y="1272251"/>
            <a:ext cx="3657600" cy="2649945"/>
            <a:chOff x="577880" y="1278320"/>
            <a:chExt cx="3657600" cy="2649945"/>
          </a:xfrm>
        </p:grpSpPr>
        <p:pic>
          <p:nvPicPr>
            <p:cNvPr id="7" name="Picture 6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80" y="1278320"/>
              <a:ext cx="3657600" cy="2649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ight Arrow 11" title="Flecha apuntando al problema"/>
            <p:cNvSpPr/>
            <p:nvPr/>
          </p:nvSpPr>
          <p:spPr>
            <a:xfrm>
              <a:off x="1806840" y="2391691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title="Recubrimiento Desgastado, Resbaladizo, Dañado en la polea principal."/>
          <p:cNvGrpSpPr/>
          <p:nvPr/>
        </p:nvGrpSpPr>
        <p:grpSpPr>
          <a:xfrm>
            <a:off x="693095" y="3992300"/>
            <a:ext cx="3657600" cy="2743200"/>
            <a:chOff x="577880" y="3988630"/>
            <a:chExt cx="3657600" cy="2743200"/>
          </a:xfrm>
        </p:grpSpPr>
        <p:pic>
          <p:nvPicPr>
            <p:cNvPr id="6" name="Picture 5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80" y="3988630"/>
              <a:ext cx="36576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ight Arrow 9" title="Flecha apuntando al problema"/>
            <p:cNvSpPr/>
            <p:nvPr/>
          </p:nvSpPr>
          <p:spPr>
            <a:xfrm rot="16200000">
              <a:off x="2492640" y="5638399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 title="Recubrimiento Desgastado, Resbaladizo, Dañado en la polea principal."/>
          <p:cNvGrpSpPr/>
          <p:nvPr/>
        </p:nvGrpSpPr>
        <p:grpSpPr>
          <a:xfrm>
            <a:off x="4710977" y="3988630"/>
            <a:ext cx="3657600" cy="2743200"/>
            <a:chOff x="4879240" y="3988630"/>
            <a:chExt cx="3657600" cy="2743200"/>
          </a:xfrm>
        </p:grpSpPr>
        <p:pic>
          <p:nvPicPr>
            <p:cNvPr id="5" name="Picture 4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0" y="3988630"/>
              <a:ext cx="36576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ight Arrow 10" title="Flecha apuntando al problema"/>
            <p:cNvSpPr/>
            <p:nvPr/>
          </p:nvSpPr>
          <p:spPr>
            <a:xfrm rot="16200000">
              <a:off x="6227078" y="5414205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5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Polea</a:t>
            </a:r>
            <a:r>
              <a:rPr lang="en-US" dirty="0" smtClean="0"/>
              <a:t> Principal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Alineada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003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HN" sz="3600" dirty="0" smtClean="0"/>
              <a:t>Inspeccionar polea principal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Alineamiento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Lado a lado 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Adelante hacia atrás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Condición general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Cara y lados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Medir la corona 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Comprobar ajuste del buje en el eje</a:t>
            </a:r>
            <a:endParaRPr lang="es-H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Polea</a:t>
            </a:r>
            <a:r>
              <a:rPr lang="en-US" dirty="0"/>
              <a:t> </a:t>
            </a:r>
            <a:r>
              <a:rPr lang="en-US" dirty="0" smtClean="0"/>
              <a:t>Principal </a:t>
            </a:r>
            <a:endParaRPr lang="en-US" dirty="0"/>
          </a:p>
        </p:txBody>
      </p:sp>
      <p:pic>
        <p:nvPicPr>
          <p:cNvPr id="5" name="Picture 4" title="Sección superior abierta para reemplazar la unida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5" y="1057364"/>
            <a:ext cx="3657600" cy="2743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53161" y="1340397"/>
            <a:ext cx="4521672" cy="185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Sección superior abierta para reemplazar la unidad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15" name="Group 14" title="Revisar la corona en a polea principal "/>
          <p:cNvGrpSpPr/>
          <p:nvPr/>
        </p:nvGrpSpPr>
        <p:grpSpPr>
          <a:xfrm>
            <a:off x="447615" y="3800564"/>
            <a:ext cx="3672650" cy="2743200"/>
            <a:chOff x="447615" y="627876"/>
            <a:chExt cx="3672650" cy="2743200"/>
          </a:xfrm>
        </p:grpSpPr>
        <p:pic>
          <p:nvPicPr>
            <p:cNvPr id="4" name="Picture 3" title="Revisar la corona en a polea principal 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65" y="627876"/>
              <a:ext cx="3657600" cy="274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7615" y="627876"/>
              <a:ext cx="274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Revisar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corona</a:t>
              </a:r>
            </a:p>
          </p:txBody>
        </p:sp>
      </p:grpSp>
      <p:grpSp>
        <p:nvGrpSpPr>
          <p:cNvPr id="16" name="Group 15" title="Polea agrietada"/>
          <p:cNvGrpSpPr/>
          <p:nvPr/>
        </p:nvGrpSpPr>
        <p:grpSpPr>
          <a:xfrm>
            <a:off x="4380397" y="2946201"/>
            <a:ext cx="4267200" cy="3200400"/>
            <a:chOff x="4379975" y="1828800"/>
            <a:chExt cx="4267200" cy="3200400"/>
          </a:xfrm>
        </p:grpSpPr>
        <p:pic>
          <p:nvPicPr>
            <p:cNvPr id="6" name="Picture 5" title="Polea agrietada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975" y="1828800"/>
              <a:ext cx="4267200" cy="32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79975" y="18288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agrietada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Down Arrow 10" title="Flecha apuntando al problema"/>
            <p:cNvSpPr/>
            <p:nvPr/>
          </p:nvSpPr>
          <p:spPr>
            <a:xfrm rot="20028875" flipV="1">
              <a:off x="5777209" y="3401569"/>
              <a:ext cx="457200" cy="13716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y </a:t>
            </a:r>
            <a:r>
              <a:rPr lang="en-US" dirty="0" err="1"/>
              <a:t>L</a:t>
            </a:r>
            <a:r>
              <a:rPr lang="en-US" dirty="0" err="1" smtClean="0"/>
              <a:t>ubricar</a:t>
            </a:r>
            <a:r>
              <a:rPr lang="en-US" dirty="0" smtClean="0"/>
              <a:t> </a:t>
            </a:r>
            <a:r>
              <a:rPr lang="en-US" dirty="0" err="1" smtClean="0"/>
              <a:t>Rodamientos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273776" y="1470345"/>
            <a:ext cx="4413024" cy="2112275"/>
          </a:xfrm>
        </p:spPr>
        <p:txBody>
          <a:bodyPr>
            <a:normAutofit lnSpcReduction="10000"/>
          </a:bodyPr>
          <a:lstStyle/>
          <a:p>
            <a:pPr lvl="0" defTabSz="9144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</a:rPr>
              <a:t>Ajustar</a:t>
            </a:r>
            <a:r>
              <a:rPr lang="en-US" sz="3200" dirty="0">
                <a:solidFill>
                  <a:prstClr val="black"/>
                </a:solidFill>
              </a:rPr>
              <a:t> al </a:t>
            </a:r>
            <a:r>
              <a:rPr lang="en-US" sz="3200" dirty="0" err="1">
                <a:solidFill>
                  <a:prstClr val="black"/>
                </a:solidFill>
              </a:rPr>
              <a:t>eje</a:t>
            </a:r>
            <a:endParaRPr lang="en-US" sz="3200" dirty="0">
              <a:solidFill>
                <a:prstClr val="black"/>
              </a:solidFill>
            </a:endParaRPr>
          </a:p>
          <a:p>
            <a:pPr lvl="0" defTabSz="914400">
              <a:spcAft>
                <a:spcPts val="600"/>
              </a:spcAft>
            </a:pPr>
            <a:r>
              <a:rPr lang="en-US" sz="3200" dirty="0" err="1">
                <a:solidFill>
                  <a:prstClr val="black"/>
                </a:solidFill>
              </a:rPr>
              <a:t>Lubricar</a:t>
            </a:r>
            <a:endParaRPr lang="en-US" sz="3200" dirty="0">
              <a:solidFill>
                <a:prstClr val="black"/>
              </a:solidFill>
            </a:endParaRPr>
          </a:p>
          <a:p>
            <a:pPr lvl="1" defTabSz="914400">
              <a:spcAft>
                <a:spcPts val="600"/>
              </a:spcAft>
            </a:pPr>
            <a:r>
              <a:rPr lang="en-US" sz="2800" dirty="0" err="1">
                <a:solidFill>
                  <a:prstClr val="black"/>
                </a:solidFill>
              </a:rPr>
              <a:t>Especificaciones</a:t>
            </a:r>
            <a:r>
              <a:rPr lang="en-US" sz="2800" dirty="0">
                <a:solidFill>
                  <a:prstClr val="black"/>
                </a:solidFill>
              </a:rPr>
              <a:t> del </a:t>
            </a:r>
            <a:r>
              <a:rPr lang="en-US" sz="2800" dirty="0" err="1">
                <a:solidFill>
                  <a:prstClr val="black"/>
                </a:solidFill>
              </a:rPr>
              <a:t>fabricante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  <p:grpSp>
        <p:nvGrpSpPr>
          <p:cNvPr id="17" name="Group 16" title="Inspeccionar y Lubricar Rodamientos"/>
          <p:cNvGrpSpPr/>
          <p:nvPr/>
        </p:nvGrpSpPr>
        <p:grpSpPr>
          <a:xfrm>
            <a:off x="385855" y="1245430"/>
            <a:ext cx="3887921" cy="5486400"/>
            <a:chOff x="385855" y="877825"/>
            <a:chExt cx="3887921" cy="5486400"/>
          </a:xfrm>
        </p:grpSpPr>
        <p:grpSp>
          <p:nvGrpSpPr>
            <p:cNvPr id="16" name="Group 15"/>
            <p:cNvGrpSpPr/>
            <p:nvPr/>
          </p:nvGrpSpPr>
          <p:grpSpPr>
            <a:xfrm>
              <a:off x="385855" y="877825"/>
              <a:ext cx="3886200" cy="2743200"/>
              <a:chOff x="387576" y="779055"/>
              <a:chExt cx="3886200" cy="2743200"/>
            </a:xfrm>
          </p:grpSpPr>
          <p:pic>
            <p:nvPicPr>
              <p:cNvPr id="4" name="Picture 3" title="Ajustar soportes en la rodamientos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7577" y="779055"/>
                <a:ext cx="3885060" cy="27432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7576" y="3056915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Ajustar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soportes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85855" y="3621025"/>
              <a:ext cx="3887921" cy="2743200"/>
              <a:chOff x="385855" y="3890665"/>
              <a:chExt cx="3887921" cy="2743200"/>
            </a:xfrm>
          </p:grpSpPr>
          <p:pic>
            <p:nvPicPr>
              <p:cNvPr id="5" name="Picture 4" title="ajustar anillo en la roda mientos 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86524" y="3890665"/>
                <a:ext cx="3887252" cy="2743200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85855" y="3890665"/>
                <a:ext cx="3886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Ajustar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anillo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7" title="engrasar en la rodamientos "/>
          <p:cNvGrpSpPr/>
          <p:nvPr/>
        </p:nvGrpSpPr>
        <p:grpSpPr>
          <a:xfrm>
            <a:off x="4593960" y="3531429"/>
            <a:ext cx="2743200" cy="3200401"/>
            <a:chOff x="4572001" y="3523289"/>
            <a:chExt cx="2743200" cy="3200401"/>
          </a:xfrm>
        </p:grpSpPr>
        <p:pic>
          <p:nvPicPr>
            <p:cNvPr id="6" name="Picture 5" title="engrasar en la rodamientos 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72001" y="3523290"/>
              <a:ext cx="2743200" cy="3200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2001" y="3523289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Engrasar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53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Asegurar </a:t>
            </a:r>
            <a:r>
              <a:rPr lang="es-ES" dirty="0" smtClean="0"/>
              <a:t>Alineamiento </a:t>
            </a:r>
            <a:r>
              <a:rPr lang="es-ES" dirty="0"/>
              <a:t>de la </a:t>
            </a:r>
            <a:r>
              <a:rPr lang="es-ES" dirty="0" smtClean="0"/>
              <a:t>Banda </a:t>
            </a:r>
            <a:endParaRPr lang="en-US" dirty="0"/>
          </a:p>
        </p:txBody>
      </p:sp>
      <p:grpSp>
        <p:nvGrpSpPr>
          <p:cNvPr id="10" name="Group 9" title="Asegurar Alineamiento de la Banda. Se puede ver alineamiento en carcasa."/>
          <p:cNvGrpSpPr/>
          <p:nvPr/>
        </p:nvGrpSpPr>
        <p:grpSpPr>
          <a:xfrm>
            <a:off x="459380" y="1660565"/>
            <a:ext cx="3429000" cy="4572000"/>
            <a:chOff x="459380" y="1850760"/>
            <a:chExt cx="3429000" cy="4572000"/>
          </a:xfrm>
        </p:grpSpPr>
        <p:pic>
          <p:nvPicPr>
            <p:cNvPr id="4" name="Picture 3" title="Asegurar Alineamiento de la Banda. Se puede ver alineamiento en carcasa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380" y="1850760"/>
              <a:ext cx="3429000" cy="457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0514" y="1850760"/>
              <a:ext cx="32164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puede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alineamiento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carcasa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380" y="1660565"/>
            <a:ext cx="5190140" cy="457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 smtClean="0"/>
              <a:t>Inspeccionar</a:t>
            </a:r>
            <a:r>
              <a:rPr lang="en-US" sz="3200" dirty="0" smtClean="0"/>
              <a:t> </a:t>
            </a:r>
            <a:r>
              <a:rPr lang="en-US" sz="3200" dirty="0" err="1" smtClean="0"/>
              <a:t>alineamiento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Banda </a:t>
            </a:r>
            <a:r>
              <a:rPr lang="en-US" sz="3200" dirty="0" err="1" smtClean="0"/>
              <a:t>centrada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smtClean="0"/>
              <a:t>No hay </a:t>
            </a:r>
            <a:r>
              <a:rPr lang="en-US" sz="3200" dirty="0" err="1" smtClean="0"/>
              <a:t>signos</a:t>
            </a:r>
            <a:r>
              <a:rPr lang="en-US" sz="3200" dirty="0" smtClean="0"/>
              <a:t> de </a:t>
            </a:r>
            <a:r>
              <a:rPr lang="en-US" sz="3200" dirty="0" err="1" smtClean="0"/>
              <a:t>roce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5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143000"/>
          </a:xfrm>
        </p:spPr>
        <p:txBody>
          <a:bodyPr>
            <a:noAutofit/>
          </a:bodyPr>
          <a:lstStyle/>
          <a:p>
            <a:r>
              <a:rPr lang="es-HN" dirty="0" smtClean="0"/>
              <a:t>Sensores de Rodamiento en Sección Superior 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74" y="1623965"/>
            <a:ext cx="8439022" cy="268835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Inspeccionar</a:t>
            </a:r>
            <a:r>
              <a:rPr lang="en-US" sz="3200" dirty="0" smtClean="0"/>
              <a:t> </a:t>
            </a:r>
            <a:r>
              <a:rPr lang="en-US" sz="3200" dirty="0" err="1" smtClean="0"/>
              <a:t>sensores</a:t>
            </a:r>
            <a:r>
              <a:rPr lang="en-US" sz="3200" dirty="0" smtClean="0"/>
              <a:t> – </a:t>
            </a:r>
            <a:r>
              <a:rPr lang="en-US" sz="3200" dirty="0" err="1" smtClean="0"/>
              <a:t>usar</a:t>
            </a:r>
            <a:r>
              <a:rPr lang="en-US" sz="3200" dirty="0" smtClean="0"/>
              <a:t> </a:t>
            </a:r>
            <a:r>
              <a:rPr lang="en-US" sz="3200" dirty="0" err="1" smtClean="0"/>
              <a:t>infrarrojo</a:t>
            </a:r>
            <a:endParaRPr lang="en-US" sz="3200" dirty="0" smtClean="0"/>
          </a:p>
          <a:p>
            <a:pPr lvl="1"/>
            <a:r>
              <a:rPr lang="en-US" sz="2800" dirty="0" err="1" smtClean="0"/>
              <a:t>Soporte</a:t>
            </a:r>
            <a:r>
              <a:rPr lang="en-US" sz="2800" dirty="0" smtClean="0"/>
              <a:t> </a:t>
            </a:r>
            <a:r>
              <a:rPr lang="en-US" sz="2800" dirty="0" err="1" smtClean="0"/>
              <a:t>adecuado</a:t>
            </a:r>
            <a:endParaRPr lang="en-US" sz="2800" dirty="0" smtClean="0"/>
          </a:p>
          <a:p>
            <a:pPr lvl="1"/>
            <a:r>
              <a:rPr lang="en-US" sz="2800" dirty="0" smtClean="0"/>
              <a:t>Cables </a:t>
            </a:r>
            <a:r>
              <a:rPr lang="en-US" sz="2800" dirty="0" err="1" smtClean="0"/>
              <a:t>intactos</a:t>
            </a:r>
            <a:endParaRPr lang="en-US" sz="2800" dirty="0" smtClean="0"/>
          </a:p>
          <a:p>
            <a:pPr lvl="1"/>
            <a:r>
              <a:rPr lang="en-US" sz="2800" dirty="0" err="1" smtClean="0"/>
              <a:t>Probador</a:t>
            </a:r>
            <a:r>
              <a:rPr lang="en-US" sz="2800" dirty="0" smtClean="0"/>
              <a:t> del </a:t>
            </a:r>
            <a:r>
              <a:rPr lang="en-US" sz="2800" dirty="0" err="1" smtClean="0"/>
              <a:t>fabricante</a:t>
            </a:r>
            <a:r>
              <a:rPr lang="en-US" sz="2800" dirty="0" smtClean="0"/>
              <a:t> o aerosol </a:t>
            </a:r>
            <a:r>
              <a:rPr lang="en-US" sz="2800" dirty="0" err="1" smtClean="0"/>
              <a:t>congelante</a:t>
            </a:r>
            <a:endParaRPr lang="en-US" dirty="0"/>
          </a:p>
        </p:txBody>
      </p:sp>
      <p:grpSp>
        <p:nvGrpSpPr>
          <p:cNvPr id="13" name="Group 12" title="Sensores de Rodamiento en Sección Superior"/>
          <p:cNvGrpSpPr/>
          <p:nvPr/>
        </p:nvGrpSpPr>
        <p:grpSpPr>
          <a:xfrm>
            <a:off x="348201" y="3621025"/>
            <a:ext cx="8520871" cy="2755023"/>
            <a:chOff x="348201" y="3621025"/>
            <a:chExt cx="8520871" cy="2755023"/>
          </a:xfrm>
        </p:grpSpPr>
        <p:grpSp>
          <p:nvGrpSpPr>
            <p:cNvPr id="11" name="Group 10"/>
            <p:cNvGrpSpPr/>
            <p:nvPr/>
          </p:nvGrpSpPr>
          <p:grpSpPr>
            <a:xfrm>
              <a:off x="348201" y="3621025"/>
              <a:ext cx="3673529" cy="2755023"/>
              <a:chOff x="352489" y="3578844"/>
              <a:chExt cx="3673529" cy="2755023"/>
            </a:xfrm>
          </p:grpSpPr>
          <p:pic>
            <p:nvPicPr>
              <p:cNvPr id="12" name="Picture 11" title="Revisar rodamiento con cámara infrarrojo"/>
              <p:cNvPicPr>
                <a:picLocks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2489" y="3578844"/>
                <a:ext cx="3657600" cy="274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87621" y="5502870"/>
                <a:ext cx="36383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Revisar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rodamiento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cámara</a:t>
                </a:r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infrarrojo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986598" y="3621025"/>
              <a:ext cx="2761777" cy="2755023"/>
              <a:chOff x="3990886" y="3578844"/>
              <a:chExt cx="2761777" cy="2755023"/>
            </a:xfrm>
          </p:grpSpPr>
          <p:pic>
            <p:nvPicPr>
              <p:cNvPr id="8" name="Picture 7" title="Aerosol congelante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90886" y="3578844"/>
                <a:ext cx="2743200" cy="2743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007442" y="5502870"/>
                <a:ext cx="27452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Aerosol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congelante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729823" y="3621025"/>
              <a:ext cx="2139249" cy="2755023"/>
              <a:chOff x="6734111" y="3578844"/>
              <a:chExt cx="2139249" cy="2755023"/>
            </a:xfrm>
          </p:grpSpPr>
          <p:pic>
            <p:nvPicPr>
              <p:cNvPr id="5" name="Picture 4" title="Cable desconectado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391211" y="3921744"/>
                <a:ext cx="2743200" cy="2057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747850" y="5502870"/>
                <a:ext cx="2125510" cy="830997"/>
              </a:xfrm>
              <a:prstGeom prst="rect">
                <a:avLst/>
              </a:prstGeom>
              <a:noFill/>
            </p:spPr>
            <p:txBody>
              <a:bodyPr wrap="square" lIns="18288" rIns="18288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Cable </a:t>
                </a:r>
                <a:r>
                  <a:rPr lang="en-US" sz="2400" b="1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desconectado</a:t>
                </a:r>
                <a:endPara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800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Inspección</a:t>
            </a:r>
            <a:r>
              <a:rPr lang="en-US" dirty="0"/>
              <a:t> </a:t>
            </a:r>
            <a:r>
              <a:rPr lang="en-US" dirty="0" err="1" smtClean="0"/>
              <a:t>Eléctrica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Sección</a:t>
            </a:r>
            <a:r>
              <a:rPr lang="en-US" dirty="0" smtClean="0"/>
              <a:t> Superior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HN" sz="3200" dirty="0" smtClean="0"/>
              <a:t>Conducto seguro, sellado, sin daños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Caja del conducto de motor sellada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Conducto evaluado apropiadamente</a:t>
            </a:r>
          </a:p>
        </p:txBody>
      </p:sp>
      <p:grpSp>
        <p:nvGrpSpPr>
          <p:cNvPr id="15" name="Group 14" title="Caja del conducto de motor no sellada"/>
          <p:cNvGrpSpPr/>
          <p:nvPr/>
        </p:nvGrpSpPr>
        <p:grpSpPr>
          <a:xfrm>
            <a:off x="462665" y="3325176"/>
            <a:ext cx="4055167" cy="3061009"/>
            <a:chOff x="462665" y="3272858"/>
            <a:chExt cx="4055167" cy="3061009"/>
          </a:xfrm>
        </p:grpSpPr>
        <p:pic>
          <p:nvPicPr>
            <p:cNvPr id="7" name="Picture 6" title="Caja del conducto de motor no sellada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65" y="3272858"/>
              <a:ext cx="4055167" cy="2286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2531" y="5502870"/>
              <a:ext cx="4045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Caja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motor no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sellada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 title="Conducto abierto"/>
          <p:cNvGrpSpPr/>
          <p:nvPr/>
        </p:nvGrpSpPr>
        <p:grpSpPr>
          <a:xfrm>
            <a:off x="4958051" y="3325176"/>
            <a:ext cx="3701818" cy="2691677"/>
            <a:chOff x="4958051" y="3272858"/>
            <a:chExt cx="3701818" cy="2691677"/>
          </a:xfrm>
        </p:grpSpPr>
        <p:pic>
          <p:nvPicPr>
            <p:cNvPr id="5" name="Picture 4" title="Conducto abierto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8052" y="3272858"/>
              <a:ext cx="3701817" cy="2286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58051" y="5502870"/>
              <a:ext cx="3701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Conducto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abierto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0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ccionamiento</a:t>
            </a:r>
            <a:r>
              <a:rPr lang="en-US" dirty="0" smtClean="0"/>
              <a:t> – </a:t>
            </a:r>
            <a:r>
              <a:rPr lang="en-US" dirty="0" err="1"/>
              <a:t>A</a:t>
            </a:r>
            <a:r>
              <a:rPr lang="en-US" dirty="0" err="1" smtClean="0"/>
              <a:t>ceite</a:t>
            </a:r>
            <a:r>
              <a:rPr lang="en-US" dirty="0" smtClean="0"/>
              <a:t> y </a:t>
            </a:r>
            <a:r>
              <a:rPr lang="en-US" dirty="0" err="1"/>
              <a:t>R</a:t>
            </a:r>
            <a:r>
              <a:rPr lang="en-US" dirty="0" err="1" smtClean="0"/>
              <a:t>ejillas</a:t>
            </a:r>
            <a:r>
              <a:rPr lang="en-US" dirty="0" smtClean="0"/>
              <a:t> del </a:t>
            </a:r>
            <a:r>
              <a:rPr lang="en-US" dirty="0" err="1" smtClean="0"/>
              <a:t>Drenaje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 title="Fuga de aceite"/>
          <p:cNvGrpSpPr/>
          <p:nvPr/>
        </p:nvGrpSpPr>
        <p:grpSpPr>
          <a:xfrm>
            <a:off x="460100" y="2238445"/>
            <a:ext cx="4687975" cy="3662065"/>
            <a:chOff x="460100" y="2238445"/>
            <a:chExt cx="4687975" cy="3662065"/>
          </a:xfrm>
        </p:grpSpPr>
        <p:pic>
          <p:nvPicPr>
            <p:cNvPr id="7" name="Picture 6" title="Fuga de aceite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100" y="2238445"/>
              <a:ext cx="4687975" cy="3200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0100" y="5438845"/>
              <a:ext cx="4687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Fuga</a:t>
              </a:r>
              <a:r>
                <a:rPr lang="en-US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aceite</a:t>
              </a:r>
              <a:endPara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75" y="2248805"/>
            <a:ext cx="3686881" cy="4005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aceite</a:t>
            </a:r>
            <a:r>
              <a:rPr lang="en-US" sz="3200" dirty="0" smtClean="0"/>
              <a:t> - </a:t>
            </a:r>
            <a:r>
              <a:rPr lang="en-US" sz="3200" dirty="0" err="1" smtClean="0"/>
              <a:t>signos</a:t>
            </a:r>
            <a:r>
              <a:rPr lang="en-US" sz="3200" dirty="0" smtClean="0"/>
              <a:t> de </a:t>
            </a:r>
            <a:r>
              <a:rPr lang="en-US" sz="3200" dirty="0" err="1" smtClean="0"/>
              <a:t>fuga</a:t>
            </a:r>
            <a:r>
              <a:rPr lang="en-US" sz="3200" dirty="0" smtClean="0"/>
              <a:t> de </a:t>
            </a:r>
            <a:r>
              <a:rPr lang="en-US" sz="3200" dirty="0" err="1" smtClean="0"/>
              <a:t>aceite</a:t>
            </a:r>
            <a:endParaRPr lang="en-US" sz="3200" dirty="0" smtClean="0"/>
          </a:p>
          <a:p>
            <a:pPr>
              <a:spcAft>
                <a:spcPts val="600"/>
              </a:spcAft>
            </a:pPr>
            <a:r>
              <a:rPr lang="en-US" sz="3200" dirty="0" err="1" smtClean="0"/>
              <a:t>Rejillas</a:t>
            </a:r>
            <a:r>
              <a:rPr lang="en-US" sz="3200" dirty="0" smtClean="0"/>
              <a:t> del </a:t>
            </a:r>
            <a:r>
              <a:rPr lang="en-US" sz="3200" dirty="0" err="1" smtClean="0"/>
              <a:t>drenaje</a:t>
            </a:r>
            <a:r>
              <a:rPr lang="en-US" sz="3200" dirty="0" smtClean="0"/>
              <a:t> </a:t>
            </a:r>
            <a:r>
              <a:rPr lang="en-US" sz="3200" dirty="0" err="1" smtClean="0"/>
              <a:t>limpias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/>
              <a:t>Revestimiento Intacto y Firme en </a:t>
            </a:r>
            <a:r>
              <a:rPr lang="es-ES" dirty="0"/>
              <a:t>l</a:t>
            </a:r>
            <a:r>
              <a:rPr lang="es-ES" dirty="0" smtClean="0"/>
              <a:t>a Carcasa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735" y="1610355"/>
            <a:ext cx="6150212" cy="1118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Inspeccionar revestimiento en sección superior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4" name="Group 13" title="piezas intactas en la carcasa"/>
          <p:cNvGrpSpPr/>
          <p:nvPr/>
        </p:nvGrpSpPr>
        <p:grpSpPr>
          <a:xfrm>
            <a:off x="418179" y="2843800"/>
            <a:ext cx="5492481" cy="3657600"/>
            <a:chOff x="418179" y="2338380"/>
            <a:chExt cx="5492481" cy="3657600"/>
          </a:xfrm>
        </p:grpSpPr>
        <p:pic>
          <p:nvPicPr>
            <p:cNvPr id="7" name="Picture 6" title="piezas intactas en la carcasa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4260" y="2338380"/>
              <a:ext cx="5486400" cy="3657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8179" y="2338380"/>
              <a:ext cx="274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Piezas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intactas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 title="Piezas faltantes en la carcasa"/>
          <p:cNvGrpSpPr/>
          <p:nvPr/>
        </p:nvGrpSpPr>
        <p:grpSpPr>
          <a:xfrm>
            <a:off x="6601946" y="1814185"/>
            <a:ext cx="2089549" cy="4572000"/>
            <a:chOff x="6536349" y="1468540"/>
            <a:chExt cx="2089549" cy="4572000"/>
          </a:xfrm>
        </p:grpSpPr>
        <p:pic>
          <p:nvPicPr>
            <p:cNvPr id="8" name="Picture 7" title="Piezas faltantes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062"/>
            <a:stretch/>
          </p:blipFill>
          <p:spPr>
            <a:xfrm rot="5400000">
              <a:off x="5295123" y="2709766"/>
              <a:ext cx="4572000" cy="208954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536350" y="1480266"/>
              <a:ext cx="2089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Piezas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faltantes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3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err="1" smtClean="0"/>
              <a:t>Inspeccionar</a:t>
            </a:r>
            <a:r>
              <a:rPr lang="en-US" dirty="0" smtClean="0"/>
              <a:t> </a:t>
            </a:r>
            <a:r>
              <a:rPr lang="en-US" dirty="0" err="1" smtClean="0"/>
              <a:t>Accionamiento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201510"/>
            <a:ext cx="6298420" cy="3876622"/>
          </a:xfrm>
        </p:spPr>
        <p:txBody>
          <a:bodyPr>
            <a:normAutofit/>
          </a:bodyPr>
          <a:lstStyle/>
          <a:p>
            <a:r>
              <a:rPr lang="es-HN" sz="3200" dirty="0" smtClean="0"/>
              <a:t>Condición del acoplador</a:t>
            </a:r>
          </a:p>
          <a:p>
            <a:pPr lvl="1"/>
            <a:r>
              <a:rPr lang="es-HN" sz="2800" dirty="0" smtClean="0"/>
              <a:t>Lubricar</a:t>
            </a:r>
          </a:p>
          <a:p>
            <a:r>
              <a:rPr lang="es-HN" sz="3200" dirty="0" smtClean="0"/>
              <a:t>Poleas/Piñones </a:t>
            </a:r>
          </a:p>
          <a:p>
            <a:pPr lvl="1"/>
            <a:r>
              <a:rPr lang="es-HN" sz="2800" dirty="0" smtClean="0"/>
              <a:t>Asegurar a ejes</a:t>
            </a:r>
          </a:p>
          <a:p>
            <a:pPr lvl="1"/>
            <a:r>
              <a:rPr lang="es-HN" sz="2800" dirty="0" smtClean="0"/>
              <a:t>Libre de desgaste y en alineamiento</a:t>
            </a:r>
            <a:endParaRPr lang="en-US" dirty="0"/>
          </a:p>
        </p:txBody>
      </p:sp>
      <p:grpSp>
        <p:nvGrpSpPr>
          <p:cNvPr id="4" name="Group 3" title="Acoplador desgastado"/>
          <p:cNvGrpSpPr/>
          <p:nvPr/>
        </p:nvGrpSpPr>
        <p:grpSpPr>
          <a:xfrm>
            <a:off x="6030815" y="1201510"/>
            <a:ext cx="2743200" cy="2743200"/>
            <a:chOff x="6030815" y="1201510"/>
            <a:chExt cx="2743200" cy="2743200"/>
          </a:xfrm>
        </p:grpSpPr>
        <p:pic>
          <p:nvPicPr>
            <p:cNvPr id="5" name="Picture 4" title="Acoplador desgastado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30815" y="1201510"/>
              <a:ext cx="2743200" cy="2743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69910" y="1201510"/>
              <a:ext cx="2304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Acoplador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desgastado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 title="Piñones y copladores desgastados"/>
          <p:cNvGrpSpPr/>
          <p:nvPr/>
        </p:nvGrpSpPr>
        <p:grpSpPr>
          <a:xfrm>
            <a:off x="385855" y="3917305"/>
            <a:ext cx="8608220" cy="2468880"/>
            <a:chOff x="385855" y="3917305"/>
            <a:chExt cx="8608220" cy="2468880"/>
          </a:xfrm>
        </p:grpSpPr>
        <p:sp>
          <p:nvSpPr>
            <p:cNvPr id="9" name="TextBox 8"/>
            <p:cNvSpPr txBox="1"/>
            <p:nvPr/>
          </p:nvSpPr>
          <p:spPr>
            <a:xfrm>
              <a:off x="6837895" y="4504340"/>
              <a:ext cx="21561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Piñones y </a:t>
              </a:r>
              <a:r>
                <a:rPr lang="es-HN" sz="24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copladores</a:t>
              </a:r>
              <a:r>
                <a:rPr lang="es-HN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desgastados</a:t>
              </a:r>
            </a:p>
          </p:txBody>
        </p:sp>
        <p:pic>
          <p:nvPicPr>
            <p:cNvPr id="6" name="Picture 5" title="Piñones y copladores desgastados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525" y="3917305"/>
              <a:ext cx="3179108" cy="2468880"/>
            </a:xfrm>
            <a:prstGeom prst="rect">
              <a:avLst/>
            </a:prstGeom>
          </p:spPr>
        </p:pic>
        <p:pic>
          <p:nvPicPr>
            <p:cNvPr id="8" name="Picture 7" title="Piñones y copladores desgastados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55" y="3917305"/>
              <a:ext cx="3291840" cy="2468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0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5" y="89620"/>
            <a:ext cx="8955610" cy="1143000"/>
          </a:xfrm>
        </p:spPr>
        <p:txBody>
          <a:bodyPr>
            <a:noAutofit/>
          </a:bodyPr>
          <a:lstStyle/>
          <a:p>
            <a:r>
              <a:rPr lang="es-HN" dirty="0" smtClean="0"/>
              <a:t>Alineamiento del Accionamiento  de Sección </a:t>
            </a:r>
            <a:r>
              <a:rPr lang="es-HN" dirty="0"/>
              <a:t>S</a:t>
            </a:r>
            <a:r>
              <a:rPr lang="es-HN" dirty="0" smtClean="0"/>
              <a:t>uperior</a:t>
            </a:r>
            <a:endParaRPr lang="es-H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855" y="1570183"/>
            <a:ext cx="8372291" cy="2323947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s-HN" sz="3200" dirty="0" smtClean="0"/>
              <a:t>Alineamiento básico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Alinear poleas de la banda si está equipado</a:t>
            </a:r>
          </a:p>
          <a:p>
            <a:pPr>
              <a:spcAft>
                <a:spcPts val="400"/>
              </a:spcAft>
            </a:pPr>
            <a:r>
              <a:rPr lang="es-HN" sz="3200" dirty="0" smtClean="0"/>
              <a:t>Revisar bandas, ajuste y condición</a:t>
            </a:r>
          </a:p>
          <a:p>
            <a:pPr lvl="1">
              <a:spcAft>
                <a:spcPts val="400"/>
              </a:spcAft>
            </a:pPr>
            <a:r>
              <a:rPr lang="es-HN" sz="2800" dirty="0" smtClean="0"/>
              <a:t>Medir deflexión de la banda</a:t>
            </a:r>
            <a:endParaRPr lang="en-US" sz="2800" dirty="0"/>
          </a:p>
        </p:txBody>
      </p:sp>
      <p:grpSp>
        <p:nvGrpSpPr>
          <p:cNvPr id="4" name="Group 3" title="Revisar Banda"/>
          <p:cNvGrpSpPr/>
          <p:nvPr/>
        </p:nvGrpSpPr>
        <p:grpSpPr>
          <a:xfrm>
            <a:off x="359651" y="3630379"/>
            <a:ext cx="3905109" cy="2743200"/>
            <a:chOff x="359651" y="3630379"/>
            <a:chExt cx="3905109" cy="2743200"/>
          </a:xfrm>
        </p:grpSpPr>
        <p:pic>
          <p:nvPicPr>
            <p:cNvPr id="5" name="Picture 4" title="Revisar Banda - alineamiento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7336" y="3630379"/>
              <a:ext cx="3887424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59651" y="4112930"/>
              <a:ext cx="1834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Revisar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Banda</a:t>
              </a:r>
            </a:p>
          </p:txBody>
        </p:sp>
      </p:grpSp>
      <p:pic>
        <p:nvPicPr>
          <p:cNvPr id="6" name="Picture 5" title="Usar cuerda para medir alineamient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760" y="3630379"/>
            <a:ext cx="258237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62001" y="4401814"/>
            <a:ext cx="2150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cuerda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medir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alineamiento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Reemplazar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olectores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esgastados</a:t>
            </a:r>
            <a:endParaRPr lang="en-US" dirty="0"/>
          </a:p>
        </p:txBody>
      </p:sp>
      <p:grpSp>
        <p:nvGrpSpPr>
          <p:cNvPr id="9" name="Group 8" title="Barras y colectores en Buena condición"/>
          <p:cNvGrpSpPr/>
          <p:nvPr/>
        </p:nvGrpSpPr>
        <p:grpSpPr>
          <a:xfrm>
            <a:off x="444580" y="1525203"/>
            <a:ext cx="3510516" cy="4668957"/>
            <a:chOff x="1291480" y="1431940"/>
            <a:chExt cx="3510516" cy="4668957"/>
          </a:xfrm>
        </p:grpSpPr>
        <p:pic>
          <p:nvPicPr>
            <p:cNvPr id="5" name="Picture 4" title="Barras y colectores en Buena condició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21486" y="2020387"/>
              <a:ext cx="4663440" cy="349758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91480" y="1431940"/>
              <a:ext cx="3510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Barras y colectores en Buena condición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89" y="2356200"/>
            <a:ext cx="4631345" cy="35691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HN" sz="3600" b="1" dirty="0" smtClean="0">
                <a:solidFill>
                  <a:schemeClr val="accent6">
                    <a:lumMod val="75000"/>
                  </a:schemeClr>
                </a:solidFill>
              </a:rPr>
              <a:t>Reemplazar los cangilones colectores antes que caigan y entren en la corriente del producto</a:t>
            </a:r>
            <a:endParaRPr lang="es-HN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El </a:t>
            </a:r>
            <a:r>
              <a:rPr lang="en-US" dirty="0" err="1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ecubrimiento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D</a:t>
            </a:r>
            <a:r>
              <a:rPr lang="en-US" dirty="0" err="1" smtClean="0">
                <a:latin typeface="Arial Black" panose="020B0A04020102020204" pitchFamily="34" charset="0"/>
              </a:rPr>
              <a:t>ebe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estar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A</a:t>
            </a:r>
            <a:r>
              <a:rPr lang="en-US" dirty="0" err="1" smtClean="0">
                <a:latin typeface="Arial Black" panose="020B0A04020102020204" pitchFamily="34" charset="0"/>
              </a:rPr>
              <a:t>justado</a:t>
            </a:r>
            <a:r>
              <a:rPr lang="en-US" dirty="0" smtClean="0">
                <a:latin typeface="Arial Black" panose="020B0A04020102020204" pitchFamily="34" charset="0"/>
              </a:rPr>
              <a:t> a la </a:t>
            </a:r>
            <a:r>
              <a:rPr lang="en-US" dirty="0" err="1" smtClean="0">
                <a:latin typeface="Arial Black" panose="020B0A04020102020204" pitchFamily="34" charset="0"/>
              </a:rPr>
              <a:t>Polea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4000" y="1905576"/>
            <a:ext cx="8372290" cy="129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sz="3600" dirty="0" smtClean="0"/>
              <a:t>Inspeccionar el recubrimiento en la polea principal</a:t>
            </a:r>
          </a:p>
          <a:p>
            <a:pPr marL="0" indent="0">
              <a:buNone/>
            </a:pPr>
            <a:endParaRPr lang="es-HN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5855" y="3198570"/>
            <a:ext cx="4038600" cy="2880375"/>
          </a:xfrm>
        </p:spPr>
        <p:txBody>
          <a:bodyPr>
            <a:normAutofit/>
          </a:bodyPr>
          <a:lstStyle/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Desgaste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Ajustado a polea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Conductivo</a:t>
            </a:r>
          </a:p>
          <a:p>
            <a:pPr lvl="0" defTabSz="914400">
              <a:spcAft>
                <a:spcPts val="600"/>
              </a:spcAft>
            </a:pPr>
            <a:r>
              <a:rPr lang="es-HN" sz="3200" dirty="0">
                <a:solidFill>
                  <a:prstClr val="black"/>
                </a:solidFill>
              </a:rPr>
              <a:t>Espacios limpios, libres de material</a:t>
            </a:r>
            <a:endParaRPr lang="es-HN" sz="20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pic>
        <p:nvPicPr>
          <p:cNvPr id="8" name="Picture 7" title="recubrimiento en la polea principal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6145" y="2679595"/>
            <a:ext cx="4572000" cy="25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029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 Black" panose="020B0A04020102020204" pitchFamily="34" charset="0"/>
              </a:rPr>
              <a:t>Recubrimiento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Desgastado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>
                <a:latin typeface="Arial Black" panose="020B0A04020102020204" pitchFamily="34" charset="0"/>
              </a:rPr>
              <a:t>R</a:t>
            </a:r>
            <a:r>
              <a:rPr lang="en-US" dirty="0" err="1" smtClean="0">
                <a:latin typeface="Arial Black" panose="020B0A04020102020204" pitchFamily="34" charset="0"/>
              </a:rPr>
              <a:t>esbaladizo</a:t>
            </a:r>
            <a:r>
              <a:rPr lang="en-US" dirty="0">
                <a:latin typeface="Arial Black" panose="020B0A04020102020204" pitchFamily="34" charset="0"/>
              </a:rPr>
              <a:t>, </a:t>
            </a:r>
            <a:r>
              <a:rPr lang="en-US" dirty="0" err="1" smtClean="0">
                <a:latin typeface="Arial Black" panose="020B0A04020102020204" pitchFamily="34" charset="0"/>
              </a:rPr>
              <a:t>Dañado</a:t>
            </a:r>
            <a:endParaRPr lang="en-US" dirty="0">
              <a:latin typeface="Arial Black" panose="020B0A04020102020204" pitchFamily="34" charset="0"/>
            </a:endParaRPr>
          </a:p>
        </p:txBody>
      </p:sp>
      <p:grpSp>
        <p:nvGrpSpPr>
          <p:cNvPr id="19" name="Group 18" title="Recubrimiento Desgastado, Resbaladizo, Dañado en la polea principal."/>
          <p:cNvGrpSpPr/>
          <p:nvPr/>
        </p:nvGrpSpPr>
        <p:grpSpPr>
          <a:xfrm>
            <a:off x="693095" y="1278320"/>
            <a:ext cx="2412748" cy="2645145"/>
            <a:chOff x="4879240" y="1278319"/>
            <a:chExt cx="2412748" cy="2645145"/>
          </a:xfrm>
        </p:grpSpPr>
        <p:pic>
          <p:nvPicPr>
            <p:cNvPr id="8" name="Picture 7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0" y="1278319"/>
              <a:ext cx="2412748" cy="26451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ight Arrow 12" title="Flecha apuntando al problema"/>
            <p:cNvSpPr/>
            <p:nvPr/>
          </p:nvSpPr>
          <p:spPr>
            <a:xfrm>
              <a:off x="5504716" y="3006546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 title="Recubrimiento Desgastado, Resbaladizo, Dañado en la polea principal."/>
          <p:cNvGrpSpPr/>
          <p:nvPr/>
        </p:nvGrpSpPr>
        <p:grpSpPr>
          <a:xfrm>
            <a:off x="4687215" y="1272251"/>
            <a:ext cx="3657600" cy="2649945"/>
            <a:chOff x="577880" y="1278320"/>
            <a:chExt cx="3657600" cy="2649945"/>
          </a:xfrm>
        </p:grpSpPr>
        <p:pic>
          <p:nvPicPr>
            <p:cNvPr id="7" name="Picture 6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80" y="1278320"/>
              <a:ext cx="3657600" cy="26499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ight Arrow 11" title="Flecha apuntando al problema"/>
            <p:cNvSpPr/>
            <p:nvPr/>
          </p:nvSpPr>
          <p:spPr>
            <a:xfrm>
              <a:off x="1806840" y="2391691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title="Recubrimiento Desgastado, Resbaladizo, Dañado en la polea principal."/>
          <p:cNvGrpSpPr/>
          <p:nvPr/>
        </p:nvGrpSpPr>
        <p:grpSpPr>
          <a:xfrm>
            <a:off x="693095" y="3992300"/>
            <a:ext cx="3657600" cy="2743200"/>
            <a:chOff x="577880" y="3988630"/>
            <a:chExt cx="3657600" cy="2743200"/>
          </a:xfrm>
        </p:grpSpPr>
        <p:pic>
          <p:nvPicPr>
            <p:cNvPr id="6" name="Picture 5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880" y="3988630"/>
              <a:ext cx="36576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ight Arrow 9" title="Flecha apuntando al problema"/>
            <p:cNvSpPr/>
            <p:nvPr/>
          </p:nvSpPr>
          <p:spPr>
            <a:xfrm rot="16200000">
              <a:off x="2492640" y="5638399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15" title="Recubrimiento Desgastado, Resbaladizo, Dañado en la polea principal."/>
          <p:cNvGrpSpPr/>
          <p:nvPr/>
        </p:nvGrpSpPr>
        <p:grpSpPr>
          <a:xfrm>
            <a:off x="4710977" y="3988630"/>
            <a:ext cx="3657600" cy="2743200"/>
            <a:chOff x="4879240" y="3988630"/>
            <a:chExt cx="3657600" cy="2743200"/>
          </a:xfrm>
        </p:grpSpPr>
        <p:pic>
          <p:nvPicPr>
            <p:cNvPr id="5" name="Picture 4" title="Recubrimiento Desgastado, Resbaladizo, Dañado en la polea principal.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9240" y="3988630"/>
              <a:ext cx="36576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ight Arrow 10" title="Flecha apuntando al problema"/>
            <p:cNvSpPr/>
            <p:nvPr/>
          </p:nvSpPr>
          <p:spPr>
            <a:xfrm rot="16200000">
              <a:off x="6227078" y="5414205"/>
              <a:ext cx="914400" cy="4572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4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Polea</a:t>
            </a:r>
            <a:r>
              <a:rPr lang="en-US" dirty="0" smtClean="0"/>
              <a:t> Principal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lineada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7003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s-HN" sz="3600" dirty="0" smtClean="0"/>
              <a:t>Inspeccionar polea principal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Alineamiento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Lado a lado  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Adelante hacia atrás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Condición general</a:t>
            </a:r>
          </a:p>
          <a:p>
            <a:pPr lvl="1">
              <a:spcAft>
                <a:spcPts val="600"/>
              </a:spcAft>
            </a:pPr>
            <a:r>
              <a:rPr lang="es-HN" sz="2800" dirty="0" smtClean="0"/>
              <a:t>Cara y lados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Medir la corona </a:t>
            </a:r>
          </a:p>
          <a:p>
            <a:pPr>
              <a:spcAft>
                <a:spcPts val="600"/>
              </a:spcAft>
            </a:pPr>
            <a:r>
              <a:rPr lang="es-HN" sz="3200" dirty="0" smtClean="0"/>
              <a:t>Comprobar ajuste del buje en el eje</a:t>
            </a:r>
            <a:endParaRPr lang="es-H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B777-A129-4AF6-9ECC-E5865CD586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err="1"/>
              <a:t>Polea</a:t>
            </a:r>
            <a:r>
              <a:rPr lang="en-US" dirty="0"/>
              <a:t> Principal</a:t>
            </a:r>
          </a:p>
        </p:txBody>
      </p:sp>
      <p:pic>
        <p:nvPicPr>
          <p:cNvPr id="5" name="Picture 4" title="Sección superior abierta para reemplazar la unida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65" y="1057364"/>
            <a:ext cx="3657600" cy="2743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253161" y="1340397"/>
            <a:ext cx="4521672" cy="185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Sección superior abierta para reemplazar la unidad</a:t>
            </a:r>
          </a:p>
          <a:p>
            <a:pPr marL="0" indent="0">
              <a:buNone/>
            </a:pPr>
            <a:endParaRPr lang="en-US" sz="3200" dirty="0"/>
          </a:p>
        </p:txBody>
      </p:sp>
      <p:grpSp>
        <p:nvGrpSpPr>
          <p:cNvPr id="15" name="Group 14" title="Revisar la corona en a polea principal "/>
          <p:cNvGrpSpPr/>
          <p:nvPr/>
        </p:nvGrpSpPr>
        <p:grpSpPr>
          <a:xfrm>
            <a:off x="447615" y="3800564"/>
            <a:ext cx="3672650" cy="2743200"/>
            <a:chOff x="447615" y="627876"/>
            <a:chExt cx="3672650" cy="2743200"/>
          </a:xfrm>
        </p:grpSpPr>
        <p:pic>
          <p:nvPicPr>
            <p:cNvPr id="4" name="Picture 3" title="Revisar la corona en a polea principal 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65" y="627876"/>
              <a:ext cx="3657600" cy="2743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7615" y="627876"/>
              <a:ext cx="2745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Revisar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corona</a:t>
              </a:r>
            </a:p>
          </p:txBody>
        </p:sp>
      </p:grpSp>
      <p:grpSp>
        <p:nvGrpSpPr>
          <p:cNvPr id="16" name="Group 15" title="Polea agrietada"/>
          <p:cNvGrpSpPr/>
          <p:nvPr/>
        </p:nvGrpSpPr>
        <p:grpSpPr>
          <a:xfrm>
            <a:off x="4380397" y="2946201"/>
            <a:ext cx="4267200" cy="3200400"/>
            <a:chOff x="4379975" y="1828800"/>
            <a:chExt cx="4267200" cy="3200400"/>
          </a:xfrm>
        </p:grpSpPr>
        <p:pic>
          <p:nvPicPr>
            <p:cNvPr id="6" name="Picture 5" title="Polea agrietada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9975" y="1828800"/>
              <a:ext cx="4267200" cy="3200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79975" y="1828800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Polea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agrietada</a:t>
              </a:r>
              <a:endPara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Down Arrow 10" title="Flecha apuntando al problema"/>
            <p:cNvSpPr/>
            <p:nvPr/>
          </p:nvSpPr>
          <p:spPr>
            <a:xfrm rot="20028875" flipV="1">
              <a:off x="5777209" y="3401569"/>
              <a:ext cx="457200" cy="13716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9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hsc adult 508 background 28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Microsoft Office PowerPoint</Application>
  <PresentationFormat>On-screen Show (4:3)</PresentationFormat>
  <Paragraphs>519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Arial Narrow</vt:lpstr>
      <vt:lpstr>Calibri</vt:lpstr>
      <vt:lpstr>Georgia</vt:lpstr>
      <vt:lpstr>Wingdings</vt:lpstr>
      <vt:lpstr>1_ghsc adult 508 background 28pt</vt:lpstr>
      <vt:lpstr>Inspección de Sección Superior</vt:lpstr>
      <vt:lpstr>Descargo de Responsabilidad</vt:lpstr>
      <vt:lpstr>Comprobar Bloqueo en Descarga</vt:lpstr>
      <vt:lpstr>Revestimiento Intacto y Firme en la Carcasa</vt:lpstr>
      <vt:lpstr>Reemplazar Colectores Desgastados</vt:lpstr>
      <vt:lpstr>El Recubrimiento Debe estar Ajustado a la Polea</vt:lpstr>
      <vt:lpstr>Recubrimiento Desgastado, Resbaladizo, Dañado</vt:lpstr>
      <vt:lpstr>Polea Principal bien Alineada</vt:lpstr>
      <vt:lpstr>Polea Principal</vt:lpstr>
      <vt:lpstr>Inspeccionar y Lubricar Rodamientos</vt:lpstr>
      <vt:lpstr>Asegurar Alineamiento de la Banda</vt:lpstr>
      <vt:lpstr>Sensores de Rodamiento en Sección Superior</vt:lpstr>
      <vt:lpstr>Inspección Eléctrica – Sección Superior</vt:lpstr>
      <vt:lpstr>Inspeccionar Accionamiento – Aceite y Rejillas del Drenaje</vt:lpstr>
      <vt:lpstr>Inspeccionar Accionamiento</vt:lpstr>
      <vt:lpstr>Alineamiento del Accionamiento de Sección Superior</vt:lpstr>
      <vt:lpstr>Inspección de Acoplador Estilo Rejilla</vt:lpstr>
      <vt:lpstr>Lubricar - Acoplador Estilo Rejilla</vt:lpstr>
      <vt:lpstr>Inspección de Acoplador para Flex</vt:lpstr>
      <vt:lpstr>Mantenimiento Anual de Acoplador de Engranaje</vt:lpstr>
      <vt:lpstr>Acoplador de Engranaje</vt:lpstr>
      <vt:lpstr>Inspeccionar Motor de Sección Superior</vt:lpstr>
      <vt:lpstr>Inspeccionar Motor de Sección Superior, continuación</vt:lpstr>
      <vt:lpstr>Ejemplo - Engrasando Rodamientos del Motor</vt:lpstr>
      <vt:lpstr>Ejemplo - Engrasando Rodamientos del Motor, continuación</vt:lpstr>
      <vt:lpstr>Inspeccionar Resguardo – Sección Superior</vt:lpstr>
      <vt:lpstr>Inspeccion de Seccion Superior </vt:lpstr>
      <vt:lpstr>Comprobar Bloqueo en Descarga </vt:lpstr>
      <vt:lpstr>Revestimiento Intacto y Firme en la Carcasa </vt:lpstr>
      <vt:lpstr>Reemplazar Colectores Desgastados </vt:lpstr>
      <vt:lpstr>El Recubrimiento Debe estar Ajustado a la Polea </vt:lpstr>
      <vt:lpstr>Recubrimiento Desgastado, Resbaladizo, Dañado </vt:lpstr>
      <vt:lpstr>Polea Principal bien Alineada </vt:lpstr>
      <vt:lpstr>Polea Principal </vt:lpstr>
      <vt:lpstr>Inspeccionar y Lubricar Rodamientos </vt:lpstr>
      <vt:lpstr>Asegurar Alineamiento de la Banda </vt:lpstr>
      <vt:lpstr>Sensores de Rodamiento en Sección Superior </vt:lpstr>
      <vt:lpstr>Inspección Eléctrica – Sección Superior </vt:lpstr>
      <vt:lpstr>Inspeccionar Accionamiento – Aceite y Rejillas del Drenaje </vt:lpstr>
      <vt:lpstr>Inspeccionar Accionamiento </vt:lpstr>
      <vt:lpstr>Alineamiento del Accionamiento  de Sección Superior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2019-04-12T14:16:16Z</dcterms:created>
  <dcterms:modified xsi:type="dcterms:W3CDTF">2019-04-15T15:53:55Z</dcterms:modified>
</cp:coreProperties>
</file>