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D2F9A-C030-4DC4-8A84-9242FFD7AEF1}" type="datetimeFigureOut">
              <a:rPr lang="en-US" smtClean="0"/>
              <a:t>4/12/2019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3A3BDB-6791-4C89-91A6-A03FA6D8D992}" type="slidenum">
              <a:rPr lang="en-US" smtClean="0"/>
              <a:t>‹#›</a:t>
            </a:fld>
            <a:endParaRPr lang="en-US"/>
          </a:p>
        </p:txBody>
      </p:sp>
    </p:spTree>
    <p:extLst>
      <p:ext uri="{BB962C8B-B14F-4D97-AF65-F5344CB8AC3E}">
        <p14:creationId xmlns:p14="http://schemas.microsoft.com/office/powerpoint/2010/main" val="258929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A62009FD-35DB-4EE1-852D-1BDD41C22C3B}" type="slidenum">
              <a:rPr lang="en-US" smtClean="0">
                <a:solidFill>
                  <a:prstClr val="black"/>
                </a:solidFill>
              </a:rPr>
              <a:pPr/>
              <a:t>1</a:t>
            </a:fld>
            <a:endParaRPr lang="en-US" dirty="0">
              <a:solidFill>
                <a:prstClr val="black"/>
              </a:solidFill>
            </a:endParaRPr>
          </a:p>
        </p:txBody>
      </p:sp>
      <p:sp>
        <p:nvSpPr>
          <p:cNvPr id="5" name="Notes Placeholder 2"/>
          <p:cNvSpPr txBox="1">
            <a:spLocks/>
          </p:cNvSpPr>
          <p:nvPr/>
        </p:nvSpPr>
        <p:spPr>
          <a:xfrm>
            <a:off x="685800" y="4344030"/>
            <a:ext cx="5486400" cy="4114800"/>
          </a:xfrm>
          <a:prstGeom prst="rect">
            <a:avLst/>
          </a:prstGeom>
        </p:spPr>
        <p:txBody>
          <a:bodyPr vert="horz" lIns="91440" tIns="45720" rIns="91440" bIns="45720" rtlCol="0"/>
          <a:lstStyle>
            <a:lvl1pPr marL="0" algn="l" defTabSz="914400" rtl="0" eaLnBrk="1" latinLnBrk="0" hangingPunct="1">
              <a:defRPr sz="1100" kern="1200">
                <a:solidFill>
                  <a:schemeClr val="tx1"/>
                </a:solidFill>
                <a:latin typeface="Arial Narrow" pitchFamily="34" charset="0"/>
                <a:ea typeface="+mn-ea"/>
                <a:cs typeface="+mn-cs"/>
              </a:defRPr>
            </a:lvl1pPr>
            <a:lvl2pPr marL="457200" algn="l" defTabSz="914400" rtl="0" eaLnBrk="1" latinLnBrk="0" hangingPunct="1">
              <a:defRPr sz="1100" kern="1200">
                <a:solidFill>
                  <a:schemeClr val="tx1"/>
                </a:solidFill>
                <a:latin typeface="Arial Narrow" pitchFamily="34" charset="0"/>
                <a:ea typeface="+mn-ea"/>
                <a:cs typeface="+mn-cs"/>
              </a:defRPr>
            </a:lvl2pPr>
            <a:lvl3pPr marL="914400" algn="l" defTabSz="914400" rtl="0" eaLnBrk="1" latinLnBrk="0" hangingPunct="1">
              <a:defRPr sz="1100" kern="1200">
                <a:solidFill>
                  <a:schemeClr val="tx1"/>
                </a:solidFill>
                <a:latin typeface="Arial Narrow" pitchFamily="34" charset="0"/>
                <a:ea typeface="+mn-ea"/>
                <a:cs typeface="+mn-cs"/>
              </a:defRPr>
            </a:lvl3pPr>
            <a:lvl4pPr marL="1371600" algn="l" defTabSz="914400" rtl="0" eaLnBrk="1" latinLnBrk="0" hangingPunct="1">
              <a:defRPr sz="1100" kern="1200">
                <a:solidFill>
                  <a:schemeClr val="tx1"/>
                </a:solidFill>
                <a:latin typeface="Arial Narrow" pitchFamily="34" charset="0"/>
                <a:ea typeface="+mn-ea"/>
                <a:cs typeface="+mn-cs"/>
              </a:defRPr>
            </a:lvl4pPr>
            <a:lvl5pPr marL="1828800" algn="l" defTabSz="914400" rtl="0" eaLnBrk="1" latinLnBrk="0" hangingPunct="1">
              <a:defRPr sz="11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200" b="1" dirty="0" smtClean="0">
                <a:solidFill>
                  <a:prstClr val="black"/>
                </a:solidFill>
              </a:rPr>
              <a:t>INSTRUCTOR NOTE:  This module should be presented by a knowledgeable, experienced and trained instructor with experience in grain handling and storage, as well as the OSHA grain handling standard. </a:t>
            </a:r>
          </a:p>
          <a:p>
            <a:pPr>
              <a:defRPr/>
            </a:pPr>
            <a:endParaRPr lang="en-US" b="1" dirty="0" smtClean="0">
              <a:solidFill>
                <a:prstClr val="black"/>
              </a:solidFill>
            </a:endParaRPr>
          </a:p>
          <a:p>
            <a:pPr>
              <a:defRPr/>
            </a:pPr>
            <a:r>
              <a:rPr lang="en-US" sz="1200" dirty="0" smtClean="0">
                <a:solidFill>
                  <a:prstClr val="black"/>
                </a:solidFill>
              </a:rPr>
              <a:t>This </a:t>
            </a:r>
            <a:r>
              <a:rPr lang="en-US" sz="1200" dirty="0">
                <a:solidFill>
                  <a:prstClr val="black"/>
                </a:solidFill>
              </a:rPr>
              <a:t>module &amp; the accompanying video are based on FEDERAL OSHA regulations.  States governed by OSHA approved state plans have OSHA-approved job safety and health programs operated by individual states instead of federal OSHA. Some of their regulations may differ.  It is up to the instructor to inform participants of the differences or to warn participants some regulations may differ and they should check with their state </a:t>
            </a:r>
            <a:r>
              <a:rPr lang="en-US" sz="1200" dirty="0" smtClean="0">
                <a:solidFill>
                  <a:prstClr val="black"/>
                </a:solidFill>
              </a:rPr>
              <a:t>regulations.</a:t>
            </a:r>
          </a:p>
          <a:p>
            <a:pPr>
              <a:defRPr/>
            </a:pPr>
            <a:endParaRPr lang="en-US" sz="1200" b="1" dirty="0">
              <a:solidFill>
                <a:prstClr val="black"/>
              </a:solidFill>
            </a:endParaRPr>
          </a:p>
          <a:p>
            <a:pPr>
              <a:defRPr/>
            </a:pPr>
            <a:r>
              <a:rPr lang="en-US" sz="1200" b="1" dirty="0" smtClean="0">
                <a:solidFill>
                  <a:prstClr val="black"/>
                </a:solidFill>
              </a:rPr>
              <a:t>INSTRUCTOR MANUAL –</a:t>
            </a:r>
          </a:p>
          <a:p>
            <a:pPr>
              <a:defRPr/>
            </a:pPr>
            <a:endParaRPr lang="en-US" sz="1200" b="1" dirty="0">
              <a:solidFill>
                <a:prstClr val="black"/>
              </a:solidFill>
            </a:endParaRPr>
          </a:p>
          <a:p>
            <a:pPr>
              <a:defRPr/>
            </a:pPr>
            <a:r>
              <a:rPr lang="en-US" sz="1200" dirty="0" smtClean="0">
                <a:solidFill>
                  <a:prstClr val="black"/>
                </a:solidFill>
              </a:rPr>
              <a:t>The </a:t>
            </a:r>
            <a:r>
              <a:rPr lang="en-US" sz="1200" dirty="0" err="1" smtClean="0">
                <a:solidFill>
                  <a:prstClr val="black"/>
                </a:solidFill>
              </a:rPr>
              <a:t>Powerpoint</a:t>
            </a:r>
            <a:r>
              <a:rPr lang="en-US" sz="1200" dirty="0" smtClean="0">
                <a:solidFill>
                  <a:prstClr val="black"/>
                </a:solidFill>
              </a:rPr>
              <a:t>® notes pages are the instruction manual for this module.  The note pages have been formatted to help guide the instructor through key points and discussion points for each slide.</a:t>
            </a:r>
          </a:p>
          <a:p>
            <a:pPr>
              <a:defRPr/>
            </a:pPr>
            <a:endParaRPr lang="en-US" sz="1200" dirty="0">
              <a:solidFill>
                <a:prstClr val="black"/>
              </a:solidFill>
            </a:endParaRPr>
          </a:p>
          <a:p>
            <a:pPr>
              <a:defRPr/>
            </a:pPr>
            <a:r>
              <a:rPr lang="en-US" sz="1200" dirty="0" smtClean="0">
                <a:solidFill>
                  <a:prstClr val="black"/>
                </a:solidFill>
              </a:rPr>
              <a:t>Discussion </a:t>
            </a:r>
            <a:r>
              <a:rPr lang="en-US" sz="1200" dirty="0">
                <a:solidFill>
                  <a:prstClr val="black"/>
                </a:solidFill>
              </a:rPr>
              <a:t>points and audience participation questions are contained in the body of the notes </a:t>
            </a:r>
            <a:r>
              <a:rPr lang="en-US" sz="1200" dirty="0" smtClean="0">
                <a:solidFill>
                  <a:prstClr val="black"/>
                </a:solidFill>
              </a:rPr>
              <a:t>pages. These are intended as talking points to either further explain the slide contents or engage the audience. Modules are designed for 90 - 120 minute sessions.   </a:t>
            </a:r>
            <a:endParaRPr lang="en-US" dirty="0">
              <a:solidFill>
                <a:prstClr val="black"/>
              </a:solidFill>
            </a:endParaRPr>
          </a:p>
        </p:txBody>
      </p:sp>
    </p:spTree>
    <p:extLst>
      <p:ext uri="{BB962C8B-B14F-4D97-AF65-F5344CB8AC3E}">
        <p14:creationId xmlns:p14="http://schemas.microsoft.com/office/powerpoint/2010/main" val="2185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working on energized Bucket Elevator where contact with the belt, buckets, rotating parts, or electricity is possible:</a:t>
            </a:r>
          </a:p>
          <a:p>
            <a:r>
              <a:rPr lang="en-US" dirty="0" smtClean="0"/>
              <a:t>Lockout/tagout the drive motor to the conveyor.</a:t>
            </a:r>
          </a:p>
          <a:p>
            <a:r>
              <a:rPr lang="en-US" dirty="0" smtClean="0"/>
              <a:t>Prior to splitting a belt or working on a belt that could spin due to gravity**:  Clamp or otherwise secure the belt from spinning.</a:t>
            </a:r>
          </a:p>
          <a:p>
            <a:r>
              <a:rPr lang="en-US" dirty="0" smtClean="0"/>
              <a:t>This is usually for major maintenance and not something you would need to do for a regular inspection.  If gravity can be a hazard – then secure the belt.</a:t>
            </a:r>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1180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warning labels are on all inspection doors.</a:t>
            </a:r>
          </a:p>
          <a:p>
            <a:r>
              <a:rPr lang="en-US" dirty="0" smtClean="0"/>
              <a:t>Verify Inspection doors with wing nuts, spring clamps, etc.…that don’t require tools to open have guard mesh behind them.</a:t>
            </a:r>
          </a:p>
          <a:p>
            <a:r>
              <a:rPr lang="en-US" dirty="0" smtClean="0"/>
              <a:t>Sign photo: Design ©Clarion Safety Systems. All rights reserved. www.clarionsafety.com. (written permission)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67068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discusses the inspection of the buckets and belts</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9429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the belt and buckets through a complete loop.</a:t>
            </a:r>
          </a:p>
          <a:p>
            <a:r>
              <a:rPr lang="en-US" dirty="0" smtClean="0"/>
              <a:t>Start at the splice or another “mark” so you know you have inspected all.</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58693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with variable speed drive if equipped (should be guarded), or</a:t>
            </a:r>
          </a:p>
          <a:p>
            <a:r>
              <a:rPr lang="en-US" dirty="0" smtClean="0"/>
              <a:t>Move with a creep drive if equipped</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8098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Belt Inspection</a:t>
            </a:r>
          </a:p>
          <a:p>
            <a:r>
              <a:rPr lang="en-US" dirty="0" smtClean="0"/>
              <a:t>Look at front of belt</a:t>
            </a:r>
          </a:p>
          <a:p>
            <a:r>
              <a:rPr lang="en-US" dirty="0" smtClean="0"/>
              <a:t>Look at back of belt</a:t>
            </a:r>
          </a:p>
          <a:p>
            <a:r>
              <a:rPr lang="en-US" dirty="0" smtClean="0"/>
              <a:t>Inspect for wear</a:t>
            </a:r>
          </a:p>
          <a:p>
            <a:r>
              <a:rPr lang="en-US" dirty="0" smtClean="0"/>
              <a:t>Inspect for tears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24434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Belt Inspection</a:t>
            </a:r>
          </a:p>
          <a:p>
            <a:r>
              <a:rPr lang="en-US" dirty="0" smtClean="0"/>
              <a:t>Inspect for severe cracks, rubbing, separation, and bubbling</a:t>
            </a:r>
          </a:p>
          <a:p>
            <a:r>
              <a:rPr lang="en-US" dirty="0" smtClean="0"/>
              <a:t>Look for missing, worn, or loose bolts</a:t>
            </a:r>
          </a:p>
          <a:p>
            <a:r>
              <a:rPr lang="en-US" dirty="0" smtClean="0"/>
              <a:t>Check for centering of the belt in the casing. Out of align increases</a:t>
            </a:r>
            <a:r>
              <a:rPr lang="en-US" baseline="0" dirty="0" smtClean="0"/>
              <a:t> wear &amp; friction</a:t>
            </a:r>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9669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Belt Inspection</a:t>
            </a:r>
          </a:p>
          <a:p>
            <a:r>
              <a:rPr lang="en-US" dirty="0" smtClean="0"/>
              <a:t>Verify belt is of the correct material</a:t>
            </a:r>
          </a:p>
          <a:p>
            <a:r>
              <a:rPr lang="en-US" dirty="0" smtClean="0"/>
              <a:t>1910.272(q)(2)</a:t>
            </a:r>
          </a:p>
          <a:p>
            <a:r>
              <a:rPr lang="en-US" dirty="0" smtClean="0"/>
              <a:t>All belts and lagging purchased after March 30, 1988 shall be conductive. Such belts shall have a surface electrical resistance not to exceed 300 </a:t>
            </a:r>
            <a:r>
              <a:rPr lang="en-US" dirty="0" err="1" smtClean="0"/>
              <a:t>megohms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36463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Buckets showing unusual wear indicate other problems. Investigate thoroughly to ensure the wear is not creating friction – a potential ignition source.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8873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 Inspection - If missing buckets verify they are not blocking discharge spout.</a:t>
            </a:r>
          </a:p>
          <a:p>
            <a:r>
              <a:rPr lang="en-US" dirty="0" smtClean="0"/>
              <a:t>Check bucket catcher on discharge spout if equipped.</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60851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Preventive Maintenance for Bucket Elevators</a:t>
            </a:r>
          </a:p>
          <a:p>
            <a:r>
              <a:rPr lang="en-US" dirty="0" smtClean="0"/>
              <a:t>Ensure attendance sheets are correctly filled out and signed.</a:t>
            </a:r>
          </a:p>
          <a:p>
            <a:r>
              <a:rPr lang="en-US" dirty="0" smtClean="0"/>
              <a:t>Administer pre-tests..</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b="1" smtClean="0">
                <a:solidFill>
                  <a:prstClr val="black"/>
                </a:solidFill>
              </a:rPr>
              <a:pPr/>
              <a:t>2</a:t>
            </a:fld>
            <a:endParaRPr lang="en-US" b="1" dirty="0">
              <a:solidFill>
                <a:prstClr val="black"/>
              </a:solidFill>
            </a:endParaRPr>
          </a:p>
        </p:txBody>
      </p:sp>
    </p:spTree>
    <p:extLst>
      <p:ext uri="{BB962C8B-B14F-4D97-AF65-F5344CB8AC3E}">
        <p14:creationId xmlns:p14="http://schemas.microsoft.com/office/powerpoint/2010/main" val="320553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pictures show different views of a belt tear which needs to be repaired. The torn belt can create other problems in the conveying system.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2101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pictures show deterioration of the </a:t>
            </a:r>
            <a:r>
              <a:rPr lang="en-US" dirty="0" err="1" smtClean="0"/>
              <a:t>pvc</a:t>
            </a:r>
            <a:r>
              <a:rPr lang="en-US" dirty="0" smtClean="0"/>
              <a:t> belt.  This can create other maintenance issues.  </a:t>
            </a:r>
            <a:endParaRPr lang="en-US" dirty="0"/>
          </a:p>
        </p:txBody>
      </p:sp>
      <p:sp>
        <p:nvSpPr>
          <p:cNvPr id="4" name="Slide Number Placeholder 3"/>
          <p:cNvSpPr>
            <a:spLocks noGrp="1"/>
          </p:cNvSpPr>
          <p:nvPr>
            <p:ph type="sldNum" sz="quarter" idx="10"/>
          </p:nvPr>
        </p:nvSpPr>
        <p:spPr/>
        <p:txBody>
          <a:bodyPr/>
          <a:lstStyle/>
          <a:p>
            <a:fld id="{CC5B2D1A-F4E4-4C94-B625-69A2D3982A2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26667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the front and back of the belt needs to be </a:t>
            </a:r>
            <a:r>
              <a:rPr lang="en-US" dirty="0" err="1" smtClean="0"/>
              <a:t>instpected</a:t>
            </a:r>
            <a:r>
              <a:rPr lang="en-US" dirty="0" smtClean="0"/>
              <a:t> for wear and tears.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9560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pictures show several examples of the different types of wear and tears the backside of the belt can develop.</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00082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for broken, cracked, buckets and buckets missing bolts, etc.  These can break off and become lodged keeping the system from operating smoothly.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59593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Buckets that are cracked, missing bolts, broken, etc. need to be replaced.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189746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show wear patterns indicating friction is </a:t>
            </a:r>
            <a:r>
              <a:rPr lang="en-US" dirty="0" err="1" smtClean="0"/>
              <a:t>occuring</a:t>
            </a:r>
            <a:r>
              <a:rPr lang="en-US" dirty="0" smtClean="0"/>
              <a:t>.  Friction is a potential ignition sources as it creates heat.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258452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talks about proper belt splices.</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261202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types of belt splices – lap, butt, and mechanical.</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085590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Lap and butt Splice</a:t>
            </a:r>
          </a:p>
          <a:p>
            <a:r>
              <a:rPr lang="en-US" dirty="0" smtClean="0"/>
              <a:t>Torque the Nuts to manufacturer’s specifications</a:t>
            </a:r>
          </a:p>
          <a:p>
            <a:r>
              <a:rPr lang="en-US" dirty="0" smtClean="0"/>
              <a:t>Verify bolt condition</a:t>
            </a:r>
          </a:p>
          <a:p>
            <a:r>
              <a:rPr lang="en-US" dirty="0" smtClean="0"/>
              <a:t>Review belt condition as discussed earlier</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51277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2625"/>
            <a:ext cx="4572000" cy="3429000"/>
          </a:xfrm>
          <a:prstGeom prst="rect">
            <a:avLst/>
          </a:prstGeom>
        </p:spPr>
      </p:sp>
      <p:sp>
        <p:nvSpPr>
          <p:cNvPr id="4" name="Slide Number Placeholder 3"/>
          <p:cNvSpPr>
            <a:spLocks noGrp="1"/>
          </p:cNvSpPr>
          <p:nvPr>
            <p:ph type="sldNum" sz="quarter" idx="10"/>
          </p:nvPr>
        </p:nvSpPr>
        <p:spPr>
          <a:xfrm>
            <a:off x="6477000" y="8915400"/>
            <a:ext cx="379413" cy="227013"/>
          </a:xfrm>
          <a:prstGeom prst="rect">
            <a:avLst/>
          </a:prstGeom>
        </p:spPr>
        <p:txBody>
          <a:bodyPr/>
          <a:lstStyle/>
          <a:p>
            <a:fld id="{8F3A998B-DD35-426C-ADD2-2419E4DE84AC}" type="slidenum">
              <a:rPr lang="en-US" sz="1100" b="1">
                <a:solidFill>
                  <a:prstClr val="black"/>
                </a:solidFill>
                <a:latin typeface="Arial Narrow" pitchFamily="34" charset="0"/>
              </a:rPr>
              <a:pPr/>
              <a:t>3</a:t>
            </a:fld>
            <a:endParaRPr lang="en-US" sz="1100" b="1" dirty="0">
              <a:solidFill>
                <a:prstClr val="black"/>
              </a:solidFill>
              <a:latin typeface="Arial Narrow" pitchFamily="34" charset="0"/>
            </a:endParaRPr>
          </a:p>
        </p:txBody>
      </p:sp>
      <p:sp>
        <p:nvSpPr>
          <p:cNvPr id="7" name="Notes Placeholder 6"/>
          <p:cNvSpPr>
            <a:spLocks noGrp="1"/>
          </p:cNvSpPr>
          <p:nvPr>
            <p:ph type="body" sz="quarter" idx="11"/>
          </p:nvPr>
        </p:nvSpPr>
        <p:spPr>
          <a:xfrm>
            <a:off x="685800" y="4344905"/>
            <a:ext cx="5486400" cy="2492990"/>
          </a:xfrm>
          <a:prstGeom prst="rect">
            <a:avLst/>
          </a:prstGeom>
        </p:spPr>
        <p:txBody>
          <a:bodyPr wrap="square">
            <a:spAutoFit/>
          </a:bodyPr>
          <a:lstStyle/>
          <a:p>
            <a:pPr marL="228577" indent="-228577"/>
            <a:r>
              <a:rPr lang="en-US" b="1" dirty="0">
                <a:solidFill>
                  <a:prstClr val="black"/>
                </a:solidFill>
                <a:cs typeface="Arial" pitchFamily="34" charset="0"/>
              </a:rPr>
              <a:t>Explain </a:t>
            </a:r>
            <a:r>
              <a:rPr lang="en-US" dirty="0">
                <a:solidFill>
                  <a:prstClr val="black"/>
                </a:solidFill>
                <a:cs typeface="Arial" pitchFamily="34" charset="0"/>
              </a:rPr>
              <a:t>this module is part of a series. </a:t>
            </a:r>
          </a:p>
          <a:p>
            <a:pPr marL="228577" indent="-228577"/>
            <a:r>
              <a:rPr lang="en-US" dirty="0">
                <a:solidFill>
                  <a:prstClr val="black"/>
                </a:solidFill>
                <a:cs typeface="Arial" pitchFamily="34" charset="0"/>
              </a:rPr>
              <a:t>Other modules</a:t>
            </a:r>
          </a:p>
          <a:p>
            <a:pPr lvl="1" indent="-228577"/>
            <a:r>
              <a:rPr lang="en-US" dirty="0">
                <a:solidFill>
                  <a:prstClr val="black"/>
                </a:solidFill>
                <a:cs typeface="Arial" pitchFamily="34" charset="0"/>
              </a:rPr>
              <a:t>Overview of Grain Handling </a:t>
            </a:r>
            <a:r>
              <a:rPr lang="en-US" dirty="0" smtClean="0">
                <a:solidFill>
                  <a:prstClr val="black"/>
                </a:solidFill>
                <a:cs typeface="Arial" pitchFamily="34" charset="0"/>
              </a:rPr>
              <a:t>&amp; Storage Safety (</a:t>
            </a:r>
            <a:r>
              <a:rPr lang="en-US" dirty="0">
                <a:solidFill>
                  <a:prstClr val="black"/>
                </a:solidFill>
                <a:cs typeface="Arial" pitchFamily="34" charset="0"/>
              </a:rPr>
              <a:t>introductory module)</a:t>
            </a:r>
          </a:p>
          <a:p>
            <a:pPr lvl="1" indent="-228577"/>
            <a:r>
              <a:rPr lang="en-US" dirty="0">
                <a:solidFill>
                  <a:prstClr val="black"/>
                </a:solidFill>
                <a:cs typeface="Arial" pitchFamily="34" charset="0"/>
              </a:rPr>
              <a:t>Lock </a:t>
            </a:r>
            <a:r>
              <a:rPr lang="en-US" dirty="0" smtClean="0">
                <a:solidFill>
                  <a:prstClr val="black"/>
                </a:solidFill>
                <a:cs typeface="Arial" pitchFamily="34" charset="0"/>
              </a:rPr>
              <a:t>out/Tag Out: Each time, Every Time – mini module</a:t>
            </a:r>
            <a:endParaRPr lang="en-US" dirty="0">
              <a:solidFill>
                <a:prstClr val="black"/>
              </a:solidFill>
              <a:cs typeface="Arial" pitchFamily="34" charset="0"/>
            </a:endParaRPr>
          </a:p>
          <a:p>
            <a:pPr lvl="1" indent="-228577"/>
            <a:r>
              <a:rPr lang="en-US" dirty="0">
                <a:solidFill>
                  <a:prstClr val="black"/>
                </a:solidFill>
                <a:cs typeface="Arial" pitchFamily="34" charset="0"/>
              </a:rPr>
              <a:t>Entanglement Hazards and Guarding</a:t>
            </a:r>
          </a:p>
          <a:p>
            <a:pPr lvl="1" indent="-228577"/>
            <a:r>
              <a:rPr lang="en-US" dirty="0" smtClean="0">
                <a:solidFill>
                  <a:prstClr val="black"/>
                </a:solidFill>
                <a:cs typeface="Arial" pitchFamily="34" charset="0"/>
              </a:rPr>
              <a:t>Fall Hazards and Prevention</a:t>
            </a:r>
            <a:endParaRPr lang="en-US" dirty="0">
              <a:solidFill>
                <a:prstClr val="black"/>
              </a:solidFill>
              <a:cs typeface="Arial" pitchFamily="34" charset="0"/>
            </a:endParaRPr>
          </a:p>
          <a:p>
            <a:pPr lvl="1" indent="-228577"/>
            <a:r>
              <a:rPr lang="en-US" dirty="0">
                <a:solidFill>
                  <a:prstClr val="black"/>
                </a:solidFill>
                <a:cs typeface="Arial" pitchFamily="34" charset="0"/>
              </a:rPr>
              <a:t>Grain Bin </a:t>
            </a:r>
            <a:r>
              <a:rPr lang="en-US" dirty="0" smtClean="0">
                <a:solidFill>
                  <a:prstClr val="black"/>
                </a:solidFill>
                <a:cs typeface="Arial" pitchFamily="34" charset="0"/>
              </a:rPr>
              <a:t>Entry Hazards</a:t>
            </a:r>
            <a:endParaRPr lang="en-US" dirty="0">
              <a:solidFill>
                <a:prstClr val="black"/>
              </a:solidFill>
              <a:cs typeface="Arial" pitchFamily="34" charset="0"/>
            </a:endParaRPr>
          </a:p>
          <a:p>
            <a:pPr lvl="1" indent="-228577"/>
            <a:r>
              <a:rPr lang="en-US" dirty="0" smtClean="0">
                <a:solidFill>
                  <a:prstClr val="black"/>
                </a:solidFill>
                <a:cs typeface="Arial" pitchFamily="34" charset="0"/>
              </a:rPr>
              <a:t>Introduction to Lifeline </a:t>
            </a:r>
            <a:r>
              <a:rPr lang="en-US" dirty="0">
                <a:solidFill>
                  <a:prstClr val="black"/>
                </a:solidFill>
                <a:cs typeface="Arial" pitchFamily="34" charset="0"/>
              </a:rPr>
              <a:t>Protection </a:t>
            </a:r>
            <a:r>
              <a:rPr lang="en-US" dirty="0" smtClean="0">
                <a:solidFill>
                  <a:prstClr val="black"/>
                </a:solidFill>
                <a:cs typeface="Arial" pitchFamily="34" charset="0"/>
              </a:rPr>
              <a:t>Systems</a:t>
            </a:r>
            <a:endParaRPr lang="en-US" dirty="0">
              <a:solidFill>
                <a:prstClr val="black"/>
              </a:solidFill>
              <a:cs typeface="Arial" pitchFamily="34" charset="0"/>
            </a:endParaRPr>
          </a:p>
          <a:p>
            <a:pPr lvl="1" indent="-228577"/>
            <a:r>
              <a:rPr lang="en-US" dirty="0" smtClean="0">
                <a:solidFill>
                  <a:prstClr val="black"/>
                </a:solidFill>
                <a:cs typeface="Arial" pitchFamily="34" charset="0"/>
              </a:rPr>
              <a:t>Agricultural Confined Space Hazards</a:t>
            </a:r>
          </a:p>
          <a:p>
            <a:pPr lvl="1" indent="-228577"/>
            <a:r>
              <a:rPr lang="en-US" dirty="0" smtClean="0">
                <a:solidFill>
                  <a:prstClr val="black"/>
                </a:solidFill>
                <a:cs typeface="Arial" pitchFamily="34" charset="0"/>
              </a:rPr>
              <a:t>Reducing Grain Bin Entry Risks</a:t>
            </a:r>
          </a:p>
          <a:p>
            <a:pPr lvl="1" indent="-228577"/>
            <a:r>
              <a:rPr lang="en-US" dirty="0" smtClean="0">
                <a:solidFill>
                  <a:prstClr val="black"/>
                </a:solidFill>
                <a:cs typeface="Arial" pitchFamily="34" charset="0"/>
              </a:rPr>
              <a:t>Flat Storage and Ground Piles</a:t>
            </a:r>
          </a:p>
          <a:p>
            <a:pPr lvl="1" indent="-228577"/>
            <a:r>
              <a:rPr lang="en-US" dirty="0" smtClean="0">
                <a:solidFill>
                  <a:prstClr val="black"/>
                </a:solidFill>
                <a:cs typeface="Arial" pitchFamily="34" charset="0"/>
              </a:rPr>
              <a:t>Hot Work</a:t>
            </a:r>
            <a:endParaRPr lang="en-US" dirty="0">
              <a:solidFill>
                <a:prstClr val="black"/>
              </a:solidFill>
              <a:cs typeface="Arial" pitchFamily="34" charset="0"/>
            </a:endParaRPr>
          </a:p>
          <a:p>
            <a:pPr marL="0" indent="0">
              <a:buNone/>
            </a:pPr>
            <a:endParaRPr lang="en-US" dirty="0">
              <a:solidFill>
                <a:prstClr val="black"/>
              </a:solidFill>
            </a:endParaRPr>
          </a:p>
        </p:txBody>
      </p:sp>
    </p:spTree>
    <p:extLst>
      <p:ext uri="{BB962C8B-B14F-4D97-AF65-F5344CB8AC3E}">
        <p14:creationId xmlns:p14="http://schemas.microsoft.com/office/powerpoint/2010/main" val="88275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should be at least 6-8 buckets worth of overlap on lap splices. </a:t>
            </a:r>
          </a:p>
          <a:p>
            <a:r>
              <a:rPr lang="en-US" dirty="0" smtClean="0"/>
              <a:t> 12-14 buckets worth of overlap on Butt or Double Lap.</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497099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flange nuts with no extra washer are the preferred connector.  </a:t>
            </a:r>
          </a:p>
          <a:p>
            <a:r>
              <a:rPr lang="en-US" dirty="0" smtClean="0"/>
              <a:t>Small flange nuts with separate fender washers have a history of working loose.</a:t>
            </a:r>
          </a:p>
          <a:p>
            <a:r>
              <a:rPr lang="en-US" dirty="0" smtClean="0"/>
              <a:t>If you have serrated flange nuts and fender washers on your splice make sure to double nut them. </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867142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Splice</a:t>
            </a:r>
          </a:p>
          <a:p>
            <a:r>
              <a:rPr lang="en-US" dirty="0" smtClean="0"/>
              <a:t>Torque the Nuts to manufacturer’s specifications.</a:t>
            </a:r>
          </a:p>
          <a:p>
            <a:r>
              <a:rPr lang="en-US" dirty="0" smtClean="0"/>
              <a:t>Inspect the condition of metal pieces.</a:t>
            </a:r>
          </a:p>
          <a:p>
            <a:r>
              <a:rPr lang="en-US" dirty="0" smtClean="0"/>
              <a:t>Inspect the belt material at the bend of the splice.</a:t>
            </a:r>
          </a:p>
          <a:p>
            <a:r>
              <a:rPr lang="en-US" dirty="0" smtClean="0"/>
              <a:t>Verify “AB” Non-ferrous.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240281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ferrous splice not installed correctly.  </a:t>
            </a:r>
          </a:p>
          <a:p>
            <a:r>
              <a:rPr lang="en-US" dirty="0" smtClean="0"/>
              <a:t>Spacing of clamps is too far apart.  </a:t>
            </a:r>
          </a:p>
          <a:p>
            <a:r>
              <a:rPr lang="en-US" dirty="0" smtClean="0"/>
              <a:t>Follow manufacturer specification and use template.</a:t>
            </a:r>
          </a:p>
          <a:p>
            <a:r>
              <a:rPr lang="en-US" dirty="0" smtClean="0"/>
              <a:t>On picture - Should Have Used The Template That Comes From Manufacturer of The Splice.   Wrong Spec. of Material.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285205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examples of torn splices.  These need to be </a:t>
            </a:r>
            <a:r>
              <a:rPr lang="en-US" dirty="0" err="1" smtClean="0"/>
              <a:t>appropriatly</a:t>
            </a:r>
            <a:r>
              <a:rPr lang="en-US" dirty="0" smtClean="0"/>
              <a:t> fixed to avoid further wear and friction.</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361100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discusses the knee pulley.</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723649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guarding is complete and secure</a:t>
            </a:r>
          </a:p>
          <a:p>
            <a:r>
              <a:rPr lang="en-US" dirty="0" smtClean="0"/>
              <a:t>Check conduit and bearing sensors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44635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running listen to the bearing.</a:t>
            </a:r>
          </a:p>
          <a:p>
            <a:r>
              <a:rPr lang="en-US" dirty="0" smtClean="0"/>
              <a:t>Visually inspect bearing. Use infrared if available to check bearing</a:t>
            </a:r>
          </a:p>
          <a:p>
            <a:r>
              <a:rPr lang="en-US" dirty="0" smtClean="0"/>
              <a:t>Lubricate bearings until grease begins to purge from the bearings</a:t>
            </a:r>
          </a:p>
          <a:p>
            <a:endParaRPr lang="en-US" dirty="0" smtClean="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11194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bearing lock collar bolts for tightness.</a:t>
            </a:r>
          </a:p>
          <a:p>
            <a:r>
              <a:rPr lang="en-US" dirty="0" smtClean="0"/>
              <a:t>Tighten bearing mounts.  It is better to use a fitted wrench.</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69602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 the pulley for general condition (wear, cracks, etc.).</a:t>
            </a:r>
          </a:p>
          <a:p>
            <a:r>
              <a:rPr lang="en-US" dirty="0" smtClean="0"/>
              <a:t>Verify bolt tightness on bushings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76510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1038"/>
            <a:ext cx="4572000" cy="3429000"/>
          </a:xfrm>
          <a:prstGeom prst="rect">
            <a:avLst/>
          </a:prstGeom>
        </p:spPr>
      </p:sp>
      <p:sp>
        <p:nvSpPr>
          <p:cNvPr id="4" name="Slide Number Placeholder 3"/>
          <p:cNvSpPr>
            <a:spLocks noGrp="1"/>
          </p:cNvSpPr>
          <p:nvPr>
            <p:ph type="sldNum" sz="quarter" idx="10"/>
          </p:nvPr>
        </p:nvSpPr>
        <p:spPr>
          <a:xfrm>
            <a:off x="6477000" y="8839199"/>
            <a:ext cx="379413" cy="303213"/>
          </a:xfrm>
          <a:prstGeom prst="rect">
            <a:avLst/>
          </a:prstGeom>
        </p:spPr>
        <p:txBody>
          <a:bodyPr/>
          <a:lstStyle/>
          <a:p>
            <a:fld id="{8F3A998B-DD35-426C-ADD2-2419E4DE84AC}" type="slidenum">
              <a:rPr lang="en-US" sz="1100" b="1">
                <a:solidFill>
                  <a:prstClr val="black"/>
                </a:solidFill>
                <a:latin typeface="Arial Narrow" pitchFamily="34" charset="0"/>
              </a:rPr>
              <a:pPr/>
              <a:t>4</a:t>
            </a:fld>
            <a:endParaRPr lang="en-US" sz="1100" b="1" dirty="0">
              <a:solidFill>
                <a:prstClr val="black"/>
              </a:solidFill>
              <a:latin typeface="Arial Narrow" pitchFamily="34" charset="0"/>
            </a:endParaRPr>
          </a:p>
        </p:txBody>
      </p:sp>
      <p:sp>
        <p:nvSpPr>
          <p:cNvPr id="5" name="Notes Placeholder 4"/>
          <p:cNvSpPr txBox="1">
            <a:spLocks/>
          </p:cNvSpPr>
          <p:nvPr/>
        </p:nvSpPr>
        <p:spPr>
          <a:xfrm>
            <a:off x="685800" y="4341570"/>
            <a:ext cx="5486400" cy="4114800"/>
          </a:xfrm>
          <a:prstGeom prst="rect">
            <a:avLst/>
          </a:prstGeom>
        </p:spPr>
        <p:txBody>
          <a:bodyPr vert="horz" lIns="91431" tIns="45716" rIns="91431" bIns="45716"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28577" indent="-228577" defTabSz="888249">
              <a:buFont typeface="+mj-lt"/>
              <a:buAutoNum type="arabicPeriod"/>
              <a:defRPr/>
            </a:pPr>
            <a:r>
              <a:rPr lang="en-US" sz="1100" b="1" dirty="0" smtClean="0">
                <a:solidFill>
                  <a:prstClr val="black"/>
                </a:solidFill>
                <a:latin typeface="Arial Narrow" pitchFamily="34" charset="0"/>
              </a:rPr>
              <a:t>Explain </a:t>
            </a:r>
            <a:r>
              <a:rPr lang="en-US" sz="1100" b="1" dirty="0">
                <a:solidFill>
                  <a:prstClr val="black"/>
                </a:solidFill>
                <a:latin typeface="Arial Narrow" pitchFamily="34" charset="0"/>
              </a:rPr>
              <a:t>–</a:t>
            </a:r>
            <a:r>
              <a:rPr lang="en-US" sz="1100" dirty="0">
                <a:solidFill>
                  <a:prstClr val="black"/>
                </a:solidFill>
                <a:latin typeface="Arial Narrow" pitchFamily="34" charset="0"/>
              </a:rPr>
              <a:t> GHSC received funding from OSHA.  In order to comply with the grant we do need them to sign in and need to collect the following information:</a:t>
            </a:r>
          </a:p>
          <a:p>
            <a:pPr lvl="1" indent="-228577" defTabSz="888249">
              <a:buFont typeface="+mj-lt"/>
              <a:buAutoNum type="alphaLcPeriod"/>
              <a:defRPr/>
            </a:pPr>
            <a:r>
              <a:rPr lang="en-US" sz="1100" dirty="0">
                <a:solidFill>
                  <a:prstClr val="black"/>
                </a:solidFill>
                <a:latin typeface="Arial Narrow" pitchFamily="34" charset="0"/>
              </a:rPr>
              <a:t>Supervisor or worker.  This information is for statistical purposes to show the types of population receiving training.</a:t>
            </a:r>
          </a:p>
          <a:p>
            <a:pPr lvl="1" indent="-228577" defTabSz="888249">
              <a:buFont typeface="+mj-lt"/>
              <a:buAutoNum type="alphaLcPeriod"/>
              <a:defRPr/>
            </a:pPr>
            <a:r>
              <a:rPr lang="en-US" sz="1100" dirty="0">
                <a:solidFill>
                  <a:prstClr val="black"/>
                </a:solidFill>
                <a:latin typeface="Arial Narrow" pitchFamily="34" charset="0"/>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28577" indent="-228577" defTabSz="888249">
              <a:buFont typeface="+mj-lt"/>
              <a:buAutoNum type="arabicPeriod"/>
              <a:defRPr/>
            </a:pPr>
            <a:r>
              <a:rPr lang="en-US" sz="1100" dirty="0">
                <a:solidFill>
                  <a:prstClr val="black"/>
                </a:solidFill>
                <a:latin typeface="Arial Narrow" pitchFamily="34" charset="0"/>
              </a:rPr>
              <a:t>OSHA does NOT contact the employer.</a:t>
            </a:r>
          </a:p>
          <a:p>
            <a:pPr marL="228577" indent="-228577" defTabSz="888249">
              <a:buFont typeface="+mj-lt"/>
              <a:buAutoNum type="arabicPeriod"/>
              <a:defRPr/>
            </a:pPr>
            <a:r>
              <a:rPr lang="en-US" sz="1100" dirty="0">
                <a:solidFill>
                  <a:prstClr val="black"/>
                </a:solidFill>
                <a:latin typeface="Arial Narrow" pitchFamily="34" charset="0"/>
              </a:rPr>
              <a:t>GHSC may contact the attendee or employer for follow-up evaluation in compliance with grant requirements. </a:t>
            </a:r>
          </a:p>
          <a:p>
            <a:pPr defTabSz="888249">
              <a:defRPr/>
            </a:pPr>
            <a:endParaRPr lang="en-US" dirty="0" smtClean="0">
              <a:solidFill>
                <a:prstClr val="black"/>
              </a:solidFill>
              <a:latin typeface="Arial Narrow" pitchFamily="34" charset="0"/>
            </a:endParaRPr>
          </a:p>
          <a:p>
            <a:endParaRPr lang="en-US" dirty="0" smtClean="0">
              <a:solidFill>
                <a:prstClr val="black"/>
              </a:solidFill>
              <a:latin typeface="Arial Narrow" pitchFamily="34" charset="0"/>
            </a:endParaRPr>
          </a:p>
          <a:p>
            <a:endParaRPr lang="en-US" dirty="0">
              <a:solidFill>
                <a:prstClr val="black"/>
              </a:solidFill>
            </a:endParaRPr>
          </a:p>
        </p:txBody>
      </p:sp>
    </p:spTree>
    <p:extLst>
      <p:ext uri="{BB962C8B-B14F-4D97-AF65-F5344CB8AC3E}">
        <p14:creationId xmlns:p14="http://schemas.microsoft.com/office/powerpoint/2010/main" val="13292722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damaged knee pulley can create additional problems.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2630445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 for placement to make sure the belt and/or pulley will contact the rub block</a:t>
            </a:r>
          </a:p>
          <a:p>
            <a:r>
              <a:rPr lang="en-US" dirty="0" smtClean="0"/>
              <a:t>Inspect wiring</a:t>
            </a:r>
          </a:p>
          <a:p>
            <a:r>
              <a:rPr lang="en-US" dirty="0" smtClean="0"/>
              <a:t>Inspect for wear</a:t>
            </a:r>
          </a:p>
          <a:p>
            <a:pPr lvl="1"/>
            <a:r>
              <a:rPr lang="en-US" dirty="0" smtClean="0"/>
              <a:t>Wear dead center is the worst</a:t>
            </a:r>
          </a:p>
          <a:p>
            <a:pPr lvl="1">
              <a:buAutoNum type="alphaLcPeriod"/>
            </a:pPr>
            <a:r>
              <a:rPr lang="en-US" dirty="0" smtClean="0"/>
              <a:t>Replace if worn more than ½ through or if worn at center</a:t>
            </a:r>
          </a:p>
          <a:p>
            <a:pPr lvl="1">
              <a:buAutoNum type="alphaLcPeriod"/>
            </a:pPr>
            <a:r>
              <a:rPr lang="en-US" dirty="0" smtClean="0"/>
              <a:t>Replace if worn to where it doesn’t protect side casing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3388887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 for placement to make sure the belt and/or pulley will contact the rub block</a:t>
            </a:r>
          </a:p>
          <a:p>
            <a:r>
              <a:rPr lang="en-US" dirty="0" smtClean="0"/>
              <a:t>Inspect wiring</a:t>
            </a:r>
          </a:p>
          <a:p>
            <a:r>
              <a:rPr lang="en-US" dirty="0" smtClean="0"/>
              <a:t>Inspect for wear</a:t>
            </a:r>
          </a:p>
          <a:p>
            <a:pPr lvl="1"/>
            <a:r>
              <a:rPr lang="en-US" dirty="0" smtClean="0"/>
              <a:t>Wear dead center is the worst</a:t>
            </a:r>
          </a:p>
          <a:p>
            <a:pPr lvl="1">
              <a:buAutoNum type="alphaLcPeriod"/>
            </a:pPr>
            <a:r>
              <a:rPr lang="en-US" dirty="0" smtClean="0"/>
              <a:t>Replace if worn more than ½ through or if worn at center</a:t>
            </a:r>
          </a:p>
          <a:p>
            <a:pPr lvl="1">
              <a:buAutoNum type="alphaLcPeriod"/>
            </a:pPr>
            <a:r>
              <a:rPr lang="en-US" dirty="0" smtClean="0"/>
              <a:t>Replace if worn to where it doesn’t protect side casing</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004071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red line indicates the wear pattern.  The sensors may not capture all points where rubs are occurring which is why visual inspection needs to occur on a scheduled basis.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394007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sensor</a:t>
            </a:r>
          </a:p>
          <a:p>
            <a:r>
              <a:rPr lang="en-US" dirty="0" smtClean="0"/>
              <a:t>Use manufacturer’s tester if they have one</a:t>
            </a:r>
          </a:p>
          <a:p>
            <a:r>
              <a:rPr lang="en-US" dirty="0" smtClean="0"/>
              <a:t>Another method is to spray with freeze spray</a:t>
            </a:r>
          </a:p>
          <a:p>
            <a:r>
              <a:rPr lang="en-US" dirty="0" smtClean="0"/>
              <a:t>Verify temperature monitor readout shows a drop in temperature </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277810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 for wear points</a:t>
            </a:r>
          </a:p>
          <a:p>
            <a:r>
              <a:rPr lang="en-US" dirty="0" smtClean="0"/>
              <a:t>Inspect for signs of rubbing</a:t>
            </a:r>
          </a:p>
          <a:p>
            <a:r>
              <a:rPr lang="en-US" dirty="0" smtClean="0"/>
              <a:t>Infrared is a great tool</a:t>
            </a:r>
          </a:p>
          <a:p>
            <a:r>
              <a:rPr lang="en-US" dirty="0" smtClean="0"/>
              <a:t>Inspect for signs of settling/out of alignment issues</a:t>
            </a:r>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558260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discusses explosion vents.</a:t>
            </a:r>
          </a:p>
          <a:p>
            <a:r>
              <a:rPr lang="en-US" dirty="0" smtClean="0"/>
              <a:t>Explosion vents are a critical safety feature. </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3940695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Inspect for general condition</a:t>
            </a:r>
          </a:p>
          <a:p>
            <a:r>
              <a:rPr lang="en-US" dirty="0" smtClean="0"/>
              <a:t>Inspect to make sure shipping bolts removed</a:t>
            </a:r>
          </a:p>
          <a:p>
            <a:r>
              <a:rPr lang="en-US" dirty="0" smtClean="0"/>
              <a:t>Inspect to make sure correct bolts and washers in place</a:t>
            </a:r>
          </a:p>
          <a:p>
            <a:r>
              <a:rPr lang="en-US" dirty="0" smtClean="0"/>
              <a:t>Verify it is not blocked from being released</a:t>
            </a:r>
          </a:p>
          <a:p>
            <a:r>
              <a:rPr lang="en-US" dirty="0" smtClean="0"/>
              <a:t>Verify they have warning labels</a:t>
            </a:r>
          </a:p>
          <a:p>
            <a:r>
              <a:rPr lang="en-US" dirty="0" smtClean="0"/>
              <a:t>Verify any safety catch cables or straps are in place</a:t>
            </a:r>
          </a:p>
          <a:p>
            <a:r>
              <a:rPr lang="en-US" dirty="0" smtClean="0"/>
              <a:t>LEFT PICTURE – EXPLOSION</a:t>
            </a:r>
            <a:r>
              <a:rPr lang="en-US" baseline="0" dirty="0" smtClean="0"/>
              <a:t> VENT AT THE TOP OF THE LEG</a:t>
            </a:r>
            <a:endParaRPr lang="en-US" dirty="0" smtClean="0"/>
          </a:p>
          <a:p>
            <a:r>
              <a:rPr lang="en-US" dirty="0" smtClean="0"/>
              <a:t>RIGHT PICTURE</a:t>
            </a:r>
            <a:r>
              <a:rPr lang="en-US" baseline="0" dirty="0" smtClean="0"/>
              <a:t>– MISSING EXPLOSION VENT BOLTS</a:t>
            </a:r>
            <a:endParaRPr lang="en-US"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55134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Explosion vents are bolted closed for shipment.  </a:t>
            </a:r>
          </a:p>
          <a:p>
            <a:r>
              <a:rPr lang="en-US" dirty="0" smtClean="0"/>
              <a:t>Before the explosion vent is placed into service these shipping bolts need to be removed.  </a:t>
            </a:r>
          </a:p>
          <a:p>
            <a:r>
              <a:rPr lang="en-US" dirty="0" smtClean="0"/>
              <a:t>Labels are attached to the shipping bolts to identify them, but they may break off or get damaged during shipping.  Carefully check to ensure all the shipping bolts are removed.</a:t>
            </a:r>
          </a:p>
          <a:p>
            <a:r>
              <a:rPr lang="en-US" dirty="0" smtClean="0"/>
              <a:t>The vent operates by “blowing” off if the pressure inside is to great – preventing a more catastrophic explosion.  If the bolts are not removed the vent cannot function properly.</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24030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93738"/>
            <a:ext cx="4572000" cy="3429000"/>
          </a:xfrm>
          <a:prstGeom prst="rect">
            <a:avLst/>
          </a:prstGeom>
        </p:spPr>
      </p:sp>
      <p:sp>
        <p:nvSpPr>
          <p:cNvPr id="4" name="Slide Number Placeholder 3"/>
          <p:cNvSpPr>
            <a:spLocks noGrp="1"/>
          </p:cNvSpPr>
          <p:nvPr>
            <p:ph type="sldNum" sz="quarter" idx="10"/>
          </p:nvPr>
        </p:nvSpPr>
        <p:spPr>
          <a:xfrm>
            <a:off x="6477000" y="8839199"/>
            <a:ext cx="379413" cy="303213"/>
          </a:xfrm>
          <a:prstGeom prst="rect">
            <a:avLst/>
          </a:prstGeom>
        </p:spPr>
        <p:txBody>
          <a:bodyPr/>
          <a:lstStyle/>
          <a:p>
            <a:fld id="{075B19DE-7F4D-4A85-B83D-81AA0E37E1D5}" type="slidenum">
              <a:rPr lang="en-US" sz="1100" b="1">
                <a:solidFill>
                  <a:prstClr val="black"/>
                </a:solidFill>
                <a:latin typeface="Arial Narrow" pitchFamily="34" charset="0"/>
              </a:rPr>
              <a:pPr/>
              <a:t>5</a:t>
            </a:fld>
            <a:endParaRPr lang="en-US" sz="1100" b="1" dirty="0">
              <a:solidFill>
                <a:prstClr val="black"/>
              </a:solidFill>
              <a:latin typeface="Arial Narrow" pitchFamily="34" charset="0"/>
            </a:endParaRPr>
          </a:p>
        </p:txBody>
      </p:sp>
      <p:sp>
        <p:nvSpPr>
          <p:cNvPr id="6" name="Notes Placeholder 4"/>
          <p:cNvSpPr>
            <a:spLocks noGrp="1"/>
          </p:cNvSpPr>
          <p:nvPr>
            <p:ph type="body" sz="quarter" idx="11"/>
          </p:nvPr>
        </p:nvSpPr>
        <p:spPr>
          <a:xfrm>
            <a:off x="685800" y="4341570"/>
            <a:ext cx="5486400" cy="4531790"/>
          </a:xfrm>
        </p:spPr>
        <p:txBody>
          <a:bodyPr/>
          <a:lstStyle/>
          <a:p>
            <a:pPr marL="228547" indent="-228547"/>
            <a:r>
              <a:rPr lang="en-US" dirty="0" smtClean="0">
                <a:solidFill>
                  <a:prstClr val="black"/>
                </a:solidFill>
                <a:latin typeface="Arial Narrow" pitchFamily="34" charset="0"/>
              </a:rPr>
              <a:t>Explain </a:t>
            </a:r>
            <a:r>
              <a:rPr lang="en-US" dirty="0">
                <a:solidFill>
                  <a:prstClr val="black"/>
                </a:solidFill>
                <a:latin typeface="Arial Narrow" pitchFamily="34" charset="0"/>
              </a:rPr>
              <a:t>- All DOL grants require that employees are informed of their rights.  In this instance we want to emphasize employees are entitled to a safe and healthy working environment AND to fair receive compensation for their work.</a:t>
            </a:r>
          </a:p>
          <a:p>
            <a:pPr marL="228547" indent="-228547"/>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47" indent="-228547"/>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47" indent="-228547"/>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r>
              <a:rPr lang="en-US" dirty="0" smtClean="0">
                <a:solidFill>
                  <a:prstClr val="black"/>
                </a:solidFill>
                <a:latin typeface="Arial Narrow" pitchFamily="34" charset="0"/>
              </a:rPr>
              <a:t>.</a:t>
            </a:r>
            <a:endParaRPr lang="en-US" dirty="0">
              <a:solidFill>
                <a:prstClr val="black"/>
              </a:solidFill>
            </a:endParaRPr>
          </a:p>
          <a:p>
            <a:pPr lvl="0"/>
            <a:r>
              <a:rPr lang="en-US" b="1" dirty="0" smtClean="0">
                <a:solidFill>
                  <a:prstClr val="black"/>
                </a:solidFill>
              </a:rPr>
              <a:t>It </a:t>
            </a:r>
            <a:r>
              <a:rPr lang="en-US" b="1" dirty="0">
                <a:solidFill>
                  <a:prstClr val="black"/>
                </a:solidFill>
              </a:rPr>
              <a:t>is ESPECIALLY imperative for youth/young workers to access information and know their rights, what to expect, and how to get help if needed.</a:t>
            </a:r>
            <a:endParaRPr lang="en-US" dirty="0">
              <a:solidFill>
                <a:prstClr val="black"/>
              </a:solidFill>
            </a:endParaRPr>
          </a:p>
          <a:p>
            <a:pPr marL="228547" indent="-228547"/>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2625"/>
            <a:ext cx="4572000" cy="3429000"/>
          </a:xfrm>
          <a:prstGeom prst="rect">
            <a:avLst/>
          </a:prstGeom>
        </p:spPr>
      </p:sp>
      <p:sp>
        <p:nvSpPr>
          <p:cNvPr id="4" name="Slide Number Placeholder 3"/>
          <p:cNvSpPr>
            <a:spLocks noGrp="1"/>
          </p:cNvSpPr>
          <p:nvPr>
            <p:ph type="sldNum" sz="quarter" idx="10"/>
          </p:nvPr>
        </p:nvSpPr>
        <p:spPr>
          <a:xfrm>
            <a:off x="6324599" y="8915400"/>
            <a:ext cx="531813" cy="227013"/>
          </a:xfrm>
          <a:prstGeom prst="rect">
            <a:avLst/>
          </a:prstGeom>
        </p:spPr>
        <p:txBody>
          <a:bodyPr/>
          <a:lstStyle/>
          <a:p>
            <a:fld id="{075B19DE-7F4D-4A85-B83D-81AA0E37E1D5}" type="slidenum">
              <a:rPr lang="en-US" sz="1100" b="1">
                <a:solidFill>
                  <a:prstClr val="black"/>
                </a:solidFill>
                <a:latin typeface="Arial Narrow" pitchFamily="34" charset="0"/>
              </a:rPr>
              <a:pPr/>
              <a:t>6</a:t>
            </a:fld>
            <a:endParaRPr lang="en-US" sz="1100" b="1" dirty="0">
              <a:solidFill>
                <a:prstClr val="black"/>
              </a:solidFill>
              <a:latin typeface="Arial Narrow" pitchFamily="34" charset="0"/>
            </a:endParaRPr>
          </a:p>
        </p:txBody>
      </p:sp>
      <p:sp>
        <p:nvSpPr>
          <p:cNvPr id="6" name="Notes Placeholder 4"/>
          <p:cNvSpPr>
            <a:spLocks noGrp="1"/>
          </p:cNvSpPr>
          <p:nvPr>
            <p:ph type="body" sz="quarter" idx="11"/>
          </p:nvPr>
        </p:nvSpPr>
        <p:spPr>
          <a:xfrm>
            <a:off x="685800" y="4341570"/>
            <a:ext cx="5486400" cy="5105400"/>
          </a:xfrm>
        </p:spPr>
        <p:txBody>
          <a:bodyPr/>
          <a:lstStyle/>
          <a:p>
            <a:pPr marL="228547" indent="-228547"/>
            <a:r>
              <a:rPr lang="en-US" dirty="0" smtClean="0">
                <a:solidFill>
                  <a:prstClr val="black"/>
                </a:solidFill>
                <a:latin typeface="Arial Narrow" pitchFamily="34" charset="0"/>
              </a:rPr>
              <a:t>Explain </a:t>
            </a:r>
            <a:r>
              <a:rPr lang="en-US" dirty="0">
                <a:solidFill>
                  <a:prstClr val="black"/>
                </a:solidFill>
                <a:latin typeface="Arial Narrow" pitchFamily="34" charset="0"/>
              </a:rPr>
              <a:t>employers have a legal responsibility to provide a safe workplace.  This means they must ensure the regulations which govern their business are instituted and followed</a:t>
            </a:r>
            <a:r>
              <a:rPr lang="en-US" dirty="0">
                <a:solidFill>
                  <a:prstClr val="black"/>
                </a:solidFill>
              </a:rPr>
              <a:t>. This applies to 1 employee or more. </a:t>
            </a:r>
            <a:endParaRPr lang="en-US" dirty="0">
              <a:solidFill>
                <a:prstClr val="black"/>
              </a:solidFill>
              <a:latin typeface="Arial Narrow" pitchFamily="34" charset="0"/>
            </a:endParaRPr>
          </a:p>
          <a:p>
            <a:pPr marL="228547" indent="-228547"/>
            <a:r>
              <a:rPr lang="en-US" dirty="0" smtClean="0">
                <a:solidFill>
                  <a:prstClr val="black"/>
                </a:solidFill>
                <a:latin typeface="Arial Narrow" pitchFamily="34" charset="0"/>
              </a:rPr>
              <a:t>Discuss - It </a:t>
            </a:r>
            <a:r>
              <a:rPr lang="en-US" dirty="0">
                <a:solidFill>
                  <a:prstClr val="black"/>
                </a:solidFill>
                <a:latin typeface="Arial Narrow" pitchFamily="34" charset="0"/>
              </a:rPr>
              <a:t>is </a:t>
            </a:r>
            <a:r>
              <a:rPr lang="en-US" dirty="0" smtClean="0">
                <a:solidFill>
                  <a:prstClr val="black"/>
                </a:solidFill>
                <a:latin typeface="Arial Narrow" pitchFamily="34" charset="0"/>
              </a:rPr>
              <a:t>the employers’  </a:t>
            </a:r>
            <a:r>
              <a:rPr lang="en-US" dirty="0">
                <a:solidFill>
                  <a:prstClr val="black"/>
                </a:solidFill>
                <a:latin typeface="Arial Narrow" pitchFamily="34" charset="0"/>
              </a:rPr>
              <a:t>responsibility to know the rules and laws  – federal and state</a:t>
            </a:r>
            <a:r>
              <a:rPr lang="en-US" dirty="0" smtClean="0">
                <a:solidFill>
                  <a:prstClr val="black"/>
                </a:solidFill>
                <a:latin typeface="Arial Narrow" pitchFamily="34" charset="0"/>
              </a:rPr>
              <a:t>.</a:t>
            </a:r>
          </a:p>
          <a:p>
            <a:pPr marL="228547" indent="-228547"/>
            <a:r>
              <a:rPr lang="en-US" dirty="0">
                <a:solidFill>
                  <a:prstClr val="black"/>
                </a:solidFill>
              </a:rPr>
              <a:t>Emphasize – It is employers’ responsibility to ensure employees, know, understand and follow regulations and company policies.</a:t>
            </a:r>
          </a:p>
          <a:p>
            <a:pPr marL="228547" indent="-228547"/>
            <a:r>
              <a:rPr lang="en-US" dirty="0" smtClean="0">
                <a:solidFill>
                  <a:prstClr val="black"/>
                </a:solidFill>
                <a:latin typeface="Arial Narrow" pitchFamily="34" charset="0"/>
              </a:rPr>
              <a:t>Stress - If employers  </a:t>
            </a:r>
            <a:r>
              <a:rPr lang="en-US" dirty="0">
                <a:solidFill>
                  <a:prstClr val="black"/>
                </a:solidFill>
                <a:latin typeface="Arial Narrow" pitchFamily="34" charset="0"/>
              </a:rPr>
              <a:t>are unsure of the regulations they should consult with the appropriate agency.  Every state has an on-site consultation program jointly funded by OSHA and the state which provides assistance in learning and complying to the regulations. </a:t>
            </a:r>
          </a:p>
          <a:p>
            <a:pPr marL="228547" indent="-228547"/>
            <a:r>
              <a:rPr lang="en-US" dirty="0">
                <a:solidFill>
                  <a:prstClr val="black"/>
                </a:solidFill>
                <a:latin typeface="Arial Narrow" pitchFamily="34" charset="0"/>
              </a:rPr>
              <a:t>The OSHA website provides contact information for each state’s on-site consultation program.  </a:t>
            </a:r>
          </a:p>
          <a:p>
            <a:pPr marL="228547" indent="-228547"/>
            <a:r>
              <a:rPr lang="en-US" dirty="0">
                <a:solidFill>
                  <a:prstClr val="black"/>
                </a:solidFill>
                <a:latin typeface="Arial Narrow" pitchFamily="34" charset="0"/>
              </a:rPr>
              <a:t>Illinois Department of Labor has the on-site consultation program in Illinois. </a:t>
            </a:r>
          </a:p>
          <a:p>
            <a:pPr marL="228547" indent="-228547"/>
            <a:r>
              <a:rPr lang="en-US" dirty="0">
                <a:solidFill>
                  <a:prstClr val="black"/>
                </a:solidFill>
                <a:latin typeface="Arial Narrow" pitchFamily="34" charset="0"/>
              </a:rPr>
              <a:t>Employers should also know and understand the state’s laws as they may be more restrictive than OSHA.  Contact the state department of labor. </a:t>
            </a:r>
          </a:p>
          <a:p>
            <a:endParaRPr lang="en-US" dirty="0"/>
          </a:p>
        </p:txBody>
      </p:sp>
    </p:spTree>
    <p:extLst>
      <p:ext uri="{BB962C8B-B14F-4D97-AF65-F5344CB8AC3E}">
        <p14:creationId xmlns:p14="http://schemas.microsoft.com/office/powerpoint/2010/main" val="370852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2625"/>
            <a:ext cx="4572000" cy="3429000"/>
          </a:xfrm>
          <a:prstGeom prst="rect">
            <a:avLst/>
          </a:prstGeom>
        </p:spPr>
      </p:sp>
      <p:sp>
        <p:nvSpPr>
          <p:cNvPr id="3" name="Notes Placeholder 2"/>
          <p:cNvSpPr>
            <a:spLocks noGrp="1"/>
          </p:cNvSpPr>
          <p:nvPr>
            <p:ph type="body" idx="1"/>
          </p:nvPr>
        </p:nvSpPr>
        <p:spPr>
          <a:xfrm>
            <a:off x="685800" y="4341570"/>
            <a:ext cx="5486400" cy="5257800"/>
          </a:xfrm>
        </p:spPr>
        <p:txBody>
          <a:bodyPr/>
          <a:lstStyle/>
          <a:p>
            <a:pPr marL="228577" indent="-228577" defTabSz="888249">
              <a:defRPr/>
            </a:pPr>
            <a:r>
              <a:rPr lang="en-US" dirty="0">
                <a:solidFill>
                  <a:prstClr val="black"/>
                </a:solidFill>
              </a:rPr>
              <a:t>Introduce the learning objectives. These are the knowledge the participant should acquire as well as tasks or skills they should learn to perform.</a:t>
            </a:r>
          </a:p>
          <a:p>
            <a:pPr marL="228577" indent="-228577" defTabSz="888249">
              <a:defRPr/>
            </a:pPr>
            <a:r>
              <a:rPr lang="en-US" dirty="0">
                <a:solidFill>
                  <a:prstClr val="black"/>
                </a:solidFill>
              </a:rPr>
              <a:t>Explain – the module was designed to seek interaction from the participants.  Questions will be asked throughout to generate discussion.  </a:t>
            </a:r>
          </a:p>
          <a:p>
            <a:pPr marL="228577" indent="-228577" defTabSz="888249">
              <a:defRPr/>
            </a:pPr>
            <a:r>
              <a:rPr lang="en-US" dirty="0">
                <a:solidFill>
                  <a:prstClr val="black"/>
                </a:solidFill>
              </a:rPr>
              <a:t>Encourage – the sharing of ideas, information, experiences so everyone can learn.</a:t>
            </a:r>
          </a:p>
          <a:p>
            <a:endParaRPr lang="en-US" dirty="0"/>
          </a:p>
        </p:txBody>
      </p:sp>
      <p:sp>
        <p:nvSpPr>
          <p:cNvPr id="4" name="Slide Number Placeholder 3"/>
          <p:cNvSpPr>
            <a:spLocks noGrp="1"/>
          </p:cNvSpPr>
          <p:nvPr>
            <p:ph type="sldNum" sz="quarter" idx="10"/>
          </p:nvPr>
        </p:nvSpPr>
        <p:spPr>
          <a:xfrm>
            <a:off x="6477000" y="8763000"/>
            <a:ext cx="379413" cy="379413"/>
          </a:xfrm>
          <a:prstGeom prst="rect">
            <a:avLst/>
          </a:prstGeom>
        </p:spPr>
        <p:txBody>
          <a:bodyPr/>
          <a:lstStyle/>
          <a:p>
            <a:fld id="{559AFF62-7521-443E-8909-F325DA404AB7}" type="slidenum">
              <a:rPr lang="en-US" sz="1100" b="1">
                <a:solidFill>
                  <a:prstClr val="black"/>
                </a:solidFill>
                <a:latin typeface="Arial Narrow" pitchFamily="34" charset="0"/>
              </a:rPr>
              <a:pPr/>
              <a:t>7</a:t>
            </a:fld>
            <a:endParaRPr lang="en-US" sz="1100" b="1" dirty="0">
              <a:solidFill>
                <a:prstClr val="black"/>
              </a:solidFill>
              <a:latin typeface="Arial Narrow" pitchFamily="34" charset="0"/>
            </a:endParaRPr>
          </a:p>
        </p:txBody>
      </p:sp>
    </p:spTree>
    <p:extLst>
      <p:ext uri="{BB962C8B-B14F-4D97-AF65-F5344CB8AC3E}">
        <p14:creationId xmlns:p14="http://schemas.microsoft.com/office/powerpoint/2010/main" val="3826589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for preventive maintenance.</a:t>
            </a:r>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617603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Legs</a:t>
            </a:r>
            <a:r>
              <a:rPr lang="en-US" baseline="0" dirty="0" smtClean="0"/>
              <a:t> are the work horses of the grain elevator – carrying and moving hundreds of thousands or millions of bushels of product each year.</a:t>
            </a:r>
          </a:p>
          <a:p>
            <a:r>
              <a:rPr lang="en-US" baseline="0" dirty="0" smtClean="0"/>
              <a:t>Being in good working condition is essential to efficient, productive, and profitable operations.</a:t>
            </a:r>
          </a:p>
          <a:p>
            <a:r>
              <a:rPr lang="en-US" baseline="0" dirty="0" smtClean="0"/>
              <a:t>Scheduled, preventive maintenance is often overlooked or put aside until something goes wrong.  </a:t>
            </a:r>
          </a:p>
          <a:p>
            <a:r>
              <a:rPr lang="en-US" baseline="0" dirty="0" smtClean="0"/>
              <a:t>Unscheduled work stoppage – in any industry – leads to a more hurried, less cautious approach putting workers at risk of forgetting or bypassing safety measures.</a:t>
            </a:r>
          </a:p>
          <a:p>
            <a:r>
              <a:rPr lang="en-US" baseline="0" dirty="0" smtClean="0"/>
              <a:t>Preventive maintenance of bucket elevator legs is crucial to controlling ignition sources.  Most fires and/or explosions at grain storage facilities occur when some component of the conveying system becomes overheated due to friction.</a:t>
            </a:r>
          </a:p>
          <a:p>
            <a:r>
              <a:rPr lang="en-US" baseline="0" dirty="0" smtClean="0"/>
              <a:t>As on-site storage gets larger it will become more critical for farms to use the same precautions and safety measures as the commercial industry.</a:t>
            </a:r>
          </a:p>
          <a:p>
            <a:r>
              <a:rPr lang="en-US" baseline="0" dirty="0" smtClean="0"/>
              <a:t>Using a scheduled maintenance plan, reduces work stoppages, protects workers, can aid in better storage quality of the product and protects the equipment from unnecessary and often destructive wear/tear.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F851231-6351-48E2-910B-C2B34A6C618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21140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F6B916-E5D4-4154-88B2-DEF09A442C7C}" type="datetime1">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E68CB777-A129-4AF6-9ECC-E5865CD58601}" type="slidenum">
              <a:rPr lang="en-US" smtClean="0">
                <a:solidFill>
                  <a:prstClr val="white">
                    <a:lumMod val="85000"/>
                  </a:prstClr>
                </a:solidFill>
              </a:rPr>
              <a:pPr/>
              <a:t>‹#›</a:t>
            </a:fld>
            <a:endParaRPr lang="en-US" dirty="0">
              <a:solidFill>
                <a:prstClr val="white">
                  <a:lumMod val="85000"/>
                </a:prstClr>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054705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7372C4B-F898-468A-8F94-9447A4080361}" type="datetime1">
              <a:rPr lang="en-US" smtClean="0">
                <a:solidFill>
                  <a:prstClr val="black">
                    <a:tint val="75000"/>
                  </a:prstClr>
                </a:solidFill>
              </a: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95957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B0C773-8E5D-475A-ADD0-2DE6CFBDE274}" type="datetime1">
              <a:rPr lang="en-US" smtClean="0">
                <a:solidFill>
                  <a:prstClr val="black">
                    <a:tint val="75000"/>
                  </a:prstClr>
                </a:solidFill>
              </a: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214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029D99-E1A3-472C-A9ED-A4C61F801FE0}" type="datetime1">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3751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F7BEEC9-096F-4403-8485-AD27621BEB34}" type="datetime1">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6477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200F321-C5C2-4431-8912-C30FD08D5FE4}" type="datetime1">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latin typeface="Arial Black" panose="020B0A040201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25703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AF812F4-8A7F-453E-A27F-26F88082D2A7}" type="datetime1">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84554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B3D0826-D8BD-4670-A86C-4D28E186D4A3}" type="datetime1">
              <a:rPr lang="en-US" smtClean="0">
                <a:solidFill>
                  <a:prstClr val="black">
                    <a:tint val="75000"/>
                  </a:prstClr>
                </a:solidFill>
              </a: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41225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A82B8EA-A7C0-46A5-85E2-D5BE8168FD14}" type="datetime1">
              <a:rPr lang="en-US" smtClean="0">
                <a:solidFill>
                  <a:prstClr val="black">
                    <a:tint val="75000"/>
                  </a:prstClr>
                </a:solidFill>
              </a:rPr>
              <a:pPr/>
              <a:t>4/12/2019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1195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1B9FC7C-A660-44F7-9776-26CF39AD181A}" type="datetime1">
              <a:rPr lang="en-US" smtClean="0">
                <a:solidFill>
                  <a:prstClr val="black">
                    <a:tint val="75000"/>
                  </a:prstClr>
                </a:solidFill>
              </a:rPr>
              <a:pPr/>
              <a:t>4/12/2019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08292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08292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3"/>
          </p:nvPr>
        </p:nvSpPr>
        <p:spPr>
          <a:xfrm>
            <a:off x="457200" y="5334000"/>
            <a:ext cx="8229600" cy="838200"/>
          </a:xfrm>
        </p:spPr>
        <p:txBody>
          <a:bodyPr/>
          <a:lstStyle/>
          <a:p>
            <a:pPr lvl="0"/>
            <a:r>
              <a:rPr lang="en-US" smtClean="0"/>
              <a:t>Click to edit Master text styles</a:t>
            </a:r>
          </a:p>
        </p:txBody>
      </p:sp>
    </p:spTree>
    <p:extLst>
      <p:ext uri="{BB962C8B-B14F-4D97-AF65-F5344CB8AC3E}">
        <p14:creationId xmlns:p14="http://schemas.microsoft.com/office/powerpoint/2010/main" val="3258143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2E121-19DC-421E-B4D4-4A719FF3DBF6}" type="datetime1">
              <a:rPr lang="en-US" smtClean="0">
                <a:solidFill>
                  <a:prstClr val="black">
                    <a:tint val="75000"/>
                  </a:prstClr>
                </a:solidFill>
              </a:rPr>
              <a:pPr/>
              <a:t>4/12/2019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7" name="Content Placeholder 6"/>
          <p:cNvSpPr>
            <a:spLocks noGrp="1"/>
          </p:cNvSpPr>
          <p:nvPr>
            <p:ph sz="quarter" idx="13"/>
          </p:nvPr>
        </p:nvSpPr>
        <p:spPr>
          <a:xfrm>
            <a:off x="304800" y="16002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4"/>
          </p:nvPr>
        </p:nvSpPr>
        <p:spPr>
          <a:xfrm>
            <a:off x="304800" y="41910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6"/>
          <p:cNvSpPr>
            <a:spLocks noGrp="1"/>
          </p:cNvSpPr>
          <p:nvPr>
            <p:ph sz="quarter" idx="15"/>
          </p:nvPr>
        </p:nvSpPr>
        <p:spPr>
          <a:xfrm>
            <a:off x="4724400" y="16002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6"/>
          <p:cNvSpPr>
            <a:spLocks noGrp="1"/>
          </p:cNvSpPr>
          <p:nvPr>
            <p:ph sz="quarter" idx="16"/>
          </p:nvPr>
        </p:nvSpPr>
        <p:spPr>
          <a:xfrm>
            <a:off x="4724400" y="4191000"/>
            <a:ext cx="41148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9499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727901-1682-41A5-941F-A5E5002B248A}" type="datetime1">
              <a:rPr lang="en-US" smtClean="0">
                <a:solidFill>
                  <a:prstClr val="black">
                    <a:tint val="75000"/>
                  </a:prstClr>
                </a:solidFill>
              </a:rPr>
              <a:pPr/>
              <a:t>4/12/2019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774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55EBA-CDBC-47A2-ADC7-5FBF01095A00}" type="datetime1">
              <a:rPr lang="en-US" smtClean="0">
                <a:solidFill>
                  <a:prstClr val="black">
                    <a:tint val="75000"/>
                  </a:prstClr>
                </a:solidFill>
              </a:rPr>
              <a:pPr/>
              <a:t>4/12/2019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88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5000">
              <a:srgbClr val="FFFFFF"/>
            </a:gs>
            <a:gs pos="60000">
              <a:srgbClr val="E6E6E6"/>
            </a:gs>
            <a:gs pos="97000">
              <a:srgbClr val="CFCFCF"/>
            </a:gs>
            <a:gs pos="80000">
              <a:srgbClr val="DEDEDE"/>
            </a:gs>
          </a:gsLst>
          <a:lin ang="27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5838009"/>
            <a:ext cx="9144000" cy="109619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75000"/>
                  </a:schemeClr>
                </a:solidFill>
                <a:latin typeface="Arial Narrow" panose="020B0606020202030204" pitchFamily="34" charset="0"/>
              </a:defRPr>
            </a:lvl1pPr>
          </a:lstStyle>
          <a:p>
            <a:fld id="{9C6C9D9A-1E15-4160-9810-FD6B69F3A039}" type="datetime1">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lumMod val="85000"/>
                  </a:schemeClr>
                </a:solidFill>
                <a:latin typeface="Arial" panose="020B0604020202020204" pitchFamily="34" charset="0"/>
                <a:cs typeface="Arial" panose="020B0604020202020204" pitchFamily="34" charset="0"/>
              </a:defRPr>
            </a:lvl1pPr>
          </a:lstStyle>
          <a:p>
            <a:fld id="{E68CB777-A129-4AF6-9ECC-E5865CD58601}"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547435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defTabSz="457200" rtl="0" eaLnBrk="1" latinLnBrk="0" hangingPunct="1">
        <a:spcBef>
          <a:spcPct val="0"/>
        </a:spcBef>
        <a:buNone/>
        <a:defRPr sz="3600" b="1" kern="1200">
          <a:solidFill>
            <a:schemeClr val="tx1">
              <a:lumMod val="50000"/>
              <a:lumOff val="50000"/>
            </a:schemeClr>
          </a:solidFill>
          <a:latin typeface="Georgia" panose="02040502050405020303" pitchFamily="18" charset="0"/>
          <a:ea typeface="+mj-ea"/>
          <a:cs typeface="Arial" pitchFamily="34" charset="0"/>
        </a:defRPr>
      </a:lvl1pPr>
    </p:titleStyle>
    <p:bodyStyle>
      <a:lvl1pPr marL="457200" indent="-457200" algn="l" defTabSz="457200" rtl="0" eaLnBrk="1" latinLnBrk="0" hangingPunct="1">
        <a:spcBef>
          <a:spcPts val="0"/>
        </a:spcBef>
        <a:buClr>
          <a:srgbClr val="FFC000"/>
        </a:buClr>
        <a:buSzPct val="150000"/>
        <a:buFont typeface="Wingdings" panose="05000000000000000000" pitchFamily="2" charset="2"/>
        <a:buChar char="§"/>
        <a:defRPr sz="2800" kern="1200">
          <a:solidFill>
            <a:schemeClr val="tx1"/>
          </a:solidFill>
          <a:latin typeface="Arial" pitchFamily="34" charset="0"/>
          <a:ea typeface="+mn-ea"/>
          <a:cs typeface="Arial" pitchFamily="34" charset="0"/>
        </a:defRPr>
      </a:lvl1pPr>
      <a:lvl2pPr marL="914400" indent="-457200" algn="l" defTabSz="457200" rtl="0" eaLnBrk="1" latinLnBrk="0" hangingPunct="1">
        <a:spcBef>
          <a:spcPts val="0"/>
        </a:spcBef>
        <a:buClr>
          <a:srgbClr val="FFC000"/>
        </a:buClr>
        <a:buSzPct val="15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buClr>
          <a:srgbClr val="FFC000"/>
        </a:buClr>
        <a:buFont typeface="Wingdings" panose="05000000000000000000" pitchFamily="2" charset="2"/>
        <a:buChar char="v"/>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www.google.com/url?url=http://www.avsforum.com/forum/113-subwoofers-bass-transducers/1510324-new-svs-pb2000-sb2000-subs-13.html&amp;rct=j&amp;frm=1&amp;q=&amp;esrc=s&amp;sa=U&amp;ei=MQXIVOO1GIODNsO6gfgO&amp;ved=0CDEQ9QEwAw&amp;usg=AFQjCNEypAmwgXYIGhmS08Wz2YPVM9Gi7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jpeg"/></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9.jpe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350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10</a:t>
            </a:fld>
            <a:endParaRPr lang="en-US" dirty="0">
              <a:solidFill>
                <a:prstClr val="black">
                  <a:tint val="75000"/>
                </a:prstClr>
              </a:solidFill>
            </a:endParaRPr>
          </a:p>
        </p:txBody>
      </p:sp>
      <p:sp>
        <p:nvSpPr>
          <p:cNvPr id="9" name="Title 8"/>
          <p:cNvSpPr>
            <a:spLocks noGrp="1"/>
          </p:cNvSpPr>
          <p:nvPr>
            <p:ph type="title"/>
          </p:nvPr>
        </p:nvSpPr>
        <p:spPr>
          <a:xfrm>
            <a:off x="457200" y="202980"/>
            <a:ext cx="8229600" cy="1143000"/>
          </a:xfrm>
        </p:spPr>
        <p:txBody>
          <a:bodyPr>
            <a:noAutofit/>
          </a:bodyPr>
          <a:lstStyle/>
          <a:p>
            <a:r>
              <a:rPr lang="en-US" dirty="0" err="1" smtClean="0">
                <a:latin typeface="Arial Black" panose="020B0A04020102020204" pitchFamily="34" charset="0"/>
              </a:rPr>
              <a:t>Candado</a:t>
            </a:r>
            <a:r>
              <a:rPr lang="en-US" dirty="0" smtClean="0">
                <a:latin typeface="Arial Black" panose="020B0A04020102020204" pitchFamily="34" charset="0"/>
              </a:rPr>
              <a:t>/</a:t>
            </a:r>
            <a:r>
              <a:rPr lang="en-US" dirty="0" err="1" smtClean="0">
                <a:latin typeface="Arial Black" panose="020B0A04020102020204" pitchFamily="34" charset="0"/>
              </a:rPr>
              <a:t>Etiqueta</a:t>
            </a:r>
            <a:r>
              <a:rPr lang="en-US" dirty="0" smtClean="0">
                <a:latin typeface="Arial Black" panose="020B0A04020102020204" pitchFamily="34" charset="0"/>
              </a:rPr>
              <a:t> </a:t>
            </a:r>
            <a:r>
              <a:rPr lang="en-US" dirty="0">
                <a:latin typeface="Arial Black" panose="020B0A04020102020204" pitchFamily="34" charset="0"/>
              </a:rPr>
              <a:t>A</a:t>
            </a:r>
            <a:r>
              <a:rPr lang="en-US" dirty="0" smtClean="0">
                <a:latin typeface="Arial Black" panose="020B0A04020102020204" pitchFamily="34" charset="0"/>
              </a:rPr>
              <a:t>ntes de </a:t>
            </a:r>
            <a:r>
              <a:rPr lang="en-US" dirty="0" err="1">
                <a:latin typeface="Arial Black" panose="020B0A04020102020204" pitchFamily="34" charset="0"/>
              </a:rPr>
              <a:t>T</a:t>
            </a:r>
            <a:r>
              <a:rPr lang="en-US" dirty="0" err="1" smtClean="0">
                <a:latin typeface="Arial Black" panose="020B0A04020102020204" pitchFamily="34" charset="0"/>
              </a:rPr>
              <a:t>rabajar</a:t>
            </a:r>
            <a:endParaRPr lang="en-US" dirty="0">
              <a:latin typeface="Arial Black" panose="020B0A04020102020204" pitchFamily="34" charset="0"/>
            </a:endParaRPr>
          </a:p>
        </p:txBody>
      </p:sp>
      <p:sp>
        <p:nvSpPr>
          <p:cNvPr id="2" name="Content Placeholder 1"/>
          <p:cNvSpPr>
            <a:spLocks noGrp="1"/>
          </p:cNvSpPr>
          <p:nvPr>
            <p:ph sz="half" idx="1"/>
          </p:nvPr>
        </p:nvSpPr>
        <p:spPr>
          <a:xfrm>
            <a:off x="473040" y="4888390"/>
            <a:ext cx="2971800" cy="1439341"/>
          </a:xfrm>
        </p:spPr>
        <p:txBody>
          <a:bodyPr>
            <a:noAutofit/>
          </a:bodyPr>
          <a:lstStyle/>
          <a:p>
            <a:pPr marL="0" indent="0" algn="ctr">
              <a:buNone/>
            </a:pPr>
            <a:r>
              <a:rPr lang="en-US" sz="3200" dirty="0"/>
              <a:t>Motor de </a:t>
            </a:r>
            <a:r>
              <a:rPr lang="en-US" sz="3200" dirty="0" err="1"/>
              <a:t>accionamiento</a:t>
            </a:r>
            <a:r>
              <a:rPr lang="en-US" sz="3200" dirty="0"/>
              <a:t> a </a:t>
            </a:r>
            <a:r>
              <a:rPr lang="en-US" sz="3200" dirty="0" err="1"/>
              <a:t>transportador</a:t>
            </a:r>
            <a:endParaRPr lang="en-US" sz="3200" dirty="0"/>
          </a:p>
          <a:p>
            <a:pPr marL="0" indent="0" algn="ctr">
              <a:buNone/>
            </a:pPr>
            <a:endParaRPr lang="en-US" sz="3200" dirty="0"/>
          </a:p>
        </p:txBody>
      </p:sp>
      <p:pic>
        <p:nvPicPr>
          <p:cNvPr id="5" name="Picture 4" title="Trabajador está bloqueando la fuente de energí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040" y="1603646"/>
            <a:ext cx="2971800" cy="3396343"/>
          </a:xfrm>
          <a:prstGeom prst="rect">
            <a:avLst/>
          </a:prstGeom>
        </p:spPr>
      </p:pic>
      <p:sp>
        <p:nvSpPr>
          <p:cNvPr id="4" name="Content Placeholder 3"/>
          <p:cNvSpPr>
            <a:spLocks noGrp="1"/>
          </p:cNvSpPr>
          <p:nvPr>
            <p:ph sz="half" idx="2"/>
          </p:nvPr>
        </p:nvSpPr>
        <p:spPr>
          <a:xfrm>
            <a:off x="5505314" y="1435790"/>
            <a:ext cx="3189421" cy="998530"/>
          </a:xfrm>
        </p:spPr>
        <p:txBody>
          <a:bodyPr>
            <a:noAutofit/>
          </a:bodyPr>
          <a:lstStyle/>
          <a:p>
            <a:pPr marL="0" indent="0" algn="ctr">
              <a:buNone/>
            </a:pPr>
            <a:r>
              <a:rPr lang="en-US" sz="3200" dirty="0" err="1"/>
              <a:t>Sujetar</a:t>
            </a:r>
            <a:r>
              <a:rPr lang="en-US" sz="3200" dirty="0"/>
              <a:t>/</a:t>
            </a:r>
            <a:r>
              <a:rPr lang="en-US" sz="3200" dirty="0" err="1"/>
              <a:t>asegurar</a:t>
            </a:r>
            <a:r>
              <a:rPr lang="en-US" sz="3200" dirty="0"/>
              <a:t> </a:t>
            </a:r>
            <a:r>
              <a:rPr lang="en-US" sz="3200" dirty="0" err="1"/>
              <a:t>banda</a:t>
            </a:r>
            <a:endParaRPr lang="en-US" sz="3200" dirty="0"/>
          </a:p>
          <a:p>
            <a:pPr marL="0" indent="0" algn="ctr">
              <a:buNone/>
            </a:pPr>
            <a:endParaRPr lang="en-US" sz="3200" dirty="0"/>
          </a:p>
        </p:txBody>
      </p:sp>
      <p:pic>
        <p:nvPicPr>
          <p:cNvPr id="10" name="Picture 9" title="Sujete la correa antes del trabaj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227635" y="2925770"/>
            <a:ext cx="3962399" cy="2971800"/>
          </a:xfrm>
          <a:prstGeom prst="rect">
            <a:avLst/>
          </a:prstGeom>
        </p:spPr>
      </p:pic>
    </p:spTree>
    <p:extLst>
      <p:ext uri="{BB962C8B-B14F-4D97-AF65-F5344CB8AC3E}">
        <p14:creationId xmlns:p14="http://schemas.microsoft.com/office/powerpoint/2010/main" val="2395907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11</a:t>
            </a:fld>
            <a:endParaRPr lang="en-US" dirty="0">
              <a:solidFill>
                <a:prstClr val="black">
                  <a:tint val="75000"/>
                </a:prstClr>
              </a:solidFill>
            </a:endParaRPr>
          </a:p>
        </p:txBody>
      </p:sp>
      <p:sp>
        <p:nvSpPr>
          <p:cNvPr id="2" name="Title 1"/>
          <p:cNvSpPr>
            <a:spLocks noGrp="1"/>
          </p:cNvSpPr>
          <p:nvPr>
            <p:ph type="title"/>
          </p:nvPr>
        </p:nvSpPr>
        <p:spPr/>
        <p:txBody>
          <a:bodyPr>
            <a:noAutofit/>
          </a:bodyPr>
          <a:lstStyle/>
          <a:p>
            <a:r>
              <a:rPr lang="es-HN" dirty="0" smtClean="0"/>
              <a:t>Etiquetar y Resguardar </a:t>
            </a:r>
            <a:r>
              <a:rPr lang="es-HN" dirty="0"/>
              <a:t>P</a:t>
            </a:r>
            <a:r>
              <a:rPr lang="es-HN" dirty="0" smtClean="0"/>
              <a:t>uertas de Inspección</a:t>
            </a:r>
            <a:endParaRPr lang="es-HN" dirty="0"/>
          </a:p>
        </p:txBody>
      </p:sp>
      <p:sp>
        <p:nvSpPr>
          <p:cNvPr id="3" name="Content Placeholder 2"/>
          <p:cNvSpPr>
            <a:spLocks noGrp="1"/>
          </p:cNvSpPr>
          <p:nvPr>
            <p:ph idx="1"/>
          </p:nvPr>
        </p:nvSpPr>
        <p:spPr/>
        <p:txBody>
          <a:bodyPr/>
          <a:lstStyle/>
          <a:p>
            <a:pPr>
              <a:spcAft>
                <a:spcPts val="600"/>
              </a:spcAft>
            </a:pPr>
            <a:r>
              <a:rPr lang="es-HN" sz="3200" dirty="0" smtClean="0"/>
              <a:t>Etiquetas de advertencia</a:t>
            </a:r>
          </a:p>
          <a:p>
            <a:pPr>
              <a:spcAft>
                <a:spcPts val="600"/>
              </a:spcAft>
            </a:pPr>
            <a:r>
              <a:rPr lang="es-HN" sz="3200" dirty="0" smtClean="0"/>
              <a:t>Malla de resguardo - Detrás</a:t>
            </a:r>
          </a:p>
          <a:p>
            <a:pPr lvl="1">
              <a:spcAft>
                <a:spcPts val="600"/>
              </a:spcAft>
            </a:pPr>
            <a:r>
              <a:rPr lang="es-HN" sz="2800" dirty="0" smtClean="0"/>
              <a:t>Abrir sin herramienta</a:t>
            </a:r>
            <a:endParaRPr lang="es-HN" sz="2800" dirty="0"/>
          </a:p>
        </p:txBody>
      </p:sp>
      <p:grpSp>
        <p:nvGrpSpPr>
          <p:cNvPr id="17" name="Group 16" title="Resguardo para puerta de inspección"/>
          <p:cNvGrpSpPr/>
          <p:nvPr/>
        </p:nvGrpSpPr>
        <p:grpSpPr>
          <a:xfrm>
            <a:off x="6214505" y="1488645"/>
            <a:ext cx="2262104" cy="2307140"/>
            <a:chOff x="6214505" y="1488645"/>
            <a:chExt cx="2262104" cy="2307140"/>
          </a:xfrm>
        </p:grpSpPr>
        <p:pic>
          <p:nvPicPr>
            <p:cNvPr id="5" name="Picture 4" title="Resguardo para puerta de inspecció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4505" y="1488645"/>
              <a:ext cx="2262104" cy="2286000"/>
            </a:xfrm>
            <a:prstGeom prst="rect">
              <a:avLst/>
            </a:prstGeom>
          </p:spPr>
        </p:pic>
        <p:sp>
          <p:nvSpPr>
            <p:cNvPr id="8" name="TextBox 7"/>
            <p:cNvSpPr txBox="1"/>
            <p:nvPr/>
          </p:nvSpPr>
          <p:spPr>
            <a:xfrm>
              <a:off x="6214505" y="3334120"/>
              <a:ext cx="2262104" cy="461665"/>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Resguardo</a:t>
              </a:r>
              <a:endParaRPr lang="en-US" sz="2400" b="1" dirty="0">
                <a:solidFill>
                  <a:prstClr val="white"/>
                </a:solidFill>
                <a:latin typeface="Arial" panose="020B0604020202020204" pitchFamily="34" charset="0"/>
                <a:cs typeface="Arial" panose="020B0604020202020204" pitchFamily="34" charset="0"/>
              </a:endParaRPr>
            </a:p>
          </p:txBody>
        </p:sp>
      </p:grpSp>
      <p:pic>
        <p:nvPicPr>
          <p:cNvPr id="10" name="Picture 9" title="Advertencia de peligro de piezas móvil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5289" y="3344877"/>
            <a:ext cx="1822293" cy="2743200"/>
          </a:xfrm>
          <a:prstGeom prst="rect">
            <a:avLst/>
          </a:prstGeom>
        </p:spPr>
      </p:pic>
      <p:grpSp>
        <p:nvGrpSpPr>
          <p:cNvPr id="18" name="Group 17" title="sin resguardo En la puerta de inspección"/>
          <p:cNvGrpSpPr/>
          <p:nvPr/>
        </p:nvGrpSpPr>
        <p:grpSpPr>
          <a:xfrm>
            <a:off x="5934456" y="3802077"/>
            <a:ext cx="2822202" cy="2286000"/>
            <a:chOff x="5934456" y="3802077"/>
            <a:chExt cx="2822202" cy="2286000"/>
          </a:xfrm>
        </p:grpSpPr>
        <p:pic>
          <p:nvPicPr>
            <p:cNvPr id="7" name="Picture 6" title="Sin resguardo en la Puertas de Inspecció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34456" y="3802077"/>
              <a:ext cx="2822202" cy="2286000"/>
            </a:xfrm>
            <a:prstGeom prst="rect">
              <a:avLst/>
            </a:prstGeom>
          </p:spPr>
        </p:pic>
        <p:sp>
          <p:nvSpPr>
            <p:cNvPr id="9" name="TextBox 8"/>
            <p:cNvSpPr txBox="1"/>
            <p:nvPr/>
          </p:nvSpPr>
          <p:spPr>
            <a:xfrm>
              <a:off x="5934456" y="5626412"/>
              <a:ext cx="2822202" cy="461665"/>
            </a:xfrm>
            <a:prstGeom prst="rect">
              <a:avLst/>
            </a:prstGeom>
            <a:noFill/>
          </p:spPr>
          <p:txBody>
            <a:bodyPr wrap="square" rtlCol="0">
              <a:spAutoFit/>
            </a:bodyPr>
            <a:lstStyle/>
            <a:p>
              <a:r>
                <a:rPr lang="en-US" sz="2400" b="1" dirty="0">
                  <a:solidFill>
                    <a:prstClr val="white"/>
                  </a:solidFill>
                  <a:latin typeface="Arial" panose="020B0604020202020204" pitchFamily="34" charset="0"/>
                  <a:cs typeface="Arial" panose="020B0604020202020204" pitchFamily="34" charset="0"/>
                </a:rPr>
                <a:t>Sin </a:t>
              </a:r>
              <a:r>
                <a:rPr lang="en-US" sz="2400" b="1" dirty="0" err="1">
                  <a:solidFill>
                    <a:prstClr val="white"/>
                  </a:solidFill>
                  <a:latin typeface="Arial" panose="020B0604020202020204" pitchFamily="34" charset="0"/>
                  <a:cs typeface="Arial" panose="020B0604020202020204" pitchFamily="34" charset="0"/>
                </a:rPr>
                <a:t>resguardo</a:t>
              </a:r>
              <a:endParaRPr lang="en-US" sz="2400" b="1" dirty="0">
                <a:solidFill>
                  <a:prstClr val="white"/>
                </a:solidFill>
                <a:latin typeface="Arial" panose="020B0604020202020204" pitchFamily="34" charset="0"/>
                <a:cs typeface="Arial" panose="020B0604020202020204" pitchFamily="34" charset="0"/>
              </a:endParaRPr>
            </a:p>
          </p:txBody>
        </p:sp>
      </p:grpSp>
      <p:grpSp>
        <p:nvGrpSpPr>
          <p:cNvPr id="19" name="Group 18" title="Resguardo en la  puerta de inspección"/>
          <p:cNvGrpSpPr/>
          <p:nvPr/>
        </p:nvGrpSpPr>
        <p:grpSpPr>
          <a:xfrm>
            <a:off x="2660546" y="3811221"/>
            <a:ext cx="2822201" cy="2286000"/>
            <a:chOff x="2660546" y="3811221"/>
            <a:chExt cx="2822201" cy="2286000"/>
          </a:xfrm>
        </p:grpSpPr>
        <p:pic>
          <p:nvPicPr>
            <p:cNvPr id="6" name="Picture 5" title="Resguardo en la  puerta de inspección"/>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60546" y="3811221"/>
              <a:ext cx="2822201" cy="2286000"/>
            </a:xfrm>
            <a:prstGeom prst="rect">
              <a:avLst/>
            </a:prstGeom>
          </p:spPr>
        </p:pic>
        <p:sp>
          <p:nvSpPr>
            <p:cNvPr id="12" name="TextBox 11"/>
            <p:cNvSpPr txBox="1"/>
            <p:nvPr/>
          </p:nvSpPr>
          <p:spPr>
            <a:xfrm>
              <a:off x="2660546" y="5626411"/>
              <a:ext cx="2262104" cy="461665"/>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Resguardo</a:t>
              </a:r>
              <a:endParaRPr lang="en-US" sz="24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04804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err="1" smtClean="0">
                <a:solidFill>
                  <a:srgbClr val="FF9900"/>
                </a:solidFill>
                <a:latin typeface="Arial Black" panose="020B0A04020102020204" pitchFamily="34" charset="0"/>
              </a:rPr>
              <a:t>Inspeccion</a:t>
            </a:r>
            <a:r>
              <a:rPr lang="en-US" cap="none" dirty="0" smtClean="0">
                <a:solidFill>
                  <a:srgbClr val="FF9900"/>
                </a:solidFill>
                <a:latin typeface="Arial Black" panose="020B0A04020102020204" pitchFamily="34" charset="0"/>
              </a:rPr>
              <a:t> de Banda y </a:t>
            </a:r>
            <a:r>
              <a:rPr lang="en-US" cap="none" dirty="0" err="1" smtClean="0">
                <a:solidFill>
                  <a:srgbClr val="FF9900"/>
                </a:solidFill>
                <a:latin typeface="Arial Black" panose="020B0A04020102020204" pitchFamily="34" charset="0"/>
              </a:rPr>
              <a:t>Cangilones</a:t>
            </a:r>
            <a:endParaRPr lang="en-US" cap="none" dirty="0">
              <a:solidFill>
                <a:srgbClr val="FF9900"/>
              </a:solidFill>
              <a:latin typeface="Arial Black" panose="020B0A04020102020204" pitchFamily="34" charset="0"/>
            </a:endParaRPr>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38959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E68CB777-A129-4AF6-9ECC-E5865CD58601}" type="slidenum">
              <a:rPr lang="en-US" smtClean="0">
                <a:solidFill>
                  <a:prstClr val="black">
                    <a:tint val="75000"/>
                  </a:prstClr>
                </a:solidFill>
              </a:rPr>
              <a:pPr/>
              <a:t>13</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n-US" dirty="0" err="1" smtClean="0"/>
              <a:t>Observar</a:t>
            </a:r>
            <a:r>
              <a:rPr lang="en-US" dirty="0" smtClean="0"/>
              <a:t> </a:t>
            </a:r>
            <a:r>
              <a:rPr lang="en-US" dirty="0"/>
              <a:t>U</a:t>
            </a:r>
            <a:r>
              <a:rPr lang="en-US" dirty="0" smtClean="0"/>
              <a:t>na </a:t>
            </a:r>
            <a:r>
              <a:rPr lang="en-US" dirty="0" err="1"/>
              <a:t>V</a:t>
            </a:r>
            <a:r>
              <a:rPr lang="en-US" dirty="0" err="1" smtClean="0"/>
              <a:t>uelta</a:t>
            </a:r>
            <a:r>
              <a:rPr lang="en-US" dirty="0" smtClean="0"/>
              <a:t> </a:t>
            </a:r>
            <a:r>
              <a:rPr lang="en-US" dirty="0" err="1"/>
              <a:t>C</a:t>
            </a:r>
            <a:r>
              <a:rPr lang="en-US" dirty="0" err="1" smtClean="0"/>
              <a:t>ompleta</a:t>
            </a:r>
            <a:endParaRPr lang="en-US" dirty="0"/>
          </a:p>
        </p:txBody>
      </p:sp>
      <p:sp>
        <p:nvSpPr>
          <p:cNvPr id="3" name="Content Placeholder 2"/>
          <p:cNvSpPr>
            <a:spLocks noGrp="1"/>
          </p:cNvSpPr>
          <p:nvPr>
            <p:ph idx="1"/>
          </p:nvPr>
        </p:nvSpPr>
        <p:spPr>
          <a:xfrm>
            <a:off x="457200" y="1600201"/>
            <a:ext cx="5036520" cy="1407454"/>
          </a:xfrm>
        </p:spPr>
        <p:txBody>
          <a:bodyPr>
            <a:normAutofit/>
          </a:bodyPr>
          <a:lstStyle/>
          <a:p>
            <a:pPr marL="0" indent="0">
              <a:buNone/>
            </a:pPr>
            <a:r>
              <a:rPr lang="en-US" sz="3200" dirty="0" err="1" smtClean="0"/>
              <a:t>Comenzar</a:t>
            </a:r>
            <a:r>
              <a:rPr lang="en-US" sz="3200" dirty="0" smtClean="0"/>
              <a:t> </a:t>
            </a:r>
            <a:r>
              <a:rPr lang="en-US" sz="3200" dirty="0" err="1" smtClean="0"/>
              <a:t>en</a:t>
            </a:r>
            <a:r>
              <a:rPr lang="en-US" sz="3200" dirty="0" smtClean="0"/>
              <a:t> el </a:t>
            </a:r>
            <a:r>
              <a:rPr lang="en-US" sz="3200" dirty="0" err="1" smtClean="0"/>
              <a:t>empalme</a:t>
            </a:r>
            <a:r>
              <a:rPr lang="en-US" sz="3200" dirty="0" smtClean="0"/>
              <a:t> o </a:t>
            </a:r>
            <a:r>
              <a:rPr lang="en-US" sz="3200" dirty="0" err="1" smtClean="0"/>
              <a:t>marca</a:t>
            </a:r>
            <a:endParaRPr lang="en-US" sz="3200" dirty="0"/>
          </a:p>
        </p:txBody>
      </p:sp>
      <p:pic>
        <p:nvPicPr>
          <p:cNvPr id="5" name="Picture 4" title="  la inspección comenzar en empalm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3420" y="2872679"/>
            <a:ext cx="4425613" cy="2743200"/>
          </a:xfrm>
          <a:prstGeom prst="rect">
            <a:avLst/>
          </a:prstGeom>
          <a:ln>
            <a:noFill/>
          </a:ln>
        </p:spPr>
      </p:pic>
      <p:sp>
        <p:nvSpPr>
          <p:cNvPr id="6" name="TextBox 5"/>
          <p:cNvSpPr txBox="1"/>
          <p:nvPr/>
        </p:nvSpPr>
        <p:spPr>
          <a:xfrm>
            <a:off x="434515" y="5617280"/>
            <a:ext cx="4425613" cy="461665"/>
          </a:xfrm>
          <a:prstGeom prst="rect">
            <a:avLst/>
          </a:prstGeom>
          <a:noFill/>
        </p:spPr>
        <p:txBody>
          <a:bodyPr wrap="square" rtlCol="0">
            <a:spAutoFit/>
          </a:bodyPr>
          <a:lstStyle/>
          <a:p>
            <a:pPr algn="ctr"/>
            <a:r>
              <a:rPr lang="en-US" sz="2400" b="1" dirty="0" err="1">
                <a:solidFill>
                  <a:prstClr val="black"/>
                </a:solidFill>
                <a:latin typeface="Arial" panose="020B0604020202020204" pitchFamily="34" charset="0"/>
                <a:cs typeface="Arial" panose="020B0604020202020204" pitchFamily="34" charset="0"/>
              </a:rPr>
              <a:t>Comenzar</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en</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empalme</a:t>
            </a:r>
            <a:endParaRPr lang="en-US" sz="2400" b="1" dirty="0">
              <a:solidFill>
                <a:prstClr val="black"/>
              </a:solidFill>
              <a:latin typeface="Arial" panose="020B0604020202020204" pitchFamily="34" charset="0"/>
              <a:cs typeface="Arial" panose="020B0604020202020204" pitchFamily="34" charset="0"/>
            </a:endParaRPr>
          </a:p>
        </p:txBody>
      </p:sp>
      <p:pic>
        <p:nvPicPr>
          <p:cNvPr id="4" name="Picture 3" title="Marca de inicio en CANGILON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8935" y="1470345"/>
            <a:ext cx="3199450" cy="4114800"/>
          </a:xfrm>
          <a:prstGeom prst="rect">
            <a:avLst/>
          </a:prstGeom>
        </p:spPr>
      </p:pic>
      <p:sp>
        <p:nvSpPr>
          <p:cNvPr id="7" name="TextBox 6"/>
          <p:cNvSpPr txBox="1"/>
          <p:nvPr/>
        </p:nvSpPr>
        <p:spPr>
          <a:xfrm>
            <a:off x="5647340" y="5579680"/>
            <a:ext cx="3199450" cy="461665"/>
          </a:xfrm>
          <a:prstGeom prst="rect">
            <a:avLst/>
          </a:prstGeom>
          <a:noFill/>
        </p:spPr>
        <p:txBody>
          <a:bodyPr wrap="square" rtlCol="0">
            <a:spAutoFit/>
          </a:bodyPr>
          <a:lstStyle/>
          <a:p>
            <a:pPr algn="ctr"/>
            <a:r>
              <a:rPr lang="en-US" sz="2400" b="1" dirty="0" err="1">
                <a:solidFill>
                  <a:prstClr val="black"/>
                </a:solidFill>
                <a:latin typeface="Arial" panose="020B0604020202020204" pitchFamily="34" charset="0"/>
                <a:cs typeface="Arial" panose="020B0604020202020204" pitchFamily="34" charset="0"/>
              </a:rPr>
              <a:t>Marca</a:t>
            </a:r>
            <a:r>
              <a:rPr lang="en-US" sz="2400" b="1" dirty="0">
                <a:solidFill>
                  <a:prstClr val="black"/>
                </a:solidFill>
                <a:latin typeface="Arial" panose="020B0604020202020204" pitchFamily="34" charset="0"/>
                <a:cs typeface="Arial" panose="020B0604020202020204" pitchFamily="34" charset="0"/>
              </a:rPr>
              <a:t> de </a:t>
            </a:r>
            <a:r>
              <a:rPr lang="en-US" sz="2400" b="1" dirty="0" err="1">
                <a:solidFill>
                  <a:prstClr val="black"/>
                </a:solidFill>
                <a:latin typeface="Arial" panose="020B0604020202020204" pitchFamily="34" charset="0"/>
                <a:cs typeface="Arial" panose="020B0604020202020204" pitchFamily="34" charset="0"/>
              </a:rPr>
              <a:t>inicio</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15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14</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n-US" dirty="0" err="1" smtClean="0"/>
              <a:t>Rotar</a:t>
            </a:r>
            <a:r>
              <a:rPr lang="en-US" dirty="0" smtClean="0"/>
              <a:t> la </a:t>
            </a:r>
            <a:r>
              <a:rPr lang="en-US" dirty="0"/>
              <a:t>B</a:t>
            </a:r>
            <a:r>
              <a:rPr lang="en-US" dirty="0" smtClean="0"/>
              <a:t>anda </a:t>
            </a:r>
            <a:r>
              <a:rPr lang="en-US" dirty="0"/>
              <a:t>L</a:t>
            </a:r>
            <a:r>
              <a:rPr lang="en-US" dirty="0" smtClean="0"/>
              <a:t>entamente</a:t>
            </a:r>
            <a:endParaRPr lang="en-US" dirty="0"/>
          </a:p>
        </p:txBody>
      </p:sp>
      <p:sp>
        <p:nvSpPr>
          <p:cNvPr id="3" name="Content Placeholder 2"/>
          <p:cNvSpPr>
            <a:spLocks noGrp="1"/>
          </p:cNvSpPr>
          <p:nvPr>
            <p:ph idx="1"/>
          </p:nvPr>
        </p:nvSpPr>
        <p:spPr>
          <a:xfrm>
            <a:off x="424260" y="1600200"/>
            <a:ext cx="8229600" cy="4525963"/>
          </a:xfrm>
        </p:spPr>
        <p:txBody>
          <a:bodyPr>
            <a:normAutofit/>
          </a:bodyPr>
          <a:lstStyle/>
          <a:p>
            <a:pPr>
              <a:spcAft>
                <a:spcPts val="600"/>
              </a:spcAft>
            </a:pPr>
            <a:r>
              <a:rPr lang="en-US" sz="3200" dirty="0" err="1" smtClean="0"/>
              <a:t>Manualmente</a:t>
            </a:r>
            <a:endParaRPr lang="en-US" sz="3200" dirty="0" smtClean="0"/>
          </a:p>
          <a:p>
            <a:pPr>
              <a:spcAft>
                <a:spcPts val="600"/>
              </a:spcAft>
            </a:pPr>
            <a:r>
              <a:rPr lang="en-US" sz="3200" dirty="0" err="1" smtClean="0"/>
              <a:t>Variador</a:t>
            </a:r>
            <a:r>
              <a:rPr lang="en-US" sz="3200" dirty="0" smtClean="0"/>
              <a:t> de </a:t>
            </a:r>
            <a:r>
              <a:rPr lang="en-US" sz="3200" dirty="0" err="1" smtClean="0"/>
              <a:t>velocidad</a:t>
            </a:r>
            <a:endParaRPr lang="en-US" sz="3200" dirty="0" smtClean="0"/>
          </a:p>
          <a:p>
            <a:pPr>
              <a:spcAft>
                <a:spcPts val="600"/>
              </a:spcAft>
            </a:pPr>
            <a:r>
              <a:rPr lang="en-US" sz="3200" dirty="0" err="1" smtClean="0"/>
              <a:t>Accionamiento</a:t>
            </a:r>
            <a:r>
              <a:rPr lang="en-US" sz="3200" dirty="0" smtClean="0"/>
              <a:t> de </a:t>
            </a:r>
            <a:r>
              <a:rPr lang="en-US" sz="3200" dirty="0" err="1" smtClean="0"/>
              <a:t>arrastre</a:t>
            </a:r>
            <a:endParaRPr lang="en-US" sz="3200" dirty="0"/>
          </a:p>
        </p:txBody>
      </p:sp>
      <p:pic>
        <p:nvPicPr>
          <p:cNvPr id="6" name="Picture 5" title="Controles de uso y Ajustar el Variador de velocida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9650" y="1585560"/>
            <a:ext cx="2201119" cy="3200400"/>
          </a:xfrm>
          <a:prstGeom prst="rect">
            <a:avLst/>
          </a:prstGeom>
        </p:spPr>
      </p:pic>
      <p:sp>
        <p:nvSpPr>
          <p:cNvPr id="7" name="TextBox 6"/>
          <p:cNvSpPr txBox="1"/>
          <p:nvPr/>
        </p:nvSpPr>
        <p:spPr>
          <a:xfrm>
            <a:off x="6008624" y="3703122"/>
            <a:ext cx="2197433" cy="1107996"/>
          </a:xfrm>
          <a:prstGeom prst="rect">
            <a:avLst/>
          </a:prstGeom>
          <a:noFill/>
        </p:spPr>
        <p:txBody>
          <a:bodyPr wrap="square" rtlCol="0">
            <a:spAutoFit/>
          </a:bodyPr>
          <a:lstStyle/>
          <a:p>
            <a:r>
              <a:rPr lang="en-US" sz="2200" b="1" dirty="0" err="1">
                <a:solidFill>
                  <a:prstClr val="white"/>
                </a:solidFill>
                <a:latin typeface="Arial" panose="020B0604020202020204" pitchFamily="34" charset="0"/>
                <a:cs typeface="Arial" panose="020B0604020202020204" pitchFamily="34" charset="0"/>
              </a:rPr>
              <a:t>Ajustar</a:t>
            </a:r>
            <a:r>
              <a:rPr lang="en-US" sz="2200" b="1" dirty="0">
                <a:solidFill>
                  <a:prstClr val="white"/>
                </a:solidFill>
                <a:latin typeface="Arial" panose="020B0604020202020204" pitchFamily="34" charset="0"/>
                <a:cs typeface="Arial" panose="020B0604020202020204" pitchFamily="34" charset="0"/>
              </a:rPr>
              <a:t> el </a:t>
            </a:r>
            <a:r>
              <a:rPr lang="en-US" sz="2200" b="1" dirty="0" err="1">
                <a:solidFill>
                  <a:prstClr val="white"/>
                </a:solidFill>
                <a:latin typeface="Arial" panose="020B0604020202020204" pitchFamily="34" charset="0"/>
                <a:cs typeface="Arial" panose="020B0604020202020204" pitchFamily="34" charset="0"/>
              </a:rPr>
              <a:t>Variador</a:t>
            </a:r>
            <a:r>
              <a:rPr lang="en-US" sz="2200" b="1" dirty="0">
                <a:solidFill>
                  <a:prstClr val="white"/>
                </a:solidFill>
                <a:latin typeface="Arial" panose="020B0604020202020204" pitchFamily="34" charset="0"/>
                <a:cs typeface="Arial" panose="020B0604020202020204" pitchFamily="34" charset="0"/>
              </a:rPr>
              <a:t> de </a:t>
            </a:r>
            <a:r>
              <a:rPr lang="en-US" sz="2200" b="1" dirty="0" err="1">
                <a:solidFill>
                  <a:prstClr val="white"/>
                </a:solidFill>
                <a:latin typeface="Arial" panose="020B0604020202020204" pitchFamily="34" charset="0"/>
                <a:cs typeface="Arial" panose="020B0604020202020204" pitchFamily="34" charset="0"/>
              </a:rPr>
              <a:t>velocidad</a:t>
            </a:r>
            <a:endParaRPr lang="en-US" sz="2200" b="1" dirty="0">
              <a:solidFill>
                <a:prstClr val="white"/>
              </a:solidFill>
              <a:latin typeface="Arial" panose="020B0604020202020204" pitchFamily="34" charset="0"/>
              <a:cs typeface="Arial" panose="020B0604020202020204" pitchFamily="34" charset="0"/>
            </a:endParaRPr>
          </a:p>
        </p:txBody>
      </p:sp>
      <p:pic>
        <p:nvPicPr>
          <p:cNvPr id="5" name="Picture 4" title="Barra de uso para rotar la banda lentament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1070" y="3352190"/>
            <a:ext cx="3959847" cy="2739079"/>
          </a:xfrm>
          <a:prstGeom prst="rect">
            <a:avLst/>
          </a:prstGeom>
        </p:spPr>
      </p:pic>
      <p:sp>
        <p:nvSpPr>
          <p:cNvPr id="8" name="TextBox 7"/>
          <p:cNvSpPr txBox="1"/>
          <p:nvPr/>
        </p:nvSpPr>
        <p:spPr>
          <a:xfrm>
            <a:off x="509717" y="3352190"/>
            <a:ext cx="1834793" cy="830997"/>
          </a:xfrm>
          <a:prstGeom prst="rect">
            <a:avLst/>
          </a:prstGeom>
          <a:noFill/>
        </p:spPr>
        <p:txBody>
          <a:bodyPr wrap="square" rtlCol="0">
            <a:spAutoFit/>
          </a:bodyPr>
          <a:lstStyle/>
          <a:p>
            <a:r>
              <a:rPr lang="en-US" sz="2400" b="1" dirty="0">
                <a:solidFill>
                  <a:prstClr val="white"/>
                </a:solidFill>
                <a:latin typeface="Arial" panose="020B0604020202020204" pitchFamily="34" charset="0"/>
                <a:cs typeface="Arial" panose="020B0604020202020204" pitchFamily="34" charset="0"/>
              </a:rPr>
              <a:t>Manual – </a:t>
            </a:r>
            <a:r>
              <a:rPr lang="en-US" sz="2400" b="1" dirty="0" err="1">
                <a:solidFill>
                  <a:prstClr val="white"/>
                </a:solidFill>
                <a:latin typeface="Arial" panose="020B0604020202020204" pitchFamily="34" charset="0"/>
                <a:cs typeface="Arial" panose="020B0604020202020204" pitchFamily="34" charset="0"/>
              </a:rPr>
              <a:t>usar</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barra</a:t>
            </a:r>
            <a:endParaRPr lang="en-US" sz="2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82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15</a:t>
            </a:fld>
            <a:endParaRPr lang="en-US" dirty="0">
              <a:solidFill>
                <a:prstClr val="black">
                  <a:tint val="75000"/>
                </a:prstClr>
              </a:solidFill>
            </a:endParaRPr>
          </a:p>
        </p:txBody>
      </p:sp>
      <p:sp>
        <p:nvSpPr>
          <p:cNvPr id="3" name="Title 2"/>
          <p:cNvSpPr>
            <a:spLocks noGrp="1"/>
          </p:cNvSpPr>
          <p:nvPr>
            <p:ph type="title"/>
          </p:nvPr>
        </p:nvSpPr>
        <p:spPr/>
        <p:txBody>
          <a:bodyPr>
            <a:noAutofit/>
          </a:bodyPr>
          <a:lstStyle/>
          <a:p>
            <a:r>
              <a:rPr lang="es-ES" dirty="0">
                <a:latin typeface="Arial Black" panose="020B0A04020102020204" pitchFamily="34" charset="0"/>
              </a:rPr>
              <a:t>Mirar </a:t>
            </a:r>
            <a:r>
              <a:rPr lang="es-ES" dirty="0" smtClean="0">
                <a:latin typeface="Arial Black" panose="020B0A04020102020204" pitchFamily="34" charset="0"/>
              </a:rPr>
              <a:t>Delante/Detrás </a:t>
            </a:r>
            <a:r>
              <a:rPr lang="es-ES" dirty="0">
                <a:latin typeface="Arial Black" panose="020B0A04020102020204" pitchFamily="34" charset="0"/>
              </a:rPr>
              <a:t>por </a:t>
            </a:r>
            <a:r>
              <a:rPr lang="es-ES" dirty="0" smtClean="0">
                <a:latin typeface="Arial Black" panose="020B0A04020102020204" pitchFamily="34" charset="0"/>
              </a:rPr>
              <a:t>Desgaste </a:t>
            </a:r>
            <a:r>
              <a:rPr lang="es-ES" dirty="0">
                <a:latin typeface="Arial Black" panose="020B0A04020102020204" pitchFamily="34" charset="0"/>
              </a:rPr>
              <a:t>y </a:t>
            </a:r>
            <a:r>
              <a:rPr lang="es-ES" dirty="0" smtClean="0">
                <a:latin typeface="Arial Black" panose="020B0A04020102020204" pitchFamily="34" charset="0"/>
              </a:rPr>
              <a:t>Desgarro</a:t>
            </a:r>
            <a:endParaRPr lang="en-US" dirty="0">
              <a:latin typeface="Arial Black" panose="020B0A04020102020204" pitchFamily="34" charset="0"/>
            </a:endParaRPr>
          </a:p>
        </p:txBody>
      </p:sp>
      <p:pic>
        <p:nvPicPr>
          <p:cNvPr id="7" name="Picture 6" title="El hombre inspecciona de la banda por desgaste.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9901" y="1488645"/>
            <a:ext cx="2971800" cy="2286000"/>
          </a:xfrm>
          <a:prstGeom prst="rect">
            <a:avLst/>
          </a:prstGeom>
          <a:ln>
            <a:noFill/>
          </a:ln>
        </p:spPr>
      </p:pic>
      <p:sp>
        <p:nvSpPr>
          <p:cNvPr id="8" name="Content Placeholder 7"/>
          <p:cNvSpPr>
            <a:spLocks noGrp="1"/>
          </p:cNvSpPr>
          <p:nvPr>
            <p:ph sz="half" idx="1"/>
          </p:nvPr>
        </p:nvSpPr>
        <p:spPr>
          <a:xfrm>
            <a:off x="3262561" y="1507909"/>
            <a:ext cx="5589093" cy="1607183"/>
          </a:xfrm>
        </p:spPr>
        <p:txBody>
          <a:bodyPr anchor="b"/>
          <a:lstStyle/>
          <a:p>
            <a:pPr marL="0" indent="0">
              <a:buNone/>
            </a:pPr>
            <a:r>
              <a:rPr lang="en-US" b="1" dirty="0" err="1"/>
              <a:t>Puerta</a:t>
            </a:r>
            <a:r>
              <a:rPr lang="en-US" b="1" dirty="0"/>
              <a:t> </a:t>
            </a:r>
            <a:r>
              <a:rPr lang="en-US" b="1" dirty="0" err="1"/>
              <a:t>resguardada</a:t>
            </a:r>
            <a:r>
              <a:rPr lang="en-US" b="1" dirty="0"/>
              <a:t> –</a:t>
            </a:r>
            <a:r>
              <a:rPr lang="en-US" b="1" dirty="0" err="1"/>
              <a:t>variador</a:t>
            </a:r>
            <a:r>
              <a:rPr lang="en-US" b="1" dirty="0"/>
              <a:t> de </a:t>
            </a:r>
            <a:r>
              <a:rPr lang="en-US" b="1" dirty="0" err="1"/>
              <a:t>velocidad</a:t>
            </a:r>
            <a:endParaRPr lang="en-US" b="1" dirty="0"/>
          </a:p>
          <a:p>
            <a:pPr marL="0" indent="0">
              <a:buNone/>
            </a:pPr>
            <a:endParaRPr lang="en-US" b="1" dirty="0"/>
          </a:p>
        </p:txBody>
      </p:sp>
      <p:sp>
        <p:nvSpPr>
          <p:cNvPr id="13" name="Content Placeholder 12"/>
          <p:cNvSpPr>
            <a:spLocks noGrp="1"/>
          </p:cNvSpPr>
          <p:nvPr>
            <p:ph sz="half" idx="2"/>
          </p:nvPr>
        </p:nvSpPr>
        <p:spPr>
          <a:xfrm>
            <a:off x="3298596" y="2891330"/>
            <a:ext cx="3493034" cy="978426"/>
          </a:xfrm>
        </p:spPr>
        <p:txBody>
          <a:bodyPr anchor="b"/>
          <a:lstStyle/>
          <a:p>
            <a:pPr marL="0" lvl="0" indent="0">
              <a:buNone/>
            </a:pPr>
            <a:r>
              <a:rPr lang="es-ES" b="1" dirty="0">
                <a:solidFill>
                  <a:prstClr val="black"/>
                </a:solidFill>
              </a:rPr>
              <a:t>Vista de la Banda – Puerta </a:t>
            </a:r>
            <a:r>
              <a:rPr lang="es-ES" b="1" dirty="0" smtClean="0">
                <a:solidFill>
                  <a:prstClr val="black"/>
                </a:solidFill>
              </a:rPr>
              <a:t>Abierta</a:t>
            </a:r>
            <a:endParaRPr lang="en-US" dirty="0"/>
          </a:p>
        </p:txBody>
      </p:sp>
      <p:pic>
        <p:nvPicPr>
          <p:cNvPr id="6" name="Picture 5" title="El hombre inspeccionade la banda por desgaste. "/>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9901" y="3869755"/>
            <a:ext cx="2971800" cy="2286000"/>
          </a:xfrm>
          <a:prstGeom prst="rect">
            <a:avLst/>
          </a:prstGeom>
          <a:ln>
            <a:noFill/>
          </a:ln>
        </p:spPr>
      </p:pic>
      <p:pic>
        <p:nvPicPr>
          <p:cNvPr id="10" name="Picture 9" title="Vista de la Banda – Puerta Abierta"/>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98596" y="3869755"/>
            <a:ext cx="3236976" cy="2286000"/>
          </a:xfrm>
          <a:prstGeom prst="rect">
            <a:avLst/>
          </a:prstGeom>
          <a:ln>
            <a:noFill/>
          </a:ln>
        </p:spPr>
      </p:pic>
      <p:pic>
        <p:nvPicPr>
          <p:cNvPr id="5" name="Picture 4" title="Vista de la Banda – Puerta Abiert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6184656" y="3488756"/>
            <a:ext cx="3047998" cy="2286000"/>
          </a:xfrm>
          <a:prstGeom prst="rect">
            <a:avLst/>
          </a:prstGeom>
          <a:ln>
            <a:noFill/>
          </a:ln>
        </p:spPr>
      </p:pic>
    </p:spTree>
    <p:extLst>
      <p:ext uri="{BB962C8B-B14F-4D97-AF65-F5344CB8AC3E}">
        <p14:creationId xmlns:p14="http://schemas.microsoft.com/office/powerpoint/2010/main" val="194325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16</a:t>
            </a:fld>
            <a:endParaRPr lang="en-US" dirty="0">
              <a:solidFill>
                <a:prstClr val="black">
                  <a:tint val="75000"/>
                </a:prstClr>
              </a:solidFill>
            </a:endParaRPr>
          </a:p>
        </p:txBody>
      </p:sp>
      <p:sp>
        <p:nvSpPr>
          <p:cNvPr id="12" name="Title 11"/>
          <p:cNvSpPr>
            <a:spLocks noGrp="1"/>
          </p:cNvSpPr>
          <p:nvPr>
            <p:ph type="title"/>
          </p:nvPr>
        </p:nvSpPr>
        <p:spPr>
          <a:xfrm>
            <a:off x="309045" y="279790"/>
            <a:ext cx="8531375" cy="1143000"/>
          </a:xfrm>
        </p:spPr>
        <p:txBody>
          <a:bodyPr anchor="t">
            <a:normAutofit/>
          </a:bodyPr>
          <a:lstStyle/>
          <a:p>
            <a:r>
              <a:rPr lang="en-US" dirty="0" smtClean="0"/>
              <a:t>Banda </a:t>
            </a:r>
            <a:r>
              <a:rPr lang="en-US" dirty="0" err="1"/>
              <a:t>C</a:t>
            </a:r>
            <a:r>
              <a:rPr lang="en-US" dirty="0" err="1" smtClean="0"/>
              <a:t>entrada</a:t>
            </a:r>
            <a:r>
              <a:rPr lang="en-US" dirty="0" smtClean="0"/>
              <a:t> </a:t>
            </a:r>
            <a:r>
              <a:rPr lang="en-US" dirty="0" err="1" smtClean="0"/>
              <a:t>en</a:t>
            </a:r>
            <a:r>
              <a:rPr lang="en-US" dirty="0" smtClean="0"/>
              <a:t> la </a:t>
            </a:r>
            <a:r>
              <a:rPr lang="en-US" dirty="0" err="1"/>
              <a:t>C</a:t>
            </a:r>
            <a:r>
              <a:rPr lang="en-US" dirty="0" err="1" smtClean="0"/>
              <a:t>arcasa</a:t>
            </a:r>
            <a:endParaRPr lang="en-US" dirty="0"/>
          </a:p>
        </p:txBody>
      </p:sp>
      <p:sp>
        <p:nvSpPr>
          <p:cNvPr id="3" name="Content Placeholder 2"/>
          <p:cNvSpPr>
            <a:spLocks noGrp="1"/>
          </p:cNvSpPr>
          <p:nvPr>
            <p:ph idx="1"/>
          </p:nvPr>
        </p:nvSpPr>
        <p:spPr>
          <a:xfrm>
            <a:off x="454533" y="1355130"/>
            <a:ext cx="8226802" cy="2189085"/>
          </a:xfrm>
        </p:spPr>
        <p:txBody>
          <a:bodyPr>
            <a:noAutofit/>
          </a:bodyPr>
          <a:lstStyle/>
          <a:p>
            <a:pPr>
              <a:spcAft>
                <a:spcPts val="600"/>
              </a:spcAft>
            </a:pPr>
            <a:r>
              <a:rPr lang="en-US" sz="3200" dirty="0" err="1" smtClean="0"/>
              <a:t>Centrada</a:t>
            </a:r>
            <a:r>
              <a:rPr lang="en-US" sz="3200" dirty="0" smtClean="0"/>
              <a:t> </a:t>
            </a:r>
            <a:r>
              <a:rPr lang="en-US" sz="3200" dirty="0" err="1" smtClean="0"/>
              <a:t>en</a:t>
            </a:r>
            <a:r>
              <a:rPr lang="en-US" sz="3200" dirty="0" smtClean="0"/>
              <a:t> la </a:t>
            </a:r>
            <a:r>
              <a:rPr lang="en-US" sz="3200" dirty="0" err="1" smtClean="0"/>
              <a:t>carcasa</a:t>
            </a:r>
            <a:endParaRPr lang="en-US" sz="3200" dirty="0" smtClean="0"/>
          </a:p>
          <a:p>
            <a:pPr>
              <a:spcAft>
                <a:spcPts val="600"/>
              </a:spcAft>
            </a:pPr>
            <a:r>
              <a:rPr lang="en-US" sz="3200" dirty="0" err="1" smtClean="0"/>
              <a:t>Grietas</a:t>
            </a:r>
            <a:r>
              <a:rPr lang="en-US" sz="3200" dirty="0" smtClean="0"/>
              <a:t>, </a:t>
            </a:r>
            <a:r>
              <a:rPr lang="en-US" sz="3200" dirty="0" err="1" smtClean="0"/>
              <a:t>roce</a:t>
            </a:r>
            <a:r>
              <a:rPr lang="en-US" sz="3200" dirty="0" smtClean="0"/>
              <a:t> </a:t>
            </a:r>
          </a:p>
          <a:p>
            <a:pPr>
              <a:spcAft>
                <a:spcPts val="600"/>
              </a:spcAft>
            </a:pPr>
            <a:r>
              <a:rPr lang="en-US" sz="3200" dirty="0" err="1" smtClean="0"/>
              <a:t>Separación</a:t>
            </a:r>
            <a:r>
              <a:rPr lang="en-US" sz="3200" dirty="0" smtClean="0"/>
              <a:t>, </a:t>
            </a:r>
            <a:r>
              <a:rPr lang="en-US" sz="3200" dirty="0" err="1" smtClean="0"/>
              <a:t>burbujeo</a:t>
            </a:r>
            <a:endParaRPr lang="en-US" sz="3200" dirty="0" smtClean="0"/>
          </a:p>
          <a:p>
            <a:pPr>
              <a:spcAft>
                <a:spcPts val="600"/>
              </a:spcAft>
            </a:pPr>
            <a:r>
              <a:rPr lang="en-US" sz="3200" dirty="0" err="1" smtClean="0"/>
              <a:t>Pernos</a:t>
            </a:r>
            <a:r>
              <a:rPr lang="en-US" sz="3200" dirty="0" smtClean="0"/>
              <a:t> </a:t>
            </a:r>
            <a:r>
              <a:rPr lang="en-US" sz="3200" dirty="0" err="1" smtClean="0"/>
              <a:t>faltantes</a:t>
            </a:r>
            <a:r>
              <a:rPr lang="en-US" sz="3200" dirty="0" smtClean="0"/>
              <a:t>, </a:t>
            </a:r>
            <a:r>
              <a:rPr lang="en-US" sz="3200" dirty="0" err="1" smtClean="0"/>
              <a:t>desgastados</a:t>
            </a:r>
            <a:r>
              <a:rPr lang="en-US" sz="3200" dirty="0" smtClean="0"/>
              <a:t>, </a:t>
            </a:r>
            <a:r>
              <a:rPr lang="en-US" sz="3200" dirty="0" err="1" smtClean="0"/>
              <a:t>sueltos</a:t>
            </a:r>
            <a:endParaRPr lang="en-US" sz="3200" dirty="0"/>
          </a:p>
        </p:txBody>
      </p:sp>
      <p:pic>
        <p:nvPicPr>
          <p:cNvPr id="6" name="Picture 5" title="Comprobar alineamien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475" y="3736240"/>
            <a:ext cx="3048000" cy="2286000"/>
          </a:xfrm>
          <a:prstGeom prst="rect">
            <a:avLst/>
          </a:prstGeom>
        </p:spPr>
      </p:pic>
      <p:sp>
        <p:nvSpPr>
          <p:cNvPr id="10" name="TextBox 9"/>
          <p:cNvSpPr txBox="1"/>
          <p:nvPr/>
        </p:nvSpPr>
        <p:spPr>
          <a:xfrm>
            <a:off x="539475" y="3731762"/>
            <a:ext cx="3074156" cy="830997"/>
          </a:xfrm>
          <a:prstGeom prst="rect">
            <a:avLst/>
          </a:prstGeom>
          <a:noFill/>
        </p:spPr>
        <p:txBody>
          <a:bodyPr wrap="square" rtlCol="0">
            <a:spAutoFit/>
          </a:bodyPr>
          <a:lstStyle/>
          <a:p>
            <a:pPr algn="ctr"/>
            <a:r>
              <a:rPr lang="en-US" sz="2400" b="1" dirty="0" err="1">
                <a:solidFill>
                  <a:prstClr val="white"/>
                </a:solidFill>
                <a:latin typeface="Arial" panose="020B0604020202020204" pitchFamily="34" charset="0"/>
                <a:cs typeface="Arial" panose="020B0604020202020204" pitchFamily="34" charset="0"/>
              </a:rPr>
              <a:t>Comprobar</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alineamiento</a:t>
            </a:r>
            <a:endParaRPr lang="en-US" sz="2400" b="1" dirty="0">
              <a:solidFill>
                <a:prstClr val="white"/>
              </a:solidFill>
              <a:latin typeface="Arial" panose="020B0604020202020204" pitchFamily="34" charset="0"/>
              <a:cs typeface="Arial" panose="020B0604020202020204" pitchFamily="34" charset="0"/>
            </a:endParaRPr>
          </a:p>
        </p:txBody>
      </p:sp>
      <p:pic>
        <p:nvPicPr>
          <p:cNvPr id="7" name="Picture 6" title="Pernos muestran desgast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87950" y="3736240"/>
            <a:ext cx="4516244" cy="2286000"/>
          </a:xfrm>
          <a:prstGeom prst="rect">
            <a:avLst/>
          </a:prstGeom>
        </p:spPr>
      </p:pic>
      <p:sp>
        <p:nvSpPr>
          <p:cNvPr id="9" name="TextBox 8"/>
          <p:cNvSpPr txBox="1"/>
          <p:nvPr/>
        </p:nvSpPr>
        <p:spPr>
          <a:xfrm>
            <a:off x="4192856" y="3731762"/>
            <a:ext cx="4516245" cy="461665"/>
          </a:xfrm>
          <a:prstGeom prst="rect">
            <a:avLst/>
          </a:prstGeom>
          <a:noFill/>
        </p:spPr>
        <p:txBody>
          <a:bodyPr wrap="square" rtlCol="0">
            <a:spAutoFit/>
          </a:bodyPr>
          <a:lstStyle/>
          <a:p>
            <a:pPr algn="ctr"/>
            <a:r>
              <a:rPr lang="en-US" sz="2400" b="1" dirty="0" err="1">
                <a:solidFill>
                  <a:prstClr val="black"/>
                </a:solidFill>
                <a:latin typeface="Arial" panose="020B0604020202020204" pitchFamily="34" charset="0"/>
                <a:cs typeface="Arial" panose="020B0604020202020204" pitchFamily="34" charset="0"/>
              </a:rPr>
              <a:t>Comienza</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desgaste</a:t>
            </a:r>
            <a:endParaRPr lang="en-US" sz="2400" b="1"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4191626" y="5560575"/>
            <a:ext cx="4516245" cy="461665"/>
          </a:xfrm>
          <a:prstGeom prst="rect">
            <a:avLst/>
          </a:prstGeom>
          <a:noFill/>
        </p:spPr>
        <p:txBody>
          <a:bodyPr wrap="square" rtlCol="0">
            <a:spAutoFit/>
          </a:bodyPr>
          <a:lstStyle/>
          <a:p>
            <a:r>
              <a:rPr lang="en-US" sz="2400" b="1" dirty="0" err="1">
                <a:solidFill>
                  <a:prstClr val="black"/>
                </a:solidFill>
                <a:latin typeface="Arial" panose="020B0604020202020204" pitchFamily="34" charset="0"/>
                <a:cs typeface="Arial" panose="020B0604020202020204" pitchFamily="34" charset="0"/>
              </a:rPr>
              <a:t>Bordes</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afilados</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1284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17</a:t>
            </a:fld>
            <a:endParaRPr lang="en-US" dirty="0">
              <a:solidFill>
                <a:prstClr val="black">
                  <a:tint val="75000"/>
                </a:prstClr>
              </a:solidFill>
            </a:endParaRPr>
          </a:p>
        </p:txBody>
      </p:sp>
      <p:sp>
        <p:nvSpPr>
          <p:cNvPr id="2" name="Title 1"/>
          <p:cNvSpPr>
            <a:spLocks noGrp="1"/>
          </p:cNvSpPr>
          <p:nvPr>
            <p:ph type="title"/>
          </p:nvPr>
        </p:nvSpPr>
        <p:spPr>
          <a:xfrm>
            <a:off x="362111" y="250535"/>
            <a:ext cx="8416160" cy="1143000"/>
          </a:xfrm>
        </p:spPr>
        <p:txBody>
          <a:bodyPr>
            <a:noAutofit/>
          </a:bodyPr>
          <a:lstStyle/>
          <a:p>
            <a:r>
              <a:rPr lang="en-US" dirty="0" smtClean="0"/>
              <a:t>El Material de la </a:t>
            </a:r>
            <a:r>
              <a:rPr lang="en-US" dirty="0"/>
              <a:t>B</a:t>
            </a:r>
            <a:r>
              <a:rPr lang="en-US" dirty="0" smtClean="0"/>
              <a:t>anda </a:t>
            </a:r>
            <a:r>
              <a:rPr lang="en-US" dirty="0" err="1" smtClean="0"/>
              <a:t>es</a:t>
            </a:r>
            <a:r>
              <a:rPr lang="en-US" dirty="0" smtClean="0"/>
              <a:t> </a:t>
            </a:r>
            <a:r>
              <a:rPr lang="en-US" dirty="0" err="1"/>
              <a:t>C</a:t>
            </a:r>
            <a:r>
              <a:rPr lang="en-US" dirty="0" err="1" smtClean="0"/>
              <a:t>onductivo</a:t>
            </a:r>
            <a:endParaRPr lang="en-US" dirty="0"/>
          </a:p>
        </p:txBody>
      </p:sp>
      <p:pic>
        <p:nvPicPr>
          <p:cNvPr id="7" name="Picture 6" title="Formulario de inspección para de la ban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149" y="1583755"/>
            <a:ext cx="3821206" cy="4572000"/>
          </a:xfrm>
          <a:prstGeom prst="rect">
            <a:avLst/>
          </a:prstGeom>
        </p:spPr>
      </p:pic>
      <p:sp>
        <p:nvSpPr>
          <p:cNvPr id="6" name="Content Placeholder 5"/>
          <p:cNvSpPr>
            <a:spLocks noGrp="1"/>
          </p:cNvSpPr>
          <p:nvPr>
            <p:ph idx="1"/>
          </p:nvPr>
        </p:nvSpPr>
        <p:spPr>
          <a:xfrm>
            <a:off x="4352545" y="1898627"/>
            <a:ext cx="4367196" cy="3335408"/>
          </a:xfrm>
        </p:spPr>
        <p:txBody>
          <a:bodyPr>
            <a:normAutofit/>
          </a:bodyPr>
          <a:lstStyle/>
          <a:p>
            <a:pPr>
              <a:spcAft>
                <a:spcPts val="600"/>
              </a:spcAft>
            </a:pPr>
            <a:r>
              <a:rPr lang="es-HN" sz="3200" dirty="0" smtClean="0"/>
              <a:t>Verificar que el material de la banda sea conductivo</a:t>
            </a:r>
          </a:p>
          <a:p>
            <a:pPr>
              <a:spcAft>
                <a:spcPts val="600"/>
              </a:spcAft>
            </a:pPr>
            <a:r>
              <a:rPr lang="es-HN" sz="3200" dirty="0" smtClean="0"/>
              <a:t>Resistencia</a:t>
            </a:r>
            <a:r>
              <a:rPr lang="en-US" sz="3200" dirty="0" smtClean="0"/>
              <a:t> </a:t>
            </a:r>
            <a:r>
              <a:rPr lang="es-HN" sz="3200" dirty="0" smtClean="0"/>
              <a:t>eléctrica</a:t>
            </a:r>
            <a:r>
              <a:rPr lang="en-US" sz="3200" dirty="0" smtClean="0"/>
              <a:t> </a:t>
            </a:r>
            <a:r>
              <a:rPr lang="es-HN" sz="3200" dirty="0" smtClean="0"/>
              <a:t>superficial ≤ 300 </a:t>
            </a:r>
            <a:r>
              <a:rPr lang="es-HN" sz="3200" dirty="0" err="1" smtClean="0"/>
              <a:t>megohms</a:t>
            </a:r>
            <a:endParaRPr lang="es-HN" sz="3200" dirty="0"/>
          </a:p>
        </p:txBody>
      </p:sp>
    </p:spTree>
    <p:extLst>
      <p:ext uri="{BB962C8B-B14F-4D97-AF65-F5344CB8AC3E}">
        <p14:creationId xmlns:p14="http://schemas.microsoft.com/office/powerpoint/2010/main" val="3524189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18</a:t>
            </a:fld>
            <a:endParaRPr lang="en-US" dirty="0">
              <a:solidFill>
                <a:prstClr val="black">
                  <a:tint val="75000"/>
                </a:prstClr>
              </a:solidFill>
            </a:endParaRPr>
          </a:p>
        </p:txBody>
      </p:sp>
      <p:sp>
        <p:nvSpPr>
          <p:cNvPr id="2" name="Title 1"/>
          <p:cNvSpPr>
            <a:spLocks noGrp="1"/>
          </p:cNvSpPr>
          <p:nvPr>
            <p:ph type="title"/>
          </p:nvPr>
        </p:nvSpPr>
        <p:spPr/>
        <p:txBody>
          <a:bodyPr>
            <a:noAutofit/>
          </a:bodyPr>
          <a:lstStyle/>
          <a:p>
            <a:r>
              <a:rPr lang="es-HN" dirty="0" smtClean="0"/>
              <a:t>Inspeccionar los Cangilones por Desgaste </a:t>
            </a:r>
            <a:r>
              <a:rPr lang="es-HN" dirty="0"/>
              <a:t>I</a:t>
            </a:r>
            <a:r>
              <a:rPr lang="es-HN" dirty="0" smtClean="0"/>
              <a:t>nusual</a:t>
            </a:r>
            <a:endParaRPr lang="es-HN" dirty="0"/>
          </a:p>
        </p:txBody>
      </p:sp>
      <p:pic>
        <p:nvPicPr>
          <p:cNvPr id="5" name="Picture 4" title="Tuercas faltantes y Cangilones suelt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855" y="1600570"/>
            <a:ext cx="2914650" cy="3886200"/>
          </a:xfrm>
          <a:prstGeom prst="rect">
            <a:avLst/>
          </a:prstGeom>
        </p:spPr>
      </p:pic>
      <p:sp>
        <p:nvSpPr>
          <p:cNvPr id="6" name="TextBox 5"/>
          <p:cNvSpPr txBox="1"/>
          <p:nvPr/>
        </p:nvSpPr>
        <p:spPr>
          <a:xfrm>
            <a:off x="309045" y="5486770"/>
            <a:ext cx="3033995" cy="830997"/>
          </a:xfrm>
          <a:prstGeom prst="rect">
            <a:avLst/>
          </a:prstGeom>
          <a:noFill/>
        </p:spPr>
        <p:txBody>
          <a:bodyPr wrap="square" rtlCol="0">
            <a:spAutoFit/>
          </a:bodyPr>
          <a:lstStyle/>
          <a:p>
            <a:pPr algn="ctr"/>
            <a:r>
              <a:rPr lang="en-US" sz="2400" b="1" dirty="0" err="1">
                <a:solidFill>
                  <a:prstClr val="black"/>
                </a:solidFill>
                <a:latin typeface="Arial" panose="020B0604020202020204" pitchFamily="34" charset="0"/>
                <a:cs typeface="Arial" panose="020B0604020202020204" pitchFamily="34" charset="0"/>
              </a:rPr>
              <a:t>Tuercas</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faltantes</a:t>
            </a:r>
            <a:r>
              <a:rPr lang="en-US" sz="2400" b="1" dirty="0">
                <a:solidFill>
                  <a:prstClr val="black"/>
                </a:solidFill>
                <a:latin typeface="Arial" panose="020B0604020202020204" pitchFamily="34" charset="0"/>
                <a:cs typeface="Arial" panose="020B0604020202020204" pitchFamily="34" charset="0"/>
              </a:rPr>
              <a:t> y </a:t>
            </a:r>
            <a:r>
              <a:rPr lang="en-US" sz="2400" b="1" dirty="0" err="1">
                <a:solidFill>
                  <a:prstClr val="black"/>
                </a:solidFill>
                <a:latin typeface="Arial" panose="020B0604020202020204" pitchFamily="34" charset="0"/>
                <a:cs typeface="Arial" panose="020B0604020202020204" pitchFamily="34" charset="0"/>
              </a:rPr>
              <a:t>Cangilones</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sueltos</a:t>
            </a:r>
            <a:endParaRPr lang="en-US" sz="2400" b="1" dirty="0">
              <a:solidFill>
                <a:prstClr val="black"/>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04635" y="1600560"/>
            <a:ext cx="5624960" cy="5257440"/>
          </a:xfrm>
        </p:spPr>
        <p:txBody>
          <a:bodyPr>
            <a:normAutofit/>
          </a:bodyPr>
          <a:lstStyle/>
          <a:p>
            <a:pPr>
              <a:spcAft>
                <a:spcPts val="600"/>
              </a:spcAft>
            </a:pPr>
            <a:r>
              <a:rPr lang="en-US" sz="3200" dirty="0" err="1" smtClean="0"/>
              <a:t>Inspeccionar</a:t>
            </a:r>
            <a:endParaRPr lang="en-US" sz="3200" dirty="0" smtClean="0"/>
          </a:p>
          <a:p>
            <a:pPr lvl="1">
              <a:spcAft>
                <a:spcPts val="600"/>
              </a:spcAft>
            </a:pPr>
            <a:r>
              <a:rPr lang="en-US" sz="2800" dirty="0" err="1" smtClean="0"/>
              <a:t>Pernos</a:t>
            </a:r>
            <a:r>
              <a:rPr lang="en-US" sz="2800" dirty="0" smtClean="0"/>
              <a:t> y </a:t>
            </a:r>
            <a:r>
              <a:rPr lang="en-US" sz="2800" dirty="0" err="1" smtClean="0"/>
              <a:t>tuercas</a:t>
            </a:r>
            <a:r>
              <a:rPr lang="en-US" sz="2800" dirty="0" smtClean="0"/>
              <a:t> </a:t>
            </a:r>
            <a:r>
              <a:rPr lang="en-US" sz="2800" dirty="0" err="1" smtClean="0"/>
              <a:t>faltantes</a:t>
            </a:r>
            <a:r>
              <a:rPr lang="en-US" sz="2800" dirty="0" smtClean="0"/>
              <a:t>/</a:t>
            </a:r>
            <a:r>
              <a:rPr lang="en-US" sz="2800" dirty="0" err="1" smtClean="0"/>
              <a:t>sueltos</a:t>
            </a:r>
            <a:endParaRPr lang="en-US" sz="2800" dirty="0" smtClean="0"/>
          </a:p>
          <a:p>
            <a:pPr lvl="1">
              <a:spcAft>
                <a:spcPts val="600"/>
              </a:spcAft>
            </a:pPr>
            <a:r>
              <a:rPr lang="en-US" sz="2800" dirty="0" err="1" smtClean="0"/>
              <a:t>Cangilones</a:t>
            </a:r>
            <a:r>
              <a:rPr lang="en-US" sz="2800" dirty="0" smtClean="0"/>
              <a:t> </a:t>
            </a:r>
            <a:r>
              <a:rPr lang="en-US" sz="2800" dirty="0" err="1" smtClean="0"/>
              <a:t>agrietados</a:t>
            </a:r>
            <a:r>
              <a:rPr lang="en-US" sz="2800" dirty="0" smtClean="0"/>
              <a:t>, </a:t>
            </a:r>
            <a:r>
              <a:rPr lang="en-US" sz="2800" dirty="0" err="1" smtClean="0"/>
              <a:t>quebrados</a:t>
            </a:r>
            <a:r>
              <a:rPr lang="en-US" sz="2800" dirty="0" smtClean="0"/>
              <a:t>, </a:t>
            </a:r>
            <a:r>
              <a:rPr lang="en-US" sz="2800" dirty="0" err="1" smtClean="0"/>
              <a:t>sueltos</a:t>
            </a:r>
            <a:endParaRPr lang="en-US" sz="2800" dirty="0" smtClean="0"/>
          </a:p>
          <a:p>
            <a:pPr lvl="1">
              <a:spcAft>
                <a:spcPts val="600"/>
              </a:spcAft>
            </a:pPr>
            <a:r>
              <a:rPr lang="en-US" sz="2800" dirty="0" err="1" smtClean="0"/>
              <a:t>Patrones</a:t>
            </a:r>
            <a:r>
              <a:rPr lang="en-US" sz="2800" dirty="0" smtClean="0"/>
              <a:t> y </a:t>
            </a:r>
            <a:r>
              <a:rPr lang="en-US" sz="2800" dirty="0" err="1" smtClean="0"/>
              <a:t>nivel</a:t>
            </a:r>
            <a:r>
              <a:rPr lang="en-US" sz="2800" dirty="0" smtClean="0"/>
              <a:t> de </a:t>
            </a:r>
            <a:r>
              <a:rPr lang="en-US" sz="2800" dirty="0" err="1" smtClean="0"/>
              <a:t>desgaste</a:t>
            </a:r>
            <a:endParaRPr lang="en-US" sz="2800" dirty="0" smtClean="0"/>
          </a:p>
          <a:p>
            <a:pPr>
              <a:spcAft>
                <a:spcPts val="600"/>
              </a:spcAft>
            </a:pPr>
            <a:r>
              <a:rPr lang="en-US" sz="3200" dirty="0" err="1" smtClean="0"/>
              <a:t>Investigar</a:t>
            </a:r>
            <a:r>
              <a:rPr lang="en-US" sz="3200" dirty="0" smtClean="0"/>
              <a:t> </a:t>
            </a:r>
            <a:r>
              <a:rPr lang="en-US" sz="3200" dirty="0" err="1" smtClean="0"/>
              <a:t>desgaste</a:t>
            </a:r>
            <a:r>
              <a:rPr lang="en-US" sz="3200" dirty="0" smtClean="0"/>
              <a:t> </a:t>
            </a:r>
            <a:r>
              <a:rPr lang="en-US" sz="3200" dirty="0" err="1" smtClean="0"/>
              <a:t>inusual</a:t>
            </a:r>
            <a:endParaRPr lang="en-US" sz="3200" dirty="0" smtClean="0"/>
          </a:p>
          <a:p>
            <a:pPr lvl="1">
              <a:spcAft>
                <a:spcPts val="600"/>
              </a:spcAft>
            </a:pPr>
            <a:r>
              <a:rPr lang="en-US" sz="2800" dirty="0" err="1" smtClean="0"/>
              <a:t>Indicar</a:t>
            </a:r>
            <a:r>
              <a:rPr lang="en-US" sz="2800" dirty="0" smtClean="0"/>
              <a:t> </a:t>
            </a:r>
            <a:r>
              <a:rPr lang="en-US" sz="2800" dirty="0" err="1" smtClean="0"/>
              <a:t>punto</a:t>
            </a:r>
            <a:r>
              <a:rPr lang="en-US" sz="2800" dirty="0" smtClean="0"/>
              <a:t> de </a:t>
            </a:r>
            <a:r>
              <a:rPr lang="en-US" sz="2800" dirty="0" err="1" smtClean="0"/>
              <a:t>desgaste</a:t>
            </a:r>
            <a:r>
              <a:rPr lang="en-US" sz="2800" dirty="0" smtClean="0"/>
              <a:t> </a:t>
            </a:r>
            <a:r>
              <a:rPr lang="en-US" sz="2800" dirty="0" err="1" smtClean="0"/>
              <a:t>en</a:t>
            </a:r>
            <a:r>
              <a:rPr lang="en-US" sz="2800" dirty="0" smtClean="0"/>
              <a:t> la </a:t>
            </a:r>
            <a:r>
              <a:rPr lang="en-US" sz="2800" dirty="0" err="1" smtClean="0"/>
              <a:t>carcasa</a:t>
            </a:r>
            <a:endParaRPr lang="en-US" sz="2800" dirty="0"/>
          </a:p>
        </p:txBody>
      </p:sp>
    </p:spTree>
    <p:extLst>
      <p:ext uri="{BB962C8B-B14F-4D97-AF65-F5344CB8AC3E}">
        <p14:creationId xmlns:p14="http://schemas.microsoft.com/office/powerpoint/2010/main" val="3204553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E68CB777-A129-4AF6-9ECC-E5865CD58601}" type="slidenum">
              <a:rPr lang="en-US" smtClean="0">
                <a:solidFill>
                  <a:prstClr val="black">
                    <a:tint val="75000"/>
                  </a:prstClr>
                </a:solidFill>
              </a:rPr>
              <a:pPr/>
              <a:t>19</a:t>
            </a:fld>
            <a:endParaRPr lang="en-US" dirty="0">
              <a:solidFill>
                <a:prstClr val="black">
                  <a:tint val="75000"/>
                </a:prstClr>
              </a:solidFill>
            </a:endParaRPr>
          </a:p>
        </p:txBody>
      </p:sp>
      <p:sp>
        <p:nvSpPr>
          <p:cNvPr id="11" name="Title 10"/>
          <p:cNvSpPr>
            <a:spLocks noGrp="1"/>
          </p:cNvSpPr>
          <p:nvPr>
            <p:ph type="title"/>
          </p:nvPr>
        </p:nvSpPr>
        <p:spPr/>
        <p:txBody>
          <a:bodyPr/>
          <a:lstStyle/>
          <a:p>
            <a:r>
              <a:rPr lang="en-US" dirty="0" err="1"/>
              <a:t>Cangilones</a:t>
            </a:r>
            <a:r>
              <a:rPr lang="en-US" dirty="0"/>
              <a:t> </a:t>
            </a:r>
            <a:r>
              <a:rPr lang="en-US" dirty="0" err="1"/>
              <a:t>F</a:t>
            </a:r>
            <a:r>
              <a:rPr lang="en-US" dirty="0" err="1" smtClean="0"/>
              <a:t>altantes</a:t>
            </a:r>
            <a:endParaRPr lang="en-US" dirty="0"/>
          </a:p>
        </p:txBody>
      </p:sp>
      <p:sp>
        <p:nvSpPr>
          <p:cNvPr id="3" name="Content Placeholder 2"/>
          <p:cNvSpPr>
            <a:spLocks noGrp="1"/>
          </p:cNvSpPr>
          <p:nvPr>
            <p:ph idx="1"/>
          </p:nvPr>
        </p:nvSpPr>
        <p:spPr>
          <a:xfrm>
            <a:off x="457200" y="1600200"/>
            <a:ext cx="4882900" cy="4525963"/>
          </a:xfrm>
        </p:spPr>
        <p:txBody>
          <a:bodyPr/>
          <a:lstStyle/>
          <a:p>
            <a:pPr>
              <a:spcAft>
                <a:spcPts val="600"/>
              </a:spcAft>
            </a:pPr>
            <a:r>
              <a:rPr lang="es-HN" dirty="0" smtClean="0"/>
              <a:t>Que no bloqueen boca de descarga</a:t>
            </a:r>
          </a:p>
          <a:p>
            <a:pPr>
              <a:spcAft>
                <a:spcPts val="600"/>
              </a:spcAft>
            </a:pPr>
            <a:r>
              <a:rPr lang="es-HN" dirty="0" smtClean="0"/>
              <a:t>Revisar cangilón colector en boca de descarga </a:t>
            </a:r>
            <a:endParaRPr lang="es-HN" dirty="0"/>
          </a:p>
        </p:txBody>
      </p:sp>
      <p:pic>
        <p:nvPicPr>
          <p:cNvPr id="5" name="Picture 4" title="Barras del cangilón colector en la descarg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797175" y="2133994"/>
            <a:ext cx="4343400" cy="3257550"/>
          </a:xfrm>
          <a:prstGeom prst="rect">
            <a:avLst/>
          </a:prstGeom>
        </p:spPr>
      </p:pic>
      <p:sp>
        <p:nvSpPr>
          <p:cNvPr id="7" name="TextBox 6"/>
          <p:cNvSpPr txBox="1"/>
          <p:nvPr/>
        </p:nvSpPr>
        <p:spPr>
          <a:xfrm>
            <a:off x="5416911" y="1591069"/>
            <a:ext cx="3257550" cy="1200329"/>
          </a:xfrm>
          <a:prstGeom prst="rect">
            <a:avLst/>
          </a:prstGeom>
          <a:noFill/>
        </p:spPr>
        <p:txBody>
          <a:bodyPr wrap="square" rtlCol="0">
            <a:spAutoFit/>
          </a:bodyPr>
          <a:lstStyle/>
          <a:p>
            <a:pPr algn="ctr"/>
            <a:r>
              <a:rPr lang="es-HN" sz="2400" b="1" dirty="0">
                <a:solidFill>
                  <a:prstClr val="white"/>
                </a:solidFill>
                <a:latin typeface="Arial" panose="020B0604020202020204" pitchFamily="34" charset="0"/>
                <a:cs typeface="Arial" panose="020B0604020202020204" pitchFamily="34" charset="0"/>
              </a:rPr>
              <a:t>Barras del cangilón colector en la descarga</a:t>
            </a:r>
          </a:p>
        </p:txBody>
      </p:sp>
      <p:grpSp>
        <p:nvGrpSpPr>
          <p:cNvPr id="9" name="Group 8" title="Cangilón atrapado en barras"/>
          <p:cNvGrpSpPr/>
          <p:nvPr/>
        </p:nvGrpSpPr>
        <p:grpSpPr>
          <a:xfrm>
            <a:off x="654690" y="3739909"/>
            <a:ext cx="3802094" cy="2743200"/>
            <a:chOff x="211760" y="3732370"/>
            <a:chExt cx="3802094" cy="2743200"/>
          </a:xfrm>
        </p:grpSpPr>
        <p:pic>
          <p:nvPicPr>
            <p:cNvPr id="6" name="Picture 5" title="Cangilón atrapado en barra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235" y="3732370"/>
              <a:ext cx="3657600" cy="2743200"/>
            </a:xfrm>
            <a:prstGeom prst="rect">
              <a:avLst/>
            </a:prstGeom>
          </p:spPr>
        </p:pic>
        <p:sp>
          <p:nvSpPr>
            <p:cNvPr id="8" name="TextBox 7"/>
            <p:cNvSpPr txBox="1"/>
            <p:nvPr/>
          </p:nvSpPr>
          <p:spPr>
            <a:xfrm>
              <a:off x="211760" y="3739909"/>
              <a:ext cx="3802094" cy="830997"/>
            </a:xfrm>
            <a:prstGeom prst="rect">
              <a:avLst/>
            </a:prstGeom>
            <a:noFill/>
          </p:spPr>
          <p:txBody>
            <a:bodyPr wrap="square" rtlCol="0">
              <a:spAutoFit/>
            </a:bodyPr>
            <a:lstStyle/>
            <a:p>
              <a:r>
                <a:rPr lang="es-HN" sz="2400" b="1" dirty="0">
                  <a:solidFill>
                    <a:prstClr val="white"/>
                  </a:solidFill>
                  <a:latin typeface="Arial" panose="020B0604020202020204" pitchFamily="34" charset="0"/>
                  <a:cs typeface="Arial" panose="020B0604020202020204" pitchFamily="34" charset="0"/>
                </a:rPr>
                <a:t>Cangilón atrapado en barras</a:t>
              </a:r>
            </a:p>
          </p:txBody>
        </p:sp>
      </p:grpSp>
    </p:spTree>
    <p:extLst>
      <p:ext uri="{BB962C8B-B14F-4D97-AF65-F5344CB8AC3E}">
        <p14:creationId xmlns:p14="http://schemas.microsoft.com/office/powerpoint/2010/main" val="353491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544" y="3108589"/>
            <a:ext cx="8194855" cy="3034370"/>
          </a:xfrm>
        </p:spPr>
        <p:txBody>
          <a:bodyPr>
            <a:noAutofit/>
          </a:bodyPr>
          <a:lstStyle/>
          <a:p>
            <a:r>
              <a:rPr lang="en-US" sz="4400" dirty="0" err="1" smtClean="0"/>
              <a:t>Mantenimiento</a:t>
            </a:r>
            <a:r>
              <a:rPr lang="en-US" sz="4400" dirty="0" smtClean="0"/>
              <a:t> </a:t>
            </a:r>
            <a:r>
              <a:rPr lang="en-US" sz="4400" dirty="0" err="1" smtClean="0"/>
              <a:t>Preventivo</a:t>
            </a:r>
            <a:r>
              <a:rPr lang="en-US" sz="4400" dirty="0" smtClean="0"/>
              <a:t> </a:t>
            </a:r>
            <a: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5400" dirty="0" smtClean="0">
                <a:solidFill>
                  <a:srgbClr val="FF9900"/>
                </a:solidFill>
              </a:rPr>
              <a:t>ELEVADORES DE CANGILONES</a:t>
            </a:r>
            <a:endParaRPr lang="en-US" sz="5400" dirty="0">
              <a:solidFill>
                <a:srgbClr val="FF9900"/>
              </a:solidFill>
            </a:endParaRPr>
          </a:p>
        </p:txBody>
      </p:sp>
      <p:pic>
        <p:nvPicPr>
          <p:cNvPr id="4" name="Picture 3" title="El trabajador está poniendo grasa en un cojinet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572" y="365389"/>
            <a:ext cx="2743200" cy="2743200"/>
          </a:xfrm>
          <a:prstGeom prst="rect">
            <a:avLst/>
          </a:prstGeom>
        </p:spPr>
      </p:pic>
    </p:spTree>
    <p:extLst>
      <p:ext uri="{BB962C8B-B14F-4D97-AF65-F5344CB8AC3E}">
        <p14:creationId xmlns:p14="http://schemas.microsoft.com/office/powerpoint/2010/main" val="189806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20</a:t>
            </a:fld>
            <a:endParaRPr lang="en-US" dirty="0">
              <a:solidFill>
                <a:prstClr val="black">
                  <a:tint val="75000"/>
                </a:prstClr>
              </a:solidFill>
            </a:endParaRPr>
          </a:p>
        </p:txBody>
      </p:sp>
      <p:sp>
        <p:nvSpPr>
          <p:cNvPr id="3" name="Title 2"/>
          <p:cNvSpPr>
            <a:spLocks noGrp="1"/>
          </p:cNvSpPr>
          <p:nvPr>
            <p:ph type="title"/>
          </p:nvPr>
        </p:nvSpPr>
        <p:spPr>
          <a:xfrm>
            <a:off x="457200" y="212130"/>
            <a:ext cx="8229600" cy="1143000"/>
          </a:xfrm>
        </p:spPr>
        <p:txBody>
          <a:bodyPr>
            <a:normAutofit/>
          </a:bodyPr>
          <a:lstStyle/>
          <a:p>
            <a:r>
              <a:rPr lang="es-ES" dirty="0">
                <a:latin typeface="Arial Black" panose="020B0A04020102020204" pitchFamily="34" charset="0"/>
              </a:rPr>
              <a:t>Vistas del </a:t>
            </a:r>
            <a:r>
              <a:rPr lang="es-ES" dirty="0" smtClean="0">
                <a:latin typeface="Arial Black" panose="020B0A04020102020204" pitchFamily="34" charset="0"/>
              </a:rPr>
              <a:t>Desgarro </a:t>
            </a:r>
            <a:r>
              <a:rPr lang="es-ES" dirty="0">
                <a:latin typeface="Arial Black" panose="020B0A04020102020204" pitchFamily="34" charset="0"/>
              </a:rPr>
              <a:t>en la </a:t>
            </a:r>
            <a:r>
              <a:rPr lang="es-ES" dirty="0" smtClean="0">
                <a:latin typeface="Arial Black" panose="020B0A04020102020204" pitchFamily="34" charset="0"/>
              </a:rPr>
              <a:t>Banda</a:t>
            </a:r>
            <a:endParaRPr lang="en-US" dirty="0">
              <a:latin typeface="Arial Black" panose="020B0A04020102020204" pitchFamily="34" charset="0"/>
            </a:endParaRPr>
          </a:p>
        </p:txBody>
      </p:sp>
      <p:pic>
        <p:nvPicPr>
          <p:cNvPr id="6" name="Picture 5" title="Vistas del Desgarro en la Ban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260" y="1108255"/>
            <a:ext cx="3657600" cy="2743200"/>
          </a:xfrm>
          <a:prstGeom prst="rect">
            <a:avLst/>
          </a:prstGeom>
        </p:spPr>
      </p:pic>
      <p:pic>
        <p:nvPicPr>
          <p:cNvPr id="7" name="Picture 6" title="Vistas del Desgarro en la Band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1810" y="1086295"/>
            <a:ext cx="3657600" cy="2743200"/>
          </a:xfrm>
          <a:prstGeom prst="rect">
            <a:avLst/>
          </a:prstGeom>
        </p:spPr>
      </p:pic>
      <p:pic>
        <p:nvPicPr>
          <p:cNvPr id="8" name="Picture 7" title="Vistas del Desgarro en la Band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260" y="3950225"/>
            <a:ext cx="3657600" cy="2743200"/>
          </a:xfrm>
          <a:prstGeom prst="rect">
            <a:avLst/>
          </a:prstGeom>
        </p:spPr>
      </p:pic>
    </p:spTree>
    <p:extLst>
      <p:ext uri="{BB962C8B-B14F-4D97-AF65-F5344CB8AC3E}">
        <p14:creationId xmlns:p14="http://schemas.microsoft.com/office/powerpoint/2010/main" val="3519604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759593-B2F0-4E87-A122-20914722CDBD}" type="slidenum">
              <a:rPr lang="en-US" smtClean="0">
                <a:solidFill>
                  <a:prstClr val="black">
                    <a:tint val="75000"/>
                  </a:prstClr>
                </a:solidFill>
              </a:rPr>
              <a:pPr/>
              <a:t>21</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n-US" dirty="0" err="1">
                <a:latin typeface="Arial Black" panose="020B0A04020102020204" pitchFamily="34" charset="0"/>
              </a:rPr>
              <a:t>Deterioro</a:t>
            </a:r>
            <a:r>
              <a:rPr lang="en-US" dirty="0">
                <a:latin typeface="Arial Black" panose="020B0A04020102020204" pitchFamily="34" charset="0"/>
              </a:rPr>
              <a:t> de la Banda PVC </a:t>
            </a:r>
          </a:p>
        </p:txBody>
      </p:sp>
      <p:grpSp>
        <p:nvGrpSpPr>
          <p:cNvPr id="6" name="Group 5" title="Deterioro de la Banda PVC "/>
          <p:cNvGrpSpPr/>
          <p:nvPr/>
        </p:nvGrpSpPr>
        <p:grpSpPr>
          <a:xfrm>
            <a:off x="222075" y="2507280"/>
            <a:ext cx="8701255" cy="2743200"/>
            <a:chOff x="222075" y="2507280"/>
            <a:chExt cx="8701255" cy="2743200"/>
          </a:xfrm>
        </p:grpSpPr>
        <p:pic>
          <p:nvPicPr>
            <p:cNvPr id="11" name="Picture 2" descr="C:\Users\jwollenhaupt\Desktop\Power Point Pres\back side of belt starting to wear.JPG" title="Deterioro de la Banda PVC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75" y="2507280"/>
              <a:ext cx="2057400" cy="2743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3" descr="C:\Users\jwollenhaupt\Desktop\Power Point Pres\belt.JPG" title="Deterioro de la Banda PVC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1160" y="2507280"/>
              <a:ext cx="2057400" cy="2743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5" descr="C:\Users\jwollenhaupt\Desktop\Power Point Pres\belt 2.JPG" title="Deterioro de la Banda PVC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38650" y="2507280"/>
              <a:ext cx="2056986" cy="2743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4" descr="C:\Users\jwollenhaupt\Desktop\Power Point Pres\Worn out Belt.JPG" title="Deterioro de la Banda PVC "/>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65930" y="2507280"/>
              <a:ext cx="2057400" cy="27432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9380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22</a:t>
            </a:fld>
            <a:endParaRPr lang="en-US" dirty="0">
              <a:solidFill>
                <a:prstClr val="black">
                  <a:tint val="75000"/>
                </a:prstClr>
              </a:solidFill>
            </a:endParaRPr>
          </a:p>
        </p:txBody>
      </p:sp>
      <p:sp>
        <p:nvSpPr>
          <p:cNvPr id="13" name="Title 12"/>
          <p:cNvSpPr>
            <a:spLocks noGrp="1"/>
          </p:cNvSpPr>
          <p:nvPr>
            <p:ph type="title"/>
          </p:nvPr>
        </p:nvSpPr>
        <p:spPr/>
        <p:txBody>
          <a:bodyPr>
            <a:noAutofit/>
          </a:bodyPr>
          <a:lstStyle/>
          <a:p>
            <a:r>
              <a:rPr lang="es-ES" dirty="0">
                <a:latin typeface="Arial Black" panose="020B0A04020102020204" pitchFamily="34" charset="0"/>
              </a:rPr>
              <a:t>Ejemplos de </a:t>
            </a:r>
            <a:r>
              <a:rPr lang="es-ES" dirty="0" smtClean="0">
                <a:latin typeface="Arial Black" panose="020B0A04020102020204" pitchFamily="34" charset="0"/>
              </a:rPr>
              <a:t>Desgaste </a:t>
            </a:r>
            <a:r>
              <a:rPr lang="es-ES" dirty="0">
                <a:latin typeface="Arial Black" panose="020B0A04020102020204" pitchFamily="34" charset="0"/>
              </a:rPr>
              <a:t>en la </a:t>
            </a:r>
            <a:r>
              <a:rPr lang="es-ES" dirty="0" smtClean="0">
                <a:latin typeface="Arial Black" panose="020B0A04020102020204" pitchFamily="34" charset="0"/>
              </a:rPr>
              <a:t>Parte Posterior</a:t>
            </a:r>
            <a:endParaRPr lang="en-US" dirty="0">
              <a:latin typeface="Arial Black" panose="020B0A04020102020204" pitchFamily="34" charset="0"/>
            </a:endParaRPr>
          </a:p>
        </p:txBody>
      </p:sp>
      <p:grpSp>
        <p:nvGrpSpPr>
          <p:cNvPr id="14" name="Group 13" title="Ejemplos de Desgaste en la Parte Posterior"/>
          <p:cNvGrpSpPr/>
          <p:nvPr/>
        </p:nvGrpSpPr>
        <p:grpSpPr>
          <a:xfrm>
            <a:off x="1230765" y="1823530"/>
            <a:ext cx="3114675" cy="4140200"/>
            <a:chOff x="1230765" y="1700775"/>
            <a:chExt cx="3114675" cy="4140200"/>
          </a:xfrm>
        </p:grpSpPr>
        <p:pic>
          <p:nvPicPr>
            <p:cNvPr id="1026" name="Picture 2" title="Ejemplos de Desgaste en la Parte Posteri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0765" y="1700775"/>
              <a:ext cx="3114675"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own Arrow 10" title="flecha"/>
            <p:cNvSpPr/>
            <p:nvPr/>
          </p:nvSpPr>
          <p:spPr>
            <a:xfrm flipV="1">
              <a:off x="2459725" y="4350720"/>
              <a:ext cx="457200" cy="1371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8" title="Ejemplos de Desgaste en la Parte Posterior"/>
          <p:cNvGrpSpPr/>
          <p:nvPr/>
        </p:nvGrpSpPr>
        <p:grpSpPr>
          <a:xfrm>
            <a:off x="4810355" y="1823530"/>
            <a:ext cx="3086100" cy="4114800"/>
            <a:chOff x="4800615" y="1879715"/>
            <a:chExt cx="3086100" cy="4114800"/>
          </a:xfrm>
        </p:grpSpPr>
        <p:pic>
          <p:nvPicPr>
            <p:cNvPr id="6" name="Picture 5" descr="C:\Users\jwollenhaupt\Desktop\Power Point Pres\Torn lap splice.JPG" title="Ejemplos de Desgaste en la Parte Posteri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00615" y="1879715"/>
              <a:ext cx="3086100" cy="411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Down Arrow 6" title="flecha"/>
            <p:cNvSpPr/>
            <p:nvPr/>
          </p:nvSpPr>
          <p:spPr>
            <a:xfrm>
              <a:off x="5257800" y="2257944"/>
              <a:ext cx="457200" cy="13716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739605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23</a:t>
            </a:fld>
            <a:endParaRPr lang="en-US" dirty="0">
              <a:solidFill>
                <a:prstClr val="black">
                  <a:tint val="75000"/>
                </a:prstClr>
              </a:solidFill>
            </a:endParaRPr>
          </a:p>
        </p:txBody>
      </p:sp>
      <p:sp>
        <p:nvSpPr>
          <p:cNvPr id="20" name="Title 19"/>
          <p:cNvSpPr>
            <a:spLocks noGrp="1"/>
          </p:cNvSpPr>
          <p:nvPr>
            <p:ph type="title"/>
          </p:nvPr>
        </p:nvSpPr>
        <p:spPr/>
        <p:txBody>
          <a:bodyPr>
            <a:noAutofit/>
          </a:bodyPr>
          <a:lstStyle/>
          <a:p>
            <a:r>
              <a:rPr lang="es-ES" dirty="0">
                <a:latin typeface="Arial Black" panose="020B0A04020102020204" pitchFamily="34" charset="0"/>
              </a:rPr>
              <a:t>Desgaste en </a:t>
            </a:r>
            <a:r>
              <a:rPr lang="es-ES" dirty="0" smtClean="0">
                <a:latin typeface="Arial Black" panose="020B0A04020102020204" pitchFamily="34" charset="0"/>
              </a:rPr>
              <a:t>Parte Posterior </a:t>
            </a:r>
            <a:r>
              <a:rPr lang="es-ES" dirty="0">
                <a:latin typeface="Arial Black" panose="020B0A04020102020204" pitchFamily="34" charset="0"/>
              </a:rPr>
              <a:t>de las B</a:t>
            </a:r>
            <a:r>
              <a:rPr lang="es-ES" dirty="0" smtClean="0">
                <a:latin typeface="Arial Black" panose="020B0A04020102020204" pitchFamily="34" charset="0"/>
              </a:rPr>
              <a:t>andas</a:t>
            </a:r>
            <a:endParaRPr lang="en-US" dirty="0">
              <a:latin typeface="Arial Black" panose="020B0A04020102020204" pitchFamily="34" charset="0"/>
            </a:endParaRPr>
          </a:p>
        </p:txBody>
      </p:sp>
      <p:grpSp>
        <p:nvGrpSpPr>
          <p:cNvPr id="24" name="Group 23" title="Flecha que señala al desgaste"/>
          <p:cNvGrpSpPr/>
          <p:nvPr/>
        </p:nvGrpSpPr>
        <p:grpSpPr>
          <a:xfrm>
            <a:off x="228377" y="1508750"/>
            <a:ext cx="2057400" cy="2743200"/>
            <a:chOff x="228377" y="1508750"/>
            <a:chExt cx="2057400" cy="2743200"/>
          </a:xfrm>
        </p:grpSpPr>
        <p:pic>
          <p:nvPicPr>
            <p:cNvPr id="5" name="Picture 2" descr="C:\Users\jwollenhaupt\Desktop\Power Point Pres\hole in a belt.JPG" title=" Desgaste en Parte Posterior de las Band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377" y="1508750"/>
              <a:ext cx="20574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Right Arrow 13" title="flecha"/>
            <p:cNvSpPr/>
            <p:nvPr/>
          </p:nvSpPr>
          <p:spPr>
            <a:xfrm rot="16200000">
              <a:off x="415991" y="3474865"/>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3" name="Group 22" title="Flecha que señala al desgaste"/>
          <p:cNvGrpSpPr/>
          <p:nvPr/>
        </p:nvGrpSpPr>
        <p:grpSpPr>
          <a:xfrm>
            <a:off x="2437790" y="1508750"/>
            <a:ext cx="2057400" cy="2743200"/>
            <a:chOff x="2421320" y="1508750"/>
            <a:chExt cx="2057400" cy="2743200"/>
          </a:xfrm>
        </p:grpSpPr>
        <p:pic>
          <p:nvPicPr>
            <p:cNvPr id="6" name="Picture 3" descr="C:\Users\jwollenhaupt\Desktop\Power Point Pres\Hole in Belt.JPG" title="Desgaste en Parte Posterior de las Band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21320" y="1508750"/>
              <a:ext cx="20574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Right Arrow 12" title="flecha"/>
            <p:cNvSpPr/>
            <p:nvPr/>
          </p:nvSpPr>
          <p:spPr>
            <a:xfrm flipH="1">
              <a:off x="3408456" y="2768283"/>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 name="Group 21" title="Flecha que señala al desgaste"/>
          <p:cNvGrpSpPr/>
          <p:nvPr/>
        </p:nvGrpSpPr>
        <p:grpSpPr>
          <a:xfrm>
            <a:off x="4648810" y="1508750"/>
            <a:ext cx="2057400" cy="2743200"/>
            <a:chOff x="6098664" y="1286722"/>
            <a:chExt cx="2057400" cy="2743200"/>
          </a:xfrm>
        </p:grpSpPr>
        <p:pic>
          <p:nvPicPr>
            <p:cNvPr id="16" name="Picture 4" descr="C:\Users\jwollenhaupt\Desktop\Power Point Pres\bad belt edge and back.JPG" title="Desgaste en Parte Posterior de las Banda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8664" y="1286722"/>
              <a:ext cx="20574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 name="Right Arrow 16" title="flecha"/>
            <p:cNvSpPr/>
            <p:nvPr/>
          </p:nvSpPr>
          <p:spPr>
            <a:xfrm rot="16200000">
              <a:off x="6410894" y="2962064"/>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5" name="Group 24" title="Flecha que señala al desgaste"/>
          <p:cNvGrpSpPr/>
          <p:nvPr/>
        </p:nvGrpSpPr>
        <p:grpSpPr>
          <a:xfrm>
            <a:off x="6876300" y="1508750"/>
            <a:ext cx="2057400" cy="2743200"/>
            <a:chOff x="9321146" y="3356801"/>
            <a:chExt cx="2057400" cy="2743200"/>
          </a:xfrm>
        </p:grpSpPr>
        <p:pic>
          <p:nvPicPr>
            <p:cNvPr id="8" name="Picture 8" descr="C:\Users\jwollenhaupt\Desktop\Power Point Pres\start of lap tear.JPG" title="Desgaste en Parte Posterior de las Banda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21146" y="3356801"/>
              <a:ext cx="20574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Down Arrow 14" title="flecha"/>
            <p:cNvSpPr/>
            <p:nvPr/>
          </p:nvSpPr>
          <p:spPr>
            <a:xfrm>
              <a:off x="10578446" y="3966670"/>
              <a:ext cx="457200" cy="9144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25" title="Flecha que señala al desgaste"/>
          <p:cNvGrpSpPr/>
          <p:nvPr/>
        </p:nvGrpSpPr>
        <p:grpSpPr>
          <a:xfrm>
            <a:off x="3013308" y="4350720"/>
            <a:ext cx="3094892" cy="2357120"/>
            <a:chOff x="1257077" y="4500880"/>
            <a:chExt cx="3094892" cy="2357120"/>
          </a:xfrm>
        </p:grpSpPr>
        <p:pic>
          <p:nvPicPr>
            <p:cNvPr id="11" name="Picture 6" descr="C:\Users\jwollenhaupt\Desktop\Power Point Pres\Mech splice starting to tear.JPG" title="Desgaste en Parte Posterior de las Bandas"/>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257077" y="4500880"/>
              <a:ext cx="3094892" cy="23571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ight Arrow 11" title="flecha"/>
            <p:cNvSpPr/>
            <p:nvPr/>
          </p:nvSpPr>
          <p:spPr>
            <a:xfrm>
              <a:off x="2076582" y="5377590"/>
              <a:ext cx="9144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3826467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24</a:t>
            </a:fld>
            <a:endParaRPr lang="en-US" dirty="0">
              <a:solidFill>
                <a:prstClr val="black">
                  <a:tint val="75000"/>
                </a:prstClr>
              </a:solidFill>
            </a:endParaRPr>
          </a:p>
        </p:txBody>
      </p:sp>
      <p:sp>
        <p:nvSpPr>
          <p:cNvPr id="2" name="Title 1"/>
          <p:cNvSpPr>
            <a:spLocks noGrp="1"/>
          </p:cNvSpPr>
          <p:nvPr>
            <p:ph type="title"/>
          </p:nvPr>
        </p:nvSpPr>
        <p:spPr/>
        <p:txBody>
          <a:bodyPr>
            <a:noAutofit/>
          </a:bodyPr>
          <a:lstStyle/>
          <a:p>
            <a:r>
              <a:rPr lang="en-US" dirty="0" err="1" smtClean="0"/>
              <a:t>Cangilones</a:t>
            </a:r>
            <a:r>
              <a:rPr lang="en-US" dirty="0" smtClean="0"/>
              <a:t> </a:t>
            </a:r>
            <a:r>
              <a:rPr lang="en-US" dirty="0" err="1" smtClean="0"/>
              <a:t>Agrietados</a:t>
            </a:r>
            <a:r>
              <a:rPr lang="en-US" dirty="0" smtClean="0"/>
              <a:t>/</a:t>
            </a:r>
            <a:r>
              <a:rPr lang="en-US" dirty="0" err="1"/>
              <a:t>Q</a:t>
            </a:r>
            <a:r>
              <a:rPr lang="en-US" dirty="0" err="1" smtClean="0"/>
              <a:t>uebrados</a:t>
            </a:r>
            <a:endParaRPr lang="en-US" dirty="0"/>
          </a:p>
        </p:txBody>
      </p:sp>
      <p:pic>
        <p:nvPicPr>
          <p:cNvPr id="5" name="Picture 4" title="Cangilones Agrietados/Quebrado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868" y="2205866"/>
            <a:ext cx="2743200" cy="3657600"/>
          </a:xfrm>
          <a:prstGeom prst="rect">
            <a:avLst/>
          </a:prstGeom>
        </p:spPr>
      </p:pic>
      <p:pic>
        <p:nvPicPr>
          <p:cNvPr id="7" name="Picture 6" title="Cangilones Agrietados/Quebrado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0400" y="2195108"/>
            <a:ext cx="2743200" cy="3657600"/>
          </a:xfrm>
          <a:prstGeom prst="rect">
            <a:avLst/>
          </a:prstGeom>
        </p:spPr>
      </p:pic>
      <p:pic>
        <p:nvPicPr>
          <p:cNvPr id="6" name="Picture 5" title="Cangilones Agrietados/Quebrado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9650" y="2200040"/>
            <a:ext cx="2743200" cy="3657600"/>
          </a:xfrm>
          <a:prstGeom prst="rect">
            <a:avLst/>
          </a:prstGeom>
        </p:spPr>
      </p:pic>
    </p:spTree>
    <p:extLst>
      <p:ext uri="{BB962C8B-B14F-4D97-AF65-F5344CB8AC3E}">
        <p14:creationId xmlns:p14="http://schemas.microsoft.com/office/powerpoint/2010/main" val="1517859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25</a:t>
            </a:fld>
            <a:endParaRPr lang="en-US" dirty="0">
              <a:solidFill>
                <a:prstClr val="black">
                  <a:tint val="75000"/>
                </a:prstClr>
              </a:solidFill>
            </a:endParaRPr>
          </a:p>
        </p:txBody>
      </p:sp>
      <p:sp>
        <p:nvSpPr>
          <p:cNvPr id="14" name="Title 13"/>
          <p:cNvSpPr>
            <a:spLocks noGrp="1"/>
          </p:cNvSpPr>
          <p:nvPr>
            <p:ph type="title"/>
          </p:nvPr>
        </p:nvSpPr>
        <p:spPr/>
        <p:txBody>
          <a:bodyPr>
            <a:noAutofit/>
          </a:bodyPr>
          <a:lstStyle/>
          <a:p>
            <a:r>
              <a:rPr lang="en-US" dirty="0" err="1">
                <a:latin typeface="Arial Black" panose="020B0A04020102020204" pitchFamily="34" charset="0"/>
              </a:rPr>
              <a:t>Problemas</a:t>
            </a:r>
            <a:r>
              <a:rPr lang="en-US" dirty="0">
                <a:latin typeface="Arial Black" panose="020B0A04020102020204" pitchFamily="34" charset="0"/>
              </a:rPr>
              <a:t> </a:t>
            </a:r>
            <a:r>
              <a:rPr lang="en-US" dirty="0" err="1" smtClean="0">
                <a:latin typeface="Arial Black" panose="020B0A04020102020204" pitchFamily="34" charset="0"/>
              </a:rPr>
              <a:t>Encontrados</a:t>
            </a:r>
            <a:r>
              <a:rPr lang="en-US" dirty="0" smtClean="0">
                <a:latin typeface="Arial Black" panose="020B0A04020102020204" pitchFamily="34" charset="0"/>
              </a:rPr>
              <a:t> </a:t>
            </a:r>
            <a:r>
              <a:rPr lang="en-US" dirty="0" err="1">
                <a:latin typeface="Arial Black" panose="020B0A04020102020204" pitchFamily="34" charset="0"/>
              </a:rPr>
              <a:t>en</a:t>
            </a:r>
            <a:r>
              <a:rPr lang="en-US" dirty="0">
                <a:latin typeface="Arial Black" panose="020B0A04020102020204" pitchFamily="34" charset="0"/>
              </a:rPr>
              <a:t> </a:t>
            </a:r>
            <a:r>
              <a:rPr lang="en-US" dirty="0" err="1" smtClean="0">
                <a:latin typeface="Arial Black" panose="020B0A04020102020204" pitchFamily="34" charset="0"/>
              </a:rPr>
              <a:t>Inspección</a:t>
            </a:r>
            <a:endParaRPr lang="en-US" dirty="0">
              <a:latin typeface="Arial Black" panose="020B0A04020102020204" pitchFamily="34" charset="0"/>
            </a:endParaRPr>
          </a:p>
        </p:txBody>
      </p:sp>
      <p:sp>
        <p:nvSpPr>
          <p:cNvPr id="15" name="Content Placeholder 14"/>
          <p:cNvSpPr>
            <a:spLocks noGrp="1"/>
          </p:cNvSpPr>
          <p:nvPr>
            <p:ph sz="half" idx="1"/>
          </p:nvPr>
        </p:nvSpPr>
        <p:spPr>
          <a:xfrm>
            <a:off x="1038740" y="5523878"/>
            <a:ext cx="1388045" cy="791865"/>
          </a:xfrm>
        </p:spPr>
        <p:txBody>
          <a:bodyPr>
            <a:normAutofit/>
          </a:bodyPr>
          <a:lstStyle/>
          <a:p>
            <a:pPr marL="0" indent="0">
              <a:buNone/>
            </a:pPr>
            <a:r>
              <a:rPr lang="en-US" sz="3200" dirty="0" err="1" smtClean="0"/>
              <a:t>Grieta</a:t>
            </a:r>
            <a:endParaRPr lang="en-US" sz="3200" dirty="0"/>
          </a:p>
        </p:txBody>
      </p:sp>
      <p:grpSp>
        <p:nvGrpSpPr>
          <p:cNvPr id="13" name="Group 12" title="Problemas Encontrados en Inspección"/>
          <p:cNvGrpSpPr/>
          <p:nvPr/>
        </p:nvGrpSpPr>
        <p:grpSpPr>
          <a:xfrm>
            <a:off x="232235" y="1739180"/>
            <a:ext cx="2743200" cy="3657600"/>
            <a:chOff x="331355" y="1590675"/>
            <a:chExt cx="2743200" cy="3657600"/>
          </a:xfrm>
        </p:grpSpPr>
        <p:pic>
          <p:nvPicPr>
            <p:cNvPr id="5" name="Picture 2" descr="C:\Users\jwollenhaupt\Desktop\Power Point Pres\lap splice buckets.JPG" title="Cangilones son grieta"/>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331355" y="1590675"/>
              <a:ext cx="27432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ight Arrow 6" title="Flecha apuntando al problema"/>
            <p:cNvSpPr/>
            <p:nvPr/>
          </p:nvSpPr>
          <p:spPr>
            <a:xfrm rot="20482899">
              <a:off x="843175" y="4620580"/>
              <a:ext cx="1143000"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4" name="Picture 3" title="Cangilones son grieta"/>
          <p:cNvPicPr>
            <a:picLocks noChangeAspect="1"/>
          </p:cNvPicPr>
          <p:nvPr/>
        </p:nvPicPr>
        <p:blipFill>
          <a:blip r:embed="rId5"/>
          <a:stretch>
            <a:fillRect/>
          </a:stretch>
        </p:blipFill>
        <p:spPr>
          <a:xfrm rot="5400000">
            <a:off x="3426567" y="1348413"/>
            <a:ext cx="2286000" cy="3067534"/>
          </a:xfrm>
          <a:prstGeom prst="rect">
            <a:avLst/>
          </a:prstGeom>
          <a:ln>
            <a:solidFill>
              <a:schemeClr val="tx1"/>
            </a:solidFill>
          </a:ln>
        </p:spPr>
      </p:pic>
      <p:sp>
        <p:nvSpPr>
          <p:cNvPr id="16" name="Content Placeholder 15" title="Cangilón faltante"/>
          <p:cNvSpPr>
            <a:spLocks noGrp="1"/>
          </p:cNvSpPr>
          <p:nvPr>
            <p:ph sz="half" idx="2"/>
          </p:nvPr>
        </p:nvSpPr>
        <p:spPr>
          <a:xfrm>
            <a:off x="4802430" y="5411420"/>
            <a:ext cx="3456450" cy="676650"/>
          </a:xfrm>
        </p:spPr>
        <p:txBody>
          <a:bodyPr>
            <a:normAutofit/>
          </a:bodyPr>
          <a:lstStyle/>
          <a:p>
            <a:pPr marL="0" indent="0">
              <a:buNone/>
            </a:pPr>
            <a:r>
              <a:rPr lang="en-US" sz="3200" dirty="0" err="1"/>
              <a:t>Cangilón</a:t>
            </a:r>
            <a:r>
              <a:rPr lang="en-US" sz="3200" dirty="0"/>
              <a:t> </a:t>
            </a:r>
            <a:r>
              <a:rPr lang="en-US" sz="3200" dirty="0" err="1"/>
              <a:t>faltante</a:t>
            </a:r>
            <a:endParaRPr lang="en-US" sz="3200" dirty="0"/>
          </a:p>
          <a:p>
            <a:pPr marL="0" indent="0">
              <a:buNone/>
            </a:pPr>
            <a:endParaRPr lang="en-US" sz="3200" dirty="0"/>
          </a:p>
        </p:txBody>
      </p:sp>
      <p:grpSp>
        <p:nvGrpSpPr>
          <p:cNvPr id="12" name="Group 11" title="Cangilón faltante"/>
          <p:cNvGrpSpPr/>
          <p:nvPr/>
        </p:nvGrpSpPr>
        <p:grpSpPr>
          <a:xfrm>
            <a:off x="6162870" y="1746291"/>
            <a:ext cx="2743200" cy="3657600"/>
            <a:chOff x="6175597" y="1600200"/>
            <a:chExt cx="2743200" cy="3657600"/>
          </a:xfrm>
        </p:grpSpPr>
        <p:pic>
          <p:nvPicPr>
            <p:cNvPr id="8" name="Picture 7" title="Cangilón faltant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718397" y="2057400"/>
              <a:ext cx="3657600" cy="2743200"/>
            </a:xfrm>
            <a:prstGeom prst="rect">
              <a:avLst/>
            </a:prstGeom>
            <a:ln>
              <a:solidFill>
                <a:schemeClr val="tx1"/>
              </a:solidFill>
            </a:ln>
          </p:spPr>
        </p:pic>
        <p:sp>
          <p:nvSpPr>
            <p:cNvPr id="11" name="Right Arrow 10" title="Flecha apuntando al problema"/>
            <p:cNvSpPr/>
            <p:nvPr/>
          </p:nvSpPr>
          <p:spPr>
            <a:xfrm rot="16200000" flipV="1">
              <a:off x="6343650" y="4733926"/>
              <a:ext cx="571499"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212892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dirty="0" smtClean="0"/>
              <a:t>Signos de Desgaste - Fricción</a:t>
            </a:r>
            <a:endParaRPr lang="es-HN" dirty="0"/>
          </a:p>
        </p:txBody>
      </p:sp>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26</a:t>
            </a:fld>
            <a:endParaRPr lang="en-US" dirty="0">
              <a:solidFill>
                <a:prstClr val="black">
                  <a:tint val="75000"/>
                </a:prstClr>
              </a:solidFill>
            </a:endParaRPr>
          </a:p>
        </p:txBody>
      </p:sp>
      <p:grpSp>
        <p:nvGrpSpPr>
          <p:cNvPr id="12" name="Group 11" title="cangilone - Signos de Desgaste; Fricción"/>
          <p:cNvGrpSpPr/>
          <p:nvPr/>
        </p:nvGrpSpPr>
        <p:grpSpPr>
          <a:xfrm>
            <a:off x="654050" y="1943100"/>
            <a:ext cx="2400300" cy="3200400"/>
            <a:chOff x="654050" y="1943100"/>
            <a:chExt cx="2400300" cy="3200400"/>
          </a:xfrm>
        </p:grpSpPr>
        <p:pic>
          <p:nvPicPr>
            <p:cNvPr id="4" name="Picture 4" descr="C:\Users\jwollenhaupt\Desktop\Power Point Pres\bad buckets.JPG" title="cangilone - Signos de Desgaste; Fricció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050" y="1943100"/>
              <a:ext cx="24003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800100" y="2057400"/>
              <a:ext cx="935182" cy="2171700"/>
              <a:chOff x="800100" y="2057400"/>
              <a:chExt cx="935182" cy="2171700"/>
            </a:xfrm>
          </p:grpSpPr>
          <p:sp>
            <p:nvSpPr>
              <p:cNvPr id="7" name="Oval 6" title="Circule alrededor del problema"/>
              <p:cNvSpPr/>
              <p:nvPr/>
            </p:nvSpPr>
            <p:spPr>
              <a:xfrm>
                <a:off x="800100" y="205740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title="Circule alrededor del problema"/>
              <p:cNvSpPr/>
              <p:nvPr/>
            </p:nvSpPr>
            <p:spPr>
              <a:xfrm>
                <a:off x="820882" y="3314700"/>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3" name="Group 12" title="cangilone - Signos de Desgaste; Fricción"/>
          <p:cNvGrpSpPr/>
          <p:nvPr/>
        </p:nvGrpSpPr>
        <p:grpSpPr>
          <a:xfrm>
            <a:off x="3385833" y="1943100"/>
            <a:ext cx="2372333" cy="3163111"/>
            <a:chOff x="3385833" y="1943100"/>
            <a:chExt cx="2372333" cy="3163111"/>
          </a:xfrm>
        </p:grpSpPr>
        <p:pic>
          <p:nvPicPr>
            <p:cNvPr id="5" name="Picture 4" title="cangilone - Signos de Desgaste; Fricció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833" y="1943100"/>
              <a:ext cx="2372333" cy="3163111"/>
            </a:xfrm>
            <a:prstGeom prst="rect">
              <a:avLst/>
            </a:prstGeom>
          </p:spPr>
        </p:pic>
        <p:sp>
          <p:nvSpPr>
            <p:cNvPr id="10" name="Oval 9" title="Circule alrededor del problema"/>
            <p:cNvSpPr/>
            <p:nvPr/>
          </p:nvSpPr>
          <p:spPr>
            <a:xfrm>
              <a:off x="3543300" y="3293918"/>
              <a:ext cx="13716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4" name="Group 13" title="cangilone - Signos de Desgaste; Fricción"/>
          <p:cNvGrpSpPr/>
          <p:nvPr/>
        </p:nvGrpSpPr>
        <p:grpSpPr>
          <a:xfrm>
            <a:off x="5943600" y="1963882"/>
            <a:ext cx="2970212" cy="3200400"/>
            <a:chOff x="5943600" y="1963882"/>
            <a:chExt cx="2970212" cy="3200400"/>
          </a:xfrm>
        </p:grpSpPr>
        <p:pic>
          <p:nvPicPr>
            <p:cNvPr id="6" name="Picture 5" descr="C:\Users\jwollenhaupt\Pictures\3 leg\North Pit leg Belt Tear 004.jpg" title="cangilone - Signos de Desgaste; Fricció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1963882"/>
              <a:ext cx="29702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title="Circule alrededor del problema"/>
            <p:cNvSpPr/>
            <p:nvPr/>
          </p:nvSpPr>
          <p:spPr>
            <a:xfrm>
              <a:off x="7428706" y="3300845"/>
              <a:ext cx="1371600"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7952399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err="1" smtClean="0">
                <a:solidFill>
                  <a:srgbClr val="FF9900"/>
                </a:solidFill>
                <a:latin typeface="Arial Black" panose="020B0A04020102020204" pitchFamily="34" charset="0"/>
              </a:rPr>
              <a:t>Empalmes</a:t>
            </a:r>
            <a:r>
              <a:rPr lang="en-US" cap="none" dirty="0" smtClean="0">
                <a:solidFill>
                  <a:srgbClr val="FF9900"/>
                </a:solidFill>
                <a:latin typeface="Arial Black" panose="020B0A04020102020204" pitchFamily="34" charset="0"/>
              </a:rPr>
              <a:t> de Banda</a:t>
            </a:r>
            <a:endParaRPr lang="en-US" cap="none" dirty="0">
              <a:solidFill>
                <a:srgbClr val="FF9900"/>
              </a:solidFill>
              <a:latin typeface="Arial Black" panose="020B0A04020102020204" pitchFamily="34" charset="0"/>
            </a:endParaRPr>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4257944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28</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n-US" dirty="0" smtClean="0"/>
              <a:t>3 </a:t>
            </a:r>
            <a:r>
              <a:rPr lang="en-US" dirty="0" err="1"/>
              <a:t>T</a:t>
            </a:r>
            <a:r>
              <a:rPr lang="en-US" dirty="0" err="1" smtClean="0"/>
              <a:t>ipos</a:t>
            </a:r>
            <a:r>
              <a:rPr lang="en-US" dirty="0" smtClean="0"/>
              <a:t> de </a:t>
            </a:r>
            <a:r>
              <a:rPr lang="en-US" dirty="0" err="1"/>
              <a:t>E</a:t>
            </a:r>
            <a:r>
              <a:rPr lang="en-US" dirty="0" err="1" smtClean="0"/>
              <a:t>mpalmes</a:t>
            </a:r>
            <a:r>
              <a:rPr lang="en-US" dirty="0" smtClean="0"/>
              <a:t> de </a:t>
            </a:r>
            <a:r>
              <a:rPr lang="en-US" dirty="0"/>
              <a:t>B</a:t>
            </a:r>
            <a:r>
              <a:rPr lang="en-US" dirty="0" smtClean="0"/>
              <a:t>anda</a:t>
            </a:r>
            <a:endParaRPr lang="en-US" dirty="0"/>
          </a:p>
        </p:txBody>
      </p:sp>
      <p:sp>
        <p:nvSpPr>
          <p:cNvPr id="3" name="Content Placeholder 2"/>
          <p:cNvSpPr>
            <a:spLocks noGrp="1"/>
          </p:cNvSpPr>
          <p:nvPr>
            <p:ph idx="1"/>
          </p:nvPr>
        </p:nvSpPr>
        <p:spPr/>
        <p:txBody>
          <a:bodyPr>
            <a:normAutofit/>
          </a:bodyPr>
          <a:lstStyle/>
          <a:p>
            <a:pPr>
              <a:spcAft>
                <a:spcPts val="600"/>
              </a:spcAft>
            </a:pPr>
            <a:r>
              <a:rPr lang="es-HN" sz="3200" dirty="0" smtClean="0"/>
              <a:t>Superpuesto</a:t>
            </a:r>
          </a:p>
          <a:p>
            <a:pPr>
              <a:spcAft>
                <a:spcPts val="600"/>
              </a:spcAft>
            </a:pPr>
            <a:r>
              <a:rPr lang="es-HN" sz="3200" dirty="0" smtClean="0"/>
              <a:t>A tope</a:t>
            </a:r>
          </a:p>
          <a:p>
            <a:pPr>
              <a:spcAft>
                <a:spcPts val="600"/>
              </a:spcAft>
            </a:pPr>
            <a:r>
              <a:rPr lang="es-HN" sz="3200" dirty="0" smtClean="0"/>
              <a:t>Mecánico</a:t>
            </a:r>
            <a:endParaRPr lang="es-HN" sz="3200" dirty="0"/>
          </a:p>
        </p:txBody>
      </p:sp>
      <p:sp>
        <p:nvSpPr>
          <p:cNvPr id="6" name="TextBox 5"/>
          <p:cNvSpPr txBox="1"/>
          <p:nvPr/>
        </p:nvSpPr>
        <p:spPr>
          <a:xfrm>
            <a:off x="3651250" y="1576435"/>
            <a:ext cx="4876800" cy="461665"/>
          </a:xfrm>
          <a:prstGeom prst="rect">
            <a:avLst/>
          </a:prstGeom>
          <a:noFill/>
        </p:spPr>
        <p:txBody>
          <a:bodyPr wrap="square" rtlCol="0">
            <a:spAutoFit/>
          </a:bodyPr>
          <a:lstStyle/>
          <a:p>
            <a:pPr algn="ctr"/>
            <a:r>
              <a:rPr lang="es-HN" sz="2400" b="1" dirty="0">
                <a:solidFill>
                  <a:prstClr val="white"/>
                </a:solidFill>
                <a:latin typeface="Arial" panose="020B0604020202020204" pitchFamily="34" charset="0"/>
                <a:cs typeface="Arial" panose="020B0604020202020204" pitchFamily="34" charset="0"/>
              </a:rPr>
              <a:t>Empalme Mecánico</a:t>
            </a:r>
          </a:p>
        </p:txBody>
      </p:sp>
      <p:pic>
        <p:nvPicPr>
          <p:cNvPr id="5" name="Picture 4" title="ejemplo - Empalme Mecánico de ban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1250" y="1576435"/>
            <a:ext cx="4876800" cy="3657600"/>
          </a:xfrm>
          <a:prstGeom prst="rect">
            <a:avLst/>
          </a:prstGeom>
        </p:spPr>
      </p:pic>
    </p:spTree>
    <p:extLst>
      <p:ext uri="{BB962C8B-B14F-4D97-AF65-F5344CB8AC3E}">
        <p14:creationId xmlns:p14="http://schemas.microsoft.com/office/powerpoint/2010/main" val="1173009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smtClean="0"/>
              <a:t>Empalme</a:t>
            </a:r>
            <a:r>
              <a:rPr lang="en-US" dirty="0" smtClean="0"/>
              <a:t> </a:t>
            </a:r>
            <a:r>
              <a:rPr lang="en-US" dirty="0" err="1" smtClean="0"/>
              <a:t>Superpuesto</a:t>
            </a:r>
            <a:r>
              <a:rPr lang="en-US" dirty="0" smtClean="0"/>
              <a:t> y de Tope</a:t>
            </a:r>
            <a:endParaRPr lang="en-US" dirty="0"/>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29</a:t>
            </a:fld>
            <a:endParaRPr lang="en-US" dirty="0">
              <a:solidFill>
                <a:prstClr val="black">
                  <a:tint val="75000"/>
                </a:prstClr>
              </a:solidFill>
            </a:endParaRPr>
          </a:p>
        </p:txBody>
      </p:sp>
      <p:sp>
        <p:nvSpPr>
          <p:cNvPr id="3" name="Content Placeholder 2"/>
          <p:cNvSpPr>
            <a:spLocks noGrp="1"/>
          </p:cNvSpPr>
          <p:nvPr>
            <p:ph idx="1"/>
          </p:nvPr>
        </p:nvSpPr>
        <p:spPr>
          <a:xfrm>
            <a:off x="462665" y="1605880"/>
            <a:ext cx="8230408" cy="4525963"/>
          </a:xfrm>
        </p:spPr>
        <p:txBody>
          <a:bodyPr>
            <a:normAutofit/>
          </a:bodyPr>
          <a:lstStyle/>
          <a:p>
            <a:pPr>
              <a:spcAft>
                <a:spcPts val="600"/>
              </a:spcAft>
            </a:pPr>
            <a:r>
              <a:rPr lang="es-HN" sz="3200" dirty="0" smtClean="0"/>
              <a:t>Apretar las tuercas</a:t>
            </a:r>
          </a:p>
          <a:p>
            <a:pPr>
              <a:spcAft>
                <a:spcPts val="600"/>
              </a:spcAft>
            </a:pPr>
            <a:r>
              <a:rPr lang="es-HN" sz="3200" dirty="0" smtClean="0"/>
              <a:t>Verificar la condición de los pernos</a:t>
            </a:r>
          </a:p>
          <a:p>
            <a:pPr>
              <a:spcAft>
                <a:spcPts val="600"/>
              </a:spcAft>
            </a:pPr>
            <a:r>
              <a:rPr lang="es-HN" sz="3200" dirty="0" smtClean="0"/>
              <a:t>Revisar la condición de la banda</a:t>
            </a:r>
          </a:p>
        </p:txBody>
      </p:sp>
      <p:sp>
        <p:nvSpPr>
          <p:cNvPr id="6" name="TextBox 5"/>
          <p:cNvSpPr txBox="1"/>
          <p:nvPr/>
        </p:nvSpPr>
        <p:spPr>
          <a:xfrm>
            <a:off x="3652846" y="5324758"/>
            <a:ext cx="4875466" cy="830997"/>
          </a:xfrm>
          <a:prstGeom prst="rect">
            <a:avLst/>
          </a:prstGeom>
          <a:noFill/>
        </p:spPr>
        <p:txBody>
          <a:bodyPr wrap="square" rtlCol="0">
            <a:spAutoFit/>
          </a:bodyPr>
          <a:lstStyle/>
          <a:p>
            <a:r>
              <a:rPr lang="es-HN" sz="2400" b="1" dirty="0">
                <a:solidFill>
                  <a:prstClr val="white"/>
                </a:solidFill>
                <a:latin typeface="Arial" panose="020B0604020202020204" pitchFamily="34" charset="0"/>
                <a:cs typeface="Arial" panose="020B0604020202020204" pitchFamily="34" charset="0"/>
              </a:rPr>
              <a:t>Pernos tiran a través del empalme de banda</a:t>
            </a:r>
          </a:p>
        </p:txBody>
      </p:sp>
      <p:pic>
        <p:nvPicPr>
          <p:cNvPr id="5" name="Picture 4" title="Pernos tiran a través del empalme de ban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0987" y="3331702"/>
            <a:ext cx="4877325" cy="2743200"/>
          </a:xfrm>
          <a:prstGeom prst="rect">
            <a:avLst/>
          </a:prstGeom>
        </p:spPr>
      </p:pic>
    </p:spTree>
    <p:extLst>
      <p:ext uri="{BB962C8B-B14F-4D97-AF65-F5344CB8AC3E}">
        <p14:creationId xmlns:p14="http://schemas.microsoft.com/office/powerpoint/2010/main" val="2284277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s-HN" sz="4000" dirty="0" smtClean="0"/>
              <a:t>Introducción</a:t>
            </a:r>
            <a:endParaRPr lang="es-HN" sz="4000" dirty="0"/>
          </a:p>
        </p:txBody>
      </p:sp>
      <p:sp>
        <p:nvSpPr>
          <p:cNvPr id="3" name="Content Placeholder 2"/>
          <p:cNvSpPr>
            <a:spLocks noGrp="1"/>
          </p:cNvSpPr>
          <p:nvPr>
            <p:ph idx="1"/>
          </p:nvPr>
        </p:nvSpPr>
        <p:spPr/>
        <p:txBody>
          <a:bodyPr anchor="ctr">
            <a:noAutofit/>
          </a:bodyPr>
          <a:lstStyle/>
          <a:p>
            <a:pPr marL="0">
              <a:buNone/>
            </a:pPr>
            <a:r>
              <a:rPr lang="es-HN" sz="3200" dirty="0"/>
              <a:t>Este módulo de Mantenimiento Preventivo para Elevadores de Cangilones es parte de un programa educativo sobre los peligros encontrados en las áreas de manejo de granos incluyendo los compartimientos de grano y sus alrededores.  Su propósito es ayudar a los participantes a identificar y disminuir los peligros en el lugar de trabajo</a:t>
            </a:r>
            <a:r>
              <a:rPr lang="es-HN" sz="3200" dirty="0" smtClean="0"/>
              <a:t>.</a:t>
            </a:r>
            <a:endParaRPr lang="es-HN" sz="3200" dirty="0"/>
          </a:p>
          <a:p>
            <a:pPr marL="0">
              <a:buNone/>
            </a:pP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4186226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30</a:t>
            </a:fld>
            <a:endParaRPr lang="en-US" dirty="0">
              <a:solidFill>
                <a:prstClr val="black">
                  <a:tint val="75000"/>
                </a:prstClr>
              </a:solidFill>
            </a:endParaRPr>
          </a:p>
        </p:txBody>
      </p:sp>
      <p:sp>
        <p:nvSpPr>
          <p:cNvPr id="4" name="Title 3"/>
          <p:cNvSpPr>
            <a:spLocks noGrp="1"/>
          </p:cNvSpPr>
          <p:nvPr>
            <p:ph type="title"/>
          </p:nvPr>
        </p:nvSpPr>
        <p:spPr/>
        <p:txBody>
          <a:bodyPr>
            <a:noAutofit/>
          </a:bodyPr>
          <a:lstStyle/>
          <a:p>
            <a:r>
              <a:rPr lang="es-ES" dirty="0"/>
              <a:t>Garantizar la superposición de empalmes</a:t>
            </a:r>
            <a:endParaRPr lang="en-US" dirty="0"/>
          </a:p>
        </p:txBody>
      </p:sp>
      <p:sp>
        <p:nvSpPr>
          <p:cNvPr id="3" name="Content Placeholder 2"/>
          <p:cNvSpPr>
            <a:spLocks noGrp="1"/>
          </p:cNvSpPr>
          <p:nvPr>
            <p:ph idx="1"/>
          </p:nvPr>
        </p:nvSpPr>
        <p:spPr>
          <a:xfrm>
            <a:off x="457200" y="1745007"/>
            <a:ext cx="4742676" cy="4525963"/>
          </a:xfrm>
        </p:spPr>
        <p:txBody>
          <a:bodyPr>
            <a:normAutofit/>
          </a:bodyPr>
          <a:lstStyle/>
          <a:p>
            <a:pPr marL="0" indent="0">
              <a:spcAft>
                <a:spcPts val="1800"/>
              </a:spcAft>
              <a:buNone/>
            </a:pPr>
            <a:r>
              <a:rPr lang="es-HN" sz="3600" b="1" dirty="0" smtClean="0">
                <a:solidFill>
                  <a:schemeClr val="accent6">
                    <a:lumMod val="75000"/>
                  </a:schemeClr>
                </a:solidFill>
              </a:rPr>
              <a:t>Superposición del cangilón</a:t>
            </a:r>
          </a:p>
          <a:p>
            <a:pPr>
              <a:spcAft>
                <a:spcPts val="600"/>
              </a:spcAft>
            </a:pPr>
            <a:r>
              <a:rPr lang="es-HN" sz="3200" dirty="0" smtClean="0"/>
              <a:t>Superpuesto ≥ 6-8 </a:t>
            </a:r>
          </a:p>
          <a:p>
            <a:pPr>
              <a:spcAft>
                <a:spcPts val="600"/>
              </a:spcAft>
            </a:pPr>
            <a:r>
              <a:rPr lang="es-HN" sz="3200" dirty="0" smtClean="0"/>
              <a:t>A tope ≥ 12-14 </a:t>
            </a:r>
          </a:p>
          <a:p>
            <a:pPr>
              <a:spcAft>
                <a:spcPts val="600"/>
              </a:spcAft>
            </a:pPr>
            <a:r>
              <a:rPr lang="es-HN" sz="3200" dirty="0" smtClean="0"/>
              <a:t>Superpuesto doble ≥ 12-14</a:t>
            </a:r>
          </a:p>
          <a:p>
            <a:endParaRPr lang="en-US" dirty="0" smtClean="0"/>
          </a:p>
          <a:p>
            <a:pPr marL="0" indent="0">
              <a:buNone/>
            </a:pPr>
            <a:r>
              <a:rPr lang="en-US" dirty="0" smtClean="0"/>
              <a:t>   </a:t>
            </a:r>
          </a:p>
          <a:p>
            <a:endParaRPr lang="en-US" dirty="0"/>
          </a:p>
        </p:txBody>
      </p:sp>
      <p:grpSp>
        <p:nvGrpSpPr>
          <p:cNvPr id="37" name="Group 36" title="gráfico - Superposición del cangilón"/>
          <p:cNvGrpSpPr/>
          <p:nvPr/>
        </p:nvGrpSpPr>
        <p:grpSpPr>
          <a:xfrm>
            <a:off x="5186480" y="1488165"/>
            <a:ext cx="3616037" cy="4987636"/>
            <a:chOff x="4942654" y="1201510"/>
            <a:chExt cx="3616037" cy="4987636"/>
          </a:xfrm>
        </p:grpSpPr>
        <p:pic>
          <p:nvPicPr>
            <p:cNvPr id="20" name="Picture 19" title="Gráfico - Superposición del cangiló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2654" y="1201510"/>
              <a:ext cx="3616037" cy="4987636"/>
            </a:xfrm>
            <a:prstGeom prst="rect">
              <a:avLst/>
            </a:prstGeom>
          </p:spPr>
        </p:pic>
        <p:sp>
          <p:nvSpPr>
            <p:cNvPr id="28" name="TextBox 27"/>
            <p:cNvSpPr txBox="1"/>
            <p:nvPr/>
          </p:nvSpPr>
          <p:spPr>
            <a:xfrm>
              <a:off x="4956050" y="2814520"/>
              <a:ext cx="768100" cy="923330"/>
            </a:xfrm>
            <a:prstGeom prst="rect">
              <a:avLst/>
            </a:prstGeom>
            <a:noFill/>
            <a:scene3d>
              <a:camera prst="isometricOffAxis2Left"/>
              <a:lightRig rig="threePt" dir="t"/>
            </a:scene3d>
          </p:spPr>
          <p:txBody>
            <a:bodyPr wrap="square" rtlCol="0">
              <a:spAutoFit/>
            </a:bodyPr>
            <a:lstStyle/>
            <a:p>
              <a:r>
                <a:rPr lang="en-US" b="1" dirty="0" err="1">
                  <a:solidFill>
                    <a:srgbClr val="FF0000"/>
                  </a:solidFill>
                  <a:latin typeface="Arial Narrow" panose="020B0606020202030204" pitchFamily="34" charset="0"/>
                </a:rPr>
                <a:t>Lado</a:t>
              </a:r>
              <a:r>
                <a:rPr lang="en-US" b="1" dirty="0">
                  <a:solidFill>
                    <a:srgbClr val="FF0000"/>
                  </a:solidFill>
                  <a:latin typeface="Arial Narrow" panose="020B0606020202030204" pitchFamily="34" charset="0"/>
                </a:rPr>
                <a:t> de </a:t>
              </a:r>
              <a:r>
                <a:rPr lang="en-US" b="1" dirty="0" err="1">
                  <a:solidFill>
                    <a:srgbClr val="FF0000"/>
                  </a:solidFill>
                  <a:latin typeface="Arial Narrow" panose="020B0606020202030204" pitchFamily="34" charset="0"/>
                </a:rPr>
                <a:t>polea</a:t>
              </a:r>
              <a:endParaRPr lang="en-US" b="1" dirty="0">
                <a:solidFill>
                  <a:srgbClr val="FF0000"/>
                </a:solidFill>
                <a:latin typeface="Arial Narrow" panose="020B0606020202030204" pitchFamily="34" charset="0"/>
              </a:endParaRPr>
            </a:p>
          </p:txBody>
        </p:sp>
        <p:sp>
          <p:nvSpPr>
            <p:cNvPr id="31" name="Up Arrow 30"/>
            <p:cNvSpPr/>
            <p:nvPr/>
          </p:nvSpPr>
          <p:spPr>
            <a:xfrm>
              <a:off x="5148075" y="1900120"/>
              <a:ext cx="274320" cy="914400"/>
            </a:xfrm>
            <a:prstGeom prst="up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9" name="TextBox 28"/>
            <p:cNvSpPr txBox="1"/>
            <p:nvPr/>
          </p:nvSpPr>
          <p:spPr>
            <a:xfrm>
              <a:off x="5876550" y="2953972"/>
              <a:ext cx="768100" cy="923330"/>
            </a:xfrm>
            <a:prstGeom prst="rect">
              <a:avLst/>
            </a:prstGeom>
            <a:noFill/>
            <a:scene3d>
              <a:camera prst="isometricOffAxis2Left"/>
              <a:lightRig rig="threePt" dir="t"/>
            </a:scene3d>
          </p:spPr>
          <p:txBody>
            <a:bodyPr wrap="square" rtlCol="0">
              <a:spAutoFit/>
            </a:bodyPr>
            <a:lstStyle/>
            <a:p>
              <a:r>
                <a:rPr lang="en-US" b="1" dirty="0" err="1">
                  <a:solidFill>
                    <a:srgbClr val="FF0000"/>
                  </a:solidFill>
                  <a:latin typeface="Arial Narrow" panose="020B0606020202030204" pitchFamily="34" charset="0"/>
                </a:rPr>
                <a:t>Lado</a:t>
              </a:r>
              <a:r>
                <a:rPr lang="en-US" b="1" dirty="0">
                  <a:solidFill>
                    <a:srgbClr val="FF0000"/>
                  </a:solidFill>
                  <a:latin typeface="Arial Narrow" panose="020B0606020202030204" pitchFamily="34" charset="0"/>
                </a:rPr>
                <a:t> de </a:t>
              </a:r>
              <a:r>
                <a:rPr lang="en-US" b="1" dirty="0" err="1">
                  <a:solidFill>
                    <a:srgbClr val="FF0000"/>
                  </a:solidFill>
                  <a:latin typeface="Arial Narrow" panose="020B0606020202030204" pitchFamily="34" charset="0"/>
                </a:rPr>
                <a:t>polea</a:t>
              </a:r>
              <a:endParaRPr lang="en-US" b="1" dirty="0">
                <a:solidFill>
                  <a:srgbClr val="FF0000"/>
                </a:solidFill>
                <a:latin typeface="Arial Narrow" panose="020B0606020202030204" pitchFamily="34" charset="0"/>
              </a:endParaRPr>
            </a:p>
          </p:txBody>
        </p:sp>
        <p:sp>
          <p:nvSpPr>
            <p:cNvPr id="33" name="Up Arrow 32"/>
            <p:cNvSpPr/>
            <p:nvPr/>
          </p:nvSpPr>
          <p:spPr>
            <a:xfrm>
              <a:off x="6124882" y="2039572"/>
              <a:ext cx="274320" cy="914400"/>
            </a:xfrm>
            <a:prstGeom prst="up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Down Arrow 33"/>
            <p:cNvSpPr/>
            <p:nvPr/>
          </p:nvSpPr>
          <p:spPr>
            <a:xfrm>
              <a:off x="6108200" y="4036455"/>
              <a:ext cx="274320" cy="914400"/>
            </a:xfrm>
            <a:prstGeom prst="down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0" name="TextBox 29"/>
            <p:cNvSpPr txBox="1"/>
            <p:nvPr/>
          </p:nvSpPr>
          <p:spPr>
            <a:xfrm>
              <a:off x="7298755" y="3137685"/>
              <a:ext cx="768100" cy="923330"/>
            </a:xfrm>
            <a:prstGeom prst="rect">
              <a:avLst/>
            </a:prstGeom>
            <a:noFill/>
            <a:scene3d>
              <a:camera prst="isometricOffAxis2Left"/>
              <a:lightRig rig="threePt" dir="t"/>
            </a:scene3d>
          </p:spPr>
          <p:txBody>
            <a:bodyPr wrap="square" rtlCol="0">
              <a:spAutoFit/>
            </a:bodyPr>
            <a:lstStyle/>
            <a:p>
              <a:r>
                <a:rPr lang="en-US" b="1" dirty="0" err="1">
                  <a:solidFill>
                    <a:srgbClr val="FF0000"/>
                  </a:solidFill>
                  <a:latin typeface="Arial Narrow" panose="020B0606020202030204" pitchFamily="34" charset="0"/>
                </a:rPr>
                <a:t>Lado</a:t>
              </a:r>
              <a:r>
                <a:rPr lang="en-US" b="1" dirty="0">
                  <a:solidFill>
                    <a:srgbClr val="FF0000"/>
                  </a:solidFill>
                  <a:latin typeface="Arial Narrow" panose="020B0606020202030204" pitchFamily="34" charset="0"/>
                </a:rPr>
                <a:t> de </a:t>
              </a:r>
              <a:r>
                <a:rPr lang="en-US" b="1" dirty="0" err="1">
                  <a:solidFill>
                    <a:srgbClr val="FF0000"/>
                  </a:solidFill>
                  <a:latin typeface="Arial Narrow" panose="020B0606020202030204" pitchFamily="34" charset="0"/>
                </a:rPr>
                <a:t>polea</a:t>
              </a:r>
              <a:endParaRPr lang="en-US" b="1" dirty="0">
                <a:solidFill>
                  <a:srgbClr val="FF0000"/>
                </a:solidFill>
                <a:latin typeface="Arial Narrow" panose="020B0606020202030204" pitchFamily="34" charset="0"/>
              </a:endParaRPr>
            </a:p>
          </p:txBody>
        </p:sp>
        <p:sp>
          <p:nvSpPr>
            <p:cNvPr id="36" name="Down Arrow 35"/>
            <p:cNvSpPr/>
            <p:nvPr/>
          </p:nvSpPr>
          <p:spPr>
            <a:xfrm>
              <a:off x="7363855" y="4577391"/>
              <a:ext cx="274320" cy="914400"/>
            </a:xfrm>
            <a:prstGeom prst="downArrow">
              <a:avLst/>
            </a:prstGeom>
            <a:solidFill>
              <a:srgbClr val="FF0000"/>
            </a:solidFill>
            <a:ln>
              <a:no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spTree>
    <p:extLst>
      <p:ext uri="{BB962C8B-B14F-4D97-AF65-F5344CB8AC3E}">
        <p14:creationId xmlns:p14="http://schemas.microsoft.com/office/powerpoint/2010/main" val="1243577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31</a:t>
            </a:fld>
            <a:endParaRPr lang="en-US" dirty="0">
              <a:solidFill>
                <a:prstClr val="black">
                  <a:tint val="75000"/>
                </a:prstClr>
              </a:solidFill>
            </a:endParaRPr>
          </a:p>
        </p:txBody>
      </p:sp>
      <p:sp>
        <p:nvSpPr>
          <p:cNvPr id="2" name="Title 1"/>
          <p:cNvSpPr>
            <a:spLocks noGrp="1"/>
          </p:cNvSpPr>
          <p:nvPr>
            <p:ph type="title"/>
          </p:nvPr>
        </p:nvSpPr>
        <p:spPr/>
        <p:txBody>
          <a:bodyPr>
            <a:normAutofit/>
          </a:bodyPr>
          <a:lstStyle/>
          <a:p>
            <a:r>
              <a:rPr lang="es-HN" dirty="0" smtClean="0">
                <a:latin typeface="Arial Black" panose="020B0A04020102020204" pitchFamily="34" charset="0"/>
              </a:rPr>
              <a:t>Tuercas y Pernos del Empalme</a:t>
            </a:r>
            <a:endParaRPr lang="es-HN" dirty="0">
              <a:latin typeface="Arial Black" panose="020B0A04020102020204" pitchFamily="34" charset="0"/>
            </a:endParaRPr>
          </a:p>
        </p:txBody>
      </p:sp>
      <p:sp>
        <p:nvSpPr>
          <p:cNvPr id="3" name="Content Placeholder 2"/>
          <p:cNvSpPr>
            <a:spLocks noGrp="1"/>
          </p:cNvSpPr>
          <p:nvPr>
            <p:ph sz="half" idx="1"/>
          </p:nvPr>
        </p:nvSpPr>
        <p:spPr>
          <a:xfrm>
            <a:off x="457200" y="1600200"/>
            <a:ext cx="8224135" cy="4525963"/>
          </a:xfrm>
        </p:spPr>
        <p:txBody>
          <a:bodyPr>
            <a:normAutofit/>
          </a:bodyPr>
          <a:lstStyle/>
          <a:p>
            <a:r>
              <a:rPr lang="es-HN" sz="3200" dirty="0" smtClean="0"/>
              <a:t>Mejor – Tuerca de brida grande, sin arandela extra</a:t>
            </a:r>
          </a:p>
          <a:p>
            <a:r>
              <a:rPr lang="es-HN" sz="3200" dirty="0" smtClean="0"/>
              <a:t>Tuerca doble – brida dentada y arandela de guardafangos</a:t>
            </a:r>
          </a:p>
        </p:txBody>
      </p:sp>
      <p:pic>
        <p:nvPicPr>
          <p:cNvPr id="4" name="Picture 21" descr="https://encrypted-tbn3.gstatic.com/shopping?q=tbn:ANd9GcT3QykvIfOJiX22g-2gcsw13ZfBDYKtj9fZfB5LGirgghLJi4EE8nUCbJdUICVtj9qAYjA3Ug&amp;usqp=CAc" title="brida dentada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4575" y="331378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3" descr="https://encrypted-tbn1.gstatic.com/images?q=tbn:ANd9GcR_RgW9eBng4n0qWnnerhhCHlsVa7vqKeNjxc_cx6xi_1WfmCzXXkgyUGw" title="arandela de guardafangos">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0775" y="3313785"/>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half" idx="2"/>
          </p:nvPr>
        </p:nvSpPr>
        <p:spPr>
          <a:xfrm>
            <a:off x="2748666" y="4619555"/>
            <a:ext cx="6009479" cy="1594710"/>
          </a:xfrm>
        </p:spPr>
        <p:txBody>
          <a:bodyPr>
            <a:normAutofit/>
          </a:bodyPr>
          <a:lstStyle/>
          <a:p>
            <a:r>
              <a:rPr lang="es-ES" sz="3200" dirty="0"/>
              <a:t>Evite las tuercas de brida pequeñas y la arandela de guardafangos separada</a:t>
            </a:r>
          </a:p>
          <a:p>
            <a:endParaRPr lang="en-US" sz="3200" dirty="0"/>
          </a:p>
        </p:txBody>
      </p:sp>
      <p:grpSp>
        <p:nvGrpSpPr>
          <p:cNvPr id="8" name="Group 7" title="No use este tipo de perno"/>
          <p:cNvGrpSpPr/>
          <p:nvPr/>
        </p:nvGrpSpPr>
        <p:grpSpPr>
          <a:xfrm>
            <a:off x="462665" y="3928265"/>
            <a:ext cx="2286000" cy="2286000"/>
            <a:chOff x="462665" y="3928265"/>
            <a:chExt cx="2286000" cy="2286000"/>
          </a:xfrm>
        </p:grpSpPr>
        <p:pic>
          <p:nvPicPr>
            <p:cNvPr id="6" name="Picture 19" descr="Picture of the Fang elevator Bolt" title="No use este tipo de pern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62665" y="3928265"/>
              <a:ext cx="2286000" cy="228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Multiply 6" title="no utilice"/>
            <p:cNvSpPr/>
            <p:nvPr/>
          </p:nvSpPr>
          <p:spPr>
            <a:xfrm>
              <a:off x="462665" y="4399177"/>
              <a:ext cx="1075340" cy="1344175"/>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70985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E68CB777-A129-4AF6-9ECC-E5865CD58601}" type="slidenum">
              <a:rPr lang="en-US" smtClean="0">
                <a:solidFill>
                  <a:prstClr val="black">
                    <a:tint val="75000"/>
                  </a:prstClr>
                </a:solidFill>
              </a:rPr>
              <a:pPr/>
              <a:t>32</a:t>
            </a:fld>
            <a:endParaRPr lang="en-US" dirty="0">
              <a:solidFill>
                <a:prstClr val="black">
                  <a:tint val="75000"/>
                </a:prstClr>
              </a:solidFill>
            </a:endParaRPr>
          </a:p>
        </p:txBody>
      </p:sp>
      <p:sp>
        <p:nvSpPr>
          <p:cNvPr id="6" name="Title 5"/>
          <p:cNvSpPr>
            <a:spLocks noGrp="1"/>
          </p:cNvSpPr>
          <p:nvPr>
            <p:ph type="title"/>
          </p:nvPr>
        </p:nvSpPr>
        <p:spPr/>
        <p:txBody>
          <a:bodyPr>
            <a:noAutofit/>
          </a:bodyPr>
          <a:lstStyle/>
          <a:p>
            <a:pPr algn="l"/>
            <a:r>
              <a:rPr lang="en-US" dirty="0" err="1"/>
              <a:t>Inspección</a:t>
            </a:r>
            <a:r>
              <a:rPr lang="en-US" dirty="0"/>
              <a:t> de </a:t>
            </a:r>
            <a:r>
              <a:rPr lang="en-US" dirty="0" err="1"/>
              <a:t>Empalme</a:t>
            </a:r>
            <a:r>
              <a:rPr lang="en-US" dirty="0"/>
              <a:t> </a:t>
            </a:r>
            <a:r>
              <a:rPr lang="en-US" dirty="0" err="1"/>
              <a:t>Mecánico</a:t>
            </a:r>
            <a:endParaRPr lang="en-US" dirty="0"/>
          </a:p>
        </p:txBody>
      </p:sp>
      <p:sp>
        <p:nvSpPr>
          <p:cNvPr id="3" name="Content Placeholder 2"/>
          <p:cNvSpPr>
            <a:spLocks noGrp="1"/>
          </p:cNvSpPr>
          <p:nvPr>
            <p:ph idx="1"/>
          </p:nvPr>
        </p:nvSpPr>
        <p:spPr>
          <a:xfrm>
            <a:off x="441955" y="2267700"/>
            <a:ext cx="4086555" cy="4096500"/>
          </a:xfrm>
        </p:spPr>
        <p:txBody>
          <a:bodyPr>
            <a:normAutofit/>
          </a:bodyPr>
          <a:lstStyle/>
          <a:p>
            <a:pPr>
              <a:spcAft>
                <a:spcPts val="600"/>
              </a:spcAft>
            </a:pPr>
            <a:r>
              <a:rPr lang="es-HN" sz="3200" dirty="0" smtClean="0"/>
              <a:t>Apretar tuercas</a:t>
            </a:r>
          </a:p>
          <a:p>
            <a:pPr>
              <a:spcAft>
                <a:spcPts val="600"/>
              </a:spcAft>
            </a:pPr>
            <a:r>
              <a:rPr lang="es-HN" sz="3200" dirty="0" smtClean="0"/>
              <a:t>Inspeccionar piezas metálicas </a:t>
            </a:r>
          </a:p>
          <a:p>
            <a:pPr>
              <a:spcAft>
                <a:spcPts val="600"/>
              </a:spcAft>
            </a:pPr>
            <a:r>
              <a:rPr lang="es-HN" sz="3200" dirty="0" smtClean="0"/>
              <a:t>El material de la banda en la curva</a:t>
            </a:r>
          </a:p>
          <a:p>
            <a:pPr lvl="1">
              <a:spcAft>
                <a:spcPts val="600"/>
              </a:spcAft>
            </a:pPr>
            <a:r>
              <a:rPr lang="es-HN" sz="2800" dirty="0" smtClean="0"/>
              <a:t>Verificar ‘AB’ no-ferroso</a:t>
            </a:r>
          </a:p>
          <a:p>
            <a:pPr lvl="1"/>
            <a:endParaRPr lang="es-HN" dirty="0"/>
          </a:p>
        </p:txBody>
      </p:sp>
      <p:pic>
        <p:nvPicPr>
          <p:cNvPr id="5" name="Picture 4" title="Inspección de Empalme Mecánico. Comprobar apretado de tuerc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4771" y="1124700"/>
            <a:ext cx="3717132" cy="2286000"/>
          </a:xfrm>
          <a:prstGeom prst="rect">
            <a:avLst/>
          </a:prstGeom>
        </p:spPr>
      </p:pic>
      <p:pic>
        <p:nvPicPr>
          <p:cNvPr id="7" name="Picture 6" title="Inspección de Empalme Mecánico. Comprobar apretado de tuercas."/>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4543755" y="3410700"/>
            <a:ext cx="4128148" cy="2286000"/>
          </a:xfrm>
          <a:prstGeom prst="rect">
            <a:avLst/>
          </a:prstGeom>
        </p:spPr>
      </p:pic>
      <p:sp>
        <p:nvSpPr>
          <p:cNvPr id="4" name="Content Placeholder 3"/>
          <p:cNvSpPr>
            <a:spLocks noGrp="1"/>
          </p:cNvSpPr>
          <p:nvPr>
            <p:ph sz="half" idx="4294967295"/>
          </p:nvPr>
        </p:nvSpPr>
        <p:spPr>
          <a:xfrm>
            <a:off x="5016500" y="5715000"/>
            <a:ext cx="4127500" cy="998538"/>
          </a:xfrm>
        </p:spPr>
        <p:txBody>
          <a:bodyPr/>
          <a:lstStyle/>
          <a:p>
            <a:pPr marL="0" indent="0">
              <a:buNone/>
            </a:pPr>
            <a:r>
              <a:rPr lang="en-US" sz="2400" dirty="0" err="1"/>
              <a:t>Comprobar</a:t>
            </a:r>
            <a:r>
              <a:rPr lang="en-US" sz="2400" dirty="0"/>
              <a:t> </a:t>
            </a:r>
            <a:r>
              <a:rPr lang="en-US" sz="2400" dirty="0" err="1"/>
              <a:t>apretado</a:t>
            </a:r>
            <a:r>
              <a:rPr lang="en-US" sz="2400" dirty="0"/>
              <a:t> de </a:t>
            </a:r>
            <a:r>
              <a:rPr lang="en-US" sz="2400" dirty="0" err="1"/>
              <a:t>tuercas</a:t>
            </a:r>
            <a:endParaRPr lang="en-US" sz="2400" dirty="0"/>
          </a:p>
          <a:p>
            <a:pPr marL="0" indent="0">
              <a:buNone/>
            </a:pPr>
            <a:endParaRPr lang="en-US" dirty="0"/>
          </a:p>
        </p:txBody>
      </p:sp>
    </p:spTree>
    <p:extLst>
      <p:ext uri="{BB962C8B-B14F-4D97-AF65-F5344CB8AC3E}">
        <p14:creationId xmlns:p14="http://schemas.microsoft.com/office/powerpoint/2010/main" val="3853001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33</a:t>
            </a:fld>
            <a:endParaRPr lang="en-US" dirty="0">
              <a:solidFill>
                <a:prstClr val="black">
                  <a:tint val="75000"/>
                </a:prstClr>
              </a:solidFill>
            </a:endParaRPr>
          </a:p>
        </p:txBody>
      </p:sp>
      <p:sp>
        <p:nvSpPr>
          <p:cNvPr id="2" name="Title 1"/>
          <p:cNvSpPr>
            <a:spLocks noGrp="1"/>
          </p:cNvSpPr>
          <p:nvPr>
            <p:ph type="title"/>
          </p:nvPr>
        </p:nvSpPr>
        <p:spPr>
          <a:xfrm>
            <a:off x="457200" y="202980"/>
            <a:ext cx="8229600" cy="1143000"/>
          </a:xfrm>
        </p:spPr>
        <p:txBody>
          <a:bodyPr>
            <a:noAutofit/>
          </a:bodyPr>
          <a:lstStyle/>
          <a:p>
            <a:r>
              <a:rPr lang="es-HN" dirty="0" smtClean="0"/>
              <a:t>Utilice Plantilla para el Espaciado de la Abrazadera</a:t>
            </a:r>
            <a:endParaRPr lang="es-HN" dirty="0"/>
          </a:p>
        </p:txBody>
      </p:sp>
      <p:sp>
        <p:nvSpPr>
          <p:cNvPr id="10" name="TextBox 9"/>
          <p:cNvSpPr txBox="1"/>
          <p:nvPr/>
        </p:nvSpPr>
        <p:spPr>
          <a:xfrm>
            <a:off x="616494" y="1583548"/>
            <a:ext cx="7911430" cy="1154162"/>
          </a:xfrm>
          <a:prstGeom prst="rect">
            <a:avLst/>
          </a:prstGeom>
          <a:noFill/>
        </p:spPr>
        <p:txBody>
          <a:bodyPr wrap="square" rtlCol="0">
            <a:spAutoFit/>
          </a:bodyPr>
          <a:lstStyle/>
          <a:p>
            <a:pPr marL="457200" indent="-457200">
              <a:spcAft>
                <a:spcPts val="600"/>
              </a:spcAft>
              <a:buClr>
                <a:srgbClr val="FFC000"/>
              </a:buClr>
              <a:buSzPct val="150000"/>
              <a:buFont typeface="Wingdings" panose="05000000000000000000" pitchFamily="2" charset="2"/>
              <a:buChar char="§"/>
            </a:pPr>
            <a:r>
              <a:rPr lang="en-US" sz="3200" dirty="0" err="1">
                <a:solidFill>
                  <a:prstClr val="black"/>
                </a:solidFill>
                <a:latin typeface="Arial" panose="020B0604020202020204" pitchFamily="34" charset="0"/>
                <a:cs typeface="Arial" panose="020B0604020202020204" pitchFamily="34" charset="0"/>
              </a:rPr>
              <a:t>Utilice</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plantilla</a:t>
            </a:r>
            <a:endParaRPr lang="en-US" sz="3200" dirty="0">
              <a:solidFill>
                <a:prstClr val="black"/>
              </a:solidFill>
              <a:latin typeface="Arial" panose="020B0604020202020204" pitchFamily="34" charset="0"/>
              <a:cs typeface="Arial" panose="020B0604020202020204" pitchFamily="34" charset="0"/>
            </a:endParaRPr>
          </a:p>
          <a:p>
            <a:pPr marL="457200" indent="-457200">
              <a:buClr>
                <a:srgbClr val="FFC000"/>
              </a:buClr>
              <a:buSzPct val="150000"/>
              <a:buFont typeface="Wingdings" panose="05000000000000000000" pitchFamily="2" charset="2"/>
              <a:buChar char="§"/>
            </a:pPr>
            <a:r>
              <a:rPr lang="en-US" sz="3200" dirty="0" err="1">
                <a:solidFill>
                  <a:prstClr val="black"/>
                </a:solidFill>
                <a:latin typeface="Arial" panose="020B0604020202020204" pitchFamily="34" charset="0"/>
                <a:cs typeface="Arial" panose="020B0604020202020204" pitchFamily="34" charset="0"/>
              </a:rPr>
              <a:t>Siga</a:t>
            </a:r>
            <a:r>
              <a:rPr lang="en-US" sz="3200" dirty="0">
                <a:solidFill>
                  <a:prstClr val="black"/>
                </a:solidFill>
                <a:latin typeface="Arial" panose="020B0604020202020204" pitchFamily="34" charset="0"/>
                <a:cs typeface="Arial" panose="020B0604020202020204" pitchFamily="34" charset="0"/>
              </a:rPr>
              <a:t> las </a:t>
            </a:r>
            <a:r>
              <a:rPr lang="en-US" sz="3200" dirty="0" err="1">
                <a:solidFill>
                  <a:prstClr val="black"/>
                </a:solidFill>
                <a:latin typeface="Arial" panose="020B0604020202020204" pitchFamily="34" charset="0"/>
                <a:cs typeface="Arial" panose="020B0604020202020204" pitchFamily="34" charset="0"/>
              </a:rPr>
              <a:t>especificaciones</a:t>
            </a:r>
            <a:r>
              <a:rPr lang="en-US" sz="3200" dirty="0">
                <a:solidFill>
                  <a:prstClr val="black"/>
                </a:solidFill>
                <a:latin typeface="Arial" panose="020B0604020202020204" pitchFamily="34" charset="0"/>
                <a:cs typeface="Arial" panose="020B0604020202020204" pitchFamily="34" charset="0"/>
              </a:rPr>
              <a:t> del </a:t>
            </a:r>
            <a:r>
              <a:rPr lang="en-US" sz="3200" dirty="0" err="1">
                <a:solidFill>
                  <a:prstClr val="black"/>
                </a:solidFill>
                <a:latin typeface="Arial" panose="020B0604020202020204" pitchFamily="34" charset="0"/>
                <a:cs typeface="Arial" panose="020B0604020202020204" pitchFamily="34" charset="0"/>
              </a:rPr>
              <a:t>fabricante</a:t>
            </a:r>
            <a:endParaRPr lang="en-US" sz="3200" dirty="0">
              <a:solidFill>
                <a:prstClr val="black"/>
              </a:solidFill>
              <a:latin typeface="Arial" panose="020B0604020202020204" pitchFamily="34" charset="0"/>
              <a:cs typeface="Arial" panose="020B0604020202020204" pitchFamily="34" charset="0"/>
            </a:endParaRPr>
          </a:p>
        </p:txBody>
      </p:sp>
      <p:pic>
        <p:nvPicPr>
          <p:cNvPr id="5" name="Picture 2" descr="C:\Users\jslong\Desktop\PM Presentation 2015\photo 2.JPG" title="Empalme ferroso mal instalado. Espacio de abrazadera muy separad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21009" y="2737710"/>
            <a:ext cx="6502401" cy="3657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1008" y="5555188"/>
            <a:ext cx="6502402" cy="830997"/>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Empalme</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ferroso</a:t>
            </a:r>
            <a:r>
              <a:rPr lang="en-US" sz="2400" b="1" dirty="0">
                <a:solidFill>
                  <a:prstClr val="white"/>
                </a:solidFill>
                <a:latin typeface="Arial" panose="020B0604020202020204" pitchFamily="34" charset="0"/>
                <a:cs typeface="Arial" panose="020B0604020202020204" pitchFamily="34" charset="0"/>
              </a:rPr>
              <a:t> mal </a:t>
            </a:r>
            <a:r>
              <a:rPr lang="en-US" sz="2400" b="1" dirty="0" err="1">
                <a:solidFill>
                  <a:prstClr val="white"/>
                </a:solidFill>
                <a:latin typeface="Arial" panose="020B0604020202020204" pitchFamily="34" charset="0"/>
                <a:cs typeface="Arial" panose="020B0604020202020204" pitchFamily="34" charset="0"/>
              </a:rPr>
              <a:t>instalado</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Espacio</a:t>
            </a:r>
            <a:r>
              <a:rPr lang="en-US" sz="2400" b="1" dirty="0">
                <a:solidFill>
                  <a:prstClr val="white"/>
                </a:solidFill>
                <a:latin typeface="Arial" panose="020B0604020202020204" pitchFamily="34" charset="0"/>
                <a:cs typeface="Arial" panose="020B0604020202020204" pitchFamily="34" charset="0"/>
              </a:rPr>
              <a:t> de </a:t>
            </a:r>
            <a:r>
              <a:rPr lang="en-US" sz="2400" b="1" dirty="0" err="1">
                <a:solidFill>
                  <a:prstClr val="white"/>
                </a:solidFill>
                <a:latin typeface="Arial" panose="020B0604020202020204" pitchFamily="34" charset="0"/>
                <a:cs typeface="Arial" panose="020B0604020202020204" pitchFamily="34" charset="0"/>
              </a:rPr>
              <a:t>abrazadera</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muy</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separado</a:t>
            </a:r>
            <a:endParaRPr lang="en-US" sz="2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739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34</a:t>
            </a:fld>
            <a:endParaRPr lang="en-US" dirty="0">
              <a:solidFill>
                <a:prstClr val="black">
                  <a:tint val="75000"/>
                </a:prstClr>
              </a:solidFill>
            </a:endParaRPr>
          </a:p>
        </p:txBody>
      </p:sp>
      <p:sp>
        <p:nvSpPr>
          <p:cNvPr id="2" name="Title 1"/>
          <p:cNvSpPr>
            <a:spLocks noGrp="1"/>
          </p:cNvSpPr>
          <p:nvPr>
            <p:ph type="title"/>
          </p:nvPr>
        </p:nvSpPr>
        <p:spPr/>
        <p:txBody>
          <a:bodyPr anchor="t">
            <a:normAutofit/>
          </a:bodyPr>
          <a:lstStyle/>
          <a:p>
            <a:r>
              <a:rPr lang="en-US" dirty="0" err="1" smtClean="0">
                <a:latin typeface="Arial Black" panose="020B0A04020102020204" pitchFamily="34" charset="0"/>
              </a:rPr>
              <a:t>Empalmes</a:t>
            </a:r>
            <a:r>
              <a:rPr lang="en-US" dirty="0" smtClean="0">
                <a:latin typeface="Arial Black" panose="020B0A04020102020204" pitchFamily="34" charset="0"/>
              </a:rPr>
              <a:t> </a:t>
            </a:r>
            <a:r>
              <a:rPr lang="en-US" dirty="0" err="1">
                <a:latin typeface="Arial Black" panose="020B0A04020102020204" pitchFamily="34" charset="0"/>
              </a:rPr>
              <a:t>D</a:t>
            </a:r>
            <a:r>
              <a:rPr lang="en-US" dirty="0" err="1" smtClean="0">
                <a:latin typeface="Arial Black" panose="020B0A04020102020204" pitchFamily="34" charset="0"/>
              </a:rPr>
              <a:t>esgarrados</a:t>
            </a:r>
            <a:endParaRPr lang="en-US" dirty="0">
              <a:latin typeface="Arial Black" panose="020B0A04020102020204" pitchFamily="34" charset="0"/>
            </a:endParaRPr>
          </a:p>
        </p:txBody>
      </p:sp>
      <p:sp>
        <p:nvSpPr>
          <p:cNvPr id="26" name="Content Placeholder 25"/>
          <p:cNvSpPr>
            <a:spLocks noGrp="1"/>
          </p:cNvSpPr>
          <p:nvPr>
            <p:ph sz="quarter" idx="13"/>
          </p:nvPr>
        </p:nvSpPr>
        <p:spPr>
          <a:xfrm>
            <a:off x="306675" y="1278320"/>
            <a:ext cx="2743200" cy="1188720"/>
          </a:xfrm>
        </p:spPr>
        <p:txBody>
          <a:bodyPr>
            <a:normAutofit/>
          </a:bodyPr>
          <a:lstStyle/>
          <a:p>
            <a:pPr marL="0" indent="0" algn="ctr">
              <a:buNone/>
            </a:pPr>
            <a:r>
              <a:rPr lang="en-US" sz="2400" b="1" dirty="0" err="1"/>
              <a:t>Empalme</a:t>
            </a:r>
            <a:r>
              <a:rPr lang="en-US" sz="2400" b="1" dirty="0"/>
              <a:t> </a:t>
            </a:r>
            <a:r>
              <a:rPr lang="en-US" sz="2400" b="1" dirty="0" err="1"/>
              <a:t>mecánico</a:t>
            </a:r>
            <a:r>
              <a:rPr lang="en-US" sz="2400" b="1" dirty="0"/>
              <a:t> </a:t>
            </a:r>
            <a:r>
              <a:rPr lang="en-US" sz="2400" b="1" dirty="0" err="1"/>
              <a:t>desgarrado</a:t>
            </a:r>
            <a:endParaRPr lang="en-US" sz="2400" b="1" dirty="0"/>
          </a:p>
          <a:p>
            <a:pPr marL="0" indent="0" algn="ctr">
              <a:buNone/>
            </a:pPr>
            <a:endParaRPr lang="en-US" sz="2400" b="1" dirty="0"/>
          </a:p>
        </p:txBody>
      </p:sp>
      <p:grpSp>
        <p:nvGrpSpPr>
          <p:cNvPr id="31" name="Group 30" title="Empalme mecánico desgarrado"/>
          <p:cNvGrpSpPr/>
          <p:nvPr/>
        </p:nvGrpSpPr>
        <p:grpSpPr>
          <a:xfrm>
            <a:off x="306675" y="2395261"/>
            <a:ext cx="2743200" cy="3657600"/>
            <a:chOff x="195853" y="2395261"/>
            <a:chExt cx="2743200" cy="3657600"/>
          </a:xfrm>
        </p:grpSpPr>
        <p:pic>
          <p:nvPicPr>
            <p:cNvPr id="11" name="Picture 10" title="Empalme mecánico desgarrad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853" y="2395261"/>
              <a:ext cx="2743200" cy="3657600"/>
            </a:xfrm>
            <a:prstGeom prst="rect">
              <a:avLst/>
            </a:prstGeom>
            <a:ln>
              <a:solidFill>
                <a:schemeClr val="tx1"/>
              </a:solidFill>
            </a:ln>
          </p:spPr>
        </p:pic>
        <p:sp>
          <p:nvSpPr>
            <p:cNvPr id="13" name="Oval 12" title="Circule alrededor del problema"/>
            <p:cNvSpPr/>
            <p:nvPr/>
          </p:nvSpPr>
          <p:spPr>
            <a:xfrm>
              <a:off x="1198858" y="3825404"/>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title="Circule alrededor del problema"/>
            <p:cNvSpPr/>
            <p:nvPr/>
          </p:nvSpPr>
          <p:spPr>
            <a:xfrm>
              <a:off x="932759" y="4992161"/>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7" name="Content Placeholder 26"/>
          <p:cNvSpPr>
            <a:spLocks noGrp="1"/>
          </p:cNvSpPr>
          <p:nvPr>
            <p:ph sz="quarter" idx="14"/>
          </p:nvPr>
        </p:nvSpPr>
        <p:spPr>
          <a:xfrm>
            <a:off x="3182879" y="1203345"/>
            <a:ext cx="2743200" cy="1188720"/>
          </a:xfrm>
        </p:spPr>
        <p:txBody>
          <a:bodyPr>
            <a:normAutofit/>
          </a:bodyPr>
          <a:lstStyle/>
          <a:p>
            <a:pPr marL="0" indent="0" algn="ctr">
              <a:buNone/>
            </a:pPr>
            <a:r>
              <a:rPr lang="en-US" sz="2400" b="1" dirty="0" err="1"/>
              <a:t>Empalme</a:t>
            </a:r>
            <a:r>
              <a:rPr lang="en-US" sz="2400" b="1" dirty="0"/>
              <a:t> </a:t>
            </a:r>
            <a:r>
              <a:rPr lang="en-US" sz="2400" b="1" dirty="0" err="1"/>
              <a:t>superpuesto</a:t>
            </a:r>
            <a:r>
              <a:rPr lang="en-US" sz="2400" b="1" dirty="0"/>
              <a:t> </a:t>
            </a:r>
            <a:r>
              <a:rPr lang="en-US" sz="2400" b="1" dirty="0" err="1"/>
              <a:t>desgarrado</a:t>
            </a:r>
            <a:endParaRPr lang="en-US" sz="2400" b="1" dirty="0"/>
          </a:p>
          <a:p>
            <a:pPr marL="0" indent="0" algn="ctr">
              <a:buNone/>
            </a:pPr>
            <a:endParaRPr lang="en-US" sz="2400" b="1" dirty="0"/>
          </a:p>
        </p:txBody>
      </p:sp>
      <p:grpSp>
        <p:nvGrpSpPr>
          <p:cNvPr id="15" name="Group 14" title="Empalme superpuesto desgarrado"/>
          <p:cNvGrpSpPr/>
          <p:nvPr/>
        </p:nvGrpSpPr>
        <p:grpSpPr>
          <a:xfrm>
            <a:off x="3202505" y="2404323"/>
            <a:ext cx="2830990" cy="3657600"/>
            <a:chOff x="3200400" y="1609262"/>
            <a:chExt cx="2830990" cy="3657600"/>
          </a:xfrm>
        </p:grpSpPr>
        <p:pic>
          <p:nvPicPr>
            <p:cNvPr id="16" name="Picture 15" title="Empalme superpuesto desgarrad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2743200" y="2066462"/>
              <a:ext cx="3657600" cy="2743200"/>
            </a:xfrm>
            <a:prstGeom prst="rect">
              <a:avLst/>
            </a:prstGeom>
            <a:ln>
              <a:solidFill>
                <a:schemeClr val="tx1"/>
              </a:solidFill>
            </a:ln>
          </p:spPr>
        </p:pic>
        <p:sp>
          <p:nvSpPr>
            <p:cNvPr id="17" name="Oval 16" title="Circule alrededor del problema"/>
            <p:cNvSpPr/>
            <p:nvPr/>
          </p:nvSpPr>
          <p:spPr>
            <a:xfrm>
              <a:off x="3381445" y="1987587"/>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title="Circule alrededor del problema"/>
            <p:cNvSpPr/>
            <p:nvPr/>
          </p:nvSpPr>
          <p:spPr>
            <a:xfrm>
              <a:off x="3611875" y="3768513"/>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title="Circule alrededor del problema"/>
            <p:cNvSpPr/>
            <p:nvPr/>
          </p:nvSpPr>
          <p:spPr>
            <a:xfrm>
              <a:off x="4552374" y="3198570"/>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title="Circule alrededor del problema"/>
            <p:cNvSpPr/>
            <p:nvPr/>
          </p:nvSpPr>
          <p:spPr>
            <a:xfrm>
              <a:off x="4603351" y="2391760"/>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title="Circule alrededor del problema"/>
            <p:cNvSpPr/>
            <p:nvPr/>
          </p:nvSpPr>
          <p:spPr>
            <a:xfrm>
              <a:off x="3496660" y="2838586"/>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title="Circule alrededor del problema"/>
            <p:cNvSpPr/>
            <p:nvPr/>
          </p:nvSpPr>
          <p:spPr>
            <a:xfrm>
              <a:off x="4764025" y="4007541"/>
              <a:ext cx="126736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8" name="Content Placeholder 27"/>
          <p:cNvSpPr>
            <a:spLocks noGrp="1"/>
          </p:cNvSpPr>
          <p:nvPr>
            <p:ph sz="quarter" idx="15"/>
          </p:nvPr>
        </p:nvSpPr>
        <p:spPr>
          <a:xfrm>
            <a:off x="6091755" y="1221688"/>
            <a:ext cx="2743200" cy="1188720"/>
          </a:xfrm>
        </p:spPr>
        <p:txBody>
          <a:bodyPr>
            <a:normAutofit/>
          </a:bodyPr>
          <a:lstStyle/>
          <a:p>
            <a:pPr marL="0" indent="0" algn="ctr">
              <a:buNone/>
            </a:pPr>
            <a:r>
              <a:rPr lang="en-US" sz="2400" b="1" dirty="0" err="1"/>
              <a:t>Empalme</a:t>
            </a:r>
            <a:r>
              <a:rPr lang="en-US" sz="2400" b="1" dirty="0"/>
              <a:t> </a:t>
            </a:r>
            <a:r>
              <a:rPr lang="en-US" sz="2400" b="1" dirty="0" err="1"/>
              <a:t>superpueso</a:t>
            </a:r>
            <a:r>
              <a:rPr lang="en-US" sz="2400" b="1" dirty="0"/>
              <a:t> </a:t>
            </a:r>
            <a:r>
              <a:rPr lang="en-US" sz="2400" b="1" dirty="0" err="1"/>
              <a:t>desgarrado</a:t>
            </a:r>
            <a:endParaRPr lang="en-US" sz="2400" b="1" dirty="0"/>
          </a:p>
          <a:p>
            <a:pPr marL="0" indent="0" algn="ctr">
              <a:buNone/>
            </a:pPr>
            <a:endParaRPr lang="en-US" sz="2400" b="1" dirty="0"/>
          </a:p>
        </p:txBody>
      </p:sp>
      <p:grpSp>
        <p:nvGrpSpPr>
          <p:cNvPr id="23" name="Group 22" title="Empalme superpueso desgarrado"/>
          <p:cNvGrpSpPr/>
          <p:nvPr/>
        </p:nvGrpSpPr>
        <p:grpSpPr>
          <a:xfrm>
            <a:off x="6091755" y="2395261"/>
            <a:ext cx="2743200" cy="3657600"/>
            <a:chOff x="6089650" y="1600200"/>
            <a:chExt cx="2743200" cy="3657600"/>
          </a:xfrm>
        </p:grpSpPr>
        <p:pic>
          <p:nvPicPr>
            <p:cNvPr id="24" name="Picture 23" title="Empalme superpueso desgarra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632450" y="2057400"/>
              <a:ext cx="3657600" cy="2743200"/>
            </a:xfrm>
            <a:prstGeom prst="rect">
              <a:avLst/>
            </a:prstGeom>
            <a:ln>
              <a:solidFill>
                <a:schemeClr val="tx1"/>
              </a:solidFill>
            </a:ln>
          </p:spPr>
        </p:pic>
        <p:sp>
          <p:nvSpPr>
            <p:cNvPr id="25" name="Oval 24" title="Circule alrededor del problema"/>
            <p:cNvSpPr/>
            <p:nvPr/>
          </p:nvSpPr>
          <p:spPr>
            <a:xfrm>
              <a:off x="6415440" y="3078078"/>
              <a:ext cx="1805035" cy="71996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898950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none" dirty="0" err="1" smtClean="0">
                <a:solidFill>
                  <a:srgbClr val="FF9900"/>
                </a:solidFill>
                <a:latin typeface="Arial Black" panose="020B0A04020102020204" pitchFamily="34" charset="0"/>
              </a:rPr>
              <a:t>Inspeccion</a:t>
            </a:r>
            <a:r>
              <a:rPr lang="en-US" cap="none" dirty="0" smtClean="0">
                <a:solidFill>
                  <a:srgbClr val="FF9900"/>
                </a:solidFill>
                <a:latin typeface="Arial Black" panose="020B0A04020102020204" pitchFamily="34" charset="0"/>
              </a:rPr>
              <a:t> de </a:t>
            </a:r>
            <a:r>
              <a:rPr lang="en-US" cap="none" dirty="0" err="1" smtClean="0">
                <a:solidFill>
                  <a:srgbClr val="FF9900"/>
                </a:solidFill>
                <a:latin typeface="Arial Black" panose="020B0A04020102020204" pitchFamily="34" charset="0"/>
              </a:rPr>
              <a:t>Polea</a:t>
            </a:r>
            <a:endParaRPr lang="en-US" cap="none" dirty="0">
              <a:solidFill>
                <a:srgbClr val="FF9900"/>
              </a:solidFill>
              <a:latin typeface="Arial Black" panose="020B0A04020102020204" pitchFamily="34" charset="0"/>
            </a:endParaRPr>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1692022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E68CB777-A129-4AF6-9ECC-E5865CD58601}" type="slidenum">
              <a:rPr lang="en-US" smtClean="0">
                <a:solidFill>
                  <a:prstClr val="black">
                    <a:tint val="75000"/>
                  </a:prstClr>
                </a:solidFill>
              </a:rPr>
              <a:pPr/>
              <a:t>36</a:t>
            </a:fld>
            <a:endParaRPr lang="en-US" dirty="0">
              <a:solidFill>
                <a:prstClr val="black">
                  <a:tint val="75000"/>
                </a:prstClr>
              </a:solidFill>
            </a:endParaRPr>
          </a:p>
        </p:txBody>
      </p:sp>
      <p:sp>
        <p:nvSpPr>
          <p:cNvPr id="4" name="Title 3"/>
          <p:cNvSpPr>
            <a:spLocks noGrp="1"/>
          </p:cNvSpPr>
          <p:nvPr>
            <p:ph type="title"/>
          </p:nvPr>
        </p:nvSpPr>
        <p:spPr/>
        <p:txBody>
          <a:bodyPr>
            <a:noAutofit/>
          </a:bodyPr>
          <a:lstStyle/>
          <a:p>
            <a:r>
              <a:rPr lang="es-HN" dirty="0" smtClean="0"/>
              <a:t>Polea – Inspeccionar Todas las Partes</a:t>
            </a:r>
            <a:endParaRPr lang="es-HN" dirty="0"/>
          </a:p>
        </p:txBody>
      </p:sp>
      <p:sp>
        <p:nvSpPr>
          <p:cNvPr id="5" name="Content Placeholder 4"/>
          <p:cNvSpPr>
            <a:spLocks noGrp="1"/>
          </p:cNvSpPr>
          <p:nvPr>
            <p:ph idx="1"/>
          </p:nvPr>
        </p:nvSpPr>
        <p:spPr>
          <a:xfrm>
            <a:off x="385854" y="1815990"/>
            <a:ext cx="4608601" cy="4525963"/>
          </a:xfrm>
        </p:spPr>
        <p:txBody>
          <a:bodyPr>
            <a:normAutofit/>
          </a:bodyPr>
          <a:lstStyle/>
          <a:p>
            <a:pPr>
              <a:spcAft>
                <a:spcPts val="600"/>
              </a:spcAft>
            </a:pPr>
            <a:r>
              <a:rPr lang="en-US" sz="3200" dirty="0" err="1" smtClean="0"/>
              <a:t>Rodamientos</a:t>
            </a:r>
            <a:endParaRPr lang="en-US" sz="3200" dirty="0" smtClean="0"/>
          </a:p>
          <a:p>
            <a:pPr>
              <a:spcAft>
                <a:spcPts val="600"/>
              </a:spcAft>
            </a:pPr>
            <a:r>
              <a:rPr lang="en-US" sz="3200" dirty="0" err="1" smtClean="0"/>
              <a:t>Polea</a:t>
            </a:r>
            <a:endParaRPr lang="en-US" sz="3200" dirty="0" smtClean="0"/>
          </a:p>
          <a:p>
            <a:pPr>
              <a:spcAft>
                <a:spcPts val="600"/>
              </a:spcAft>
            </a:pPr>
            <a:r>
              <a:rPr lang="en-US" sz="3200" spc="-50" dirty="0" err="1" smtClean="0"/>
              <a:t>Conducto</a:t>
            </a:r>
            <a:r>
              <a:rPr lang="en-US" sz="3200" spc="-50" dirty="0" smtClean="0"/>
              <a:t> y </a:t>
            </a:r>
            <a:r>
              <a:rPr lang="en-US" sz="3200" spc="-50" dirty="0" err="1" smtClean="0"/>
              <a:t>sensores</a:t>
            </a:r>
            <a:r>
              <a:rPr lang="en-US" sz="3200" spc="-50" dirty="0" smtClean="0"/>
              <a:t> </a:t>
            </a:r>
            <a:r>
              <a:rPr lang="en-US" sz="3200" dirty="0" smtClean="0"/>
              <a:t>de </a:t>
            </a:r>
            <a:r>
              <a:rPr lang="en-US" sz="3200" dirty="0" err="1" smtClean="0"/>
              <a:t>rodamiento</a:t>
            </a:r>
            <a:endParaRPr lang="en-US" sz="3200" dirty="0" smtClean="0"/>
          </a:p>
          <a:p>
            <a:pPr>
              <a:spcAft>
                <a:spcPts val="600"/>
              </a:spcAft>
            </a:pPr>
            <a:r>
              <a:rPr lang="en-US" sz="3200" dirty="0" err="1" smtClean="0"/>
              <a:t>Resguardo</a:t>
            </a:r>
            <a:endParaRPr lang="en-US" sz="3200" dirty="0" smtClean="0"/>
          </a:p>
          <a:p>
            <a:endParaRPr lang="en-US" dirty="0"/>
          </a:p>
        </p:txBody>
      </p:sp>
      <p:sp>
        <p:nvSpPr>
          <p:cNvPr id="14" name="TextBox 13"/>
          <p:cNvSpPr txBox="1"/>
          <p:nvPr/>
        </p:nvSpPr>
        <p:spPr>
          <a:xfrm>
            <a:off x="4634030" y="5272440"/>
            <a:ext cx="4137241" cy="830997"/>
          </a:xfrm>
          <a:prstGeom prst="rect">
            <a:avLst/>
          </a:prstGeom>
          <a:noFill/>
        </p:spPr>
        <p:txBody>
          <a:bodyPr wrap="square" rtlCol="0">
            <a:spAutoFit/>
          </a:bodyPr>
          <a:lstStyle/>
          <a:p>
            <a:pPr algn="ctr"/>
            <a:r>
              <a:rPr lang="en-US" sz="2400" b="1" dirty="0" err="1">
                <a:solidFill>
                  <a:prstClr val="black"/>
                </a:solidFill>
                <a:latin typeface="Arial" panose="020B0604020202020204" pitchFamily="34" charset="0"/>
                <a:cs typeface="Arial" panose="020B0604020202020204" pitchFamily="34" charset="0"/>
              </a:rPr>
              <a:t>Polea</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completamente</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resguardada</a:t>
            </a:r>
            <a:endParaRPr lang="en-US" sz="2400" b="1" dirty="0">
              <a:solidFill>
                <a:prstClr val="black"/>
              </a:solidFill>
              <a:latin typeface="Arial" panose="020B0604020202020204" pitchFamily="34" charset="0"/>
              <a:cs typeface="Arial" panose="020B0604020202020204" pitchFamily="34" charset="0"/>
            </a:endParaRPr>
          </a:p>
        </p:txBody>
      </p:sp>
      <p:pic>
        <p:nvPicPr>
          <p:cNvPr id="13" name="Picture 12" title="Polea completamente resguardad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28330" y="1603645"/>
            <a:ext cx="4114800" cy="3657600"/>
          </a:xfrm>
          <a:prstGeom prst="rect">
            <a:avLst/>
          </a:prstGeom>
        </p:spPr>
      </p:pic>
    </p:spTree>
    <p:extLst>
      <p:ext uri="{BB962C8B-B14F-4D97-AF65-F5344CB8AC3E}">
        <p14:creationId xmlns:p14="http://schemas.microsoft.com/office/powerpoint/2010/main" val="16223457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37</a:t>
            </a:fld>
            <a:endParaRPr lang="en-US" dirty="0">
              <a:solidFill>
                <a:prstClr val="black">
                  <a:tint val="75000"/>
                </a:prstClr>
              </a:solidFill>
            </a:endParaRPr>
          </a:p>
        </p:txBody>
      </p:sp>
      <p:sp>
        <p:nvSpPr>
          <p:cNvPr id="7" name="Title 6"/>
          <p:cNvSpPr>
            <a:spLocks noGrp="1"/>
          </p:cNvSpPr>
          <p:nvPr>
            <p:ph type="title"/>
          </p:nvPr>
        </p:nvSpPr>
        <p:spPr/>
        <p:txBody>
          <a:bodyPr>
            <a:noAutofit/>
          </a:bodyPr>
          <a:lstStyle/>
          <a:p>
            <a:r>
              <a:rPr lang="es-ES" dirty="0">
                <a:latin typeface="Arial Black" panose="020B0A04020102020204" pitchFamily="34" charset="0"/>
              </a:rPr>
              <a:t>Rodamiento de </a:t>
            </a:r>
            <a:r>
              <a:rPr lang="es-ES" dirty="0" smtClean="0">
                <a:latin typeface="Arial Black" panose="020B0A04020102020204" pitchFamily="34" charset="0"/>
              </a:rPr>
              <a:t>Polea</a:t>
            </a:r>
            <a:r>
              <a:rPr lang="es-ES" dirty="0">
                <a:latin typeface="Arial Black" panose="020B0A04020102020204" pitchFamily="34" charset="0"/>
              </a:rPr>
              <a:t>: </a:t>
            </a:r>
            <a:r>
              <a:rPr lang="es-ES" dirty="0" smtClean="0">
                <a:latin typeface="Arial Black" panose="020B0A04020102020204" pitchFamily="34" charset="0"/>
              </a:rPr>
              <a:t/>
            </a:r>
            <a:br>
              <a:rPr lang="es-ES" dirty="0" smtClean="0">
                <a:latin typeface="Arial Black" panose="020B0A04020102020204" pitchFamily="34" charset="0"/>
              </a:rPr>
            </a:br>
            <a:r>
              <a:rPr lang="es-ES" dirty="0" smtClean="0">
                <a:latin typeface="Arial Black" panose="020B0A04020102020204" pitchFamily="34" charset="0"/>
              </a:rPr>
              <a:t>Mirar</a:t>
            </a:r>
            <a:r>
              <a:rPr lang="es-ES" dirty="0">
                <a:latin typeface="Arial Black" panose="020B0A04020102020204" pitchFamily="34" charset="0"/>
              </a:rPr>
              <a:t>, </a:t>
            </a:r>
            <a:r>
              <a:rPr lang="es-ES" dirty="0" smtClean="0">
                <a:latin typeface="Arial Black" panose="020B0A04020102020204" pitchFamily="34" charset="0"/>
              </a:rPr>
              <a:t>Escuchar</a:t>
            </a:r>
            <a:endParaRPr lang="en-US" dirty="0">
              <a:latin typeface="Arial Black" panose="020B0A04020102020204" pitchFamily="34" charset="0"/>
            </a:endParaRPr>
          </a:p>
        </p:txBody>
      </p:sp>
      <p:sp>
        <p:nvSpPr>
          <p:cNvPr id="3" name="Content Placeholder 2"/>
          <p:cNvSpPr>
            <a:spLocks noGrp="1"/>
          </p:cNvSpPr>
          <p:nvPr>
            <p:ph sz="half" idx="1"/>
          </p:nvPr>
        </p:nvSpPr>
        <p:spPr>
          <a:xfrm>
            <a:off x="457200" y="1668197"/>
            <a:ext cx="6879960" cy="4525963"/>
          </a:xfrm>
        </p:spPr>
        <p:txBody>
          <a:bodyPr/>
          <a:lstStyle/>
          <a:p>
            <a:r>
              <a:rPr lang="es-HN" sz="3200" dirty="0" smtClean="0"/>
              <a:t>Inspeccionar visualmente</a:t>
            </a:r>
          </a:p>
          <a:p>
            <a:pPr lvl="1"/>
            <a:r>
              <a:rPr lang="es-HN" sz="2800" dirty="0" smtClean="0"/>
              <a:t>Infrarrojo</a:t>
            </a:r>
          </a:p>
          <a:p>
            <a:r>
              <a:rPr lang="es-HN" sz="3200" dirty="0"/>
              <a:t>Escuchar mientras </a:t>
            </a:r>
            <a:r>
              <a:rPr lang="es-HN" sz="3200" dirty="0" smtClean="0"/>
              <a:t>funciona</a:t>
            </a:r>
          </a:p>
          <a:p>
            <a:r>
              <a:rPr lang="es-HN" sz="3200" dirty="0"/>
              <a:t>Lubricar </a:t>
            </a:r>
          </a:p>
          <a:p>
            <a:pPr lvl="1"/>
            <a:r>
              <a:rPr lang="es-ES" sz="2800" dirty="0"/>
              <a:t>La grasa va a </a:t>
            </a:r>
            <a:endParaRPr lang="es-ES" sz="2800" dirty="0" smtClean="0"/>
          </a:p>
          <a:p>
            <a:pPr lvl="1" indent="0">
              <a:buNone/>
            </a:pPr>
            <a:r>
              <a:rPr lang="es-ES" sz="2800" dirty="0" smtClean="0"/>
              <a:t>salir</a:t>
            </a:r>
            <a:endParaRPr lang="es-ES" sz="2800" dirty="0"/>
          </a:p>
          <a:p>
            <a:pPr lvl="1"/>
            <a:endParaRPr lang="es-HN" dirty="0"/>
          </a:p>
          <a:p>
            <a:endParaRPr lang="es-HN" sz="3200" dirty="0" smtClean="0"/>
          </a:p>
        </p:txBody>
      </p:sp>
      <p:pic>
        <p:nvPicPr>
          <p:cNvPr id="4" name="Picture 3" title="Rodamiento de Pol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4917" y="3222360"/>
            <a:ext cx="4506418" cy="2971800"/>
          </a:xfrm>
          <a:prstGeom prst="rect">
            <a:avLst/>
          </a:prstGeom>
        </p:spPr>
      </p:pic>
    </p:spTree>
    <p:extLst>
      <p:ext uri="{BB962C8B-B14F-4D97-AF65-F5344CB8AC3E}">
        <p14:creationId xmlns:p14="http://schemas.microsoft.com/office/powerpoint/2010/main" val="18774961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68CB777-A129-4AF6-9ECC-E5865CD58601}" type="slidenum">
              <a:rPr lang="en-US" smtClean="0">
                <a:solidFill>
                  <a:prstClr val="black">
                    <a:tint val="75000"/>
                  </a:prstClr>
                </a:solidFill>
              </a:rPr>
              <a:pPr/>
              <a:t>38</a:t>
            </a:fld>
            <a:endParaRPr lang="en-US" dirty="0">
              <a:solidFill>
                <a:prstClr val="black">
                  <a:tint val="75000"/>
                </a:prstClr>
              </a:solidFill>
            </a:endParaRPr>
          </a:p>
        </p:txBody>
      </p:sp>
      <p:sp>
        <p:nvSpPr>
          <p:cNvPr id="9" name="Title 8"/>
          <p:cNvSpPr>
            <a:spLocks noGrp="1"/>
          </p:cNvSpPr>
          <p:nvPr>
            <p:ph type="title"/>
          </p:nvPr>
        </p:nvSpPr>
        <p:spPr/>
        <p:txBody>
          <a:bodyPr>
            <a:noAutofit/>
          </a:bodyPr>
          <a:lstStyle/>
          <a:p>
            <a:r>
              <a:rPr lang="es-ES" dirty="0">
                <a:latin typeface="Arial Black" panose="020B0A04020102020204" pitchFamily="34" charset="0"/>
              </a:rPr>
              <a:t>Polea – </a:t>
            </a:r>
            <a:r>
              <a:rPr lang="es-ES" dirty="0" smtClean="0">
                <a:latin typeface="Arial Black" panose="020B0A04020102020204" pitchFamily="34" charset="0"/>
              </a:rPr>
              <a:t>Apretar Partes </a:t>
            </a:r>
            <a:r>
              <a:rPr lang="es-ES" dirty="0">
                <a:latin typeface="Arial Black" panose="020B0A04020102020204" pitchFamily="34" charset="0"/>
              </a:rPr>
              <a:t>del </a:t>
            </a:r>
            <a:r>
              <a:rPr lang="es-ES" dirty="0" smtClean="0">
                <a:latin typeface="Arial Black" panose="020B0A04020102020204" pitchFamily="34" charset="0"/>
              </a:rPr>
              <a:t>Rodamiento</a:t>
            </a:r>
            <a:endParaRPr lang="en-US" dirty="0">
              <a:latin typeface="Arial Black" panose="020B0A04020102020204" pitchFamily="34" charset="0"/>
            </a:endParaRPr>
          </a:p>
        </p:txBody>
      </p:sp>
      <p:sp>
        <p:nvSpPr>
          <p:cNvPr id="10" name="Content Placeholder 9"/>
          <p:cNvSpPr>
            <a:spLocks noGrp="1"/>
          </p:cNvSpPr>
          <p:nvPr>
            <p:ph sz="half" idx="1"/>
          </p:nvPr>
        </p:nvSpPr>
        <p:spPr>
          <a:xfrm>
            <a:off x="533400" y="1600200"/>
            <a:ext cx="4038600" cy="1609725"/>
          </a:xfrm>
        </p:spPr>
        <p:txBody>
          <a:bodyPr>
            <a:normAutofit/>
          </a:bodyPr>
          <a:lstStyle/>
          <a:p>
            <a:pPr marL="0" indent="0" algn="r">
              <a:buNone/>
            </a:pPr>
            <a:r>
              <a:rPr lang="en-US" sz="3200" dirty="0" err="1"/>
              <a:t>Revisar</a:t>
            </a:r>
            <a:r>
              <a:rPr lang="en-US" sz="3200" dirty="0"/>
              <a:t> </a:t>
            </a:r>
            <a:r>
              <a:rPr lang="en-US" sz="3200" dirty="0" err="1"/>
              <a:t>Anillo</a:t>
            </a:r>
            <a:r>
              <a:rPr lang="en-US" sz="3200" dirty="0"/>
              <a:t> de </a:t>
            </a:r>
            <a:r>
              <a:rPr lang="en-US" sz="3200" dirty="0" err="1"/>
              <a:t>Bloqueo</a:t>
            </a:r>
            <a:endParaRPr lang="en-US" sz="3200" dirty="0"/>
          </a:p>
          <a:p>
            <a:pPr algn="r"/>
            <a:endParaRPr lang="en-US" sz="3200" dirty="0"/>
          </a:p>
        </p:txBody>
      </p:sp>
      <p:pic>
        <p:nvPicPr>
          <p:cNvPr id="4" name="Picture 3" title="Revisar Anillo de Bloque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0824" y="1600263"/>
            <a:ext cx="4114800" cy="2743200"/>
          </a:xfrm>
          <a:prstGeom prst="rect">
            <a:avLst/>
          </a:prstGeom>
        </p:spPr>
      </p:pic>
      <p:pic>
        <p:nvPicPr>
          <p:cNvPr id="5" name="Picture 4" title="Apretar el soporte "/>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468210" y="3209925"/>
            <a:ext cx="4114800" cy="2743200"/>
          </a:xfrm>
          <a:prstGeom prst="rect">
            <a:avLst/>
          </a:prstGeom>
          <a:ln w="12700">
            <a:noFill/>
          </a:ln>
        </p:spPr>
      </p:pic>
      <p:sp>
        <p:nvSpPr>
          <p:cNvPr id="11" name="Content Placeholder 10"/>
          <p:cNvSpPr>
            <a:spLocks noGrp="1"/>
          </p:cNvSpPr>
          <p:nvPr>
            <p:ph sz="half" idx="2"/>
          </p:nvPr>
        </p:nvSpPr>
        <p:spPr>
          <a:xfrm>
            <a:off x="4572000" y="4343463"/>
            <a:ext cx="4038600" cy="1274622"/>
          </a:xfrm>
        </p:spPr>
        <p:txBody>
          <a:bodyPr>
            <a:normAutofit/>
          </a:bodyPr>
          <a:lstStyle/>
          <a:p>
            <a:pPr marL="0" indent="0">
              <a:buNone/>
            </a:pPr>
            <a:r>
              <a:rPr lang="es-ES" sz="3200" dirty="0"/>
              <a:t>Apretar el soporte </a:t>
            </a:r>
          </a:p>
          <a:p>
            <a:pPr marL="0" indent="0">
              <a:buNone/>
            </a:pPr>
            <a:r>
              <a:rPr lang="es-ES" sz="3200" dirty="0"/>
              <a:t>(Usar llave ajustable)</a:t>
            </a:r>
          </a:p>
          <a:p>
            <a:pPr marL="0" indent="0">
              <a:buNone/>
            </a:pPr>
            <a:endParaRPr lang="en-US" sz="3200" dirty="0"/>
          </a:p>
        </p:txBody>
      </p:sp>
    </p:spTree>
    <p:extLst>
      <p:ext uri="{BB962C8B-B14F-4D97-AF65-F5344CB8AC3E}">
        <p14:creationId xmlns:p14="http://schemas.microsoft.com/office/powerpoint/2010/main" val="3093634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39</a:t>
            </a:fld>
            <a:endParaRPr lang="en-US" dirty="0">
              <a:solidFill>
                <a:prstClr val="black">
                  <a:tint val="75000"/>
                </a:prstClr>
              </a:solidFill>
            </a:endParaRPr>
          </a:p>
        </p:txBody>
      </p:sp>
      <p:sp>
        <p:nvSpPr>
          <p:cNvPr id="14" name="Title 13"/>
          <p:cNvSpPr>
            <a:spLocks noGrp="1"/>
          </p:cNvSpPr>
          <p:nvPr>
            <p:ph type="title"/>
          </p:nvPr>
        </p:nvSpPr>
        <p:spPr>
          <a:xfrm>
            <a:off x="4323812" y="274638"/>
            <a:ext cx="4362987" cy="1143000"/>
          </a:xfrm>
        </p:spPr>
        <p:txBody>
          <a:bodyPr>
            <a:noAutofit/>
          </a:bodyPr>
          <a:lstStyle/>
          <a:p>
            <a:r>
              <a:rPr lang="es-HN" dirty="0" smtClean="0"/>
              <a:t>Inspección de Polea</a:t>
            </a:r>
            <a:endParaRPr lang="es-HN" dirty="0"/>
          </a:p>
        </p:txBody>
      </p:sp>
      <p:sp>
        <p:nvSpPr>
          <p:cNvPr id="3" name="Content Placeholder 2"/>
          <p:cNvSpPr>
            <a:spLocks noGrp="1"/>
          </p:cNvSpPr>
          <p:nvPr>
            <p:ph idx="1"/>
          </p:nvPr>
        </p:nvSpPr>
        <p:spPr>
          <a:xfrm>
            <a:off x="4353166" y="4789620"/>
            <a:ext cx="4333634" cy="1519755"/>
          </a:xfrm>
        </p:spPr>
        <p:txBody>
          <a:bodyPr>
            <a:normAutofit/>
          </a:bodyPr>
          <a:lstStyle/>
          <a:p>
            <a:pPr marL="0" indent="0">
              <a:buNone/>
            </a:pPr>
            <a:r>
              <a:rPr lang="en-US" sz="3200" dirty="0" err="1"/>
              <a:t>Buscar</a:t>
            </a:r>
            <a:r>
              <a:rPr lang="en-US" sz="3200" dirty="0"/>
              <a:t> </a:t>
            </a:r>
            <a:r>
              <a:rPr lang="en-US" sz="3200" dirty="0" err="1"/>
              <a:t>desgaste</a:t>
            </a:r>
            <a:r>
              <a:rPr lang="en-US" sz="3200" dirty="0"/>
              <a:t>, </a:t>
            </a:r>
            <a:r>
              <a:rPr lang="en-US" sz="3200" dirty="0" err="1"/>
              <a:t>grietas</a:t>
            </a:r>
            <a:r>
              <a:rPr lang="en-US" sz="3200" dirty="0"/>
              <a:t>, </a:t>
            </a:r>
            <a:r>
              <a:rPr lang="en-US" sz="3200" dirty="0" err="1"/>
              <a:t>etc</a:t>
            </a:r>
            <a:endParaRPr lang="en-US" sz="3200" dirty="0"/>
          </a:p>
        </p:txBody>
      </p:sp>
      <p:pic>
        <p:nvPicPr>
          <p:cNvPr id="6" name="Picture 5" title="El recinto de la polea está abierto para inspecció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235" y="459030"/>
            <a:ext cx="4114800" cy="3200400"/>
          </a:xfrm>
          <a:prstGeom prst="rect">
            <a:avLst/>
          </a:prstGeom>
        </p:spPr>
      </p:pic>
      <p:sp>
        <p:nvSpPr>
          <p:cNvPr id="7" name="TextBox 6"/>
          <p:cNvSpPr txBox="1"/>
          <p:nvPr/>
        </p:nvSpPr>
        <p:spPr>
          <a:xfrm>
            <a:off x="226422" y="2746871"/>
            <a:ext cx="4103204" cy="830997"/>
          </a:xfrm>
          <a:prstGeom prst="rect">
            <a:avLst/>
          </a:prstGeom>
          <a:noFill/>
        </p:spPr>
        <p:txBody>
          <a:bodyPr wrap="square" rtlCol="0">
            <a:spAutoFit/>
          </a:bodyPr>
          <a:lstStyle/>
          <a:p>
            <a:r>
              <a:rPr lang="es-HN" sz="2400" b="1" dirty="0">
                <a:solidFill>
                  <a:prstClr val="white"/>
                </a:solidFill>
                <a:latin typeface="Arial" panose="020B0604020202020204" pitchFamily="34" charset="0"/>
                <a:cs typeface="Arial" panose="020B0604020202020204" pitchFamily="34" charset="0"/>
              </a:rPr>
              <a:t>El recinto de la polea está abierto para inspección</a:t>
            </a:r>
          </a:p>
        </p:txBody>
      </p:sp>
      <p:pic>
        <p:nvPicPr>
          <p:cNvPr id="8" name="Picture 7" title="Revisar cara de pole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8366" y="3659430"/>
            <a:ext cx="4114800" cy="2743200"/>
          </a:xfrm>
          <a:prstGeom prst="rect">
            <a:avLst/>
          </a:prstGeom>
          <a:noFill/>
          <a:ln>
            <a:noFill/>
          </a:ln>
        </p:spPr>
      </p:pic>
      <p:sp>
        <p:nvSpPr>
          <p:cNvPr id="11" name="TextBox 10"/>
          <p:cNvSpPr txBox="1"/>
          <p:nvPr/>
        </p:nvSpPr>
        <p:spPr>
          <a:xfrm>
            <a:off x="232235" y="3659430"/>
            <a:ext cx="4091578" cy="461665"/>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Revisar</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cara</a:t>
            </a:r>
            <a:r>
              <a:rPr lang="en-US" sz="2400" b="1" dirty="0">
                <a:solidFill>
                  <a:prstClr val="white"/>
                </a:solidFill>
                <a:latin typeface="Arial" panose="020B0604020202020204" pitchFamily="34" charset="0"/>
                <a:cs typeface="Arial" panose="020B0604020202020204" pitchFamily="34" charset="0"/>
              </a:rPr>
              <a:t> de </a:t>
            </a:r>
            <a:r>
              <a:rPr lang="en-US" sz="2400" b="1" dirty="0" err="1">
                <a:solidFill>
                  <a:prstClr val="white"/>
                </a:solidFill>
                <a:latin typeface="Arial" panose="020B0604020202020204" pitchFamily="34" charset="0"/>
                <a:cs typeface="Arial" panose="020B0604020202020204" pitchFamily="34" charset="0"/>
              </a:rPr>
              <a:t>polea</a:t>
            </a:r>
            <a:endParaRPr lang="en-US" sz="2400" b="1" dirty="0">
              <a:solidFill>
                <a:prstClr val="white"/>
              </a:solidFill>
              <a:latin typeface="Arial" panose="020B0604020202020204" pitchFamily="34" charset="0"/>
              <a:cs typeface="Arial" panose="020B0604020202020204" pitchFamily="34" charset="0"/>
            </a:endParaRPr>
          </a:p>
        </p:txBody>
      </p:sp>
      <p:grpSp>
        <p:nvGrpSpPr>
          <p:cNvPr id="12" name="Group 11" title="Revisar pernos del casquillo"/>
          <p:cNvGrpSpPr/>
          <p:nvPr/>
        </p:nvGrpSpPr>
        <p:grpSpPr>
          <a:xfrm>
            <a:off x="4341570" y="2046420"/>
            <a:ext cx="4572000" cy="2743200"/>
            <a:chOff x="4341570" y="2046420"/>
            <a:chExt cx="4572000" cy="2743200"/>
          </a:xfrm>
        </p:grpSpPr>
        <p:pic>
          <p:nvPicPr>
            <p:cNvPr id="9" name="Picture 8" title="Revisar pernos del casquillo"/>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41570" y="2046420"/>
              <a:ext cx="4572000" cy="2743200"/>
            </a:xfrm>
            <a:prstGeom prst="rect">
              <a:avLst/>
            </a:prstGeom>
          </p:spPr>
        </p:pic>
        <p:sp>
          <p:nvSpPr>
            <p:cNvPr id="5" name="Down Arrow 4" title="Flecha apuntando al problema"/>
            <p:cNvSpPr/>
            <p:nvPr/>
          </p:nvSpPr>
          <p:spPr>
            <a:xfrm>
              <a:off x="6627570" y="2705117"/>
              <a:ext cx="484632" cy="914400"/>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0" name="TextBox 9"/>
          <p:cNvSpPr txBox="1"/>
          <p:nvPr/>
        </p:nvSpPr>
        <p:spPr>
          <a:xfrm>
            <a:off x="5148075" y="2276850"/>
            <a:ext cx="3418045" cy="830997"/>
          </a:xfrm>
          <a:prstGeom prst="rect">
            <a:avLst/>
          </a:prstGeom>
          <a:noFill/>
        </p:spPr>
        <p:txBody>
          <a:bodyPr wrap="square" rtlCol="0">
            <a:spAutoFit/>
          </a:bodyPr>
          <a:lstStyle/>
          <a:p>
            <a:r>
              <a:rPr lang="en-US" sz="2400" b="1" dirty="0" err="1">
                <a:solidFill>
                  <a:prstClr val="black"/>
                </a:solidFill>
                <a:latin typeface="Arial" panose="020B0604020202020204" pitchFamily="34" charset="0"/>
                <a:cs typeface="Arial" panose="020B0604020202020204" pitchFamily="34" charset="0"/>
              </a:rPr>
              <a:t>Revisar</a:t>
            </a:r>
            <a:r>
              <a:rPr lang="en-US" sz="2400" b="1" dirty="0">
                <a:solidFill>
                  <a:prstClr val="black"/>
                </a:solidFill>
                <a:latin typeface="Arial" panose="020B0604020202020204" pitchFamily="34" charset="0"/>
                <a:cs typeface="Arial" panose="020B0604020202020204" pitchFamily="34" charset="0"/>
              </a:rPr>
              <a:t> </a:t>
            </a:r>
            <a:r>
              <a:rPr lang="en-US" sz="2400" b="1" dirty="0" err="1">
                <a:solidFill>
                  <a:prstClr val="black"/>
                </a:solidFill>
                <a:latin typeface="Arial" panose="020B0604020202020204" pitchFamily="34" charset="0"/>
                <a:cs typeface="Arial" panose="020B0604020202020204" pitchFamily="34" charset="0"/>
              </a:rPr>
              <a:t>pernos</a:t>
            </a:r>
            <a:r>
              <a:rPr lang="en-US" sz="2400" b="1" dirty="0">
                <a:solidFill>
                  <a:prstClr val="black"/>
                </a:solidFill>
                <a:latin typeface="Arial" panose="020B0604020202020204" pitchFamily="34" charset="0"/>
                <a:cs typeface="Arial" panose="020B0604020202020204" pitchFamily="34" charset="0"/>
              </a:rPr>
              <a:t> del </a:t>
            </a:r>
            <a:r>
              <a:rPr lang="en-US" sz="2400" b="1" dirty="0" err="1">
                <a:solidFill>
                  <a:prstClr val="black"/>
                </a:solidFill>
                <a:latin typeface="Arial" panose="020B0604020202020204" pitchFamily="34" charset="0"/>
                <a:cs typeface="Arial" panose="020B0604020202020204" pitchFamily="34" charset="0"/>
              </a:rPr>
              <a:t>casquillo</a:t>
            </a:r>
            <a:endParaRPr lang="en-US"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940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t>Descargo</a:t>
            </a:r>
            <a:r>
              <a:rPr lang="en-US" sz="4000" dirty="0" smtClean="0"/>
              <a:t> de </a:t>
            </a:r>
            <a:r>
              <a:rPr lang="en-US" sz="4000" dirty="0" err="1" smtClean="0"/>
              <a:t>Responsabilidad</a:t>
            </a:r>
            <a:endParaRPr lang="en-US" sz="4400" dirty="0">
              <a:latin typeface="Arial" pitchFamily="34" charset="0"/>
              <a:cs typeface="Arial" pitchFamily="34" charset="0"/>
            </a:endParaRPr>
          </a:p>
        </p:txBody>
      </p:sp>
      <p:sp>
        <p:nvSpPr>
          <p:cNvPr id="4" name="Content Placeholder 3"/>
          <p:cNvSpPr>
            <a:spLocks noGrp="1"/>
          </p:cNvSpPr>
          <p:nvPr>
            <p:ph idx="1"/>
          </p:nvPr>
        </p:nvSpPr>
        <p:spPr>
          <a:xfrm>
            <a:off x="457200" y="1600200"/>
            <a:ext cx="8229600" cy="5131630"/>
          </a:xfrm>
        </p:spPr>
        <p:txBody>
          <a:bodyPr>
            <a:noAutofit/>
          </a:bodyPr>
          <a:lstStyle/>
          <a:p>
            <a:pPr marL="0" indent="0">
              <a:buNone/>
            </a:pPr>
            <a:r>
              <a:rPr lang="es-ES" dirty="0"/>
              <a:t>Este 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endParaRPr lang="en-US" sz="3200" dirty="0"/>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7877436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40</a:t>
            </a:fld>
            <a:endParaRPr lang="en-US" dirty="0">
              <a:solidFill>
                <a:prstClr val="black">
                  <a:tint val="75000"/>
                </a:prstClr>
              </a:solidFill>
            </a:endParaRPr>
          </a:p>
        </p:txBody>
      </p:sp>
      <p:sp>
        <p:nvSpPr>
          <p:cNvPr id="11" name="Title 10"/>
          <p:cNvSpPr>
            <a:spLocks noGrp="1"/>
          </p:cNvSpPr>
          <p:nvPr>
            <p:ph type="title"/>
          </p:nvPr>
        </p:nvSpPr>
        <p:spPr/>
        <p:txBody>
          <a:bodyPr>
            <a:normAutofit/>
          </a:bodyPr>
          <a:lstStyle/>
          <a:p>
            <a:r>
              <a:rPr lang="es-HN" dirty="0" smtClean="0">
                <a:latin typeface="Arial Black" panose="020B0A04020102020204" pitchFamily="34" charset="0"/>
              </a:rPr>
              <a:t>Polea Dañada</a:t>
            </a:r>
            <a:endParaRPr lang="es-HN" dirty="0">
              <a:latin typeface="Arial Black" panose="020B0A04020102020204" pitchFamily="34" charset="0"/>
            </a:endParaRPr>
          </a:p>
        </p:txBody>
      </p:sp>
      <p:pic>
        <p:nvPicPr>
          <p:cNvPr id="6" name="Picture 2" descr="C:\Users\jwollenhaupt\Desktop\Power Point Pres\bad knee pulley.JPG" title="Polea Dañada"/>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1047905" y="1272564"/>
            <a:ext cx="40233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title="Circule alrededor del problema"/>
          <p:cNvSpPr/>
          <p:nvPr/>
        </p:nvSpPr>
        <p:spPr>
          <a:xfrm>
            <a:off x="2613345" y="2968140"/>
            <a:ext cx="2286000" cy="2286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606399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E68CB777-A129-4AF6-9ECC-E5865CD58601}" type="slidenum">
              <a:rPr lang="en-US" smtClean="0">
                <a:solidFill>
                  <a:prstClr val="black">
                    <a:tint val="75000"/>
                  </a:prstClr>
                </a:solidFill>
              </a:rPr>
              <a:pPr/>
              <a:t>41</a:t>
            </a:fld>
            <a:endParaRPr lang="en-US" dirty="0">
              <a:solidFill>
                <a:prstClr val="black">
                  <a:tint val="75000"/>
                </a:prstClr>
              </a:solidFill>
            </a:endParaRPr>
          </a:p>
        </p:txBody>
      </p:sp>
      <p:sp>
        <p:nvSpPr>
          <p:cNvPr id="2" name="Title 1"/>
          <p:cNvSpPr>
            <a:spLocks noGrp="1"/>
          </p:cNvSpPr>
          <p:nvPr>
            <p:ph type="title"/>
          </p:nvPr>
        </p:nvSpPr>
        <p:spPr>
          <a:xfrm>
            <a:off x="457200" y="288940"/>
            <a:ext cx="8229600" cy="1143000"/>
          </a:xfrm>
        </p:spPr>
        <p:txBody>
          <a:bodyPr>
            <a:noAutofit/>
          </a:bodyPr>
          <a:lstStyle/>
          <a:p>
            <a:r>
              <a:rPr lang="es-HN" dirty="0" smtClean="0"/>
              <a:t>Sensores de Bloqueo </a:t>
            </a:r>
            <a:r>
              <a:rPr lang="es-HN" dirty="0"/>
              <a:t>p</a:t>
            </a:r>
            <a:r>
              <a:rPr lang="es-HN" dirty="0" smtClean="0"/>
              <a:t>or Roce </a:t>
            </a:r>
            <a:r>
              <a:rPr lang="es-HN" dirty="0"/>
              <a:t>D</a:t>
            </a:r>
            <a:r>
              <a:rPr lang="es-HN" dirty="0" smtClean="0"/>
              <a:t>eben </a:t>
            </a:r>
            <a:r>
              <a:rPr lang="es-HN" dirty="0"/>
              <a:t>H</a:t>
            </a:r>
            <a:r>
              <a:rPr lang="es-HN" dirty="0" smtClean="0"/>
              <a:t>acer </a:t>
            </a:r>
            <a:r>
              <a:rPr lang="es-HN" dirty="0"/>
              <a:t>C</a:t>
            </a:r>
            <a:r>
              <a:rPr lang="es-HN" dirty="0" smtClean="0"/>
              <a:t>ontacto</a:t>
            </a:r>
            <a:endParaRPr lang="es-HN" dirty="0"/>
          </a:p>
        </p:txBody>
      </p:sp>
      <p:sp>
        <p:nvSpPr>
          <p:cNvPr id="3" name="Content Placeholder 2"/>
          <p:cNvSpPr>
            <a:spLocks noGrp="1"/>
          </p:cNvSpPr>
          <p:nvPr>
            <p:ph idx="1"/>
          </p:nvPr>
        </p:nvSpPr>
        <p:spPr>
          <a:xfrm>
            <a:off x="462665" y="1623965"/>
            <a:ext cx="8218670" cy="2477916"/>
          </a:xfrm>
        </p:spPr>
        <p:txBody>
          <a:bodyPr>
            <a:normAutofit/>
          </a:bodyPr>
          <a:lstStyle/>
          <a:p>
            <a:r>
              <a:rPr lang="es-HN" sz="3600" dirty="0" smtClean="0"/>
              <a:t>Colocación – banda/polea hace contacto con sensor de bloqueo</a:t>
            </a:r>
          </a:p>
          <a:p>
            <a:pPr lvl="1"/>
            <a:r>
              <a:rPr lang="en-US" sz="2800" dirty="0" err="1" smtClean="0"/>
              <a:t>Revisar</a:t>
            </a:r>
            <a:r>
              <a:rPr lang="en-US" sz="2800" dirty="0" smtClean="0"/>
              <a:t> el </a:t>
            </a:r>
            <a:r>
              <a:rPr lang="en-US" sz="2800" dirty="0" err="1" smtClean="0"/>
              <a:t>cableado</a:t>
            </a:r>
            <a:endParaRPr lang="en-US" sz="2800" dirty="0"/>
          </a:p>
        </p:txBody>
      </p:sp>
      <p:grpSp>
        <p:nvGrpSpPr>
          <p:cNvPr id="11" name="Group 10" title="Puerta de inspección"/>
          <p:cNvGrpSpPr/>
          <p:nvPr/>
        </p:nvGrpSpPr>
        <p:grpSpPr>
          <a:xfrm>
            <a:off x="228570" y="3297340"/>
            <a:ext cx="3205871" cy="2743200"/>
            <a:chOff x="228570" y="2676245"/>
            <a:chExt cx="3205871" cy="2743200"/>
          </a:xfrm>
        </p:grpSpPr>
        <p:pic>
          <p:nvPicPr>
            <p:cNvPr id="4" name="Picture 3" title="Puerta de inspección"/>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570" y="2676245"/>
              <a:ext cx="3200400" cy="2743200"/>
            </a:xfrm>
            <a:prstGeom prst="rect">
              <a:avLst/>
            </a:prstGeom>
          </p:spPr>
        </p:pic>
        <p:sp>
          <p:nvSpPr>
            <p:cNvPr id="5" name="TextBox 4"/>
            <p:cNvSpPr txBox="1"/>
            <p:nvPr/>
          </p:nvSpPr>
          <p:spPr>
            <a:xfrm>
              <a:off x="234041" y="2688141"/>
              <a:ext cx="3200400" cy="430887"/>
            </a:xfrm>
            <a:prstGeom prst="rect">
              <a:avLst/>
            </a:prstGeom>
            <a:noFill/>
          </p:spPr>
          <p:txBody>
            <a:bodyPr wrap="square" rtlCol="0">
              <a:spAutoFit/>
            </a:bodyPr>
            <a:lstStyle/>
            <a:p>
              <a:r>
                <a:rPr lang="es-HN" sz="2200" b="1" dirty="0">
                  <a:solidFill>
                    <a:prstClr val="white"/>
                  </a:solidFill>
                  <a:latin typeface="Arial" panose="020B0604020202020204" pitchFamily="34" charset="0"/>
                  <a:cs typeface="Arial" panose="020B0604020202020204" pitchFamily="34" charset="0"/>
                </a:rPr>
                <a:t>Puerta de inspección</a:t>
              </a:r>
            </a:p>
          </p:txBody>
        </p:sp>
      </p:grpSp>
      <p:grpSp>
        <p:nvGrpSpPr>
          <p:cNvPr id="18" name="Group 17" title="Captura el movimiento de la polea, banda"/>
          <p:cNvGrpSpPr/>
          <p:nvPr/>
        </p:nvGrpSpPr>
        <p:grpSpPr>
          <a:xfrm>
            <a:off x="3560685" y="3285985"/>
            <a:ext cx="3200400" cy="2754555"/>
            <a:chOff x="3560685" y="2901935"/>
            <a:chExt cx="3200400" cy="2754555"/>
          </a:xfrm>
        </p:grpSpPr>
        <p:pic>
          <p:nvPicPr>
            <p:cNvPr id="7" name="Picture 6" title="Captura el movimiento de la polea, banda"/>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3560685" y="2901935"/>
              <a:ext cx="3200400" cy="2743200"/>
            </a:xfrm>
            <a:prstGeom prst="rect">
              <a:avLst/>
            </a:prstGeom>
          </p:spPr>
        </p:pic>
        <p:sp>
          <p:nvSpPr>
            <p:cNvPr id="10" name="TextBox 9" title="Captura el movimiento de la polea, banda"/>
            <p:cNvSpPr txBox="1"/>
            <p:nvPr/>
          </p:nvSpPr>
          <p:spPr>
            <a:xfrm>
              <a:off x="3560685" y="4456161"/>
              <a:ext cx="3194885" cy="1200329"/>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Captura</a:t>
              </a:r>
              <a:r>
                <a:rPr lang="en-US" sz="2400" b="1" dirty="0">
                  <a:solidFill>
                    <a:prstClr val="white"/>
                  </a:solidFill>
                  <a:latin typeface="Arial" panose="020B0604020202020204" pitchFamily="34" charset="0"/>
                  <a:cs typeface="Arial" panose="020B0604020202020204" pitchFamily="34" charset="0"/>
                </a:rPr>
                <a:t> el </a:t>
              </a:r>
              <a:r>
                <a:rPr lang="en-US" sz="2400" b="1" dirty="0" err="1">
                  <a:solidFill>
                    <a:prstClr val="white"/>
                  </a:solidFill>
                  <a:latin typeface="Arial" panose="020B0604020202020204" pitchFamily="34" charset="0"/>
                  <a:cs typeface="Arial" panose="020B0604020202020204" pitchFamily="34" charset="0"/>
                </a:rPr>
                <a:t>movimiento</a:t>
              </a:r>
              <a:r>
                <a:rPr lang="en-US" sz="2400" b="1" dirty="0">
                  <a:solidFill>
                    <a:prstClr val="white"/>
                  </a:solidFill>
                  <a:latin typeface="Arial" panose="020B0604020202020204" pitchFamily="34" charset="0"/>
                  <a:cs typeface="Arial" panose="020B0604020202020204" pitchFamily="34" charset="0"/>
                </a:rPr>
                <a:t> de la </a:t>
              </a:r>
              <a:r>
                <a:rPr lang="en-US" sz="2400" b="1" dirty="0" err="1">
                  <a:solidFill>
                    <a:prstClr val="white"/>
                  </a:solidFill>
                  <a:latin typeface="Arial" panose="020B0604020202020204" pitchFamily="34" charset="0"/>
                  <a:cs typeface="Arial" panose="020B0604020202020204" pitchFamily="34" charset="0"/>
                </a:rPr>
                <a:t>polea</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banda</a:t>
              </a:r>
              <a:endParaRPr lang="en-US" sz="2400" b="1" dirty="0">
                <a:solidFill>
                  <a:prstClr val="white"/>
                </a:solidFill>
                <a:latin typeface="Arial" panose="020B0604020202020204" pitchFamily="34" charset="0"/>
                <a:cs typeface="Arial" panose="020B0604020202020204" pitchFamily="34" charset="0"/>
              </a:endParaRPr>
            </a:p>
          </p:txBody>
        </p:sp>
      </p:grpSp>
      <p:grpSp>
        <p:nvGrpSpPr>
          <p:cNvPr id="13" name="Group 12" title="Soporte colgando"/>
          <p:cNvGrpSpPr/>
          <p:nvPr/>
        </p:nvGrpSpPr>
        <p:grpSpPr>
          <a:xfrm>
            <a:off x="6884529" y="3297339"/>
            <a:ext cx="2019921" cy="2743201"/>
            <a:chOff x="6884529" y="2657966"/>
            <a:chExt cx="2019921" cy="2743201"/>
          </a:xfrm>
        </p:grpSpPr>
        <p:pic>
          <p:nvPicPr>
            <p:cNvPr id="8" name="Picture 7" title="Soporte colgand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1834" y="2657967"/>
              <a:ext cx="2012616" cy="2743200"/>
            </a:xfrm>
            <a:prstGeom prst="rect">
              <a:avLst/>
            </a:prstGeom>
          </p:spPr>
        </p:pic>
        <p:sp>
          <p:nvSpPr>
            <p:cNvPr id="9" name="TextBox 8"/>
            <p:cNvSpPr txBox="1"/>
            <p:nvPr/>
          </p:nvSpPr>
          <p:spPr>
            <a:xfrm>
              <a:off x="6884529" y="2657966"/>
              <a:ext cx="2008932" cy="830997"/>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Soporte</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colgando</a:t>
              </a:r>
              <a:endParaRPr lang="en-US" sz="24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6326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42</a:t>
            </a:fld>
            <a:endParaRPr lang="en-US" dirty="0">
              <a:solidFill>
                <a:prstClr val="black">
                  <a:tint val="75000"/>
                </a:prstClr>
              </a:solidFill>
            </a:endParaRPr>
          </a:p>
        </p:txBody>
      </p:sp>
      <p:sp>
        <p:nvSpPr>
          <p:cNvPr id="2" name="Title 1"/>
          <p:cNvSpPr>
            <a:spLocks noGrp="1"/>
          </p:cNvSpPr>
          <p:nvPr>
            <p:ph type="title"/>
          </p:nvPr>
        </p:nvSpPr>
        <p:spPr>
          <a:xfrm>
            <a:off x="457200" y="274638"/>
            <a:ext cx="8229600" cy="1541352"/>
          </a:xfrm>
        </p:spPr>
        <p:txBody>
          <a:bodyPr>
            <a:noAutofit/>
          </a:bodyPr>
          <a:lstStyle/>
          <a:p>
            <a:r>
              <a:rPr lang="en-US" dirty="0" smtClean="0"/>
              <a:t>Sensor de </a:t>
            </a:r>
            <a:r>
              <a:rPr lang="en-US" dirty="0" err="1"/>
              <a:t>B</a:t>
            </a:r>
            <a:r>
              <a:rPr lang="en-US" dirty="0" err="1" smtClean="0"/>
              <a:t>loqueo</a:t>
            </a:r>
            <a:r>
              <a:rPr lang="en-US" dirty="0" smtClean="0"/>
              <a:t> </a:t>
            </a:r>
            <a:r>
              <a:rPr lang="en-US" dirty="0" err="1" smtClean="0"/>
              <a:t>por</a:t>
            </a:r>
            <a:r>
              <a:rPr lang="en-US" dirty="0" smtClean="0"/>
              <a:t> </a:t>
            </a:r>
            <a:r>
              <a:rPr lang="en-US" dirty="0" err="1"/>
              <a:t>R</a:t>
            </a:r>
            <a:r>
              <a:rPr lang="en-US" dirty="0" err="1" smtClean="0"/>
              <a:t>oce</a:t>
            </a:r>
            <a:r>
              <a:rPr lang="en-US" dirty="0" smtClean="0"/>
              <a:t>- </a:t>
            </a:r>
            <a:r>
              <a:rPr lang="en-US" dirty="0" err="1"/>
              <a:t>D</a:t>
            </a:r>
            <a:r>
              <a:rPr lang="en-US" dirty="0" err="1" smtClean="0"/>
              <a:t>esgaste</a:t>
            </a:r>
            <a:r>
              <a:rPr lang="en-US" dirty="0" smtClean="0"/>
              <a:t> </a:t>
            </a:r>
            <a:r>
              <a:rPr lang="en-US" dirty="0" err="1" smtClean="0"/>
              <a:t>en</a:t>
            </a:r>
            <a:r>
              <a:rPr lang="en-US" dirty="0" smtClean="0"/>
              <a:t> el </a:t>
            </a:r>
            <a:r>
              <a:rPr lang="en-US" dirty="0"/>
              <a:t>C</a:t>
            </a:r>
            <a:r>
              <a:rPr lang="en-US" dirty="0" smtClean="0"/>
              <a:t>entro </a:t>
            </a:r>
            <a:r>
              <a:rPr lang="en-US" dirty="0" err="1" smtClean="0"/>
              <a:t>es</a:t>
            </a:r>
            <a:r>
              <a:rPr lang="en-US" dirty="0" smtClean="0"/>
              <a:t> lo </a:t>
            </a:r>
            <a:r>
              <a:rPr lang="en-US" dirty="0" err="1" smtClean="0"/>
              <a:t>Peor</a:t>
            </a:r>
            <a:endParaRPr lang="en-US" dirty="0"/>
          </a:p>
        </p:txBody>
      </p:sp>
      <p:sp>
        <p:nvSpPr>
          <p:cNvPr id="3" name="Content Placeholder 2"/>
          <p:cNvSpPr>
            <a:spLocks noGrp="1"/>
          </p:cNvSpPr>
          <p:nvPr>
            <p:ph idx="1"/>
          </p:nvPr>
        </p:nvSpPr>
        <p:spPr>
          <a:xfrm>
            <a:off x="457200" y="1937032"/>
            <a:ext cx="8229600" cy="4525963"/>
          </a:xfrm>
        </p:spPr>
        <p:txBody>
          <a:bodyPr>
            <a:normAutofit/>
          </a:bodyPr>
          <a:lstStyle/>
          <a:p>
            <a:pPr>
              <a:spcAft>
                <a:spcPts val="600"/>
              </a:spcAft>
            </a:pPr>
            <a:r>
              <a:rPr lang="es-HN" sz="3200" dirty="0" smtClean="0"/>
              <a:t>Desgaste – en el centro es lo peor</a:t>
            </a:r>
          </a:p>
          <a:p>
            <a:pPr>
              <a:spcAft>
                <a:spcPts val="600"/>
              </a:spcAft>
            </a:pPr>
            <a:r>
              <a:rPr lang="es-HN" sz="3200" dirty="0" smtClean="0"/>
              <a:t>Reemplazar </a:t>
            </a:r>
          </a:p>
          <a:p>
            <a:pPr lvl="1">
              <a:spcAft>
                <a:spcPts val="600"/>
              </a:spcAft>
            </a:pPr>
            <a:r>
              <a:rPr lang="es-HN" sz="2800" dirty="0" smtClean="0"/>
              <a:t>Desgaste &gt; ½ a través o en el centro</a:t>
            </a:r>
          </a:p>
          <a:p>
            <a:pPr lvl="1">
              <a:spcAft>
                <a:spcPts val="600"/>
              </a:spcAft>
            </a:pPr>
            <a:r>
              <a:rPr lang="es-HN" sz="2800" dirty="0" smtClean="0"/>
              <a:t>No protege la carcasa lateral</a:t>
            </a:r>
          </a:p>
          <a:p>
            <a:endParaRPr lang="en-US" dirty="0"/>
          </a:p>
        </p:txBody>
      </p:sp>
      <p:grpSp>
        <p:nvGrpSpPr>
          <p:cNvPr id="5" name="Group 4" title="Bloqueo necesita reemplazo"/>
          <p:cNvGrpSpPr/>
          <p:nvPr/>
        </p:nvGrpSpPr>
        <p:grpSpPr>
          <a:xfrm>
            <a:off x="3421431" y="4081885"/>
            <a:ext cx="5301692" cy="1882650"/>
            <a:chOff x="3421431" y="3813050"/>
            <a:chExt cx="5301692" cy="1882650"/>
          </a:xfrm>
        </p:grpSpPr>
        <p:pic>
          <p:nvPicPr>
            <p:cNvPr id="7" name="Picture 6" title="Bloqueo necesita reemplaz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29229" y="3813050"/>
              <a:ext cx="5293894" cy="1828800"/>
            </a:xfrm>
            <a:prstGeom prst="rect">
              <a:avLst/>
            </a:prstGeom>
          </p:spPr>
        </p:pic>
        <p:sp>
          <p:nvSpPr>
            <p:cNvPr id="8" name="TextBox 7"/>
            <p:cNvSpPr txBox="1"/>
            <p:nvPr/>
          </p:nvSpPr>
          <p:spPr>
            <a:xfrm>
              <a:off x="3421431" y="5234035"/>
              <a:ext cx="5301691" cy="461665"/>
            </a:xfrm>
            <a:prstGeom prst="rect">
              <a:avLst/>
            </a:prstGeom>
            <a:noFill/>
          </p:spPr>
          <p:txBody>
            <a:bodyPr wrap="square" rtlCol="0">
              <a:spAutoFit/>
            </a:bodyPr>
            <a:lstStyle/>
            <a:p>
              <a:pPr algn="ctr"/>
              <a:r>
                <a:rPr lang="en-US" sz="2400" b="1" dirty="0" err="1">
                  <a:solidFill>
                    <a:prstClr val="white"/>
                  </a:solidFill>
                  <a:latin typeface="Arial" panose="020B0604020202020204" pitchFamily="34" charset="0"/>
                  <a:cs typeface="Arial" panose="020B0604020202020204" pitchFamily="34" charset="0"/>
                </a:rPr>
                <a:t>Bloqueo</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necesita</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reemplazo</a:t>
              </a:r>
              <a:endParaRPr lang="en-US" sz="24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27822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43</a:t>
            </a:fld>
            <a:endParaRPr lang="en-US" dirty="0">
              <a:solidFill>
                <a:prstClr val="black">
                  <a:tint val="75000"/>
                </a:prstClr>
              </a:solidFill>
            </a:endParaRPr>
          </a:p>
        </p:txBody>
      </p:sp>
      <p:sp>
        <p:nvSpPr>
          <p:cNvPr id="2" name="Title 1"/>
          <p:cNvSpPr>
            <a:spLocks noGrp="1"/>
          </p:cNvSpPr>
          <p:nvPr>
            <p:ph type="title"/>
          </p:nvPr>
        </p:nvSpPr>
        <p:spPr/>
        <p:txBody>
          <a:bodyPr>
            <a:noAutofit/>
          </a:bodyPr>
          <a:lstStyle/>
          <a:p>
            <a:r>
              <a:rPr lang="es-ES" dirty="0"/>
              <a:t>¿Podrá este </a:t>
            </a:r>
            <a:r>
              <a:rPr lang="es-ES" dirty="0" smtClean="0"/>
              <a:t>Sensor </a:t>
            </a:r>
            <a:r>
              <a:rPr lang="es-ES" dirty="0"/>
              <a:t>de </a:t>
            </a:r>
            <a:r>
              <a:rPr lang="es-ES" dirty="0" smtClean="0"/>
              <a:t>Roce Capturar </a:t>
            </a:r>
            <a:r>
              <a:rPr lang="es-ES" dirty="0"/>
              <a:t>un </a:t>
            </a:r>
            <a:r>
              <a:rPr lang="es-ES" dirty="0" smtClean="0"/>
              <a:t>Roce Posterior</a:t>
            </a:r>
            <a:r>
              <a:rPr lang="es-ES" dirty="0"/>
              <a:t>?</a:t>
            </a:r>
            <a:endParaRPr lang="es-HN" dirty="0"/>
          </a:p>
        </p:txBody>
      </p:sp>
      <p:grpSp>
        <p:nvGrpSpPr>
          <p:cNvPr id="8" name="Group 7" title="Vieja marca de roce"/>
          <p:cNvGrpSpPr/>
          <p:nvPr/>
        </p:nvGrpSpPr>
        <p:grpSpPr>
          <a:xfrm>
            <a:off x="577880" y="1660565"/>
            <a:ext cx="6118628" cy="4572000"/>
            <a:chOff x="577880" y="1660565"/>
            <a:chExt cx="6118628" cy="4572000"/>
          </a:xfrm>
        </p:grpSpPr>
        <p:pic>
          <p:nvPicPr>
            <p:cNvPr id="4" name="Picture 3" title="Vieja marca de roc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880" y="1660565"/>
              <a:ext cx="6096000" cy="4572000"/>
            </a:xfrm>
            <a:prstGeom prst="rect">
              <a:avLst/>
            </a:prstGeom>
          </p:spPr>
        </p:pic>
        <p:sp>
          <p:nvSpPr>
            <p:cNvPr id="5" name="Freeform 4"/>
            <p:cNvSpPr/>
            <p:nvPr/>
          </p:nvSpPr>
          <p:spPr>
            <a:xfrm>
              <a:off x="3304636" y="2752002"/>
              <a:ext cx="2342704" cy="1194563"/>
            </a:xfrm>
            <a:custGeom>
              <a:avLst/>
              <a:gdLst>
                <a:gd name="connsiteX0" fmla="*/ 0 w 1804307"/>
                <a:gd name="connsiteY0" fmla="*/ 1134835 h 1134835"/>
                <a:gd name="connsiteX1" fmla="*/ 514350 w 1804307"/>
                <a:gd name="connsiteY1" fmla="*/ 979714 h 1134835"/>
                <a:gd name="connsiteX2" fmla="*/ 1028700 w 1804307"/>
                <a:gd name="connsiteY2" fmla="*/ 742950 h 1134835"/>
                <a:gd name="connsiteX3" fmla="*/ 1461407 w 1804307"/>
                <a:gd name="connsiteY3" fmla="*/ 465364 h 1134835"/>
                <a:gd name="connsiteX4" fmla="*/ 1804307 w 1804307"/>
                <a:gd name="connsiteY4" fmla="*/ 0 h 11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4307" h="1134835">
                  <a:moveTo>
                    <a:pt x="0" y="1134835"/>
                  </a:moveTo>
                  <a:cubicBezTo>
                    <a:pt x="171450" y="1089931"/>
                    <a:pt x="342900" y="1045028"/>
                    <a:pt x="514350" y="979714"/>
                  </a:cubicBezTo>
                  <a:cubicBezTo>
                    <a:pt x="685800" y="914400"/>
                    <a:pt x="870857" y="828675"/>
                    <a:pt x="1028700" y="742950"/>
                  </a:cubicBezTo>
                  <a:cubicBezTo>
                    <a:pt x="1186543" y="657225"/>
                    <a:pt x="1332139" y="589189"/>
                    <a:pt x="1461407" y="465364"/>
                  </a:cubicBezTo>
                  <a:cubicBezTo>
                    <a:pt x="1590675" y="341539"/>
                    <a:pt x="1697491" y="170769"/>
                    <a:pt x="1804307" y="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3535065" y="4695560"/>
              <a:ext cx="3161443" cy="461665"/>
            </a:xfrm>
            <a:prstGeom prst="rect">
              <a:avLst/>
            </a:prstGeom>
          </p:spPr>
          <p:txBody>
            <a:bodyPr wrap="none">
              <a:spAutoFit/>
            </a:bodyPr>
            <a:lstStyle/>
            <a:p>
              <a:pPr>
                <a:defRPr/>
              </a:pPr>
              <a:r>
                <a:rPr lang="en-US" sz="2400" b="1" kern="0" dirty="0" err="1">
                  <a:solidFill>
                    <a:prstClr val="white"/>
                  </a:solidFill>
                  <a:latin typeface="Arial" pitchFamily="34" charset="0"/>
                  <a:cs typeface="Arial" pitchFamily="34" charset="0"/>
                </a:rPr>
                <a:t>Vieja</a:t>
              </a:r>
              <a:r>
                <a:rPr lang="en-US" sz="2400" b="1" kern="0" dirty="0">
                  <a:solidFill>
                    <a:prstClr val="white"/>
                  </a:solidFill>
                  <a:latin typeface="Arial" pitchFamily="34" charset="0"/>
                  <a:cs typeface="Arial" pitchFamily="34" charset="0"/>
                </a:rPr>
                <a:t> </a:t>
              </a:r>
              <a:r>
                <a:rPr lang="en-US" sz="2400" b="1" kern="0" dirty="0" err="1">
                  <a:solidFill>
                    <a:prstClr val="white"/>
                  </a:solidFill>
                  <a:latin typeface="Arial" pitchFamily="34" charset="0"/>
                  <a:cs typeface="Arial" pitchFamily="34" charset="0"/>
                </a:rPr>
                <a:t>marca</a:t>
              </a:r>
              <a:r>
                <a:rPr lang="en-US" sz="2400" b="1" kern="0" dirty="0">
                  <a:solidFill>
                    <a:prstClr val="white"/>
                  </a:solidFill>
                  <a:latin typeface="Arial" pitchFamily="34" charset="0"/>
                  <a:cs typeface="Arial" pitchFamily="34" charset="0"/>
                </a:rPr>
                <a:t> de </a:t>
              </a:r>
              <a:r>
                <a:rPr lang="en-US" sz="2400" b="1" kern="0" dirty="0" err="1">
                  <a:solidFill>
                    <a:prstClr val="white"/>
                  </a:solidFill>
                  <a:latin typeface="Arial" pitchFamily="34" charset="0"/>
                  <a:cs typeface="Arial" pitchFamily="34" charset="0"/>
                </a:rPr>
                <a:t>roce</a:t>
              </a:r>
              <a:endParaRPr lang="en-US" sz="2400" b="1" kern="0" dirty="0">
                <a:solidFill>
                  <a:prstClr val="white"/>
                </a:solidFill>
              </a:endParaRPr>
            </a:p>
          </p:txBody>
        </p:sp>
      </p:grpSp>
    </p:spTree>
    <p:extLst>
      <p:ext uri="{BB962C8B-B14F-4D97-AF65-F5344CB8AC3E}">
        <p14:creationId xmlns:p14="http://schemas.microsoft.com/office/powerpoint/2010/main" val="1661458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44</a:t>
            </a:fld>
            <a:endParaRPr lang="en-US" dirty="0">
              <a:solidFill>
                <a:prstClr val="black">
                  <a:tint val="75000"/>
                </a:prstClr>
              </a:solidFill>
            </a:endParaRPr>
          </a:p>
        </p:txBody>
      </p:sp>
      <p:sp>
        <p:nvSpPr>
          <p:cNvPr id="4" name="Title 3"/>
          <p:cNvSpPr>
            <a:spLocks noGrp="1"/>
          </p:cNvSpPr>
          <p:nvPr>
            <p:ph type="title"/>
          </p:nvPr>
        </p:nvSpPr>
        <p:spPr/>
        <p:txBody>
          <a:bodyPr anchor="t"/>
          <a:lstStyle/>
          <a:p>
            <a:r>
              <a:rPr lang="es-ES" dirty="0"/>
              <a:t>Pruebe el </a:t>
            </a:r>
            <a:r>
              <a:rPr lang="es-ES" dirty="0" smtClean="0"/>
              <a:t>Sensor </a:t>
            </a:r>
            <a:r>
              <a:rPr lang="es-ES" dirty="0"/>
              <a:t>de </a:t>
            </a:r>
            <a:r>
              <a:rPr lang="es-ES" dirty="0" smtClean="0"/>
              <a:t>Bloqueo </a:t>
            </a:r>
            <a:endParaRPr lang="en-US" dirty="0"/>
          </a:p>
        </p:txBody>
      </p:sp>
      <p:sp>
        <p:nvSpPr>
          <p:cNvPr id="3" name="Content Placeholder 2"/>
          <p:cNvSpPr>
            <a:spLocks noGrp="1"/>
          </p:cNvSpPr>
          <p:nvPr>
            <p:ph idx="1"/>
          </p:nvPr>
        </p:nvSpPr>
        <p:spPr>
          <a:xfrm>
            <a:off x="451736" y="1360957"/>
            <a:ext cx="8229600" cy="4525963"/>
          </a:xfrm>
        </p:spPr>
        <p:txBody>
          <a:bodyPr/>
          <a:lstStyle/>
          <a:p>
            <a:pPr>
              <a:spcAft>
                <a:spcPts val="600"/>
              </a:spcAft>
            </a:pPr>
            <a:r>
              <a:rPr lang="en-US" sz="3200" dirty="0" err="1" smtClean="0"/>
              <a:t>Pruebe</a:t>
            </a:r>
            <a:r>
              <a:rPr lang="en-US" sz="3200" dirty="0" smtClean="0"/>
              <a:t> el sensor - </a:t>
            </a:r>
            <a:r>
              <a:rPr lang="en-US" sz="3200" dirty="0" err="1" smtClean="0"/>
              <a:t>utilice</a:t>
            </a:r>
            <a:r>
              <a:rPr lang="en-US" sz="3200" dirty="0" smtClean="0"/>
              <a:t> el </a:t>
            </a:r>
            <a:r>
              <a:rPr lang="en-US" sz="3200" dirty="0" err="1" smtClean="0"/>
              <a:t>probador</a:t>
            </a:r>
            <a:r>
              <a:rPr lang="en-US" sz="3200" dirty="0" smtClean="0"/>
              <a:t> del </a:t>
            </a:r>
            <a:r>
              <a:rPr lang="en-US" sz="3200" dirty="0" err="1" smtClean="0"/>
              <a:t>fabricante</a:t>
            </a:r>
            <a:r>
              <a:rPr lang="en-US" sz="3200" dirty="0" smtClean="0"/>
              <a:t> </a:t>
            </a:r>
          </a:p>
          <a:p>
            <a:pPr>
              <a:spcAft>
                <a:spcPts val="600"/>
              </a:spcAft>
            </a:pPr>
            <a:r>
              <a:rPr lang="en-US" sz="3200" dirty="0" err="1" smtClean="0"/>
              <a:t>Alternativa</a:t>
            </a:r>
            <a:r>
              <a:rPr lang="en-US" sz="3200" dirty="0" smtClean="0"/>
              <a:t> - aerosol </a:t>
            </a:r>
            <a:r>
              <a:rPr lang="en-US" sz="3200" dirty="0" err="1" smtClean="0"/>
              <a:t>congelante</a:t>
            </a:r>
            <a:endParaRPr lang="en-US" sz="3200" dirty="0" smtClean="0"/>
          </a:p>
          <a:p>
            <a:pPr lvl="1">
              <a:spcAft>
                <a:spcPts val="600"/>
              </a:spcAft>
            </a:pPr>
            <a:r>
              <a:rPr lang="en-US" sz="2800" dirty="0" err="1" smtClean="0"/>
              <a:t>Lectura</a:t>
            </a:r>
            <a:r>
              <a:rPr lang="en-US" sz="2800" dirty="0" smtClean="0"/>
              <a:t> del monitor </a:t>
            </a:r>
            <a:r>
              <a:rPr lang="en-US" sz="2800" dirty="0" err="1" smtClean="0"/>
              <a:t>muestra</a:t>
            </a:r>
            <a:r>
              <a:rPr lang="en-US" sz="2800" dirty="0" smtClean="0"/>
              <a:t> </a:t>
            </a:r>
            <a:r>
              <a:rPr lang="en-US" sz="2800" dirty="0" err="1" smtClean="0"/>
              <a:t>descenso</a:t>
            </a:r>
            <a:r>
              <a:rPr lang="en-US" sz="2800" dirty="0" smtClean="0"/>
              <a:t> </a:t>
            </a:r>
            <a:r>
              <a:rPr lang="en-US" sz="2800" dirty="0" err="1" smtClean="0"/>
              <a:t>en</a:t>
            </a:r>
            <a:r>
              <a:rPr lang="en-US" sz="2800" dirty="0" smtClean="0"/>
              <a:t> </a:t>
            </a:r>
            <a:r>
              <a:rPr lang="en-US" sz="2800" dirty="0" err="1" smtClean="0"/>
              <a:t>temperatura</a:t>
            </a:r>
            <a:endParaRPr lang="en-US" sz="2800" dirty="0"/>
          </a:p>
        </p:txBody>
      </p:sp>
      <p:grpSp>
        <p:nvGrpSpPr>
          <p:cNvPr id="10" name="Group 9" title="Observar cambio en monitor"/>
          <p:cNvGrpSpPr/>
          <p:nvPr/>
        </p:nvGrpSpPr>
        <p:grpSpPr>
          <a:xfrm>
            <a:off x="424260" y="3944598"/>
            <a:ext cx="4047771" cy="2364777"/>
            <a:chOff x="4633565" y="3723218"/>
            <a:chExt cx="4047771" cy="2364777"/>
          </a:xfrm>
        </p:grpSpPr>
        <p:pic>
          <p:nvPicPr>
            <p:cNvPr id="5" name="Picture 4" title="Observar cambio en monito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33565" y="3723218"/>
              <a:ext cx="4047771" cy="2286000"/>
            </a:xfrm>
            <a:prstGeom prst="rect">
              <a:avLst/>
            </a:prstGeom>
          </p:spPr>
        </p:pic>
        <p:sp>
          <p:nvSpPr>
            <p:cNvPr id="8" name="TextBox 7"/>
            <p:cNvSpPr txBox="1"/>
            <p:nvPr/>
          </p:nvSpPr>
          <p:spPr>
            <a:xfrm>
              <a:off x="4662806" y="5256998"/>
              <a:ext cx="4018530" cy="830997"/>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Observar</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cambio</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en</a:t>
              </a:r>
              <a:r>
                <a:rPr lang="en-US" sz="2400" b="1" dirty="0">
                  <a:solidFill>
                    <a:prstClr val="white"/>
                  </a:solidFill>
                  <a:latin typeface="Arial" panose="020B0604020202020204" pitchFamily="34" charset="0"/>
                  <a:cs typeface="Arial" panose="020B0604020202020204" pitchFamily="34" charset="0"/>
                </a:rPr>
                <a:t> monitor</a:t>
              </a:r>
            </a:p>
          </p:txBody>
        </p:sp>
      </p:grpSp>
      <p:grpSp>
        <p:nvGrpSpPr>
          <p:cNvPr id="11" name="Group 10" title="Aerosol en sensor"/>
          <p:cNvGrpSpPr/>
          <p:nvPr/>
        </p:nvGrpSpPr>
        <p:grpSpPr>
          <a:xfrm>
            <a:off x="4802430" y="3479351"/>
            <a:ext cx="2616495" cy="2751247"/>
            <a:chOff x="605303" y="3673343"/>
            <a:chExt cx="2616495" cy="2751247"/>
          </a:xfrm>
        </p:grpSpPr>
        <p:pic>
          <p:nvPicPr>
            <p:cNvPr id="6" name="Picture 5" title="Aerosol en sens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303" y="3681390"/>
              <a:ext cx="2605513" cy="2743200"/>
            </a:xfrm>
            <a:prstGeom prst="rect">
              <a:avLst/>
            </a:prstGeom>
          </p:spPr>
        </p:pic>
        <p:sp>
          <p:nvSpPr>
            <p:cNvPr id="7" name="TextBox 6"/>
            <p:cNvSpPr txBox="1"/>
            <p:nvPr/>
          </p:nvSpPr>
          <p:spPr>
            <a:xfrm>
              <a:off x="616284" y="3673343"/>
              <a:ext cx="2605514" cy="830997"/>
            </a:xfrm>
            <a:prstGeom prst="rect">
              <a:avLst/>
            </a:prstGeom>
            <a:noFill/>
          </p:spPr>
          <p:txBody>
            <a:bodyPr wrap="square" rtlCol="0">
              <a:spAutoFit/>
            </a:bodyPr>
            <a:lstStyle/>
            <a:p>
              <a:r>
                <a:rPr lang="en-US" sz="2400" b="1" dirty="0">
                  <a:solidFill>
                    <a:prstClr val="white"/>
                  </a:solidFill>
                  <a:latin typeface="Arial" panose="020B0604020202020204" pitchFamily="34" charset="0"/>
                  <a:cs typeface="Arial" panose="020B0604020202020204" pitchFamily="34" charset="0"/>
                </a:rPr>
                <a:t>Aerosol </a:t>
              </a:r>
              <a:r>
                <a:rPr lang="en-US" sz="2400" b="1" dirty="0" err="1">
                  <a:solidFill>
                    <a:prstClr val="white"/>
                  </a:solidFill>
                  <a:latin typeface="Arial" panose="020B0604020202020204" pitchFamily="34" charset="0"/>
                  <a:cs typeface="Arial" panose="020B0604020202020204" pitchFamily="34" charset="0"/>
                </a:rPr>
                <a:t>en</a:t>
              </a:r>
              <a:r>
                <a:rPr lang="en-US" sz="2400" b="1" dirty="0">
                  <a:solidFill>
                    <a:prstClr val="white"/>
                  </a:solidFill>
                  <a:latin typeface="Arial" panose="020B0604020202020204" pitchFamily="34" charset="0"/>
                  <a:cs typeface="Arial" panose="020B0604020202020204" pitchFamily="34" charset="0"/>
                </a:rPr>
                <a:t> sensor</a:t>
              </a:r>
            </a:p>
          </p:txBody>
        </p:sp>
      </p:grpSp>
    </p:spTree>
    <p:extLst>
      <p:ext uri="{BB962C8B-B14F-4D97-AF65-F5344CB8AC3E}">
        <p14:creationId xmlns:p14="http://schemas.microsoft.com/office/powerpoint/2010/main" val="13363626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45</a:t>
            </a:fld>
            <a:endParaRPr lang="en-US" dirty="0">
              <a:solidFill>
                <a:prstClr val="black">
                  <a:tint val="75000"/>
                </a:prstClr>
              </a:solidFill>
            </a:endParaRPr>
          </a:p>
        </p:txBody>
      </p:sp>
      <p:sp>
        <p:nvSpPr>
          <p:cNvPr id="10" name="Title 9"/>
          <p:cNvSpPr>
            <a:spLocks noGrp="1"/>
          </p:cNvSpPr>
          <p:nvPr>
            <p:ph type="title"/>
          </p:nvPr>
        </p:nvSpPr>
        <p:spPr/>
        <p:txBody>
          <a:bodyPr>
            <a:noAutofit/>
          </a:bodyPr>
          <a:lstStyle/>
          <a:p>
            <a:r>
              <a:rPr lang="en-US" dirty="0" err="1"/>
              <a:t>Inspeccione</a:t>
            </a:r>
            <a:r>
              <a:rPr lang="en-US" dirty="0"/>
              <a:t> </a:t>
            </a:r>
            <a:r>
              <a:rPr lang="en-US" dirty="0" err="1" smtClean="0"/>
              <a:t>Carcasa</a:t>
            </a:r>
            <a:r>
              <a:rPr lang="en-US" dirty="0" smtClean="0"/>
              <a:t> </a:t>
            </a:r>
            <a:r>
              <a:rPr lang="en-US" dirty="0" err="1"/>
              <a:t>por</a:t>
            </a:r>
            <a:r>
              <a:rPr lang="en-US" dirty="0"/>
              <a:t> </a:t>
            </a:r>
            <a:r>
              <a:rPr lang="en-US" dirty="0" err="1" smtClean="0"/>
              <a:t>Alineamiento</a:t>
            </a:r>
            <a:endParaRPr lang="en-US" dirty="0"/>
          </a:p>
        </p:txBody>
      </p:sp>
      <p:sp>
        <p:nvSpPr>
          <p:cNvPr id="3" name="Content Placeholder 2"/>
          <p:cNvSpPr>
            <a:spLocks noGrp="1"/>
          </p:cNvSpPr>
          <p:nvPr>
            <p:ph idx="1"/>
          </p:nvPr>
        </p:nvSpPr>
        <p:spPr>
          <a:xfrm>
            <a:off x="309046" y="1600200"/>
            <a:ext cx="8525910" cy="4525963"/>
          </a:xfrm>
        </p:spPr>
        <p:txBody>
          <a:bodyPr/>
          <a:lstStyle/>
          <a:p>
            <a:pPr>
              <a:spcAft>
                <a:spcPts val="400"/>
              </a:spcAft>
            </a:pPr>
            <a:r>
              <a:rPr lang="es-HN" sz="3200" dirty="0" smtClean="0"/>
              <a:t>Puntos de desgaste; signos de roce</a:t>
            </a:r>
          </a:p>
          <a:p>
            <a:pPr lvl="1">
              <a:spcAft>
                <a:spcPts val="400"/>
              </a:spcAft>
            </a:pPr>
            <a:r>
              <a:rPr lang="es-HN" sz="2800" dirty="0" smtClean="0"/>
              <a:t>Utilice infrarrojo</a:t>
            </a:r>
          </a:p>
          <a:p>
            <a:pPr>
              <a:spcAft>
                <a:spcPts val="400"/>
              </a:spcAft>
            </a:pPr>
            <a:r>
              <a:rPr lang="es-HN" sz="3200" dirty="0" smtClean="0"/>
              <a:t>Señales de colocación/falta de alineamiento</a:t>
            </a:r>
          </a:p>
          <a:p>
            <a:endParaRPr lang="en-US" dirty="0"/>
          </a:p>
        </p:txBody>
      </p:sp>
      <p:grpSp>
        <p:nvGrpSpPr>
          <p:cNvPr id="12" name="Group 11" title="Carcasa oxidada y soportes débiles"/>
          <p:cNvGrpSpPr/>
          <p:nvPr/>
        </p:nvGrpSpPr>
        <p:grpSpPr>
          <a:xfrm>
            <a:off x="788688" y="3660549"/>
            <a:ext cx="3657600" cy="2743200"/>
            <a:chOff x="788688" y="3582620"/>
            <a:chExt cx="3657600" cy="2743200"/>
          </a:xfrm>
        </p:grpSpPr>
        <p:pic>
          <p:nvPicPr>
            <p:cNvPr id="6" name="Picture 5" title="Carcasa oxidada y soportes débi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688" y="3582620"/>
              <a:ext cx="3657600" cy="2743200"/>
            </a:xfrm>
            <a:prstGeom prst="rect">
              <a:avLst/>
            </a:prstGeom>
          </p:spPr>
        </p:pic>
        <p:sp>
          <p:nvSpPr>
            <p:cNvPr id="7" name="TextBox 6"/>
            <p:cNvSpPr txBox="1"/>
            <p:nvPr/>
          </p:nvSpPr>
          <p:spPr>
            <a:xfrm>
              <a:off x="791518" y="3603461"/>
              <a:ext cx="2841970" cy="1938992"/>
            </a:xfrm>
            <a:prstGeom prst="rect">
              <a:avLst/>
            </a:prstGeom>
            <a:noFill/>
          </p:spPr>
          <p:txBody>
            <a:bodyPr wrap="square" rtlCol="0">
              <a:spAutoFit/>
            </a:bodyPr>
            <a:lstStyle/>
            <a:p>
              <a:r>
                <a:rPr lang="es-HN" sz="2400" b="1" dirty="0">
                  <a:solidFill>
                    <a:prstClr val="black"/>
                  </a:solidFill>
                  <a:latin typeface="Arial" panose="020B0604020202020204" pitchFamily="34" charset="0"/>
                  <a:cs typeface="Arial" panose="020B0604020202020204" pitchFamily="34" charset="0"/>
                </a:rPr>
                <a:t>Carcasa</a:t>
              </a:r>
            </a:p>
            <a:p>
              <a:r>
                <a:rPr lang="es-HN" sz="2400" b="1" dirty="0">
                  <a:solidFill>
                    <a:prstClr val="black"/>
                  </a:solidFill>
                  <a:latin typeface="Arial" panose="020B0604020202020204" pitchFamily="34" charset="0"/>
                  <a:cs typeface="Arial" panose="020B0604020202020204" pitchFamily="34" charset="0"/>
                </a:rPr>
                <a:t>oxidada </a:t>
              </a:r>
            </a:p>
            <a:p>
              <a:r>
                <a:rPr lang="es-HN" sz="2400" b="1" dirty="0">
                  <a:solidFill>
                    <a:prstClr val="black"/>
                  </a:solidFill>
                  <a:latin typeface="Arial" panose="020B0604020202020204" pitchFamily="34" charset="0"/>
                  <a:cs typeface="Arial" panose="020B0604020202020204" pitchFamily="34" charset="0"/>
                </a:rPr>
                <a:t>y </a:t>
              </a:r>
            </a:p>
            <a:p>
              <a:r>
                <a:rPr lang="es-HN" sz="2400" b="1" dirty="0">
                  <a:solidFill>
                    <a:prstClr val="black"/>
                  </a:solidFill>
                  <a:latin typeface="Arial" panose="020B0604020202020204" pitchFamily="34" charset="0"/>
                  <a:cs typeface="Arial" panose="020B0604020202020204" pitchFamily="34" charset="0"/>
                </a:rPr>
                <a:t>soportes</a:t>
              </a:r>
            </a:p>
            <a:p>
              <a:r>
                <a:rPr lang="es-HN" sz="2400" b="1" dirty="0">
                  <a:solidFill>
                    <a:prstClr val="black"/>
                  </a:solidFill>
                  <a:latin typeface="Arial" panose="020B0604020202020204" pitchFamily="34" charset="0"/>
                  <a:cs typeface="Arial" panose="020B0604020202020204" pitchFamily="34" charset="0"/>
                </a:rPr>
                <a:t>débiles</a:t>
              </a:r>
            </a:p>
          </p:txBody>
        </p:sp>
        <p:sp>
          <p:nvSpPr>
            <p:cNvPr id="11" name="Oval 10"/>
            <p:cNvSpPr/>
            <p:nvPr/>
          </p:nvSpPr>
          <p:spPr>
            <a:xfrm>
              <a:off x="2736333" y="4115757"/>
              <a:ext cx="914400" cy="9144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12" title="Usando infrarrojo para buscar roces"/>
          <p:cNvGrpSpPr/>
          <p:nvPr/>
        </p:nvGrpSpPr>
        <p:grpSpPr>
          <a:xfrm>
            <a:off x="5224885" y="3662379"/>
            <a:ext cx="3041374" cy="2762211"/>
            <a:chOff x="5224885" y="3584450"/>
            <a:chExt cx="3041374" cy="2762211"/>
          </a:xfrm>
        </p:grpSpPr>
        <p:pic>
          <p:nvPicPr>
            <p:cNvPr id="4" name="Picture 3" title="Usando infrarrojo para buscar roces"/>
            <p:cNvPicPr>
              <a:picLocks noChangeAspect="1"/>
            </p:cNvPicPr>
            <p:nvPr/>
          </p:nvPicPr>
          <p:blipFill>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5224885" y="3603461"/>
              <a:ext cx="3041374" cy="2743200"/>
            </a:xfrm>
            <a:prstGeom prst="rect">
              <a:avLst/>
            </a:prstGeom>
          </p:spPr>
        </p:pic>
        <p:sp>
          <p:nvSpPr>
            <p:cNvPr id="5" name="TextBox 4"/>
            <p:cNvSpPr txBox="1"/>
            <p:nvPr/>
          </p:nvSpPr>
          <p:spPr>
            <a:xfrm>
              <a:off x="5224885" y="3584450"/>
              <a:ext cx="3041374" cy="830997"/>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Usando</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infrarrojo</a:t>
              </a:r>
              <a:r>
                <a:rPr lang="en-US" sz="2400" b="1" dirty="0">
                  <a:solidFill>
                    <a:prstClr val="white"/>
                  </a:solidFill>
                  <a:latin typeface="Arial" panose="020B0604020202020204" pitchFamily="34" charset="0"/>
                  <a:cs typeface="Arial" panose="020B0604020202020204" pitchFamily="34" charset="0"/>
                </a:rPr>
                <a:t> para </a:t>
              </a:r>
              <a:r>
                <a:rPr lang="en-US" sz="2400" b="1" dirty="0" err="1">
                  <a:solidFill>
                    <a:prstClr val="white"/>
                  </a:solidFill>
                  <a:latin typeface="Arial" panose="020B0604020202020204" pitchFamily="34" charset="0"/>
                  <a:cs typeface="Arial" panose="020B0604020202020204" pitchFamily="34" charset="0"/>
                </a:rPr>
                <a:t>buscar</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roces</a:t>
              </a:r>
              <a:endParaRPr lang="en-US" sz="24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5640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cap="none" dirty="0" err="1" smtClean="0">
                <a:solidFill>
                  <a:srgbClr val="FF9900"/>
                </a:solidFill>
                <a:latin typeface="Arial Black" panose="020B0A04020102020204" pitchFamily="34" charset="0"/>
              </a:rPr>
              <a:t>Respiraderos</a:t>
            </a:r>
            <a:r>
              <a:rPr lang="en-US" cap="none" dirty="0" smtClean="0">
                <a:solidFill>
                  <a:srgbClr val="FF9900"/>
                </a:solidFill>
                <a:latin typeface="Arial Black" panose="020B0A04020102020204" pitchFamily="34" charset="0"/>
              </a:rPr>
              <a:t> de Explosion</a:t>
            </a:r>
            <a:endParaRPr lang="en-US" cap="none" dirty="0">
              <a:solidFill>
                <a:srgbClr val="FF9900"/>
              </a:solidFill>
              <a:latin typeface="Arial Black" panose="020B0A04020102020204" pitchFamily="34" charset="0"/>
            </a:endParaRPr>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46</a:t>
            </a:fld>
            <a:endParaRPr lang="en-US" dirty="0">
              <a:solidFill>
                <a:prstClr val="black">
                  <a:tint val="75000"/>
                </a:prstClr>
              </a:solidFill>
            </a:endParaRPr>
          </a:p>
        </p:txBody>
      </p:sp>
    </p:spTree>
    <p:extLst>
      <p:ext uri="{BB962C8B-B14F-4D97-AF65-F5344CB8AC3E}">
        <p14:creationId xmlns:p14="http://schemas.microsoft.com/office/powerpoint/2010/main" val="9074430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E68CB777-A129-4AF6-9ECC-E5865CD58601}" type="slidenum">
              <a:rPr lang="en-US" smtClean="0">
                <a:solidFill>
                  <a:prstClr val="black">
                    <a:tint val="75000"/>
                  </a:prstClr>
                </a:solidFill>
              </a:rPr>
              <a:pPr/>
              <a:t>47</a:t>
            </a:fld>
            <a:endParaRPr lang="en-US" dirty="0">
              <a:solidFill>
                <a:prstClr val="black">
                  <a:tint val="75000"/>
                </a:prstClr>
              </a:solidFill>
            </a:endParaRPr>
          </a:p>
        </p:txBody>
      </p:sp>
      <p:sp>
        <p:nvSpPr>
          <p:cNvPr id="2" name="Title 1"/>
          <p:cNvSpPr>
            <a:spLocks noGrp="1"/>
          </p:cNvSpPr>
          <p:nvPr>
            <p:ph type="title"/>
          </p:nvPr>
        </p:nvSpPr>
        <p:spPr/>
        <p:txBody>
          <a:bodyPr>
            <a:noAutofit/>
          </a:bodyPr>
          <a:lstStyle/>
          <a:p>
            <a:r>
              <a:rPr lang="es-HN" dirty="0"/>
              <a:t>Respiraderos de </a:t>
            </a:r>
            <a:r>
              <a:rPr lang="es-HN" dirty="0" smtClean="0"/>
              <a:t>Explosión Instalados Correctamente</a:t>
            </a:r>
            <a:endParaRPr lang="es-HN" dirty="0"/>
          </a:p>
        </p:txBody>
      </p:sp>
      <p:sp>
        <p:nvSpPr>
          <p:cNvPr id="3" name="Content Placeholder 2"/>
          <p:cNvSpPr>
            <a:spLocks noGrp="1"/>
          </p:cNvSpPr>
          <p:nvPr>
            <p:ph idx="1"/>
          </p:nvPr>
        </p:nvSpPr>
        <p:spPr>
          <a:xfrm>
            <a:off x="309045" y="1591387"/>
            <a:ext cx="8229600" cy="4525963"/>
          </a:xfrm>
        </p:spPr>
        <p:txBody>
          <a:bodyPr>
            <a:normAutofit/>
          </a:bodyPr>
          <a:lstStyle/>
          <a:p>
            <a:r>
              <a:rPr lang="en-US" sz="3200" dirty="0" smtClean="0"/>
              <a:t>Remover </a:t>
            </a:r>
            <a:r>
              <a:rPr lang="en-US" sz="3200" dirty="0" err="1" smtClean="0"/>
              <a:t>pernos</a:t>
            </a:r>
            <a:r>
              <a:rPr lang="en-US" sz="3200" dirty="0" smtClean="0"/>
              <a:t> de </a:t>
            </a:r>
            <a:r>
              <a:rPr lang="en-US" sz="3200" dirty="0" err="1" smtClean="0"/>
              <a:t>transporte</a:t>
            </a:r>
            <a:endParaRPr lang="en-US" sz="3200" dirty="0" smtClean="0"/>
          </a:p>
          <a:p>
            <a:r>
              <a:rPr lang="en-US" sz="3200" dirty="0" err="1" smtClean="0"/>
              <a:t>Pernos</a:t>
            </a:r>
            <a:r>
              <a:rPr lang="en-US" sz="3200" dirty="0" smtClean="0"/>
              <a:t> y </a:t>
            </a:r>
            <a:r>
              <a:rPr lang="en-US" sz="3200" dirty="0" err="1" smtClean="0"/>
              <a:t>arandelas</a:t>
            </a:r>
            <a:r>
              <a:rPr lang="en-US" sz="3200" dirty="0" smtClean="0"/>
              <a:t> </a:t>
            </a:r>
            <a:r>
              <a:rPr lang="en-US" sz="3200" dirty="0" err="1" smtClean="0"/>
              <a:t>correctas</a:t>
            </a:r>
            <a:endParaRPr lang="en-US" sz="3200" dirty="0" smtClean="0"/>
          </a:p>
          <a:p>
            <a:r>
              <a:rPr lang="en-US" sz="3200" dirty="0" smtClean="0"/>
              <a:t>No </a:t>
            </a:r>
            <a:r>
              <a:rPr lang="en-US" sz="3200" dirty="0" err="1" smtClean="0"/>
              <a:t>bloqueado</a:t>
            </a:r>
            <a:r>
              <a:rPr lang="en-US" sz="3200" dirty="0" smtClean="0"/>
              <a:t> del escape</a:t>
            </a:r>
          </a:p>
          <a:p>
            <a:r>
              <a:rPr lang="en-US" sz="3200" dirty="0" err="1" smtClean="0"/>
              <a:t>Etiquetas</a:t>
            </a:r>
            <a:r>
              <a:rPr lang="en-US" sz="3200" dirty="0" smtClean="0"/>
              <a:t> de </a:t>
            </a:r>
            <a:r>
              <a:rPr lang="en-US" sz="3200" dirty="0" err="1" smtClean="0"/>
              <a:t>advertencia</a:t>
            </a:r>
            <a:endParaRPr lang="en-US" sz="3200" dirty="0" smtClean="0"/>
          </a:p>
          <a:p>
            <a:r>
              <a:rPr lang="en-US" sz="3200" dirty="0" smtClean="0"/>
              <a:t>Cables/</a:t>
            </a:r>
            <a:r>
              <a:rPr lang="en-US" sz="3200" dirty="0" err="1" smtClean="0"/>
              <a:t>correas</a:t>
            </a:r>
            <a:r>
              <a:rPr lang="en-US" sz="3200" dirty="0" smtClean="0"/>
              <a:t> de </a:t>
            </a:r>
            <a:r>
              <a:rPr lang="en-US" sz="3200" dirty="0" err="1" smtClean="0"/>
              <a:t>seguridad</a:t>
            </a:r>
            <a:endParaRPr lang="en-US" sz="3200" dirty="0"/>
          </a:p>
        </p:txBody>
      </p:sp>
      <p:grpSp>
        <p:nvGrpSpPr>
          <p:cNvPr id="15" name="Group 14" title="Respiradero de explosión superior"/>
          <p:cNvGrpSpPr/>
          <p:nvPr/>
        </p:nvGrpSpPr>
        <p:grpSpPr>
          <a:xfrm>
            <a:off x="1384385" y="4217035"/>
            <a:ext cx="4068584" cy="2309155"/>
            <a:chOff x="1013347" y="4327565"/>
            <a:chExt cx="4068584" cy="2309155"/>
          </a:xfrm>
        </p:grpSpPr>
        <p:pic>
          <p:nvPicPr>
            <p:cNvPr id="5" name="Picture 4" title="Respiradero de explosión superio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6768" y="4350720"/>
              <a:ext cx="4055163" cy="2286000"/>
            </a:xfrm>
            <a:prstGeom prst="rect">
              <a:avLst/>
            </a:prstGeom>
          </p:spPr>
        </p:pic>
        <p:sp>
          <p:nvSpPr>
            <p:cNvPr id="9" name="TextBox 8"/>
            <p:cNvSpPr txBox="1"/>
            <p:nvPr/>
          </p:nvSpPr>
          <p:spPr>
            <a:xfrm>
              <a:off x="1013347" y="4327565"/>
              <a:ext cx="4055164" cy="683264"/>
            </a:xfrm>
            <a:prstGeom prst="rect">
              <a:avLst/>
            </a:prstGeom>
            <a:solidFill>
              <a:schemeClr val="tx2">
                <a:lumMod val="20000"/>
                <a:lumOff val="80000"/>
              </a:schemeClr>
            </a:solidFill>
          </p:spPr>
          <p:txBody>
            <a:bodyPr wrap="square" rtlCol="0">
              <a:spAutoFit/>
            </a:bodyPr>
            <a:lstStyle/>
            <a:p>
              <a:pPr algn="ctr">
                <a:lnSpc>
                  <a:spcPct val="80000"/>
                </a:lnSpc>
              </a:pPr>
              <a:r>
                <a:rPr lang="en-US" sz="2400" b="1" dirty="0" err="1">
                  <a:solidFill>
                    <a:prstClr val="black"/>
                  </a:solidFill>
                  <a:latin typeface="Arial" panose="020B0604020202020204" pitchFamily="34" charset="0"/>
                  <a:cs typeface="Arial" panose="020B0604020202020204" pitchFamily="34" charset="0"/>
                </a:rPr>
                <a:t>Respiradero</a:t>
              </a:r>
              <a:r>
                <a:rPr lang="en-US" sz="2400" b="1" dirty="0">
                  <a:solidFill>
                    <a:prstClr val="black"/>
                  </a:solidFill>
                  <a:latin typeface="Arial" panose="020B0604020202020204" pitchFamily="34" charset="0"/>
                  <a:cs typeface="Arial" panose="020B0604020202020204" pitchFamily="34" charset="0"/>
                </a:rPr>
                <a:t> de </a:t>
              </a:r>
              <a:r>
                <a:rPr lang="en-US" sz="2400" b="1" dirty="0" err="1">
                  <a:solidFill>
                    <a:prstClr val="black"/>
                  </a:solidFill>
                  <a:latin typeface="Arial" panose="020B0604020202020204" pitchFamily="34" charset="0"/>
                  <a:cs typeface="Arial" panose="020B0604020202020204" pitchFamily="34" charset="0"/>
                </a:rPr>
                <a:t>explosión</a:t>
              </a:r>
              <a:r>
                <a:rPr lang="en-US" sz="2400" b="1" dirty="0">
                  <a:solidFill>
                    <a:prstClr val="black"/>
                  </a:solidFill>
                  <a:latin typeface="Arial" panose="020B0604020202020204" pitchFamily="34" charset="0"/>
                  <a:cs typeface="Arial" panose="020B0604020202020204" pitchFamily="34" charset="0"/>
                </a:rPr>
                <a:t> superior</a:t>
              </a:r>
            </a:p>
          </p:txBody>
        </p:sp>
      </p:grpSp>
      <p:grpSp>
        <p:nvGrpSpPr>
          <p:cNvPr id="13" name="Group 12" title="Pernos faltantes"/>
          <p:cNvGrpSpPr/>
          <p:nvPr/>
        </p:nvGrpSpPr>
        <p:grpSpPr>
          <a:xfrm>
            <a:off x="6342629" y="2165115"/>
            <a:ext cx="2607541" cy="4114800"/>
            <a:chOff x="6342629" y="1934283"/>
            <a:chExt cx="2607541" cy="4114800"/>
          </a:xfrm>
        </p:grpSpPr>
        <p:pic>
          <p:nvPicPr>
            <p:cNvPr id="4" name="Picture 3" title="Pernos faltant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42630" y="1934283"/>
              <a:ext cx="2509323" cy="4114800"/>
            </a:xfrm>
            <a:prstGeom prst="rect">
              <a:avLst/>
            </a:prstGeom>
            <a:effectLst/>
          </p:spPr>
        </p:pic>
        <p:sp>
          <p:nvSpPr>
            <p:cNvPr id="7" name="Oval 6" title="Circule alrededor del problema"/>
            <p:cNvSpPr/>
            <p:nvPr/>
          </p:nvSpPr>
          <p:spPr>
            <a:xfrm>
              <a:off x="7029920" y="4542745"/>
              <a:ext cx="914400" cy="457200"/>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title="Circule alrededor del problema"/>
            <p:cNvSpPr/>
            <p:nvPr/>
          </p:nvSpPr>
          <p:spPr>
            <a:xfrm>
              <a:off x="6991515" y="5195630"/>
              <a:ext cx="914400" cy="457200"/>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342629" y="1934283"/>
              <a:ext cx="2607541" cy="461665"/>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Pernos</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faltantes</a:t>
              </a:r>
              <a:endParaRPr lang="en-US" sz="24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025443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48</a:t>
            </a:fld>
            <a:endParaRPr lang="en-US" dirty="0">
              <a:solidFill>
                <a:prstClr val="black">
                  <a:tint val="75000"/>
                </a:prstClr>
              </a:solidFill>
            </a:endParaRPr>
          </a:p>
        </p:txBody>
      </p:sp>
      <p:sp>
        <p:nvSpPr>
          <p:cNvPr id="3" name="Title 2"/>
          <p:cNvSpPr>
            <a:spLocks noGrp="1"/>
          </p:cNvSpPr>
          <p:nvPr>
            <p:ph type="title"/>
          </p:nvPr>
        </p:nvSpPr>
        <p:spPr/>
        <p:txBody>
          <a:bodyPr anchor="ctr">
            <a:noAutofit/>
          </a:bodyPr>
          <a:lstStyle/>
          <a:p>
            <a:r>
              <a:rPr lang="en-US" dirty="0" err="1" smtClean="0"/>
              <a:t>Pernos</a:t>
            </a:r>
            <a:r>
              <a:rPr lang="en-US" dirty="0" smtClean="0"/>
              <a:t> de </a:t>
            </a:r>
            <a:r>
              <a:rPr lang="en-US" dirty="0" err="1" smtClean="0"/>
              <a:t>Transporte</a:t>
            </a:r>
            <a:endParaRPr lang="en-US" dirty="0"/>
          </a:p>
        </p:txBody>
      </p:sp>
      <p:sp>
        <p:nvSpPr>
          <p:cNvPr id="6" name="Content Placeholder 5"/>
          <p:cNvSpPr>
            <a:spLocks noGrp="1"/>
          </p:cNvSpPr>
          <p:nvPr>
            <p:ph idx="1"/>
          </p:nvPr>
        </p:nvSpPr>
        <p:spPr>
          <a:xfrm>
            <a:off x="464527" y="1410475"/>
            <a:ext cx="8262060" cy="1288830"/>
          </a:xfrm>
        </p:spPr>
        <p:txBody>
          <a:bodyPr>
            <a:normAutofit/>
          </a:bodyPr>
          <a:lstStyle/>
          <a:p>
            <a:pPr marL="0" indent="0">
              <a:buNone/>
            </a:pPr>
            <a:r>
              <a:rPr lang="es-ES" sz="3200" b="1" dirty="0">
                <a:solidFill>
                  <a:schemeClr val="accent6">
                    <a:lumMod val="75000"/>
                  </a:schemeClr>
                </a:solidFill>
              </a:rPr>
              <a:t>Debe remover pernos de transporte antes de ponerlo en servicio.</a:t>
            </a:r>
          </a:p>
          <a:p>
            <a:pPr marL="0" indent="0">
              <a:buNone/>
            </a:pPr>
            <a:endParaRPr lang="en-US" sz="2400" dirty="0"/>
          </a:p>
        </p:txBody>
      </p:sp>
      <p:grpSp>
        <p:nvGrpSpPr>
          <p:cNvPr id="17" name="Group 16" title="Pernos de transporte "/>
          <p:cNvGrpSpPr/>
          <p:nvPr/>
        </p:nvGrpSpPr>
        <p:grpSpPr>
          <a:xfrm>
            <a:off x="457895" y="2566439"/>
            <a:ext cx="3087330" cy="4114800"/>
            <a:chOff x="7183540" y="2195767"/>
            <a:chExt cx="3087330" cy="4114800"/>
          </a:xfrm>
        </p:grpSpPr>
        <p:grpSp>
          <p:nvGrpSpPr>
            <p:cNvPr id="15" name="Group 14"/>
            <p:cNvGrpSpPr/>
            <p:nvPr/>
          </p:nvGrpSpPr>
          <p:grpSpPr>
            <a:xfrm>
              <a:off x="7183540" y="2195767"/>
              <a:ext cx="3086100" cy="4114800"/>
              <a:chOff x="5762555" y="3008557"/>
              <a:chExt cx="3086100" cy="4114800"/>
            </a:xfrm>
          </p:grpSpPr>
          <p:pic>
            <p:nvPicPr>
              <p:cNvPr id="5" name="Picture 4" title="Pernos de transporte "/>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rot="16200000">
                <a:off x="5248205" y="3522907"/>
                <a:ext cx="4114800" cy="3086100"/>
              </a:xfrm>
              <a:prstGeom prst="rect">
                <a:avLst/>
              </a:prstGeom>
              <a:ln>
                <a:solidFill>
                  <a:schemeClr val="tx1"/>
                </a:solidFill>
              </a:ln>
            </p:spPr>
          </p:pic>
          <p:sp>
            <p:nvSpPr>
              <p:cNvPr id="9" name="Oval 8"/>
              <p:cNvSpPr/>
              <p:nvPr/>
            </p:nvSpPr>
            <p:spPr>
              <a:xfrm>
                <a:off x="7305603" y="3516562"/>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7688965" y="6017375"/>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TextBox 19"/>
            <p:cNvSpPr txBox="1"/>
            <p:nvPr/>
          </p:nvSpPr>
          <p:spPr>
            <a:xfrm>
              <a:off x="7184770" y="3194143"/>
              <a:ext cx="3086100" cy="1938992"/>
            </a:xfrm>
            <a:prstGeom prst="rect">
              <a:avLst/>
            </a:prstGeom>
            <a:noFill/>
          </p:spPr>
          <p:txBody>
            <a:bodyPr wrap="square" rtlCol="0">
              <a:spAutoFit/>
            </a:bodyPr>
            <a:lstStyle/>
            <a:p>
              <a:r>
                <a:rPr lang="en-US" sz="2400" b="1" dirty="0" err="1">
                  <a:solidFill>
                    <a:prstClr val="white"/>
                  </a:solidFill>
                  <a:latin typeface="Arial" panose="020B0604020202020204" pitchFamily="34" charset="0"/>
                  <a:cs typeface="Arial" panose="020B0604020202020204" pitchFamily="34" charset="0"/>
                </a:rPr>
                <a:t>Pernos</a:t>
              </a:r>
              <a:r>
                <a:rPr lang="en-US" sz="2400" b="1" dirty="0">
                  <a:solidFill>
                    <a:prstClr val="white"/>
                  </a:solidFill>
                  <a:latin typeface="Arial" panose="020B0604020202020204" pitchFamily="34" charset="0"/>
                  <a:cs typeface="Arial" panose="020B0604020202020204" pitchFamily="34" charset="0"/>
                </a:rPr>
                <a:t> de </a:t>
              </a:r>
              <a:r>
                <a:rPr lang="en-US" sz="2400" b="1" dirty="0" err="1">
                  <a:solidFill>
                    <a:prstClr val="white"/>
                  </a:solidFill>
                  <a:latin typeface="Arial" panose="020B0604020202020204" pitchFamily="34" charset="0"/>
                  <a:cs typeface="Arial" panose="020B0604020202020204" pitchFamily="34" charset="0"/>
                </a:rPr>
                <a:t>transporte</a:t>
              </a:r>
              <a:r>
                <a:rPr lang="en-US" sz="2400" b="1" dirty="0">
                  <a:solidFill>
                    <a:prstClr val="white"/>
                  </a:solidFill>
                  <a:latin typeface="Arial" panose="020B0604020202020204" pitchFamily="34" charset="0"/>
                  <a:cs typeface="Arial" panose="020B0604020202020204" pitchFamily="34" charset="0"/>
                </a:rPr>
                <a:t> </a:t>
              </a:r>
            </a:p>
            <a:p>
              <a:r>
                <a:rPr lang="en-US" sz="2400" b="1" dirty="0">
                  <a:solidFill>
                    <a:prstClr val="white"/>
                  </a:solidFill>
                  <a:latin typeface="Arial" panose="020B0604020202020204" pitchFamily="34" charset="0"/>
                  <a:cs typeface="Arial" panose="020B0604020202020204" pitchFamily="34" charset="0"/>
                </a:rPr>
                <a:t>no </a:t>
              </a:r>
              <a:r>
                <a:rPr lang="en-US" sz="2400" b="1" dirty="0" err="1">
                  <a:solidFill>
                    <a:prstClr val="white"/>
                  </a:solidFill>
                  <a:latin typeface="Arial" panose="020B0604020202020204" pitchFamily="34" charset="0"/>
                  <a:cs typeface="Arial" panose="020B0604020202020204" pitchFamily="34" charset="0"/>
                </a:rPr>
                <a:t>removidos</a:t>
              </a:r>
              <a:endParaRPr lang="en-US" sz="2400" b="1" dirty="0">
                <a:solidFill>
                  <a:prstClr val="white"/>
                </a:solidFill>
                <a:latin typeface="Arial" panose="020B0604020202020204" pitchFamily="34" charset="0"/>
                <a:cs typeface="Arial" panose="020B0604020202020204" pitchFamily="34" charset="0"/>
              </a:endParaRPr>
            </a:p>
            <a:p>
              <a:endParaRPr lang="en-US" sz="2400" b="1" dirty="0">
                <a:solidFill>
                  <a:prstClr val="white"/>
                </a:solidFill>
                <a:latin typeface="Arial" panose="020B0604020202020204" pitchFamily="34" charset="0"/>
                <a:cs typeface="Arial" panose="020B0604020202020204" pitchFamily="34" charset="0"/>
              </a:endParaRPr>
            </a:p>
            <a:p>
              <a:r>
                <a:rPr lang="en-US" sz="2400" b="1" dirty="0" err="1">
                  <a:solidFill>
                    <a:prstClr val="white"/>
                  </a:solidFill>
                  <a:latin typeface="Arial" panose="020B0604020202020204" pitchFamily="34" charset="0"/>
                  <a:cs typeface="Arial" panose="020B0604020202020204" pitchFamily="34" charset="0"/>
                </a:rPr>
                <a:t>Faltan</a:t>
              </a:r>
              <a:r>
                <a:rPr lang="en-US" sz="2400" b="1" dirty="0">
                  <a:solidFill>
                    <a:prstClr val="white"/>
                  </a:solidFill>
                  <a:latin typeface="Arial" panose="020B0604020202020204" pitchFamily="34" charset="0"/>
                  <a:cs typeface="Arial" panose="020B0604020202020204" pitchFamily="34" charset="0"/>
                </a:rPr>
                <a:t> </a:t>
              </a:r>
              <a:r>
                <a:rPr lang="en-US" sz="2400" b="1" dirty="0" err="1">
                  <a:solidFill>
                    <a:prstClr val="white"/>
                  </a:solidFill>
                  <a:latin typeface="Arial" panose="020B0604020202020204" pitchFamily="34" charset="0"/>
                  <a:cs typeface="Arial" panose="020B0604020202020204" pitchFamily="34" charset="0"/>
                </a:rPr>
                <a:t>etiquetas</a:t>
              </a:r>
              <a:endParaRPr lang="en-US" sz="2400" b="1" dirty="0">
                <a:solidFill>
                  <a:prstClr val="white"/>
                </a:solidFill>
                <a:latin typeface="Arial" panose="020B0604020202020204" pitchFamily="34" charset="0"/>
                <a:cs typeface="Arial" panose="020B0604020202020204" pitchFamily="34" charset="0"/>
              </a:endParaRPr>
            </a:p>
          </p:txBody>
        </p:sp>
      </p:grpSp>
      <p:grpSp>
        <p:nvGrpSpPr>
          <p:cNvPr id="21" name="Group 20" title="Etiquetas de advertencia para remover pernos de transporte"/>
          <p:cNvGrpSpPr/>
          <p:nvPr/>
        </p:nvGrpSpPr>
        <p:grpSpPr>
          <a:xfrm>
            <a:off x="3799224" y="2566439"/>
            <a:ext cx="4876800" cy="3664536"/>
            <a:chOff x="316660" y="2068764"/>
            <a:chExt cx="4876800" cy="3664536"/>
          </a:xfrm>
        </p:grpSpPr>
        <p:pic>
          <p:nvPicPr>
            <p:cNvPr id="8" name="Picture 7" title="Etiquetas de advertencia para remover pernos de transport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316660" y="2068764"/>
              <a:ext cx="4876800" cy="3657600"/>
            </a:xfrm>
            <a:prstGeom prst="rect">
              <a:avLst/>
            </a:prstGeom>
            <a:ln w="12700">
              <a:solidFill>
                <a:schemeClr val="tx1"/>
              </a:solidFill>
            </a:ln>
            <a:effectLst/>
          </p:spPr>
        </p:pic>
        <p:sp>
          <p:nvSpPr>
            <p:cNvPr id="11" name="Oval 10"/>
            <p:cNvSpPr/>
            <p:nvPr/>
          </p:nvSpPr>
          <p:spPr>
            <a:xfrm>
              <a:off x="2645854" y="3973263"/>
              <a:ext cx="1396091" cy="643245"/>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1123165" y="2718721"/>
              <a:ext cx="1263082" cy="485540"/>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1635949" y="2068764"/>
              <a:ext cx="955842" cy="373171"/>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3427520" y="2666452"/>
              <a:ext cx="466781" cy="295039"/>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345979" y="4532971"/>
              <a:ext cx="3847481" cy="1200329"/>
            </a:xfrm>
            <a:prstGeom prst="rect">
              <a:avLst/>
            </a:prstGeom>
            <a:noFill/>
          </p:spPr>
          <p:txBody>
            <a:bodyPr wrap="square" rtlCol="0">
              <a:spAutoFit/>
            </a:bodyPr>
            <a:lstStyle/>
            <a:p>
              <a:pPr algn="r"/>
              <a:r>
                <a:rPr lang="en-US" sz="2400" b="1" dirty="0" err="1">
                  <a:solidFill>
                    <a:prstClr val="white"/>
                  </a:solidFill>
                  <a:latin typeface="Arial" panose="020B0604020202020204" pitchFamily="34" charset="0"/>
                  <a:cs typeface="Arial" panose="020B0604020202020204" pitchFamily="34" charset="0"/>
                </a:rPr>
                <a:t>Etiquetas</a:t>
              </a:r>
              <a:r>
                <a:rPr lang="en-US" sz="2400" b="1" dirty="0">
                  <a:solidFill>
                    <a:prstClr val="white"/>
                  </a:solidFill>
                  <a:latin typeface="Arial" panose="020B0604020202020204" pitchFamily="34" charset="0"/>
                  <a:cs typeface="Arial" panose="020B0604020202020204" pitchFamily="34" charset="0"/>
                </a:rPr>
                <a:t> de </a:t>
              </a:r>
              <a:r>
                <a:rPr lang="en-US" sz="2400" b="1" dirty="0" err="1">
                  <a:solidFill>
                    <a:prstClr val="white"/>
                  </a:solidFill>
                  <a:latin typeface="Arial" panose="020B0604020202020204" pitchFamily="34" charset="0"/>
                  <a:cs typeface="Arial" panose="020B0604020202020204" pitchFamily="34" charset="0"/>
                </a:rPr>
                <a:t>advertencia</a:t>
              </a:r>
              <a:r>
                <a:rPr lang="en-US" sz="2400" b="1" dirty="0">
                  <a:solidFill>
                    <a:prstClr val="white"/>
                  </a:solidFill>
                  <a:latin typeface="Arial" panose="020B0604020202020204" pitchFamily="34" charset="0"/>
                  <a:cs typeface="Arial" panose="020B0604020202020204" pitchFamily="34" charset="0"/>
                </a:rPr>
                <a:t> para remover </a:t>
              </a:r>
              <a:r>
                <a:rPr lang="en-US" sz="2400" b="1" dirty="0" err="1">
                  <a:solidFill>
                    <a:prstClr val="white"/>
                  </a:solidFill>
                  <a:latin typeface="Arial" panose="020B0604020202020204" pitchFamily="34" charset="0"/>
                  <a:cs typeface="Arial" panose="020B0604020202020204" pitchFamily="34" charset="0"/>
                </a:rPr>
                <a:t>pernos</a:t>
              </a:r>
              <a:r>
                <a:rPr lang="en-US" sz="2400" b="1" dirty="0">
                  <a:solidFill>
                    <a:prstClr val="white"/>
                  </a:solidFill>
                  <a:latin typeface="Arial" panose="020B0604020202020204" pitchFamily="34" charset="0"/>
                  <a:cs typeface="Arial" panose="020B0604020202020204" pitchFamily="34" charset="0"/>
                </a:rPr>
                <a:t> de </a:t>
              </a:r>
              <a:r>
                <a:rPr lang="en-US" sz="2400" b="1" dirty="0" err="1">
                  <a:solidFill>
                    <a:prstClr val="white"/>
                  </a:solidFill>
                  <a:latin typeface="Arial" panose="020B0604020202020204" pitchFamily="34" charset="0"/>
                  <a:cs typeface="Arial" panose="020B0604020202020204" pitchFamily="34" charset="0"/>
                </a:rPr>
                <a:t>transporte</a:t>
              </a:r>
              <a:endParaRPr lang="en-US" sz="2400"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59080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Derechos de </a:t>
            </a:r>
            <a:r>
              <a:rPr lang="en-US" sz="4000" dirty="0" err="1" smtClean="0"/>
              <a:t>los</a:t>
            </a:r>
            <a:r>
              <a:rPr lang="en-US" sz="4000" dirty="0" smtClean="0"/>
              <a:t> Empleados</a:t>
            </a:r>
            <a:endParaRPr lang="en-US" sz="4000" dirty="0"/>
          </a:p>
        </p:txBody>
      </p:sp>
      <p:sp>
        <p:nvSpPr>
          <p:cNvPr id="3" name="Content Placeholder 2"/>
          <p:cNvSpPr>
            <a:spLocks noGrp="1"/>
          </p:cNvSpPr>
          <p:nvPr>
            <p:ph idx="1"/>
          </p:nvPr>
        </p:nvSpPr>
        <p:spPr>
          <a:xfrm>
            <a:off x="457200" y="1470345"/>
            <a:ext cx="8229600" cy="4525963"/>
          </a:xfrm>
        </p:spPr>
        <p:txBody>
          <a:bodyPr>
            <a:normAutofit/>
          </a:bodyPr>
          <a:lstStyle/>
          <a:p>
            <a:pPr marL="0" indent="0">
              <a:buNone/>
            </a:pPr>
            <a:r>
              <a:rPr lang="es-HN" sz="3600" b="1" dirty="0">
                <a:solidFill>
                  <a:schemeClr val="accent6">
                    <a:lumMod val="75000"/>
                  </a:schemeClr>
                </a:solidFill>
              </a:rPr>
              <a:t>Los empleados tienen derecho a condiciones de trabajo seguras y saludables que NO representen riesgo de algún daño severo.</a:t>
            </a:r>
          </a:p>
          <a:p>
            <a:pPr marL="0" indent="0">
              <a:buNone/>
            </a:pPr>
            <a:endParaRPr lang="en-US" sz="3600" b="1" dirty="0">
              <a:solidFill>
                <a:schemeClr val="accent6">
                  <a:lumMod val="75000"/>
                </a:schemeClr>
              </a:solidFill>
            </a:endParaRPr>
          </a:p>
          <a:p>
            <a:pPr marL="0" indent="0">
              <a:buNone/>
            </a:pPr>
            <a:r>
              <a:rPr lang="en-US" sz="3600" b="1" dirty="0">
                <a:solidFill>
                  <a:schemeClr val="accent6">
                    <a:lumMod val="75000"/>
                  </a:schemeClr>
                </a:solidFill>
              </a:rPr>
              <a:t> </a:t>
            </a:r>
            <a:r>
              <a:rPr lang="es-HN" sz="3600" b="1" dirty="0">
                <a:solidFill>
                  <a:schemeClr val="accent6">
                    <a:lumMod val="75000"/>
                  </a:schemeClr>
                </a:solidFill>
              </a:rPr>
              <a:t>Los trabajadores tienen derecho a un salario justo por las horas trabajadas de acuerdo con la ley.</a:t>
            </a:r>
            <a:r>
              <a:rPr lang="en-US" sz="3600" b="1" dirty="0">
                <a:solidFill>
                  <a:schemeClr val="accent6">
                    <a:lumMod val="75000"/>
                  </a:schemeClr>
                </a:solidFill>
              </a:rPr>
              <a:t> </a:t>
            </a:r>
          </a:p>
          <a:p>
            <a:pPr marL="0" indent="0">
              <a:buNone/>
            </a:pPr>
            <a:endParaRPr lang="en-US" sz="3600" b="1" dirty="0" smtClean="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983827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dirty="0" err="1" smtClean="0"/>
              <a:t>Responsabilidad</a:t>
            </a:r>
            <a:r>
              <a:rPr lang="en-US" sz="4000" dirty="0" smtClean="0"/>
              <a:t> del </a:t>
            </a:r>
            <a:r>
              <a:rPr lang="en-US" sz="4000" dirty="0" err="1" smtClean="0"/>
              <a:t>Empleador</a:t>
            </a:r>
            <a:endParaRPr lang="en-US" sz="4000" dirty="0"/>
          </a:p>
        </p:txBody>
      </p:sp>
      <p:sp>
        <p:nvSpPr>
          <p:cNvPr id="3" name="Content Placeholder 2"/>
          <p:cNvSpPr>
            <a:spLocks noGrp="1"/>
          </p:cNvSpPr>
          <p:nvPr>
            <p:ph idx="1"/>
          </p:nvPr>
        </p:nvSpPr>
        <p:spPr>
          <a:xfrm>
            <a:off x="457200" y="1815990"/>
            <a:ext cx="8229600" cy="4144963"/>
          </a:xfrm>
        </p:spPr>
        <p:txBody>
          <a:bodyPr>
            <a:normAutofit lnSpcReduction="10000"/>
          </a:bodyPr>
          <a:lstStyle/>
          <a:p>
            <a:pPr marL="0" indent="0" algn="ctr">
              <a:buNone/>
            </a:pPr>
            <a:r>
              <a:rPr lang="es-HN" sz="3600" b="1" dirty="0">
                <a:solidFill>
                  <a:schemeClr val="accent6">
                    <a:lumMod val="75000"/>
                  </a:schemeClr>
                </a:solidFill>
              </a:rPr>
              <a:t>Los empleadores tienen la responsabilidad de proveer un lugar de trabajo seguro y saludable. </a:t>
            </a:r>
          </a:p>
          <a:p>
            <a:pPr marL="0" indent="0" algn="ctr">
              <a:buNone/>
            </a:pPr>
            <a:r>
              <a:rPr lang="en-US" sz="3600" b="1" dirty="0">
                <a:solidFill>
                  <a:schemeClr val="accent6">
                    <a:lumMod val="75000"/>
                  </a:schemeClr>
                </a:solidFill>
              </a:rPr>
              <a:t> </a:t>
            </a:r>
          </a:p>
          <a:p>
            <a:pPr marL="0" indent="0" algn="ctr">
              <a:buNone/>
            </a:pPr>
            <a:r>
              <a:rPr lang="es-HN" sz="3600" b="1" dirty="0">
                <a:solidFill>
                  <a:schemeClr val="accent6">
                    <a:lumMod val="75000"/>
                  </a:schemeClr>
                </a:solidFill>
              </a:rPr>
              <a:t>Encontrará mas información sobre los derechos del empleador y los empleados en la pagina web ww.osha.gov. </a:t>
            </a: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966603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759593-B2F0-4E87-A122-20914722CDBD}" type="slidenum">
              <a:rPr lang="en-US" smtClean="0">
                <a:solidFill>
                  <a:prstClr val="black">
                    <a:tint val="75000"/>
                  </a:prstClr>
                </a:solidFill>
              </a:rPr>
              <a:pPr/>
              <a:t>7</a:t>
            </a:fld>
            <a:endParaRPr lang="en-US" dirty="0">
              <a:solidFill>
                <a:prstClr val="black">
                  <a:tint val="75000"/>
                </a:prstClr>
              </a:solidFill>
            </a:endParaRPr>
          </a:p>
        </p:txBody>
      </p:sp>
      <p:sp>
        <p:nvSpPr>
          <p:cNvPr id="2" name="Title 1"/>
          <p:cNvSpPr>
            <a:spLocks noGrp="1"/>
          </p:cNvSpPr>
          <p:nvPr>
            <p:ph type="title"/>
          </p:nvPr>
        </p:nvSpPr>
        <p:spPr>
          <a:xfrm>
            <a:off x="457200" y="228600"/>
            <a:ext cx="8229600" cy="1143000"/>
          </a:xfrm>
        </p:spPr>
        <p:txBody>
          <a:bodyPr>
            <a:normAutofit/>
          </a:bodyPr>
          <a:lstStyle/>
          <a:p>
            <a:r>
              <a:rPr lang="en-US" sz="4000" b="1" dirty="0" err="1" smtClean="0"/>
              <a:t>Objetivos</a:t>
            </a:r>
            <a:r>
              <a:rPr lang="en-US" sz="4000" b="1" dirty="0" smtClean="0"/>
              <a:t> de </a:t>
            </a:r>
            <a:r>
              <a:rPr lang="en-US" sz="4000" b="1" dirty="0" err="1" smtClean="0"/>
              <a:t>Aprendizaje</a:t>
            </a:r>
            <a:endParaRPr lang="en-US" sz="4000" b="1" dirty="0" smtClean="0"/>
          </a:p>
        </p:txBody>
      </p:sp>
      <p:sp>
        <p:nvSpPr>
          <p:cNvPr id="3" name="Content Placeholder 2"/>
          <p:cNvSpPr>
            <a:spLocks noGrp="1"/>
          </p:cNvSpPr>
          <p:nvPr>
            <p:ph idx="1"/>
          </p:nvPr>
        </p:nvSpPr>
        <p:spPr>
          <a:xfrm>
            <a:off x="457200" y="1591235"/>
            <a:ext cx="8229600" cy="5102190"/>
          </a:xfrm>
        </p:spPr>
        <p:txBody>
          <a:bodyPr>
            <a:normAutofit/>
          </a:bodyPr>
          <a:lstStyle/>
          <a:p>
            <a:pPr marL="0" lvl="0" indent="0">
              <a:lnSpc>
                <a:spcPct val="110000"/>
              </a:lnSpc>
              <a:spcBef>
                <a:spcPts val="0"/>
              </a:spcBef>
              <a:spcAft>
                <a:spcPts val="1800"/>
              </a:spcAft>
              <a:buNone/>
            </a:pPr>
            <a:r>
              <a:rPr lang="es-HN" sz="3600" dirty="0" smtClean="0"/>
              <a:t>Al finalizar este módulo, los participantes serán capaces de:</a:t>
            </a:r>
          </a:p>
          <a:p>
            <a:pPr marL="457200" lvl="0" indent="-457200">
              <a:spcBef>
                <a:spcPts val="0"/>
              </a:spcBef>
              <a:spcAft>
                <a:spcPts val="1200"/>
              </a:spcAft>
              <a:buClr>
                <a:srgbClr val="FFC000"/>
              </a:buClr>
              <a:buSzPct val="150000"/>
              <a:buFont typeface="Wingdings" pitchFamily="2" charset="2"/>
              <a:buChar char="§"/>
            </a:pPr>
            <a:r>
              <a:rPr lang="es-HN" sz="3200" dirty="0" smtClean="0"/>
              <a:t>Entender procedimientos básicos de mantenimiento preventivo para elevadores de cangilones</a:t>
            </a:r>
          </a:p>
          <a:p>
            <a:pPr marL="457200" indent="-457200">
              <a:spcBef>
                <a:spcPts val="0"/>
              </a:spcBef>
              <a:spcAft>
                <a:spcPts val="600"/>
              </a:spcAft>
              <a:buClr>
                <a:srgbClr val="FFC000"/>
              </a:buClr>
              <a:buSzPct val="150000"/>
              <a:buFont typeface="Wingdings" pitchFamily="2" charset="2"/>
              <a:buChar char="§"/>
            </a:pPr>
            <a:r>
              <a:rPr lang="es-HN" sz="3200" dirty="0" smtClean="0"/>
              <a:t>Identificar </a:t>
            </a:r>
            <a:r>
              <a:rPr lang="es-HN" sz="3200" dirty="0"/>
              <a:t>componentes que requieren inspección o </a:t>
            </a:r>
            <a:r>
              <a:rPr lang="es-HN" sz="3200" dirty="0" smtClean="0"/>
              <a:t>mantenimiento</a:t>
            </a:r>
            <a:endParaRPr lang="es-HN" sz="3200" dirty="0"/>
          </a:p>
        </p:txBody>
      </p:sp>
    </p:spTree>
    <p:extLst>
      <p:ext uri="{BB962C8B-B14F-4D97-AF65-F5344CB8AC3E}">
        <p14:creationId xmlns:p14="http://schemas.microsoft.com/office/powerpoint/2010/main" val="4247173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855" y="4406900"/>
            <a:ext cx="8108858" cy="1362075"/>
          </a:xfrm>
        </p:spPr>
        <p:txBody>
          <a:bodyPr>
            <a:normAutofit/>
          </a:bodyPr>
          <a:lstStyle/>
          <a:p>
            <a:r>
              <a:rPr lang="en-US" cap="none" dirty="0" err="1" smtClean="0">
                <a:solidFill>
                  <a:srgbClr val="FF9900"/>
                </a:solidFill>
                <a:latin typeface="Arial Black" panose="020B0A04020102020204" pitchFamily="34" charset="0"/>
              </a:rPr>
              <a:t>Preparar</a:t>
            </a:r>
            <a:r>
              <a:rPr lang="en-US" cap="none" dirty="0" smtClean="0">
                <a:solidFill>
                  <a:srgbClr val="FF9900"/>
                </a:solidFill>
                <a:latin typeface="Arial Black" panose="020B0A04020102020204" pitchFamily="34" charset="0"/>
              </a:rPr>
              <a:t> y </a:t>
            </a:r>
            <a:r>
              <a:rPr lang="en-US" cap="none" dirty="0" err="1" smtClean="0">
                <a:solidFill>
                  <a:srgbClr val="FF9900"/>
                </a:solidFill>
                <a:latin typeface="Arial Black" panose="020B0A04020102020204" pitchFamily="34" charset="0"/>
              </a:rPr>
              <a:t>Realizar</a:t>
            </a:r>
            <a:r>
              <a:rPr lang="en-US" cap="none" dirty="0" smtClean="0">
                <a:solidFill>
                  <a:srgbClr val="FF9900"/>
                </a:solidFill>
                <a:latin typeface="Arial Black" panose="020B0A04020102020204" pitchFamily="34" charset="0"/>
              </a:rPr>
              <a:t> </a:t>
            </a:r>
            <a:r>
              <a:rPr lang="en-US" cap="none" dirty="0" err="1" smtClean="0">
                <a:solidFill>
                  <a:srgbClr val="FF9900"/>
                </a:solidFill>
                <a:latin typeface="Arial Black" panose="020B0A04020102020204" pitchFamily="34" charset="0"/>
              </a:rPr>
              <a:t>Mantenimiento</a:t>
            </a:r>
            <a:r>
              <a:rPr lang="en-US" cap="none" dirty="0" smtClean="0">
                <a:solidFill>
                  <a:srgbClr val="FF9900"/>
                </a:solidFill>
                <a:latin typeface="Arial Black" panose="020B0A04020102020204" pitchFamily="34" charset="0"/>
              </a:rPr>
              <a:t> </a:t>
            </a:r>
            <a:r>
              <a:rPr lang="en-US" cap="none" dirty="0" err="1" smtClean="0">
                <a:solidFill>
                  <a:srgbClr val="FF9900"/>
                </a:solidFill>
                <a:latin typeface="Arial Black" panose="020B0A04020102020204" pitchFamily="34" charset="0"/>
              </a:rPr>
              <a:t>Preventivo</a:t>
            </a:r>
            <a:endParaRPr lang="en-US" cap="none" dirty="0">
              <a:solidFill>
                <a:srgbClr val="FF9900"/>
              </a:solidFill>
              <a:latin typeface="Arial Black" panose="020B0A04020102020204" pitchFamily="34" charset="0"/>
            </a:endParaRPr>
          </a:p>
        </p:txBody>
      </p:sp>
      <p:sp>
        <p:nvSpPr>
          <p:cNvPr id="5" name="Text Placeholder 4"/>
          <p:cNvSpPr>
            <a:spLocks noGrp="1"/>
          </p:cNvSpPr>
          <p:nvPr>
            <p:ph type="body" idx="1"/>
          </p:nvPr>
        </p:nvSpPr>
        <p:spPr>
          <a:xfrm>
            <a:off x="385855" y="2906713"/>
            <a:ext cx="8108858" cy="1500187"/>
          </a:xfrm>
        </p:spPr>
        <p:txBody>
          <a:bodyPr>
            <a:normAutofit/>
          </a:bodyPr>
          <a:lstStyle/>
          <a:p>
            <a:endParaRPr lang="en-US" sz="2800" dirty="0">
              <a:solidFill>
                <a:schemeClr val="tx1"/>
              </a:solidFill>
            </a:endParaRPr>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387306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smtClean="0"/>
              <a:t>Mantenimiento</a:t>
            </a:r>
            <a:r>
              <a:rPr lang="en-US" dirty="0" smtClean="0"/>
              <a:t> </a:t>
            </a:r>
            <a:r>
              <a:rPr lang="en-US" dirty="0" err="1" smtClean="0"/>
              <a:t>Preventivo</a:t>
            </a:r>
            <a:endParaRPr lang="en-US" dirty="0"/>
          </a:p>
        </p:txBody>
      </p:sp>
      <p:sp>
        <p:nvSpPr>
          <p:cNvPr id="5" name="Content Placeholder 4"/>
          <p:cNvSpPr>
            <a:spLocks noGrp="1"/>
          </p:cNvSpPr>
          <p:nvPr>
            <p:ph idx="1"/>
          </p:nvPr>
        </p:nvSpPr>
        <p:spPr/>
        <p:txBody>
          <a:bodyPr>
            <a:normAutofit/>
          </a:bodyPr>
          <a:lstStyle/>
          <a:p>
            <a:pPr>
              <a:spcAft>
                <a:spcPts val="600"/>
              </a:spcAft>
            </a:pPr>
            <a:r>
              <a:rPr lang="es-HN" sz="3200" dirty="0" smtClean="0"/>
              <a:t>A tiempo y Correctamente</a:t>
            </a:r>
          </a:p>
          <a:p>
            <a:pPr>
              <a:spcAft>
                <a:spcPts val="600"/>
              </a:spcAft>
            </a:pPr>
            <a:r>
              <a:rPr lang="es-HN" sz="3200" dirty="0" smtClean="0"/>
              <a:t>Evita las fuentes de ignición</a:t>
            </a:r>
          </a:p>
          <a:p>
            <a:pPr>
              <a:spcAft>
                <a:spcPts val="600"/>
              </a:spcAft>
            </a:pPr>
            <a:r>
              <a:rPr lang="es-HN" sz="3200" dirty="0" smtClean="0"/>
              <a:t>Protege</a:t>
            </a:r>
          </a:p>
          <a:p>
            <a:pPr lvl="1">
              <a:spcAft>
                <a:spcPts val="600"/>
              </a:spcAft>
            </a:pPr>
            <a:r>
              <a:rPr lang="es-HN" sz="2800" dirty="0" smtClean="0"/>
              <a:t>Trabajadores</a:t>
            </a:r>
          </a:p>
          <a:p>
            <a:pPr lvl="1">
              <a:spcAft>
                <a:spcPts val="600"/>
              </a:spcAft>
            </a:pPr>
            <a:r>
              <a:rPr lang="es-HN" sz="2800" dirty="0" smtClean="0"/>
              <a:t>Producto</a:t>
            </a:r>
          </a:p>
          <a:p>
            <a:pPr lvl="1">
              <a:spcAft>
                <a:spcPts val="600"/>
              </a:spcAft>
            </a:pPr>
            <a:r>
              <a:rPr lang="es-HN" sz="2800" dirty="0" smtClean="0"/>
              <a:t>Equipo</a:t>
            </a:r>
          </a:p>
          <a:p>
            <a:pPr>
              <a:spcAft>
                <a:spcPts val="600"/>
              </a:spcAft>
            </a:pPr>
            <a:r>
              <a:rPr lang="es-HN" sz="3200" dirty="0" smtClean="0"/>
              <a:t>A menudo se pasa por alto – algo va mal</a:t>
            </a:r>
          </a:p>
          <a:p>
            <a:pPr lvl="1">
              <a:spcAft>
                <a:spcPts val="600"/>
              </a:spcAft>
            </a:pPr>
            <a:r>
              <a:rPr lang="es-HN" sz="2800" dirty="0" smtClean="0"/>
              <a:t>Menos precaución</a:t>
            </a:r>
            <a:endParaRPr lang="es-HN" sz="2800" dirty="0"/>
          </a:p>
        </p:txBody>
      </p:sp>
      <p:sp>
        <p:nvSpPr>
          <p:cNvPr id="2" name="Slide Number Placeholder 1"/>
          <p:cNvSpPr>
            <a:spLocks noGrp="1"/>
          </p:cNvSpPr>
          <p:nvPr>
            <p:ph type="sldNum" sz="quarter" idx="12"/>
          </p:nvPr>
        </p:nvSpPr>
        <p:spPr/>
        <p:txBody>
          <a:bodyPr/>
          <a:lstStyle/>
          <a:p>
            <a:fld id="{E68CB777-A129-4AF6-9ECC-E5865CD58601}"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1775140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ghsc adult 508 background 28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3142</Words>
  <Application>Microsoft Office PowerPoint</Application>
  <PresentationFormat>On-screen Show (4:3)</PresentationFormat>
  <Paragraphs>444</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Black</vt:lpstr>
      <vt:lpstr>Arial Narrow</vt:lpstr>
      <vt:lpstr>Calibri</vt:lpstr>
      <vt:lpstr>Georgia</vt:lpstr>
      <vt:lpstr>Wingdings</vt:lpstr>
      <vt:lpstr>1_ghsc adult 508 background 28pt</vt:lpstr>
      <vt:lpstr>PowerPoint Presentation</vt:lpstr>
      <vt:lpstr>Mantenimiento Preventivo  ELEVADORES DE CANGILONES</vt:lpstr>
      <vt:lpstr>Introducción</vt:lpstr>
      <vt:lpstr>Descargo de Responsabilidad</vt:lpstr>
      <vt:lpstr>Derechos de los Empleados</vt:lpstr>
      <vt:lpstr>Responsabilidad del Empleador</vt:lpstr>
      <vt:lpstr>Objetivos de Aprendizaje</vt:lpstr>
      <vt:lpstr>Preparar y Realizar Mantenimiento Preventivo</vt:lpstr>
      <vt:lpstr>Mantenimiento Preventivo</vt:lpstr>
      <vt:lpstr>Candado/Etiqueta Antes de Trabajar</vt:lpstr>
      <vt:lpstr>Etiquetar y Resguardar Puertas de Inspección</vt:lpstr>
      <vt:lpstr>Inspeccion de Banda y Cangilones</vt:lpstr>
      <vt:lpstr>Observar Una Vuelta Completa</vt:lpstr>
      <vt:lpstr>Rotar la Banda Lentamente</vt:lpstr>
      <vt:lpstr>Mirar Delante/Detrás por Desgaste y Desgarro</vt:lpstr>
      <vt:lpstr>Banda Centrada en la Carcasa</vt:lpstr>
      <vt:lpstr>El Material de la Banda es Conductivo</vt:lpstr>
      <vt:lpstr>Inspeccionar los Cangilones por Desgaste Inusual</vt:lpstr>
      <vt:lpstr>Cangilones Faltantes</vt:lpstr>
      <vt:lpstr>Vistas del Desgarro en la Banda</vt:lpstr>
      <vt:lpstr>Deterioro de la Banda PVC </vt:lpstr>
      <vt:lpstr>Ejemplos de Desgaste en la Parte Posterior</vt:lpstr>
      <vt:lpstr>Desgaste en Parte Posterior de las Bandas</vt:lpstr>
      <vt:lpstr>Cangilones Agrietados/Quebrados</vt:lpstr>
      <vt:lpstr>Problemas Encontrados en Inspección</vt:lpstr>
      <vt:lpstr>Signos de Desgaste - Fricción</vt:lpstr>
      <vt:lpstr>Empalmes de Banda</vt:lpstr>
      <vt:lpstr>3 Tipos de Empalmes de Banda</vt:lpstr>
      <vt:lpstr>Empalme Superpuesto y de Tope</vt:lpstr>
      <vt:lpstr>Garantizar la superposición de empalmes</vt:lpstr>
      <vt:lpstr>Tuercas y Pernos del Empalme</vt:lpstr>
      <vt:lpstr>Inspección de Empalme Mecánico</vt:lpstr>
      <vt:lpstr>Utilice Plantilla para el Espaciado de la Abrazadera</vt:lpstr>
      <vt:lpstr>Empalmes Desgarrados</vt:lpstr>
      <vt:lpstr>Inspeccion de Polea</vt:lpstr>
      <vt:lpstr>Polea – Inspeccionar Todas las Partes</vt:lpstr>
      <vt:lpstr>Rodamiento de Polea:  Mirar, Escuchar</vt:lpstr>
      <vt:lpstr>Polea – Apretar Partes del Rodamiento</vt:lpstr>
      <vt:lpstr>Inspección de Polea</vt:lpstr>
      <vt:lpstr>Polea Dañada</vt:lpstr>
      <vt:lpstr>Sensores de Bloqueo por Roce Deben Hacer Contacto</vt:lpstr>
      <vt:lpstr>Sensor de Bloqueo por Roce- Desgaste en el Centro es lo Peor</vt:lpstr>
      <vt:lpstr>¿Podrá este Sensor de Roce Capturar un Roce Posterior?</vt:lpstr>
      <vt:lpstr>Pruebe el Sensor de Bloqueo </vt:lpstr>
      <vt:lpstr>Inspeccione Carcasa por Alineamiento</vt:lpstr>
      <vt:lpstr>Respiraderos de Explosion</vt:lpstr>
      <vt:lpstr>Respiraderos de Explosión Instalados Correctamente</vt:lpstr>
      <vt:lpstr>Pernos de Transporte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Rylatt</dc:creator>
  <cp:lastModifiedBy>Robertson, Donna - OSHA</cp:lastModifiedBy>
  <cp:revision>3</cp:revision>
  <dcterms:created xsi:type="dcterms:W3CDTF">2017-08-08T20:57:27Z</dcterms:created>
  <dcterms:modified xsi:type="dcterms:W3CDTF">2019-04-12T14:37:07Z</dcterms:modified>
</cp:coreProperties>
</file>