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2" r:id="rId37"/>
    <p:sldId id="293" r:id="rId38"/>
    <p:sldId id="294" r:id="rId3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96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02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29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27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3EA8A0-EBF0-4B86-ABCD-AE448AA593AE}" type="datetimeFigureOut">
              <a:rPr lang="en-US"/>
              <a:pPr>
                <a:defRPr/>
              </a:pPr>
              <a:t>5/14/2012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F5C330-B372-453A-AA25-1D5BE1C234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13925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2785FE-793E-4494-8692-CA1B9AA52B15}" type="datetimeFigureOut">
              <a:rPr lang="en-US"/>
              <a:pPr>
                <a:defRPr/>
              </a:pPr>
              <a:t>5/14/2012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ED2CE1-FEB1-4FC4-80BB-70BC5D1B8C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9691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D012D9-3DB9-46FE-B280-2F00F599940E}" type="datetimeFigureOut">
              <a:rPr lang="en-US"/>
              <a:pPr>
                <a:defRPr/>
              </a:pPr>
              <a:t>5/14/2012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B217D0-1A62-40F1-AAC0-2DA4CFD6E15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92777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648200" y="1981200"/>
            <a:ext cx="3810000" cy="4114800"/>
          </a:xfrm>
        </p:spPr>
        <p:txBody>
          <a:bodyPr rtlCol="0">
            <a:normAutofit/>
          </a:bodyPr>
          <a:lstStyle/>
          <a:p>
            <a:pPr lvl="0"/>
            <a:endParaRPr lang="en-US" noProof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B4D9D41-D09D-432C-82BB-AED5614B6A7C}" type="datetime1">
              <a:rPr lang="en-US"/>
              <a:pPr>
                <a:defRPr/>
              </a:pPr>
              <a:t>5/14/2012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1673E5-D199-497E-8818-80D76D9807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516839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>
  <p:cSld name="Title, Clip 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6400" y="228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lipArt Placeholder 2"/>
          <p:cNvSpPr>
            <a:spLocks noGrp="1"/>
          </p:cNvSpPr>
          <p:nvPr>
            <p:ph type="clipArt" sz="half" idx="1"/>
          </p:nvPr>
        </p:nvSpPr>
        <p:spPr>
          <a:xfrm>
            <a:off x="457200" y="1885950"/>
            <a:ext cx="4013200" cy="4171950"/>
          </a:xfrm>
        </p:spPr>
        <p:txBody>
          <a:bodyPr rtlCol="0">
            <a:normAutofit/>
          </a:bodyPr>
          <a:lstStyle/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22800" y="1885950"/>
            <a:ext cx="4013200" cy="41719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31800" y="622935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1F331C3-0B66-42B9-9206-E1A7C93EF5ED}" type="datetime1">
              <a:rPr lang="en-US" altLang="en-US"/>
              <a:pPr>
                <a:defRPr/>
              </a:pPr>
              <a:t>5/14/2012</a:t>
            </a:fld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2935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731000" y="622935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F542C9-367E-40B9-BD03-D722378DF26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41422642"/>
      </p:ext>
    </p:extLst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6400" y="228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885950"/>
            <a:ext cx="8178800" cy="20097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4048125"/>
            <a:ext cx="8178800" cy="20097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31800" y="622935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35067FC-6F74-4F0D-8FC7-E2F061F1FAF6}" type="datetime1">
              <a:rPr lang="en-US" altLang="en-US"/>
              <a:pPr>
                <a:defRPr/>
              </a:pPr>
              <a:t>5/14/2012</a:t>
            </a:fld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2935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731000" y="622935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AA2533-F8D1-4899-B3F7-16ED891DB25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54146944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6AD86E-4C91-429B-BE0B-F6E83D885277}" type="datetimeFigureOut">
              <a:rPr lang="en-US"/>
              <a:pPr>
                <a:defRPr/>
              </a:pPr>
              <a:t>5/14/2012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061C05-9A3F-498F-9BA4-FD6C28FCD25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0827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64ADE3-960D-4036-8387-9F5A1871C4DB}" type="datetimeFigureOut">
              <a:rPr lang="en-US"/>
              <a:pPr>
                <a:defRPr/>
              </a:pPr>
              <a:t>5/14/2012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FF090C-3DC4-4436-B60F-CED0A1BF482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40637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B9ACFC-19E8-4121-B537-4E7F9FF9D0A9}" type="datetimeFigureOut">
              <a:rPr lang="en-US"/>
              <a:pPr>
                <a:defRPr/>
              </a:pPr>
              <a:t>5/14/2012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7F74C5-1DA0-44E1-9A4F-409684947D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66260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5904CB-AB36-42B2-812F-FF5362D7A914}" type="datetimeFigureOut">
              <a:rPr lang="en-US"/>
              <a:pPr>
                <a:defRPr/>
              </a:pPr>
              <a:t>5/14/2012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885401-0EF4-4A62-9E45-28501FBCDCE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12860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FF13AF-2E00-4EF2-ADB9-0B079FF86BC5}" type="datetimeFigureOut">
              <a:rPr lang="en-US"/>
              <a:pPr>
                <a:defRPr/>
              </a:pPr>
              <a:t>5/14/2012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A7CA58-5279-4D0F-8742-966AE60D41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09898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B851DE-7FB5-47F1-BB77-A0EE8BA7BDC5}" type="datetimeFigureOut">
              <a:rPr lang="en-US"/>
              <a:pPr>
                <a:defRPr/>
              </a:pPr>
              <a:t>5/14/2012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48C333-FA45-48A7-A59A-0D4C8E4900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79200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4E9E79-538D-482E-8530-1AD7AAEA10E0}" type="datetimeFigureOut">
              <a:rPr lang="en-US"/>
              <a:pPr>
                <a:defRPr/>
              </a:pPr>
              <a:t>5/14/2012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F780CD-A96C-4246-9536-D6DEEC973A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71512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9E9064-D6FF-4F32-972E-BC3869429F09}" type="datetimeFigureOut">
              <a:rPr lang="en-US"/>
              <a:pPr>
                <a:defRPr/>
              </a:pPr>
              <a:t>5/14/2012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0F79E9-E450-4C93-85D7-E6793D9FCE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87176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229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5EEF9EAD-9B22-4518-AEEF-358DF41C9350}" type="datetimeFigureOut">
              <a:rPr lang="en-US"/>
              <a:pPr>
                <a:defRPr/>
              </a:pPr>
              <a:t>5/14/2012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6E801151-7717-48AE-9F6D-C0DAB441A1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  <p:sldLayoutId id="2147483670" r:id="rId5"/>
    <p:sldLayoutId id="2147483671" r:id="rId6"/>
    <p:sldLayoutId id="2147483672" r:id="rId7"/>
    <p:sldLayoutId id="2147483673" r:id="rId8"/>
    <p:sldLayoutId id="2147483674" r:id="rId9"/>
    <p:sldLayoutId id="2147483675" r:id="rId10"/>
    <p:sldLayoutId id="2147483676" r:id="rId11"/>
    <p:sldLayoutId id="2147483677" r:id="rId12"/>
    <p:sldLayoutId id="2147483678" r:id="rId13"/>
    <p:sldLayoutId id="2147483679" r:id="rId14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6.w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0.wmf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12.wmf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gif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15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wmf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wmf"/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19.wmf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wmf"/><Relationship Id="rId1" Type="http://schemas.openxmlformats.org/officeDocument/2006/relationships/slideLayout" Target="../slideLayouts/slideLayout1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wmf"/><Relationship Id="rId1" Type="http://schemas.openxmlformats.org/officeDocument/2006/relationships/slideLayout" Target="../slideLayouts/slideLayout1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wmf"/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wmf"/><Relationship Id="rId2" Type="http://schemas.openxmlformats.org/officeDocument/2006/relationships/image" Target="../media/image23.wmf"/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gif"/><Relationship Id="rId1" Type="http://schemas.openxmlformats.org/officeDocument/2006/relationships/slideLayout" Target="../slideLayouts/slideLayout13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wmf"/><Relationship Id="rId1" Type="http://schemas.openxmlformats.org/officeDocument/2006/relationships/slideLayout" Target="../slideLayouts/slideLayout1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wmf"/><Relationship Id="rId1" Type="http://schemas.openxmlformats.org/officeDocument/2006/relationships/slideLayout" Target="../slideLayouts/slideLayout13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27.wmf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wmf"/><Relationship Id="rId1" Type="http://schemas.openxmlformats.org/officeDocument/2006/relationships/slideLayout" Target="../slideLayouts/slideLayout13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10.vml"/><Relationship Id="rId4" Type="http://schemas.openxmlformats.org/officeDocument/2006/relationships/image" Target="../media/image29.wmf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wmf"/><Relationship Id="rId1" Type="http://schemas.openxmlformats.org/officeDocument/2006/relationships/slideLayout" Target="../slideLayouts/slideLayout13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4" Type="http://schemas.openxmlformats.org/officeDocument/2006/relationships/image" Target="../media/image31.wmf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3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4.w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2130425"/>
            <a:ext cx="7772400" cy="1470025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altLang="en-US" sz="4800"/>
              <a:t>Wake Up and Get </a:t>
            </a:r>
            <a:br>
              <a:rPr lang="en-US" altLang="en-US" sz="4800"/>
            </a:br>
            <a:r>
              <a:rPr lang="en-US" altLang="en-US" sz="4800"/>
              <a:t>Some Sleep!</a:t>
            </a:r>
            <a:endParaRPr lang="en-US" altLang="en-US"/>
          </a:p>
        </p:txBody>
      </p:sp>
      <p:sp>
        <p:nvSpPr>
          <p:cNvPr id="16388" name="Rectangle 4"/>
          <p:cNvSpPr>
            <a:spLocks noChangeArrowheads="1"/>
          </p:cNvSpPr>
          <p:nvPr/>
        </p:nvSpPr>
        <p:spPr bwMode="auto">
          <a:xfrm>
            <a:off x="1447800" y="3581400"/>
            <a:ext cx="6400800" cy="1619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>
              <a:spcBef>
                <a:spcPct val="20000"/>
              </a:spcBef>
              <a:buClr>
                <a:schemeClr val="accent2"/>
              </a:buClr>
              <a:buFont typeface="Monotype Sorts"/>
              <a:buNone/>
            </a:pPr>
            <a:r>
              <a:rPr kumimoji="1" lang="en-US" altLang="en-US" sz="3200">
                <a:latin typeface="Arial Black" pitchFamily="34" charset="0"/>
              </a:rPr>
              <a:t>An Introduction to “Preventing Drowsy Driving Among Shift Workers”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Tips for getting home safely.</a:t>
            </a:r>
          </a:p>
        </p:txBody>
      </p:sp>
      <p:graphicFrame>
        <p:nvGraphicFramePr>
          <p:cNvPr id="5122" name="Object 2"/>
          <p:cNvGraphicFramePr>
            <a:graphicFrameLocks noChangeAspect="1"/>
          </p:cNvGraphicFramePr>
          <p:nvPr>
            <p:ph type="clipArt" sz="half" idx="1"/>
            <p:extLst>
              <p:ext uri="{D42A27DB-BD31-4B8C-83A1-F6EECF244321}">
                <p14:modId xmlns:p14="http://schemas.microsoft.com/office/powerpoint/2010/main" val="603999518"/>
              </p:ext>
            </p:extLst>
          </p:nvPr>
        </p:nvGraphicFramePr>
        <p:xfrm>
          <a:off x="381000" y="1676400"/>
          <a:ext cx="3355975" cy="4171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5" name="Clip" r:id="rId3" imgW="4671000" imgH="5807520" progId="">
                  <p:embed/>
                </p:oleObj>
              </mc:Choice>
              <mc:Fallback>
                <p:oleObj name="Clip" r:id="rId3" imgW="4671000" imgH="5807520" progId="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1676400"/>
                        <a:ext cx="3355975" cy="41719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5844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3505200" y="2286000"/>
            <a:ext cx="5410200" cy="4038600"/>
          </a:xfrm>
        </p:spPr>
        <p:txBody>
          <a:bodyPr/>
          <a:lstStyle/>
          <a:p>
            <a:pPr>
              <a:lnSpc>
                <a:spcPct val="90000"/>
              </a:lnSpc>
              <a:buFontTx/>
              <a:buChar char="•"/>
            </a:pPr>
            <a:r>
              <a:rPr lang="en-US" altLang="en-US" sz="2400" dirty="0" smtClean="0">
                <a:latin typeface="Arial" pitchFamily="34" charset="0"/>
              </a:rPr>
              <a:t>Pull off the road to a safe place.</a:t>
            </a:r>
          </a:p>
          <a:p>
            <a:pPr>
              <a:lnSpc>
                <a:spcPct val="90000"/>
              </a:lnSpc>
              <a:buFontTx/>
              <a:buChar char="•"/>
            </a:pPr>
            <a:r>
              <a:rPr lang="en-US" altLang="en-US" sz="2400" dirty="0" smtClean="0">
                <a:latin typeface="Arial" pitchFamily="34" charset="0"/>
              </a:rPr>
              <a:t>Drink two cups of coffee and take a 15-20 minute nap.</a:t>
            </a:r>
          </a:p>
          <a:p>
            <a:pPr>
              <a:lnSpc>
                <a:spcPct val="90000"/>
              </a:lnSpc>
              <a:buFontTx/>
              <a:buChar char="•"/>
            </a:pPr>
            <a:r>
              <a:rPr lang="en-US" altLang="en-US" sz="2400" dirty="0" smtClean="0">
                <a:latin typeface="Arial" pitchFamily="34" charset="0"/>
              </a:rPr>
              <a:t>You’ll get some sleep while the caffeine takes effect.</a:t>
            </a:r>
          </a:p>
          <a:p>
            <a:pPr>
              <a:lnSpc>
                <a:spcPct val="90000"/>
              </a:lnSpc>
              <a:buFontTx/>
              <a:buChar char="•"/>
            </a:pPr>
            <a:r>
              <a:rPr lang="en-US" altLang="en-US" sz="2400" dirty="0" smtClean="0">
                <a:latin typeface="Arial" pitchFamily="34" charset="0"/>
              </a:rPr>
              <a:t>When you get home, don’t go to sleep right away; let the effects of the caffeine wear off.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en-US" dirty="0" smtClean="0"/>
              <a:t>If you hit a rumble strip...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066800" y="3429000"/>
            <a:ext cx="7162800" cy="2305050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altLang="en-US" dirty="0">
                <a:solidFill>
                  <a:srgbClr val="FF0000"/>
                </a:solidFill>
                <a:latin typeface="Arial" charset="0"/>
              </a:rPr>
              <a:t>It is a sure sign that you need to pull off the road </a:t>
            </a:r>
            <a:r>
              <a:rPr lang="en-US" altLang="en-US" b="1" u="sng" dirty="0">
                <a:solidFill>
                  <a:srgbClr val="FF0000"/>
                </a:solidFill>
                <a:latin typeface="Arial" charset="0"/>
              </a:rPr>
              <a:t>immediately</a:t>
            </a:r>
            <a:r>
              <a:rPr lang="en-US" altLang="en-US" dirty="0">
                <a:solidFill>
                  <a:srgbClr val="FF0000"/>
                </a:solidFill>
                <a:latin typeface="Arial" charset="0"/>
              </a:rPr>
              <a:t> and get some sleep!</a:t>
            </a:r>
          </a:p>
          <a:p>
            <a:pPr fontAlgn="auto">
              <a:spcAft>
                <a:spcPts val="0"/>
              </a:spcAft>
              <a:defRPr/>
            </a:pPr>
            <a:endParaRPr lang="en-US" altLang="en-US" dirty="0">
              <a:latin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altLang="en-US"/>
              <a:t>Fall-asleep-crashes are often fatal.  Why?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3657600" y="2438400"/>
            <a:ext cx="5003800" cy="1905000"/>
          </a:xfrm>
        </p:spPr>
        <p:txBody>
          <a:bodyPr/>
          <a:lstStyle/>
          <a:p>
            <a:pPr>
              <a:buFontTx/>
              <a:buChar char="•"/>
            </a:pPr>
            <a:r>
              <a:rPr lang="en-US" altLang="en-US" sz="2800" dirty="0" smtClean="0">
                <a:latin typeface="Arial" pitchFamily="34" charset="0"/>
              </a:rPr>
              <a:t>Fall-asleep-crashes occur more often on roadways where speed limits are higher.</a:t>
            </a:r>
          </a:p>
        </p:txBody>
      </p:sp>
      <p:pic>
        <p:nvPicPr>
          <p:cNvPr id="22532" name="Picture 4" descr="C:\WINDOWS\Application Data\Microsoft\Media Catalog\Downloaded Clips\cl2\bd07308_.wmf"/>
          <p:cNvPicPr>
            <a:picLocks noGrp="1" noChangeAspect="1" noChangeArrowheads="1"/>
          </p:cNvPicPr>
          <p:nvPr>
            <p:ph type="clipArt" sz="half"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838199" y="4343400"/>
            <a:ext cx="5286321" cy="1905000"/>
          </a:xfr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altLang="en-US"/>
              <a:t>Fall-asleep-crashes are often fatal.  Why?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733800" y="3124200"/>
            <a:ext cx="4572000" cy="3105150"/>
          </a:xfrm>
        </p:spPr>
        <p:txBody>
          <a:bodyPr/>
          <a:lstStyle/>
          <a:p>
            <a:pPr>
              <a:buFontTx/>
              <a:buChar char="•"/>
            </a:pPr>
            <a:r>
              <a:rPr lang="en-US" altLang="en-US" sz="2800" dirty="0" smtClean="0">
                <a:latin typeface="Arial" pitchFamily="34" charset="0"/>
              </a:rPr>
              <a:t>The driver’s eyes are closed so there is </a:t>
            </a:r>
            <a:r>
              <a:rPr lang="en-US" altLang="en-US" sz="2800" b="1" u="sng" dirty="0" smtClean="0">
                <a:latin typeface="Arial" pitchFamily="34" charset="0"/>
              </a:rPr>
              <a:t>NO</a:t>
            </a:r>
            <a:r>
              <a:rPr lang="en-US" altLang="en-US" sz="2800" dirty="0" smtClean="0">
                <a:latin typeface="Arial" pitchFamily="34" charset="0"/>
              </a:rPr>
              <a:t> attempt to make a corrective maneuver.</a:t>
            </a:r>
          </a:p>
        </p:txBody>
      </p:sp>
      <p:pic>
        <p:nvPicPr>
          <p:cNvPr id="44036" name="Picture 4" descr="C:\WINDOWS\Application Data\Microsoft\Media Catalog\Downloaded Clips\cl0\hm00380_.wmf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33400" y="1828800"/>
            <a:ext cx="1676400" cy="1433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4037" name="Picture 5" descr="C:\WINDOWS\Application Data\Microsoft\Media Catalog\Downloaded Clips\cl0\hm00382_.wmf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356360" y="3429000"/>
            <a:ext cx="1676400" cy="1347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4038" name="Picture 6" descr="C:\WINDOWS\Application Data\Microsoft\Media Catalog\Downloaded Clips\cl0\hm00381_.wmf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015490" y="4906328"/>
            <a:ext cx="1676400" cy="1392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altLang="en-US"/>
              <a:t>Fall-asleep-crashes are often fatal.  Why?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4622800" y="2438400"/>
            <a:ext cx="4013200" cy="3619500"/>
          </a:xfrm>
        </p:spPr>
        <p:txBody>
          <a:bodyPr/>
          <a:lstStyle/>
          <a:p>
            <a:pPr>
              <a:buFontTx/>
              <a:buChar char="•"/>
            </a:pPr>
            <a:r>
              <a:rPr lang="en-US" altLang="en-US" sz="2800" dirty="0" smtClean="0">
                <a:latin typeface="Arial" pitchFamily="34" charset="0"/>
              </a:rPr>
              <a:t>The driver is usually alone in the vehicle so there is no one to alert the driver to danger.</a:t>
            </a:r>
          </a:p>
        </p:txBody>
      </p:sp>
      <p:pic>
        <p:nvPicPr>
          <p:cNvPr id="45060" name="Picture 4" descr="C:\WINDOWS\Application Data\Microsoft\Media Catalog\Downloaded Clips\cl45\j0172593.gif"/>
          <p:cNvPicPr>
            <a:picLocks noGrp="1" noChangeAspect="1" noChangeArrowheads="1" noCrop="1"/>
          </p:cNvPicPr>
          <p:nvPr>
            <p:ph type="clipArt"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457200" y="2959100"/>
            <a:ext cx="4013200" cy="2024063"/>
          </a:xfr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200" smtClean="0"/>
              <a:t>More than 100,000 crashes a year are the result of drowsy driving.</a:t>
            </a:r>
            <a:endParaRPr lang="en-US" altLang="en-US" smtClean="0"/>
          </a:p>
        </p:txBody>
      </p:sp>
      <p:graphicFrame>
        <p:nvGraphicFramePr>
          <p:cNvPr id="6146" name="Object 2"/>
          <p:cNvGraphicFramePr>
            <a:graphicFrameLocks noChangeAspect="1"/>
          </p:cNvGraphicFramePr>
          <p:nvPr>
            <p:ph idx="1"/>
          </p:nvPr>
        </p:nvGraphicFramePr>
        <p:xfrm>
          <a:off x="914400" y="1885950"/>
          <a:ext cx="7264400" cy="4171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8" name="Clip" r:id="rId3" imgW="1816560" imgH="1042200" progId="">
                  <p:embed/>
                </p:oleObj>
              </mc:Choice>
              <mc:Fallback>
                <p:oleObj name="Clip" r:id="rId3" imgW="1816560" imgH="1042200" progId="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885950"/>
                        <a:ext cx="7264400" cy="41719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True or False?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885950"/>
            <a:ext cx="7696200" cy="4171950"/>
          </a:xfrm>
        </p:spPr>
        <p:txBody>
          <a:bodyPr/>
          <a:lstStyle/>
          <a:p>
            <a:pPr>
              <a:lnSpc>
                <a:spcPct val="90000"/>
              </a:lnSpc>
              <a:buFontTx/>
              <a:buChar char="•"/>
            </a:pPr>
            <a:r>
              <a:rPr lang="en-US" altLang="en-US" smtClean="0">
                <a:latin typeface="Arial" pitchFamily="34" charset="0"/>
              </a:rPr>
              <a:t>Coffee overcomes the effects of drowsiness while driving.</a:t>
            </a:r>
          </a:p>
          <a:p>
            <a:pPr>
              <a:lnSpc>
                <a:spcPct val="90000"/>
              </a:lnSpc>
              <a:buFontTx/>
              <a:buChar char="•"/>
            </a:pPr>
            <a:r>
              <a:rPr lang="en-US" altLang="en-US" smtClean="0">
                <a:latin typeface="Arial" pitchFamily="34" charset="0"/>
              </a:rPr>
              <a:t>I can tell when I’m going to fall asleep.</a:t>
            </a:r>
          </a:p>
          <a:p>
            <a:pPr>
              <a:lnSpc>
                <a:spcPct val="90000"/>
              </a:lnSpc>
              <a:buFontTx/>
              <a:buChar char="•"/>
            </a:pPr>
            <a:r>
              <a:rPr lang="en-US" altLang="en-US" smtClean="0">
                <a:latin typeface="Arial" pitchFamily="34" charset="0"/>
              </a:rPr>
              <a:t>I’m a safe driver so it doesn’t matter if I’m sleepy.</a:t>
            </a:r>
          </a:p>
          <a:p>
            <a:pPr>
              <a:lnSpc>
                <a:spcPct val="90000"/>
              </a:lnSpc>
              <a:buFontTx/>
              <a:buChar char="•"/>
            </a:pPr>
            <a:r>
              <a:rPr lang="en-US" altLang="en-US" smtClean="0">
                <a:latin typeface="Arial" pitchFamily="34" charset="0"/>
              </a:rPr>
              <a:t>I can’t take naps.</a:t>
            </a:r>
          </a:p>
          <a:p>
            <a:pPr>
              <a:lnSpc>
                <a:spcPct val="90000"/>
              </a:lnSpc>
              <a:buFontTx/>
              <a:buChar char="•"/>
            </a:pPr>
            <a:r>
              <a:rPr lang="en-US" altLang="en-US" smtClean="0">
                <a:latin typeface="Arial" pitchFamily="34" charset="0"/>
              </a:rPr>
              <a:t>Being sleepy makes you misperceive things.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200" smtClean="0"/>
              <a:t>Coffee overcomes the effects of drowsiness while driving.  FALSE.</a:t>
            </a:r>
            <a:endParaRPr lang="en-US" altLang="en-US" smtClean="0"/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2819400" y="1885950"/>
            <a:ext cx="6019800" cy="4171950"/>
          </a:xfrm>
        </p:spPr>
        <p:txBody>
          <a:bodyPr/>
          <a:lstStyle/>
          <a:p>
            <a:pPr>
              <a:buFontTx/>
              <a:buChar char="•"/>
            </a:pPr>
            <a:r>
              <a:rPr lang="en-US" altLang="en-US" sz="2800" smtClean="0">
                <a:latin typeface="Arial" pitchFamily="34" charset="0"/>
              </a:rPr>
              <a:t>Stimulants alone are no substitute for sleep.</a:t>
            </a:r>
          </a:p>
          <a:p>
            <a:pPr>
              <a:buFontTx/>
              <a:buChar char="•"/>
            </a:pPr>
            <a:r>
              <a:rPr lang="en-US" altLang="en-US" sz="2800" smtClean="0">
                <a:latin typeface="Arial" pitchFamily="34" charset="0"/>
              </a:rPr>
              <a:t>Coffee or cola might help you feel alert, but only for a short time.</a:t>
            </a:r>
          </a:p>
          <a:p>
            <a:pPr>
              <a:buFontTx/>
              <a:buChar char="•"/>
            </a:pPr>
            <a:r>
              <a:rPr lang="en-US" altLang="en-US" sz="2800" smtClean="0">
                <a:latin typeface="Arial" pitchFamily="34" charset="0"/>
              </a:rPr>
              <a:t>You still could have “micro sleeps” lasting 4 to 5 seconds. </a:t>
            </a:r>
          </a:p>
          <a:p>
            <a:pPr>
              <a:buFontTx/>
              <a:buChar char="•"/>
            </a:pPr>
            <a:r>
              <a:rPr lang="en-US" altLang="en-US" sz="2800" smtClean="0">
                <a:latin typeface="Arial" pitchFamily="34" charset="0"/>
              </a:rPr>
              <a:t>Stimulants </a:t>
            </a:r>
            <a:r>
              <a:rPr lang="en-US" altLang="en-US" sz="2800" u="sng" smtClean="0">
                <a:latin typeface="Arial" pitchFamily="34" charset="0"/>
              </a:rPr>
              <a:t>combined</a:t>
            </a:r>
            <a:r>
              <a:rPr lang="en-US" altLang="en-US" sz="2800" smtClean="0">
                <a:latin typeface="Arial" pitchFamily="34" charset="0"/>
              </a:rPr>
              <a:t> with sleep will increase alertness.</a:t>
            </a:r>
          </a:p>
        </p:txBody>
      </p:sp>
      <p:pic>
        <p:nvPicPr>
          <p:cNvPr id="26628" name="Picture 4" descr="C:\WINDOWS\Application Data\Microsoft\Media Catalog\Downloaded Clips\cl5e\j0236266.gif"/>
          <p:cNvPicPr>
            <a:picLocks noGrp="1" noChangeAspect="1" noChangeArrowheads="1" noCrop="1"/>
          </p:cNvPicPr>
          <p:nvPr>
            <p:ph type="clipArt"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380999" y="2057400"/>
            <a:ext cx="2259413" cy="2057400"/>
          </a:xfr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altLang="en-US"/>
              <a:t>I can tell when I’m going to fall asleep.  FALSE.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81000" y="1981200"/>
            <a:ext cx="4114800" cy="4114800"/>
          </a:xfrm>
        </p:spPr>
        <p:txBody>
          <a:bodyPr/>
          <a:lstStyle/>
          <a:p>
            <a:pPr>
              <a:buFontTx/>
              <a:buChar char="•"/>
            </a:pPr>
            <a:r>
              <a:rPr lang="en-US" altLang="en-US" sz="2400" dirty="0" smtClean="0">
                <a:latin typeface="Arial" pitchFamily="34" charset="0"/>
              </a:rPr>
              <a:t>You can’t control or tell when you are about to fall asleep.</a:t>
            </a:r>
          </a:p>
          <a:p>
            <a:pPr>
              <a:buFontTx/>
              <a:buChar char="•"/>
            </a:pPr>
            <a:r>
              <a:rPr lang="en-US" altLang="en-US" sz="2400" dirty="0" smtClean="0">
                <a:latin typeface="Arial" pitchFamily="34" charset="0"/>
              </a:rPr>
              <a:t>Sleep is </a:t>
            </a:r>
            <a:r>
              <a:rPr lang="en-US" altLang="en-US" sz="2400" b="1" u="sng" dirty="0" smtClean="0">
                <a:latin typeface="Arial" pitchFamily="34" charset="0"/>
              </a:rPr>
              <a:t>not</a:t>
            </a:r>
            <a:r>
              <a:rPr lang="en-US" altLang="en-US" sz="2400" dirty="0" smtClean="0">
                <a:latin typeface="Arial" pitchFamily="34" charset="0"/>
              </a:rPr>
              <a:t> voluntary.</a:t>
            </a:r>
          </a:p>
          <a:p>
            <a:pPr>
              <a:buFontTx/>
              <a:buChar char="•"/>
            </a:pPr>
            <a:r>
              <a:rPr lang="en-US" altLang="en-US" sz="2400" dirty="0" smtClean="0">
                <a:latin typeface="Arial" pitchFamily="34" charset="0"/>
              </a:rPr>
              <a:t>You can fall asleep and not even know it.</a:t>
            </a:r>
          </a:p>
          <a:p>
            <a:pPr>
              <a:buFontTx/>
              <a:buChar char="•"/>
            </a:pPr>
            <a:r>
              <a:rPr lang="en-US" altLang="en-US" sz="2400" dirty="0" smtClean="0">
                <a:latin typeface="Arial" pitchFamily="34" charset="0"/>
              </a:rPr>
              <a:t>You can’t tell how long you’ve been asleep.</a:t>
            </a:r>
          </a:p>
        </p:txBody>
      </p:sp>
      <p:pic>
        <p:nvPicPr>
          <p:cNvPr id="27652" name="Picture 4" descr="C:\WINDOWS\Application Data\Microsoft\Media Catalog\Downloaded Clips\cl1\pe02576_.wmf"/>
          <p:cNvPicPr>
            <a:picLocks noGrp="1" noChangeAspect="1" noChangeArrowheads="1"/>
          </p:cNvPicPr>
          <p:nvPr>
            <p:ph type="clipArt" sz="half" idx="2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4622800" y="1965325"/>
            <a:ext cx="4013200" cy="4013200"/>
          </a:xfr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altLang="en-US" sz="3600"/>
              <a:t>I’m a safe driver so it doesn’t matter if I’m sleepy.  FALSE.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>
              <a:buFontTx/>
              <a:buChar char="•"/>
            </a:pPr>
            <a:r>
              <a:rPr lang="en-US" altLang="en-US" sz="2800" smtClean="0">
                <a:latin typeface="Arial" pitchFamily="34" charset="0"/>
              </a:rPr>
              <a:t>The only safe driver is an alert driver.</a:t>
            </a:r>
          </a:p>
          <a:p>
            <a:pPr>
              <a:buFontTx/>
              <a:buChar char="•"/>
            </a:pPr>
            <a:r>
              <a:rPr lang="en-US" altLang="en-US" sz="2800" smtClean="0">
                <a:latin typeface="Arial" pitchFamily="34" charset="0"/>
              </a:rPr>
              <a:t>Even the safest driver becomes confused or uses poor judgment when sleepy.</a:t>
            </a:r>
          </a:p>
          <a:p>
            <a:pPr>
              <a:buFontTx/>
              <a:buChar char="•"/>
            </a:pPr>
            <a:r>
              <a:rPr lang="en-US" altLang="en-US" sz="2800" smtClean="0">
                <a:latin typeface="Arial" pitchFamily="34" charset="0"/>
              </a:rPr>
              <a:t>A safe driver does not drive when sleepy.</a:t>
            </a:r>
          </a:p>
        </p:txBody>
      </p:sp>
      <p:graphicFrame>
        <p:nvGraphicFramePr>
          <p:cNvPr id="7170" name="Object 2"/>
          <p:cNvGraphicFramePr>
            <a:graphicFrameLocks noChangeAspect="1"/>
          </p:cNvGraphicFramePr>
          <p:nvPr>
            <p:ph sz="half" idx="1"/>
          </p:nvPr>
        </p:nvGraphicFramePr>
        <p:xfrm>
          <a:off x="3478213" y="1885950"/>
          <a:ext cx="2136775" cy="2009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3" name="Clip" r:id="rId3" imgW="1692360" imgH="1592640" progId="">
                  <p:embed/>
                </p:oleObj>
              </mc:Choice>
              <mc:Fallback>
                <p:oleObj name="Clip" r:id="rId3" imgW="1692360" imgH="1592640" progId="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78213" y="1885950"/>
                        <a:ext cx="2136775" cy="20097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Wake Up and Get Some Sleep!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buFontTx/>
              <a:buChar char="•"/>
            </a:pPr>
            <a:r>
              <a:rPr lang="en-US" altLang="en-US" sz="3000" smtClean="0">
                <a:latin typeface="Arial" pitchFamily="34" charset="0"/>
              </a:rPr>
              <a:t>Do you know what the most dangerous part of your day is?</a:t>
            </a:r>
            <a:endParaRPr lang="en-US" altLang="en-US" sz="3000" smtClean="0"/>
          </a:p>
        </p:txBody>
      </p:sp>
      <p:graphicFrame>
        <p:nvGraphicFramePr>
          <p:cNvPr id="1026" name="Object 2"/>
          <p:cNvGraphicFramePr>
            <a:graphicFrameLocks noChangeAspect="1"/>
          </p:cNvGraphicFramePr>
          <p:nvPr>
            <p:ph type="clipArt" sz="half" idx="2"/>
          </p:nvPr>
        </p:nvGraphicFramePr>
        <p:xfrm>
          <a:off x="5659438" y="1885950"/>
          <a:ext cx="1939925" cy="4171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" name="Clip" r:id="rId3" imgW="1857600" imgH="3995640" progId="">
                  <p:embed/>
                </p:oleObj>
              </mc:Choice>
              <mc:Fallback>
                <p:oleObj name="Clip" r:id="rId3" imgW="1857600" imgH="3995640" progId="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59438" y="1885950"/>
                        <a:ext cx="1939925" cy="41719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I can’t take naps.  FALSE.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>
              <a:buFontTx/>
              <a:buChar char="•"/>
            </a:pPr>
            <a:r>
              <a:rPr lang="en-US" altLang="en-US" sz="2800" smtClean="0">
                <a:latin typeface="Arial" pitchFamily="34" charset="0"/>
              </a:rPr>
              <a:t>People who say they can’t nap can fall asleep quickly if they are sleep deprived.</a:t>
            </a:r>
          </a:p>
          <a:p>
            <a:pPr>
              <a:buFontTx/>
              <a:buChar char="•"/>
            </a:pPr>
            <a:r>
              <a:rPr lang="en-US" altLang="en-US" sz="2800" smtClean="0">
                <a:latin typeface="Arial" pitchFamily="34" charset="0"/>
              </a:rPr>
              <a:t>If you think you can’t nap, pull over to a safe place and rest for 15 minutes.  You will be surprised!</a:t>
            </a:r>
          </a:p>
        </p:txBody>
      </p:sp>
      <p:pic>
        <p:nvPicPr>
          <p:cNvPr id="28676" name="Picture 4" descr="C:\WINDOWS\Application Data\Microsoft\Media Catalog\Downloaded Clips\cl24\j0092377.wmf"/>
          <p:cNvPicPr>
            <a:picLocks noGrp="1" noChangeAspect="1" noChangeArrowheads="1"/>
          </p:cNvPicPr>
          <p:nvPr>
            <p:ph type="clipArt" sz="half"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457200" y="2527300"/>
            <a:ext cx="4013200" cy="2889250"/>
          </a:xfr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altLang="en-US"/>
              <a:t>Being sleepy makes you misperceive things.  TRUE.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057400"/>
            <a:ext cx="8229600" cy="4068763"/>
          </a:xfrm>
        </p:spPr>
        <p:txBody>
          <a:bodyPr/>
          <a:lstStyle/>
          <a:p>
            <a:pPr>
              <a:buFontTx/>
              <a:buChar char="•"/>
            </a:pPr>
            <a:r>
              <a:rPr lang="en-US" altLang="en-US" dirty="0" smtClean="0">
                <a:latin typeface="Arial" pitchFamily="34" charset="0"/>
              </a:rPr>
              <a:t>A drowsy driver does not process information as fast or accurately as an alert driver.</a:t>
            </a:r>
          </a:p>
          <a:p>
            <a:pPr>
              <a:buFontTx/>
              <a:buChar char="•"/>
            </a:pPr>
            <a:r>
              <a:rPr lang="en-US" altLang="en-US" dirty="0" smtClean="0">
                <a:latin typeface="Arial" pitchFamily="34" charset="0"/>
              </a:rPr>
              <a:t>A drowsy driver is unable to react quickly enough to avoid a crash.</a:t>
            </a:r>
          </a:p>
          <a:p>
            <a:pPr>
              <a:buFontTx/>
              <a:buChar char="•"/>
            </a:pPr>
            <a:r>
              <a:rPr lang="en-US" altLang="en-US" dirty="0" smtClean="0">
                <a:latin typeface="Arial" pitchFamily="34" charset="0"/>
              </a:rPr>
              <a:t>The average person needs 7 to 8 hours of sleep per day for optimal performance.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altLang="en-US"/>
              <a:t>Even one warning sign is one too many!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Char char="•"/>
            </a:pPr>
            <a:r>
              <a:rPr lang="en-US" altLang="en-US" smtClean="0">
                <a:latin typeface="Arial" pitchFamily="34" charset="0"/>
              </a:rPr>
              <a:t>These things </a:t>
            </a:r>
            <a:r>
              <a:rPr lang="en-US" altLang="en-US" b="1" u="sng" smtClean="0">
                <a:latin typeface="Arial" pitchFamily="34" charset="0"/>
              </a:rPr>
              <a:t>will not</a:t>
            </a:r>
            <a:r>
              <a:rPr lang="en-US" altLang="en-US" smtClean="0">
                <a:latin typeface="Arial" pitchFamily="34" charset="0"/>
              </a:rPr>
              <a:t> keep you awake while driving.  </a:t>
            </a:r>
          </a:p>
          <a:p>
            <a:pPr lvl="1">
              <a:buFontTx/>
              <a:buChar char="–"/>
            </a:pPr>
            <a:r>
              <a:rPr lang="en-US" altLang="en-US" smtClean="0">
                <a:latin typeface="Arial" pitchFamily="34" charset="0"/>
              </a:rPr>
              <a:t>Turning the volume up on the radio</a:t>
            </a:r>
          </a:p>
          <a:p>
            <a:pPr lvl="1">
              <a:buFontTx/>
              <a:buChar char="–"/>
            </a:pPr>
            <a:r>
              <a:rPr lang="en-US" altLang="en-US" smtClean="0">
                <a:latin typeface="Arial" pitchFamily="34" charset="0"/>
              </a:rPr>
              <a:t>Singing loudly</a:t>
            </a:r>
          </a:p>
          <a:p>
            <a:pPr lvl="1">
              <a:buFontTx/>
              <a:buChar char="–"/>
            </a:pPr>
            <a:r>
              <a:rPr lang="en-US" altLang="en-US" smtClean="0">
                <a:latin typeface="Arial" pitchFamily="34" charset="0"/>
              </a:rPr>
              <a:t>Chewing gum or eating</a:t>
            </a:r>
          </a:p>
          <a:p>
            <a:pPr lvl="1">
              <a:buFontTx/>
              <a:buChar char="–"/>
            </a:pPr>
            <a:r>
              <a:rPr lang="en-US" altLang="en-US" smtClean="0">
                <a:latin typeface="Arial" pitchFamily="34" charset="0"/>
              </a:rPr>
              <a:t>Getting out of the car and running around</a:t>
            </a:r>
          </a:p>
          <a:p>
            <a:pPr lvl="1">
              <a:buFontTx/>
              <a:buChar char="–"/>
            </a:pPr>
            <a:r>
              <a:rPr lang="en-US" altLang="en-US" smtClean="0">
                <a:latin typeface="Arial" pitchFamily="34" charset="0"/>
              </a:rPr>
              <a:t>Slapping yourself</a:t>
            </a:r>
          </a:p>
          <a:p>
            <a:pPr lvl="1">
              <a:buFontTx/>
              <a:buChar char="–"/>
            </a:pPr>
            <a:r>
              <a:rPr lang="en-US" altLang="en-US" smtClean="0">
                <a:latin typeface="Arial" pitchFamily="34" charset="0"/>
              </a:rPr>
              <a:t>Sticking your head out the window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Sleep is like a credit card.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981200"/>
            <a:ext cx="4572000" cy="4114800"/>
          </a:xfrm>
        </p:spPr>
        <p:txBody>
          <a:bodyPr/>
          <a:lstStyle/>
          <a:p>
            <a:pPr>
              <a:lnSpc>
                <a:spcPct val="90000"/>
              </a:lnSpc>
              <a:buFontTx/>
              <a:buChar char="•"/>
            </a:pPr>
            <a:r>
              <a:rPr lang="en-US" altLang="en-US" sz="2800" smtClean="0">
                <a:latin typeface="Arial" pitchFamily="34" charset="0"/>
              </a:rPr>
              <a:t>You can go into debt.</a:t>
            </a:r>
          </a:p>
          <a:p>
            <a:pPr>
              <a:lnSpc>
                <a:spcPct val="90000"/>
              </a:lnSpc>
              <a:buFontTx/>
              <a:buChar char="•"/>
            </a:pPr>
            <a:r>
              <a:rPr lang="en-US" altLang="en-US" sz="2800" smtClean="0">
                <a:latin typeface="Arial" pitchFamily="34" charset="0"/>
              </a:rPr>
              <a:t>Sleep debt can only be paid off by sleeping.</a:t>
            </a:r>
          </a:p>
          <a:p>
            <a:pPr>
              <a:lnSpc>
                <a:spcPct val="90000"/>
              </a:lnSpc>
              <a:buFontTx/>
              <a:buChar char="•"/>
            </a:pPr>
            <a:r>
              <a:rPr lang="en-US" altLang="en-US" sz="2800" smtClean="0">
                <a:latin typeface="Arial" pitchFamily="34" charset="0"/>
              </a:rPr>
              <a:t>You can’t overcome sleep by willpower.</a:t>
            </a:r>
          </a:p>
          <a:p>
            <a:pPr>
              <a:lnSpc>
                <a:spcPct val="90000"/>
              </a:lnSpc>
              <a:buFontTx/>
              <a:buChar char="•"/>
            </a:pPr>
            <a:r>
              <a:rPr lang="en-US" altLang="en-US" sz="2800" smtClean="0">
                <a:latin typeface="Arial" pitchFamily="34" charset="0"/>
              </a:rPr>
              <a:t>To stop feeling sleepy, your body needs to sleep.</a:t>
            </a:r>
          </a:p>
        </p:txBody>
      </p:sp>
      <p:pic>
        <p:nvPicPr>
          <p:cNvPr id="31748" name="Picture 4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715000" y="1905000"/>
            <a:ext cx="2940050" cy="414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749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248400" y="2286000"/>
            <a:ext cx="1371600" cy="938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altLang="en-US"/>
              <a:t>Make sleep your number one priority.</a:t>
            </a:r>
          </a:p>
        </p:txBody>
      </p:sp>
      <p:graphicFrame>
        <p:nvGraphicFramePr>
          <p:cNvPr id="8194" name="Object 2"/>
          <p:cNvGraphicFramePr>
            <a:graphicFrameLocks noChangeAspect="1"/>
          </p:cNvGraphicFramePr>
          <p:nvPr>
            <p:ph idx="1"/>
          </p:nvPr>
        </p:nvGraphicFramePr>
        <p:xfrm>
          <a:off x="3481388" y="1885950"/>
          <a:ext cx="2128837" cy="4171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6" name="Clip" r:id="rId3" imgW="1450080" imgH="2840040" progId="">
                  <p:embed/>
                </p:oleObj>
              </mc:Choice>
              <mc:Fallback>
                <p:oleObj name="Clip" r:id="rId3" imgW="1450080" imgH="2840040" progId="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81388" y="1885950"/>
                        <a:ext cx="2128837" cy="41719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Tips to help you get better sleep.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Tx/>
              <a:buChar char="•"/>
            </a:pPr>
            <a:r>
              <a:rPr lang="en-US" altLang="en-US" smtClean="0">
                <a:latin typeface="Arial" pitchFamily="34" charset="0"/>
              </a:rPr>
              <a:t>Make your room dark—just like nighttime.  The darker the better.</a:t>
            </a:r>
          </a:p>
          <a:p>
            <a:pPr>
              <a:lnSpc>
                <a:spcPct val="90000"/>
              </a:lnSpc>
              <a:buFontTx/>
              <a:buChar char="•"/>
            </a:pPr>
            <a:r>
              <a:rPr lang="en-US" altLang="en-US" smtClean="0">
                <a:latin typeface="Arial" pitchFamily="34" charset="0"/>
              </a:rPr>
              <a:t>Block outside sounds by wearing earplugs or using a noisy fan.</a:t>
            </a:r>
          </a:p>
          <a:p>
            <a:pPr>
              <a:lnSpc>
                <a:spcPct val="90000"/>
              </a:lnSpc>
              <a:buFontTx/>
              <a:buChar char="•"/>
            </a:pPr>
            <a:r>
              <a:rPr lang="en-US" altLang="en-US" smtClean="0">
                <a:latin typeface="Arial" pitchFamily="34" charset="0"/>
              </a:rPr>
              <a:t>Lower the thermostat to 60 to 65 degrees before going to bed.</a:t>
            </a:r>
          </a:p>
          <a:p>
            <a:pPr>
              <a:lnSpc>
                <a:spcPct val="90000"/>
              </a:lnSpc>
              <a:buFontTx/>
              <a:buChar char="•"/>
            </a:pPr>
            <a:r>
              <a:rPr lang="en-US" altLang="en-US" smtClean="0">
                <a:latin typeface="Arial" pitchFamily="34" charset="0"/>
              </a:rPr>
              <a:t>Try to stick to a regular sleep schedule, even on your days off.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altLang="en-US" dirty="0"/>
              <a:t>Shift work can be difficult on family and social life.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buFontTx/>
              <a:buChar char="•"/>
            </a:pPr>
            <a:r>
              <a:rPr lang="en-US" altLang="en-US" sz="2800" smtClean="0">
                <a:latin typeface="Arial" pitchFamily="34" charset="0"/>
              </a:rPr>
              <a:t>You are not alone in your frustration.</a:t>
            </a:r>
          </a:p>
          <a:p>
            <a:pPr>
              <a:buFontTx/>
              <a:buChar char="•"/>
            </a:pPr>
            <a:r>
              <a:rPr lang="en-US" altLang="en-US" sz="2800" smtClean="0">
                <a:latin typeface="Arial" pitchFamily="34" charset="0"/>
              </a:rPr>
              <a:t>Communication and careful planning are key to mixing family, friends and shift work.</a:t>
            </a:r>
          </a:p>
          <a:p>
            <a:endParaRPr lang="en-US" altLang="en-US" sz="2800" smtClean="0">
              <a:latin typeface="Arial" pitchFamily="34" charset="0"/>
            </a:endParaRPr>
          </a:p>
        </p:txBody>
      </p:sp>
      <p:pic>
        <p:nvPicPr>
          <p:cNvPr id="33796" name="Picture 4" descr="C:\WINDOWS\Application Data\Microsoft\Media Catalog\Downloaded Clips\cl1\pe03671_.wmf"/>
          <p:cNvPicPr>
            <a:picLocks noGrp="1" noChangeAspect="1" noChangeArrowheads="1"/>
          </p:cNvPicPr>
          <p:nvPr>
            <p:ph type="clipArt" sz="half" idx="2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4970463" y="1885950"/>
            <a:ext cx="3317875" cy="4171950"/>
          </a:xfr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 smtClean="0"/>
              <a:t>You can have a well-balanced home, work and social life.</a:t>
            </a:r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buFontTx/>
              <a:buChar char="•"/>
            </a:pPr>
            <a:r>
              <a:rPr lang="en-US" altLang="en-US" sz="2800" smtClean="0">
                <a:latin typeface="Arial" pitchFamily="34" charset="0"/>
              </a:rPr>
              <a:t>Ask for understanding from your family and friends.</a:t>
            </a:r>
          </a:p>
          <a:p>
            <a:pPr>
              <a:buFontTx/>
              <a:buChar char="•"/>
            </a:pPr>
            <a:r>
              <a:rPr lang="en-US" altLang="en-US" sz="2800" smtClean="0">
                <a:latin typeface="Arial" pitchFamily="34" charset="0"/>
              </a:rPr>
              <a:t>Communicate.</a:t>
            </a:r>
          </a:p>
          <a:p>
            <a:pPr>
              <a:buFontTx/>
              <a:buChar char="•"/>
            </a:pPr>
            <a:r>
              <a:rPr lang="en-US" altLang="en-US" sz="2800" smtClean="0">
                <a:latin typeface="Arial" pitchFamily="34" charset="0"/>
              </a:rPr>
              <a:t>Understand that shift work is hard on your family too.</a:t>
            </a:r>
          </a:p>
        </p:txBody>
      </p:sp>
      <p:pic>
        <p:nvPicPr>
          <p:cNvPr id="34820" name="Picture 4" descr="C:\WINDOWS\Application Data\Microsoft\Media Catalog\Downloaded Clips\cl3\bd07553_.wmf"/>
          <p:cNvPicPr>
            <a:picLocks noGrp="1" noChangeAspect="1" noChangeArrowheads="1"/>
          </p:cNvPicPr>
          <p:nvPr>
            <p:ph type="clipArt" sz="half" idx="2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4797425" y="1885950"/>
            <a:ext cx="3663950" cy="4171950"/>
          </a:xfr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Good news for shift workers!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>
              <a:buFontTx/>
              <a:buChar char="•"/>
            </a:pPr>
            <a:r>
              <a:rPr lang="en-US" altLang="en-US" sz="2800" smtClean="0">
                <a:latin typeface="Arial" pitchFamily="34" charset="0"/>
              </a:rPr>
              <a:t>You </a:t>
            </a:r>
            <a:r>
              <a:rPr lang="en-US" altLang="en-US" sz="2800" b="1" u="sng" smtClean="0">
                <a:latin typeface="Arial" pitchFamily="34" charset="0"/>
              </a:rPr>
              <a:t>do not</a:t>
            </a:r>
            <a:r>
              <a:rPr lang="en-US" altLang="en-US" sz="2800" smtClean="0">
                <a:latin typeface="Arial" pitchFamily="34" charset="0"/>
              </a:rPr>
              <a:t> have to be among the 75% of shift workers who feel sleepy every day.</a:t>
            </a:r>
          </a:p>
          <a:p>
            <a:pPr>
              <a:buFontTx/>
              <a:buChar char="•"/>
            </a:pPr>
            <a:r>
              <a:rPr lang="en-US" altLang="en-US" sz="2800" smtClean="0">
                <a:latin typeface="Arial" pitchFamily="34" charset="0"/>
              </a:rPr>
              <a:t>You can take action to minimize sleeping difficulties.</a:t>
            </a:r>
          </a:p>
          <a:p>
            <a:pPr>
              <a:buFontTx/>
              <a:buChar char="•"/>
            </a:pPr>
            <a:r>
              <a:rPr lang="en-US" altLang="en-US" sz="2800" smtClean="0">
                <a:latin typeface="Arial" pitchFamily="34" charset="0"/>
              </a:rPr>
              <a:t>Do something about it today!</a:t>
            </a:r>
          </a:p>
          <a:p>
            <a:pPr>
              <a:buFontTx/>
              <a:buChar char="•"/>
            </a:pPr>
            <a:endParaRPr lang="en-US" altLang="en-US" sz="2800" smtClean="0">
              <a:latin typeface="Arial" pitchFamily="34" charset="0"/>
            </a:endParaRPr>
          </a:p>
        </p:txBody>
      </p:sp>
      <p:pic>
        <p:nvPicPr>
          <p:cNvPr id="35844" name="Picture 4" descr="C:\WINDOWS\Application Data\Microsoft\Media Catalog\Downloaded Clips\cl6c\j0270576.wmf"/>
          <p:cNvPicPr>
            <a:picLocks noGrp="1" noChangeAspect="1" noChangeArrowheads="1"/>
          </p:cNvPicPr>
          <p:nvPr>
            <p:ph type="clipArt" sz="half"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457200" y="2389188"/>
            <a:ext cx="4013200" cy="3165475"/>
          </a:xfr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Better sleep tips.</a:t>
            </a:r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2438400" y="1752600"/>
            <a:ext cx="5562600" cy="4876800"/>
          </a:xfrm>
        </p:spPr>
        <p:txBody>
          <a:bodyPr/>
          <a:lstStyle/>
          <a:p>
            <a:pPr>
              <a:buFontTx/>
              <a:buChar char="•"/>
            </a:pPr>
            <a:r>
              <a:rPr lang="en-US" altLang="en-US" sz="2800" smtClean="0">
                <a:latin typeface="Arial" pitchFamily="34" charset="0"/>
              </a:rPr>
              <a:t>Maintain or improve your overall health.</a:t>
            </a:r>
          </a:p>
          <a:p>
            <a:pPr lvl="1">
              <a:buFontTx/>
              <a:buChar char="–"/>
            </a:pPr>
            <a:r>
              <a:rPr lang="en-US" altLang="en-US" sz="2400" smtClean="0">
                <a:latin typeface="Arial" pitchFamily="34" charset="0"/>
              </a:rPr>
              <a:t>Eat well and get exercise at least three times a week.</a:t>
            </a:r>
          </a:p>
          <a:p>
            <a:pPr lvl="1">
              <a:buFontTx/>
              <a:buChar char="–"/>
            </a:pPr>
            <a:r>
              <a:rPr lang="en-US" altLang="en-US" sz="2400" smtClean="0">
                <a:latin typeface="Arial" pitchFamily="34" charset="0"/>
              </a:rPr>
              <a:t>Allow at least three hours between exercise and bedtime.</a:t>
            </a:r>
            <a:endParaRPr lang="en-US" altLang="en-US" smtClean="0">
              <a:latin typeface="Arial" pitchFamily="34" charset="0"/>
            </a:endParaRPr>
          </a:p>
        </p:txBody>
      </p:sp>
      <p:pic>
        <p:nvPicPr>
          <p:cNvPr id="36868" name="Picture 4" descr="C:\WINDOWS\Application Data\Microsoft\Media Catalog\Downloaded Clips\cl23\j0089644.wmf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562725" y="4595813"/>
            <a:ext cx="1535113" cy="1844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6869" name="Picture 5" descr="C:\WINDOWS\Application Data\Microsoft\Media Catalog\Downloaded Clips\cl72\j0286855.wmf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04800" y="1752600"/>
            <a:ext cx="2208213" cy="1884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altLang="en-US"/>
              <a:t/>
            </a:r>
            <a:br>
              <a:rPr lang="en-US" altLang="en-US"/>
            </a:br>
            <a:r>
              <a:rPr lang="en-US" altLang="en-US"/>
              <a:t>The most dangerous part of your day is...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2057400"/>
            <a:ext cx="8229600" cy="4525963"/>
          </a:xfrm>
        </p:spPr>
        <p:txBody>
          <a:bodyPr/>
          <a:lstStyle/>
          <a:p>
            <a:pPr>
              <a:buFontTx/>
              <a:buChar char="•"/>
            </a:pPr>
            <a:r>
              <a:rPr lang="en-US" altLang="en-US" smtClean="0">
                <a:latin typeface="Arial" pitchFamily="34" charset="0"/>
              </a:rPr>
              <a:t>Your late night and early morning drive home from work.</a:t>
            </a:r>
            <a:endParaRPr lang="en-US" altLang="en-US" smtClean="0"/>
          </a:p>
          <a:p>
            <a:endParaRPr lang="en-US" altLang="en-US" smtClean="0"/>
          </a:p>
          <a:p>
            <a:pPr>
              <a:buFontTx/>
              <a:buChar char="•"/>
            </a:pPr>
            <a:r>
              <a:rPr lang="en-US" altLang="en-US" smtClean="0">
                <a:latin typeface="Arial" pitchFamily="34" charset="0"/>
              </a:rPr>
              <a:t>Shift workers are at high risk for falling asleep at the wheel.</a:t>
            </a:r>
            <a:endParaRPr lang="en-US" altLang="en-US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Better sleep tips.</a:t>
            </a:r>
          </a:p>
        </p:txBody>
      </p:sp>
      <p:sp>
        <p:nvSpPr>
          <p:cNvPr id="70659" name="Rectangle 3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>
              <a:buFontTx/>
              <a:buChar char="•"/>
            </a:pPr>
            <a:r>
              <a:rPr lang="en-US" altLang="en-US" sz="2800" smtClean="0">
                <a:latin typeface="Arial" pitchFamily="34" charset="0"/>
              </a:rPr>
              <a:t>Avoid caffeine several hours before going to bed.</a:t>
            </a:r>
          </a:p>
          <a:p>
            <a:pPr lvl="1">
              <a:buFontTx/>
              <a:buChar char="–"/>
            </a:pPr>
            <a:r>
              <a:rPr lang="en-US" altLang="en-US" sz="2400" smtClean="0">
                <a:latin typeface="Arial" pitchFamily="34" charset="0"/>
              </a:rPr>
              <a:t>Its stimulating effects will peak two to four hours later and may linger for several hours more.</a:t>
            </a:r>
          </a:p>
        </p:txBody>
      </p:sp>
      <p:pic>
        <p:nvPicPr>
          <p:cNvPr id="37892" name="Picture 4" descr="C:\WINDOWS\Application Data\Microsoft\Media Catalog\Downloaded Clips\cl5e\j0236266.gif"/>
          <p:cNvPicPr>
            <a:picLocks noGrp="1" noChangeAspect="1" noChangeArrowheads="1" noCrop="1"/>
          </p:cNvPicPr>
          <p:nvPr>
            <p:ph type="clipArt"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990600" y="2362200"/>
            <a:ext cx="2717800" cy="2473325"/>
          </a:xfr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Better sleep tips.</a:t>
            </a:r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 rtlCol="0">
            <a:normAutofit lnSpcReduction="10000"/>
          </a:bodyPr>
          <a:lstStyle/>
          <a:p>
            <a:pPr fontAlgn="auto">
              <a:spcAft>
                <a:spcPts val="0"/>
              </a:spcAft>
              <a:buFontTx/>
              <a:buChar char="•"/>
              <a:defRPr/>
            </a:pPr>
            <a:r>
              <a:rPr lang="en-US" altLang="en-US" sz="2800">
                <a:latin typeface="Arial" charset="0"/>
              </a:rPr>
              <a:t>Avoid alcohol before going to bed.</a:t>
            </a:r>
          </a:p>
          <a:p>
            <a:pPr lvl="1" fontAlgn="auto">
              <a:spcAft>
                <a:spcPts val="0"/>
              </a:spcAft>
              <a:buFontTx/>
              <a:buChar char="–"/>
              <a:defRPr/>
            </a:pPr>
            <a:r>
              <a:rPr lang="en-US" altLang="en-US" sz="2400">
                <a:latin typeface="Arial" charset="0"/>
              </a:rPr>
              <a:t>It may make you fall asleep faster, but will make it harder to stay asleep.</a:t>
            </a:r>
          </a:p>
          <a:p>
            <a:pPr lvl="1" fontAlgn="auto">
              <a:spcAft>
                <a:spcPts val="0"/>
              </a:spcAft>
              <a:buFontTx/>
              <a:buChar char="–"/>
              <a:defRPr/>
            </a:pPr>
            <a:r>
              <a:rPr lang="en-US" altLang="en-US" sz="2400">
                <a:latin typeface="Arial" charset="0"/>
              </a:rPr>
              <a:t>Alcohol deprives your body of deep rest and you end up sleeping in fragments.</a:t>
            </a:r>
          </a:p>
        </p:txBody>
      </p:sp>
      <p:pic>
        <p:nvPicPr>
          <p:cNvPr id="38916" name="Picture 4" descr="C:\WINDOWS\Application Data\Microsoft\Media Catalog\Downloaded Clips\cl0\fd00001_.wmf"/>
          <p:cNvPicPr>
            <a:picLocks noGrp="1" noChangeAspect="1" noChangeArrowheads="1"/>
          </p:cNvPicPr>
          <p:nvPr>
            <p:ph type="clipArt" sz="half" idx="2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5014913" y="1885950"/>
            <a:ext cx="3227387" cy="4171950"/>
          </a:xfr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Better sleep tips.</a:t>
            </a:r>
          </a:p>
        </p:txBody>
      </p:sp>
      <p:sp>
        <p:nvSpPr>
          <p:cNvPr id="72707" name="Rectangle 3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>
              <a:buFontTx/>
              <a:buChar char="•"/>
            </a:pPr>
            <a:r>
              <a:rPr lang="en-US" altLang="en-US" sz="2800" smtClean="0">
                <a:latin typeface="Arial" pitchFamily="34" charset="0"/>
              </a:rPr>
              <a:t>Know the side effects of medications.</a:t>
            </a:r>
          </a:p>
          <a:p>
            <a:pPr lvl="1">
              <a:buFontTx/>
              <a:buChar char="–"/>
            </a:pPr>
            <a:r>
              <a:rPr lang="en-US" altLang="en-US" sz="2400" smtClean="0">
                <a:latin typeface="Arial" pitchFamily="34" charset="0"/>
              </a:rPr>
              <a:t>Some medications can increase sleepiness and make driving dangerous.</a:t>
            </a:r>
          </a:p>
          <a:p>
            <a:pPr lvl="1">
              <a:buFontTx/>
              <a:buChar char="–"/>
            </a:pPr>
            <a:r>
              <a:rPr lang="en-US" altLang="en-US" sz="2400" smtClean="0">
                <a:latin typeface="Arial" pitchFamily="34" charset="0"/>
              </a:rPr>
              <a:t>Others can cause sleeping difficulties.</a:t>
            </a:r>
          </a:p>
          <a:p>
            <a:pPr lvl="1">
              <a:buFontTx/>
              <a:buChar char="–"/>
            </a:pPr>
            <a:r>
              <a:rPr lang="en-US" altLang="en-US" sz="2400" smtClean="0">
                <a:latin typeface="Arial" pitchFamily="34" charset="0"/>
              </a:rPr>
              <a:t>Read all labels and talk to your doctor.</a:t>
            </a:r>
          </a:p>
        </p:txBody>
      </p:sp>
      <p:pic>
        <p:nvPicPr>
          <p:cNvPr id="39940" name="Picture 4" descr="C:\WINDOWS\Application Data\Microsoft\Media Catalog\Downloaded Clips\cl8\bd20079_.wmf"/>
          <p:cNvPicPr>
            <a:picLocks noGrp="1" noChangeAspect="1" noChangeArrowheads="1"/>
          </p:cNvPicPr>
          <p:nvPr>
            <p:ph type="clipArt" sz="half"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457200" y="2084388"/>
            <a:ext cx="4013200" cy="3773487"/>
          </a:xfr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Better sleep tips.</a:t>
            </a:r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457200" y="4048125"/>
            <a:ext cx="7848600" cy="2009775"/>
          </a:xfrm>
        </p:spPr>
        <p:txBody>
          <a:bodyPr/>
          <a:lstStyle/>
          <a:p>
            <a:pPr>
              <a:buFontTx/>
              <a:buChar char="•"/>
            </a:pPr>
            <a:r>
              <a:rPr lang="en-US" altLang="en-US" sz="2800" smtClean="0">
                <a:latin typeface="Arial" pitchFamily="34" charset="0"/>
              </a:rPr>
              <a:t>Change the time you go to sleep.</a:t>
            </a:r>
          </a:p>
          <a:p>
            <a:pPr lvl="1">
              <a:buFontTx/>
              <a:buChar char="–"/>
            </a:pPr>
            <a:r>
              <a:rPr lang="en-US" altLang="en-US" sz="2400" smtClean="0">
                <a:latin typeface="Arial" pitchFamily="34" charset="0"/>
              </a:rPr>
              <a:t>After driving home from work, don’t go to bed</a:t>
            </a:r>
            <a:br>
              <a:rPr lang="en-US" altLang="en-US" sz="2400" smtClean="0">
                <a:latin typeface="Arial" pitchFamily="34" charset="0"/>
              </a:rPr>
            </a:br>
            <a:r>
              <a:rPr lang="en-US" altLang="en-US" sz="2400" smtClean="0">
                <a:latin typeface="Arial" pitchFamily="34" charset="0"/>
              </a:rPr>
              <a:t>right away.</a:t>
            </a:r>
          </a:p>
          <a:p>
            <a:pPr lvl="1">
              <a:buFontTx/>
              <a:buChar char="–"/>
            </a:pPr>
            <a:r>
              <a:rPr lang="en-US" altLang="en-US" sz="2400" smtClean="0">
                <a:latin typeface="Arial" pitchFamily="34" charset="0"/>
              </a:rPr>
              <a:t>Take a few hours to unwind and relax.</a:t>
            </a:r>
          </a:p>
        </p:txBody>
      </p:sp>
      <p:graphicFrame>
        <p:nvGraphicFramePr>
          <p:cNvPr id="9218" name="Object 2"/>
          <p:cNvGraphicFramePr>
            <a:graphicFrameLocks noChangeAspect="1"/>
          </p:cNvGraphicFramePr>
          <p:nvPr>
            <p:ph sz="half" idx="1"/>
          </p:nvPr>
        </p:nvGraphicFramePr>
        <p:xfrm>
          <a:off x="2971800" y="1676400"/>
          <a:ext cx="2543175" cy="2219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1" name="Clip" r:id="rId3" imgW="1753560" imgH="1819440" progId="">
                  <p:embed/>
                </p:oleObj>
              </mc:Choice>
              <mc:Fallback>
                <p:oleObj name="Clip" r:id="rId3" imgW="1753560" imgH="1819440" progId="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1800" y="1676400"/>
                        <a:ext cx="2543175" cy="22193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Better sleep tips.</a:t>
            </a:r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4622800" y="1885950"/>
            <a:ext cx="4216400" cy="4171950"/>
          </a:xfrm>
        </p:spPr>
        <p:txBody>
          <a:bodyPr/>
          <a:lstStyle/>
          <a:p>
            <a:pPr>
              <a:buFontTx/>
              <a:buChar char="•"/>
            </a:pPr>
            <a:r>
              <a:rPr lang="en-US" altLang="en-US" sz="2800" smtClean="0">
                <a:latin typeface="Arial" pitchFamily="34" charset="0"/>
              </a:rPr>
              <a:t>Develop a relaxing sleep ritual before bed.</a:t>
            </a:r>
          </a:p>
          <a:p>
            <a:pPr lvl="1">
              <a:buFontTx/>
              <a:buChar char="–"/>
            </a:pPr>
            <a:r>
              <a:rPr lang="en-US" altLang="en-US" sz="2400" smtClean="0">
                <a:latin typeface="Arial" pitchFamily="34" charset="0"/>
              </a:rPr>
              <a:t>Take a warm bath.</a:t>
            </a:r>
          </a:p>
          <a:p>
            <a:pPr lvl="1">
              <a:buFontTx/>
              <a:buChar char="–"/>
            </a:pPr>
            <a:r>
              <a:rPr lang="en-US" altLang="en-US" sz="2400" smtClean="0">
                <a:latin typeface="Arial" pitchFamily="34" charset="0"/>
              </a:rPr>
              <a:t>Listen to soothing music.</a:t>
            </a:r>
          </a:p>
          <a:p>
            <a:pPr lvl="1">
              <a:buFontTx/>
              <a:buChar char="–"/>
            </a:pPr>
            <a:r>
              <a:rPr lang="en-US" altLang="en-US" sz="2400" smtClean="0">
                <a:latin typeface="Arial" pitchFamily="34" charset="0"/>
              </a:rPr>
              <a:t>Read until you feel sleepy (but nothing too exciting or stimulating).</a:t>
            </a:r>
          </a:p>
        </p:txBody>
      </p:sp>
      <p:pic>
        <p:nvPicPr>
          <p:cNvPr id="40964" name="Picture 4" descr="C:\WINDOWS\Application Data\Microsoft\Media Catalog\Downloaded Clips\cl3\bd07533_.wmf"/>
          <p:cNvPicPr>
            <a:picLocks noGrp="1" noChangeAspect="1" noChangeArrowheads="1"/>
          </p:cNvPicPr>
          <p:nvPr>
            <p:ph type="clipArt" sz="half"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457200" y="2046288"/>
            <a:ext cx="4013200" cy="3849687"/>
          </a:xfr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Better sleep tips.</a:t>
            </a:r>
          </a:p>
        </p:txBody>
      </p:sp>
      <p:graphicFrame>
        <p:nvGraphicFramePr>
          <p:cNvPr id="10242" name="Object 2"/>
          <p:cNvGraphicFramePr>
            <a:graphicFrameLocks noChangeAspect="1"/>
          </p:cNvGraphicFramePr>
          <p:nvPr>
            <p:ph sz="half" idx="1"/>
          </p:nvPr>
        </p:nvGraphicFramePr>
        <p:xfrm>
          <a:off x="3692525" y="1885950"/>
          <a:ext cx="1708150" cy="2009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5" name="Clip" r:id="rId3" imgW="1544400" imgH="1817640" progId="">
                  <p:embed/>
                </p:oleObj>
              </mc:Choice>
              <mc:Fallback>
                <p:oleObj name="Clip" r:id="rId3" imgW="1544400" imgH="1817640" progId="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92525" y="1885950"/>
                        <a:ext cx="1708150" cy="20097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5780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>
              <a:lnSpc>
                <a:spcPct val="90000"/>
              </a:lnSpc>
              <a:buFontTx/>
              <a:buChar char="•"/>
            </a:pPr>
            <a:r>
              <a:rPr lang="en-US" altLang="en-US" sz="2800" smtClean="0">
                <a:latin typeface="Arial" pitchFamily="34" charset="0"/>
              </a:rPr>
              <a:t>Don’t make bedtime the time to solve problems.</a:t>
            </a:r>
          </a:p>
          <a:p>
            <a:pPr lvl="1">
              <a:lnSpc>
                <a:spcPct val="90000"/>
              </a:lnSpc>
              <a:buFontTx/>
              <a:buChar char="–"/>
            </a:pPr>
            <a:r>
              <a:rPr lang="en-US" altLang="en-US" sz="2400" smtClean="0">
                <a:latin typeface="Arial" pitchFamily="34" charset="0"/>
              </a:rPr>
              <a:t>Try to clear your mind.</a:t>
            </a:r>
          </a:p>
          <a:p>
            <a:pPr lvl="1">
              <a:lnSpc>
                <a:spcPct val="90000"/>
              </a:lnSpc>
              <a:buFontTx/>
              <a:buChar char="–"/>
            </a:pPr>
            <a:r>
              <a:rPr lang="en-US" altLang="en-US" sz="2400" smtClean="0">
                <a:latin typeface="Arial" pitchFamily="34" charset="0"/>
              </a:rPr>
              <a:t>Make a list of things you are concerned about or need to do the next day so you don’t worry about them when you are trying to sleep.</a:t>
            </a:r>
            <a:endParaRPr lang="en-US" altLang="en-US" sz="2000" smtClean="0">
              <a:latin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Give it a chance to work.</a:t>
            </a:r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>
              <a:buFontTx/>
              <a:buChar char="•"/>
            </a:pPr>
            <a:r>
              <a:rPr lang="en-US" altLang="en-US" sz="2800" smtClean="0">
                <a:latin typeface="Arial" pitchFamily="34" charset="0"/>
              </a:rPr>
              <a:t>Try these tips for a few weeks and you should notice changes in how you feel.</a:t>
            </a:r>
          </a:p>
        </p:txBody>
      </p:sp>
      <p:pic>
        <p:nvPicPr>
          <p:cNvPr id="41988" name="Picture 4" descr="C:\WINDOWS\Application Data\Microsoft\Media Catalog\Downloaded Clips\cl1\pe02571_.wmf"/>
          <p:cNvPicPr>
            <a:picLocks noGrp="1" noChangeAspect="1" noChangeArrowheads="1"/>
          </p:cNvPicPr>
          <p:nvPr>
            <p:ph type="clipArt" sz="half"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457200" y="2135188"/>
            <a:ext cx="4013200" cy="3711575"/>
          </a:xfr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400" smtClean="0"/>
              <a:t>If you think you may have a sleep disorder, call you doctor. </a:t>
            </a:r>
          </a:p>
        </p:txBody>
      </p:sp>
      <p:graphicFrame>
        <p:nvGraphicFramePr>
          <p:cNvPr id="11266" name="Object 2"/>
          <p:cNvGraphicFramePr>
            <a:graphicFrameLocks noChangeAspect="1"/>
          </p:cNvGraphicFramePr>
          <p:nvPr>
            <p:ph idx="1"/>
          </p:nvPr>
        </p:nvGraphicFramePr>
        <p:xfrm>
          <a:off x="2700338" y="1885950"/>
          <a:ext cx="3692525" cy="4171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68" name="Clip" r:id="rId3" imgW="1660320" imgH="1876320" progId="">
                  <p:embed/>
                </p:oleObj>
              </mc:Choice>
              <mc:Fallback>
                <p:oleObj name="Clip" r:id="rId3" imgW="1660320" imgH="1876320" progId="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00338" y="1885950"/>
                        <a:ext cx="3692525" cy="41719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86000" y="1600200"/>
            <a:ext cx="4876800" cy="1016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dirty="0">
                <a:latin typeface="+mj-lt"/>
              </a:rPr>
              <a:t>Wake Up!!!</a:t>
            </a:r>
            <a:endParaRPr lang="en-US" sz="6000" dirty="0">
              <a:latin typeface="+mj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219200" y="2590800"/>
            <a:ext cx="6934200" cy="19383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dirty="0">
                <a:latin typeface="+mj-lt"/>
              </a:rPr>
              <a:t>and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dirty="0">
                <a:latin typeface="+mj-lt"/>
              </a:rPr>
              <a:t>Get Some Sleep</a:t>
            </a:r>
            <a:endParaRPr lang="en-US" sz="6000" dirty="0">
              <a:latin typeface="+mj-lt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altLang="en-US" dirty="0"/>
              <a:t>Why is </a:t>
            </a:r>
            <a:r>
              <a:rPr lang="en-US" altLang="en-US" dirty="0" smtClean="0"/>
              <a:t>the work zone </a:t>
            </a:r>
            <a:r>
              <a:rPr lang="en-US" altLang="en-US" dirty="0"/>
              <a:t>commute so dangerous?</a:t>
            </a:r>
          </a:p>
        </p:txBody>
      </p:sp>
      <p:graphicFrame>
        <p:nvGraphicFramePr>
          <p:cNvPr id="2050" name="Object 2"/>
          <p:cNvGraphicFramePr>
            <a:graphicFrameLocks noChangeAspect="1"/>
          </p:cNvGraphicFramePr>
          <p:nvPr>
            <p:ph type="clipArt" sz="half" idx="1"/>
          </p:nvPr>
        </p:nvGraphicFramePr>
        <p:xfrm>
          <a:off x="457200" y="2251075"/>
          <a:ext cx="4013200" cy="3440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3" name="Clip" r:id="rId3" imgW="2311200" imgH="1981080" progId="">
                  <p:embed/>
                </p:oleObj>
              </mc:Choice>
              <mc:Fallback>
                <p:oleObj name="Clip" r:id="rId3" imgW="2311200" imgH="1981080" progId="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2251075"/>
                        <a:ext cx="4013200" cy="34401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292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267200" y="1885950"/>
            <a:ext cx="4572000" cy="4171950"/>
          </a:xfrm>
        </p:spPr>
        <p:txBody>
          <a:bodyPr/>
          <a:lstStyle/>
          <a:p>
            <a:pPr>
              <a:buFontTx/>
              <a:buChar char="•"/>
            </a:pPr>
            <a:r>
              <a:rPr lang="en-US" altLang="en-US" sz="3000" smtClean="0">
                <a:latin typeface="Arial" pitchFamily="34" charset="0"/>
              </a:rPr>
              <a:t>Lack of sleep</a:t>
            </a:r>
            <a:endParaRPr lang="en-US" altLang="en-US" sz="2800" smtClean="0">
              <a:latin typeface="Arial" pitchFamily="34" charset="0"/>
            </a:endParaRPr>
          </a:p>
          <a:p>
            <a:pPr lvl="1">
              <a:buFontTx/>
              <a:buChar char="–"/>
            </a:pPr>
            <a:r>
              <a:rPr lang="en-US" altLang="en-US" smtClean="0">
                <a:latin typeface="Arial" pitchFamily="34" charset="0"/>
              </a:rPr>
              <a:t>Shift workers get an average of 5 hours of sleep a day</a:t>
            </a:r>
          </a:p>
          <a:p>
            <a:pPr lvl="1">
              <a:buFontTx/>
              <a:buChar char="–"/>
            </a:pPr>
            <a:r>
              <a:rPr lang="en-US" altLang="en-US" smtClean="0">
                <a:latin typeface="Arial" pitchFamily="34" charset="0"/>
              </a:rPr>
              <a:t>One hour to an hour- and-a-half less than non-shift workers</a:t>
            </a:r>
            <a:endParaRPr lang="en-US" altLang="en-US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altLang="en-US"/>
              <a:t>Why is your commute so dangerous?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981200"/>
            <a:ext cx="4267200" cy="4648200"/>
          </a:xfrm>
        </p:spPr>
        <p:txBody>
          <a:bodyPr/>
          <a:lstStyle/>
          <a:p>
            <a:pPr>
              <a:lnSpc>
                <a:spcPct val="90000"/>
              </a:lnSpc>
              <a:buFontTx/>
              <a:buChar char="•"/>
            </a:pPr>
            <a:r>
              <a:rPr lang="en-US" altLang="en-US" sz="2800" smtClean="0">
                <a:latin typeface="Arial" pitchFamily="34" charset="0"/>
              </a:rPr>
              <a:t>Time since sleeping</a:t>
            </a:r>
          </a:p>
          <a:p>
            <a:pPr lvl="1">
              <a:lnSpc>
                <a:spcPct val="90000"/>
              </a:lnSpc>
              <a:buFontTx/>
              <a:buChar char="–"/>
            </a:pPr>
            <a:r>
              <a:rPr lang="en-US" altLang="en-US" smtClean="0">
                <a:latin typeface="Arial" pitchFamily="34" charset="0"/>
              </a:rPr>
              <a:t>A shift worker who sleeps until 1:00 p.m. and gets off work at 7:00 a.m. is driving after being awake for 18 hours</a:t>
            </a:r>
          </a:p>
          <a:p>
            <a:pPr lvl="1">
              <a:lnSpc>
                <a:spcPct val="90000"/>
              </a:lnSpc>
              <a:buFontTx/>
              <a:buChar char="–"/>
            </a:pPr>
            <a:r>
              <a:rPr lang="en-US" altLang="en-US" smtClean="0">
                <a:latin typeface="Arial" pitchFamily="34" charset="0"/>
              </a:rPr>
              <a:t>Twice as long as a daytime worker</a:t>
            </a:r>
          </a:p>
        </p:txBody>
      </p:sp>
      <p:graphicFrame>
        <p:nvGraphicFramePr>
          <p:cNvPr id="3074" name="Object 2"/>
          <p:cNvGraphicFramePr>
            <a:graphicFrameLocks noChangeAspect="1"/>
          </p:cNvGraphicFramePr>
          <p:nvPr>
            <p:ph type="clipArt" sz="half" idx="2"/>
          </p:nvPr>
        </p:nvGraphicFramePr>
        <p:xfrm>
          <a:off x="4710113" y="1885950"/>
          <a:ext cx="3838575" cy="4171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7" name="Clip" r:id="rId3" imgW="4671000" imgH="5075640" progId="">
                  <p:embed/>
                </p:oleObj>
              </mc:Choice>
              <mc:Fallback>
                <p:oleObj name="Clip" r:id="rId3" imgW="4671000" imgH="5075640" progId="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10113" y="1885950"/>
                        <a:ext cx="3838575" cy="41719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3074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altLang="en-US" sz="3600"/>
              <a:t>The number of shift workers in the U.S. is growing.</a:t>
            </a:r>
            <a:endParaRPr lang="en-US" altLang="en-US"/>
          </a:p>
        </p:txBody>
      </p:sp>
      <p:sp>
        <p:nvSpPr>
          <p:cNvPr id="26627" name="Rectangle 3075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>
              <a:buFontTx/>
              <a:buChar char="•"/>
            </a:pPr>
            <a:r>
              <a:rPr lang="en-US" altLang="en-US" sz="2800" smtClean="0">
                <a:latin typeface="Arial" pitchFamily="34" charset="0"/>
              </a:rPr>
              <a:t>You are an important and growing part</a:t>
            </a:r>
            <a:br>
              <a:rPr lang="en-US" altLang="en-US" sz="2800" smtClean="0">
                <a:latin typeface="Arial" pitchFamily="34" charset="0"/>
              </a:rPr>
            </a:br>
            <a:r>
              <a:rPr lang="en-US" altLang="en-US" sz="2800" smtClean="0">
                <a:latin typeface="Arial" pitchFamily="34" charset="0"/>
              </a:rPr>
              <a:t>of the workforce.</a:t>
            </a:r>
          </a:p>
          <a:p>
            <a:pPr>
              <a:buFontTx/>
              <a:buChar char="•"/>
            </a:pPr>
            <a:r>
              <a:rPr lang="en-US" altLang="en-US" sz="2800" smtClean="0">
                <a:latin typeface="Arial" pitchFamily="34" charset="0"/>
              </a:rPr>
              <a:t>About 20% of the workforce, more than 21 million Americans, are shift workers.</a:t>
            </a:r>
            <a:endParaRPr lang="en-US" altLang="en-US" sz="2800" smtClean="0"/>
          </a:p>
        </p:txBody>
      </p:sp>
      <p:graphicFrame>
        <p:nvGraphicFramePr>
          <p:cNvPr id="4098" name="Object 2"/>
          <p:cNvGraphicFramePr>
            <a:graphicFrameLocks noChangeAspect="1"/>
          </p:cNvGraphicFramePr>
          <p:nvPr>
            <p:ph sz="half" idx="1"/>
          </p:nvPr>
        </p:nvGraphicFramePr>
        <p:xfrm>
          <a:off x="2657475" y="1885950"/>
          <a:ext cx="3778250" cy="2009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1" name="Clip" r:id="rId3" imgW="2387520" imgH="1269720" progId="">
                  <p:embed/>
                </p:oleObj>
              </mc:Choice>
              <mc:Fallback>
                <p:oleObj name="Clip" r:id="rId3" imgW="2387520" imgH="1269720" progId="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57475" y="1885950"/>
                        <a:ext cx="3778250" cy="20097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altLang="en-US" sz="3600"/>
              <a:t>Shift work and sleepiness put you at risk for problems.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2133600"/>
            <a:ext cx="4038600" cy="3992563"/>
          </a:xfrm>
        </p:spPr>
        <p:txBody>
          <a:bodyPr/>
          <a:lstStyle/>
          <a:p>
            <a:pPr>
              <a:buFontTx/>
              <a:buChar char="•"/>
            </a:pPr>
            <a:r>
              <a:rPr lang="en-US" altLang="en-US" dirty="0" smtClean="0">
                <a:latin typeface="Arial" pitchFamily="34" charset="0"/>
              </a:rPr>
              <a:t>Chronic sleep deprivation</a:t>
            </a:r>
          </a:p>
          <a:p>
            <a:pPr>
              <a:buFontTx/>
              <a:buChar char="•"/>
            </a:pPr>
            <a:r>
              <a:rPr lang="en-US" altLang="en-US" dirty="0" smtClean="0">
                <a:latin typeface="Arial" pitchFamily="34" charset="0"/>
              </a:rPr>
              <a:t>Disrupted sleep patterns</a:t>
            </a:r>
          </a:p>
          <a:p>
            <a:pPr>
              <a:buFontTx/>
              <a:buChar char="•"/>
            </a:pPr>
            <a:r>
              <a:rPr lang="en-US" altLang="en-US" dirty="0" smtClean="0">
                <a:latin typeface="Arial" pitchFamily="34" charset="0"/>
              </a:rPr>
              <a:t>Reduced alertness</a:t>
            </a:r>
          </a:p>
          <a:p>
            <a:pPr>
              <a:buFontTx/>
              <a:buChar char="•"/>
            </a:pPr>
            <a:r>
              <a:rPr lang="en-US" altLang="en-US" dirty="0" smtClean="0">
                <a:latin typeface="Arial" pitchFamily="34" charset="0"/>
              </a:rPr>
              <a:t>Increased crashes</a:t>
            </a:r>
            <a:br>
              <a:rPr lang="en-US" altLang="en-US" dirty="0" smtClean="0">
                <a:latin typeface="Arial" pitchFamily="34" charset="0"/>
              </a:rPr>
            </a:br>
            <a:r>
              <a:rPr lang="en-US" altLang="en-US" dirty="0" smtClean="0">
                <a:latin typeface="Arial" pitchFamily="34" charset="0"/>
              </a:rPr>
              <a:t>on the job</a:t>
            </a:r>
            <a:endParaRPr lang="en-US" altLang="en-US" dirty="0" smtClean="0"/>
          </a:p>
        </p:txBody>
      </p:sp>
      <p:sp>
        <p:nvSpPr>
          <p:cNvPr id="28676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648200" y="2133600"/>
            <a:ext cx="4038600" cy="3992563"/>
          </a:xfrm>
        </p:spPr>
        <p:txBody>
          <a:bodyPr/>
          <a:lstStyle/>
          <a:p>
            <a:pPr>
              <a:buFontTx/>
              <a:buChar char="•"/>
            </a:pPr>
            <a:r>
              <a:rPr lang="en-US" altLang="en-US" dirty="0" smtClean="0">
                <a:latin typeface="Arial" pitchFamily="34" charset="0"/>
              </a:rPr>
              <a:t>Falling asleep while driving or working</a:t>
            </a:r>
          </a:p>
          <a:p>
            <a:pPr>
              <a:buFontTx/>
              <a:buChar char="•"/>
            </a:pPr>
            <a:r>
              <a:rPr lang="en-US" altLang="en-US" dirty="0" smtClean="0">
                <a:latin typeface="Arial" pitchFamily="34" charset="0"/>
              </a:rPr>
              <a:t>Low morale</a:t>
            </a:r>
          </a:p>
          <a:p>
            <a:pPr>
              <a:buFontTx/>
              <a:buChar char="•"/>
            </a:pPr>
            <a:r>
              <a:rPr lang="en-US" altLang="en-US" dirty="0" smtClean="0">
                <a:latin typeface="Arial" pitchFamily="34" charset="0"/>
              </a:rPr>
              <a:t>Decreased motivation and productivity</a:t>
            </a:r>
          </a:p>
          <a:p>
            <a:pPr>
              <a:buFontTx/>
              <a:buChar char="•"/>
            </a:pPr>
            <a:r>
              <a:rPr lang="en-US" altLang="en-US" dirty="0" smtClean="0">
                <a:latin typeface="Arial" pitchFamily="34" charset="0"/>
              </a:rPr>
              <a:t>Job burnout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altLang="en-US"/>
              <a:t>Coincidence?</a:t>
            </a:r>
            <a:br>
              <a:rPr lang="en-US" altLang="en-US"/>
            </a:br>
            <a:r>
              <a:rPr lang="en-US" altLang="en-US"/>
              <a:t>I don’t think so.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rtlCol="0">
            <a:normAutofit lnSpcReduction="10000"/>
          </a:bodyPr>
          <a:lstStyle/>
          <a:p>
            <a:pPr fontAlgn="auto">
              <a:spcAft>
                <a:spcPts val="0"/>
              </a:spcAft>
              <a:buFontTx/>
              <a:buChar char="•"/>
              <a:defRPr/>
            </a:pPr>
            <a:r>
              <a:rPr lang="en-US" altLang="en-US" sz="2800" dirty="0">
                <a:latin typeface="Arial" charset="0"/>
              </a:rPr>
              <a:t>Being sleepy behind the wheel is dangerous.</a:t>
            </a:r>
          </a:p>
          <a:p>
            <a:pPr fontAlgn="auto">
              <a:spcAft>
                <a:spcPts val="0"/>
              </a:spcAft>
              <a:buFontTx/>
              <a:buChar char="•"/>
              <a:defRPr/>
            </a:pPr>
            <a:r>
              <a:rPr lang="en-US" altLang="en-US" sz="2800" dirty="0">
                <a:latin typeface="Arial" charset="0"/>
              </a:rPr>
              <a:t>Drowsiness impairs driving skills.</a:t>
            </a:r>
          </a:p>
          <a:p>
            <a:pPr fontAlgn="auto">
              <a:spcAft>
                <a:spcPts val="0"/>
              </a:spcAft>
              <a:buFontTx/>
              <a:buChar char="•"/>
              <a:defRPr/>
            </a:pPr>
            <a:r>
              <a:rPr lang="en-US" altLang="en-US" sz="2800" dirty="0">
                <a:latin typeface="Arial" charset="0"/>
              </a:rPr>
              <a:t>Drowsy drivers make poor decisions.</a:t>
            </a:r>
          </a:p>
          <a:p>
            <a:pPr fontAlgn="auto">
              <a:spcAft>
                <a:spcPts val="0"/>
              </a:spcAft>
              <a:buFontTx/>
              <a:buChar char="•"/>
              <a:defRPr/>
            </a:pPr>
            <a:r>
              <a:rPr lang="en-US" altLang="en-US" sz="2800" dirty="0">
                <a:latin typeface="Arial" charset="0"/>
              </a:rPr>
              <a:t>Drowsiness reduces response time and the ability to react.</a:t>
            </a:r>
          </a:p>
          <a:p>
            <a:pPr fontAlgn="auto">
              <a:spcAft>
                <a:spcPts val="0"/>
              </a:spcAft>
              <a:buFontTx/>
              <a:buChar char="•"/>
              <a:defRPr/>
            </a:pPr>
            <a:r>
              <a:rPr lang="en-US" altLang="en-US" sz="2800" dirty="0">
                <a:latin typeface="Arial" charset="0"/>
              </a:rPr>
              <a:t>Drowsiness causes </a:t>
            </a:r>
            <a:r>
              <a:rPr lang="en-US" altLang="en-US" sz="2800" dirty="0" smtClean="0">
                <a:latin typeface="Arial" charset="0"/>
              </a:rPr>
              <a:t>decreased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altLang="en-US" sz="2800" dirty="0" smtClean="0">
                <a:latin typeface="Arial" charset="0"/>
              </a:rPr>
              <a:t>    awareness</a:t>
            </a:r>
            <a:r>
              <a:rPr lang="en-US" altLang="en-US" sz="2800" dirty="0">
                <a:latin typeface="Arial" charset="0"/>
              </a:rPr>
              <a:t>, tunnel vision, </a:t>
            </a:r>
            <a:endParaRPr lang="en-US" altLang="en-US" sz="2800" dirty="0" smtClean="0">
              <a:latin typeface="Arial" charset="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altLang="en-US" sz="2800" dirty="0" smtClean="0">
                <a:latin typeface="Arial" charset="0"/>
              </a:rPr>
              <a:t>    wandering </a:t>
            </a:r>
            <a:r>
              <a:rPr lang="en-US" altLang="en-US" sz="2800" dirty="0">
                <a:latin typeface="Arial" charset="0"/>
              </a:rPr>
              <a:t>thoughts and </a:t>
            </a:r>
            <a:endParaRPr lang="en-US" altLang="en-US" sz="2800" dirty="0" smtClean="0">
              <a:latin typeface="Arial" charset="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altLang="en-US" sz="2800" dirty="0" smtClean="0">
                <a:latin typeface="Arial" charset="0"/>
              </a:rPr>
              <a:t>    shortened </a:t>
            </a:r>
            <a:r>
              <a:rPr lang="en-US" altLang="en-US" sz="2800" dirty="0">
                <a:latin typeface="Arial" charset="0"/>
              </a:rPr>
              <a:t>attention spans.</a:t>
            </a:r>
            <a:endParaRPr lang="en-US" altLang="en-US" sz="2800" dirty="0"/>
          </a:p>
        </p:txBody>
      </p:sp>
      <p:pic>
        <p:nvPicPr>
          <p:cNvPr id="19460" name="Picture 3" descr="C:\WINDOWS\Application Data\Microsoft\Media Catalog\Downloaded Clips\cl3d\j0153782.wmf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096000" y="3657599"/>
            <a:ext cx="2514600" cy="2479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altLang="en-US"/>
              <a:t>Look for the warning signs of drowsy driving.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885950"/>
            <a:ext cx="4114800" cy="4171950"/>
          </a:xfrm>
        </p:spPr>
        <p:txBody>
          <a:bodyPr/>
          <a:lstStyle/>
          <a:p>
            <a:pPr>
              <a:lnSpc>
                <a:spcPct val="90000"/>
              </a:lnSpc>
              <a:buFontTx/>
              <a:buChar char="•"/>
            </a:pPr>
            <a:r>
              <a:rPr lang="en-US" altLang="en-US" sz="2600" smtClean="0">
                <a:latin typeface="Arial" pitchFamily="34" charset="0"/>
              </a:rPr>
              <a:t>You can’t stop yawning.</a:t>
            </a:r>
          </a:p>
          <a:p>
            <a:pPr>
              <a:lnSpc>
                <a:spcPct val="90000"/>
              </a:lnSpc>
              <a:buFontTx/>
              <a:buChar char="•"/>
            </a:pPr>
            <a:r>
              <a:rPr lang="en-US" altLang="en-US" sz="2600" smtClean="0">
                <a:latin typeface="Arial" pitchFamily="34" charset="0"/>
              </a:rPr>
              <a:t>Your eyelids droop or blink frequently.</a:t>
            </a:r>
          </a:p>
          <a:p>
            <a:pPr>
              <a:lnSpc>
                <a:spcPct val="90000"/>
              </a:lnSpc>
              <a:buFontTx/>
              <a:buChar char="•"/>
            </a:pPr>
            <a:r>
              <a:rPr lang="en-US" altLang="en-US" sz="2600" smtClean="0">
                <a:latin typeface="Arial" pitchFamily="34" charset="0"/>
              </a:rPr>
              <a:t>You have trouble keeping your eyes open and focused especially at stoplights.</a:t>
            </a:r>
          </a:p>
          <a:p>
            <a:pPr>
              <a:lnSpc>
                <a:spcPct val="90000"/>
              </a:lnSpc>
              <a:buFontTx/>
              <a:buChar char="•"/>
            </a:pPr>
            <a:r>
              <a:rPr lang="en-US" altLang="en-US" sz="2600" smtClean="0">
                <a:latin typeface="Arial" pitchFamily="34" charset="0"/>
              </a:rPr>
              <a:t>Your mind wanders or you have disconnected thoughts.</a:t>
            </a:r>
          </a:p>
          <a:p>
            <a:pPr>
              <a:lnSpc>
                <a:spcPct val="90000"/>
              </a:lnSpc>
              <a:buFontTx/>
              <a:buChar char="•"/>
            </a:pPr>
            <a:endParaRPr lang="en-US" altLang="en-US" sz="2600" smtClean="0">
              <a:latin typeface="Arial" pitchFamily="34" charset="0"/>
            </a:endParaRPr>
          </a:p>
        </p:txBody>
      </p:sp>
      <p:sp>
        <p:nvSpPr>
          <p:cNvPr id="32772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622800" y="1885950"/>
            <a:ext cx="4064000" cy="4171950"/>
          </a:xfrm>
        </p:spPr>
        <p:txBody>
          <a:bodyPr/>
          <a:lstStyle/>
          <a:p>
            <a:pPr>
              <a:buFontTx/>
              <a:buChar char="•"/>
            </a:pPr>
            <a:r>
              <a:rPr lang="en-US" altLang="en-US" sz="2600" smtClean="0">
                <a:latin typeface="Arial" pitchFamily="34" charset="0"/>
              </a:rPr>
              <a:t>You can’t remember driving the last</a:t>
            </a:r>
            <a:br>
              <a:rPr lang="en-US" altLang="en-US" sz="2600" smtClean="0">
                <a:latin typeface="Arial" pitchFamily="34" charset="0"/>
              </a:rPr>
            </a:br>
            <a:r>
              <a:rPr lang="en-US" altLang="en-US" sz="2600" smtClean="0">
                <a:latin typeface="Arial" pitchFamily="34" charset="0"/>
              </a:rPr>
              <a:t>few miles.</a:t>
            </a:r>
          </a:p>
          <a:p>
            <a:pPr>
              <a:buFontTx/>
              <a:buChar char="•"/>
            </a:pPr>
            <a:r>
              <a:rPr lang="en-US" altLang="en-US" sz="2600" smtClean="0">
                <a:latin typeface="Arial" pitchFamily="34" charset="0"/>
              </a:rPr>
              <a:t>Your driving becomes sloppy—you weave between lanes, tailgate or miss traffic signals.</a:t>
            </a:r>
          </a:p>
          <a:p>
            <a:pPr>
              <a:buFontTx/>
              <a:buChar char="•"/>
            </a:pPr>
            <a:r>
              <a:rPr lang="en-US" altLang="en-US" sz="2600" smtClean="0">
                <a:latin typeface="Arial" pitchFamily="34" charset="0"/>
              </a:rPr>
              <a:t>You hit rumble strips or grooves in the road.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</TotalTime>
  <Words>1310</Words>
  <Application>Microsoft Office PowerPoint</Application>
  <PresentationFormat>On-screen Show (4:3)</PresentationFormat>
  <Paragraphs>151</Paragraphs>
  <Slides>38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44" baseType="lpstr">
      <vt:lpstr>Calibri</vt:lpstr>
      <vt:lpstr>Arial</vt:lpstr>
      <vt:lpstr>Arial Black</vt:lpstr>
      <vt:lpstr>Monotype Sorts</vt:lpstr>
      <vt:lpstr>Office Theme</vt:lpstr>
      <vt:lpstr>Clip</vt:lpstr>
      <vt:lpstr>Wake Up and Get  Some Sleep!</vt:lpstr>
      <vt:lpstr>Wake Up and Get Some Sleep!</vt:lpstr>
      <vt:lpstr> The most dangerous part of your day is...</vt:lpstr>
      <vt:lpstr>Why is the work zone commute so dangerous?</vt:lpstr>
      <vt:lpstr>Why is your commute so dangerous?</vt:lpstr>
      <vt:lpstr>The number of shift workers in the U.S. is growing.</vt:lpstr>
      <vt:lpstr>Shift work and sleepiness put you at risk for problems.</vt:lpstr>
      <vt:lpstr>Coincidence? I don’t think so.</vt:lpstr>
      <vt:lpstr>Look for the warning signs of drowsy driving.</vt:lpstr>
      <vt:lpstr>Tips for getting home safely.</vt:lpstr>
      <vt:lpstr>If you hit a rumble strip...</vt:lpstr>
      <vt:lpstr>Fall-asleep-crashes are often fatal.  Why?</vt:lpstr>
      <vt:lpstr>Fall-asleep-crashes are often fatal.  Why?</vt:lpstr>
      <vt:lpstr>Fall-asleep-crashes are often fatal.  Why?</vt:lpstr>
      <vt:lpstr>More than 100,000 crashes a year are the result of drowsy driving.</vt:lpstr>
      <vt:lpstr>True or False?</vt:lpstr>
      <vt:lpstr>Coffee overcomes the effects of drowsiness while driving.  FALSE.</vt:lpstr>
      <vt:lpstr>I can tell when I’m going to fall asleep.  FALSE.</vt:lpstr>
      <vt:lpstr>I’m a safe driver so it doesn’t matter if I’m sleepy.  FALSE.</vt:lpstr>
      <vt:lpstr>I can’t take naps.  FALSE.</vt:lpstr>
      <vt:lpstr>Being sleepy makes you misperceive things.  TRUE.</vt:lpstr>
      <vt:lpstr>Even one warning sign is one too many!</vt:lpstr>
      <vt:lpstr>Sleep is like a credit card.</vt:lpstr>
      <vt:lpstr>Make sleep your number one priority.</vt:lpstr>
      <vt:lpstr>Tips to help you get better sleep.</vt:lpstr>
      <vt:lpstr>Shift work can be difficult on family and social life.</vt:lpstr>
      <vt:lpstr>You can have a well-balanced home, work and social life.</vt:lpstr>
      <vt:lpstr>Good news for shift workers!</vt:lpstr>
      <vt:lpstr>Better sleep tips.</vt:lpstr>
      <vt:lpstr>Better sleep tips.</vt:lpstr>
      <vt:lpstr>Better sleep tips.</vt:lpstr>
      <vt:lpstr>Better sleep tips.</vt:lpstr>
      <vt:lpstr>Better sleep tips.</vt:lpstr>
      <vt:lpstr>Better sleep tips.</vt:lpstr>
      <vt:lpstr>Better sleep tips.</vt:lpstr>
      <vt:lpstr>Give it a chance to work.</vt:lpstr>
      <vt:lpstr>If you think you may have a sleep disorder, call you doctor. </vt:lpstr>
      <vt:lpstr>PowerPoint Presentation</vt:lpstr>
    </vt:vector>
  </TitlesOfParts>
  <Company>North Dakota Safety Council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Wake Up and Get  Some Sleep!</dc:title>
  <dc:creator>toddt</dc:creator>
  <cp:lastModifiedBy>Vosburgh, Linda - OSHA</cp:lastModifiedBy>
  <cp:revision>6</cp:revision>
  <dcterms:created xsi:type="dcterms:W3CDTF">2009-11-16T19:50:03Z</dcterms:created>
  <dcterms:modified xsi:type="dcterms:W3CDTF">2012-05-14T16:58:49Z</dcterms:modified>
</cp:coreProperties>
</file>