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59" r:id="rId3"/>
    <p:sldId id="260" r:id="rId4"/>
    <p:sldId id="258"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94" r:id="rId19"/>
    <p:sldId id="275" r:id="rId20"/>
    <p:sldId id="276" r:id="rId21"/>
    <p:sldId id="277" r:id="rId22"/>
    <p:sldId id="278" r:id="rId23"/>
    <p:sldId id="279" r:id="rId24"/>
    <p:sldId id="280"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293"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2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70" d="100"/>
          <a:sy n="70" d="100"/>
        </p:scale>
        <p:origin x="-276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2D40A1A-AB48-4FE1-A761-0D49F81DE6E8}" type="datetimeFigureOut">
              <a:rPr lang="en-US"/>
              <a:pPr>
                <a:defRPr/>
              </a:pPr>
              <a:t>5/14/2012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0A87C5D-5FCD-4212-B332-304C900FBC31}" type="slidenum">
              <a:rPr lang="en-US"/>
              <a:pPr>
                <a:defRPr/>
              </a:pPr>
              <a:t>‹#›</a:t>
            </a:fld>
            <a:endParaRPr lang="en-US" dirty="0"/>
          </a:p>
        </p:txBody>
      </p:sp>
    </p:spTree>
    <p:extLst>
      <p:ext uri="{BB962C8B-B14F-4D97-AF65-F5344CB8AC3E}">
        <p14:creationId xmlns:p14="http://schemas.microsoft.com/office/powerpoint/2010/main" val="4185540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9" name="Notes Placeholder 8"/>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2" name="Slide Number Placeholder 11"/>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FA9EF1D-5F71-422C-9050-0959CA01DD89}" type="slidenum">
              <a:rPr lang="en-US"/>
              <a:pPr>
                <a:defRPr/>
              </a:pPr>
              <a:t>‹#›</a:t>
            </a:fld>
            <a:endParaRPr lang="en-US"/>
          </a:p>
        </p:txBody>
      </p:sp>
    </p:spTree>
    <p:extLst>
      <p:ext uri="{BB962C8B-B14F-4D97-AF65-F5344CB8AC3E}">
        <p14:creationId xmlns:p14="http://schemas.microsoft.com/office/powerpoint/2010/main" val="2731116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C4D4B73-5039-48AE-B874-7C7051437E27}"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5325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19050" tIns="0" rIns="19050" bIns="0" anchor="b"/>
          <a:lstStyle/>
          <a:p>
            <a:pPr algn="r" eaLnBrk="0" hangingPunct="0"/>
            <a:endParaRPr lang="en-US" sz="1000" i="1">
              <a:latin typeface="Times New Roman" pitchFamily="18" charset="0"/>
            </a:endParaRPr>
          </a:p>
        </p:txBody>
      </p:sp>
      <p:sp>
        <p:nvSpPr>
          <p:cNvPr id="5325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5325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53254"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5"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5427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19050" tIns="0" rIns="19050" bIns="0" anchor="b"/>
          <a:lstStyle/>
          <a:p>
            <a:pPr algn="r" eaLnBrk="0" hangingPunct="0"/>
            <a:endParaRPr lang="en-US" sz="1000" i="1">
              <a:latin typeface="Times New Roman" pitchFamily="18" charset="0"/>
            </a:endParaRPr>
          </a:p>
        </p:txBody>
      </p:sp>
      <p:sp>
        <p:nvSpPr>
          <p:cNvPr id="5427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5427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54278"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9"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5529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19050" tIns="0" rIns="19050" bIns="0" anchor="b"/>
          <a:lstStyle/>
          <a:p>
            <a:pPr algn="r" eaLnBrk="0" hangingPunct="0"/>
            <a:endParaRPr lang="en-US" sz="1000" i="1">
              <a:latin typeface="Times New Roman" pitchFamily="18" charset="0"/>
            </a:endParaRPr>
          </a:p>
        </p:txBody>
      </p:sp>
      <p:sp>
        <p:nvSpPr>
          <p:cNvPr id="5530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5530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5530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3"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5632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19050" tIns="0" rIns="19050" bIns="0" anchor="b"/>
          <a:lstStyle/>
          <a:p>
            <a:pPr algn="r" eaLnBrk="0" hangingPunct="0"/>
            <a:endParaRPr lang="en-US" sz="1000" i="1">
              <a:latin typeface="Times New Roman" pitchFamily="18" charset="0"/>
            </a:endParaRPr>
          </a:p>
        </p:txBody>
      </p:sp>
      <p:sp>
        <p:nvSpPr>
          <p:cNvPr id="5632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5632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56326"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7"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5734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19050" tIns="0" rIns="19050" bIns="0" anchor="b"/>
          <a:lstStyle/>
          <a:p>
            <a:pPr algn="r" eaLnBrk="0" hangingPunct="0"/>
            <a:endParaRPr lang="en-US" sz="1000" i="1">
              <a:latin typeface="Times New Roman" pitchFamily="18" charset="0"/>
            </a:endParaRPr>
          </a:p>
        </p:txBody>
      </p:sp>
      <p:sp>
        <p:nvSpPr>
          <p:cNvPr id="5734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5734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57350"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51"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5837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19050" tIns="0" rIns="19050" bIns="0" anchor="b"/>
          <a:lstStyle/>
          <a:p>
            <a:pPr algn="r" eaLnBrk="0" hangingPunct="0"/>
            <a:endParaRPr lang="en-US" sz="1000" i="1">
              <a:latin typeface="Times New Roman" pitchFamily="18" charset="0"/>
            </a:endParaRPr>
          </a:p>
        </p:txBody>
      </p:sp>
      <p:sp>
        <p:nvSpPr>
          <p:cNvPr id="5837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5837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58374"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5"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5939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19050" tIns="0" rIns="19050" bIns="0" anchor="b"/>
          <a:lstStyle/>
          <a:p>
            <a:pPr algn="r" eaLnBrk="0" hangingPunct="0"/>
            <a:endParaRPr lang="en-US" sz="1000" i="1">
              <a:latin typeface="Times New Roman" pitchFamily="18" charset="0"/>
            </a:endParaRPr>
          </a:p>
        </p:txBody>
      </p:sp>
      <p:sp>
        <p:nvSpPr>
          <p:cNvPr id="5939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5939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59398"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9"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6041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19050" tIns="0" rIns="19050" bIns="0" anchor="b"/>
          <a:lstStyle/>
          <a:p>
            <a:pPr algn="r" eaLnBrk="0" hangingPunct="0"/>
            <a:endParaRPr lang="en-US" sz="1000" i="1">
              <a:latin typeface="Times New Roman" pitchFamily="18" charset="0"/>
            </a:endParaRPr>
          </a:p>
        </p:txBody>
      </p:sp>
      <p:sp>
        <p:nvSpPr>
          <p:cNvPr id="6042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6042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6042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3"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F49C312-68DD-49D2-9758-7D56297CF63B}"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6246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19050" tIns="0" rIns="19050" bIns="0" anchor="b"/>
          <a:lstStyle/>
          <a:p>
            <a:pPr algn="r" eaLnBrk="0" hangingPunct="0"/>
            <a:endParaRPr lang="en-US" sz="1000" i="1">
              <a:latin typeface="Times New Roman" pitchFamily="18" charset="0"/>
            </a:endParaRPr>
          </a:p>
        </p:txBody>
      </p:sp>
      <p:sp>
        <p:nvSpPr>
          <p:cNvPr id="6246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6246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62470"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71"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4403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19050" tIns="0" rIns="19050" bIns="0" anchor="b"/>
          <a:lstStyle/>
          <a:p>
            <a:pPr algn="r" eaLnBrk="0" hangingPunct="0"/>
            <a:endParaRPr lang="en-US" sz="1000" i="1">
              <a:latin typeface="Times New Roman" pitchFamily="18" charset="0"/>
            </a:endParaRPr>
          </a:p>
        </p:txBody>
      </p:sp>
      <p:sp>
        <p:nvSpPr>
          <p:cNvPr id="4403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4403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44038"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9"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6349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19050" tIns="0" rIns="19050" bIns="0" anchor="b"/>
          <a:lstStyle/>
          <a:p>
            <a:pPr algn="r" eaLnBrk="0" hangingPunct="0"/>
            <a:endParaRPr lang="en-US" sz="1000" i="1">
              <a:latin typeface="Times New Roman" pitchFamily="18" charset="0"/>
            </a:endParaRPr>
          </a:p>
        </p:txBody>
      </p:sp>
      <p:sp>
        <p:nvSpPr>
          <p:cNvPr id="6349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6349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63494"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5"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6451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19050" tIns="0" rIns="19050" bIns="0" anchor="b"/>
          <a:lstStyle/>
          <a:p>
            <a:pPr algn="r" eaLnBrk="0" hangingPunct="0"/>
            <a:endParaRPr lang="en-US" sz="1000" i="1">
              <a:latin typeface="Times New Roman" pitchFamily="18" charset="0"/>
            </a:endParaRPr>
          </a:p>
        </p:txBody>
      </p:sp>
      <p:sp>
        <p:nvSpPr>
          <p:cNvPr id="6451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6451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64518"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9"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6553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19050" tIns="0" rIns="19050" bIns="0" anchor="b"/>
          <a:lstStyle/>
          <a:p>
            <a:pPr algn="r" eaLnBrk="0" hangingPunct="0"/>
            <a:endParaRPr lang="en-US" sz="1000" i="1">
              <a:latin typeface="Times New Roman" pitchFamily="18" charset="0"/>
            </a:endParaRPr>
          </a:p>
        </p:txBody>
      </p:sp>
      <p:sp>
        <p:nvSpPr>
          <p:cNvPr id="6554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6554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6554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3"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6656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19050" tIns="0" rIns="19050" bIns="0" anchor="b"/>
          <a:lstStyle/>
          <a:p>
            <a:pPr algn="r" eaLnBrk="0" hangingPunct="0"/>
            <a:endParaRPr lang="en-US" sz="1000" i="1">
              <a:latin typeface="Times New Roman" pitchFamily="18" charset="0"/>
            </a:endParaRPr>
          </a:p>
        </p:txBody>
      </p:sp>
      <p:sp>
        <p:nvSpPr>
          <p:cNvPr id="6656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6656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66566"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7"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6758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19050" tIns="0" rIns="19050" bIns="0" anchor="b"/>
          <a:lstStyle/>
          <a:p>
            <a:pPr algn="r" eaLnBrk="0" hangingPunct="0"/>
            <a:endParaRPr lang="en-US" sz="1000" i="1">
              <a:latin typeface="Times New Roman" pitchFamily="18" charset="0"/>
            </a:endParaRPr>
          </a:p>
        </p:txBody>
      </p:sp>
      <p:sp>
        <p:nvSpPr>
          <p:cNvPr id="6758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6758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67590"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91"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No sloping or shoring.  Previously disturbed soil</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27DB8F9-A8CF-43E2-8C21-A7930354952F}" type="slidenum">
              <a:rPr lang="en-US"/>
              <a:pPr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No shoring, previously disturbed soil and the trench is starting to slough.</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50C3AD5-A733-405E-BCCD-C93C2249A0CC}" type="slidenum">
              <a:rPr lang="en-US"/>
              <a:pPr fontAlgn="base">
                <a:spcBef>
                  <a:spcPct val="0"/>
                </a:spcBef>
                <a:spcAft>
                  <a:spcPct val="0"/>
                </a:spcAft>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Straight up and down sides.  Not sloped.  No visiable traffic control devices.</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262F787-623F-4285-9DBD-AF19D94BEB29}" type="slidenum">
              <a:rPr lang="en-US"/>
              <a:pPr fontAlgn="base">
                <a:spcBef>
                  <a:spcPct val="0"/>
                </a:spcBef>
                <a:spcAft>
                  <a:spcPct val="0"/>
                </a:spcAft>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Straight up and down sides.</a:t>
            </a:r>
          </a:p>
          <a:p>
            <a:pPr>
              <a:spcBef>
                <a:spcPct val="0"/>
              </a:spcBef>
            </a:pPr>
            <a:r>
              <a:rPr lang="en-US" smtClean="0"/>
              <a:t>Spoil pile too close.</a:t>
            </a:r>
          </a:p>
          <a:p>
            <a:pPr>
              <a:spcBef>
                <a:spcPct val="0"/>
              </a:spcBef>
            </a:pPr>
            <a:r>
              <a:rPr lang="en-US" smtClean="0"/>
              <a:t>Already caving in.</a:t>
            </a:r>
          </a:p>
          <a:p>
            <a:pPr>
              <a:spcBef>
                <a:spcPct val="0"/>
              </a:spcBef>
            </a:pPr>
            <a:r>
              <a:rPr lang="en-US" smtClean="0"/>
              <a:t>No egress or access points.</a:t>
            </a:r>
          </a:p>
          <a:p>
            <a:pPr>
              <a:spcBef>
                <a:spcPct val="0"/>
              </a:spcBef>
            </a:pPr>
            <a:r>
              <a:rPr lang="en-US" smtClean="0"/>
              <a:t>No hard hat.</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470B1E9-23F4-4694-8EA0-5A54AE085E2E}" type="slidenum">
              <a:rPr lang="en-US"/>
              <a:pPr fontAlgn="base">
                <a:spcBef>
                  <a:spcPct val="0"/>
                </a:spcBef>
                <a:spcAft>
                  <a:spcPct val="0"/>
                </a:spcAft>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Improper angle of slope.</a:t>
            </a:r>
          </a:p>
          <a:p>
            <a:pPr>
              <a:spcBef>
                <a:spcPct val="0"/>
              </a:spcBef>
            </a:pPr>
            <a:r>
              <a:rPr lang="en-US" smtClean="0"/>
              <a:t>Water in trench.</a:t>
            </a:r>
          </a:p>
          <a:p>
            <a:pPr>
              <a:spcBef>
                <a:spcPct val="0"/>
              </a:spcBef>
            </a:pPr>
            <a:r>
              <a:rPr lang="en-US" smtClean="0"/>
              <a:t>Good example of supporting pipe.</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AD93DE8-FA92-4374-83BC-DEE6643F61E5}" type="slidenum">
              <a:rPr lang="en-US"/>
              <a:pPr fontAlgn="base">
                <a:spcBef>
                  <a:spcPct val="0"/>
                </a:spcBef>
                <a:spcAft>
                  <a:spcPct val="0"/>
                </a:spcAft>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4505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19050" tIns="0" rIns="19050" bIns="0" anchor="b"/>
          <a:lstStyle/>
          <a:p>
            <a:pPr algn="r" eaLnBrk="0" hangingPunct="0"/>
            <a:endParaRPr lang="en-US" sz="1000" i="1">
              <a:latin typeface="Times New Roman" pitchFamily="18" charset="0"/>
            </a:endParaRPr>
          </a:p>
        </p:txBody>
      </p:sp>
      <p:sp>
        <p:nvSpPr>
          <p:cNvPr id="4506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4506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45062"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3"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No sloping.</a:t>
            </a:r>
          </a:p>
          <a:p>
            <a:pPr>
              <a:spcBef>
                <a:spcPct val="0"/>
              </a:spcBef>
            </a:pPr>
            <a:r>
              <a:rPr lang="en-US" smtClean="0"/>
              <a:t>Not wearing hard hat.</a:t>
            </a:r>
          </a:p>
          <a:p>
            <a:pPr>
              <a:spcBef>
                <a:spcPct val="0"/>
              </a:spcBef>
            </a:pPr>
            <a:r>
              <a:rPr lang="en-US" smtClean="0"/>
              <a:t>Restricted access to ladder.</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75ECA97-C50E-4403-B1FD-7AA434CC2053}" type="slidenum">
              <a:rPr lang="en-US"/>
              <a:pPr fontAlgn="base">
                <a:spcBef>
                  <a:spcPct val="0"/>
                </a:spcBef>
                <a:spcAft>
                  <a:spcPct val="0"/>
                </a:spcAft>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Improper sloping.</a:t>
            </a:r>
          </a:p>
          <a:p>
            <a:pPr>
              <a:spcBef>
                <a:spcPct val="0"/>
              </a:spcBef>
            </a:pPr>
            <a:r>
              <a:rPr lang="en-US" smtClean="0"/>
              <a:t>Spoil pile too close.</a:t>
            </a:r>
          </a:p>
          <a:p>
            <a:pPr>
              <a:spcBef>
                <a:spcPct val="0"/>
              </a:spcBef>
            </a:pPr>
            <a:r>
              <a:rPr lang="en-US" smtClean="0"/>
              <a:t>What is with the ladder?</a:t>
            </a:r>
          </a:p>
          <a:p>
            <a:pPr>
              <a:spcBef>
                <a:spcPct val="0"/>
              </a:spcBef>
            </a:pPr>
            <a:r>
              <a:rPr lang="en-US" smtClean="0"/>
              <a:t>Overburden applied to pipe in background.</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48DF503-5C69-45BF-B120-D5229D12A580}" type="slidenum">
              <a:rPr lang="en-US"/>
              <a:pPr fontAlgn="base">
                <a:spcBef>
                  <a:spcPct val="0"/>
                </a:spcBef>
                <a:spcAft>
                  <a:spcPct val="0"/>
                </a:spcAft>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Not properly sloped.</a:t>
            </a:r>
          </a:p>
          <a:p>
            <a:pPr>
              <a:spcBef>
                <a:spcPct val="0"/>
              </a:spcBef>
            </a:pPr>
            <a:r>
              <a:rPr lang="en-US" smtClean="0"/>
              <a:t>Water in trench bottom.</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7161F36-29C6-4EE8-88DE-F84CC4B8CC1B}" type="slidenum">
              <a:rPr lang="en-US"/>
              <a:pPr fontAlgn="base">
                <a:spcBef>
                  <a:spcPct val="0"/>
                </a:spcBef>
                <a:spcAft>
                  <a:spcPct val="0"/>
                </a:spcAft>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Improper sloping.</a:t>
            </a:r>
          </a:p>
          <a:p>
            <a:pPr>
              <a:spcBef>
                <a:spcPct val="0"/>
              </a:spcBef>
            </a:pPr>
            <a:r>
              <a:rPr lang="en-US" smtClean="0"/>
              <a:t>Person outside trench box.</a:t>
            </a:r>
          </a:p>
          <a:p>
            <a:pPr>
              <a:spcBef>
                <a:spcPct val="0"/>
              </a:spcBef>
            </a:pPr>
            <a:r>
              <a:rPr lang="en-US" smtClean="0"/>
              <a:t>Trench box not effective.</a:t>
            </a:r>
          </a:p>
          <a:p>
            <a:pPr>
              <a:spcBef>
                <a:spcPct val="0"/>
              </a:spcBef>
            </a:pPr>
            <a:r>
              <a:rPr lang="en-US" smtClean="0"/>
              <a:t>Too close to excavator.</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E5256DD-D1A1-4313-973A-792C3A3E248C}" type="slidenum">
              <a:rPr lang="en-US"/>
              <a:pPr fontAlgn="base">
                <a:spcBef>
                  <a:spcPct val="0"/>
                </a:spcBef>
                <a:spcAft>
                  <a:spcPct val="0"/>
                </a:spcAft>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Same location as previous slide.</a:t>
            </a:r>
          </a:p>
          <a:p>
            <a:pPr>
              <a:spcBef>
                <a:spcPct val="0"/>
              </a:spcBef>
            </a:pPr>
            <a:r>
              <a:rPr lang="en-US" smtClean="0"/>
              <a:t>No access.</a:t>
            </a:r>
          </a:p>
          <a:p>
            <a:pPr>
              <a:spcBef>
                <a:spcPct val="0"/>
              </a:spcBef>
            </a:pPr>
            <a:r>
              <a:rPr lang="en-US" smtClean="0"/>
              <a:t>Spoil piles too close.</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31BFF14-5FB6-4B0F-A11E-B594A5703E44}" type="slidenum">
              <a:rPr lang="en-US"/>
              <a:pPr fontAlgn="base">
                <a:spcBef>
                  <a:spcPct val="0"/>
                </a:spcBef>
                <a:spcAft>
                  <a:spcPct val="0"/>
                </a:spcAft>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Good trench</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65EDDB1-E5B7-4075-BC14-6F54770D186F}" type="slidenum">
              <a:rPr lang="en-US"/>
              <a:pPr fontAlgn="base">
                <a:spcBef>
                  <a:spcPct val="0"/>
                </a:spcBef>
                <a:spcAft>
                  <a:spcPct val="0"/>
                </a:spcAft>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Good trench but needs to be engineered because of depth</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AD149B9-AC35-4DB4-B90B-9CEAF1D3FEB0}" type="slidenum">
              <a:rPr lang="en-US"/>
              <a:pPr fontAlgn="base">
                <a:spcBef>
                  <a:spcPct val="0"/>
                </a:spcBef>
                <a:spcAft>
                  <a:spcPct val="0"/>
                </a:spcAft>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F08E843-F610-41A7-BC72-303922FE2845}" type="slidenum">
              <a:rPr lang="en-US"/>
              <a:pPr fontAlgn="base">
                <a:spcBef>
                  <a:spcPct val="0"/>
                </a:spcBef>
                <a:spcAft>
                  <a:spcPct val="0"/>
                </a:spcAft>
              </a:pPr>
              <a:t>37</a:t>
            </a:fld>
            <a:endParaRPr lang="en-US"/>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latin typeface="Arial" charset="0"/>
              </a:rPr>
              <a:t>As we see here, a very important part of dumping is the ground itself.  Will it hold what it’s going to be subjected to?  These cracks are showing us that this ground is not solid.  It will not support a heavy truck backing out on the edge.  It will collapse.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4608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19050" tIns="0" rIns="19050" bIns="0" anchor="b"/>
          <a:lstStyle/>
          <a:p>
            <a:pPr algn="r" eaLnBrk="0" hangingPunct="0"/>
            <a:endParaRPr lang="en-US" sz="1000" i="1">
              <a:latin typeface="Times New Roman" pitchFamily="18" charset="0"/>
            </a:endParaRPr>
          </a:p>
        </p:txBody>
      </p:sp>
      <p:sp>
        <p:nvSpPr>
          <p:cNvPr id="4608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4608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46086"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7"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4710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19050" tIns="0" rIns="19050" bIns="0" anchor="b"/>
          <a:lstStyle/>
          <a:p>
            <a:pPr algn="r" eaLnBrk="0" hangingPunct="0"/>
            <a:endParaRPr lang="en-US" sz="1000" i="1">
              <a:latin typeface="Times New Roman" pitchFamily="18" charset="0"/>
            </a:endParaRPr>
          </a:p>
        </p:txBody>
      </p:sp>
      <p:sp>
        <p:nvSpPr>
          <p:cNvPr id="4710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4710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47110"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11"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4813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19050" tIns="0" rIns="19050" bIns="0" anchor="b"/>
          <a:lstStyle/>
          <a:p>
            <a:pPr algn="r" eaLnBrk="0" hangingPunct="0"/>
            <a:endParaRPr lang="en-US" sz="1000" i="1">
              <a:latin typeface="Times New Roman" pitchFamily="18" charset="0"/>
            </a:endParaRPr>
          </a:p>
        </p:txBody>
      </p:sp>
      <p:sp>
        <p:nvSpPr>
          <p:cNvPr id="4813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4813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48134"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5"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4915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19050" tIns="0" rIns="19050" bIns="0" anchor="b"/>
          <a:lstStyle/>
          <a:p>
            <a:pPr algn="r" eaLnBrk="0" hangingPunct="0"/>
            <a:endParaRPr lang="en-US" sz="1000" i="1">
              <a:latin typeface="Times New Roman" pitchFamily="18" charset="0"/>
            </a:endParaRPr>
          </a:p>
        </p:txBody>
      </p:sp>
      <p:sp>
        <p:nvSpPr>
          <p:cNvPr id="4915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4915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49158"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9"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5120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19050" tIns="0" rIns="19050" bIns="0" anchor="b"/>
          <a:lstStyle/>
          <a:p>
            <a:pPr algn="r" eaLnBrk="0" hangingPunct="0"/>
            <a:endParaRPr lang="en-US" sz="1000" i="1">
              <a:latin typeface="Times New Roman" pitchFamily="18" charset="0"/>
            </a:endParaRPr>
          </a:p>
        </p:txBody>
      </p:sp>
      <p:sp>
        <p:nvSpPr>
          <p:cNvPr id="5120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5120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51206"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7"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5222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19050" tIns="0" rIns="19050" bIns="0" anchor="b"/>
          <a:lstStyle/>
          <a:p>
            <a:pPr algn="r" eaLnBrk="0" hangingPunct="0"/>
            <a:endParaRPr lang="en-US" sz="1000" i="1">
              <a:latin typeface="Times New Roman" pitchFamily="18" charset="0"/>
            </a:endParaRPr>
          </a:p>
        </p:txBody>
      </p:sp>
      <p:sp>
        <p:nvSpPr>
          <p:cNvPr id="5222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5222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52230"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31"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445C14-BA1C-4139-B2A2-01281B6F6EAE}" type="datetimeFigureOut">
              <a:rPr lang="en-US"/>
              <a:pPr>
                <a:defRPr/>
              </a:pPr>
              <a:t>5/14/2012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3C8BE8-09A4-4F0F-B61C-0EE17E015538}" type="slidenum">
              <a:rPr lang="en-US"/>
              <a:pPr>
                <a:defRPr/>
              </a:pPr>
              <a:t>‹#›</a:t>
            </a:fld>
            <a:endParaRPr lang="en-US" dirty="0"/>
          </a:p>
        </p:txBody>
      </p:sp>
    </p:spTree>
    <p:extLst>
      <p:ext uri="{BB962C8B-B14F-4D97-AF65-F5344CB8AC3E}">
        <p14:creationId xmlns:p14="http://schemas.microsoft.com/office/powerpoint/2010/main" val="4090959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1FF034-404E-46AE-A72F-CFC7CC1FE5CF}" type="datetimeFigureOut">
              <a:rPr lang="en-US"/>
              <a:pPr>
                <a:defRPr/>
              </a:pPr>
              <a:t>5/14/2012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44B005-03E0-4322-9236-5B3AC0A616B4}" type="slidenum">
              <a:rPr lang="en-US"/>
              <a:pPr>
                <a:defRPr/>
              </a:pPr>
              <a:t>‹#›</a:t>
            </a:fld>
            <a:endParaRPr lang="en-US" dirty="0"/>
          </a:p>
        </p:txBody>
      </p:sp>
    </p:spTree>
    <p:extLst>
      <p:ext uri="{BB962C8B-B14F-4D97-AF65-F5344CB8AC3E}">
        <p14:creationId xmlns:p14="http://schemas.microsoft.com/office/powerpoint/2010/main" val="3584181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43715A-B88B-41F0-9ED7-A0C382762DF4}" type="datetimeFigureOut">
              <a:rPr lang="en-US"/>
              <a:pPr>
                <a:defRPr/>
              </a:pPr>
              <a:t>5/14/2012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1E04A6-19F3-4B8B-A280-F7D95F16E077}" type="slidenum">
              <a:rPr lang="en-US"/>
              <a:pPr>
                <a:defRPr/>
              </a:pPr>
              <a:t>‹#›</a:t>
            </a:fld>
            <a:endParaRPr lang="en-US" dirty="0"/>
          </a:p>
        </p:txBody>
      </p:sp>
    </p:spTree>
    <p:extLst>
      <p:ext uri="{BB962C8B-B14F-4D97-AF65-F5344CB8AC3E}">
        <p14:creationId xmlns:p14="http://schemas.microsoft.com/office/powerpoint/2010/main" val="167661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5989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C1DA02-FE05-4DE4-A9B9-7F3775823D77}" type="datetimeFigureOut">
              <a:rPr lang="en-US"/>
              <a:pPr>
                <a:defRPr/>
              </a:pPr>
              <a:t>5/14/2012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2336D7-7394-4359-8059-327B4D109242}" type="slidenum">
              <a:rPr lang="en-US"/>
              <a:pPr>
                <a:defRPr/>
              </a:pPr>
              <a:t>‹#›</a:t>
            </a:fld>
            <a:endParaRPr lang="en-US" dirty="0"/>
          </a:p>
        </p:txBody>
      </p:sp>
    </p:spTree>
    <p:extLst>
      <p:ext uri="{BB962C8B-B14F-4D97-AF65-F5344CB8AC3E}">
        <p14:creationId xmlns:p14="http://schemas.microsoft.com/office/powerpoint/2010/main" val="2106258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794A35E-390A-4482-A5F9-5B0A02C20AA7}" type="datetimeFigureOut">
              <a:rPr lang="en-US"/>
              <a:pPr>
                <a:defRPr/>
              </a:pPr>
              <a:t>5/14/2012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09C966-9716-4549-9F96-29C75A59F06A}" type="slidenum">
              <a:rPr lang="en-US"/>
              <a:pPr>
                <a:defRPr/>
              </a:pPr>
              <a:t>‹#›</a:t>
            </a:fld>
            <a:endParaRPr lang="en-US" dirty="0"/>
          </a:p>
        </p:txBody>
      </p:sp>
    </p:spTree>
    <p:extLst>
      <p:ext uri="{BB962C8B-B14F-4D97-AF65-F5344CB8AC3E}">
        <p14:creationId xmlns:p14="http://schemas.microsoft.com/office/powerpoint/2010/main" val="370446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BA55637-46EB-44FD-8102-B903CD8CF92B}" type="datetimeFigureOut">
              <a:rPr lang="en-US"/>
              <a:pPr>
                <a:defRPr/>
              </a:pPr>
              <a:t>5/14/2012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758C6B0-1689-490B-8B1E-7B6D59A2605E}" type="slidenum">
              <a:rPr lang="en-US"/>
              <a:pPr>
                <a:defRPr/>
              </a:pPr>
              <a:t>‹#›</a:t>
            </a:fld>
            <a:endParaRPr lang="en-US" dirty="0"/>
          </a:p>
        </p:txBody>
      </p:sp>
    </p:spTree>
    <p:extLst>
      <p:ext uri="{BB962C8B-B14F-4D97-AF65-F5344CB8AC3E}">
        <p14:creationId xmlns:p14="http://schemas.microsoft.com/office/powerpoint/2010/main" val="1647074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389BB12-06C1-42BC-8198-539FB611C4D7}" type="datetimeFigureOut">
              <a:rPr lang="en-US"/>
              <a:pPr>
                <a:defRPr/>
              </a:pPr>
              <a:t>5/14/2012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86F5720-3C0C-497B-9AC7-CCA42661711D}" type="slidenum">
              <a:rPr lang="en-US"/>
              <a:pPr>
                <a:defRPr/>
              </a:pPr>
              <a:t>‹#›</a:t>
            </a:fld>
            <a:endParaRPr lang="en-US" dirty="0"/>
          </a:p>
        </p:txBody>
      </p:sp>
    </p:spTree>
    <p:extLst>
      <p:ext uri="{BB962C8B-B14F-4D97-AF65-F5344CB8AC3E}">
        <p14:creationId xmlns:p14="http://schemas.microsoft.com/office/powerpoint/2010/main" val="4144507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AB735B-BD71-4EAB-837B-8F2A971F0A72}" type="datetimeFigureOut">
              <a:rPr lang="en-US"/>
              <a:pPr>
                <a:defRPr/>
              </a:pPr>
              <a:t>5/14/2012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163B67-8618-4E7C-8A2D-014A0D87E383}" type="slidenum">
              <a:rPr lang="en-US"/>
              <a:pPr>
                <a:defRPr/>
              </a:pPr>
              <a:t>‹#›</a:t>
            </a:fld>
            <a:endParaRPr lang="en-US" dirty="0"/>
          </a:p>
        </p:txBody>
      </p:sp>
    </p:spTree>
    <p:extLst>
      <p:ext uri="{BB962C8B-B14F-4D97-AF65-F5344CB8AC3E}">
        <p14:creationId xmlns:p14="http://schemas.microsoft.com/office/powerpoint/2010/main" val="108341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98A366-7F88-4010-A417-401FF9F8CE2E}" type="datetimeFigureOut">
              <a:rPr lang="en-US"/>
              <a:pPr>
                <a:defRPr/>
              </a:pPr>
              <a:t>5/14/2012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2A4B2B-EB17-46FA-BA7F-E1F56C173011}" type="slidenum">
              <a:rPr lang="en-US"/>
              <a:pPr>
                <a:defRPr/>
              </a:pPr>
              <a:t>‹#›</a:t>
            </a:fld>
            <a:endParaRPr lang="en-US" dirty="0"/>
          </a:p>
        </p:txBody>
      </p:sp>
    </p:spTree>
    <p:extLst>
      <p:ext uri="{BB962C8B-B14F-4D97-AF65-F5344CB8AC3E}">
        <p14:creationId xmlns:p14="http://schemas.microsoft.com/office/powerpoint/2010/main" val="373071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50BB5D-AA5E-4792-BE68-E58C32C8263E}" type="datetimeFigureOut">
              <a:rPr lang="en-US"/>
              <a:pPr>
                <a:defRPr/>
              </a:pPr>
              <a:t>5/14/2012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AF2FA7-78D1-4A7D-9D31-3DFB09BA95BF}" type="slidenum">
              <a:rPr lang="en-US"/>
              <a:pPr>
                <a:defRPr/>
              </a:pPr>
              <a:t>‹#›</a:t>
            </a:fld>
            <a:endParaRPr lang="en-US" dirty="0"/>
          </a:p>
        </p:txBody>
      </p:sp>
    </p:spTree>
    <p:extLst>
      <p:ext uri="{BB962C8B-B14F-4D97-AF65-F5344CB8AC3E}">
        <p14:creationId xmlns:p14="http://schemas.microsoft.com/office/powerpoint/2010/main" val="899715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CEED999-5C55-4612-86D1-282AF727E2C2}" type="datetimeFigureOut">
              <a:rPr lang="en-US"/>
              <a:pPr>
                <a:defRPr/>
              </a:pPr>
              <a:t>5/14/2012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2E72B7A-E0F2-49C2-95C7-C98F6E1FE55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umin_sh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26988"/>
            <a:ext cx="9144000" cy="6846888"/>
          </a:xfrm>
          <a:prstGeom prst="rect">
            <a:avLst/>
          </a:prstGeom>
          <a:solidFill>
            <a:srgbClr val="FF6600"/>
          </a:solidFill>
          <a:ln w="9525">
            <a:noFill/>
            <a:miter lim="800000"/>
            <a:headEnd/>
            <a:tailEnd/>
          </a:ln>
          <a:effectLst>
            <a:outerShdw dist="107763" dir="2700000" algn="ctr" rotWithShape="0">
              <a:srgbClr val="808080"/>
            </a:outerShdw>
          </a:effectLst>
        </p:spPr>
      </p:pic>
      <p:sp>
        <p:nvSpPr>
          <p:cNvPr id="3075" name="Title 1"/>
          <p:cNvSpPr>
            <a:spLocks noGrp="1"/>
          </p:cNvSpPr>
          <p:nvPr>
            <p:ph type="ctrTitle"/>
          </p:nvPr>
        </p:nvSpPr>
        <p:spPr>
          <a:xfrm>
            <a:off x="659130" y="1676400"/>
            <a:ext cx="7772400" cy="1295400"/>
          </a:xfrm>
        </p:spPr>
        <p:txBody>
          <a:bodyPr/>
          <a:lstStyle/>
          <a:p>
            <a:r>
              <a:rPr lang="en-US" b="1" dirty="0" smtClean="0">
                <a:solidFill>
                  <a:srgbClr val="00FF00"/>
                </a:solidFill>
              </a:rPr>
              <a:t>Trenching and Excavating Safety </a:t>
            </a: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838200" y="762000"/>
            <a:ext cx="73914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90488" tIns="44450" rIns="90488" bIns="44450">
            <a:spAutoFit/>
          </a:bodyPr>
          <a:lstStyle/>
          <a:p>
            <a:pPr algn="ctr" eaLnBrk="0" hangingPunct="0"/>
            <a:r>
              <a:rPr lang="en-US" sz="3600" b="1">
                <a:latin typeface="Calibri" pitchFamily="34" charset="0"/>
              </a:rPr>
              <a:t>PROTECTION METHODS </a:t>
            </a:r>
          </a:p>
        </p:txBody>
      </p:sp>
      <p:sp>
        <p:nvSpPr>
          <p:cNvPr id="13315" name="Rectangle 3"/>
          <p:cNvSpPr>
            <a:spLocks noChangeArrowheads="1"/>
          </p:cNvSpPr>
          <p:nvPr/>
        </p:nvSpPr>
        <p:spPr bwMode="auto">
          <a:xfrm>
            <a:off x="609600" y="1676400"/>
            <a:ext cx="7620000"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90488" tIns="44450" rIns="90488" bIns="44450">
            <a:spAutoFit/>
          </a:bodyPr>
          <a:lstStyle/>
          <a:p>
            <a:pPr eaLnBrk="0" hangingPunct="0">
              <a:lnSpc>
                <a:spcPct val="90000"/>
              </a:lnSpc>
            </a:pPr>
            <a:r>
              <a:rPr lang="en-US" sz="2800" i="1">
                <a:latin typeface="Calibri" pitchFamily="34" charset="0"/>
              </a:rPr>
              <a:t>ACCIDENT PREVENTION METHODS:</a:t>
            </a:r>
            <a:endParaRPr lang="en-US" sz="2800">
              <a:latin typeface="Calibri" pitchFamily="34" charset="0"/>
            </a:endParaRPr>
          </a:p>
          <a:p>
            <a:pPr eaLnBrk="0" hangingPunct="0">
              <a:lnSpc>
                <a:spcPct val="90000"/>
              </a:lnSpc>
            </a:pPr>
            <a:endParaRPr lang="en-US" sz="2800">
              <a:latin typeface="Calibri" pitchFamily="34" charset="0"/>
            </a:endParaRPr>
          </a:p>
          <a:p>
            <a:pPr eaLnBrk="0" hangingPunct="0">
              <a:lnSpc>
                <a:spcPct val="120000"/>
              </a:lnSpc>
              <a:buFont typeface="Arial" charset="0"/>
              <a:buChar char="•"/>
            </a:pPr>
            <a:r>
              <a:rPr lang="en-US" sz="2800">
                <a:latin typeface="Calibri" pitchFamily="34" charset="0"/>
              </a:rPr>
              <a:t>  Warn and reroute public traffic</a:t>
            </a:r>
          </a:p>
          <a:p>
            <a:pPr eaLnBrk="0" hangingPunct="0">
              <a:lnSpc>
                <a:spcPct val="120000"/>
              </a:lnSpc>
              <a:buFont typeface="Arial" charset="0"/>
              <a:buChar char="•"/>
            </a:pPr>
            <a:r>
              <a:rPr lang="en-US" sz="2800">
                <a:latin typeface="Calibri" pitchFamily="34" charset="0"/>
              </a:rPr>
              <a:t>  Post signs, barricades and flagmen</a:t>
            </a:r>
          </a:p>
          <a:p>
            <a:pPr eaLnBrk="0" hangingPunct="0">
              <a:lnSpc>
                <a:spcPct val="120000"/>
              </a:lnSpc>
              <a:buFont typeface="Arial" charset="0"/>
              <a:buChar char="•"/>
            </a:pPr>
            <a:r>
              <a:rPr lang="en-US" sz="2800">
                <a:latin typeface="Calibri" pitchFamily="34" charset="0"/>
              </a:rPr>
              <a:t>  Mandate use of reflective vests</a:t>
            </a:r>
          </a:p>
          <a:p>
            <a:pPr eaLnBrk="0" hangingPunct="0">
              <a:lnSpc>
                <a:spcPct val="120000"/>
              </a:lnSpc>
              <a:buFont typeface="Arial" charset="0"/>
              <a:buChar char="•"/>
            </a:pPr>
            <a:r>
              <a:rPr lang="en-US" sz="2800">
                <a:latin typeface="Calibri" pitchFamily="34" charset="0"/>
              </a:rPr>
              <a:t>  Warn site traffic</a:t>
            </a:r>
          </a:p>
          <a:p>
            <a:pPr eaLnBrk="0" hangingPunct="0">
              <a:lnSpc>
                <a:spcPct val="120000"/>
              </a:lnSpc>
              <a:buFont typeface="Arial" charset="0"/>
              <a:buChar char="•"/>
            </a:pPr>
            <a:r>
              <a:rPr lang="en-US" sz="2800">
                <a:latin typeface="Calibri" pitchFamily="34" charset="0"/>
              </a:rPr>
              <a:t>  Install protective supports systems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828800" y="533400"/>
            <a:ext cx="591343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90488" tIns="44450" rIns="90488" bIns="44450">
            <a:spAutoFit/>
          </a:bodyPr>
          <a:lstStyle/>
          <a:p>
            <a:pPr algn="ctr" eaLnBrk="0" hangingPunct="0"/>
            <a:r>
              <a:rPr lang="en-US" sz="3600" b="1">
                <a:latin typeface="Calibri" pitchFamily="34" charset="0"/>
              </a:rPr>
              <a:t>UNDERGROUND HAZARDS</a:t>
            </a:r>
          </a:p>
        </p:txBody>
      </p:sp>
      <p:sp>
        <p:nvSpPr>
          <p:cNvPr id="14339" name="Rectangle 3"/>
          <p:cNvSpPr>
            <a:spLocks noChangeArrowheads="1"/>
          </p:cNvSpPr>
          <p:nvPr/>
        </p:nvSpPr>
        <p:spPr bwMode="auto">
          <a:xfrm>
            <a:off x="381000" y="1447800"/>
            <a:ext cx="83089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lIns="90488" tIns="44450" rIns="90488" bIns="44450">
            <a:spAutoFit/>
          </a:bodyPr>
          <a:lstStyle/>
          <a:p>
            <a:pPr eaLnBrk="0" hangingPunct="0">
              <a:lnSpc>
                <a:spcPct val="90000"/>
              </a:lnSpc>
              <a:buFont typeface="Arial" charset="0"/>
              <a:buChar char="•"/>
            </a:pPr>
            <a:r>
              <a:rPr lang="en-US" sz="2400" b="1">
                <a:latin typeface="Calibri" pitchFamily="34" charset="0"/>
              </a:rPr>
              <a:t>  </a:t>
            </a:r>
            <a:r>
              <a:rPr lang="en-US" sz="2800">
                <a:latin typeface="Calibri" pitchFamily="34" charset="0"/>
              </a:rPr>
              <a:t>Utility lines must be located before excavating begins</a:t>
            </a:r>
          </a:p>
          <a:p>
            <a:pPr eaLnBrk="0" hangingPunct="0">
              <a:lnSpc>
                <a:spcPct val="90000"/>
              </a:lnSpc>
              <a:buFont typeface="Arial" charset="0"/>
              <a:buChar char="•"/>
            </a:pPr>
            <a:endParaRPr lang="en-US" sz="2800">
              <a:latin typeface="Calibri" pitchFamily="34" charset="0"/>
            </a:endParaRPr>
          </a:p>
          <a:p>
            <a:pPr eaLnBrk="0" hangingPunct="0">
              <a:lnSpc>
                <a:spcPct val="90000"/>
              </a:lnSpc>
              <a:buFont typeface="Arial" charset="0"/>
              <a:buChar char="•"/>
            </a:pPr>
            <a:r>
              <a:rPr lang="en-US" sz="2800">
                <a:latin typeface="Calibri" pitchFamily="34" charset="0"/>
              </a:rPr>
              <a:t>  Utility companies or owners must be contacted:</a:t>
            </a:r>
          </a:p>
          <a:p>
            <a:pPr eaLnBrk="0" hangingPunct="0">
              <a:lnSpc>
                <a:spcPct val="90000"/>
              </a:lnSpc>
              <a:buFont typeface="Arial" charset="0"/>
              <a:buChar char="•"/>
            </a:pPr>
            <a:endParaRPr lang="en-US" sz="2800">
              <a:latin typeface="Calibri" pitchFamily="34" charset="0"/>
            </a:endParaRPr>
          </a:p>
          <a:p>
            <a:pPr eaLnBrk="0" hangingPunct="0">
              <a:lnSpc>
                <a:spcPct val="90000"/>
              </a:lnSpc>
            </a:pPr>
            <a:r>
              <a:rPr lang="en-US" sz="2800">
                <a:latin typeface="Calibri" pitchFamily="34" charset="0"/>
              </a:rPr>
              <a:t>    -- Response times must be considered</a:t>
            </a:r>
          </a:p>
          <a:p>
            <a:pPr eaLnBrk="0" hangingPunct="0">
              <a:lnSpc>
                <a:spcPct val="90000"/>
              </a:lnSpc>
            </a:pPr>
            <a:endParaRPr lang="en-US" sz="2800">
              <a:latin typeface="Calibri" pitchFamily="34" charset="0"/>
            </a:endParaRPr>
          </a:p>
          <a:p>
            <a:pPr eaLnBrk="0" hangingPunct="0">
              <a:lnSpc>
                <a:spcPct val="90000"/>
              </a:lnSpc>
            </a:pPr>
            <a:r>
              <a:rPr lang="en-US" sz="2800">
                <a:latin typeface="Calibri" pitchFamily="34" charset="0"/>
              </a:rPr>
              <a:t>    -- Advised of the proposed work</a:t>
            </a:r>
          </a:p>
          <a:p>
            <a:pPr eaLnBrk="0" hangingPunct="0">
              <a:lnSpc>
                <a:spcPct val="90000"/>
              </a:lnSpc>
            </a:pPr>
            <a:endParaRPr lang="en-US" sz="2800">
              <a:latin typeface="Calibri" pitchFamily="34" charset="0"/>
            </a:endParaRPr>
          </a:p>
          <a:p>
            <a:pPr eaLnBrk="0" hangingPunct="0">
              <a:lnSpc>
                <a:spcPct val="90000"/>
              </a:lnSpc>
            </a:pPr>
            <a:r>
              <a:rPr lang="en-US" sz="2800">
                <a:latin typeface="Calibri" pitchFamily="34" charset="0"/>
              </a:rPr>
              <a:t>    -- Questions concerning underground installations</a:t>
            </a:r>
          </a:p>
          <a:p>
            <a:pPr eaLnBrk="0" hangingPunct="0">
              <a:lnSpc>
                <a:spcPct val="90000"/>
              </a:lnSpc>
            </a:pPr>
            <a:r>
              <a:rPr lang="en-US" sz="2800">
                <a:latin typeface="Calibri" pitchFamily="34" charset="0"/>
              </a:rPr>
              <a:t>        need to be answered</a:t>
            </a:r>
          </a:p>
          <a:p>
            <a:pPr eaLnBrk="0" latinLnBrk="1" hangingPunct="0">
              <a:lnSpc>
                <a:spcPct val="90000"/>
              </a:lnSpc>
            </a:pPr>
            <a:endParaRPr lang="en-US" sz="2800">
              <a:latin typeface="Calibri"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143000" y="685800"/>
            <a:ext cx="6675438"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90488" tIns="44450" rIns="90488" bIns="44450">
            <a:spAutoFit/>
          </a:bodyPr>
          <a:lstStyle/>
          <a:p>
            <a:pPr algn="ctr" eaLnBrk="0" hangingPunct="0"/>
            <a:r>
              <a:rPr lang="en-US" sz="3200" b="1">
                <a:latin typeface="Calibri" pitchFamily="34" charset="0"/>
              </a:rPr>
              <a:t>UNDERGROUND INSTALLATIONS</a:t>
            </a:r>
          </a:p>
        </p:txBody>
      </p:sp>
      <p:sp>
        <p:nvSpPr>
          <p:cNvPr id="15363" name="Rectangle 3"/>
          <p:cNvSpPr>
            <a:spLocks noChangeArrowheads="1"/>
          </p:cNvSpPr>
          <p:nvPr/>
        </p:nvSpPr>
        <p:spPr bwMode="auto">
          <a:xfrm>
            <a:off x="533400" y="1524000"/>
            <a:ext cx="8062913"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90488" tIns="44450" rIns="90488" bIns="44450">
            <a:spAutoFit/>
          </a:bodyPr>
          <a:lstStyle/>
          <a:p>
            <a:pPr marL="228600" indent="-228600" eaLnBrk="0" hangingPunct="0">
              <a:lnSpc>
                <a:spcPct val="90000"/>
              </a:lnSpc>
              <a:buFont typeface="Arial" charset="0"/>
              <a:buChar char="•"/>
            </a:pPr>
            <a:r>
              <a:rPr lang="en-US" sz="2400" b="1">
                <a:latin typeface="Calibri" pitchFamily="34" charset="0"/>
              </a:rPr>
              <a:t>  </a:t>
            </a:r>
            <a:r>
              <a:rPr lang="en-US" sz="2800">
                <a:latin typeface="Calibri" pitchFamily="34" charset="0"/>
              </a:rPr>
              <a:t>If no response is given within 24 hours* work can cautiously proceed *(local timeframes may vary ND 48 hours)</a:t>
            </a:r>
          </a:p>
          <a:p>
            <a:pPr marL="228600" indent="-228600" eaLnBrk="0" hangingPunct="0">
              <a:lnSpc>
                <a:spcPct val="90000"/>
              </a:lnSpc>
            </a:pPr>
            <a:endParaRPr lang="en-US" sz="2800">
              <a:latin typeface="Calibri" pitchFamily="34" charset="0"/>
            </a:endParaRPr>
          </a:p>
          <a:p>
            <a:pPr marL="228600" indent="-228600" eaLnBrk="0" hangingPunct="0">
              <a:lnSpc>
                <a:spcPct val="90000"/>
              </a:lnSpc>
              <a:buFont typeface="Arial" charset="0"/>
              <a:buChar char="•"/>
            </a:pPr>
            <a:r>
              <a:rPr lang="en-US" sz="2800">
                <a:latin typeface="Calibri" pitchFamily="34" charset="0"/>
              </a:rPr>
              <a:t>  Underground installations must be determined by safe and acceptable means</a:t>
            </a:r>
          </a:p>
          <a:p>
            <a:pPr marL="228600" indent="-228600" eaLnBrk="0" hangingPunct="0">
              <a:lnSpc>
                <a:spcPct val="90000"/>
              </a:lnSpc>
              <a:buFont typeface="Arial" charset="0"/>
              <a:buChar char="•"/>
            </a:pPr>
            <a:endParaRPr lang="en-US" sz="2800">
              <a:latin typeface="Calibri" pitchFamily="34" charset="0"/>
            </a:endParaRPr>
          </a:p>
          <a:p>
            <a:pPr marL="228600" indent="-228600" eaLnBrk="0" hangingPunct="0">
              <a:lnSpc>
                <a:spcPct val="90000"/>
              </a:lnSpc>
              <a:buFont typeface="Arial" charset="0"/>
              <a:buChar char="•"/>
            </a:pPr>
            <a:r>
              <a:rPr lang="en-US" sz="2800">
                <a:latin typeface="Calibri" pitchFamily="34" charset="0"/>
              </a:rPr>
              <a:t>  Excavated underground installations must be protected</a:t>
            </a:r>
          </a:p>
          <a:p>
            <a:pPr marL="228600" indent="-228600" eaLnBrk="0" hangingPunct="0">
              <a:lnSpc>
                <a:spcPct val="90000"/>
              </a:lnSpc>
              <a:buFont typeface="Arial" charset="0"/>
              <a:buChar char="•"/>
            </a:pPr>
            <a:endParaRPr lang="en-US" sz="2800">
              <a:latin typeface="Calibri" pitchFamily="34" charset="0"/>
            </a:endParaRPr>
          </a:p>
          <a:p>
            <a:pPr marL="228600" indent="-228600" eaLnBrk="0" hangingPunct="0">
              <a:lnSpc>
                <a:spcPct val="90000"/>
              </a:lnSpc>
              <a:buFont typeface="Arial" charset="0"/>
              <a:buChar char="•"/>
            </a:pPr>
            <a:r>
              <a:rPr lang="en-US" sz="2800">
                <a:latin typeface="Calibri" pitchFamily="34" charset="0"/>
              </a:rPr>
              <a:t>  Never under estimate hazards associated with underground utilities!!!</a:t>
            </a:r>
          </a:p>
        </p:txBody>
      </p:sp>
      <p:sp>
        <p:nvSpPr>
          <p:cNvPr id="15364" name="Rectangle 4"/>
          <p:cNvSpPr>
            <a:spLocks noChangeArrowheads="1"/>
          </p:cNvSpPr>
          <p:nvPr/>
        </p:nvSpPr>
        <p:spPr bwMode="auto">
          <a:xfrm>
            <a:off x="3914775" y="1531938"/>
            <a:ext cx="182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lIns="90488" tIns="44450" rIns="90488" bIns="44450">
            <a:spAutoFit/>
          </a:bodyPr>
          <a:lstStyle/>
          <a:p>
            <a:pPr algn="ctr" eaLnBrk="0" hangingPunct="0"/>
            <a:endParaRPr lang="en-US" b="1">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143000" y="762000"/>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16387" name="Rectangle 3"/>
          <p:cNvSpPr>
            <a:spLocks noChangeArrowheads="1"/>
          </p:cNvSpPr>
          <p:nvPr/>
        </p:nvSpPr>
        <p:spPr bwMode="auto">
          <a:xfrm>
            <a:off x="685800" y="1447800"/>
            <a:ext cx="7823200"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90488" tIns="44450" rIns="90488" bIns="44450">
            <a:spAutoFit/>
          </a:bodyPr>
          <a:lstStyle/>
          <a:p>
            <a:pPr eaLnBrk="0" hangingPunct="0"/>
            <a:r>
              <a:rPr lang="en-US" sz="2800" i="1">
                <a:latin typeface="Calibri" pitchFamily="34" charset="0"/>
              </a:rPr>
              <a:t>TRENCHES MORE THAN 5 FEET UNLESS MADE IN STABLE ROCK:</a:t>
            </a:r>
            <a:endParaRPr lang="en-US" sz="2800">
              <a:latin typeface="Calibri" pitchFamily="34" charset="0"/>
            </a:endParaRPr>
          </a:p>
          <a:p>
            <a:pPr eaLnBrk="0" hangingPunct="0">
              <a:buFont typeface="Arial" charset="0"/>
              <a:buChar char="•"/>
            </a:pPr>
            <a:r>
              <a:rPr lang="en-US" sz="2800">
                <a:latin typeface="Calibri" pitchFamily="34" charset="0"/>
              </a:rPr>
              <a:t>  Require shoring</a:t>
            </a:r>
          </a:p>
          <a:p>
            <a:pPr eaLnBrk="0" hangingPunct="0">
              <a:buFont typeface="Arial" charset="0"/>
              <a:buChar char="•"/>
            </a:pPr>
            <a:r>
              <a:rPr lang="en-US" sz="2800">
                <a:latin typeface="Calibri" pitchFamily="34" charset="0"/>
              </a:rPr>
              <a:t>  Or must have a stabilized slope</a:t>
            </a:r>
          </a:p>
          <a:p>
            <a:pPr eaLnBrk="0" hangingPunct="0">
              <a:buFont typeface="Arial" charset="0"/>
              <a:buChar char="•"/>
            </a:pPr>
            <a:endParaRPr lang="en-US" sz="2800">
              <a:latin typeface="Calibri" pitchFamily="34" charset="0"/>
            </a:endParaRPr>
          </a:p>
          <a:p>
            <a:pPr eaLnBrk="0" hangingPunct="0"/>
            <a:r>
              <a:rPr lang="en-US" sz="2800" i="1">
                <a:latin typeface="Calibri" pitchFamily="34" charset="0"/>
              </a:rPr>
              <a:t>IN HAZARDOUS SOIL CONDITIONS:</a:t>
            </a:r>
          </a:p>
          <a:p>
            <a:pPr eaLnBrk="0" hangingPunct="0">
              <a:buFont typeface="Arial" charset="0"/>
              <a:buChar char="•"/>
            </a:pPr>
            <a:r>
              <a:rPr lang="en-US" sz="2800">
                <a:latin typeface="Calibri" pitchFamily="34" charset="0"/>
              </a:rPr>
              <a:t>  Trenches under 5 feet need protection</a:t>
            </a:r>
          </a:p>
        </p:txBody>
      </p:sp>
      <p:sp>
        <p:nvSpPr>
          <p:cNvPr id="16388" name="Rectangle 4"/>
          <p:cNvSpPr>
            <a:spLocks noChangeArrowheads="1"/>
          </p:cNvSpPr>
          <p:nvPr/>
        </p:nvSpPr>
        <p:spPr bwMode="auto">
          <a:xfrm>
            <a:off x="2971800" y="685800"/>
            <a:ext cx="32385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lIns="90488" tIns="44450" rIns="90488" bIns="44450">
            <a:spAutoFit/>
          </a:bodyPr>
          <a:lstStyle/>
          <a:p>
            <a:pPr eaLnBrk="0" hangingPunct="0"/>
            <a:r>
              <a:rPr lang="en-US" sz="3600" b="1">
                <a:latin typeface="Calibri" pitchFamily="34" charset="0"/>
              </a:rPr>
              <a:t>TRENCH SAFETY</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990600" y="533400"/>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17411" name="Rectangle 3"/>
          <p:cNvSpPr>
            <a:spLocks noChangeArrowheads="1"/>
          </p:cNvSpPr>
          <p:nvPr/>
        </p:nvSpPr>
        <p:spPr bwMode="auto">
          <a:xfrm>
            <a:off x="990600" y="1905000"/>
            <a:ext cx="716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17412" name="Rectangle 4"/>
          <p:cNvSpPr>
            <a:spLocks noGrp="1" noChangeArrowheads="1"/>
          </p:cNvSpPr>
          <p:nvPr>
            <p:ph type="title"/>
          </p:nvPr>
        </p:nvSpPr>
        <p:spPr>
          <a:xfrm>
            <a:off x="990600" y="533400"/>
            <a:ext cx="7162800" cy="1143000"/>
          </a:xfrm>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a:lnSpc>
                <a:spcPct val="90000"/>
              </a:lnSpc>
            </a:pPr>
            <a:r>
              <a:rPr lang="en-US" sz="3600" b="1" smtClean="0">
                <a:latin typeface="Arial" charset="0"/>
              </a:rPr>
              <a:t>CONTROLLING  WATER </a:t>
            </a:r>
          </a:p>
        </p:txBody>
      </p:sp>
      <p:sp>
        <p:nvSpPr>
          <p:cNvPr id="17413" name="Rectangle 5"/>
          <p:cNvSpPr>
            <a:spLocks noGrp="1" noChangeArrowheads="1"/>
          </p:cNvSpPr>
          <p:nvPr>
            <p:ph type="body" idx="1"/>
          </p:nvPr>
        </p:nvSpPr>
        <p:spPr>
          <a:xfrm>
            <a:off x="457200" y="1752600"/>
            <a:ext cx="8077200" cy="4210050"/>
          </a:xfrm>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457200" indent="-457200" algn="just">
              <a:lnSpc>
                <a:spcPct val="95000"/>
              </a:lnSpc>
            </a:pPr>
            <a:r>
              <a:rPr lang="en-US" sz="2800" smtClean="0"/>
              <a:t>Adequate Precautions Must Be Taken When Working in Accumulated Water</a:t>
            </a:r>
          </a:p>
          <a:p>
            <a:pPr marL="457200" indent="-457200" algn="just">
              <a:lnSpc>
                <a:spcPct val="95000"/>
              </a:lnSpc>
            </a:pPr>
            <a:endParaRPr lang="en-US" sz="2800" smtClean="0"/>
          </a:p>
          <a:p>
            <a:pPr marL="457200" indent="-457200" algn="just">
              <a:lnSpc>
                <a:spcPct val="95000"/>
              </a:lnSpc>
            </a:pPr>
            <a:r>
              <a:rPr lang="en-US" sz="2800" smtClean="0"/>
              <a:t>Controlling Water and Water Removal Must Be Monitored by a Competent Person</a:t>
            </a:r>
          </a:p>
          <a:p>
            <a:pPr marL="457200" indent="-457200" algn="just">
              <a:lnSpc>
                <a:spcPct val="95000"/>
              </a:lnSpc>
            </a:pPr>
            <a:endParaRPr lang="en-US" sz="2800" smtClean="0"/>
          </a:p>
          <a:p>
            <a:pPr marL="457200" indent="-457200" algn="just">
              <a:lnSpc>
                <a:spcPct val="95000"/>
              </a:lnSpc>
            </a:pPr>
            <a:r>
              <a:rPr lang="en-US" sz="2800" smtClean="0"/>
              <a:t>Ditches, Dikes or Comparable Means Should Be Used to Prevent Surface Water From Entering Excavations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914400" y="533400"/>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18435" name="Rectangle 3"/>
          <p:cNvSpPr>
            <a:spLocks noChangeArrowheads="1"/>
          </p:cNvSpPr>
          <p:nvPr/>
        </p:nvSpPr>
        <p:spPr bwMode="auto">
          <a:xfrm>
            <a:off x="914400" y="1905000"/>
            <a:ext cx="716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18436" name="Rectangle 4"/>
          <p:cNvSpPr>
            <a:spLocks noGrp="1" noChangeArrowheads="1"/>
          </p:cNvSpPr>
          <p:nvPr>
            <p:ph type="title"/>
          </p:nvPr>
        </p:nvSpPr>
        <p:spPr>
          <a:xfrm>
            <a:off x="762000" y="304800"/>
            <a:ext cx="7620000" cy="1143000"/>
          </a:xfrm>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a:lnSpc>
                <a:spcPct val="90000"/>
              </a:lnSpc>
            </a:pPr>
            <a:r>
              <a:rPr lang="en-US" sz="3600" b="1" smtClean="0">
                <a:latin typeface="Arial" charset="0"/>
              </a:rPr>
              <a:t>SOIL TYPES</a:t>
            </a:r>
          </a:p>
        </p:txBody>
      </p:sp>
      <p:sp>
        <p:nvSpPr>
          <p:cNvPr id="69637" name="Rectangle 5"/>
          <p:cNvSpPr>
            <a:spLocks noGrp="1" noChangeArrowheads="1"/>
          </p:cNvSpPr>
          <p:nvPr>
            <p:ph type="body" idx="1"/>
          </p:nvPr>
        </p:nvSpPr>
        <p:spPr>
          <a:xfrm>
            <a:off x="685800" y="1524000"/>
            <a:ext cx="7277100" cy="4748213"/>
          </a:xfrm>
          <a:ln w="12700">
            <a:miter lim="800000"/>
            <a:headEnd/>
            <a:tailEnd/>
          </a:ln>
        </p:spPr>
        <p:txBody>
          <a:bodyPr lIns="90488" tIns="44450" rIns="90488" bIns="44450" rtlCol="0">
            <a:normAutofit fontScale="55000" lnSpcReduction="20000"/>
          </a:bodyPr>
          <a:lstStyle/>
          <a:p>
            <a:pPr fontAlgn="auto">
              <a:spcAft>
                <a:spcPts val="0"/>
              </a:spcAft>
              <a:buFont typeface="Arial" pitchFamily="34" charset="0"/>
              <a:buNone/>
              <a:defRPr/>
            </a:pPr>
            <a:r>
              <a:rPr lang="en-US" dirty="0"/>
              <a:t>  </a:t>
            </a:r>
            <a:r>
              <a:rPr lang="en-US" sz="5100" dirty="0"/>
              <a:t>TYPE A SOILS</a:t>
            </a:r>
          </a:p>
          <a:p>
            <a:pPr lvl="1" fontAlgn="auto">
              <a:lnSpc>
                <a:spcPct val="70000"/>
              </a:lnSpc>
              <a:spcAft>
                <a:spcPts val="0"/>
              </a:spcAft>
              <a:buFont typeface="Arial" pitchFamily="34" charset="0"/>
              <a:buNone/>
              <a:defRPr/>
            </a:pPr>
            <a:r>
              <a:rPr lang="en-US" sz="5100" dirty="0"/>
              <a:t>  - Clay</a:t>
            </a:r>
          </a:p>
          <a:p>
            <a:pPr lvl="1" fontAlgn="auto">
              <a:lnSpc>
                <a:spcPct val="70000"/>
              </a:lnSpc>
              <a:spcAft>
                <a:spcPts val="0"/>
              </a:spcAft>
              <a:buFont typeface="Arial" pitchFamily="34" charset="0"/>
              <a:buNone/>
              <a:defRPr/>
            </a:pPr>
            <a:r>
              <a:rPr lang="en-US" sz="5100" dirty="0"/>
              <a:t>  - </a:t>
            </a:r>
            <a:r>
              <a:rPr lang="en-US" sz="5100" dirty="0" err="1"/>
              <a:t>Silty</a:t>
            </a:r>
            <a:r>
              <a:rPr lang="en-US" sz="5100" dirty="0"/>
              <a:t> Clay</a:t>
            </a:r>
          </a:p>
          <a:p>
            <a:pPr lvl="1" fontAlgn="auto">
              <a:lnSpc>
                <a:spcPct val="70000"/>
              </a:lnSpc>
              <a:spcAft>
                <a:spcPts val="0"/>
              </a:spcAft>
              <a:buFont typeface="Arial" pitchFamily="34" charset="0"/>
              <a:buNone/>
              <a:defRPr/>
            </a:pPr>
            <a:r>
              <a:rPr lang="en-US" sz="5100" dirty="0"/>
              <a:t>  - Sandy Clay</a:t>
            </a:r>
          </a:p>
          <a:p>
            <a:pPr lvl="1" fontAlgn="auto">
              <a:lnSpc>
                <a:spcPct val="70000"/>
              </a:lnSpc>
              <a:spcAft>
                <a:spcPts val="0"/>
              </a:spcAft>
              <a:buFont typeface="Arial" pitchFamily="34" charset="0"/>
              <a:buNone/>
              <a:defRPr/>
            </a:pPr>
            <a:r>
              <a:rPr lang="en-US" sz="5100" dirty="0"/>
              <a:t>  - Clay Loam</a:t>
            </a:r>
          </a:p>
          <a:p>
            <a:pPr lvl="1" fontAlgn="auto">
              <a:spcAft>
                <a:spcPts val="0"/>
              </a:spcAft>
              <a:buFont typeface="Arial" pitchFamily="34" charset="0"/>
              <a:buNone/>
              <a:defRPr/>
            </a:pPr>
            <a:endParaRPr lang="en-US" sz="5100" dirty="0"/>
          </a:p>
          <a:p>
            <a:pPr fontAlgn="auto">
              <a:spcAft>
                <a:spcPts val="0"/>
              </a:spcAft>
              <a:buFont typeface="Arial" pitchFamily="34" charset="0"/>
              <a:buNone/>
              <a:defRPr/>
            </a:pPr>
            <a:r>
              <a:rPr lang="en-US" sz="5100" dirty="0"/>
              <a:t>  TYPE B SOILS</a:t>
            </a:r>
          </a:p>
          <a:p>
            <a:pPr lvl="1" fontAlgn="auto">
              <a:spcAft>
                <a:spcPts val="0"/>
              </a:spcAft>
              <a:buFont typeface="Arial" pitchFamily="34" charset="0"/>
              <a:buNone/>
              <a:defRPr/>
            </a:pPr>
            <a:r>
              <a:rPr lang="en-US" sz="5100" dirty="0"/>
              <a:t>  - Granular </a:t>
            </a:r>
            <a:r>
              <a:rPr lang="en-US" sz="5100" dirty="0" err="1"/>
              <a:t>Cohesionless</a:t>
            </a:r>
            <a:r>
              <a:rPr lang="en-US" sz="5100" dirty="0"/>
              <a:t> Soils (Silt Loam)</a:t>
            </a:r>
          </a:p>
          <a:p>
            <a:pPr lvl="1" fontAlgn="auto">
              <a:spcAft>
                <a:spcPts val="0"/>
              </a:spcAft>
              <a:buFont typeface="Arial" pitchFamily="34" charset="0"/>
              <a:buNone/>
              <a:defRPr/>
            </a:pPr>
            <a:endParaRPr lang="en-US" sz="5100" dirty="0"/>
          </a:p>
          <a:p>
            <a:pPr fontAlgn="auto">
              <a:spcAft>
                <a:spcPts val="0"/>
              </a:spcAft>
              <a:buFont typeface="Arial" pitchFamily="34" charset="0"/>
              <a:buNone/>
              <a:defRPr/>
            </a:pPr>
            <a:r>
              <a:rPr lang="en-US" sz="5100" dirty="0"/>
              <a:t>  TYPE C SOILS</a:t>
            </a:r>
          </a:p>
          <a:p>
            <a:pPr lvl="1" fontAlgn="auto">
              <a:lnSpc>
                <a:spcPct val="70000"/>
              </a:lnSpc>
              <a:spcAft>
                <a:spcPts val="0"/>
              </a:spcAft>
              <a:buFont typeface="Arial" pitchFamily="34" charset="0"/>
              <a:buNone/>
              <a:defRPr/>
            </a:pPr>
            <a:r>
              <a:rPr lang="en-US" sz="5100" dirty="0"/>
              <a:t>   - Gravel</a:t>
            </a:r>
          </a:p>
          <a:p>
            <a:pPr lvl="1" fontAlgn="auto">
              <a:lnSpc>
                <a:spcPct val="70000"/>
              </a:lnSpc>
              <a:spcAft>
                <a:spcPts val="0"/>
              </a:spcAft>
              <a:buFont typeface="Arial" pitchFamily="34" charset="0"/>
              <a:buNone/>
              <a:defRPr/>
            </a:pPr>
            <a:r>
              <a:rPr lang="en-US" sz="5100" dirty="0"/>
              <a:t>   - Sand</a:t>
            </a:r>
          </a:p>
          <a:p>
            <a:pPr lvl="1" fontAlgn="auto">
              <a:lnSpc>
                <a:spcPct val="70000"/>
              </a:lnSpc>
              <a:spcAft>
                <a:spcPts val="0"/>
              </a:spcAft>
              <a:buFont typeface="Arial" pitchFamily="34" charset="0"/>
              <a:buNone/>
              <a:defRPr/>
            </a:pPr>
            <a:r>
              <a:rPr lang="en-US" sz="5100" dirty="0"/>
              <a:t>   - Loamy Sand</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914400" y="1905000"/>
            <a:ext cx="716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19459" name="Rectangle 3"/>
          <p:cNvSpPr>
            <a:spLocks noGrp="1" noChangeArrowheads="1"/>
          </p:cNvSpPr>
          <p:nvPr>
            <p:ph type="title"/>
          </p:nvPr>
        </p:nvSpPr>
        <p:spPr>
          <a:xfrm>
            <a:off x="762000" y="800100"/>
            <a:ext cx="7848600" cy="1143000"/>
          </a:xfrm>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a:lnSpc>
                <a:spcPct val="90000"/>
              </a:lnSpc>
            </a:pPr>
            <a:r>
              <a:rPr lang="en-US" sz="3600" b="1" smtClean="0">
                <a:latin typeface="Arial" charset="0"/>
              </a:rPr>
              <a:t>HOW TO DETERMINE SOIL TYPES</a:t>
            </a:r>
          </a:p>
        </p:txBody>
      </p:sp>
      <p:sp>
        <p:nvSpPr>
          <p:cNvPr id="71684" name="Rectangle 4"/>
          <p:cNvSpPr>
            <a:spLocks noGrp="1" noChangeArrowheads="1"/>
          </p:cNvSpPr>
          <p:nvPr>
            <p:ph type="body" idx="1"/>
          </p:nvPr>
        </p:nvSpPr>
        <p:spPr>
          <a:xfrm>
            <a:off x="381000" y="2109788"/>
            <a:ext cx="8077200" cy="771525"/>
          </a:xfrm>
          <a:ln w="12700">
            <a:miter lim="800000"/>
            <a:headEnd/>
            <a:tailEnd/>
          </a:ln>
        </p:spPr>
        <p:txBody>
          <a:bodyPr lIns="90488" tIns="44450" rIns="90488" bIns="44450" rtlCol="0">
            <a:normAutofit fontScale="92500" lnSpcReduction="10000"/>
          </a:bodyPr>
          <a:lstStyle/>
          <a:p>
            <a:pPr fontAlgn="auto">
              <a:lnSpc>
                <a:spcPct val="70000"/>
              </a:lnSpc>
              <a:spcAft>
                <a:spcPts val="0"/>
              </a:spcAft>
              <a:buFont typeface="Arial" pitchFamily="34" charset="0"/>
              <a:buNone/>
              <a:defRPr/>
            </a:pPr>
            <a:r>
              <a:rPr lang="en-US" dirty="0"/>
              <a:t>  SOIL CLASSIFICATION MUST BE DONE BY A </a:t>
            </a:r>
            <a:endParaRPr lang="en-US" dirty="0" smtClean="0"/>
          </a:p>
          <a:p>
            <a:pPr fontAlgn="auto">
              <a:lnSpc>
                <a:spcPct val="70000"/>
              </a:lnSpc>
              <a:spcAft>
                <a:spcPts val="0"/>
              </a:spcAft>
              <a:buFont typeface="Arial" pitchFamily="34" charset="0"/>
              <a:buNone/>
              <a:defRPr/>
            </a:pPr>
            <a:r>
              <a:rPr lang="en-US" dirty="0" smtClean="0"/>
              <a:t>  COMPETENT PERSON:</a:t>
            </a:r>
          </a:p>
          <a:p>
            <a:pPr fontAlgn="auto">
              <a:spcAft>
                <a:spcPts val="0"/>
              </a:spcAft>
              <a:buFontTx/>
              <a:buNone/>
              <a:defRPr/>
            </a:pPr>
            <a:endParaRPr lang="en-US" dirty="0"/>
          </a:p>
          <a:p>
            <a:pPr fontAlgn="auto">
              <a:spcAft>
                <a:spcPts val="0"/>
              </a:spcAft>
              <a:buFontTx/>
              <a:buNone/>
              <a:defRPr/>
            </a:pPr>
            <a:endParaRPr lang="en-US" dirty="0"/>
          </a:p>
          <a:p>
            <a:pPr fontAlgn="auto">
              <a:spcAft>
                <a:spcPts val="0"/>
              </a:spcAft>
              <a:buFontTx/>
              <a:buNone/>
              <a:defRPr/>
            </a:pPr>
            <a:endParaRPr lang="en-US" dirty="0"/>
          </a:p>
        </p:txBody>
      </p:sp>
      <p:sp>
        <p:nvSpPr>
          <p:cNvPr id="19461" name="Rectangle 5"/>
          <p:cNvSpPr>
            <a:spLocks noChangeArrowheads="1"/>
          </p:cNvSpPr>
          <p:nvPr/>
        </p:nvSpPr>
        <p:spPr bwMode="auto">
          <a:xfrm>
            <a:off x="3860800" y="1568450"/>
            <a:ext cx="1439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lIns="90488" tIns="44450" rIns="90488" bIns="44450">
            <a:spAutoFit/>
          </a:bodyPr>
          <a:lstStyle/>
          <a:p>
            <a:pPr algn="ctr" eaLnBrk="0" hangingPunct="0"/>
            <a:r>
              <a:rPr lang="en-US" sz="2000" b="1">
                <a:solidFill>
                  <a:schemeClr val="bg1"/>
                </a:solidFill>
                <a:latin typeface="Calibri" pitchFamily="34" charset="0"/>
              </a:rPr>
              <a:t>Continued</a:t>
            </a:r>
          </a:p>
        </p:txBody>
      </p:sp>
      <p:sp>
        <p:nvSpPr>
          <p:cNvPr id="19462" name="Rectangle 6"/>
          <p:cNvSpPr>
            <a:spLocks noChangeArrowheads="1"/>
          </p:cNvSpPr>
          <p:nvPr/>
        </p:nvSpPr>
        <p:spPr bwMode="auto">
          <a:xfrm>
            <a:off x="609600" y="2895600"/>
            <a:ext cx="812800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90488" tIns="44450" rIns="90488" bIns="44450">
            <a:spAutoFit/>
          </a:bodyPr>
          <a:lstStyle/>
          <a:p>
            <a:pPr marL="850900" lvl="1" indent="-393700" algn="just" eaLnBrk="0" hangingPunct="0">
              <a:lnSpc>
                <a:spcPct val="90000"/>
              </a:lnSpc>
              <a:spcBef>
                <a:spcPct val="30000"/>
              </a:spcBef>
            </a:pPr>
            <a:r>
              <a:rPr lang="en-US" sz="2000" b="1">
                <a:latin typeface="Calibri" pitchFamily="34" charset="0"/>
              </a:rPr>
              <a:t> </a:t>
            </a:r>
            <a:r>
              <a:rPr lang="en-US" sz="2000" u="sng">
                <a:latin typeface="Calibri" pitchFamily="34" charset="0"/>
              </a:rPr>
              <a:t>VISUAL TEST</a:t>
            </a:r>
          </a:p>
          <a:p>
            <a:pPr marL="850900" lvl="1" indent="-393700" algn="just" eaLnBrk="0" hangingPunct="0">
              <a:lnSpc>
                <a:spcPct val="90000"/>
              </a:lnSpc>
              <a:spcBef>
                <a:spcPct val="30000"/>
              </a:spcBef>
              <a:buFont typeface="Arial" charset="0"/>
              <a:buChar char="•"/>
            </a:pPr>
            <a:r>
              <a:rPr lang="en-US" sz="2000">
                <a:latin typeface="Calibri" pitchFamily="34" charset="0"/>
              </a:rPr>
              <a:t>Check entire worksite</a:t>
            </a:r>
          </a:p>
          <a:p>
            <a:pPr marL="850900" lvl="1" indent="-393700" algn="just" eaLnBrk="0" hangingPunct="0">
              <a:lnSpc>
                <a:spcPct val="90000"/>
              </a:lnSpc>
              <a:spcBef>
                <a:spcPct val="30000"/>
              </a:spcBef>
              <a:buFont typeface="Arial" charset="0"/>
              <a:buChar char="•"/>
            </a:pPr>
            <a:r>
              <a:rPr lang="en-US" sz="2000">
                <a:latin typeface="Calibri" pitchFamily="34" charset="0"/>
              </a:rPr>
              <a:t>Fissured ground</a:t>
            </a:r>
          </a:p>
          <a:p>
            <a:pPr marL="850900" lvl="1" indent="-393700" algn="just" eaLnBrk="0" hangingPunct="0">
              <a:lnSpc>
                <a:spcPct val="90000"/>
              </a:lnSpc>
              <a:spcBef>
                <a:spcPct val="30000"/>
              </a:spcBef>
              <a:buFont typeface="Arial" charset="0"/>
              <a:buChar char="•"/>
            </a:pPr>
            <a:r>
              <a:rPr lang="en-US" sz="2000">
                <a:latin typeface="Calibri" pitchFamily="34" charset="0"/>
              </a:rPr>
              <a:t>Layered soil</a:t>
            </a:r>
          </a:p>
          <a:p>
            <a:pPr marL="850900" lvl="1" indent="-393700" algn="just" eaLnBrk="0" hangingPunct="0">
              <a:lnSpc>
                <a:spcPct val="90000"/>
              </a:lnSpc>
              <a:spcBef>
                <a:spcPct val="30000"/>
              </a:spcBef>
              <a:buFont typeface="Arial" charset="0"/>
              <a:buChar char="•"/>
            </a:pPr>
            <a:r>
              <a:rPr lang="en-US" sz="2000">
                <a:latin typeface="Calibri" pitchFamily="34" charset="0"/>
              </a:rPr>
              <a:t>Disturbed earth</a:t>
            </a:r>
          </a:p>
          <a:p>
            <a:pPr marL="850900" lvl="1" indent="-393700" algn="just" eaLnBrk="0" hangingPunct="0">
              <a:lnSpc>
                <a:spcPct val="90000"/>
              </a:lnSpc>
              <a:spcBef>
                <a:spcPct val="30000"/>
              </a:spcBef>
              <a:buFont typeface="Arial" charset="0"/>
              <a:buChar char="•"/>
            </a:pPr>
            <a:r>
              <a:rPr lang="en-US" sz="2000">
                <a:latin typeface="Calibri" pitchFamily="34" charset="0"/>
              </a:rPr>
              <a:t>Seepage</a:t>
            </a:r>
          </a:p>
          <a:p>
            <a:pPr marL="850900" lvl="1" indent="-393700" algn="just" eaLnBrk="0" hangingPunct="0">
              <a:lnSpc>
                <a:spcPct val="90000"/>
              </a:lnSpc>
              <a:spcBef>
                <a:spcPct val="30000"/>
              </a:spcBef>
              <a:buFont typeface="Arial" charset="0"/>
              <a:buChar char="•"/>
            </a:pPr>
            <a:r>
              <a:rPr lang="en-US" sz="2000">
                <a:latin typeface="Calibri" pitchFamily="34" charset="0"/>
              </a:rPr>
              <a:t>Vibration</a:t>
            </a:r>
          </a:p>
          <a:p>
            <a:pPr marL="850900" lvl="1" indent="-393700" algn="just" eaLnBrk="0" hangingPunct="0">
              <a:lnSpc>
                <a:spcPct val="90000"/>
              </a:lnSpc>
              <a:spcBef>
                <a:spcPct val="30000"/>
              </a:spcBef>
              <a:buFont typeface="Arial" charset="0"/>
              <a:buChar char="•"/>
            </a:pPr>
            <a:r>
              <a:rPr lang="en-US" sz="2000">
                <a:latin typeface="Calibri" pitchFamily="34" charset="0"/>
              </a:rPr>
              <a:t>Poor drainage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914400" y="1905000"/>
            <a:ext cx="716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0483" name="Rectangle 3"/>
          <p:cNvSpPr>
            <a:spLocks noGrp="1" noChangeArrowheads="1"/>
          </p:cNvSpPr>
          <p:nvPr>
            <p:ph type="title"/>
          </p:nvPr>
        </p:nvSpPr>
        <p:spPr>
          <a:xfrm>
            <a:off x="609600" y="457200"/>
            <a:ext cx="7924800" cy="1143000"/>
          </a:xfrm>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a:lnSpc>
                <a:spcPct val="90000"/>
              </a:lnSpc>
            </a:pPr>
            <a:r>
              <a:rPr lang="en-US" sz="3600" b="1" smtClean="0">
                <a:latin typeface="Arial" charset="0"/>
              </a:rPr>
              <a:t>HOW TO DETERMINE SOIL TYPES</a:t>
            </a:r>
            <a:endParaRPr lang="en-US" sz="3600" b="1" smtClean="0">
              <a:solidFill>
                <a:schemeClr val="bg1"/>
              </a:solidFill>
              <a:latin typeface="Arial" charset="0"/>
            </a:endParaRPr>
          </a:p>
        </p:txBody>
      </p:sp>
      <p:sp>
        <p:nvSpPr>
          <p:cNvPr id="20484" name="Rectangle 5"/>
          <p:cNvSpPr>
            <a:spLocks noChangeArrowheads="1"/>
          </p:cNvSpPr>
          <p:nvPr/>
        </p:nvSpPr>
        <p:spPr bwMode="auto">
          <a:xfrm>
            <a:off x="457200" y="1676400"/>
            <a:ext cx="81280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90488" tIns="44450" rIns="90488" bIns="44450">
            <a:spAutoFit/>
          </a:bodyPr>
          <a:lstStyle/>
          <a:p>
            <a:pPr marL="850900" lvl="1" indent="-393700" algn="just" eaLnBrk="0" hangingPunct="0">
              <a:lnSpc>
                <a:spcPct val="90000"/>
              </a:lnSpc>
              <a:spcBef>
                <a:spcPct val="30000"/>
              </a:spcBef>
            </a:pPr>
            <a:r>
              <a:rPr lang="en-US" sz="2400" u="sng">
                <a:latin typeface="Calibri" pitchFamily="34" charset="0"/>
              </a:rPr>
              <a:t>Manual Test</a:t>
            </a:r>
          </a:p>
          <a:p>
            <a:pPr marL="850900" lvl="1" indent="-393700" algn="just" eaLnBrk="0" hangingPunct="0">
              <a:lnSpc>
                <a:spcPct val="90000"/>
              </a:lnSpc>
              <a:spcBef>
                <a:spcPct val="30000"/>
              </a:spcBef>
              <a:buFont typeface="Arial" charset="0"/>
              <a:buChar char="•"/>
            </a:pPr>
            <a:r>
              <a:rPr lang="en-US" sz="2400">
                <a:latin typeface="Calibri" pitchFamily="34" charset="0"/>
              </a:rPr>
              <a:t>Plasticity</a:t>
            </a:r>
          </a:p>
          <a:p>
            <a:pPr marL="850900" lvl="1" indent="-393700" algn="just" eaLnBrk="0" hangingPunct="0">
              <a:lnSpc>
                <a:spcPct val="90000"/>
              </a:lnSpc>
              <a:spcBef>
                <a:spcPct val="30000"/>
              </a:spcBef>
              <a:buFont typeface="Arial" charset="0"/>
              <a:buChar char="•"/>
            </a:pPr>
            <a:r>
              <a:rPr lang="en-US" sz="2400">
                <a:latin typeface="Calibri" pitchFamily="34" charset="0"/>
              </a:rPr>
              <a:t>Dry Strength</a:t>
            </a:r>
          </a:p>
          <a:p>
            <a:pPr marL="850900" lvl="1" indent="-393700" algn="just" eaLnBrk="0" hangingPunct="0">
              <a:lnSpc>
                <a:spcPct val="90000"/>
              </a:lnSpc>
              <a:spcBef>
                <a:spcPct val="30000"/>
              </a:spcBef>
              <a:buFont typeface="Arial" charset="0"/>
              <a:buChar char="•"/>
            </a:pPr>
            <a:r>
              <a:rPr lang="en-US" sz="2400">
                <a:latin typeface="Calibri" pitchFamily="34" charset="0"/>
              </a:rPr>
              <a:t>Thumb penetration</a:t>
            </a:r>
          </a:p>
          <a:p>
            <a:pPr marL="850900" lvl="1" indent="-393700" algn="just" eaLnBrk="0" hangingPunct="0">
              <a:lnSpc>
                <a:spcPct val="90000"/>
              </a:lnSpc>
              <a:spcBef>
                <a:spcPct val="30000"/>
              </a:spcBef>
              <a:buFont typeface="Arial" charset="0"/>
              <a:buChar char="•"/>
            </a:pPr>
            <a:r>
              <a:rPr lang="en-US" sz="2400">
                <a:latin typeface="Calibri" pitchFamily="34" charset="0"/>
              </a:rPr>
              <a:t>Pocket penetrameter</a:t>
            </a:r>
          </a:p>
          <a:p>
            <a:pPr marL="850900" lvl="1" indent="-393700" algn="just" eaLnBrk="0" hangingPunct="0">
              <a:lnSpc>
                <a:spcPct val="90000"/>
              </a:lnSpc>
              <a:spcBef>
                <a:spcPct val="30000"/>
              </a:spcBef>
              <a:buFont typeface="Arial" charset="0"/>
              <a:buChar char="•"/>
            </a:pPr>
            <a:r>
              <a:rPr lang="en-US" sz="2400">
                <a:latin typeface="Calibri" pitchFamily="34" charset="0"/>
              </a:rPr>
              <a:t>Hand operated shear vane</a:t>
            </a:r>
          </a:p>
          <a:p>
            <a:pPr marL="850900" lvl="1" indent="-393700" algn="just" eaLnBrk="0" hangingPunct="0">
              <a:lnSpc>
                <a:spcPct val="90000"/>
              </a:lnSpc>
              <a:spcBef>
                <a:spcPct val="30000"/>
              </a:spcBef>
              <a:buFont typeface="Arial" charset="0"/>
              <a:buChar char="•"/>
            </a:pPr>
            <a:endParaRPr lang="en-US" sz="2400">
              <a:latin typeface="Calibri" pitchFamily="34" charset="0"/>
            </a:endParaRPr>
          </a:p>
          <a:p>
            <a:pPr marL="850900" lvl="1" indent="-393700" algn="just" eaLnBrk="0" hangingPunct="0">
              <a:lnSpc>
                <a:spcPct val="90000"/>
              </a:lnSpc>
              <a:spcBef>
                <a:spcPct val="30000"/>
              </a:spcBef>
              <a:buFont typeface="Arial" charset="0"/>
              <a:buChar char="•"/>
            </a:pPr>
            <a:r>
              <a:rPr lang="en-US" sz="2400">
                <a:latin typeface="Calibri" pitchFamily="34" charset="0"/>
              </a:rPr>
              <a:t>WARNING:  One soil inspection and classification may not be enough.  Outside disturbances during excavation may change even the best soil classification.  Inspect the soil after any change in conditions.</a:t>
            </a:r>
          </a:p>
          <a:p>
            <a:pPr marL="850900" lvl="1" indent="-393700" algn="just" eaLnBrk="0" hangingPunct="0">
              <a:lnSpc>
                <a:spcPct val="90000"/>
              </a:lnSpc>
              <a:spcBef>
                <a:spcPct val="30000"/>
              </a:spcBef>
              <a:buFont typeface="Arial" charset="0"/>
              <a:buChar char="•"/>
            </a:pPr>
            <a:endParaRPr lang="en-US" sz="2400">
              <a:latin typeface="Calibri" pitchFamily="34" charset="0"/>
            </a:endParaRPr>
          </a:p>
        </p:txBody>
      </p:sp>
      <p:sp>
        <p:nvSpPr>
          <p:cNvPr id="20485" name="Rectangle 15"/>
          <p:cNvSpPr>
            <a:spLocks noChangeArrowheads="1"/>
          </p:cNvSpPr>
          <p:nvPr/>
        </p:nvSpPr>
        <p:spPr bwMode="auto">
          <a:xfrm>
            <a:off x="476250" y="4806950"/>
            <a:ext cx="8410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90488" tIns="44450" rIns="90488" bIns="44450"/>
          <a:lstStyle/>
          <a:p>
            <a:pPr marL="506413" indent="-506413" algn="just" eaLnBrk="0" hangingPunct="0">
              <a:lnSpc>
                <a:spcPct val="95000"/>
              </a:lnSpc>
              <a:spcBef>
                <a:spcPct val="30000"/>
              </a:spcBef>
              <a:buFont typeface="Arial" charset="0"/>
              <a:buChar char="•"/>
            </a:pPr>
            <a:endParaRPr lang="en-US" sz="2000">
              <a:latin typeface="Calibri"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533400" y="1676400"/>
            <a:ext cx="7848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3200"/>
              <a:t>1926 Subpart P Appendix A – Soil Classification (c) (2)</a:t>
            </a:r>
          </a:p>
          <a:p>
            <a:pPr algn="ctr"/>
            <a:endParaRPr lang="en-US" sz="3200"/>
          </a:p>
          <a:p>
            <a:pPr algn="ctr"/>
            <a:r>
              <a:rPr lang="en-US" sz="3200"/>
              <a:t>The classification of the deposits shall be made based on the results of at least </a:t>
            </a:r>
            <a:r>
              <a:rPr lang="en-US" sz="3200" b="1"/>
              <a:t>one visual</a:t>
            </a:r>
            <a:r>
              <a:rPr lang="en-US" sz="3200"/>
              <a:t> and at least </a:t>
            </a:r>
            <a:r>
              <a:rPr lang="en-US" sz="3200" b="1"/>
              <a:t>one manual </a:t>
            </a:r>
            <a:r>
              <a:rPr lang="en-US" sz="3200"/>
              <a:t>analysis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4400" y="304800"/>
            <a:ext cx="7162800" cy="1143000"/>
          </a:xfrm>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a:lnSpc>
                <a:spcPct val="90000"/>
              </a:lnSpc>
            </a:pPr>
            <a:r>
              <a:rPr lang="en-US" sz="3600" b="1" smtClean="0">
                <a:latin typeface="Arial" charset="0"/>
              </a:rPr>
              <a:t>HOW TO PROTECT PEOPLE</a:t>
            </a:r>
          </a:p>
        </p:txBody>
      </p:sp>
      <p:sp>
        <p:nvSpPr>
          <p:cNvPr id="22531" name="Rectangle 3"/>
          <p:cNvSpPr>
            <a:spLocks noGrp="1" noChangeArrowheads="1"/>
          </p:cNvSpPr>
          <p:nvPr>
            <p:ph type="body" idx="1"/>
          </p:nvPr>
        </p:nvSpPr>
        <p:spPr>
          <a:xfrm>
            <a:off x="685800" y="1295400"/>
            <a:ext cx="7816850" cy="5181600"/>
          </a:xfrm>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457200" indent="-457200" algn="just"/>
            <a:r>
              <a:rPr lang="en-US" sz="2800" smtClean="0"/>
              <a:t>Each employee must be protected from cave-ins by an adequately designed system. Exceptions are:</a:t>
            </a:r>
          </a:p>
          <a:p>
            <a:pPr marL="971550" lvl="1" algn="just"/>
            <a:r>
              <a:rPr lang="en-US" smtClean="0"/>
              <a:t>Excavations made in stable rock</a:t>
            </a:r>
          </a:p>
          <a:p>
            <a:pPr marL="971550" lvl="1" algn="just"/>
            <a:r>
              <a:rPr lang="en-US" smtClean="0"/>
              <a:t>Excavations less than 5 feet</a:t>
            </a:r>
          </a:p>
          <a:p>
            <a:pPr marL="971550" lvl="1" algn="just"/>
            <a:endParaRPr lang="en-US" smtClean="0"/>
          </a:p>
          <a:p>
            <a:pPr marL="457200" indent="-457200" algn="just"/>
            <a:r>
              <a:rPr lang="en-US" sz="2800" smtClean="0"/>
              <a:t>Protective systems must have the capacity to resist all loads that are expected to be applied to the system</a:t>
            </a:r>
          </a:p>
          <a:p>
            <a:pPr marL="457200" indent="-457200" algn="just"/>
            <a:endParaRPr lang="en-US" sz="2800" smtClean="0"/>
          </a:p>
        </p:txBody>
      </p:sp>
      <p:sp>
        <p:nvSpPr>
          <p:cNvPr id="22532" name="Rectangle 4"/>
          <p:cNvSpPr>
            <a:spLocks noChangeArrowheads="1"/>
          </p:cNvSpPr>
          <p:nvPr/>
        </p:nvSpPr>
        <p:spPr bwMode="auto">
          <a:xfrm>
            <a:off x="914400" y="609600"/>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2533" name="Rectangle 5"/>
          <p:cNvSpPr>
            <a:spLocks noChangeArrowheads="1"/>
          </p:cNvSpPr>
          <p:nvPr/>
        </p:nvSpPr>
        <p:spPr bwMode="auto">
          <a:xfrm>
            <a:off x="914400" y="1981200"/>
            <a:ext cx="716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685800" y="1676400"/>
            <a:ext cx="78295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90488" tIns="44450" rIns="90488" bIns="44450">
            <a:spAutoFit/>
          </a:bodyPr>
          <a:lstStyle/>
          <a:p>
            <a:pPr marL="457200" indent="-457200" algn="just" eaLnBrk="0" hangingPunct="0">
              <a:lnSpc>
                <a:spcPct val="90000"/>
              </a:lnSpc>
              <a:buFont typeface="Arial" charset="0"/>
              <a:buChar char="•"/>
            </a:pPr>
            <a:r>
              <a:rPr lang="en-US" sz="3200">
                <a:latin typeface="Calibri" pitchFamily="34" charset="0"/>
              </a:rPr>
              <a:t>Asphyxiation</a:t>
            </a:r>
          </a:p>
          <a:p>
            <a:pPr marL="457200" indent="-457200" algn="just" eaLnBrk="0" hangingPunct="0">
              <a:lnSpc>
                <a:spcPct val="90000"/>
              </a:lnSpc>
              <a:buFont typeface="Arial" charset="0"/>
              <a:buChar char="•"/>
            </a:pPr>
            <a:endParaRPr lang="en-US" sz="3200">
              <a:latin typeface="Calibri" pitchFamily="34" charset="0"/>
            </a:endParaRPr>
          </a:p>
          <a:p>
            <a:pPr marL="457200" indent="-457200" algn="just" eaLnBrk="0" hangingPunct="0">
              <a:lnSpc>
                <a:spcPct val="90000"/>
              </a:lnSpc>
              <a:buFont typeface="Arial" charset="0"/>
              <a:buChar char="•"/>
            </a:pPr>
            <a:r>
              <a:rPr lang="en-US" sz="3200">
                <a:latin typeface="Calibri" pitchFamily="34" charset="0"/>
              </a:rPr>
              <a:t>Each time a breath is exhaled the weight of the load restricts inhalation of the next breath.  Slow suffocation usually follows unless rescue is immediate.</a:t>
            </a:r>
          </a:p>
        </p:txBody>
      </p:sp>
      <p:sp>
        <p:nvSpPr>
          <p:cNvPr id="4099" name="TextBox 140"/>
          <p:cNvSpPr txBox="1">
            <a:spLocks noChangeArrowheads="1"/>
          </p:cNvSpPr>
          <p:nvPr/>
        </p:nvSpPr>
        <p:spPr bwMode="auto">
          <a:xfrm>
            <a:off x="1981200" y="838200"/>
            <a:ext cx="541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3600"/>
              <a:t>WHAT CAUSES DEATH?</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914400" y="609600"/>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3555" name="Rectangle 3"/>
          <p:cNvSpPr>
            <a:spLocks noChangeArrowheads="1"/>
          </p:cNvSpPr>
          <p:nvPr/>
        </p:nvSpPr>
        <p:spPr bwMode="auto">
          <a:xfrm>
            <a:off x="914400" y="1981200"/>
            <a:ext cx="716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83972" name="Rectangle 4"/>
          <p:cNvSpPr>
            <a:spLocks noGrp="1" noChangeArrowheads="1"/>
          </p:cNvSpPr>
          <p:nvPr>
            <p:ph type="body" idx="1"/>
          </p:nvPr>
        </p:nvSpPr>
        <p:spPr>
          <a:xfrm>
            <a:off x="609600" y="1371600"/>
            <a:ext cx="8229600" cy="4686300"/>
          </a:xfrm>
          <a:ln w="12700">
            <a:miter lim="800000"/>
            <a:headEnd/>
            <a:tailEnd/>
          </a:ln>
        </p:spPr>
        <p:txBody>
          <a:bodyPr lIns="90488" tIns="44450" rIns="90488" bIns="44450" rtlCol="0">
            <a:normAutofit fontScale="92500" lnSpcReduction="20000"/>
          </a:bodyPr>
          <a:lstStyle/>
          <a:p>
            <a:pPr fontAlgn="auto">
              <a:spcAft>
                <a:spcPts val="0"/>
              </a:spcAft>
              <a:buFont typeface="Arial" pitchFamily="34" charset="0"/>
              <a:buChar char="•"/>
              <a:defRPr/>
            </a:pPr>
            <a:r>
              <a:rPr lang="en-US" dirty="0"/>
              <a:t>  </a:t>
            </a:r>
            <a:r>
              <a:rPr lang="en-US" sz="3000" dirty="0"/>
              <a:t>DESIGN OF BENCHING </a:t>
            </a:r>
            <a:r>
              <a:rPr lang="en-US" sz="3000" dirty="0" smtClean="0"/>
              <a:t>AND SLOPING SYSTEMS:</a:t>
            </a:r>
          </a:p>
          <a:p>
            <a:pPr fontAlgn="auto">
              <a:spcAft>
                <a:spcPts val="0"/>
              </a:spcAft>
              <a:buFont typeface="Arial" pitchFamily="34" charset="0"/>
              <a:buChar char="•"/>
              <a:defRPr/>
            </a:pPr>
            <a:endParaRPr lang="en-US" sz="3000" dirty="0" smtClean="0"/>
          </a:p>
          <a:p>
            <a:pPr lvl="1" fontAlgn="auto">
              <a:lnSpc>
                <a:spcPct val="110000"/>
              </a:lnSpc>
              <a:spcBef>
                <a:spcPts val="0"/>
              </a:spcBef>
              <a:spcAft>
                <a:spcPts val="0"/>
              </a:spcAft>
              <a:buFont typeface="Arial" pitchFamily="34" charset="0"/>
              <a:buChar char="–"/>
              <a:defRPr/>
            </a:pPr>
            <a:r>
              <a:rPr lang="en-US" sz="3000" dirty="0" smtClean="0"/>
              <a:t>OPTION </a:t>
            </a:r>
            <a:r>
              <a:rPr lang="en-US" sz="3000" dirty="0"/>
              <a:t>1 - Allowable configurations and slopes</a:t>
            </a:r>
          </a:p>
          <a:p>
            <a:pPr lvl="1" fontAlgn="auto">
              <a:lnSpc>
                <a:spcPct val="110000"/>
              </a:lnSpc>
              <a:spcBef>
                <a:spcPts val="0"/>
              </a:spcBef>
              <a:spcAft>
                <a:spcPts val="0"/>
              </a:spcAft>
              <a:buFont typeface="Arial" pitchFamily="34" charset="0"/>
              <a:buChar char="–"/>
              <a:defRPr/>
            </a:pPr>
            <a:endParaRPr lang="en-US" sz="3000" dirty="0"/>
          </a:p>
          <a:p>
            <a:pPr lvl="1" fontAlgn="auto">
              <a:lnSpc>
                <a:spcPct val="110000"/>
              </a:lnSpc>
              <a:spcBef>
                <a:spcPts val="0"/>
              </a:spcBef>
              <a:spcAft>
                <a:spcPts val="0"/>
              </a:spcAft>
              <a:buFont typeface="Arial" pitchFamily="34" charset="0"/>
              <a:buChar char="–"/>
              <a:defRPr/>
            </a:pPr>
            <a:r>
              <a:rPr lang="en-US" sz="3000" dirty="0"/>
              <a:t>OPTION 2 - Determination of slopes </a:t>
            </a:r>
            <a:r>
              <a:rPr lang="en-US" sz="3000" dirty="0" smtClean="0"/>
              <a:t>and configurations</a:t>
            </a:r>
            <a:r>
              <a:rPr lang="en-US" sz="3000" dirty="0"/>
              <a:t> </a:t>
            </a:r>
            <a:r>
              <a:rPr lang="en-US" sz="3000" dirty="0" smtClean="0"/>
              <a:t>using </a:t>
            </a:r>
            <a:r>
              <a:rPr lang="en-US" sz="3000" dirty="0"/>
              <a:t>Appendices A and B</a:t>
            </a:r>
          </a:p>
          <a:p>
            <a:pPr lvl="1" fontAlgn="auto">
              <a:lnSpc>
                <a:spcPct val="110000"/>
              </a:lnSpc>
              <a:spcBef>
                <a:spcPts val="0"/>
              </a:spcBef>
              <a:spcAft>
                <a:spcPts val="0"/>
              </a:spcAft>
              <a:buFont typeface="Arial" pitchFamily="34" charset="0"/>
              <a:buChar char="–"/>
              <a:defRPr/>
            </a:pPr>
            <a:endParaRPr lang="en-US" sz="3000" dirty="0"/>
          </a:p>
          <a:p>
            <a:pPr lvl="1" fontAlgn="auto">
              <a:lnSpc>
                <a:spcPct val="110000"/>
              </a:lnSpc>
              <a:spcBef>
                <a:spcPts val="0"/>
              </a:spcBef>
              <a:spcAft>
                <a:spcPts val="0"/>
              </a:spcAft>
              <a:buFont typeface="Arial" pitchFamily="34" charset="0"/>
              <a:buChar char="–"/>
              <a:defRPr/>
            </a:pPr>
            <a:r>
              <a:rPr lang="en-US" sz="3000" dirty="0"/>
              <a:t>OPTION 3 - Designs using other tabulated data</a:t>
            </a:r>
          </a:p>
          <a:p>
            <a:pPr lvl="1" fontAlgn="auto">
              <a:lnSpc>
                <a:spcPct val="110000"/>
              </a:lnSpc>
              <a:spcBef>
                <a:spcPts val="0"/>
              </a:spcBef>
              <a:spcAft>
                <a:spcPts val="0"/>
              </a:spcAft>
              <a:buFont typeface="Arial" pitchFamily="34" charset="0"/>
              <a:buChar char="–"/>
              <a:defRPr/>
            </a:pPr>
            <a:endParaRPr lang="en-US" sz="3000" dirty="0"/>
          </a:p>
          <a:p>
            <a:pPr lvl="1" fontAlgn="auto">
              <a:lnSpc>
                <a:spcPct val="110000"/>
              </a:lnSpc>
              <a:spcBef>
                <a:spcPts val="0"/>
              </a:spcBef>
              <a:spcAft>
                <a:spcPts val="0"/>
              </a:spcAft>
              <a:buFont typeface="Arial" pitchFamily="34" charset="0"/>
              <a:buChar char="–"/>
              <a:defRPr/>
            </a:pPr>
            <a:r>
              <a:rPr lang="en-US" sz="3000" dirty="0"/>
              <a:t>OPTION 4 - Design by a registered professional engineer</a:t>
            </a:r>
          </a:p>
        </p:txBody>
      </p:sp>
      <p:sp>
        <p:nvSpPr>
          <p:cNvPr id="23557" name="Rectangle 83"/>
          <p:cNvSpPr>
            <a:spLocks noGrp="1" noChangeArrowheads="1"/>
          </p:cNvSpPr>
          <p:nvPr>
            <p:ph type="title"/>
          </p:nvPr>
        </p:nvSpPr>
        <p:spPr>
          <a:xfrm>
            <a:off x="914400" y="304800"/>
            <a:ext cx="7162800" cy="1143000"/>
          </a:xfrm>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a:lnSpc>
                <a:spcPct val="90000"/>
              </a:lnSpc>
            </a:pPr>
            <a:r>
              <a:rPr lang="en-US" sz="3600" b="1" smtClean="0">
                <a:latin typeface="Arial" charset="0"/>
              </a:rPr>
              <a:t>BENCHING AND SLOPING</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990600" y="1981200"/>
            <a:ext cx="716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4579" name="Rectangle 3"/>
          <p:cNvSpPr>
            <a:spLocks noGrp="1" noChangeArrowheads="1"/>
          </p:cNvSpPr>
          <p:nvPr>
            <p:ph type="title"/>
          </p:nvPr>
        </p:nvSpPr>
        <p:spPr>
          <a:xfrm>
            <a:off x="609600" y="457200"/>
            <a:ext cx="7886700" cy="1143000"/>
          </a:xfrm>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a:lnSpc>
                <a:spcPct val="90000"/>
              </a:lnSpc>
            </a:pPr>
            <a:r>
              <a:rPr lang="en-US" sz="3600" b="1" smtClean="0">
                <a:latin typeface="Arial" charset="0"/>
              </a:rPr>
              <a:t>SPOIL PILES</a:t>
            </a:r>
          </a:p>
        </p:txBody>
      </p:sp>
      <p:sp>
        <p:nvSpPr>
          <p:cNvPr id="94212" name="Rectangle 4"/>
          <p:cNvSpPr>
            <a:spLocks noGrp="1" noChangeArrowheads="1"/>
          </p:cNvSpPr>
          <p:nvPr>
            <p:ph type="body" idx="1"/>
          </p:nvPr>
        </p:nvSpPr>
        <p:spPr>
          <a:xfrm>
            <a:off x="625475" y="2217738"/>
            <a:ext cx="7451725" cy="381000"/>
          </a:xfrm>
          <a:ln w="12700">
            <a:miter lim="800000"/>
            <a:headEnd/>
            <a:tailEnd/>
          </a:ln>
        </p:spPr>
        <p:txBody>
          <a:bodyPr lIns="90488" tIns="44450" rIns="90488" bIns="44450" rtlCol="0">
            <a:normAutofit fontScale="70000" lnSpcReduction="20000"/>
          </a:bodyPr>
          <a:lstStyle/>
          <a:p>
            <a:pPr marL="404813" indent="-404813" algn="just" fontAlgn="auto">
              <a:spcAft>
                <a:spcPts val="0"/>
              </a:spcAft>
              <a:buFont typeface="Arial" pitchFamily="34" charset="0"/>
              <a:buNone/>
              <a:defRPr/>
            </a:pPr>
            <a:endParaRPr lang="en-US" dirty="0"/>
          </a:p>
        </p:txBody>
      </p:sp>
      <p:grpSp>
        <p:nvGrpSpPr>
          <p:cNvPr id="24581" name="Group 55"/>
          <p:cNvGrpSpPr>
            <a:grpSpLocks/>
          </p:cNvGrpSpPr>
          <p:nvPr/>
        </p:nvGrpSpPr>
        <p:grpSpPr bwMode="auto">
          <a:xfrm>
            <a:off x="782638" y="3048000"/>
            <a:ext cx="7591425" cy="3084513"/>
            <a:chOff x="493" y="1920"/>
            <a:chExt cx="4782" cy="1943"/>
          </a:xfrm>
        </p:grpSpPr>
        <p:grpSp>
          <p:nvGrpSpPr>
            <p:cNvPr id="24583" name="Group 7"/>
            <p:cNvGrpSpPr>
              <a:grpSpLocks/>
            </p:cNvGrpSpPr>
            <p:nvPr/>
          </p:nvGrpSpPr>
          <p:grpSpPr bwMode="auto">
            <a:xfrm>
              <a:off x="493" y="2007"/>
              <a:ext cx="1532" cy="728"/>
              <a:chOff x="493" y="2007"/>
              <a:chExt cx="1532" cy="728"/>
            </a:xfrm>
          </p:grpSpPr>
          <p:sp>
            <p:nvSpPr>
              <p:cNvPr id="24631" name="Line 5"/>
              <p:cNvSpPr>
                <a:spLocks noChangeShapeType="1"/>
              </p:cNvSpPr>
              <p:nvPr/>
            </p:nvSpPr>
            <p:spPr bwMode="auto">
              <a:xfrm>
                <a:off x="1183" y="2402"/>
                <a:ext cx="842"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32" name="Freeform 6"/>
              <p:cNvSpPr>
                <a:spLocks/>
              </p:cNvSpPr>
              <p:nvPr/>
            </p:nvSpPr>
            <p:spPr bwMode="auto">
              <a:xfrm>
                <a:off x="493" y="2007"/>
                <a:ext cx="741" cy="728"/>
              </a:xfrm>
              <a:custGeom>
                <a:avLst/>
                <a:gdLst>
                  <a:gd name="T0" fmla="*/ 740 w 741"/>
                  <a:gd name="T1" fmla="*/ 613 h 728"/>
                  <a:gd name="T2" fmla="*/ 715 w 741"/>
                  <a:gd name="T3" fmla="*/ 574 h 728"/>
                  <a:gd name="T4" fmla="*/ 676 w 741"/>
                  <a:gd name="T5" fmla="*/ 562 h 728"/>
                  <a:gd name="T6" fmla="*/ 638 w 741"/>
                  <a:gd name="T7" fmla="*/ 536 h 728"/>
                  <a:gd name="T8" fmla="*/ 638 w 741"/>
                  <a:gd name="T9" fmla="*/ 485 h 728"/>
                  <a:gd name="T10" fmla="*/ 625 w 741"/>
                  <a:gd name="T11" fmla="*/ 447 h 728"/>
                  <a:gd name="T12" fmla="*/ 625 w 741"/>
                  <a:gd name="T13" fmla="*/ 408 h 728"/>
                  <a:gd name="T14" fmla="*/ 625 w 741"/>
                  <a:gd name="T15" fmla="*/ 370 h 728"/>
                  <a:gd name="T16" fmla="*/ 613 w 741"/>
                  <a:gd name="T17" fmla="*/ 332 h 728"/>
                  <a:gd name="T18" fmla="*/ 600 w 741"/>
                  <a:gd name="T19" fmla="*/ 293 h 728"/>
                  <a:gd name="T20" fmla="*/ 587 w 741"/>
                  <a:gd name="T21" fmla="*/ 255 h 728"/>
                  <a:gd name="T22" fmla="*/ 549 w 741"/>
                  <a:gd name="T23" fmla="*/ 217 h 728"/>
                  <a:gd name="T24" fmla="*/ 510 w 741"/>
                  <a:gd name="T25" fmla="*/ 191 h 728"/>
                  <a:gd name="T26" fmla="*/ 472 w 741"/>
                  <a:gd name="T27" fmla="*/ 166 h 728"/>
                  <a:gd name="T28" fmla="*/ 447 w 741"/>
                  <a:gd name="T29" fmla="*/ 127 h 728"/>
                  <a:gd name="T30" fmla="*/ 434 w 741"/>
                  <a:gd name="T31" fmla="*/ 89 h 728"/>
                  <a:gd name="T32" fmla="*/ 396 w 741"/>
                  <a:gd name="T33" fmla="*/ 64 h 728"/>
                  <a:gd name="T34" fmla="*/ 357 w 741"/>
                  <a:gd name="T35" fmla="*/ 38 h 728"/>
                  <a:gd name="T36" fmla="*/ 319 w 741"/>
                  <a:gd name="T37" fmla="*/ 13 h 728"/>
                  <a:gd name="T38" fmla="*/ 281 w 741"/>
                  <a:gd name="T39" fmla="*/ 0 h 728"/>
                  <a:gd name="T40" fmla="*/ 242 w 741"/>
                  <a:gd name="T41" fmla="*/ 0 h 728"/>
                  <a:gd name="T42" fmla="*/ 204 w 741"/>
                  <a:gd name="T43" fmla="*/ 25 h 728"/>
                  <a:gd name="T44" fmla="*/ 153 w 741"/>
                  <a:gd name="T45" fmla="*/ 38 h 728"/>
                  <a:gd name="T46" fmla="*/ 115 w 741"/>
                  <a:gd name="T47" fmla="*/ 38 h 728"/>
                  <a:gd name="T48" fmla="*/ 64 w 741"/>
                  <a:gd name="T49" fmla="*/ 25 h 728"/>
                  <a:gd name="T50" fmla="*/ 25 w 741"/>
                  <a:gd name="T51" fmla="*/ 13 h 728"/>
                  <a:gd name="T52" fmla="*/ 13 w 741"/>
                  <a:gd name="T53" fmla="*/ 51 h 728"/>
                  <a:gd name="T54" fmla="*/ 13 w 741"/>
                  <a:gd name="T55" fmla="*/ 89 h 728"/>
                  <a:gd name="T56" fmla="*/ 13 w 741"/>
                  <a:gd name="T57" fmla="*/ 127 h 728"/>
                  <a:gd name="T58" fmla="*/ 13 w 741"/>
                  <a:gd name="T59" fmla="*/ 166 h 728"/>
                  <a:gd name="T60" fmla="*/ 0 w 741"/>
                  <a:gd name="T61" fmla="*/ 204 h 728"/>
                  <a:gd name="T62" fmla="*/ 0 w 741"/>
                  <a:gd name="T63" fmla="*/ 242 h 728"/>
                  <a:gd name="T64" fmla="*/ 25 w 741"/>
                  <a:gd name="T65" fmla="*/ 281 h 728"/>
                  <a:gd name="T66" fmla="*/ 38 w 741"/>
                  <a:gd name="T67" fmla="*/ 332 h 728"/>
                  <a:gd name="T68" fmla="*/ 38 w 741"/>
                  <a:gd name="T69" fmla="*/ 370 h 728"/>
                  <a:gd name="T70" fmla="*/ 38 w 741"/>
                  <a:gd name="T71" fmla="*/ 408 h 728"/>
                  <a:gd name="T72" fmla="*/ 38 w 741"/>
                  <a:gd name="T73" fmla="*/ 447 h 728"/>
                  <a:gd name="T74" fmla="*/ 38 w 741"/>
                  <a:gd name="T75" fmla="*/ 498 h 728"/>
                  <a:gd name="T76" fmla="*/ 64 w 741"/>
                  <a:gd name="T77" fmla="*/ 536 h 728"/>
                  <a:gd name="T78" fmla="*/ 64 w 741"/>
                  <a:gd name="T79" fmla="*/ 574 h 728"/>
                  <a:gd name="T80" fmla="*/ 76 w 741"/>
                  <a:gd name="T81" fmla="*/ 613 h 728"/>
                  <a:gd name="T82" fmla="*/ 76 w 741"/>
                  <a:gd name="T83" fmla="*/ 651 h 728"/>
                  <a:gd name="T84" fmla="*/ 102 w 741"/>
                  <a:gd name="T85" fmla="*/ 689 h 728"/>
                  <a:gd name="T86" fmla="*/ 140 w 741"/>
                  <a:gd name="T87" fmla="*/ 702 h 728"/>
                  <a:gd name="T88" fmla="*/ 178 w 741"/>
                  <a:gd name="T89" fmla="*/ 715 h 728"/>
                  <a:gd name="T90" fmla="*/ 230 w 741"/>
                  <a:gd name="T91" fmla="*/ 727 h 728"/>
                  <a:gd name="T92" fmla="*/ 281 w 741"/>
                  <a:gd name="T93" fmla="*/ 727 h 728"/>
                  <a:gd name="T94" fmla="*/ 319 w 741"/>
                  <a:gd name="T95" fmla="*/ 727 h 728"/>
                  <a:gd name="T96" fmla="*/ 357 w 741"/>
                  <a:gd name="T97" fmla="*/ 727 h 728"/>
                  <a:gd name="T98" fmla="*/ 396 w 741"/>
                  <a:gd name="T99" fmla="*/ 727 h 728"/>
                  <a:gd name="T100" fmla="*/ 434 w 741"/>
                  <a:gd name="T101" fmla="*/ 727 h 728"/>
                  <a:gd name="T102" fmla="*/ 485 w 741"/>
                  <a:gd name="T103" fmla="*/ 727 h 728"/>
                  <a:gd name="T104" fmla="*/ 523 w 741"/>
                  <a:gd name="T105" fmla="*/ 727 h 728"/>
                  <a:gd name="T106" fmla="*/ 561 w 741"/>
                  <a:gd name="T107" fmla="*/ 727 h 728"/>
                  <a:gd name="T108" fmla="*/ 613 w 741"/>
                  <a:gd name="T109" fmla="*/ 727 h 728"/>
                  <a:gd name="T110" fmla="*/ 651 w 741"/>
                  <a:gd name="T111" fmla="*/ 727 h 728"/>
                  <a:gd name="T112" fmla="*/ 689 w 741"/>
                  <a:gd name="T113" fmla="*/ 702 h 728"/>
                  <a:gd name="T114" fmla="*/ 727 w 741"/>
                  <a:gd name="T115" fmla="*/ 689 h 728"/>
                  <a:gd name="T116" fmla="*/ 727 w 741"/>
                  <a:gd name="T117" fmla="*/ 651 h 728"/>
                  <a:gd name="T118" fmla="*/ 715 w 741"/>
                  <a:gd name="T119" fmla="*/ 613 h 728"/>
                  <a:gd name="T120" fmla="*/ 727 w 741"/>
                  <a:gd name="T121" fmla="*/ 574 h 7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41"/>
                  <a:gd name="T184" fmla="*/ 0 h 728"/>
                  <a:gd name="T185" fmla="*/ 741 w 741"/>
                  <a:gd name="T186" fmla="*/ 728 h 7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41" h="728">
                    <a:moveTo>
                      <a:pt x="740" y="613"/>
                    </a:moveTo>
                    <a:lnTo>
                      <a:pt x="715" y="574"/>
                    </a:lnTo>
                    <a:lnTo>
                      <a:pt x="676" y="562"/>
                    </a:lnTo>
                    <a:lnTo>
                      <a:pt x="638" y="536"/>
                    </a:lnTo>
                    <a:lnTo>
                      <a:pt x="638" y="485"/>
                    </a:lnTo>
                    <a:lnTo>
                      <a:pt x="625" y="447"/>
                    </a:lnTo>
                    <a:lnTo>
                      <a:pt x="625" y="408"/>
                    </a:lnTo>
                    <a:lnTo>
                      <a:pt x="625" y="370"/>
                    </a:lnTo>
                    <a:lnTo>
                      <a:pt x="613" y="332"/>
                    </a:lnTo>
                    <a:lnTo>
                      <a:pt x="600" y="293"/>
                    </a:lnTo>
                    <a:lnTo>
                      <a:pt x="587" y="255"/>
                    </a:lnTo>
                    <a:lnTo>
                      <a:pt x="549" y="217"/>
                    </a:lnTo>
                    <a:lnTo>
                      <a:pt x="510" y="191"/>
                    </a:lnTo>
                    <a:lnTo>
                      <a:pt x="472" y="166"/>
                    </a:lnTo>
                    <a:lnTo>
                      <a:pt x="447" y="127"/>
                    </a:lnTo>
                    <a:lnTo>
                      <a:pt x="434" y="89"/>
                    </a:lnTo>
                    <a:lnTo>
                      <a:pt x="396" y="64"/>
                    </a:lnTo>
                    <a:lnTo>
                      <a:pt x="357" y="38"/>
                    </a:lnTo>
                    <a:lnTo>
                      <a:pt x="319" y="13"/>
                    </a:lnTo>
                    <a:lnTo>
                      <a:pt x="281" y="0"/>
                    </a:lnTo>
                    <a:lnTo>
                      <a:pt x="242" y="0"/>
                    </a:lnTo>
                    <a:lnTo>
                      <a:pt x="204" y="25"/>
                    </a:lnTo>
                    <a:lnTo>
                      <a:pt x="153" y="38"/>
                    </a:lnTo>
                    <a:lnTo>
                      <a:pt x="115" y="38"/>
                    </a:lnTo>
                    <a:lnTo>
                      <a:pt x="64" y="25"/>
                    </a:lnTo>
                    <a:lnTo>
                      <a:pt x="25" y="13"/>
                    </a:lnTo>
                    <a:lnTo>
                      <a:pt x="13" y="51"/>
                    </a:lnTo>
                    <a:lnTo>
                      <a:pt x="13" y="89"/>
                    </a:lnTo>
                    <a:lnTo>
                      <a:pt x="13" y="127"/>
                    </a:lnTo>
                    <a:lnTo>
                      <a:pt x="13" y="166"/>
                    </a:lnTo>
                    <a:lnTo>
                      <a:pt x="0" y="204"/>
                    </a:lnTo>
                    <a:lnTo>
                      <a:pt x="0" y="242"/>
                    </a:lnTo>
                    <a:lnTo>
                      <a:pt x="25" y="281"/>
                    </a:lnTo>
                    <a:lnTo>
                      <a:pt x="38" y="332"/>
                    </a:lnTo>
                    <a:lnTo>
                      <a:pt x="38" y="370"/>
                    </a:lnTo>
                    <a:lnTo>
                      <a:pt x="38" y="408"/>
                    </a:lnTo>
                    <a:lnTo>
                      <a:pt x="38" y="447"/>
                    </a:lnTo>
                    <a:lnTo>
                      <a:pt x="38" y="498"/>
                    </a:lnTo>
                    <a:lnTo>
                      <a:pt x="64" y="536"/>
                    </a:lnTo>
                    <a:lnTo>
                      <a:pt x="64" y="574"/>
                    </a:lnTo>
                    <a:lnTo>
                      <a:pt x="76" y="613"/>
                    </a:lnTo>
                    <a:lnTo>
                      <a:pt x="76" y="651"/>
                    </a:lnTo>
                    <a:lnTo>
                      <a:pt x="102" y="689"/>
                    </a:lnTo>
                    <a:lnTo>
                      <a:pt x="140" y="702"/>
                    </a:lnTo>
                    <a:lnTo>
                      <a:pt x="178" y="715"/>
                    </a:lnTo>
                    <a:lnTo>
                      <a:pt x="230" y="727"/>
                    </a:lnTo>
                    <a:lnTo>
                      <a:pt x="281" y="727"/>
                    </a:lnTo>
                    <a:lnTo>
                      <a:pt x="319" y="727"/>
                    </a:lnTo>
                    <a:lnTo>
                      <a:pt x="357" y="727"/>
                    </a:lnTo>
                    <a:lnTo>
                      <a:pt x="396" y="727"/>
                    </a:lnTo>
                    <a:lnTo>
                      <a:pt x="434" y="727"/>
                    </a:lnTo>
                    <a:lnTo>
                      <a:pt x="485" y="727"/>
                    </a:lnTo>
                    <a:lnTo>
                      <a:pt x="523" y="727"/>
                    </a:lnTo>
                    <a:lnTo>
                      <a:pt x="561" y="727"/>
                    </a:lnTo>
                    <a:lnTo>
                      <a:pt x="613" y="727"/>
                    </a:lnTo>
                    <a:lnTo>
                      <a:pt x="651" y="727"/>
                    </a:lnTo>
                    <a:lnTo>
                      <a:pt x="689" y="702"/>
                    </a:lnTo>
                    <a:lnTo>
                      <a:pt x="727" y="689"/>
                    </a:lnTo>
                    <a:lnTo>
                      <a:pt x="727" y="651"/>
                    </a:lnTo>
                    <a:lnTo>
                      <a:pt x="715" y="613"/>
                    </a:lnTo>
                    <a:lnTo>
                      <a:pt x="727" y="574"/>
                    </a:lnTo>
                  </a:path>
                </a:pathLst>
              </a:custGeom>
              <a:pattFill prst="lgConfetti">
                <a:fgClr>
                  <a:srgbClr val="AD6900"/>
                </a:fgClr>
                <a:bgClr>
                  <a:schemeClr val="bg1"/>
                </a:bgClr>
              </a:pattFill>
              <a:ln w="12700" cap="rnd" cmpd="sng">
                <a:solidFill>
                  <a:schemeClr val="tx1"/>
                </a:solidFill>
                <a:prstDash val="solid"/>
                <a:round/>
                <a:headEnd type="none" w="med" len="med"/>
                <a:tailEnd type="none" w="med" len="med"/>
              </a:ln>
            </p:spPr>
            <p:txBody>
              <a:bodyPr/>
              <a:lstStyle/>
              <a:p>
                <a:endParaRPr lang="en-US"/>
              </a:p>
            </p:txBody>
          </p:sp>
        </p:grpSp>
        <p:grpSp>
          <p:nvGrpSpPr>
            <p:cNvPr id="24584" name="Group 10"/>
            <p:cNvGrpSpPr>
              <a:grpSpLocks/>
            </p:cNvGrpSpPr>
            <p:nvPr/>
          </p:nvGrpSpPr>
          <p:grpSpPr bwMode="auto">
            <a:xfrm>
              <a:off x="3742" y="2026"/>
              <a:ext cx="1533" cy="728"/>
              <a:chOff x="3742" y="2026"/>
              <a:chExt cx="1533" cy="728"/>
            </a:xfrm>
          </p:grpSpPr>
          <p:sp>
            <p:nvSpPr>
              <p:cNvPr id="24629" name="Line 8"/>
              <p:cNvSpPr>
                <a:spLocks noChangeShapeType="1"/>
              </p:cNvSpPr>
              <p:nvPr/>
            </p:nvSpPr>
            <p:spPr bwMode="auto">
              <a:xfrm flipH="1">
                <a:off x="3742" y="2421"/>
                <a:ext cx="842"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30" name="Freeform 9"/>
              <p:cNvSpPr>
                <a:spLocks/>
              </p:cNvSpPr>
              <p:nvPr/>
            </p:nvSpPr>
            <p:spPr bwMode="auto">
              <a:xfrm>
                <a:off x="4534" y="2026"/>
                <a:ext cx="741" cy="728"/>
              </a:xfrm>
              <a:custGeom>
                <a:avLst/>
                <a:gdLst>
                  <a:gd name="T0" fmla="*/ 0 w 741"/>
                  <a:gd name="T1" fmla="*/ 613 h 728"/>
                  <a:gd name="T2" fmla="*/ 25 w 741"/>
                  <a:gd name="T3" fmla="*/ 574 h 728"/>
                  <a:gd name="T4" fmla="*/ 64 w 741"/>
                  <a:gd name="T5" fmla="*/ 562 h 728"/>
                  <a:gd name="T6" fmla="*/ 102 w 741"/>
                  <a:gd name="T7" fmla="*/ 536 h 728"/>
                  <a:gd name="T8" fmla="*/ 102 w 741"/>
                  <a:gd name="T9" fmla="*/ 485 h 728"/>
                  <a:gd name="T10" fmla="*/ 115 w 741"/>
                  <a:gd name="T11" fmla="*/ 447 h 728"/>
                  <a:gd name="T12" fmla="*/ 115 w 741"/>
                  <a:gd name="T13" fmla="*/ 408 h 728"/>
                  <a:gd name="T14" fmla="*/ 115 w 741"/>
                  <a:gd name="T15" fmla="*/ 370 h 728"/>
                  <a:gd name="T16" fmla="*/ 127 w 741"/>
                  <a:gd name="T17" fmla="*/ 332 h 728"/>
                  <a:gd name="T18" fmla="*/ 140 w 741"/>
                  <a:gd name="T19" fmla="*/ 293 h 728"/>
                  <a:gd name="T20" fmla="*/ 153 w 741"/>
                  <a:gd name="T21" fmla="*/ 255 h 728"/>
                  <a:gd name="T22" fmla="*/ 191 w 741"/>
                  <a:gd name="T23" fmla="*/ 217 h 728"/>
                  <a:gd name="T24" fmla="*/ 230 w 741"/>
                  <a:gd name="T25" fmla="*/ 191 h 728"/>
                  <a:gd name="T26" fmla="*/ 268 w 741"/>
                  <a:gd name="T27" fmla="*/ 166 h 728"/>
                  <a:gd name="T28" fmla="*/ 293 w 741"/>
                  <a:gd name="T29" fmla="*/ 127 h 728"/>
                  <a:gd name="T30" fmla="*/ 306 w 741"/>
                  <a:gd name="T31" fmla="*/ 89 h 728"/>
                  <a:gd name="T32" fmla="*/ 344 w 741"/>
                  <a:gd name="T33" fmla="*/ 64 h 728"/>
                  <a:gd name="T34" fmla="*/ 383 w 741"/>
                  <a:gd name="T35" fmla="*/ 38 h 728"/>
                  <a:gd name="T36" fmla="*/ 421 w 741"/>
                  <a:gd name="T37" fmla="*/ 13 h 728"/>
                  <a:gd name="T38" fmla="*/ 459 w 741"/>
                  <a:gd name="T39" fmla="*/ 0 h 728"/>
                  <a:gd name="T40" fmla="*/ 498 w 741"/>
                  <a:gd name="T41" fmla="*/ 0 h 728"/>
                  <a:gd name="T42" fmla="*/ 536 w 741"/>
                  <a:gd name="T43" fmla="*/ 25 h 728"/>
                  <a:gd name="T44" fmla="*/ 587 w 741"/>
                  <a:gd name="T45" fmla="*/ 38 h 728"/>
                  <a:gd name="T46" fmla="*/ 625 w 741"/>
                  <a:gd name="T47" fmla="*/ 38 h 728"/>
                  <a:gd name="T48" fmla="*/ 676 w 741"/>
                  <a:gd name="T49" fmla="*/ 25 h 728"/>
                  <a:gd name="T50" fmla="*/ 715 w 741"/>
                  <a:gd name="T51" fmla="*/ 13 h 728"/>
                  <a:gd name="T52" fmla="*/ 727 w 741"/>
                  <a:gd name="T53" fmla="*/ 51 h 728"/>
                  <a:gd name="T54" fmla="*/ 727 w 741"/>
                  <a:gd name="T55" fmla="*/ 89 h 728"/>
                  <a:gd name="T56" fmla="*/ 727 w 741"/>
                  <a:gd name="T57" fmla="*/ 127 h 728"/>
                  <a:gd name="T58" fmla="*/ 727 w 741"/>
                  <a:gd name="T59" fmla="*/ 166 h 728"/>
                  <a:gd name="T60" fmla="*/ 740 w 741"/>
                  <a:gd name="T61" fmla="*/ 204 h 728"/>
                  <a:gd name="T62" fmla="*/ 740 w 741"/>
                  <a:gd name="T63" fmla="*/ 242 h 728"/>
                  <a:gd name="T64" fmla="*/ 715 w 741"/>
                  <a:gd name="T65" fmla="*/ 281 h 728"/>
                  <a:gd name="T66" fmla="*/ 702 w 741"/>
                  <a:gd name="T67" fmla="*/ 332 h 728"/>
                  <a:gd name="T68" fmla="*/ 702 w 741"/>
                  <a:gd name="T69" fmla="*/ 370 h 728"/>
                  <a:gd name="T70" fmla="*/ 702 w 741"/>
                  <a:gd name="T71" fmla="*/ 408 h 728"/>
                  <a:gd name="T72" fmla="*/ 702 w 741"/>
                  <a:gd name="T73" fmla="*/ 447 h 728"/>
                  <a:gd name="T74" fmla="*/ 702 w 741"/>
                  <a:gd name="T75" fmla="*/ 498 h 728"/>
                  <a:gd name="T76" fmla="*/ 676 w 741"/>
                  <a:gd name="T77" fmla="*/ 536 h 728"/>
                  <a:gd name="T78" fmla="*/ 676 w 741"/>
                  <a:gd name="T79" fmla="*/ 574 h 728"/>
                  <a:gd name="T80" fmla="*/ 664 w 741"/>
                  <a:gd name="T81" fmla="*/ 613 h 728"/>
                  <a:gd name="T82" fmla="*/ 664 w 741"/>
                  <a:gd name="T83" fmla="*/ 651 h 728"/>
                  <a:gd name="T84" fmla="*/ 638 w 741"/>
                  <a:gd name="T85" fmla="*/ 689 h 728"/>
                  <a:gd name="T86" fmla="*/ 600 w 741"/>
                  <a:gd name="T87" fmla="*/ 702 h 728"/>
                  <a:gd name="T88" fmla="*/ 562 w 741"/>
                  <a:gd name="T89" fmla="*/ 715 h 728"/>
                  <a:gd name="T90" fmla="*/ 510 w 741"/>
                  <a:gd name="T91" fmla="*/ 727 h 728"/>
                  <a:gd name="T92" fmla="*/ 459 w 741"/>
                  <a:gd name="T93" fmla="*/ 727 h 728"/>
                  <a:gd name="T94" fmla="*/ 421 w 741"/>
                  <a:gd name="T95" fmla="*/ 727 h 728"/>
                  <a:gd name="T96" fmla="*/ 383 w 741"/>
                  <a:gd name="T97" fmla="*/ 727 h 728"/>
                  <a:gd name="T98" fmla="*/ 344 w 741"/>
                  <a:gd name="T99" fmla="*/ 727 h 728"/>
                  <a:gd name="T100" fmla="*/ 306 w 741"/>
                  <a:gd name="T101" fmla="*/ 727 h 728"/>
                  <a:gd name="T102" fmla="*/ 255 w 741"/>
                  <a:gd name="T103" fmla="*/ 727 h 728"/>
                  <a:gd name="T104" fmla="*/ 217 w 741"/>
                  <a:gd name="T105" fmla="*/ 727 h 728"/>
                  <a:gd name="T106" fmla="*/ 179 w 741"/>
                  <a:gd name="T107" fmla="*/ 727 h 728"/>
                  <a:gd name="T108" fmla="*/ 127 w 741"/>
                  <a:gd name="T109" fmla="*/ 727 h 728"/>
                  <a:gd name="T110" fmla="*/ 89 w 741"/>
                  <a:gd name="T111" fmla="*/ 727 h 728"/>
                  <a:gd name="T112" fmla="*/ 51 w 741"/>
                  <a:gd name="T113" fmla="*/ 702 h 728"/>
                  <a:gd name="T114" fmla="*/ 13 w 741"/>
                  <a:gd name="T115" fmla="*/ 689 h 728"/>
                  <a:gd name="T116" fmla="*/ 13 w 741"/>
                  <a:gd name="T117" fmla="*/ 651 h 728"/>
                  <a:gd name="T118" fmla="*/ 25 w 741"/>
                  <a:gd name="T119" fmla="*/ 613 h 728"/>
                  <a:gd name="T120" fmla="*/ 13 w 741"/>
                  <a:gd name="T121" fmla="*/ 574 h 7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41"/>
                  <a:gd name="T184" fmla="*/ 0 h 728"/>
                  <a:gd name="T185" fmla="*/ 741 w 741"/>
                  <a:gd name="T186" fmla="*/ 728 h 7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41" h="728">
                    <a:moveTo>
                      <a:pt x="0" y="613"/>
                    </a:moveTo>
                    <a:lnTo>
                      <a:pt x="25" y="574"/>
                    </a:lnTo>
                    <a:lnTo>
                      <a:pt x="64" y="562"/>
                    </a:lnTo>
                    <a:lnTo>
                      <a:pt x="102" y="536"/>
                    </a:lnTo>
                    <a:lnTo>
                      <a:pt x="102" y="485"/>
                    </a:lnTo>
                    <a:lnTo>
                      <a:pt x="115" y="447"/>
                    </a:lnTo>
                    <a:lnTo>
                      <a:pt x="115" y="408"/>
                    </a:lnTo>
                    <a:lnTo>
                      <a:pt x="115" y="370"/>
                    </a:lnTo>
                    <a:lnTo>
                      <a:pt x="127" y="332"/>
                    </a:lnTo>
                    <a:lnTo>
                      <a:pt x="140" y="293"/>
                    </a:lnTo>
                    <a:lnTo>
                      <a:pt x="153" y="255"/>
                    </a:lnTo>
                    <a:lnTo>
                      <a:pt x="191" y="217"/>
                    </a:lnTo>
                    <a:lnTo>
                      <a:pt x="230" y="191"/>
                    </a:lnTo>
                    <a:lnTo>
                      <a:pt x="268" y="166"/>
                    </a:lnTo>
                    <a:lnTo>
                      <a:pt x="293" y="127"/>
                    </a:lnTo>
                    <a:lnTo>
                      <a:pt x="306" y="89"/>
                    </a:lnTo>
                    <a:lnTo>
                      <a:pt x="344" y="64"/>
                    </a:lnTo>
                    <a:lnTo>
                      <a:pt x="383" y="38"/>
                    </a:lnTo>
                    <a:lnTo>
                      <a:pt x="421" y="13"/>
                    </a:lnTo>
                    <a:lnTo>
                      <a:pt x="459" y="0"/>
                    </a:lnTo>
                    <a:lnTo>
                      <a:pt x="498" y="0"/>
                    </a:lnTo>
                    <a:lnTo>
                      <a:pt x="536" y="25"/>
                    </a:lnTo>
                    <a:lnTo>
                      <a:pt x="587" y="38"/>
                    </a:lnTo>
                    <a:lnTo>
                      <a:pt x="625" y="38"/>
                    </a:lnTo>
                    <a:lnTo>
                      <a:pt x="676" y="25"/>
                    </a:lnTo>
                    <a:lnTo>
                      <a:pt x="715" y="13"/>
                    </a:lnTo>
                    <a:lnTo>
                      <a:pt x="727" y="51"/>
                    </a:lnTo>
                    <a:lnTo>
                      <a:pt x="727" y="89"/>
                    </a:lnTo>
                    <a:lnTo>
                      <a:pt x="727" y="127"/>
                    </a:lnTo>
                    <a:lnTo>
                      <a:pt x="727" y="166"/>
                    </a:lnTo>
                    <a:lnTo>
                      <a:pt x="740" y="204"/>
                    </a:lnTo>
                    <a:lnTo>
                      <a:pt x="740" y="242"/>
                    </a:lnTo>
                    <a:lnTo>
                      <a:pt x="715" y="281"/>
                    </a:lnTo>
                    <a:lnTo>
                      <a:pt x="702" y="332"/>
                    </a:lnTo>
                    <a:lnTo>
                      <a:pt x="702" y="370"/>
                    </a:lnTo>
                    <a:lnTo>
                      <a:pt x="702" y="408"/>
                    </a:lnTo>
                    <a:lnTo>
                      <a:pt x="702" y="447"/>
                    </a:lnTo>
                    <a:lnTo>
                      <a:pt x="702" y="498"/>
                    </a:lnTo>
                    <a:lnTo>
                      <a:pt x="676" y="536"/>
                    </a:lnTo>
                    <a:lnTo>
                      <a:pt x="676" y="574"/>
                    </a:lnTo>
                    <a:lnTo>
                      <a:pt x="664" y="613"/>
                    </a:lnTo>
                    <a:lnTo>
                      <a:pt x="664" y="651"/>
                    </a:lnTo>
                    <a:lnTo>
                      <a:pt x="638" y="689"/>
                    </a:lnTo>
                    <a:lnTo>
                      <a:pt x="600" y="702"/>
                    </a:lnTo>
                    <a:lnTo>
                      <a:pt x="562" y="715"/>
                    </a:lnTo>
                    <a:lnTo>
                      <a:pt x="510" y="727"/>
                    </a:lnTo>
                    <a:lnTo>
                      <a:pt x="459" y="727"/>
                    </a:lnTo>
                    <a:lnTo>
                      <a:pt x="421" y="727"/>
                    </a:lnTo>
                    <a:lnTo>
                      <a:pt x="383" y="727"/>
                    </a:lnTo>
                    <a:lnTo>
                      <a:pt x="344" y="727"/>
                    </a:lnTo>
                    <a:lnTo>
                      <a:pt x="306" y="727"/>
                    </a:lnTo>
                    <a:lnTo>
                      <a:pt x="255" y="727"/>
                    </a:lnTo>
                    <a:lnTo>
                      <a:pt x="217" y="727"/>
                    </a:lnTo>
                    <a:lnTo>
                      <a:pt x="179" y="727"/>
                    </a:lnTo>
                    <a:lnTo>
                      <a:pt x="127" y="727"/>
                    </a:lnTo>
                    <a:lnTo>
                      <a:pt x="89" y="727"/>
                    </a:lnTo>
                    <a:lnTo>
                      <a:pt x="51" y="702"/>
                    </a:lnTo>
                    <a:lnTo>
                      <a:pt x="13" y="689"/>
                    </a:lnTo>
                    <a:lnTo>
                      <a:pt x="13" y="651"/>
                    </a:lnTo>
                    <a:lnTo>
                      <a:pt x="25" y="613"/>
                    </a:lnTo>
                    <a:lnTo>
                      <a:pt x="13" y="574"/>
                    </a:lnTo>
                  </a:path>
                </a:pathLst>
              </a:custGeom>
              <a:pattFill prst="lgConfetti">
                <a:fgClr>
                  <a:srgbClr val="AD6900"/>
                </a:fgClr>
                <a:bgClr>
                  <a:schemeClr val="bg1"/>
                </a:bgClr>
              </a:pattFill>
              <a:ln w="12700" cap="rnd" cmpd="sng">
                <a:solidFill>
                  <a:schemeClr val="tx1"/>
                </a:solidFill>
                <a:prstDash val="solid"/>
                <a:round/>
                <a:headEnd type="none" w="med" len="med"/>
                <a:tailEnd type="none" w="med" len="med"/>
              </a:ln>
            </p:spPr>
            <p:txBody>
              <a:bodyPr/>
              <a:lstStyle/>
              <a:p>
                <a:endParaRPr lang="en-US"/>
              </a:p>
            </p:txBody>
          </p:sp>
        </p:grpSp>
        <p:sp>
          <p:nvSpPr>
            <p:cNvPr id="24585" name="AutoShape 11"/>
            <p:cNvSpPr>
              <a:spLocks noChangeArrowheads="1"/>
            </p:cNvSpPr>
            <p:nvPr/>
          </p:nvSpPr>
          <p:spPr bwMode="auto">
            <a:xfrm>
              <a:off x="2068" y="2607"/>
              <a:ext cx="615" cy="947"/>
            </a:xfrm>
            <a:prstGeom prst="rtTriangle">
              <a:avLst/>
            </a:prstGeom>
            <a:pattFill prst="pct90">
              <a:fgClr>
                <a:srgbClr val="AD6900"/>
              </a:fgClr>
              <a:bgClr>
                <a:schemeClr val="bg1"/>
              </a:bgClr>
            </a:patt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4586" name="AutoShape 12"/>
            <p:cNvSpPr>
              <a:spLocks noChangeArrowheads="1"/>
            </p:cNvSpPr>
            <p:nvPr/>
          </p:nvSpPr>
          <p:spPr bwMode="auto">
            <a:xfrm rot="-5400000">
              <a:off x="2924" y="2772"/>
              <a:ext cx="946" cy="616"/>
            </a:xfrm>
            <a:prstGeom prst="rtTriangle">
              <a:avLst/>
            </a:prstGeom>
            <a:pattFill prst="pct90">
              <a:fgClr>
                <a:srgbClr val="AD6900"/>
              </a:fgClr>
              <a:bgClr>
                <a:schemeClr val="bg1"/>
              </a:bgClr>
            </a:patt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4587" name="Rectangle 13"/>
            <p:cNvSpPr>
              <a:spLocks noChangeArrowheads="1"/>
            </p:cNvSpPr>
            <p:nvPr/>
          </p:nvSpPr>
          <p:spPr bwMode="auto">
            <a:xfrm>
              <a:off x="2068" y="3554"/>
              <a:ext cx="1637" cy="309"/>
            </a:xfrm>
            <a:prstGeom prst="rect">
              <a:avLst/>
            </a:prstGeom>
            <a:pattFill prst="pct90">
              <a:fgClr>
                <a:srgbClr val="AD6900"/>
              </a:fgClr>
              <a:bgClr>
                <a:schemeClr val="bg1"/>
              </a:bgClr>
            </a:patt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4588" name="Rectangle 14"/>
            <p:cNvSpPr>
              <a:spLocks noChangeArrowheads="1"/>
            </p:cNvSpPr>
            <p:nvPr/>
          </p:nvSpPr>
          <p:spPr bwMode="auto">
            <a:xfrm>
              <a:off x="506" y="2623"/>
              <a:ext cx="1584" cy="1235"/>
            </a:xfrm>
            <a:prstGeom prst="rect">
              <a:avLst/>
            </a:prstGeom>
            <a:pattFill prst="pct90">
              <a:fgClr>
                <a:srgbClr val="AD6900"/>
              </a:fgClr>
              <a:bgClr>
                <a:schemeClr val="bg1"/>
              </a:bgClr>
            </a:patt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4589" name="Rectangle 15"/>
            <p:cNvSpPr>
              <a:spLocks noChangeArrowheads="1"/>
            </p:cNvSpPr>
            <p:nvPr/>
          </p:nvSpPr>
          <p:spPr bwMode="auto">
            <a:xfrm>
              <a:off x="3670" y="2662"/>
              <a:ext cx="1584" cy="1201"/>
            </a:xfrm>
            <a:prstGeom prst="rect">
              <a:avLst/>
            </a:prstGeom>
            <a:pattFill prst="pct90">
              <a:fgClr>
                <a:srgbClr val="AD6900"/>
              </a:fgClr>
              <a:bgClr>
                <a:schemeClr val="bg1"/>
              </a:bgClr>
            </a:patt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grpSp>
          <p:nvGrpSpPr>
            <p:cNvPr id="24590" name="Group 48"/>
            <p:cNvGrpSpPr>
              <a:grpSpLocks/>
            </p:cNvGrpSpPr>
            <p:nvPr/>
          </p:nvGrpSpPr>
          <p:grpSpPr bwMode="auto">
            <a:xfrm>
              <a:off x="2561" y="2670"/>
              <a:ext cx="716" cy="869"/>
              <a:chOff x="2561" y="2670"/>
              <a:chExt cx="716" cy="869"/>
            </a:xfrm>
          </p:grpSpPr>
          <p:grpSp>
            <p:nvGrpSpPr>
              <p:cNvPr id="24597" name="Group 18"/>
              <p:cNvGrpSpPr>
                <a:grpSpLocks/>
              </p:cNvGrpSpPr>
              <p:nvPr/>
            </p:nvGrpSpPr>
            <p:grpSpPr bwMode="auto">
              <a:xfrm>
                <a:off x="2561" y="3109"/>
                <a:ext cx="486" cy="368"/>
                <a:chOff x="2561" y="3109"/>
                <a:chExt cx="486" cy="368"/>
              </a:xfrm>
            </p:grpSpPr>
            <p:sp>
              <p:nvSpPr>
                <p:cNvPr id="24627" name="Freeform 16"/>
                <p:cNvSpPr>
                  <a:spLocks/>
                </p:cNvSpPr>
                <p:nvPr/>
              </p:nvSpPr>
              <p:spPr bwMode="auto">
                <a:xfrm>
                  <a:off x="2561" y="3345"/>
                  <a:ext cx="229" cy="132"/>
                </a:xfrm>
                <a:custGeom>
                  <a:avLst/>
                  <a:gdLst>
                    <a:gd name="T0" fmla="*/ 146 w 229"/>
                    <a:gd name="T1" fmla="*/ 27 h 132"/>
                    <a:gd name="T2" fmla="*/ 121 w 229"/>
                    <a:gd name="T3" fmla="*/ 26 h 132"/>
                    <a:gd name="T4" fmla="*/ 98 w 229"/>
                    <a:gd name="T5" fmla="*/ 17 h 132"/>
                    <a:gd name="T6" fmla="*/ 72 w 229"/>
                    <a:gd name="T7" fmla="*/ 8 h 132"/>
                    <a:gd name="T8" fmla="*/ 35 w 229"/>
                    <a:gd name="T9" fmla="*/ 0 h 132"/>
                    <a:gd name="T10" fmla="*/ 23 w 229"/>
                    <a:gd name="T11" fmla="*/ 3 h 132"/>
                    <a:gd name="T12" fmla="*/ 9 w 229"/>
                    <a:gd name="T13" fmla="*/ 5 h 132"/>
                    <a:gd name="T14" fmla="*/ 0 w 229"/>
                    <a:gd name="T15" fmla="*/ 22 h 132"/>
                    <a:gd name="T16" fmla="*/ 4 w 229"/>
                    <a:gd name="T17" fmla="*/ 38 h 132"/>
                    <a:gd name="T18" fmla="*/ 20 w 229"/>
                    <a:gd name="T19" fmla="*/ 52 h 132"/>
                    <a:gd name="T20" fmla="*/ 47 w 229"/>
                    <a:gd name="T21" fmla="*/ 67 h 132"/>
                    <a:gd name="T22" fmla="*/ 73 w 229"/>
                    <a:gd name="T23" fmla="*/ 78 h 132"/>
                    <a:gd name="T24" fmla="*/ 102 w 229"/>
                    <a:gd name="T25" fmla="*/ 86 h 132"/>
                    <a:gd name="T26" fmla="*/ 134 w 229"/>
                    <a:gd name="T27" fmla="*/ 84 h 132"/>
                    <a:gd name="T28" fmla="*/ 129 w 229"/>
                    <a:gd name="T29" fmla="*/ 97 h 132"/>
                    <a:gd name="T30" fmla="*/ 145 w 229"/>
                    <a:gd name="T31" fmla="*/ 110 h 132"/>
                    <a:gd name="T32" fmla="*/ 164 w 229"/>
                    <a:gd name="T33" fmla="*/ 121 h 132"/>
                    <a:gd name="T34" fmla="*/ 180 w 229"/>
                    <a:gd name="T35" fmla="*/ 127 h 132"/>
                    <a:gd name="T36" fmla="*/ 203 w 229"/>
                    <a:gd name="T37" fmla="*/ 131 h 132"/>
                    <a:gd name="T38" fmla="*/ 213 w 229"/>
                    <a:gd name="T39" fmla="*/ 119 h 132"/>
                    <a:gd name="T40" fmla="*/ 213 w 229"/>
                    <a:gd name="T41" fmla="*/ 113 h 132"/>
                    <a:gd name="T42" fmla="*/ 217 w 229"/>
                    <a:gd name="T43" fmla="*/ 105 h 132"/>
                    <a:gd name="T44" fmla="*/ 224 w 229"/>
                    <a:gd name="T45" fmla="*/ 90 h 132"/>
                    <a:gd name="T46" fmla="*/ 228 w 229"/>
                    <a:gd name="T47" fmla="*/ 77 h 132"/>
                    <a:gd name="T48" fmla="*/ 221 w 229"/>
                    <a:gd name="T49" fmla="*/ 58 h 132"/>
                    <a:gd name="T50" fmla="*/ 175 w 229"/>
                    <a:gd name="T51" fmla="*/ 43 h 132"/>
                    <a:gd name="T52" fmla="*/ 146 w 229"/>
                    <a:gd name="T53" fmla="*/ 27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9"/>
                    <a:gd name="T82" fmla="*/ 0 h 132"/>
                    <a:gd name="T83" fmla="*/ 229 w 229"/>
                    <a:gd name="T84" fmla="*/ 132 h 1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9" h="132">
                      <a:moveTo>
                        <a:pt x="146" y="27"/>
                      </a:moveTo>
                      <a:lnTo>
                        <a:pt x="121" y="26"/>
                      </a:lnTo>
                      <a:lnTo>
                        <a:pt x="98" y="17"/>
                      </a:lnTo>
                      <a:lnTo>
                        <a:pt x="72" y="8"/>
                      </a:lnTo>
                      <a:lnTo>
                        <a:pt x="35" y="0"/>
                      </a:lnTo>
                      <a:lnTo>
                        <a:pt x="23" y="3"/>
                      </a:lnTo>
                      <a:lnTo>
                        <a:pt x="9" y="5"/>
                      </a:lnTo>
                      <a:lnTo>
                        <a:pt x="0" y="22"/>
                      </a:lnTo>
                      <a:lnTo>
                        <a:pt x="4" y="38"/>
                      </a:lnTo>
                      <a:lnTo>
                        <a:pt x="20" y="52"/>
                      </a:lnTo>
                      <a:lnTo>
                        <a:pt x="47" y="67"/>
                      </a:lnTo>
                      <a:lnTo>
                        <a:pt x="73" y="78"/>
                      </a:lnTo>
                      <a:lnTo>
                        <a:pt x="102" y="86"/>
                      </a:lnTo>
                      <a:lnTo>
                        <a:pt x="134" y="84"/>
                      </a:lnTo>
                      <a:lnTo>
                        <a:pt x="129" y="97"/>
                      </a:lnTo>
                      <a:lnTo>
                        <a:pt x="145" y="110"/>
                      </a:lnTo>
                      <a:lnTo>
                        <a:pt x="164" y="121"/>
                      </a:lnTo>
                      <a:lnTo>
                        <a:pt x="180" y="127"/>
                      </a:lnTo>
                      <a:lnTo>
                        <a:pt x="203" y="131"/>
                      </a:lnTo>
                      <a:lnTo>
                        <a:pt x="213" y="119"/>
                      </a:lnTo>
                      <a:lnTo>
                        <a:pt x="213" y="113"/>
                      </a:lnTo>
                      <a:lnTo>
                        <a:pt x="217" y="105"/>
                      </a:lnTo>
                      <a:lnTo>
                        <a:pt x="224" y="90"/>
                      </a:lnTo>
                      <a:lnTo>
                        <a:pt x="228" y="77"/>
                      </a:lnTo>
                      <a:lnTo>
                        <a:pt x="221" y="58"/>
                      </a:lnTo>
                      <a:lnTo>
                        <a:pt x="175" y="43"/>
                      </a:lnTo>
                      <a:lnTo>
                        <a:pt x="146" y="27"/>
                      </a:lnTo>
                    </a:path>
                  </a:pathLst>
                </a:custGeom>
                <a:solidFill>
                  <a:srgbClr val="603000"/>
                </a:solidFill>
                <a:ln w="12700" cap="rnd" cmpd="sng">
                  <a:solidFill>
                    <a:srgbClr val="000000"/>
                  </a:solidFill>
                  <a:prstDash val="solid"/>
                  <a:round/>
                  <a:headEnd type="none" w="med" len="med"/>
                  <a:tailEnd type="none" w="med" len="med"/>
                </a:ln>
              </p:spPr>
              <p:txBody>
                <a:bodyPr/>
                <a:lstStyle/>
                <a:p>
                  <a:endParaRPr lang="en-US"/>
                </a:p>
              </p:txBody>
            </p:sp>
            <p:sp>
              <p:nvSpPr>
                <p:cNvPr id="24628" name="Freeform 17"/>
                <p:cNvSpPr>
                  <a:spLocks/>
                </p:cNvSpPr>
                <p:nvPr/>
              </p:nvSpPr>
              <p:spPr bwMode="auto">
                <a:xfrm>
                  <a:off x="2701" y="3109"/>
                  <a:ext cx="346" cy="327"/>
                </a:xfrm>
                <a:custGeom>
                  <a:avLst/>
                  <a:gdLst>
                    <a:gd name="T0" fmla="*/ 252 w 346"/>
                    <a:gd name="T1" fmla="*/ 0 h 327"/>
                    <a:gd name="T2" fmla="*/ 205 w 346"/>
                    <a:gd name="T3" fmla="*/ 27 h 327"/>
                    <a:gd name="T4" fmla="*/ 176 w 346"/>
                    <a:gd name="T5" fmla="*/ 43 h 327"/>
                    <a:gd name="T6" fmla="*/ 160 w 346"/>
                    <a:gd name="T7" fmla="*/ 50 h 327"/>
                    <a:gd name="T8" fmla="*/ 117 w 346"/>
                    <a:gd name="T9" fmla="*/ 58 h 327"/>
                    <a:gd name="T10" fmla="*/ 71 w 346"/>
                    <a:gd name="T11" fmla="*/ 74 h 327"/>
                    <a:gd name="T12" fmla="*/ 46 w 346"/>
                    <a:gd name="T13" fmla="*/ 90 h 327"/>
                    <a:gd name="T14" fmla="*/ 25 w 346"/>
                    <a:gd name="T15" fmla="*/ 106 h 327"/>
                    <a:gd name="T16" fmla="*/ 14 w 346"/>
                    <a:gd name="T17" fmla="*/ 127 h 327"/>
                    <a:gd name="T18" fmla="*/ 13 w 346"/>
                    <a:gd name="T19" fmla="*/ 168 h 327"/>
                    <a:gd name="T20" fmla="*/ 9 w 346"/>
                    <a:gd name="T21" fmla="*/ 226 h 327"/>
                    <a:gd name="T22" fmla="*/ 0 w 346"/>
                    <a:gd name="T23" fmla="*/ 265 h 327"/>
                    <a:gd name="T24" fmla="*/ 7 w 346"/>
                    <a:gd name="T25" fmla="*/ 277 h 327"/>
                    <a:gd name="T26" fmla="*/ 20 w 346"/>
                    <a:gd name="T27" fmla="*/ 293 h 327"/>
                    <a:gd name="T28" fmla="*/ 37 w 346"/>
                    <a:gd name="T29" fmla="*/ 307 h 327"/>
                    <a:gd name="T30" fmla="*/ 54 w 346"/>
                    <a:gd name="T31" fmla="*/ 317 h 327"/>
                    <a:gd name="T32" fmla="*/ 69 w 346"/>
                    <a:gd name="T33" fmla="*/ 326 h 327"/>
                    <a:gd name="T34" fmla="*/ 81 w 346"/>
                    <a:gd name="T35" fmla="*/ 324 h 327"/>
                    <a:gd name="T36" fmla="*/ 80 w 346"/>
                    <a:gd name="T37" fmla="*/ 291 h 327"/>
                    <a:gd name="T38" fmla="*/ 85 w 346"/>
                    <a:gd name="T39" fmla="*/ 245 h 327"/>
                    <a:gd name="T40" fmla="*/ 92 w 346"/>
                    <a:gd name="T41" fmla="*/ 215 h 327"/>
                    <a:gd name="T42" fmla="*/ 95 w 346"/>
                    <a:gd name="T43" fmla="*/ 190 h 327"/>
                    <a:gd name="T44" fmla="*/ 103 w 346"/>
                    <a:gd name="T45" fmla="*/ 166 h 327"/>
                    <a:gd name="T46" fmla="*/ 104 w 346"/>
                    <a:gd name="T47" fmla="*/ 148 h 327"/>
                    <a:gd name="T48" fmla="*/ 93 w 346"/>
                    <a:gd name="T49" fmla="*/ 130 h 327"/>
                    <a:gd name="T50" fmla="*/ 109 w 346"/>
                    <a:gd name="T51" fmla="*/ 153 h 327"/>
                    <a:gd name="T52" fmla="*/ 133 w 346"/>
                    <a:gd name="T53" fmla="*/ 144 h 327"/>
                    <a:gd name="T54" fmla="*/ 161 w 346"/>
                    <a:gd name="T55" fmla="*/ 134 h 327"/>
                    <a:gd name="T56" fmla="*/ 193 w 346"/>
                    <a:gd name="T57" fmla="*/ 122 h 327"/>
                    <a:gd name="T58" fmla="*/ 222 w 346"/>
                    <a:gd name="T59" fmla="*/ 119 h 327"/>
                    <a:gd name="T60" fmla="*/ 240 w 346"/>
                    <a:gd name="T61" fmla="*/ 126 h 327"/>
                    <a:gd name="T62" fmla="*/ 264 w 346"/>
                    <a:gd name="T63" fmla="*/ 129 h 327"/>
                    <a:gd name="T64" fmla="*/ 286 w 346"/>
                    <a:gd name="T65" fmla="*/ 122 h 327"/>
                    <a:gd name="T66" fmla="*/ 315 w 346"/>
                    <a:gd name="T67" fmla="*/ 99 h 327"/>
                    <a:gd name="T68" fmla="*/ 336 w 346"/>
                    <a:gd name="T69" fmla="*/ 75 h 327"/>
                    <a:gd name="T70" fmla="*/ 345 w 346"/>
                    <a:gd name="T71" fmla="*/ 66 h 327"/>
                    <a:gd name="T72" fmla="*/ 314 w 346"/>
                    <a:gd name="T73" fmla="*/ 45 h 327"/>
                    <a:gd name="T74" fmla="*/ 288 w 346"/>
                    <a:gd name="T75" fmla="*/ 27 h 327"/>
                    <a:gd name="T76" fmla="*/ 252 w 346"/>
                    <a:gd name="T77" fmla="*/ 0 h 3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6"/>
                    <a:gd name="T118" fmla="*/ 0 h 327"/>
                    <a:gd name="T119" fmla="*/ 346 w 346"/>
                    <a:gd name="T120" fmla="*/ 327 h 3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6" h="327">
                      <a:moveTo>
                        <a:pt x="252" y="0"/>
                      </a:moveTo>
                      <a:lnTo>
                        <a:pt x="205" y="27"/>
                      </a:lnTo>
                      <a:lnTo>
                        <a:pt x="176" y="43"/>
                      </a:lnTo>
                      <a:lnTo>
                        <a:pt x="160" y="50"/>
                      </a:lnTo>
                      <a:lnTo>
                        <a:pt x="117" y="58"/>
                      </a:lnTo>
                      <a:lnTo>
                        <a:pt x="71" y="74"/>
                      </a:lnTo>
                      <a:lnTo>
                        <a:pt x="46" y="90"/>
                      </a:lnTo>
                      <a:lnTo>
                        <a:pt x="25" y="106"/>
                      </a:lnTo>
                      <a:lnTo>
                        <a:pt x="14" y="127"/>
                      </a:lnTo>
                      <a:lnTo>
                        <a:pt x="13" y="168"/>
                      </a:lnTo>
                      <a:lnTo>
                        <a:pt x="9" y="226"/>
                      </a:lnTo>
                      <a:lnTo>
                        <a:pt x="0" y="265"/>
                      </a:lnTo>
                      <a:lnTo>
                        <a:pt x="7" y="277"/>
                      </a:lnTo>
                      <a:lnTo>
                        <a:pt x="20" y="293"/>
                      </a:lnTo>
                      <a:lnTo>
                        <a:pt x="37" y="307"/>
                      </a:lnTo>
                      <a:lnTo>
                        <a:pt x="54" y="317"/>
                      </a:lnTo>
                      <a:lnTo>
                        <a:pt x="69" y="326"/>
                      </a:lnTo>
                      <a:lnTo>
                        <a:pt x="81" y="324"/>
                      </a:lnTo>
                      <a:lnTo>
                        <a:pt x="80" y="291"/>
                      </a:lnTo>
                      <a:lnTo>
                        <a:pt x="85" y="245"/>
                      </a:lnTo>
                      <a:lnTo>
                        <a:pt x="92" y="215"/>
                      </a:lnTo>
                      <a:lnTo>
                        <a:pt x="95" y="190"/>
                      </a:lnTo>
                      <a:lnTo>
                        <a:pt x="103" y="166"/>
                      </a:lnTo>
                      <a:lnTo>
                        <a:pt x="104" y="148"/>
                      </a:lnTo>
                      <a:lnTo>
                        <a:pt x="93" y="130"/>
                      </a:lnTo>
                      <a:lnTo>
                        <a:pt x="109" y="153"/>
                      </a:lnTo>
                      <a:lnTo>
                        <a:pt x="133" y="144"/>
                      </a:lnTo>
                      <a:lnTo>
                        <a:pt x="161" y="134"/>
                      </a:lnTo>
                      <a:lnTo>
                        <a:pt x="193" y="122"/>
                      </a:lnTo>
                      <a:lnTo>
                        <a:pt x="222" y="119"/>
                      </a:lnTo>
                      <a:lnTo>
                        <a:pt x="240" y="126"/>
                      </a:lnTo>
                      <a:lnTo>
                        <a:pt x="264" y="129"/>
                      </a:lnTo>
                      <a:lnTo>
                        <a:pt x="286" y="122"/>
                      </a:lnTo>
                      <a:lnTo>
                        <a:pt x="315" y="99"/>
                      </a:lnTo>
                      <a:lnTo>
                        <a:pt x="336" y="75"/>
                      </a:lnTo>
                      <a:lnTo>
                        <a:pt x="345" y="66"/>
                      </a:lnTo>
                      <a:lnTo>
                        <a:pt x="314" y="45"/>
                      </a:lnTo>
                      <a:lnTo>
                        <a:pt x="288" y="27"/>
                      </a:lnTo>
                      <a:lnTo>
                        <a:pt x="252" y="0"/>
                      </a:lnTo>
                    </a:path>
                  </a:pathLst>
                </a:custGeom>
                <a:solidFill>
                  <a:srgbClr val="0000E0"/>
                </a:solidFill>
                <a:ln w="12700" cap="rnd" cmpd="sng">
                  <a:solidFill>
                    <a:srgbClr val="000000"/>
                  </a:solidFill>
                  <a:prstDash val="solid"/>
                  <a:round/>
                  <a:headEnd type="none" w="med" len="med"/>
                  <a:tailEnd type="none" w="med" len="med"/>
                </a:ln>
              </p:spPr>
              <p:txBody>
                <a:bodyPr/>
                <a:lstStyle/>
                <a:p>
                  <a:endParaRPr lang="en-US"/>
                </a:p>
              </p:txBody>
            </p:sp>
          </p:grpSp>
          <p:sp>
            <p:nvSpPr>
              <p:cNvPr id="24598" name="Freeform 19"/>
              <p:cNvSpPr>
                <a:spLocks/>
              </p:cNvSpPr>
              <p:nvPr/>
            </p:nvSpPr>
            <p:spPr bwMode="auto">
              <a:xfrm>
                <a:off x="2867" y="3459"/>
                <a:ext cx="225" cy="78"/>
              </a:xfrm>
              <a:custGeom>
                <a:avLst/>
                <a:gdLst>
                  <a:gd name="T0" fmla="*/ 125 w 225"/>
                  <a:gd name="T1" fmla="*/ 0 h 78"/>
                  <a:gd name="T2" fmla="*/ 104 w 225"/>
                  <a:gd name="T3" fmla="*/ 7 h 78"/>
                  <a:gd name="T4" fmla="*/ 80 w 225"/>
                  <a:gd name="T5" fmla="*/ 7 h 78"/>
                  <a:gd name="T6" fmla="*/ 54 w 225"/>
                  <a:gd name="T7" fmla="*/ 9 h 78"/>
                  <a:gd name="T8" fmla="*/ 20 w 225"/>
                  <a:gd name="T9" fmla="*/ 16 h 78"/>
                  <a:gd name="T10" fmla="*/ 10 w 225"/>
                  <a:gd name="T11" fmla="*/ 22 h 78"/>
                  <a:gd name="T12" fmla="*/ 0 w 225"/>
                  <a:gd name="T13" fmla="*/ 30 h 78"/>
                  <a:gd name="T14" fmla="*/ 0 w 225"/>
                  <a:gd name="T15" fmla="*/ 47 h 78"/>
                  <a:gd name="T16" fmla="*/ 10 w 225"/>
                  <a:gd name="T17" fmla="*/ 61 h 78"/>
                  <a:gd name="T18" fmla="*/ 30 w 225"/>
                  <a:gd name="T19" fmla="*/ 68 h 78"/>
                  <a:gd name="T20" fmla="*/ 60 w 225"/>
                  <a:gd name="T21" fmla="*/ 72 h 78"/>
                  <a:gd name="T22" fmla="*/ 88 w 225"/>
                  <a:gd name="T23" fmla="*/ 72 h 78"/>
                  <a:gd name="T24" fmla="*/ 115 w 225"/>
                  <a:gd name="T25" fmla="*/ 68 h 78"/>
                  <a:gd name="T26" fmla="*/ 141 w 225"/>
                  <a:gd name="T27" fmla="*/ 55 h 78"/>
                  <a:gd name="T28" fmla="*/ 142 w 225"/>
                  <a:gd name="T29" fmla="*/ 68 h 78"/>
                  <a:gd name="T30" fmla="*/ 163 w 225"/>
                  <a:gd name="T31" fmla="*/ 74 h 78"/>
                  <a:gd name="T32" fmla="*/ 184 w 225"/>
                  <a:gd name="T33" fmla="*/ 77 h 78"/>
                  <a:gd name="T34" fmla="*/ 200 w 225"/>
                  <a:gd name="T35" fmla="*/ 76 h 78"/>
                  <a:gd name="T36" fmla="*/ 221 w 225"/>
                  <a:gd name="T37" fmla="*/ 71 h 78"/>
                  <a:gd name="T38" fmla="*/ 224 w 225"/>
                  <a:gd name="T39" fmla="*/ 58 h 78"/>
                  <a:gd name="T40" fmla="*/ 221 w 225"/>
                  <a:gd name="T41" fmla="*/ 52 h 78"/>
                  <a:gd name="T42" fmla="*/ 223 w 225"/>
                  <a:gd name="T43" fmla="*/ 44 h 78"/>
                  <a:gd name="T44" fmla="*/ 221 w 225"/>
                  <a:gd name="T45" fmla="*/ 27 h 78"/>
                  <a:gd name="T46" fmla="*/ 219 w 225"/>
                  <a:gd name="T47" fmla="*/ 13 h 78"/>
                  <a:gd name="T48" fmla="*/ 204 w 225"/>
                  <a:gd name="T49" fmla="*/ 0 h 78"/>
                  <a:gd name="T50" fmla="*/ 158 w 225"/>
                  <a:gd name="T51" fmla="*/ 4 h 78"/>
                  <a:gd name="T52" fmla="*/ 125 w 225"/>
                  <a:gd name="T53" fmla="*/ 0 h 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5"/>
                  <a:gd name="T82" fmla="*/ 0 h 78"/>
                  <a:gd name="T83" fmla="*/ 225 w 225"/>
                  <a:gd name="T84" fmla="*/ 78 h 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5" h="78">
                    <a:moveTo>
                      <a:pt x="125" y="0"/>
                    </a:moveTo>
                    <a:lnTo>
                      <a:pt x="104" y="7"/>
                    </a:lnTo>
                    <a:lnTo>
                      <a:pt x="80" y="7"/>
                    </a:lnTo>
                    <a:lnTo>
                      <a:pt x="54" y="9"/>
                    </a:lnTo>
                    <a:lnTo>
                      <a:pt x="20" y="16"/>
                    </a:lnTo>
                    <a:lnTo>
                      <a:pt x="10" y="22"/>
                    </a:lnTo>
                    <a:lnTo>
                      <a:pt x="0" y="30"/>
                    </a:lnTo>
                    <a:lnTo>
                      <a:pt x="0" y="47"/>
                    </a:lnTo>
                    <a:lnTo>
                      <a:pt x="10" y="61"/>
                    </a:lnTo>
                    <a:lnTo>
                      <a:pt x="30" y="68"/>
                    </a:lnTo>
                    <a:lnTo>
                      <a:pt x="60" y="72"/>
                    </a:lnTo>
                    <a:lnTo>
                      <a:pt x="88" y="72"/>
                    </a:lnTo>
                    <a:lnTo>
                      <a:pt x="115" y="68"/>
                    </a:lnTo>
                    <a:lnTo>
                      <a:pt x="141" y="55"/>
                    </a:lnTo>
                    <a:lnTo>
                      <a:pt x="142" y="68"/>
                    </a:lnTo>
                    <a:lnTo>
                      <a:pt x="163" y="74"/>
                    </a:lnTo>
                    <a:lnTo>
                      <a:pt x="184" y="77"/>
                    </a:lnTo>
                    <a:lnTo>
                      <a:pt x="200" y="76"/>
                    </a:lnTo>
                    <a:lnTo>
                      <a:pt x="221" y="71"/>
                    </a:lnTo>
                    <a:lnTo>
                      <a:pt x="224" y="58"/>
                    </a:lnTo>
                    <a:lnTo>
                      <a:pt x="221" y="52"/>
                    </a:lnTo>
                    <a:lnTo>
                      <a:pt x="223" y="44"/>
                    </a:lnTo>
                    <a:lnTo>
                      <a:pt x="221" y="27"/>
                    </a:lnTo>
                    <a:lnTo>
                      <a:pt x="219" y="13"/>
                    </a:lnTo>
                    <a:lnTo>
                      <a:pt x="204" y="0"/>
                    </a:lnTo>
                    <a:lnTo>
                      <a:pt x="158" y="4"/>
                    </a:lnTo>
                    <a:lnTo>
                      <a:pt x="125" y="0"/>
                    </a:lnTo>
                  </a:path>
                </a:pathLst>
              </a:custGeom>
              <a:solidFill>
                <a:srgbClr val="402000"/>
              </a:solidFill>
              <a:ln w="12700" cap="rnd" cmpd="sng">
                <a:solidFill>
                  <a:srgbClr val="000000"/>
                </a:solidFill>
                <a:prstDash val="solid"/>
                <a:round/>
                <a:headEnd type="none" w="med" len="med"/>
                <a:tailEnd type="none" w="med" len="med"/>
              </a:ln>
            </p:spPr>
            <p:txBody>
              <a:bodyPr/>
              <a:lstStyle/>
              <a:p>
                <a:endParaRPr lang="en-US"/>
              </a:p>
            </p:txBody>
          </p:sp>
          <p:sp>
            <p:nvSpPr>
              <p:cNvPr id="24599" name="Freeform 20"/>
              <p:cNvSpPr>
                <a:spLocks/>
              </p:cNvSpPr>
              <p:nvPr/>
            </p:nvSpPr>
            <p:spPr bwMode="auto">
              <a:xfrm>
                <a:off x="2807" y="3459"/>
                <a:ext cx="240" cy="80"/>
              </a:xfrm>
              <a:custGeom>
                <a:avLst/>
                <a:gdLst>
                  <a:gd name="T0" fmla="*/ 134 w 240"/>
                  <a:gd name="T1" fmla="*/ 0 h 80"/>
                  <a:gd name="T2" fmla="*/ 110 w 240"/>
                  <a:gd name="T3" fmla="*/ 8 h 80"/>
                  <a:gd name="T4" fmla="*/ 86 w 240"/>
                  <a:gd name="T5" fmla="*/ 8 h 80"/>
                  <a:gd name="T6" fmla="*/ 58 w 240"/>
                  <a:gd name="T7" fmla="*/ 10 h 80"/>
                  <a:gd name="T8" fmla="*/ 21 w 240"/>
                  <a:gd name="T9" fmla="*/ 16 h 80"/>
                  <a:gd name="T10" fmla="*/ 11 w 240"/>
                  <a:gd name="T11" fmla="*/ 23 h 80"/>
                  <a:gd name="T12" fmla="*/ 0 w 240"/>
                  <a:gd name="T13" fmla="*/ 31 h 80"/>
                  <a:gd name="T14" fmla="*/ 0 w 240"/>
                  <a:gd name="T15" fmla="*/ 49 h 80"/>
                  <a:gd name="T16" fmla="*/ 11 w 240"/>
                  <a:gd name="T17" fmla="*/ 63 h 80"/>
                  <a:gd name="T18" fmla="*/ 32 w 240"/>
                  <a:gd name="T19" fmla="*/ 70 h 80"/>
                  <a:gd name="T20" fmla="*/ 64 w 240"/>
                  <a:gd name="T21" fmla="*/ 74 h 80"/>
                  <a:gd name="T22" fmla="*/ 93 w 240"/>
                  <a:gd name="T23" fmla="*/ 74 h 80"/>
                  <a:gd name="T24" fmla="*/ 123 w 240"/>
                  <a:gd name="T25" fmla="*/ 70 h 80"/>
                  <a:gd name="T26" fmla="*/ 151 w 240"/>
                  <a:gd name="T27" fmla="*/ 57 h 80"/>
                  <a:gd name="T28" fmla="*/ 152 w 240"/>
                  <a:gd name="T29" fmla="*/ 70 h 80"/>
                  <a:gd name="T30" fmla="*/ 173 w 240"/>
                  <a:gd name="T31" fmla="*/ 76 h 80"/>
                  <a:gd name="T32" fmla="*/ 196 w 240"/>
                  <a:gd name="T33" fmla="*/ 79 h 80"/>
                  <a:gd name="T34" fmla="*/ 213 w 240"/>
                  <a:gd name="T35" fmla="*/ 78 h 80"/>
                  <a:gd name="T36" fmla="*/ 236 w 240"/>
                  <a:gd name="T37" fmla="*/ 73 h 80"/>
                  <a:gd name="T38" fmla="*/ 239 w 240"/>
                  <a:gd name="T39" fmla="*/ 59 h 80"/>
                  <a:gd name="T40" fmla="*/ 236 w 240"/>
                  <a:gd name="T41" fmla="*/ 53 h 80"/>
                  <a:gd name="T42" fmla="*/ 237 w 240"/>
                  <a:gd name="T43" fmla="*/ 45 h 80"/>
                  <a:gd name="T44" fmla="*/ 236 w 240"/>
                  <a:gd name="T45" fmla="*/ 28 h 80"/>
                  <a:gd name="T46" fmla="*/ 233 w 240"/>
                  <a:gd name="T47" fmla="*/ 13 h 80"/>
                  <a:gd name="T48" fmla="*/ 217 w 240"/>
                  <a:gd name="T49" fmla="*/ 0 h 80"/>
                  <a:gd name="T50" fmla="*/ 168 w 240"/>
                  <a:gd name="T51" fmla="*/ 4 h 80"/>
                  <a:gd name="T52" fmla="*/ 134 w 240"/>
                  <a:gd name="T53" fmla="*/ 0 h 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0"/>
                  <a:gd name="T82" fmla="*/ 0 h 80"/>
                  <a:gd name="T83" fmla="*/ 240 w 240"/>
                  <a:gd name="T84" fmla="*/ 80 h 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0" h="80">
                    <a:moveTo>
                      <a:pt x="134" y="0"/>
                    </a:moveTo>
                    <a:lnTo>
                      <a:pt x="110" y="8"/>
                    </a:lnTo>
                    <a:lnTo>
                      <a:pt x="86" y="8"/>
                    </a:lnTo>
                    <a:lnTo>
                      <a:pt x="58" y="10"/>
                    </a:lnTo>
                    <a:lnTo>
                      <a:pt x="21" y="16"/>
                    </a:lnTo>
                    <a:lnTo>
                      <a:pt x="11" y="23"/>
                    </a:lnTo>
                    <a:lnTo>
                      <a:pt x="0" y="31"/>
                    </a:lnTo>
                    <a:lnTo>
                      <a:pt x="0" y="49"/>
                    </a:lnTo>
                    <a:lnTo>
                      <a:pt x="11" y="63"/>
                    </a:lnTo>
                    <a:lnTo>
                      <a:pt x="32" y="70"/>
                    </a:lnTo>
                    <a:lnTo>
                      <a:pt x="64" y="74"/>
                    </a:lnTo>
                    <a:lnTo>
                      <a:pt x="93" y="74"/>
                    </a:lnTo>
                    <a:lnTo>
                      <a:pt x="123" y="70"/>
                    </a:lnTo>
                    <a:lnTo>
                      <a:pt x="151" y="57"/>
                    </a:lnTo>
                    <a:lnTo>
                      <a:pt x="152" y="70"/>
                    </a:lnTo>
                    <a:lnTo>
                      <a:pt x="173" y="76"/>
                    </a:lnTo>
                    <a:lnTo>
                      <a:pt x="196" y="79"/>
                    </a:lnTo>
                    <a:lnTo>
                      <a:pt x="213" y="78"/>
                    </a:lnTo>
                    <a:lnTo>
                      <a:pt x="236" y="73"/>
                    </a:lnTo>
                    <a:lnTo>
                      <a:pt x="239" y="59"/>
                    </a:lnTo>
                    <a:lnTo>
                      <a:pt x="236" y="53"/>
                    </a:lnTo>
                    <a:lnTo>
                      <a:pt x="237" y="45"/>
                    </a:lnTo>
                    <a:lnTo>
                      <a:pt x="236" y="28"/>
                    </a:lnTo>
                    <a:lnTo>
                      <a:pt x="233" y="13"/>
                    </a:lnTo>
                    <a:lnTo>
                      <a:pt x="217" y="0"/>
                    </a:lnTo>
                    <a:lnTo>
                      <a:pt x="168" y="4"/>
                    </a:lnTo>
                    <a:lnTo>
                      <a:pt x="134" y="0"/>
                    </a:lnTo>
                  </a:path>
                </a:pathLst>
              </a:custGeom>
              <a:solidFill>
                <a:srgbClr val="603000"/>
              </a:solidFill>
              <a:ln w="12700" cap="rnd" cmpd="sng">
                <a:solidFill>
                  <a:srgbClr val="000000"/>
                </a:solidFill>
                <a:prstDash val="solid"/>
                <a:round/>
                <a:headEnd type="none" w="med" len="med"/>
                <a:tailEnd type="none" w="med" len="med"/>
              </a:ln>
            </p:spPr>
            <p:txBody>
              <a:bodyPr/>
              <a:lstStyle/>
              <a:p>
                <a:endParaRPr lang="en-US"/>
              </a:p>
            </p:txBody>
          </p:sp>
          <p:sp>
            <p:nvSpPr>
              <p:cNvPr id="24600" name="Freeform 21"/>
              <p:cNvSpPr>
                <a:spLocks/>
              </p:cNvSpPr>
              <p:nvPr/>
            </p:nvSpPr>
            <p:spPr bwMode="auto">
              <a:xfrm>
                <a:off x="2883" y="3124"/>
                <a:ext cx="200" cy="346"/>
              </a:xfrm>
              <a:custGeom>
                <a:avLst/>
                <a:gdLst>
                  <a:gd name="T0" fmla="*/ 157 w 200"/>
                  <a:gd name="T1" fmla="*/ 82 h 346"/>
                  <a:gd name="T2" fmla="*/ 140 w 200"/>
                  <a:gd name="T3" fmla="*/ 119 h 346"/>
                  <a:gd name="T4" fmla="*/ 122 w 200"/>
                  <a:gd name="T5" fmla="*/ 156 h 346"/>
                  <a:gd name="T6" fmla="*/ 115 w 200"/>
                  <a:gd name="T7" fmla="*/ 182 h 346"/>
                  <a:gd name="T8" fmla="*/ 107 w 200"/>
                  <a:gd name="T9" fmla="*/ 198 h 346"/>
                  <a:gd name="T10" fmla="*/ 102 w 200"/>
                  <a:gd name="T11" fmla="*/ 208 h 346"/>
                  <a:gd name="T12" fmla="*/ 115 w 200"/>
                  <a:gd name="T13" fmla="*/ 229 h 346"/>
                  <a:gd name="T14" fmla="*/ 137 w 200"/>
                  <a:gd name="T15" fmla="*/ 257 h 346"/>
                  <a:gd name="T16" fmla="*/ 159 w 200"/>
                  <a:gd name="T17" fmla="*/ 292 h 346"/>
                  <a:gd name="T18" fmla="*/ 189 w 200"/>
                  <a:gd name="T19" fmla="*/ 325 h 346"/>
                  <a:gd name="T20" fmla="*/ 199 w 200"/>
                  <a:gd name="T21" fmla="*/ 340 h 346"/>
                  <a:gd name="T22" fmla="*/ 181 w 200"/>
                  <a:gd name="T23" fmla="*/ 342 h 346"/>
                  <a:gd name="T24" fmla="*/ 148 w 200"/>
                  <a:gd name="T25" fmla="*/ 342 h 346"/>
                  <a:gd name="T26" fmla="*/ 124 w 200"/>
                  <a:gd name="T27" fmla="*/ 343 h 346"/>
                  <a:gd name="T28" fmla="*/ 104 w 200"/>
                  <a:gd name="T29" fmla="*/ 345 h 346"/>
                  <a:gd name="T30" fmla="*/ 85 w 200"/>
                  <a:gd name="T31" fmla="*/ 345 h 346"/>
                  <a:gd name="T32" fmla="*/ 70 w 200"/>
                  <a:gd name="T33" fmla="*/ 337 h 346"/>
                  <a:gd name="T34" fmla="*/ 61 w 200"/>
                  <a:gd name="T35" fmla="*/ 320 h 346"/>
                  <a:gd name="T36" fmla="*/ 32 w 200"/>
                  <a:gd name="T37" fmla="*/ 271 h 346"/>
                  <a:gd name="T38" fmla="*/ 16 w 200"/>
                  <a:gd name="T39" fmla="*/ 227 h 346"/>
                  <a:gd name="T40" fmla="*/ 0 w 200"/>
                  <a:gd name="T41" fmla="*/ 188 h 346"/>
                  <a:gd name="T42" fmla="*/ 6 w 200"/>
                  <a:gd name="T43" fmla="*/ 153 h 346"/>
                  <a:gd name="T44" fmla="*/ 43 w 200"/>
                  <a:gd name="T45" fmla="*/ 114 h 346"/>
                  <a:gd name="T46" fmla="*/ 70 w 200"/>
                  <a:gd name="T47" fmla="*/ 79 h 346"/>
                  <a:gd name="T48" fmla="*/ 85 w 200"/>
                  <a:gd name="T49" fmla="*/ 49 h 346"/>
                  <a:gd name="T50" fmla="*/ 87 w 200"/>
                  <a:gd name="T51" fmla="*/ 12 h 346"/>
                  <a:gd name="T52" fmla="*/ 90 w 200"/>
                  <a:gd name="T53" fmla="*/ 0 h 346"/>
                  <a:gd name="T54" fmla="*/ 147 w 200"/>
                  <a:gd name="T55" fmla="*/ 0 h 346"/>
                  <a:gd name="T56" fmla="*/ 175 w 200"/>
                  <a:gd name="T57" fmla="*/ 0 h 346"/>
                  <a:gd name="T58" fmla="*/ 172 w 200"/>
                  <a:gd name="T59" fmla="*/ 54 h 346"/>
                  <a:gd name="T60" fmla="*/ 157 w 200"/>
                  <a:gd name="T61" fmla="*/ 82 h 3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
                  <a:gd name="T94" fmla="*/ 0 h 346"/>
                  <a:gd name="T95" fmla="*/ 200 w 200"/>
                  <a:gd name="T96" fmla="*/ 346 h 34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 h="346">
                    <a:moveTo>
                      <a:pt x="157" y="82"/>
                    </a:moveTo>
                    <a:lnTo>
                      <a:pt x="140" y="119"/>
                    </a:lnTo>
                    <a:lnTo>
                      <a:pt x="122" y="156"/>
                    </a:lnTo>
                    <a:lnTo>
                      <a:pt x="115" y="182"/>
                    </a:lnTo>
                    <a:lnTo>
                      <a:pt x="107" y="198"/>
                    </a:lnTo>
                    <a:lnTo>
                      <a:pt x="102" y="208"/>
                    </a:lnTo>
                    <a:lnTo>
                      <a:pt x="115" y="229"/>
                    </a:lnTo>
                    <a:lnTo>
                      <a:pt x="137" y="257"/>
                    </a:lnTo>
                    <a:lnTo>
                      <a:pt x="159" y="292"/>
                    </a:lnTo>
                    <a:lnTo>
                      <a:pt x="189" y="325"/>
                    </a:lnTo>
                    <a:lnTo>
                      <a:pt x="199" y="340"/>
                    </a:lnTo>
                    <a:lnTo>
                      <a:pt x="181" y="342"/>
                    </a:lnTo>
                    <a:lnTo>
                      <a:pt x="148" y="342"/>
                    </a:lnTo>
                    <a:lnTo>
                      <a:pt x="124" y="343"/>
                    </a:lnTo>
                    <a:lnTo>
                      <a:pt x="104" y="345"/>
                    </a:lnTo>
                    <a:lnTo>
                      <a:pt x="85" y="345"/>
                    </a:lnTo>
                    <a:lnTo>
                      <a:pt x="70" y="337"/>
                    </a:lnTo>
                    <a:lnTo>
                      <a:pt x="61" y="320"/>
                    </a:lnTo>
                    <a:lnTo>
                      <a:pt x="32" y="271"/>
                    </a:lnTo>
                    <a:lnTo>
                      <a:pt x="16" y="227"/>
                    </a:lnTo>
                    <a:lnTo>
                      <a:pt x="0" y="188"/>
                    </a:lnTo>
                    <a:lnTo>
                      <a:pt x="6" y="153"/>
                    </a:lnTo>
                    <a:lnTo>
                      <a:pt x="43" y="114"/>
                    </a:lnTo>
                    <a:lnTo>
                      <a:pt x="70" y="79"/>
                    </a:lnTo>
                    <a:lnTo>
                      <a:pt x="85" y="49"/>
                    </a:lnTo>
                    <a:lnTo>
                      <a:pt x="87" y="12"/>
                    </a:lnTo>
                    <a:lnTo>
                      <a:pt x="90" y="0"/>
                    </a:lnTo>
                    <a:lnTo>
                      <a:pt x="147" y="0"/>
                    </a:lnTo>
                    <a:lnTo>
                      <a:pt x="175" y="0"/>
                    </a:lnTo>
                    <a:lnTo>
                      <a:pt x="172" y="54"/>
                    </a:lnTo>
                    <a:lnTo>
                      <a:pt x="157" y="82"/>
                    </a:lnTo>
                  </a:path>
                </a:pathLst>
              </a:custGeom>
              <a:solidFill>
                <a:srgbClr val="0000C4"/>
              </a:solidFill>
              <a:ln w="12700" cap="rnd" cmpd="sng">
                <a:solidFill>
                  <a:srgbClr val="000000"/>
                </a:solidFill>
                <a:prstDash val="solid"/>
                <a:round/>
                <a:headEnd type="none" w="med" len="med"/>
                <a:tailEnd type="none" w="med" len="med"/>
              </a:ln>
            </p:spPr>
            <p:txBody>
              <a:bodyPr/>
              <a:lstStyle/>
              <a:p>
                <a:endParaRPr lang="en-US"/>
              </a:p>
            </p:txBody>
          </p:sp>
          <p:sp>
            <p:nvSpPr>
              <p:cNvPr id="24601" name="Freeform 22"/>
              <p:cNvSpPr>
                <a:spLocks/>
              </p:cNvSpPr>
              <p:nvPr/>
            </p:nvSpPr>
            <p:spPr bwMode="auto">
              <a:xfrm>
                <a:off x="2679" y="2721"/>
                <a:ext cx="157" cy="135"/>
              </a:xfrm>
              <a:custGeom>
                <a:avLst/>
                <a:gdLst>
                  <a:gd name="T0" fmla="*/ 124 w 157"/>
                  <a:gd name="T1" fmla="*/ 134 h 135"/>
                  <a:gd name="T2" fmla="*/ 87 w 157"/>
                  <a:gd name="T3" fmla="*/ 108 h 135"/>
                  <a:gd name="T4" fmla="*/ 64 w 157"/>
                  <a:gd name="T5" fmla="*/ 104 h 135"/>
                  <a:gd name="T6" fmla="*/ 38 w 157"/>
                  <a:gd name="T7" fmla="*/ 96 h 135"/>
                  <a:gd name="T8" fmla="*/ 23 w 157"/>
                  <a:gd name="T9" fmla="*/ 83 h 135"/>
                  <a:gd name="T10" fmla="*/ 6 w 157"/>
                  <a:gd name="T11" fmla="*/ 63 h 135"/>
                  <a:gd name="T12" fmla="*/ 0 w 157"/>
                  <a:gd name="T13" fmla="*/ 59 h 135"/>
                  <a:gd name="T14" fmla="*/ 3 w 157"/>
                  <a:gd name="T15" fmla="*/ 44 h 135"/>
                  <a:gd name="T16" fmla="*/ 21 w 157"/>
                  <a:gd name="T17" fmla="*/ 53 h 135"/>
                  <a:gd name="T18" fmla="*/ 9 w 157"/>
                  <a:gd name="T19" fmla="*/ 39 h 135"/>
                  <a:gd name="T20" fmla="*/ 19 w 157"/>
                  <a:gd name="T21" fmla="*/ 31 h 135"/>
                  <a:gd name="T22" fmla="*/ 41 w 157"/>
                  <a:gd name="T23" fmla="*/ 44 h 135"/>
                  <a:gd name="T24" fmla="*/ 60 w 157"/>
                  <a:gd name="T25" fmla="*/ 57 h 135"/>
                  <a:gd name="T26" fmla="*/ 32 w 157"/>
                  <a:gd name="T27" fmla="*/ 30 h 135"/>
                  <a:gd name="T28" fmla="*/ 29 w 157"/>
                  <a:gd name="T29" fmla="*/ 18 h 135"/>
                  <a:gd name="T30" fmla="*/ 35 w 157"/>
                  <a:gd name="T31" fmla="*/ 10 h 135"/>
                  <a:gd name="T32" fmla="*/ 49 w 157"/>
                  <a:gd name="T33" fmla="*/ 16 h 135"/>
                  <a:gd name="T34" fmla="*/ 80 w 157"/>
                  <a:gd name="T35" fmla="*/ 37 h 135"/>
                  <a:gd name="T36" fmla="*/ 91 w 157"/>
                  <a:gd name="T37" fmla="*/ 49 h 135"/>
                  <a:gd name="T38" fmla="*/ 101 w 157"/>
                  <a:gd name="T39" fmla="*/ 38 h 135"/>
                  <a:gd name="T40" fmla="*/ 89 w 157"/>
                  <a:gd name="T41" fmla="*/ 16 h 135"/>
                  <a:gd name="T42" fmla="*/ 84 w 157"/>
                  <a:gd name="T43" fmla="*/ 7 h 135"/>
                  <a:gd name="T44" fmla="*/ 89 w 157"/>
                  <a:gd name="T45" fmla="*/ 0 h 135"/>
                  <a:gd name="T46" fmla="*/ 100 w 157"/>
                  <a:gd name="T47" fmla="*/ 3 h 135"/>
                  <a:gd name="T48" fmla="*/ 123 w 157"/>
                  <a:gd name="T49" fmla="*/ 18 h 135"/>
                  <a:gd name="T50" fmla="*/ 132 w 157"/>
                  <a:gd name="T51" fmla="*/ 39 h 135"/>
                  <a:gd name="T52" fmla="*/ 130 w 157"/>
                  <a:gd name="T53" fmla="*/ 55 h 135"/>
                  <a:gd name="T54" fmla="*/ 128 w 157"/>
                  <a:gd name="T55" fmla="*/ 71 h 135"/>
                  <a:gd name="T56" fmla="*/ 128 w 157"/>
                  <a:gd name="T57" fmla="*/ 91 h 135"/>
                  <a:gd name="T58" fmla="*/ 156 w 157"/>
                  <a:gd name="T59" fmla="*/ 108 h 135"/>
                  <a:gd name="T60" fmla="*/ 124 w 157"/>
                  <a:gd name="T61" fmla="*/ 134 h 1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7"/>
                  <a:gd name="T94" fmla="*/ 0 h 135"/>
                  <a:gd name="T95" fmla="*/ 157 w 157"/>
                  <a:gd name="T96" fmla="*/ 135 h 13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7" h="135">
                    <a:moveTo>
                      <a:pt x="124" y="134"/>
                    </a:moveTo>
                    <a:lnTo>
                      <a:pt x="87" y="108"/>
                    </a:lnTo>
                    <a:lnTo>
                      <a:pt x="64" y="104"/>
                    </a:lnTo>
                    <a:lnTo>
                      <a:pt x="38" y="96"/>
                    </a:lnTo>
                    <a:lnTo>
                      <a:pt x="23" y="83"/>
                    </a:lnTo>
                    <a:lnTo>
                      <a:pt x="6" y="63"/>
                    </a:lnTo>
                    <a:lnTo>
                      <a:pt x="0" y="59"/>
                    </a:lnTo>
                    <a:lnTo>
                      <a:pt x="3" y="44"/>
                    </a:lnTo>
                    <a:lnTo>
                      <a:pt x="21" y="53"/>
                    </a:lnTo>
                    <a:lnTo>
                      <a:pt x="9" y="39"/>
                    </a:lnTo>
                    <a:lnTo>
                      <a:pt x="19" y="31"/>
                    </a:lnTo>
                    <a:lnTo>
                      <a:pt x="41" y="44"/>
                    </a:lnTo>
                    <a:lnTo>
                      <a:pt x="60" y="57"/>
                    </a:lnTo>
                    <a:lnTo>
                      <a:pt x="32" y="30"/>
                    </a:lnTo>
                    <a:lnTo>
                      <a:pt x="29" y="18"/>
                    </a:lnTo>
                    <a:lnTo>
                      <a:pt x="35" y="10"/>
                    </a:lnTo>
                    <a:lnTo>
                      <a:pt x="49" y="16"/>
                    </a:lnTo>
                    <a:lnTo>
                      <a:pt x="80" y="37"/>
                    </a:lnTo>
                    <a:lnTo>
                      <a:pt x="91" y="49"/>
                    </a:lnTo>
                    <a:lnTo>
                      <a:pt x="101" y="38"/>
                    </a:lnTo>
                    <a:lnTo>
                      <a:pt x="89" y="16"/>
                    </a:lnTo>
                    <a:lnTo>
                      <a:pt x="84" y="7"/>
                    </a:lnTo>
                    <a:lnTo>
                      <a:pt x="89" y="0"/>
                    </a:lnTo>
                    <a:lnTo>
                      <a:pt x="100" y="3"/>
                    </a:lnTo>
                    <a:lnTo>
                      <a:pt x="123" y="18"/>
                    </a:lnTo>
                    <a:lnTo>
                      <a:pt x="132" y="39"/>
                    </a:lnTo>
                    <a:lnTo>
                      <a:pt x="130" y="55"/>
                    </a:lnTo>
                    <a:lnTo>
                      <a:pt x="128" y="71"/>
                    </a:lnTo>
                    <a:lnTo>
                      <a:pt x="128" y="91"/>
                    </a:lnTo>
                    <a:lnTo>
                      <a:pt x="156" y="108"/>
                    </a:lnTo>
                    <a:lnTo>
                      <a:pt x="124" y="134"/>
                    </a:lnTo>
                  </a:path>
                </a:pathLst>
              </a:custGeom>
              <a:solidFill>
                <a:srgbClr val="FFE0C0"/>
              </a:solidFill>
              <a:ln w="12700" cap="rnd" cmpd="sng">
                <a:solidFill>
                  <a:srgbClr val="000000"/>
                </a:solidFill>
                <a:prstDash val="solid"/>
                <a:round/>
                <a:headEnd type="none" w="med" len="med"/>
                <a:tailEnd type="none" w="med" len="med"/>
              </a:ln>
            </p:spPr>
            <p:txBody>
              <a:bodyPr/>
              <a:lstStyle/>
              <a:p>
                <a:endParaRPr lang="en-US"/>
              </a:p>
            </p:txBody>
          </p:sp>
          <p:sp>
            <p:nvSpPr>
              <p:cNvPr id="24602" name="Freeform 23"/>
              <p:cNvSpPr>
                <a:spLocks/>
              </p:cNvSpPr>
              <p:nvPr/>
            </p:nvSpPr>
            <p:spPr bwMode="auto">
              <a:xfrm>
                <a:off x="2755" y="2770"/>
                <a:ext cx="337" cy="348"/>
              </a:xfrm>
              <a:custGeom>
                <a:avLst/>
                <a:gdLst>
                  <a:gd name="T0" fmla="*/ 307 w 337"/>
                  <a:gd name="T1" fmla="*/ 113 h 348"/>
                  <a:gd name="T2" fmla="*/ 291 w 337"/>
                  <a:gd name="T3" fmla="*/ 101 h 348"/>
                  <a:gd name="T4" fmla="*/ 277 w 337"/>
                  <a:gd name="T5" fmla="*/ 103 h 348"/>
                  <a:gd name="T6" fmla="*/ 235 w 337"/>
                  <a:gd name="T7" fmla="*/ 112 h 348"/>
                  <a:gd name="T8" fmla="*/ 216 w 337"/>
                  <a:gd name="T9" fmla="*/ 128 h 348"/>
                  <a:gd name="T10" fmla="*/ 196 w 337"/>
                  <a:gd name="T11" fmla="*/ 120 h 348"/>
                  <a:gd name="T12" fmla="*/ 168 w 337"/>
                  <a:gd name="T13" fmla="*/ 110 h 348"/>
                  <a:gd name="T14" fmla="*/ 156 w 337"/>
                  <a:gd name="T15" fmla="*/ 113 h 348"/>
                  <a:gd name="T16" fmla="*/ 148 w 337"/>
                  <a:gd name="T17" fmla="*/ 106 h 348"/>
                  <a:gd name="T18" fmla="*/ 136 w 337"/>
                  <a:gd name="T19" fmla="*/ 106 h 348"/>
                  <a:gd name="T20" fmla="*/ 110 w 337"/>
                  <a:gd name="T21" fmla="*/ 83 h 348"/>
                  <a:gd name="T22" fmla="*/ 73 w 337"/>
                  <a:gd name="T23" fmla="*/ 34 h 348"/>
                  <a:gd name="T24" fmla="*/ 45 w 337"/>
                  <a:gd name="T25" fmla="*/ 0 h 348"/>
                  <a:gd name="T26" fmla="*/ 0 w 337"/>
                  <a:gd name="T27" fmla="*/ 56 h 348"/>
                  <a:gd name="T28" fmla="*/ 45 w 337"/>
                  <a:gd name="T29" fmla="*/ 83 h 348"/>
                  <a:gd name="T30" fmla="*/ 89 w 337"/>
                  <a:gd name="T31" fmla="*/ 120 h 348"/>
                  <a:gd name="T32" fmla="*/ 118 w 337"/>
                  <a:gd name="T33" fmla="*/ 145 h 348"/>
                  <a:gd name="T34" fmla="*/ 114 w 337"/>
                  <a:gd name="T35" fmla="*/ 159 h 348"/>
                  <a:gd name="T36" fmla="*/ 134 w 337"/>
                  <a:gd name="T37" fmla="*/ 173 h 348"/>
                  <a:gd name="T38" fmla="*/ 154 w 337"/>
                  <a:gd name="T39" fmla="*/ 173 h 348"/>
                  <a:gd name="T40" fmla="*/ 176 w 337"/>
                  <a:gd name="T41" fmla="*/ 197 h 348"/>
                  <a:gd name="T42" fmla="*/ 190 w 337"/>
                  <a:gd name="T43" fmla="*/ 211 h 348"/>
                  <a:gd name="T44" fmla="*/ 184 w 337"/>
                  <a:gd name="T45" fmla="*/ 233 h 348"/>
                  <a:gd name="T46" fmla="*/ 178 w 337"/>
                  <a:gd name="T47" fmla="*/ 269 h 348"/>
                  <a:gd name="T48" fmla="*/ 172 w 337"/>
                  <a:gd name="T49" fmla="*/ 287 h 348"/>
                  <a:gd name="T50" fmla="*/ 170 w 337"/>
                  <a:gd name="T51" fmla="*/ 308 h 348"/>
                  <a:gd name="T52" fmla="*/ 176 w 337"/>
                  <a:gd name="T53" fmla="*/ 331 h 348"/>
                  <a:gd name="T54" fmla="*/ 188 w 337"/>
                  <a:gd name="T55" fmla="*/ 342 h 348"/>
                  <a:gd name="T56" fmla="*/ 210 w 337"/>
                  <a:gd name="T57" fmla="*/ 345 h 348"/>
                  <a:gd name="T58" fmla="*/ 247 w 337"/>
                  <a:gd name="T59" fmla="*/ 347 h 348"/>
                  <a:gd name="T60" fmla="*/ 282 w 337"/>
                  <a:gd name="T61" fmla="*/ 345 h 348"/>
                  <a:gd name="T62" fmla="*/ 303 w 337"/>
                  <a:gd name="T63" fmla="*/ 340 h 348"/>
                  <a:gd name="T64" fmla="*/ 321 w 337"/>
                  <a:gd name="T65" fmla="*/ 327 h 348"/>
                  <a:gd name="T66" fmla="*/ 326 w 337"/>
                  <a:gd name="T67" fmla="*/ 293 h 348"/>
                  <a:gd name="T68" fmla="*/ 324 w 337"/>
                  <a:gd name="T69" fmla="*/ 277 h 348"/>
                  <a:gd name="T70" fmla="*/ 330 w 337"/>
                  <a:gd name="T71" fmla="*/ 248 h 348"/>
                  <a:gd name="T72" fmla="*/ 324 w 337"/>
                  <a:gd name="T73" fmla="*/ 241 h 348"/>
                  <a:gd name="T74" fmla="*/ 324 w 337"/>
                  <a:gd name="T75" fmla="*/ 226 h 348"/>
                  <a:gd name="T76" fmla="*/ 330 w 337"/>
                  <a:gd name="T77" fmla="*/ 216 h 348"/>
                  <a:gd name="T78" fmla="*/ 334 w 337"/>
                  <a:gd name="T79" fmla="*/ 204 h 348"/>
                  <a:gd name="T80" fmla="*/ 336 w 337"/>
                  <a:gd name="T81" fmla="*/ 186 h 348"/>
                  <a:gd name="T82" fmla="*/ 334 w 337"/>
                  <a:gd name="T83" fmla="*/ 169 h 348"/>
                  <a:gd name="T84" fmla="*/ 331 w 337"/>
                  <a:gd name="T85" fmla="*/ 152 h 348"/>
                  <a:gd name="T86" fmla="*/ 326 w 337"/>
                  <a:gd name="T87" fmla="*/ 139 h 348"/>
                  <a:gd name="T88" fmla="*/ 319 w 337"/>
                  <a:gd name="T89" fmla="*/ 126 h 348"/>
                  <a:gd name="T90" fmla="*/ 307 w 337"/>
                  <a:gd name="T91" fmla="*/ 113 h 3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7"/>
                  <a:gd name="T139" fmla="*/ 0 h 348"/>
                  <a:gd name="T140" fmla="*/ 337 w 337"/>
                  <a:gd name="T141" fmla="*/ 348 h 3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7" h="348">
                    <a:moveTo>
                      <a:pt x="307" y="113"/>
                    </a:moveTo>
                    <a:lnTo>
                      <a:pt x="291" y="101"/>
                    </a:lnTo>
                    <a:lnTo>
                      <a:pt x="277" y="103"/>
                    </a:lnTo>
                    <a:lnTo>
                      <a:pt x="235" y="112"/>
                    </a:lnTo>
                    <a:lnTo>
                      <a:pt x="216" y="128"/>
                    </a:lnTo>
                    <a:lnTo>
                      <a:pt x="196" y="120"/>
                    </a:lnTo>
                    <a:lnTo>
                      <a:pt x="168" y="110"/>
                    </a:lnTo>
                    <a:lnTo>
                      <a:pt x="156" y="113"/>
                    </a:lnTo>
                    <a:lnTo>
                      <a:pt x="148" y="106"/>
                    </a:lnTo>
                    <a:lnTo>
                      <a:pt x="136" y="106"/>
                    </a:lnTo>
                    <a:lnTo>
                      <a:pt x="110" y="83"/>
                    </a:lnTo>
                    <a:lnTo>
                      <a:pt x="73" y="34"/>
                    </a:lnTo>
                    <a:lnTo>
                      <a:pt x="45" y="0"/>
                    </a:lnTo>
                    <a:lnTo>
                      <a:pt x="0" y="56"/>
                    </a:lnTo>
                    <a:lnTo>
                      <a:pt x="45" y="83"/>
                    </a:lnTo>
                    <a:lnTo>
                      <a:pt x="89" y="120"/>
                    </a:lnTo>
                    <a:lnTo>
                      <a:pt x="118" y="145"/>
                    </a:lnTo>
                    <a:lnTo>
                      <a:pt x="114" y="159"/>
                    </a:lnTo>
                    <a:lnTo>
                      <a:pt x="134" y="173"/>
                    </a:lnTo>
                    <a:lnTo>
                      <a:pt x="154" y="173"/>
                    </a:lnTo>
                    <a:lnTo>
                      <a:pt x="176" y="197"/>
                    </a:lnTo>
                    <a:lnTo>
                      <a:pt x="190" y="211"/>
                    </a:lnTo>
                    <a:lnTo>
                      <a:pt x="184" y="233"/>
                    </a:lnTo>
                    <a:lnTo>
                      <a:pt x="178" y="269"/>
                    </a:lnTo>
                    <a:lnTo>
                      <a:pt x="172" y="287"/>
                    </a:lnTo>
                    <a:lnTo>
                      <a:pt x="170" y="308"/>
                    </a:lnTo>
                    <a:lnTo>
                      <a:pt x="176" y="331"/>
                    </a:lnTo>
                    <a:lnTo>
                      <a:pt x="188" y="342"/>
                    </a:lnTo>
                    <a:lnTo>
                      <a:pt x="210" y="345"/>
                    </a:lnTo>
                    <a:lnTo>
                      <a:pt x="247" y="347"/>
                    </a:lnTo>
                    <a:lnTo>
                      <a:pt x="282" y="345"/>
                    </a:lnTo>
                    <a:lnTo>
                      <a:pt x="303" y="340"/>
                    </a:lnTo>
                    <a:lnTo>
                      <a:pt x="321" y="327"/>
                    </a:lnTo>
                    <a:lnTo>
                      <a:pt x="326" y="293"/>
                    </a:lnTo>
                    <a:lnTo>
                      <a:pt x="324" y="277"/>
                    </a:lnTo>
                    <a:lnTo>
                      <a:pt x="330" y="248"/>
                    </a:lnTo>
                    <a:lnTo>
                      <a:pt x="324" y="241"/>
                    </a:lnTo>
                    <a:lnTo>
                      <a:pt x="324" y="226"/>
                    </a:lnTo>
                    <a:lnTo>
                      <a:pt x="330" y="216"/>
                    </a:lnTo>
                    <a:lnTo>
                      <a:pt x="334" y="204"/>
                    </a:lnTo>
                    <a:lnTo>
                      <a:pt x="336" y="186"/>
                    </a:lnTo>
                    <a:lnTo>
                      <a:pt x="334" y="169"/>
                    </a:lnTo>
                    <a:lnTo>
                      <a:pt x="331" y="152"/>
                    </a:lnTo>
                    <a:lnTo>
                      <a:pt x="326" y="139"/>
                    </a:lnTo>
                    <a:lnTo>
                      <a:pt x="319" y="126"/>
                    </a:lnTo>
                    <a:lnTo>
                      <a:pt x="307" y="113"/>
                    </a:lnTo>
                  </a:path>
                </a:pathLst>
              </a:custGeom>
              <a:solidFill>
                <a:srgbClr val="4040FF"/>
              </a:solidFill>
              <a:ln w="12700" cap="rnd" cmpd="sng">
                <a:solidFill>
                  <a:srgbClr val="000000"/>
                </a:solidFill>
                <a:prstDash val="solid"/>
                <a:round/>
                <a:headEnd type="none" w="med" len="med"/>
                <a:tailEnd type="none" w="med" len="med"/>
              </a:ln>
            </p:spPr>
            <p:txBody>
              <a:bodyPr/>
              <a:lstStyle/>
              <a:p>
                <a:endParaRPr lang="en-US"/>
              </a:p>
            </p:txBody>
          </p:sp>
          <p:grpSp>
            <p:nvGrpSpPr>
              <p:cNvPr id="24603" name="Group 29"/>
              <p:cNvGrpSpPr>
                <a:grpSpLocks/>
              </p:cNvGrpSpPr>
              <p:nvPr/>
            </p:nvGrpSpPr>
            <p:grpSpPr bwMode="auto">
              <a:xfrm>
                <a:off x="2956" y="2909"/>
                <a:ext cx="124" cy="197"/>
                <a:chOff x="2956" y="2909"/>
                <a:chExt cx="124" cy="197"/>
              </a:xfrm>
            </p:grpSpPr>
            <p:grpSp>
              <p:nvGrpSpPr>
                <p:cNvPr id="24622" name="Group 26"/>
                <p:cNvGrpSpPr>
                  <a:grpSpLocks/>
                </p:cNvGrpSpPr>
                <p:nvPr/>
              </p:nvGrpSpPr>
              <p:grpSpPr bwMode="auto">
                <a:xfrm>
                  <a:off x="2976" y="2933"/>
                  <a:ext cx="104" cy="173"/>
                  <a:chOff x="2976" y="2933"/>
                  <a:chExt cx="104" cy="173"/>
                </a:xfrm>
              </p:grpSpPr>
              <p:sp>
                <p:nvSpPr>
                  <p:cNvPr id="24625" name="Freeform 24"/>
                  <p:cNvSpPr>
                    <a:spLocks/>
                  </p:cNvSpPr>
                  <p:nvPr/>
                </p:nvSpPr>
                <p:spPr bwMode="auto">
                  <a:xfrm>
                    <a:off x="3016" y="3039"/>
                    <a:ext cx="64" cy="67"/>
                  </a:xfrm>
                  <a:custGeom>
                    <a:avLst/>
                    <a:gdLst>
                      <a:gd name="T0" fmla="*/ 61 w 64"/>
                      <a:gd name="T1" fmla="*/ 0 h 67"/>
                      <a:gd name="T2" fmla="*/ 46 w 64"/>
                      <a:gd name="T3" fmla="*/ 32 h 67"/>
                      <a:gd name="T4" fmla="*/ 33 w 64"/>
                      <a:gd name="T5" fmla="*/ 50 h 67"/>
                      <a:gd name="T6" fmla="*/ 14 w 64"/>
                      <a:gd name="T7" fmla="*/ 63 h 67"/>
                      <a:gd name="T8" fmla="*/ 0 w 64"/>
                      <a:gd name="T9" fmla="*/ 64 h 67"/>
                      <a:gd name="T10" fmla="*/ 24 w 64"/>
                      <a:gd name="T11" fmla="*/ 66 h 67"/>
                      <a:gd name="T12" fmla="*/ 49 w 64"/>
                      <a:gd name="T13" fmla="*/ 60 h 67"/>
                      <a:gd name="T14" fmla="*/ 59 w 64"/>
                      <a:gd name="T15" fmla="*/ 52 h 67"/>
                      <a:gd name="T16" fmla="*/ 59 w 64"/>
                      <a:gd name="T17" fmla="*/ 43 h 67"/>
                      <a:gd name="T18" fmla="*/ 63 w 64"/>
                      <a:gd name="T19" fmla="*/ 25 h 67"/>
                      <a:gd name="T20" fmla="*/ 61 w 64"/>
                      <a:gd name="T21" fmla="*/ 0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67"/>
                      <a:gd name="T35" fmla="*/ 64 w 64"/>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67">
                        <a:moveTo>
                          <a:pt x="61" y="0"/>
                        </a:moveTo>
                        <a:lnTo>
                          <a:pt x="46" y="32"/>
                        </a:lnTo>
                        <a:lnTo>
                          <a:pt x="33" y="50"/>
                        </a:lnTo>
                        <a:lnTo>
                          <a:pt x="14" y="63"/>
                        </a:lnTo>
                        <a:lnTo>
                          <a:pt x="0" y="64"/>
                        </a:lnTo>
                        <a:lnTo>
                          <a:pt x="24" y="66"/>
                        </a:lnTo>
                        <a:lnTo>
                          <a:pt x="49" y="60"/>
                        </a:lnTo>
                        <a:lnTo>
                          <a:pt x="59" y="52"/>
                        </a:lnTo>
                        <a:lnTo>
                          <a:pt x="59" y="43"/>
                        </a:lnTo>
                        <a:lnTo>
                          <a:pt x="63" y="25"/>
                        </a:lnTo>
                        <a:lnTo>
                          <a:pt x="61" y="0"/>
                        </a:lnTo>
                      </a:path>
                    </a:pathLst>
                  </a:custGeom>
                  <a:solidFill>
                    <a:srgbClr val="0000E0"/>
                  </a:solidFill>
                  <a:ln>
                    <a:noFill/>
                  </a:ln>
                  <a:extLst>
                    <a:ext uri="{91240B29-F687-4F45-9708-019B960494DF}">
                      <a14:hiddenLine xmlns:a14="http://schemas.microsoft.com/office/drawing/2010/main" w="12700" cap="rnd">
                        <a:solidFill>
                          <a:srgbClr val="000000"/>
                        </a:solidFill>
                        <a:prstDash val="solid"/>
                        <a:round/>
                        <a:headEnd type="none" w="med" len="med"/>
                        <a:tailEnd type="none" w="med" len="med"/>
                      </a14:hiddenLine>
                    </a:ext>
                  </a:extLst>
                </p:spPr>
                <p:txBody>
                  <a:bodyPr/>
                  <a:lstStyle/>
                  <a:p>
                    <a:endParaRPr lang="en-US"/>
                  </a:p>
                </p:txBody>
              </p:sp>
              <p:sp>
                <p:nvSpPr>
                  <p:cNvPr id="24626" name="Freeform 25"/>
                  <p:cNvSpPr>
                    <a:spLocks/>
                  </p:cNvSpPr>
                  <p:nvPr/>
                </p:nvSpPr>
                <p:spPr bwMode="auto">
                  <a:xfrm>
                    <a:off x="2976" y="2933"/>
                    <a:ext cx="39" cy="69"/>
                  </a:xfrm>
                  <a:custGeom>
                    <a:avLst/>
                    <a:gdLst>
                      <a:gd name="T0" fmla="*/ 24 w 39"/>
                      <a:gd name="T1" fmla="*/ 0 h 69"/>
                      <a:gd name="T2" fmla="*/ 35 w 39"/>
                      <a:gd name="T3" fmla="*/ 20 h 69"/>
                      <a:gd name="T4" fmla="*/ 38 w 39"/>
                      <a:gd name="T5" fmla="*/ 48 h 69"/>
                      <a:gd name="T6" fmla="*/ 33 w 39"/>
                      <a:gd name="T7" fmla="*/ 63 h 69"/>
                      <a:gd name="T8" fmla="*/ 26 w 39"/>
                      <a:gd name="T9" fmla="*/ 40 h 69"/>
                      <a:gd name="T10" fmla="*/ 19 w 39"/>
                      <a:gd name="T11" fmla="*/ 55 h 69"/>
                      <a:gd name="T12" fmla="*/ 12 w 39"/>
                      <a:gd name="T13" fmla="*/ 63 h 69"/>
                      <a:gd name="T14" fmla="*/ 0 w 39"/>
                      <a:gd name="T15" fmla="*/ 68 h 69"/>
                      <a:gd name="T16" fmla="*/ 14 w 39"/>
                      <a:gd name="T17" fmla="*/ 52 h 69"/>
                      <a:gd name="T18" fmla="*/ 24 w 39"/>
                      <a:gd name="T19" fmla="*/ 30 h 69"/>
                      <a:gd name="T20" fmla="*/ 26 w 39"/>
                      <a:gd name="T21" fmla="*/ 13 h 69"/>
                      <a:gd name="T22" fmla="*/ 24 w 39"/>
                      <a:gd name="T23" fmla="*/ 0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69"/>
                      <a:gd name="T38" fmla="*/ 39 w 39"/>
                      <a:gd name="T39" fmla="*/ 69 h 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69">
                        <a:moveTo>
                          <a:pt x="24" y="0"/>
                        </a:moveTo>
                        <a:lnTo>
                          <a:pt x="35" y="20"/>
                        </a:lnTo>
                        <a:lnTo>
                          <a:pt x="38" y="48"/>
                        </a:lnTo>
                        <a:lnTo>
                          <a:pt x="33" y="63"/>
                        </a:lnTo>
                        <a:lnTo>
                          <a:pt x="26" y="40"/>
                        </a:lnTo>
                        <a:lnTo>
                          <a:pt x="19" y="55"/>
                        </a:lnTo>
                        <a:lnTo>
                          <a:pt x="12" y="63"/>
                        </a:lnTo>
                        <a:lnTo>
                          <a:pt x="0" y="68"/>
                        </a:lnTo>
                        <a:lnTo>
                          <a:pt x="14" y="52"/>
                        </a:lnTo>
                        <a:lnTo>
                          <a:pt x="24" y="30"/>
                        </a:lnTo>
                        <a:lnTo>
                          <a:pt x="26" y="13"/>
                        </a:lnTo>
                        <a:lnTo>
                          <a:pt x="24" y="0"/>
                        </a:lnTo>
                      </a:path>
                    </a:pathLst>
                  </a:custGeom>
                  <a:solidFill>
                    <a:srgbClr val="0000E0"/>
                  </a:solidFill>
                  <a:ln>
                    <a:noFill/>
                  </a:ln>
                  <a:extLst>
                    <a:ext uri="{91240B29-F687-4F45-9708-019B960494DF}">
                      <a14:hiddenLine xmlns:a14="http://schemas.microsoft.com/office/drawing/2010/main" w="12700" cap="rnd">
                        <a:solidFill>
                          <a:srgbClr val="000000"/>
                        </a:solidFill>
                        <a:prstDash val="solid"/>
                        <a:round/>
                        <a:headEnd type="none" w="med" len="med"/>
                        <a:tailEnd type="none" w="med" len="med"/>
                      </a14:hiddenLine>
                    </a:ext>
                  </a:extLst>
                </p:spPr>
                <p:txBody>
                  <a:bodyPr/>
                  <a:lstStyle/>
                  <a:p>
                    <a:endParaRPr lang="en-US"/>
                  </a:p>
                </p:txBody>
              </p:sp>
            </p:grpSp>
            <p:sp>
              <p:nvSpPr>
                <p:cNvPr id="24623" name="Freeform 27"/>
                <p:cNvSpPr>
                  <a:spLocks/>
                </p:cNvSpPr>
                <p:nvPr/>
              </p:nvSpPr>
              <p:spPr bwMode="auto">
                <a:xfrm>
                  <a:off x="2956" y="3000"/>
                  <a:ext cx="49" cy="43"/>
                </a:xfrm>
                <a:custGeom>
                  <a:avLst/>
                  <a:gdLst>
                    <a:gd name="T0" fmla="*/ 0 w 49"/>
                    <a:gd name="T1" fmla="*/ 0 h 43"/>
                    <a:gd name="T2" fmla="*/ 22 w 49"/>
                    <a:gd name="T3" fmla="*/ 15 h 43"/>
                    <a:gd name="T4" fmla="*/ 45 w 49"/>
                    <a:gd name="T5" fmla="*/ 27 h 43"/>
                    <a:gd name="T6" fmla="*/ 20 w 49"/>
                    <a:gd name="T7" fmla="*/ 26 h 43"/>
                    <a:gd name="T8" fmla="*/ 48 w 49"/>
                    <a:gd name="T9" fmla="*/ 42 h 43"/>
                    <a:gd name="T10" fmla="*/ 0 60000 65536"/>
                    <a:gd name="T11" fmla="*/ 0 60000 65536"/>
                    <a:gd name="T12" fmla="*/ 0 60000 65536"/>
                    <a:gd name="T13" fmla="*/ 0 60000 65536"/>
                    <a:gd name="T14" fmla="*/ 0 60000 65536"/>
                    <a:gd name="T15" fmla="*/ 0 w 49"/>
                    <a:gd name="T16" fmla="*/ 0 h 43"/>
                    <a:gd name="T17" fmla="*/ 49 w 49"/>
                    <a:gd name="T18" fmla="*/ 43 h 43"/>
                  </a:gdLst>
                  <a:ahLst/>
                  <a:cxnLst>
                    <a:cxn ang="T10">
                      <a:pos x="T0" y="T1"/>
                    </a:cxn>
                    <a:cxn ang="T11">
                      <a:pos x="T2" y="T3"/>
                    </a:cxn>
                    <a:cxn ang="T12">
                      <a:pos x="T4" y="T5"/>
                    </a:cxn>
                    <a:cxn ang="T13">
                      <a:pos x="T6" y="T7"/>
                    </a:cxn>
                    <a:cxn ang="T14">
                      <a:pos x="T8" y="T9"/>
                    </a:cxn>
                  </a:cxnLst>
                  <a:rect l="T15" t="T16" r="T17" b="T18"/>
                  <a:pathLst>
                    <a:path w="49" h="43">
                      <a:moveTo>
                        <a:pt x="0" y="0"/>
                      </a:moveTo>
                      <a:lnTo>
                        <a:pt x="22" y="15"/>
                      </a:lnTo>
                      <a:lnTo>
                        <a:pt x="45" y="27"/>
                      </a:lnTo>
                      <a:lnTo>
                        <a:pt x="20" y="26"/>
                      </a:lnTo>
                      <a:lnTo>
                        <a:pt x="48" y="4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4" name="Freeform 28"/>
                <p:cNvSpPr>
                  <a:spLocks/>
                </p:cNvSpPr>
                <p:nvPr/>
              </p:nvSpPr>
              <p:spPr bwMode="auto">
                <a:xfrm>
                  <a:off x="2995" y="2909"/>
                  <a:ext cx="72" cy="21"/>
                </a:xfrm>
                <a:custGeom>
                  <a:avLst/>
                  <a:gdLst>
                    <a:gd name="T0" fmla="*/ 5 w 72"/>
                    <a:gd name="T1" fmla="*/ 1 h 21"/>
                    <a:gd name="T2" fmla="*/ 0 w 72"/>
                    <a:gd name="T3" fmla="*/ 20 h 21"/>
                    <a:gd name="T4" fmla="*/ 48 w 72"/>
                    <a:gd name="T5" fmla="*/ 10 h 21"/>
                    <a:gd name="T6" fmla="*/ 71 w 72"/>
                    <a:gd name="T7" fmla="*/ 0 h 21"/>
                    <a:gd name="T8" fmla="*/ 0 60000 65536"/>
                    <a:gd name="T9" fmla="*/ 0 60000 65536"/>
                    <a:gd name="T10" fmla="*/ 0 60000 65536"/>
                    <a:gd name="T11" fmla="*/ 0 60000 65536"/>
                    <a:gd name="T12" fmla="*/ 0 w 72"/>
                    <a:gd name="T13" fmla="*/ 0 h 21"/>
                    <a:gd name="T14" fmla="*/ 72 w 72"/>
                    <a:gd name="T15" fmla="*/ 21 h 21"/>
                  </a:gdLst>
                  <a:ahLst/>
                  <a:cxnLst>
                    <a:cxn ang="T8">
                      <a:pos x="T0" y="T1"/>
                    </a:cxn>
                    <a:cxn ang="T9">
                      <a:pos x="T2" y="T3"/>
                    </a:cxn>
                    <a:cxn ang="T10">
                      <a:pos x="T4" y="T5"/>
                    </a:cxn>
                    <a:cxn ang="T11">
                      <a:pos x="T6" y="T7"/>
                    </a:cxn>
                  </a:cxnLst>
                  <a:rect l="T12" t="T13" r="T14" b="T15"/>
                  <a:pathLst>
                    <a:path w="72" h="21">
                      <a:moveTo>
                        <a:pt x="5" y="1"/>
                      </a:moveTo>
                      <a:lnTo>
                        <a:pt x="0" y="20"/>
                      </a:lnTo>
                      <a:lnTo>
                        <a:pt x="48" y="10"/>
                      </a:lnTo>
                      <a:lnTo>
                        <a:pt x="71"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4604" name="Group 47"/>
              <p:cNvGrpSpPr>
                <a:grpSpLocks/>
              </p:cNvGrpSpPr>
              <p:nvPr/>
            </p:nvGrpSpPr>
            <p:grpSpPr bwMode="auto">
              <a:xfrm>
                <a:off x="2898" y="2670"/>
                <a:ext cx="379" cy="241"/>
                <a:chOff x="2898" y="2670"/>
                <a:chExt cx="379" cy="241"/>
              </a:xfrm>
            </p:grpSpPr>
            <p:grpSp>
              <p:nvGrpSpPr>
                <p:cNvPr id="24605" name="Group 41"/>
                <p:cNvGrpSpPr>
                  <a:grpSpLocks/>
                </p:cNvGrpSpPr>
                <p:nvPr/>
              </p:nvGrpSpPr>
              <p:grpSpPr bwMode="auto">
                <a:xfrm>
                  <a:off x="2898" y="2687"/>
                  <a:ext cx="351" cy="224"/>
                  <a:chOff x="2898" y="2687"/>
                  <a:chExt cx="351" cy="224"/>
                </a:xfrm>
              </p:grpSpPr>
              <p:sp>
                <p:nvSpPr>
                  <p:cNvPr id="24611" name="Freeform 30"/>
                  <p:cNvSpPr>
                    <a:spLocks/>
                  </p:cNvSpPr>
                  <p:nvPr/>
                </p:nvSpPr>
                <p:spPr bwMode="auto">
                  <a:xfrm>
                    <a:off x="2898" y="2687"/>
                    <a:ext cx="351" cy="224"/>
                  </a:xfrm>
                  <a:custGeom>
                    <a:avLst/>
                    <a:gdLst>
                      <a:gd name="T0" fmla="*/ 175 w 351"/>
                      <a:gd name="T1" fmla="*/ 12 h 224"/>
                      <a:gd name="T2" fmla="*/ 148 w 351"/>
                      <a:gd name="T3" fmla="*/ 27 h 224"/>
                      <a:gd name="T4" fmla="*/ 135 w 351"/>
                      <a:gd name="T5" fmla="*/ 13 h 224"/>
                      <a:gd name="T6" fmla="*/ 118 w 351"/>
                      <a:gd name="T7" fmla="*/ 6 h 224"/>
                      <a:gd name="T8" fmla="*/ 100 w 351"/>
                      <a:gd name="T9" fmla="*/ 3 h 224"/>
                      <a:gd name="T10" fmla="*/ 81 w 351"/>
                      <a:gd name="T11" fmla="*/ 5 h 224"/>
                      <a:gd name="T12" fmla="*/ 63 w 351"/>
                      <a:gd name="T13" fmla="*/ 14 h 224"/>
                      <a:gd name="T14" fmla="*/ 55 w 351"/>
                      <a:gd name="T15" fmla="*/ 26 h 224"/>
                      <a:gd name="T16" fmla="*/ 54 w 351"/>
                      <a:gd name="T17" fmla="*/ 46 h 224"/>
                      <a:gd name="T18" fmla="*/ 70 w 351"/>
                      <a:gd name="T19" fmla="*/ 61 h 224"/>
                      <a:gd name="T20" fmla="*/ 86 w 351"/>
                      <a:gd name="T21" fmla="*/ 67 h 224"/>
                      <a:gd name="T22" fmla="*/ 69 w 351"/>
                      <a:gd name="T23" fmla="*/ 75 h 224"/>
                      <a:gd name="T24" fmla="*/ 84 w 351"/>
                      <a:gd name="T25" fmla="*/ 103 h 224"/>
                      <a:gd name="T26" fmla="*/ 79 w 351"/>
                      <a:gd name="T27" fmla="*/ 129 h 224"/>
                      <a:gd name="T28" fmla="*/ 58 w 351"/>
                      <a:gd name="T29" fmla="*/ 135 h 224"/>
                      <a:gd name="T30" fmla="*/ 35 w 351"/>
                      <a:gd name="T31" fmla="*/ 121 h 224"/>
                      <a:gd name="T32" fmla="*/ 20 w 351"/>
                      <a:gd name="T33" fmla="*/ 110 h 224"/>
                      <a:gd name="T34" fmla="*/ 5 w 351"/>
                      <a:gd name="T35" fmla="*/ 116 h 224"/>
                      <a:gd name="T36" fmla="*/ 0 w 351"/>
                      <a:gd name="T37" fmla="*/ 133 h 224"/>
                      <a:gd name="T38" fmla="*/ 20 w 351"/>
                      <a:gd name="T39" fmla="*/ 172 h 224"/>
                      <a:gd name="T40" fmla="*/ 56 w 351"/>
                      <a:gd name="T41" fmla="*/ 202 h 224"/>
                      <a:gd name="T42" fmla="*/ 99 w 351"/>
                      <a:gd name="T43" fmla="*/ 223 h 224"/>
                      <a:gd name="T44" fmla="*/ 128 w 351"/>
                      <a:gd name="T45" fmla="*/ 222 h 224"/>
                      <a:gd name="T46" fmla="*/ 161 w 351"/>
                      <a:gd name="T47" fmla="*/ 214 h 224"/>
                      <a:gd name="T48" fmla="*/ 197 w 351"/>
                      <a:gd name="T49" fmla="*/ 196 h 224"/>
                      <a:gd name="T50" fmla="*/ 219 w 351"/>
                      <a:gd name="T51" fmla="*/ 198 h 224"/>
                      <a:gd name="T52" fmla="*/ 241 w 351"/>
                      <a:gd name="T53" fmla="*/ 193 h 224"/>
                      <a:gd name="T54" fmla="*/ 282 w 351"/>
                      <a:gd name="T55" fmla="*/ 175 h 224"/>
                      <a:gd name="T56" fmla="*/ 298 w 351"/>
                      <a:gd name="T57" fmla="*/ 164 h 224"/>
                      <a:gd name="T58" fmla="*/ 326 w 351"/>
                      <a:gd name="T59" fmla="*/ 143 h 224"/>
                      <a:gd name="T60" fmla="*/ 344 w 351"/>
                      <a:gd name="T61" fmla="*/ 117 h 224"/>
                      <a:gd name="T62" fmla="*/ 350 w 351"/>
                      <a:gd name="T63" fmla="*/ 87 h 224"/>
                      <a:gd name="T64" fmla="*/ 340 w 351"/>
                      <a:gd name="T65" fmla="*/ 44 h 224"/>
                      <a:gd name="T66" fmla="*/ 313 w 351"/>
                      <a:gd name="T67" fmla="*/ 14 h 224"/>
                      <a:gd name="T68" fmla="*/ 256 w 351"/>
                      <a:gd name="T69" fmla="*/ 0 h 224"/>
                      <a:gd name="T70" fmla="*/ 201 w 351"/>
                      <a:gd name="T71" fmla="*/ 4 h 2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1"/>
                      <a:gd name="T109" fmla="*/ 0 h 224"/>
                      <a:gd name="T110" fmla="*/ 351 w 351"/>
                      <a:gd name="T111" fmla="*/ 224 h 2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1" h="224">
                        <a:moveTo>
                          <a:pt x="201" y="4"/>
                        </a:moveTo>
                        <a:lnTo>
                          <a:pt x="175" y="12"/>
                        </a:lnTo>
                        <a:lnTo>
                          <a:pt x="160" y="21"/>
                        </a:lnTo>
                        <a:lnTo>
                          <a:pt x="148" y="27"/>
                        </a:lnTo>
                        <a:lnTo>
                          <a:pt x="140" y="18"/>
                        </a:lnTo>
                        <a:lnTo>
                          <a:pt x="135" y="13"/>
                        </a:lnTo>
                        <a:lnTo>
                          <a:pt x="128" y="10"/>
                        </a:lnTo>
                        <a:lnTo>
                          <a:pt x="118" y="6"/>
                        </a:lnTo>
                        <a:lnTo>
                          <a:pt x="108" y="4"/>
                        </a:lnTo>
                        <a:lnTo>
                          <a:pt x="100" y="3"/>
                        </a:lnTo>
                        <a:lnTo>
                          <a:pt x="91" y="4"/>
                        </a:lnTo>
                        <a:lnTo>
                          <a:pt x="81" y="5"/>
                        </a:lnTo>
                        <a:lnTo>
                          <a:pt x="70" y="10"/>
                        </a:lnTo>
                        <a:lnTo>
                          <a:pt x="63" y="14"/>
                        </a:lnTo>
                        <a:lnTo>
                          <a:pt x="60" y="20"/>
                        </a:lnTo>
                        <a:lnTo>
                          <a:pt x="55" y="26"/>
                        </a:lnTo>
                        <a:lnTo>
                          <a:pt x="53" y="37"/>
                        </a:lnTo>
                        <a:lnTo>
                          <a:pt x="54" y="46"/>
                        </a:lnTo>
                        <a:lnTo>
                          <a:pt x="60" y="56"/>
                        </a:lnTo>
                        <a:lnTo>
                          <a:pt x="70" y="61"/>
                        </a:lnTo>
                        <a:lnTo>
                          <a:pt x="81" y="65"/>
                        </a:lnTo>
                        <a:lnTo>
                          <a:pt x="86" y="67"/>
                        </a:lnTo>
                        <a:lnTo>
                          <a:pt x="74" y="72"/>
                        </a:lnTo>
                        <a:lnTo>
                          <a:pt x="69" y="75"/>
                        </a:lnTo>
                        <a:lnTo>
                          <a:pt x="79" y="82"/>
                        </a:lnTo>
                        <a:lnTo>
                          <a:pt x="84" y="103"/>
                        </a:lnTo>
                        <a:lnTo>
                          <a:pt x="83" y="117"/>
                        </a:lnTo>
                        <a:lnTo>
                          <a:pt x="79" y="129"/>
                        </a:lnTo>
                        <a:lnTo>
                          <a:pt x="67" y="135"/>
                        </a:lnTo>
                        <a:lnTo>
                          <a:pt x="58" y="135"/>
                        </a:lnTo>
                        <a:lnTo>
                          <a:pt x="42" y="133"/>
                        </a:lnTo>
                        <a:lnTo>
                          <a:pt x="35" y="121"/>
                        </a:lnTo>
                        <a:lnTo>
                          <a:pt x="32" y="108"/>
                        </a:lnTo>
                        <a:lnTo>
                          <a:pt x="20" y="110"/>
                        </a:lnTo>
                        <a:lnTo>
                          <a:pt x="14" y="115"/>
                        </a:lnTo>
                        <a:lnTo>
                          <a:pt x="5" y="116"/>
                        </a:lnTo>
                        <a:lnTo>
                          <a:pt x="0" y="122"/>
                        </a:lnTo>
                        <a:lnTo>
                          <a:pt x="0" y="133"/>
                        </a:lnTo>
                        <a:lnTo>
                          <a:pt x="6" y="150"/>
                        </a:lnTo>
                        <a:lnTo>
                          <a:pt x="20" y="172"/>
                        </a:lnTo>
                        <a:lnTo>
                          <a:pt x="44" y="195"/>
                        </a:lnTo>
                        <a:lnTo>
                          <a:pt x="56" y="202"/>
                        </a:lnTo>
                        <a:lnTo>
                          <a:pt x="72" y="212"/>
                        </a:lnTo>
                        <a:lnTo>
                          <a:pt x="99" y="223"/>
                        </a:lnTo>
                        <a:lnTo>
                          <a:pt x="108" y="223"/>
                        </a:lnTo>
                        <a:lnTo>
                          <a:pt x="128" y="222"/>
                        </a:lnTo>
                        <a:lnTo>
                          <a:pt x="148" y="218"/>
                        </a:lnTo>
                        <a:lnTo>
                          <a:pt x="161" y="214"/>
                        </a:lnTo>
                        <a:lnTo>
                          <a:pt x="187" y="193"/>
                        </a:lnTo>
                        <a:lnTo>
                          <a:pt x="197" y="196"/>
                        </a:lnTo>
                        <a:lnTo>
                          <a:pt x="209" y="199"/>
                        </a:lnTo>
                        <a:lnTo>
                          <a:pt x="219" y="198"/>
                        </a:lnTo>
                        <a:lnTo>
                          <a:pt x="230" y="197"/>
                        </a:lnTo>
                        <a:lnTo>
                          <a:pt x="241" y="193"/>
                        </a:lnTo>
                        <a:lnTo>
                          <a:pt x="251" y="188"/>
                        </a:lnTo>
                        <a:lnTo>
                          <a:pt x="282" y="175"/>
                        </a:lnTo>
                        <a:lnTo>
                          <a:pt x="291" y="169"/>
                        </a:lnTo>
                        <a:lnTo>
                          <a:pt x="298" y="164"/>
                        </a:lnTo>
                        <a:lnTo>
                          <a:pt x="314" y="155"/>
                        </a:lnTo>
                        <a:lnTo>
                          <a:pt x="326" y="143"/>
                        </a:lnTo>
                        <a:lnTo>
                          <a:pt x="338" y="132"/>
                        </a:lnTo>
                        <a:lnTo>
                          <a:pt x="344" y="117"/>
                        </a:lnTo>
                        <a:lnTo>
                          <a:pt x="349" y="101"/>
                        </a:lnTo>
                        <a:lnTo>
                          <a:pt x="350" y="87"/>
                        </a:lnTo>
                        <a:lnTo>
                          <a:pt x="348" y="64"/>
                        </a:lnTo>
                        <a:lnTo>
                          <a:pt x="340" y="44"/>
                        </a:lnTo>
                        <a:lnTo>
                          <a:pt x="330" y="29"/>
                        </a:lnTo>
                        <a:lnTo>
                          <a:pt x="313" y="14"/>
                        </a:lnTo>
                        <a:lnTo>
                          <a:pt x="289" y="4"/>
                        </a:lnTo>
                        <a:lnTo>
                          <a:pt x="256" y="0"/>
                        </a:lnTo>
                        <a:lnTo>
                          <a:pt x="227" y="0"/>
                        </a:lnTo>
                        <a:lnTo>
                          <a:pt x="201" y="4"/>
                        </a:lnTo>
                      </a:path>
                    </a:pathLst>
                  </a:custGeom>
                  <a:solidFill>
                    <a:srgbClr val="FFE0C0"/>
                  </a:solidFill>
                  <a:ln w="12700" cap="rnd" cmpd="sng">
                    <a:solidFill>
                      <a:srgbClr val="000000"/>
                    </a:solidFill>
                    <a:prstDash val="solid"/>
                    <a:round/>
                    <a:headEnd type="none" w="med" len="med"/>
                    <a:tailEnd type="none" w="med" len="med"/>
                  </a:ln>
                </p:spPr>
                <p:txBody>
                  <a:bodyPr/>
                  <a:lstStyle/>
                  <a:p>
                    <a:endParaRPr lang="en-US"/>
                  </a:p>
                </p:txBody>
              </p:sp>
              <p:grpSp>
                <p:nvGrpSpPr>
                  <p:cNvPr id="24612" name="Group 34"/>
                  <p:cNvGrpSpPr>
                    <a:grpSpLocks/>
                  </p:cNvGrpSpPr>
                  <p:nvPr/>
                </p:nvGrpSpPr>
                <p:grpSpPr bwMode="auto">
                  <a:xfrm>
                    <a:off x="3024" y="2715"/>
                    <a:ext cx="42" cy="31"/>
                    <a:chOff x="3024" y="2715"/>
                    <a:chExt cx="42" cy="31"/>
                  </a:xfrm>
                </p:grpSpPr>
                <p:sp>
                  <p:nvSpPr>
                    <p:cNvPr id="24619" name="Oval 31"/>
                    <p:cNvSpPr>
                      <a:spLocks noChangeArrowheads="1"/>
                    </p:cNvSpPr>
                    <p:nvPr/>
                  </p:nvSpPr>
                  <p:spPr bwMode="auto">
                    <a:xfrm>
                      <a:off x="3024" y="2715"/>
                      <a:ext cx="42" cy="31"/>
                    </a:xfrm>
                    <a:prstGeom prst="ellipse">
                      <a:avLst/>
                    </a:prstGeom>
                    <a:solidFill>
                      <a:srgbClr val="FFFFFF"/>
                    </a:solidFill>
                    <a:ln w="12700">
                      <a:solidFill>
                        <a:srgbClr val="000000"/>
                      </a:solidFill>
                      <a:round/>
                      <a:headEnd/>
                      <a:tailEnd/>
                    </a:ln>
                  </p:spPr>
                  <p:txBody>
                    <a:bodyPr wrap="none" anchor="ctr"/>
                    <a:lstStyle/>
                    <a:p>
                      <a:endParaRPr lang="en-US">
                        <a:latin typeface="Calibri" pitchFamily="34" charset="0"/>
                      </a:endParaRPr>
                    </a:p>
                  </p:txBody>
                </p:sp>
                <p:sp>
                  <p:nvSpPr>
                    <p:cNvPr id="24620" name="Oval 32"/>
                    <p:cNvSpPr>
                      <a:spLocks noChangeArrowheads="1"/>
                    </p:cNvSpPr>
                    <p:nvPr/>
                  </p:nvSpPr>
                  <p:spPr bwMode="auto">
                    <a:xfrm>
                      <a:off x="3039" y="2721"/>
                      <a:ext cx="13" cy="7"/>
                    </a:xfrm>
                    <a:prstGeom prst="ellipse">
                      <a:avLst/>
                    </a:prstGeom>
                    <a:solidFill>
                      <a:srgbClr val="4040FF"/>
                    </a:solidFill>
                    <a:ln w="12700">
                      <a:solidFill>
                        <a:srgbClr val="000000"/>
                      </a:solidFill>
                      <a:round/>
                      <a:headEnd/>
                      <a:tailEnd/>
                    </a:ln>
                  </p:spPr>
                  <p:txBody>
                    <a:bodyPr wrap="none" anchor="ctr"/>
                    <a:lstStyle/>
                    <a:p>
                      <a:endParaRPr lang="en-US">
                        <a:latin typeface="Calibri" pitchFamily="34" charset="0"/>
                      </a:endParaRPr>
                    </a:p>
                  </p:txBody>
                </p:sp>
                <p:sp>
                  <p:nvSpPr>
                    <p:cNvPr id="24621" name="Oval 33"/>
                    <p:cNvSpPr>
                      <a:spLocks noChangeArrowheads="1"/>
                    </p:cNvSpPr>
                    <p:nvPr/>
                  </p:nvSpPr>
                  <p:spPr bwMode="auto">
                    <a:xfrm>
                      <a:off x="3037" y="2721"/>
                      <a:ext cx="4" cy="2"/>
                    </a:xfrm>
                    <a:prstGeom prst="ellipse">
                      <a:avLst/>
                    </a:prstGeom>
                    <a:solidFill>
                      <a:srgbClr val="E0E0E0"/>
                    </a:solidFill>
                    <a:ln w="12700">
                      <a:solidFill>
                        <a:srgbClr val="000000"/>
                      </a:solidFill>
                      <a:round/>
                      <a:headEnd/>
                      <a:tailEnd/>
                    </a:ln>
                  </p:spPr>
                  <p:txBody>
                    <a:bodyPr wrap="none" anchor="ctr"/>
                    <a:lstStyle/>
                    <a:p>
                      <a:endParaRPr lang="en-US">
                        <a:latin typeface="Calibri" pitchFamily="34" charset="0"/>
                      </a:endParaRPr>
                    </a:p>
                  </p:txBody>
                </p:sp>
              </p:grpSp>
              <p:sp>
                <p:nvSpPr>
                  <p:cNvPr id="24613" name="Freeform 35"/>
                  <p:cNvSpPr>
                    <a:spLocks/>
                  </p:cNvSpPr>
                  <p:nvPr/>
                </p:nvSpPr>
                <p:spPr bwMode="auto">
                  <a:xfrm>
                    <a:off x="3060" y="2739"/>
                    <a:ext cx="167" cy="167"/>
                  </a:xfrm>
                  <a:custGeom>
                    <a:avLst/>
                    <a:gdLst>
                      <a:gd name="T0" fmla="*/ 89 w 167"/>
                      <a:gd name="T1" fmla="*/ 0 h 167"/>
                      <a:gd name="T2" fmla="*/ 70 w 167"/>
                      <a:gd name="T3" fmla="*/ 9 h 167"/>
                      <a:gd name="T4" fmla="*/ 63 w 167"/>
                      <a:gd name="T5" fmla="*/ 17 h 167"/>
                      <a:gd name="T6" fmla="*/ 62 w 167"/>
                      <a:gd name="T7" fmla="*/ 36 h 167"/>
                      <a:gd name="T8" fmla="*/ 48 w 167"/>
                      <a:gd name="T9" fmla="*/ 31 h 167"/>
                      <a:gd name="T10" fmla="*/ 38 w 167"/>
                      <a:gd name="T11" fmla="*/ 34 h 167"/>
                      <a:gd name="T12" fmla="*/ 16 w 167"/>
                      <a:gd name="T13" fmla="*/ 44 h 167"/>
                      <a:gd name="T14" fmla="*/ 24 w 167"/>
                      <a:gd name="T15" fmla="*/ 52 h 167"/>
                      <a:gd name="T16" fmla="*/ 7 w 167"/>
                      <a:gd name="T17" fmla="*/ 52 h 167"/>
                      <a:gd name="T18" fmla="*/ 3 w 167"/>
                      <a:gd name="T19" fmla="*/ 59 h 167"/>
                      <a:gd name="T20" fmla="*/ 0 w 167"/>
                      <a:gd name="T21" fmla="*/ 65 h 167"/>
                      <a:gd name="T22" fmla="*/ 16 w 167"/>
                      <a:gd name="T23" fmla="*/ 68 h 167"/>
                      <a:gd name="T24" fmla="*/ 9 w 167"/>
                      <a:gd name="T25" fmla="*/ 75 h 167"/>
                      <a:gd name="T26" fmla="*/ 26 w 167"/>
                      <a:gd name="T27" fmla="*/ 88 h 167"/>
                      <a:gd name="T28" fmla="*/ 42 w 167"/>
                      <a:gd name="T29" fmla="*/ 82 h 167"/>
                      <a:gd name="T30" fmla="*/ 52 w 167"/>
                      <a:gd name="T31" fmla="*/ 81 h 167"/>
                      <a:gd name="T32" fmla="*/ 68 w 167"/>
                      <a:gd name="T33" fmla="*/ 83 h 167"/>
                      <a:gd name="T34" fmla="*/ 80 w 167"/>
                      <a:gd name="T35" fmla="*/ 91 h 167"/>
                      <a:gd name="T36" fmla="*/ 88 w 167"/>
                      <a:gd name="T37" fmla="*/ 100 h 167"/>
                      <a:gd name="T38" fmla="*/ 91 w 167"/>
                      <a:gd name="T39" fmla="*/ 113 h 167"/>
                      <a:gd name="T40" fmla="*/ 88 w 167"/>
                      <a:gd name="T41" fmla="*/ 125 h 167"/>
                      <a:gd name="T42" fmla="*/ 83 w 167"/>
                      <a:gd name="T43" fmla="*/ 136 h 167"/>
                      <a:gd name="T44" fmla="*/ 71 w 167"/>
                      <a:gd name="T45" fmla="*/ 145 h 167"/>
                      <a:gd name="T46" fmla="*/ 57 w 167"/>
                      <a:gd name="T47" fmla="*/ 146 h 167"/>
                      <a:gd name="T48" fmla="*/ 56 w 167"/>
                      <a:gd name="T49" fmla="*/ 154 h 167"/>
                      <a:gd name="T50" fmla="*/ 59 w 167"/>
                      <a:gd name="T51" fmla="*/ 166 h 167"/>
                      <a:gd name="T52" fmla="*/ 73 w 167"/>
                      <a:gd name="T53" fmla="*/ 164 h 167"/>
                      <a:gd name="T54" fmla="*/ 83 w 167"/>
                      <a:gd name="T55" fmla="*/ 162 h 167"/>
                      <a:gd name="T56" fmla="*/ 91 w 167"/>
                      <a:gd name="T57" fmla="*/ 148 h 167"/>
                      <a:gd name="T58" fmla="*/ 98 w 167"/>
                      <a:gd name="T59" fmla="*/ 151 h 167"/>
                      <a:gd name="T60" fmla="*/ 112 w 167"/>
                      <a:gd name="T61" fmla="*/ 146 h 167"/>
                      <a:gd name="T62" fmla="*/ 118 w 167"/>
                      <a:gd name="T63" fmla="*/ 131 h 167"/>
                      <a:gd name="T64" fmla="*/ 128 w 167"/>
                      <a:gd name="T65" fmla="*/ 132 h 167"/>
                      <a:gd name="T66" fmla="*/ 136 w 167"/>
                      <a:gd name="T67" fmla="*/ 123 h 167"/>
                      <a:gd name="T68" fmla="*/ 139 w 167"/>
                      <a:gd name="T69" fmla="*/ 112 h 167"/>
                      <a:gd name="T70" fmla="*/ 142 w 167"/>
                      <a:gd name="T71" fmla="*/ 91 h 167"/>
                      <a:gd name="T72" fmla="*/ 166 w 167"/>
                      <a:gd name="T73" fmla="*/ 69 h 167"/>
                      <a:gd name="T74" fmla="*/ 163 w 167"/>
                      <a:gd name="T75" fmla="*/ 48 h 167"/>
                      <a:gd name="T76" fmla="*/ 142 w 167"/>
                      <a:gd name="T77" fmla="*/ 44 h 167"/>
                      <a:gd name="T78" fmla="*/ 142 w 167"/>
                      <a:gd name="T79" fmla="*/ 26 h 167"/>
                      <a:gd name="T80" fmla="*/ 125 w 167"/>
                      <a:gd name="T81" fmla="*/ 26 h 167"/>
                      <a:gd name="T82" fmla="*/ 124 w 167"/>
                      <a:gd name="T83" fmla="*/ 7 h 167"/>
                      <a:gd name="T84" fmla="*/ 107 w 167"/>
                      <a:gd name="T85" fmla="*/ 7 h 167"/>
                      <a:gd name="T86" fmla="*/ 89 w 167"/>
                      <a:gd name="T87" fmla="*/ 0 h 1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167"/>
                      <a:gd name="T134" fmla="*/ 167 w 167"/>
                      <a:gd name="T135" fmla="*/ 167 h 1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167">
                        <a:moveTo>
                          <a:pt x="89" y="0"/>
                        </a:moveTo>
                        <a:lnTo>
                          <a:pt x="70" y="9"/>
                        </a:lnTo>
                        <a:lnTo>
                          <a:pt x="63" y="17"/>
                        </a:lnTo>
                        <a:lnTo>
                          <a:pt x="62" y="36"/>
                        </a:lnTo>
                        <a:lnTo>
                          <a:pt x="48" y="31"/>
                        </a:lnTo>
                        <a:lnTo>
                          <a:pt x="38" y="34"/>
                        </a:lnTo>
                        <a:lnTo>
                          <a:pt x="16" y="44"/>
                        </a:lnTo>
                        <a:lnTo>
                          <a:pt x="24" y="52"/>
                        </a:lnTo>
                        <a:lnTo>
                          <a:pt x="7" y="52"/>
                        </a:lnTo>
                        <a:lnTo>
                          <a:pt x="3" y="59"/>
                        </a:lnTo>
                        <a:lnTo>
                          <a:pt x="0" y="65"/>
                        </a:lnTo>
                        <a:lnTo>
                          <a:pt x="16" y="68"/>
                        </a:lnTo>
                        <a:lnTo>
                          <a:pt x="9" y="75"/>
                        </a:lnTo>
                        <a:lnTo>
                          <a:pt x="26" y="88"/>
                        </a:lnTo>
                        <a:lnTo>
                          <a:pt x="42" y="82"/>
                        </a:lnTo>
                        <a:lnTo>
                          <a:pt x="52" y="81"/>
                        </a:lnTo>
                        <a:lnTo>
                          <a:pt x="68" y="83"/>
                        </a:lnTo>
                        <a:lnTo>
                          <a:pt x="80" y="91"/>
                        </a:lnTo>
                        <a:lnTo>
                          <a:pt x="88" y="100"/>
                        </a:lnTo>
                        <a:lnTo>
                          <a:pt x="91" y="113"/>
                        </a:lnTo>
                        <a:lnTo>
                          <a:pt x="88" y="125"/>
                        </a:lnTo>
                        <a:lnTo>
                          <a:pt x="83" y="136"/>
                        </a:lnTo>
                        <a:lnTo>
                          <a:pt x="71" y="145"/>
                        </a:lnTo>
                        <a:lnTo>
                          <a:pt x="57" y="146"/>
                        </a:lnTo>
                        <a:lnTo>
                          <a:pt x="56" y="154"/>
                        </a:lnTo>
                        <a:lnTo>
                          <a:pt x="59" y="166"/>
                        </a:lnTo>
                        <a:lnTo>
                          <a:pt x="73" y="164"/>
                        </a:lnTo>
                        <a:lnTo>
                          <a:pt x="83" y="162"/>
                        </a:lnTo>
                        <a:lnTo>
                          <a:pt x="91" y="148"/>
                        </a:lnTo>
                        <a:lnTo>
                          <a:pt x="98" y="151"/>
                        </a:lnTo>
                        <a:lnTo>
                          <a:pt x="112" y="146"/>
                        </a:lnTo>
                        <a:lnTo>
                          <a:pt x="118" y="131"/>
                        </a:lnTo>
                        <a:lnTo>
                          <a:pt x="128" y="132"/>
                        </a:lnTo>
                        <a:lnTo>
                          <a:pt x="136" y="123"/>
                        </a:lnTo>
                        <a:lnTo>
                          <a:pt x="139" y="112"/>
                        </a:lnTo>
                        <a:lnTo>
                          <a:pt x="142" y="91"/>
                        </a:lnTo>
                        <a:lnTo>
                          <a:pt x="166" y="69"/>
                        </a:lnTo>
                        <a:lnTo>
                          <a:pt x="163" y="48"/>
                        </a:lnTo>
                        <a:lnTo>
                          <a:pt x="142" y="44"/>
                        </a:lnTo>
                        <a:lnTo>
                          <a:pt x="142" y="26"/>
                        </a:lnTo>
                        <a:lnTo>
                          <a:pt x="125" y="26"/>
                        </a:lnTo>
                        <a:lnTo>
                          <a:pt x="124" y="7"/>
                        </a:lnTo>
                        <a:lnTo>
                          <a:pt x="107" y="7"/>
                        </a:lnTo>
                        <a:lnTo>
                          <a:pt x="89" y="0"/>
                        </a:lnTo>
                      </a:path>
                    </a:pathLst>
                  </a:custGeom>
                  <a:solidFill>
                    <a:srgbClr val="804000"/>
                  </a:solidFill>
                  <a:ln w="12700" cap="rnd" cmpd="sng">
                    <a:solidFill>
                      <a:srgbClr val="000000"/>
                    </a:solidFill>
                    <a:prstDash val="solid"/>
                    <a:round/>
                    <a:headEnd type="none" w="med" len="med"/>
                    <a:tailEnd type="none" w="med" len="med"/>
                  </a:ln>
                </p:spPr>
                <p:txBody>
                  <a:bodyPr/>
                  <a:lstStyle/>
                  <a:p>
                    <a:endParaRPr lang="en-US"/>
                  </a:p>
                </p:txBody>
              </p:sp>
              <p:grpSp>
                <p:nvGrpSpPr>
                  <p:cNvPr id="24614" name="Group 39"/>
                  <p:cNvGrpSpPr>
                    <a:grpSpLocks/>
                  </p:cNvGrpSpPr>
                  <p:nvPr/>
                </p:nvGrpSpPr>
                <p:grpSpPr bwMode="auto">
                  <a:xfrm>
                    <a:off x="2981" y="2706"/>
                    <a:ext cx="113" cy="63"/>
                    <a:chOff x="2981" y="2706"/>
                    <a:chExt cx="113" cy="63"/>
                  </a:xfrm>
                </p:grpSpPr>
                <p:sp>
                  <p:nvSpPr>
                    <p:cNvPr id="24616" name="Freeform 36"/>
                    <p:cNvSpPr>
                      <a:spLocks/>
                    </p:cNvSpPr>
                    <p:nvPr/>
                  </p:nvSpPr>
                  <p:spPr bwMode="auto">
                    <a:xfrm>
                      <a:off x="2981" y="2750"/>
                      <a:ext cx="34" cy="17"/>
                    </a:xfrm>
                    <a:custGeom>
                      <a:avLst/>
                      <a:gdLst>
                        <a:gd name="T0" fmla="*/ 33 w 34"/>
                        <a:gd name="T1" fmla="*/ 0 h 17"/>
                        <a:gd name="T2" fmla="*/ 32 w 34"/>
                        <a:gd name="T3" fmla="*/ 8 h 17"/>
                        <a:gd name="T4" fmla="*/ 27 w 34"/>
                        <a:gd name="T5" fmla="*/ 14 h 17"/>
                        <a:gd name="T6" fmla="*/ 21 w 34"/>
                        <a:gd name="T7" fmla="*/ 16 h 17"/>
                        <a:gd name="T8" fmla="*/ 16 w 34"/>
                        <a:gd name="T9" fmla="*/ 14 h 17"/>
                        <a:gd name="T10" fmla="*/ 8 w 34"/>
                        <a:gd name="T11" fmla="*/ 11 h 17"/>
                        <a:gd name="T12" fmla="*/ 0 w 34"/>
                        <a:gd name="T13" fmla="*/ 5 h 17"/>
                        <a:gd name="T14" fmla="*/ 0 60000 65536"/>
                        <a:gd name="T15" fmla="*/ 0 60000 65536"/>
                        <a:gd name="T16" fmla="*/ 0 60000 65536"/>
                        <a:gd name="T17" fmla="*/ 0 60000 65536"/>
                        <a:gd name="T18" fmla="*/ 0 60000 65536"/>
                        <a:gd name="T19" fmla="*/ 0 60000 65536"/>
                        <a:gd name="T20" fmla="*/ 0 60000 65536"/>
                        <a:gd name="T21" fmla="*/ 0 w 34"/>
                        <a:gd name="T22" fmla="*/ 0 h 17"/>
                        <a:gd name="T23" fmla="*/ 34 w 34"/>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7">
                          <a:moveTo>
                            <a:pt x="33" y="0"/>
                          </a:moveTo>
                          <a:lnTo>
                            <a:pt x="32" y="8"/>
                          </a:lnTo>
                          <a:lnTo>
                            <a:pt x="27" y="14"/>
                          </a:lnTo>
                          <a:lnTo>
                            <a:pt x="21" y="16"/>
                          </a:lnTo>
                          <a:lnTo>
                            <a:pt x="16" y="14"/>
                          </a:lnTo>
                          <a:lnTo>
                            <a:pt x="8" y="11"/>
                          </a:lnTo>
                          <a:lnTo>
                            <a:pt x="0" y="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7" name="Freeform 37"/>
                    <p:cNvSpPr>
                      <a:spLocks/>
                    </p:cNvSpPr>
                    <p:nvPr/>
                  </p:nvSpPr>
                  <p:spPr bwMode="auto">
                    <a:xfrm>
                      <a:off x="3037" y="2751"/>
                      <a:ext cx="30" cy="18"/>
                    </a:xfrm>
                    <a:custGeom>
                      <a:avLst/>
                      <a:gdLst>
                        <a:gd name="T0" fmla="*/ 29 w 30"/>
                        <a:gd name="T1" fmla="*/ 17 h 18"/>
                        <a:gd name="T2" fmla="*/ 0 w 30"/>
                        <a:gd name="T3" fmla="*/ 0 h 18"/>
                        <a:gd name="T4" fmla="*/ 14 w 30"/>
                        <a:gd name="T5" fmla="*/ 17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29" y="17"/>
                          </a:moveTo>
                          <a:lnTo>
                            <a:pt x="0" y="0"/>
                          </a:lnTo>
                          <a:lnTo>
                            <a:pt x="14" y="1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8" name="Freeform 38"/>
                    <p:cNvSpPr>
                      <a:spLocks/>
                    </p:cNvSpPr>
                    <p:nvPr/>
                  </p:nvSpPr>
                  <p:spPr bwMode="auto">
                    <a:xfrm>
                      <a:off x="3072" y="2706"/>
                      <a:ext cx="22" cy="33"/>
                    </a:xfrm>
                    <a:custGeom>
                      <a:avLst/>
                      <a:gdLst>
                        <a:gd name="T0" fmla="*/ 19 w 22"/>
                        <a:gd name="T1" fmla="*/ 32 h 33"/>
                        <a:gd name="T2" fmla="*/ 21 w 22"/>
                        <a:gd name="T3" fmla="*/ 20 h 33"/>
                        <a:gd name="T4" fmla="*/ 14 w 22"/>
                        <a:gd name="T5" fmla="*/ 6 h 33"/>
                        <a:gd name="T6" fmla="*/ 6 w 22"/>
                        <a:gd name="T7" fmla="*/ 1 h 33"/>
                        <a:gd name="T8" fmla="*/ 0 w 22"/>
                        <a:gd name="T9" fmla="*/ 0 h 33"/>
                        <a:gd name="T10" fmla="*/ 0 60000 65536"/>
                        <a:gd name="T11" fmla="*/ 0 60000 65536"/>
                        <a:gd name="T12" fmla="*/ 0 60000 65536"/>
                        <a:gd name="T13" fmla="*/ 0 60000 65536"/>
                        <a:gd name="T14" fmla="*/ 0 60000 65536"/>
                        <a:gd name="T15" fmla="*/ 0 w 22"/>
                        <a:gd name="T16" fmla="*/ 0 h 33"/>
                        <a:gd name="T17" fmla="*/ 22 w 22"/>
                        <a:gd name="T18" fmla="*/ 33 h 33"/>
                      </a:gdLst>
                      <a:ahLst/>
                      <a:cxnLst>
                        <a:cxn ang="T10">
                          <a:pos x="T0" y="T1"/>
                        </a:cxn>
                        <a:cxn ang="T11">
                          <a:pos x="T2" y="T3"/>
                        </a:cxn>
                        <a:cxn ang="T12">
                          <a:pos x="T4" y="T5"/>
                        </a:cxn>
                        <a:cxn ang="T13">
                          <a:pos x="T6" y="T7"/>
                        </a:cxn>
                        <a:cxn ang="T14">
                          <a:pos x="T8" y="T9"/>
                        </a:cxn>
                      </a:cxnLst>
                      <a:rect l="T15" t="T16" r="T17" b="T18"/>
                      <a:pathLst>
                        <a:path w="22" h="33">
                          <a:moveTo>
                            <a:pt x="19" y="32"/>
                          </a:moveTo>
                          <a:lnTo>
                            <a:pt x="21" y="20"/>
                          </a:lnTo>
                          <a:lnTo>
                            <a:pt x="14" y="6"/>
                          </a:lnTo>
                          <a:lnTo>
                            <a:pt x="6" y="1"/>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4615" name="Freeform 40"/>
                  <p:cNvSpPr>
                    <a:spLocks/>
                  </p:cNvSpPr>
                  <p:nvPr/>
                </p:nvSpPr>
                <p:spPr bwMode="auto">
                  <a:xfrm>
                    <a:off x="3097" y="2841"/>
                    <a:ext cx="34" cy="25"/>
                  </a:xfrm>
                  <a:custGeom>
                    <a:avLst/>
                    <a:gdLst>
                      <a:gd name="T0" fmla="*/ 11 w 34"/>
                      <a:gd name="T1" fmla="*/ 0 h 25"/>
                      <a:gd name="T2" fmla="*/ 24 w 34"/>
                      <a:gd name="T3" fmla="*/ 0 h 25"/>
                      <a:gd name="T4" fmla="*/ 33 w 34"/>
                      <a:gd name="T5" fmla="*/ 9 h 25"/>
                      <a:gd name="T6" fmla="*/ 32 w 34"/>
                      <a:gd name="T7" fmla="*/ 19 h 25"/>
                      <a:gd name="T8" fmla="*/ 25 w 34"/>
                      <a:gd name="T9" fmla="*/ 24 h 25"/>
                      <a:gd name="T10" fmla="*/ 16 w 34"/>
                      <a:gd name="T11" fmla="*/ 24 h 25"/>
                      <a:gd name="T12" fmla="*/ 7 w 34"/>
                      <a:gd name="T13" fmla="*/ 24 h 25"/>
                      <a:gd name="T14" fmla="*/ 1 w 34"/>
                      <a:gd name="T15" fmla="*/ 21 h 25"/>
                      <a:gd name="T16" fmla="*/ 0 w 34"/>
                      <a:gd name="T17" fmla="*/ 15 h 25"/>
                      <a:gd name="T18" fmla="*/ 4 w 34"/>
                      <a:gd name="T19" fmla="*/ 11 h 25"/>
                      <a:gd name="T20" fmla="*/ 11 w 34"/>
                      <a:gd name="T21" fmla="*/ 12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25"/>
                      <a:gd name="T35" fmla="*/ 34 w 34"/>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25">
                        <a:moveTo>
                          <a:pt x="11" y="0"/>
                        </a:moveTo>
                        <a:lnTo>
                          <a:pt x="24" y="0"/>
                        </a:lnTo>
                        <a:lnTo>
                          <a:pt x="33" y="9"/>
                        </a:lnTo>
                        <a:lnTo>
                          <a:pt x="32" y="19"/>
                        </a:lnTo>
                        <a:lnTo>
                          <a:pt x="25" y="24"/>
                        </a:lnTo>
                        <a:lnTo>
                          <a:pt x="16" y="24"/>
                        </a:lnTo>
                        <a:lnTo>
                          <a:pt x="7" y="24"/>
                        </a:lnTo>
                        <a:lnTo>
                          <a:pt x="1" y="21"/>
                        </a:lnTo>
                        <a:lnTo>
                          <a:pt x="0" y="15"/>
                        </a:lnTo>
                        <a:lnTo>
                          <a:pt x="4" y="11"/>
                        </a:lnTo>
                        <a:lnTo>
                          <a:pt x="11"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4606" name="Group 46"/>
                <p:cNvGrpSpPr>
                  <a:grpSpLocks/>
                </p:cNvGrpSpPr>
                <p:nvPr/>
              </p:nvGrpSpPr>
              <p:grpSpPr bwMode="auto">
                <a:xfrm>
                  <a:off x="3041" y="2670"/>
                  <a:ext cx="236" cy="192"/>
                  <a:chOff x="3041" y="2670"/>
                  <a:chExt cx="236" cy="192"/>
                </a:xfrm>
              </p:grpSpPr>
              <p:sp>
                <p:nvSpPr>
                  <p:cNvPr id="24607" name="Arc 42"/>
                  <p:cNvSpPr>
                    <a:spLocks/>
                  </p:cNvSpPr>
                  <p:nvPr/>
                </p:nvSpPr>
                <p:spPr bwMode="auto">
                  <a:xfrm>
                    <a:off x="3097" y="2677"/>
                    <a:ext cx="180" cy="185"/>
                  </a:xfrm>
                  <a:custGeom>
                    <a:avLst/>
                    <a:gdLst>
                      <a:gd name="T0" fmla="*/ 0 w 30679"/>
                      <a:gd name="T1" fmla="*/ 9 h 41947"/>
                      <a:gd name="T2" fmla="*/ 96 w 30679"/>
                      <a:gd name="T3" fmla="*/ 185 h 41947"/>
                      <a:gd name="T4" fmla="*/ 53 w 30679"/>
                      <a:gd name="T5" fmla="*/ 95 h 41947"/>
                      <a:gd name="T6" fmla="*/ 0 60000 65536"/>
                      <a:gd name="T7" fmla="*/ 0 60000 65536"/>
                      <a:gd name="T8" fmla="*/ 0 60000 65536"/>
                      <a:gd name="T9" fmla="*/ 0 w 30679"/>
                      <a:gd name="T10" fmla="*/ 0 h 41947"/>
                      <a:gd name="T11" fmla="*/ 30679 w 30679"/>
                      <a:gd name="T12" fmla="*/ 41947 h 41947"/>
                    </a:gdLst>
                    <a:ahLst/>
                    <a:cxnLst>
                      <a:cxn ang="T6">
                        <a:pos x="T0" y="T1"/>
                      </a:cxn>
                      <a:cxn ang="T7">
                        <a:pos x="T2" y="T3"/>
                      </a:cxn>
                      <a:cxn ang="T8">
                        <a:pos x="T4" y="T5"/>
                      </a:cxn>
                    </a:cxnLst>
                    <a:rect l="T9" t="T10" r="T11" b="T12"/>
                    <a:pathLst>
                      <a:path w="30679" h="41947" fill="none" extrusionOk="0">
                        <a:moveTo>
                          <a:pt x="-1" y="2000"/>
                        </a:moveTo>
                        <a:cubicBezTo>
                          <a:pt x="2845" y="682"/>
                          <a:pt x="5943" y="-1"/>
                          <a:pt x="9079" y="0"/>
                        </a:cubicBezTo>
                        <a:cubicBezTo>
                          <a:pt x="21008" y="0"/>
                          <a:pt x="30679" y="9670"/>
                          <a:pt x="30679" y="21600"/>
                        </a:cubicBezTo>
                        <a:cubicBezTo>
                          <a:pt x="30679" y="30734"/>
                          <a:pt x="24932" y="38881"/>
                          <a:pt x="16328" y="41947"/>
                        </a:cubicBezTo>
                      </a:path>
                      <a:path w="30679" h="41947" stroke="0" extrusionOk="0">
                        <a:moveTo>
                          <a:pt x="-1" y="2000"/>
                        </a:moveTo>
                        <a:cubicBezTo>
                          <a:pt x="2845" y="682"/>
                          <a:pt x="5943" y="-1"/>
                          <a:pt x="9079" y="0"/>
                        </a:cubicBezTo>
                        <a:cubicBezTo>
                          <a:pt x="21008" y="0"/>
                          <a:pt x="30679" y="9670"/>
                          <a:pt x="30679" y="21600"/>
                        </a:cubicBezTo>
                        <a:cubicBezTo>
                          <a:pt x="30679" y="30734"/>
                          <a:pt x="24932" y="38881"/>
                          <a:pt x="16328" y="41947"/>
                        </a:cubicBezTo>
                        <a:lnTo>
                          <a:pt x="9079" y="21600"/>
                        </a:lnTo>
                        <a:close/>
                      </a:path>
                    </a:pathLst>
                  </a:custGeom>
                  <a:solidFill>
                    <a:srgbClr val="FFFF00"/>
                  </a:solidFill>
                  <a:ln w="12700" cap="rnd">
                    <a:solidFill>
                      <a:srgbClr val="000000"/>
                    </a:solidFill>
                    <a:round/>
                    <a:headEnd/>
                    <a:tailEnd/>
                  </a:ln>
                </p:spPr>
                <p:txBody>
                  <a:bodyPr/>
                  <a:lstStyle/>
                  <a:p>
                    <a:endParaRPr lang="en-US"/>
                  </a:p>
                </p:txBody>
              </p:sp>
              <p:sp>
                <p:nvSpPr>
                  <p:cNvPr id="24608" name="Freeform 43"/>
                  <p:cNvSpPr>
                    <a:spLocks/>
                  </p:cNvSpPr>
                  <p:nvPr/>
                </p:nvSpPr>
                <p:spPr bwMode="auto">
                  <a:xfrm>
                    <a:off x="3041" y="2670"/>
                    <a:ext cx="102" cy="91"/>
                  </a:xfrm>
                  <a:custGeom>
                    <a:avLst/>
                    <a:gdLst>
                      <a:gd name="T0" fmla="*/ 56 w 102"/>
                      <a:gd name="T1" fmla="*/ 14 h 91"/>
                      <a:gd name="T2" fmla="*/ 0 w 102"/>
                      <a:gd name="T3" fmla="*/ 0 h 91"/>
                      <a:gd name="T4" fmla="*/ 11 w 102"/>
                      <a:gd name="T5" fmla="*/ 15 h 91"/>
                      <a:gd name="T6" fmla="*/ 23 w 102"/>
                      <a:gd name="T7" fmla="*/ 29 h 91"/>
                      <a:gd name="T8" fmla="*/ 27 w 102"/>
                      <a:gd name="T9" fmla="*/ 34 h 91"/>
                      <a:gd name="T10" fmla="*/ 38 w 102"/>
                      <a:gd name="T11" fmla="*/ 47 h 91"/>
                      <a:gd name="T12" fmla="*/ 55 w 102"/>
                      <a:gd name="T13" fmla="*/ 59 h 91"/>
                      <a:gd name="T14" fmla="*/ 71 w 102"/>
                      <a:gd name="T15" fmla="*/ 71 h 91"/>
                      <a:gd name="T16" fmla="*/ 85 w 102"/>
                      <a:gd name="T17" fmla="*/ 81 h 91"/>
                      <a:gd name="T18" fmla="*/ 101 w 102"/>
                      <a:gd name="T19" fmla="*/ 90 h 91"/>
                      <a:gd name="T20" fmla="*/ 86 w 102"/>
                      <a:gd name="T21" fmla="*/ 64 h 91"/>
                      <a:gd name="T22" fmla="*/ 71 w 102"/>
                      <a:gd name="T23" fmla="*/ 40 h 91"/>
                      <a:gd name="T24" fmla="*/ 56 w 102"/>
                      <a:gd name="T25" fmla="*/ 14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91"/>
                      <a:gd name="T41" fmla="*/ 102 w 102"/>
                      <a:gd name="T42" fmla="*/ 91 h 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91">
                        <a:moveTo>
                          <a:pt x="56" y="14"/>
                        </a:moveTo>
                        <a:lnTo>
                          <a:pt x="0" y="0"/>
                        </a:lnTo>
                        <a:lnTo>
                          <a:pt x="11" y="15"/>
                        </a:lnTo>
                        <a:lnTo>
                          <a:pt x="23" y="29"/>
                        </a:lnTo>
                        <a:lnTo>
                          <a:pt x="27" y="34"/>
                        </a:lnTo>
                        <a:lnTo>
                          <a:pt x="38" y="47"/>
                        </a:lnTo>
                        <a:lnTo>
                          <a:pt x="55" y="59"/>
                        </a:lnTo>
                        <a:lnTo>
                          <a:pt x="71" y="71"/>
                        </a:lnTo>
                        <a:lnTo>
                          <a:pt x="85" y="81"/>
                        </a:lnTo>
                        <a:lnTo>
                          <a:pt x="101" y="90"/>
                        </a:lnTo>
                        <a:lnTo>
                          <a:pt x="86" y="64"/>
                        </a:lnTo>
                        <a:lnTo>
                          <a:pt x="71" y="40"/>
                        </a:lnTo>
                        <a:lnTo>
                          <a:pt x="56" y="14"/>
                        </a:lnTo>
                      </a:path>
                    </a:pathLst>
                  </a:custGeom>
                  <a:solidFill>
                    <a:srgbClr val="C0C000"/>
                  </a:solidFill>
                  <a:ln w="12700" cap="rnd" cmpd="sng">
                    <a:solidFill>
                      <a:srgbClr val="000000"/>
                    </a:solidFill>
                    <a:prstDash val="solid"/>
                    <a:round/>
                    <a:headEnd type="none" w="med" len="med"/>
                    <a:tailEnd type="none" w="med" len="med"/>
                  </a:ln>
                </p:spPr>
                <p:txBody>
                  <a:bodyPr/>
                  <a:lstStyle/>
                  <a:p>
                    <a:endParaRPr lang="en-US"/>
                  </a:p>
                </p:txBody>
              </p:sp>
              <p:sp>
                <p:nvSpPr>
                  <p:cNvPr id="24609" name="Freeform 44"/>
                  <p:cNvSpPr>
                    <a:spLocks/>
                  </p:cNvSpPr>
                  <p:nvPr/>
                </p:nvSpPr>
                <p:spPr bwMode="auto">
                  <a:xfrm>
                    <a:off x="3116" y="2702"/>
                    <a:ext cx="150" cy="30"/>
                  </a:xfrm>
                  <a:custGeom>
                    <a:avLst/>
                    <a:gdLst>
                      <a:gd name="T0" fmla="*/ 0 w 150"/>
                      <a:gd name="T1" fmla="*/ 9 h 30"/>
                      <a:gd name="T2" fmla="*/ 11 w 150"/>
                      <a:gd name="T3" fmla="*/ 5 h 30"/>
                      <a:gd name="T4" fmla="*/ 32 w 150"/>
                      <a:gd name="T5" fmla="*/ 2 h 30"/>
                      <a:gd name="T6" fmla="*/ 60 w 150"/>
                      <a:gd name="T7" fmla="*/ 0 h 30"/>
                      <a:gd name="T8" fmla="*/ 80 w 150"/>
                      <a:gd name="T9" fmla="*/ 2 h 30"/>
                      <a:gd name="T10" fmla="*/ 103 w 150"/>
                      <a:gd name="T11" fmla="*/ 8 h 30"/>
                      <a:gd name="T12" fmla="*/ 127 w 150"/>
                      <a:gd name="T13" fmla="*/ 16 h 30"/>
                      <a:gd name="T14" fmla="*/ 149 w 150"/>
                      <a:gd name="T15" fmla="*/ 29 h 30"/>
                      <a:gd name="T16" fmla="*/ 0 60000 65536"/>
                      <a:gd name="T17" fmla="*/ 0 60000 65536"/>
                      <a:gd name="T18" fmla="*/ 0 60000 65536"/>
                      <a:gd name="T19" fmla="*/ 0 60000 65536"/>
                      <a:gd name="T20" fmla="*/ 0 60000 65536"/>
                      <a:gd name="T21" fmla="*/ 0 60000 65536"/>
                      <a:gd name="T22" fmla="*/ 0 60000 65536"/>
                      <a:gd name="T23" fmla="*/ 0 60000 65536"/>
                      <a:gd name="T24" fmla="*/ 0 w 150"/>
                      <a:gd name="T25" fmla="*/ 0 h 30"/>
                      <a:gd name="T26" fmla="*/ 150 w 150"/>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0" h="30">
                        <a:moveTo>
                          <a:pt x="0" y="9"/>
                        </a:moveTo>
                        <a:lnTo>
                          <a:pt x="11" y="5"/>
                        </a:lnTo>
                        <a:lnTo>
                          <a:pt x="32" y="2"/>
                        </a:lnTo>
                        <a:lnTo>
                          <a:pt x="60" y="0"/>
                        </a:lnTo>
                        <a:lnTo>
                          <a:pt x="80" y="2"/>
                        </a:lnTo>
                        <a:lnTo>
                          <a:pt x="103" y="8"/>
                        </a:lnTo>
                        <a:lnTo>
                          <a:pt x="127" y="16"/>
                        </a:lnTo>
                        <a:lnTo>
                          <a:pt x="149" y="2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0" name="Freeform 45"/>
                  <p:cNvSpPr>
                    <a:spLocks/>
                  </p:cNvSpPr>
                  <p:nvPr/>
                </p:nvSpPr>
                <p:spPr bwMode="auto">
                  <a:xfrm>
                    <a:off x="3182" y="2739"/>
                    <a:ext cx="80" cy="90"/>
                  </a:xfrm>
                  <a:custGeom>
                    <a:avLst/>
                    <a:gdLst>
                      <a:gd name="T0" fmla="*/ 79 w 80"/>
                      <a:gd name="T1" fmla="*/ 0 h 90"/>
                      <a:gd name="T2" fmla="*/ 77 w 80"/>
                      <a:gd name="T3" fmla="*/ 11 h 90"/>
                      <a:gd name="T4" fmla="*/ 72 w 80"/>
                      <a:gd name="T5" fmla="*/ 26 h 90"/>
                      <a:gd name="T6" fmla="*/ 65 w 80"/>
                      <a:gd name="T7" fmla="*/ 41 h 90"/>
                      <a:gd name="T8" fmla="*/ 54 w 80"/>
                      <a:gd name="T9" fmla="*/ 55 h 90"/>
                      <a:gd name="T10" fmla="*/ 49 w 80"/>
                      <a:gd name="T11" fmla="*/ 62 h 90"/>
                      <a:gd name="T12" fmla="*/ 41 w 80"/>
                      <a:gd name="T13" fmla="*/ 68 h 90"/>
                      <a:gd name="T14" fmla="*/ 28 w 80"/>
                      <a:gd name="T15" fmla="*/ 78 h 90"/>
                      <a:gd name="T16" fmla="*/ 14 w 80"/>
                      <a:gd name="T17" fmla="*/ 85 h 90"/>
                      <a:gd name="T18" fmla="*/ 0 w 80"/>
                      <a:gd name="T19" fmla="*/ 89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90"/>
                      <a:gd name="T32" fmla="*/ 80 w 8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90">
                        <a:moveTo>
                          <a:pt x="79" y="0"/>
                        </a:moveTo>
                        <a:lnTo>
                          <a:pt x="77" y="11"/>
                        </a:lnTo>
                        <a:lnTo>
                          <a:pt x="72" y="26"/>
                        </a:lnTo>
                        <a:lnTo>
                          <a:pt x="65" y="41"/>
                        </a:lnTo>
                        <a:lnTo>
                          <a:pt x="54" y="55"/>
                        </a:lnTo>
                        <a:lnTo>
                          <a:pt x="49" y="62"/>
                        </a:lnTo>
                        <a:lnTo>
                          <a:pt x="41" y="68"/>
                        </a:lnTo>
                        <a:lnTo>
                          <a:pt x="28" y="78"/>
                        </a:lnTo>
                        <a:lnTo>
                          <a:pt x="14" y="85"/>
                        </a:lnTo>
                        <a:lnTo>
                          <a:pt x="0" y="8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sp>
          <p:nvSpPr>
            <p:cNvPr id="24591" name="Rectangle 49"/>
            <p:cNvSpPr>
              <a:spLocks noChangeArrowheads="1"/>
            </p:cNvSpPr>
            <p:nvPr/>
          </p:nvSpPr>
          <p:spPr bwMode="auto">
            <a:xfrm>
              <a:off x="2019" y="1920"/>
              <a:ext cx="16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lIns="90488" tIns="44450" rIns="90488" bIns="44450">
              <a:spAutoFit/>
            </a:bodyPr>
            <a:lstStyle/>
            <a:p>
              <a:pPr eaLnBrk="0" hangingPunct="0"/>
              <a:r>
                <a:rPr lang="en-US" sz="2400" b="1">
                  <a:latin typeface="Calibri" pitchFamily="34" charset="0"/>
                </a:rPr>
                <a:t>2 FEET MINIMUM</a:t>
              </a:r>
            </a:p>
          </p:txBody>
        </p:sp>
        <p:sp>
          <p:nvSpPr>
            <p:cNvPr id="24592" name="Line 50"/>
            <p:cNvSpPr>
              <a:spLocks noChangeShapeType="1"/>
            </p:cNvSpPr>
            <p:nvPr/>
          </p:nvSpPr>
          <p:spPr bwMode="auto">
            <a:xfrm flipV="1">
              <a:off x="1591" y="2083"/>
              <a:ext cx="395" cy="243"/>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4593" name="Line 51"/>
            <p:cNvSpPr>
              <a:spLocks noChangeShapeType="1"/>
            </p:cNvSpPr>
            <p:nvPr/>
          </p:nvSpPr>
          <p:spPr bwMode="auto">
            <a:xfrm>
              <a:off x="3735" y="2071"/>
              <a:ext cx="383" cy="229"/>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4" name="Line 52"/>
            <p:cNvSpPr>
              <a:spLocks noChangeShapeType="1"/>
            </p:cNvSpPr>
            <p:nvPr/>
          </p:nvSpPr>
          <p:spPr bwMode="auto">
            <a:xfrm flipH="1" flipV="1">
              <a:off x="2306" y="2441"/>
              <a:ext cx="855" cy="664"/>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5" name="Oval 53"/>
            <p:cNvSpPr>
              <a:spLocks noChangeArrowheads="1"/>
            </p:cNvSpPr>
            <p:nvPr/>
          </p:nvSpPr>
          <p:spPr bwMode="auto">
            <a:xfrm>
              <a:off x="2131" y="2433"/>
              <a:ext cx="426" cy="209"/>
            </a:xfrm>
            <a:prstGeom prst="ellipse">
              <a:avLst/>
            </a:prstGeom>
            <a:solidFill>
              <a:schemeClr val="tx2"/>
            </a:solidFill>
            <a:ln w="12700">
              <a:solidFill>
                <a:schemeClr val="tx1"/>
              </a:solidFill>
              <a:round/>
              <a:headEnd/>
              <a:tailEnd/>
            </a:ln>
          </p:spPr>
          <p:txBody>
            <a:bodyPr wrap="none" anchor="ctr"/>
            <a:lstStyle/>
            <a:p>
              <a:endParaRPr lang="en-US">
                <a:latin typeface="Calibri" pitchFamily="34" charset="0"/>
              </a:endParaRPr>
            </a:p>
          </p:txBody>
        </p:sp>
        <p:sp>
          <p:nvSpPr>
            <p:cNvPr id="24596" name="Oval 54"/>
            <p:cNvSpPr>
              <a:spLocks noChangeArrowheads="1"/>
            </p:cNvSpPr>
            <p:nvPr/>
          </p:nvSpPr>
          <p:spPr bwMode="auto">
            <a:xfrm>
              <a:off x="2207" y="2279"/>
              <a:ext cx="426" cy="298"/>
            </a:xfrm>
            <a:prstGeom prst="ellipse">
              <a:avLst/>
            </a:prstGeom>
            <a:pattFill prst="lgConfetti">
              <a:fgClr>
                <a:srgbClr val="AD6900"/>
              </a:fgClr>
              <a:bgClr>
                <a:schemeClr val="bg1"/>
              </a:bgClr>
            </a:pattFill>
            <a:ln w="12700">
              <a:solidFill>
                <a:schemeClr val="tx1"/>
              </a:solidFill>
              <a:round/>
              <a:headEnd/>
              <a:tailEnd/>
            </a:ln>
          </p:spPr>
          <p:txBody>
            <a:bodyPr wrap="none" anchor="ctr"/>
            <a:lstStyle/>
            <a:p>
              <a:endParaRPr lang="en-US">
                <a:latin typeface="Calibri" pitchFamily="34" charset="0"/>
              </a:endParaRPr>
            </a:p>
          </p:txBody>
        </p:sp>
      </p:grpSp>
      <p:sp>
        <p:nvSpPr>
          <p:cNvPr id="24582" name="Rectangle 56"/>
          <p:cNvSpPr>
            <a:spLocks noChangeArrowheads="1"/>
          </p:cNvSpPr>
          <p:nvPr/>
        </p:nvSpPr>
        <p:spPr bwMode="auto">
          <a:xfrm>
            <a:off x="3914775" y="1531938"/>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lIns="90488" tIns="44450" rIns="90488" bIns="44450">
            <a:spAutoFit/>
          </a:bodyPr>
          <a:lstStyle/>
          <a:p>
            <a:pPr algn="ctr" eaLnBrk="0" hangingPunct="0"/>
            <a:r>
              <a:rPr lang="en-US" b="1">
                <a:solidFill>
                  <a:schemeClr val="bg1"/>
                </a:solidFill>
                <a:latin typeface="Calibri" pitchFamily="34" charset="0"/>
              </a:rPr>
              <a:t>Continued</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41"/>
          <p:cNvGrpSpPr>
            <a:grpSpLocks/>
          </p:cNvGrpSpPr>
          <p:nvPr/>
        </p:nvGrpSpPr>
        <p:grpSpPr bwMode="auto">
          <a:xfrm>
            <a:off x="347663" y="2517775"/>
            <a:ext cx="8377237" cy="3463925"/>
            <a:chOff x="219" y="1586"/>
            <a:chExt cx="5277" cy="2182"/>
          </a:xfrm>
        </p:grpSpPr>
        <p:grpSp>
          <p:nvGrpSpPr>
            <p:cNvPr id="25604" name="Group 26"/>
            <p:cNvGrpSpPr>
              <a:grpSpLocks/>
            </p:cNvGrpSpPr>
            <p:nvPr/>
          </p:nvGrpSpPr>
          <p:grpSpPr bwMode="auto">
            <a:xfrm>
              <a:off x="1220" y="1586"/>
              <a:ext cx="4276" cy="2182"/>
              <a:chOff x="1220" y="1586"/>
              <a:chExt cx="4276" cy="2182"/>
            </a:xfrm>
          </p:grpSpPr>
          <p:sp>
            <p:nvSpPr>
              <p:cNvPr id="25619" name="Rectangle 2"/>
              <p:cNvSpPr>
                <a:spLocks noChangeArrowheads="1"/>
              </p:cNvSpPr>
              <p:nvPr/>
            </p:nvSpPr>
            <p:spPr bwMode="auto">
              <a:xfrm>
                <a:off x="2000" y="2302"/>
                <a:ext cx="391" cy="368"/>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5620" name="Rectangle 3"/>
              <p:cNvSpPr>
                <a:spLocks noChangeArrowheads="1"/>
              </p:cNvSpPr>
              <p:nvPr/>
            </p:nvSpPr>
            <p:spPr bwMode="auto">
              <a:xfrm>
                <a:off x="2000" y="2670"/>
                <a:ext cx="391" cy="367"/>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5621" name="Rectangle 4"/>
              <p:cNvSpPr>
                <a:spLocks noChangeArrowheads="1"/>
              </p:cNvSpPr>
              <p:nvPr/>
            </p:nvSpPr>
            <p:spPr bwMode="auto">
              <a:xfrm>
                <a:off x="1612" y="2302"/>
                <a:ext cx="388" cy="368"/>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5622" name="Rectangle 5"/>
              <p:cNvSpPr>
                <a:spLocks noChangeArrowheads="1"/>
              </p:cNvSpPr>
              <p:nvPr/>
            </p:nvSpPr>
            <p:spPr bwMode="auto">
              <a:xfrm>
                <a:off x="3156" y="3401"/>
                <a:ext cx="390" cy="367"/>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5623" name="Rectangle 6"/>
              <p:cNvSpPr>
                <a:spLocks noChangeArrowheads="1"/>
              </p:cNvSpPr>
              <p:nvPr/>
            </p:nvSpPr>
            <p:spPr bwMode="auto">
              <a:xfrm>
                <a:off x="2778" y="3401"/>
                <a:ext cx="392" cy="367"/>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5624" name="Rectangle 7"/>
              <p:cNvSpPr>
                <a:spLocks noChangeArrowheads="1"/>
              </p:cNvSpPr>
              <p:nvPr/>
            </p:nvSpPr>
            <p:spPr bwMode="auto">
              <a:xfrm>
                <a:off x="2391" y="2670"/>
                <a:ext cx="387" cy="367"/>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5625" name="Rectangle 8"/>
              <p:cNvSpPr>
                <a:spLocks noChangeArrowheads="1"/>
              </p:cNvSpPr>
              <p:nvPr/>
            </p:nvSpPr>
            <p:spPr bwMode="auto">
              <a:xfrm>
                <a:off x="2391" y="3037"/>
                <a:ext cx="387" cy="364"/>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5626" name="Rectangle 9"/>
              <p:cNvSpPr>
                <a:spLocks noChangeArrowheads="1"/>
              </p:cNvSpPr>
              <p:nvPr/>
            </p:nvSpPr>
            <p:spPr bwMode="auto">
              <a:xfrm>
                <a:off x="2778" y="3037"/>
                <a:ext cx="392" cy="364"/>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5627" name="Rectangle 10"/>
              <p:cNvSpPr>
                <a:spLocks noChangeArrowheads="1"/>
              </p:cNvSpPr>
              <p:nvPr/>
            </p:nvSpPr>
            <p:spPr bwMode="auto">
              <a:xfrm>
                <a:off x="1220" y="1586"/>
                <a:ext cx="392" cy="367"/>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5628" name="Rectangle 11"/>
              <p:cNvSpPr>
                <a:spLocks noChangeArrowheads="1"/>
              </p:cNvSpPr>
              <p:nvPr/>
            </p:nvSpPr>
            <p:spPr bwMode="auto">
              <a:xfrm>
                <a:off x="1612" y="1940"/>
                <a:ext cx="388" cy="362"/>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5629" name="Rectangle 12"/>
              <p:cNvSpPr>
                <a:spLocks noChangeArrowheads="1"/>
              </p:cNvSpPr>
              <p:nvPr/>
            </p:nvSpPr>
            <p:spPr bwMode="auto">
              <a:xfrm>
                <a:off x="3546" y="3401"/>
                <a:ext cx="392" cy="367"/>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5630" name="Rectangle 13"/>
              <p:cNvSpPr>
                <a:spLocks noChangeArrowheads="1"/>
              </p:cNvSpPr>
              <p:nvPr/>
            </p:nvSpPr>
            <p:spPr bwMode="auto">
              <a:xfrm>
                <a:off x="1220" y="1940"/>
                <a:ext cx="392" cy="362"/>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5631" name="Rectangle 14"/>
              <p:cNvSpPr>
                <a:spLocks noChangeArrowheads="1"/>
              </p:cNvSpPr>
              <p:nvPr/>
            </p:nvSpPr>
            <p:spPr bwMode="auto">
              <a:xfrm>
                <a:off x="5104" y="1586"/>
                <a:ext cx="392" cy="367"/>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5632" name="Rectangle 15"/>
              <p:cNvSpPr>
                <a:spLocks noChangeArrowheads="1"/>
              </p:cNvSpPr>
              <p:nvPr/>
            </p:nvSpPr>
            <p:spPr bwMode="auto">
              <a:xfrm>
                <a:off x="4325" y="2302"/>
                <a:ext cx="391" cy="368"/>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5633" name="Rectangle 16"/>
              <p:cNvSpPr>
                <a:spLocks noChangeArrowheads="1"/>
              </p:cNvSpPr>
              <p:nvPr/>
            </p:nvSpPr>
            <p:spPr bwMode="auto">
              <a:xfrm>
                <a:off x="4325" y="2670"/>
                <a:ext cx="391" cy="367"/>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5634" name="Rectangle 17"/>
              <p:cNvSpPr>
                <a:spLocks noChangeArrowheads="1"/>
              </p:cNvSpPr>
              <p:nvPr/>
            </p:nvSpPr>
            <p:spPr bwMode="auto">
              <a:xfrm>
                <a:off x="4716" y="2302"/>
                <a:ext cx="388" cy="368"/>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5635" name="Rectangle 18"/>
              <p:cNvSpPr>
                <a:spLocks noChangeArrowheads="1"/>
              </p:cNvSpPr>
              <p:nvPr/>
            </p:nvSpPr>
            <p:spPr bwMode="auto">
              <a:xfrm>
                <a:off x="3170" y="3401"/>
                <a:ext cx="390" cy="367"/>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5636" name="Rectangle 19"/>
              <p:cNvSpPr>
                <a:spLocks noChangeArrowheads="1"/>
              </p:cNvSpPr>
              <p:nvPr/>
            </p:nvSpPr>
            <p:spPr bwMode="auto">
              <a:xfrm>
                <a:off x="3546" y="3401"/>
                <a:ext cx="392" cy="367"/>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5637" name="Rectangle 20"/>
              <p:cNvSpPr>
                <a:spLocks noChangeArrowheads="1"/>
              </p:cNvSpPr>
              <p:nvPr/>
            </p:nvSpPr>
            <p:spPr bwMode="auto">
              <a:xfrm>
                <a:off x="3938" y="2670"/>
                <a:ext cx="387" cy="367"/>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5638" name="Rectangle 21"/>
              <p:cNvSpPr>
                <a:spLocks noChangeArrowheads="1"/>
              </p:cNvSpPr>
              <p:nvPr/>
            </p:nvSpPr>
            <p:spPr bwMode="auto">
              <a:xfrm>
                <a:off x="3938" y="3037"/>
                <a:ext cx="387" cy="364"/>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5639" name="Rectangle 22"/>
              <p:cNvSpPr>
                <a:spLocks noChangeArrowheads="1"/>
              </p:cNvSpPr>
              <p:nvPr/>
            </p:nvSpPr>
            <p:spPr bwMode="auto">
              <a:xfrm>
                <a:off x="3546" y="3037"/>
                <a:ext cx="392" cy="364"/>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5640" name="Rectangle 23"/>
              <p:cNvSpPr>
                <a:spLocks noChangeArrowheads="1"/>
              </p:cNvSpPr>
              <p:nvPr/>
            </p:nvSpPr>
            <p:spPr bwMode="auto">
              <a:xfrm>
                <a:off x="5104" y="1940"/>
                <a:ext cx="392" cy="362"/>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5641" name="Rectangle 24"/>
              <p:cNvSpPr>
                <a:spLocks noChangeArrowheads="1"/>
              </p:cNvSpPr>
              <p:nvPr/>
            </p:nvSpPr>
            <p:spPr bwMode="auto">
              <a:xfrm>
                <a:off x="2778" y="3401"/>
                <a:ext cx="392" cy="367"/>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5642" name="Rectangle 25"/>
              <p:cNvSpPr>
                <a:spLocks noChangeArrowheads="1"/>
              </p:cNvSpPr>
              <p:nvPr/>
            </p:nvSpPr>
            <p:spPr bwMode="auto">
              <a:xfrm>
                <a:off x="4716" y="1940"/>
                <a:ext cx="388" cy="362"/>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grpSp>
        <p:sp>
          <p:nvSpPr>
            <p:cNvPr id="25605" name="AutoShape 27"/>
            <p:cNvSpPr>
              <a:spLocks noChangeArrowheads="1"/>
            </p:cNvSpPr>
            <p:nvPr/>
          </p:nvSpPr>
          <p:spPr bwMode="auto">
            <a:xfrm rot="10800000">
              <a:off x="2406" y="3414"/>
              <a:ext cx="360" cy="339"/>
            </a:xfrm>
            <a:prstGeom prst="rtTriangle">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5606" name="AutoShape 28"/>
            <p:cNvSpPr>
              <a:spLocks noChangeArrowheads="1"/>
            </p:cNvSpPr>
            <p:nvPr/>
          </p:nvSpPr>
          <p:spPr bwMode="auto">
            <a:xfrm rot="10800000">
              <a:off x="1635" y="2684"/>
              <a:ext cx="385" cy="339"/>
            </a:xfrm>
            <a:prstGeom prst="rtTriangle">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5607" name="AutoShape 29"/>
            <p:cNvSpPr>
              <a:spLocks noChangeArrowheads="1"/>
            </p:cNvSpPr>
            <p:nvPr/>
          </p:nvSpPr>
          <p:spPr bwMode="auto">
            <a:xfrm rot="10800000">
              <a:off x="2014" y="3052"/>
              <a:ext cx="362" cy="338"/>
            </a:xfrm>
            <a:prstGeom prst="rtTriangle">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5608" name="AutoShape 30"/>
            <p:cNvSpPr>
              <a:spLocks noChangeArrowheads="1"/>
            </p:cNvSpPr>
            <p:nvPr/>
          </p:nvSpPr>
          <p:spPr bwMode="auto">
            <a:xfrm rot="10800000">
              <a:off x="1251" y="2317"/>
              <a:ext cx="361" cy="339"/>
            </a:xfrm>
            <a:prstGeom prst="rtTriangle">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5609" name="AutoShape 31"/>
            <p:cNvSpPr>
              <a:spLocks noChangeArrowheads="1"/>
            </p:cNvSpPr>
            <p:nvPr/>
          </p:nvSpPr>
          <p:spPr bwMode="auto">
            <a:xfrm rot="5400000">
              <a:off x="3961" y="3403"/>
              <a:ext cx="338" cy="360"/>
            </a:xfrm>
            <a:prstGeom prst="rtTriangle">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5610" name="AutoShape 32"/>
            <p:cNvSpPr>
              <a:spLocks noChangeArrowheads="1"/>
            </p:cNvSpPr>
            <p:nvPr/>
          </p:nvSpPr>
          <p:spPr bwMode="auto">
            <a:xfrm rot="5400000">
              <a:off x="4336" y="3041"/>
              <a:ext cx="338" cy="360"/>
            </a:xfrm>
            <a:prstGeom prst="rtTriangle">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5611" name="AutoShape 33"/>
            <p:cNvSpPr>
              <a:spLocks noChangeArrowheads="1"/>
            </p:cNvSpPr>
            <p:nvPr/>
          </p:nvSpPr>
          <p:spPr bwMode="auto">
            <a:xfrm rot="5400000">
              <a:off x="4727" y="2673"/>
              <a:ext cx="338" cy="360"/>
            </a:xfrm>
            <a:prstGeom prst="rtTriangle">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5612" name="AutoShape 34"/>
            <p:cNvSpPr>
              <a:spLocks noChangeArrowheads="1"/>
            </p:cNvSpPr>
            <p:nvPr/>
          </p:nvSpPr>
          <p:spPr bwMode="auto">
            <a:xfrm rot="5400000">
              <a:off x="5106" y="2267"/>
              <a:ext cx="338" cy="408"/>
            </a:xfrm>
            <a:prstGeom prst="rtTriangle">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5613" name="Rectangle 35"/>
            <p:cNvSpPr>
              <a:spLocks noChangeArrowheads="1"/>
            </p:cNvSpPr>
            <p:nvPr/>
          </p:nvSpPr>
          <p:spPr bwMode="auto">
            <a:xfrm>
              <a:off x="219" y="2176"/>
              <a:ext cx="607"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lIns="90488" tIns="44450" rIns="90488" bIns="44450">
              <a:spAutoFit/>
            </a:bodyPr>
            <a:lstStyle/>
            <a:p>
              <a:pPr algn="ctr" eaLnBrk="0" hangingPunct="0"/>
              <a:r>
                <a:rPr lang="en-US" sz="2400" b="1">
                  <a:latin typeface="Calibri" pitchFamily="34" charset="0"/>
                </a:rPr>
                <a:t>20</a:t>
              </a:r>
            </a:p>
            <a:p>
              <a:pPr algn="ctr" eaLnBrk="0" hangingPunct="0"/>
              <a:r>
                <a:rPr lang="en-US" sz="2400" b="1">
                  <a:latin typeface="Calibri" pitchFamily="34" charset="0"/>
                </a:rPr>
                <a:t>FEET</a:t>
              </a:r>
            </a:p>
            <a:p>
              <a:pPr algn="ctr" eaLnBrk="0" hangingPunct="0"/>
              <a:r>
                <a:rPr lang="en-US" sz="2400" b="1">
                  <a:latin typeface="Calibri" pitchFamily="34" charset="0"/>
                </a:rPr>
                <a:t>MAX</a:t>
              </a:r>
            </a:p>
          </p:txBody>
        </p:sp>
        <p:sp>
          <p:nvSpPr>
            <p:cNvPr id="25614" name="Line 36"/>
            <p:cNvSpPr>
              <a:spLocks noChangeShapeType="1"/>
            </p:cNvSpPr>
            <p:nvPr/>
          </p:nvSpPr>
          <p:spPr bwMode="auto">
            <a:xfrm>
              <a:off x="1016" y="1598"/>
              <a:ext cx="0" cy="2119"/>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5" name="AutoShape 37"/>
            <p:cNvSpPr>
              <a:spLocks noChangeArrowheads="1"/>
            </p:cNvSpPr>
            <p:nvPr/>
          </p:nvSpPr>
          <p:spPr bwMode="auto">
            <a:xfrm rot="-5400000">
              <a:off x="4095" y="2393"/>
              <a:ext cx="1334" cy="1384"/>
            </a:xfrm>
            <a:prstGeom prst="rtTriangle">
              <a:avLst/>
            </a:prstGeom>
            <a:solidFill>
              <a:srgbClr val="FCFEB9"/>
            </a:solidFill>
            <a:ln w="50800">
              <a:solidFill>
                <a:schemeClr val="tx1"/>
              </a:solidFill>
              <a:miter lim="800000"/>
              <a:headEnd/>
              <a:tailEnd/>
            </a:ln>
          </p:spPr>
          <p:txBody>
            <a:bodyPr wrap="none" anchor="ctr"/>
            <a:lstStyle/>
            <a:p>
              <a:endParaRPr lang="en-US">
                <a:latin typeface="Calibri" pitchFamily="34" charset="0"/>
              </a:endParaRPr>
            </a:p>
          </p:txBody>
        </p:sp>
        <p:sp>
          <p:nvSpPr>
            <p:cNvPr id="25616" name="Rectangle 38"/>
            <p:cNvSpPr>
              <a:spLocks noChangeArrowheads="1"/>
            </p:cNvSpPr>
            <p:nvPr/>
          </p:nvSpPr>
          <p:spPr bwMode="auto">
            <a:xfrm>
              <a:off x="4718" y="3435"/>
              <a:ext cx="42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lIns="90488" tIns="44450" rIns="90488" bIns="44450">
              <a:spAutoFit/>
            </a:bodyPr>
            <a:lstStyle/>
            <a:p>
              <a:pPr eaLnBrk="0" hangingPunct="0"/>
              <a:r>
                <a:rPr lang="en-US" sz="2800" b="1">
                  <a:latin typeface="Calibri" pitchFamily="34" charset="0"/>
                </a:rPr>
                <a:t>3/4</a:t>
              </a:r>
            </a:p>
          </p:txBody>
        </p:sp>
        <p:sp>
          <p:nvSpPr>
            <p:cNvPr id="25617" name="Rectangle 39"/>
            <p:cNvSpPr>
              <a:spLocks noChangeArrowheads="1"/>
            </p:cNvSpPr>
            <p:nvPr/>
          </p:nvSpPr>
          <p:spPr bwMode="auto">
            <a:xfrm>
              <a:off x="5164" y="2995"/>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lIns="90488" tIns="44450" rIns="90488" bIns="44450">
              <a:spAutoFit/>
            </a:bodyPr>
            <a:lstStyle/>
            <a:p>
              <a:pPr eaLnBrk="0" hangingPunct="0"/>
              <a:r>
                <a:rPr lang="en-US" sz="2800" b="1">
                  <a:latin typeface="Calibri" pitchFamily="34" charset="0"/>
                </a:rPr>
                <a:t>1</a:t>
              </a:r>
            </a:p>
          </p:txBody>
        </p:sp>
        <p:sp>
          <p:nvSpPr>
            <p:cNvPr id="25618" name="Rectangle 40"/>
            <p:cNvSpPr>
              <a:spLocks noChangeArrowheads="1"/>
            </p:cNvSpPr>
            <p:nvPr/>
          </p:nvSpPr>
          <p:spPr bwMode="auto">
            <a:xfrm>
              <a:off x="2349" y="1710"/>
              <a:ext cx="1908" cy="393"/>
            </a:xfrm>
            <a:prstGeom prst="rect">
              <a:avLst/>
            </a:prstGeom>
            <a:solidFill>
              <a:schemeClr val="accent2"/>
            </a:solidFill>
            <a:ln w="50800">
              <a:solidFill>
                <a:schemeClr val="tx1"/>
              </a:solidFill>
              <a:miter lim="800000"/>
              <a:headEnd/>
              <a:tailEnd/>
            </a:ln>
          </p:spPr>
          <p:txBody>
            <a:bodyPr wrap="none" lIns="90488" tIns="44450" rIns="90488" bIns="44450">
              <a:spAutoFit/>
            </a:bodyPr>
            <a:lstStyle/>
            <a:p>
              <a:pPr eaLnBrk="0" hangingPunct="0"/>
              <a:r>
                <a:rPr lang="en-US" sz="3200" b="1">
                  <a:solidFill>
                    <a:srgbClr val="FCFEB9"/>
                  </a:solidFill>
                  <a:latin typeface="Calibri" pitchFamily="34" charset="0"/>
                </a:rPr>
                <a:t>TYPE A SOILS</a:t>
              </a:r>
            </a:p>
          </p:txBody>
        </p:sp>
      </p:grpSp>
      <p:sp>
        <p:nvSpPr>
          <p:cNvPr id="25603" name="Rectangle 42"/>
          <p:cNvSpPr>
            <a:spLocks noGrp="1" noChangeArrowheads="1"/>
          </p:cNvSpPr>
          <p:nvPr>
            <p:ph type="title"/>
          </p:nvPr>
        </p:nvSpPr>
        <p:spPr>
          <a:xfrm>
            <a:off x="990600" y="800100"/>
            <a:ext cx="7162800" cy="1143000"/>
          </a:xfrm>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a:lnSpc>
                <a:spcPct val="90000"/>
              </a:lnSpc>
            </a:pPr>
            <a:r>
              <a:rPr lang="en-US" sz="3600" b="1" smtClean="0">
                <a:latin typeface="Arial" charset="0"/>
              </a:rPr>
              <a:t>BENCHING AND SLOPING</a:t>
            </a:r>
            <a:endParaRPr lang="en-US" sz="3600" b="1" smtClean="0">
              <a:solidFill>
                <a:schemeClr val="bg1"/>
              </a:solidFill>
              <a:latin typeface="Arial"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90600" y="800100"/>
            <a:ext cx="7162800" cy="1143000"/>
          </a:xfrm>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a:lnSpc>
                <a:spcPct val="90000"/>
              </a:lnSpc>
            </a:pPr>
            <a:r>
              <a:rPr lang="en-US" sz="3600" b="1" smtClean="0">
                <a:latin typeface="Arial" charset="0"/>
              </a:rPr>
              <a:t>BENCHING AND SLOPING</a:t>
            </a:r>
            <a:endParaRPr lang="en-US" sz="3600" b="1" smtClean="0">
              <a:solidFill>
                <a:schemeClr val="bg1"/>
              </a:solidFill>
              <a:latin typeface="Arial" charset="0"/>
            </a:endParaRPr>
          </a:p>
        </p:txBody>
      </p:sp>
      <p:grpSp>
        <p:nvGrpSpPr>
          <p:cNvPr id="26627" name="Group 52"/>
          <p:cNvGrpSpPr>
            <a:grpSpLocks/>
          </p:cNvGrpSpPr>
          <p:nvPr/>
        </p:nvGrpSpPr>
        <p:grpSpPr bwMode="auto">
          <a:xfrm>
            <a:off x="347663" y="2536825"/>
            <a:ext cx="8310562" cy="3435350"/>
            <a:chOff x="219" y="1598"/>
            <a:chExt cx="5235" cy="2164"/>
          </a:xfrm>
        </p:grpSpPr>
        <p:sp>
          <p:nvSpPr>
            <p:cNvPr id="26628" name="Rectangle 3"/>
            <p:cNvSpPr>
              <a:spLocks noChangeArrowheads="1"/>
            </p:cNvSpPr>
            <p:nvPr/>
          </p:nvSpPr>
          <p:spPr bwMode="auto">
            <a:xfrm>
              <a:off x="219" y="2176"/>
              <a:ext cx="607"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lIns="90488" tIns="44450" rIns="90488" bIns="44450">
              <a:spAutoFit/>
            </a:bodyPr>
            <a:lstStyle/>
            <a:p>
              <a:pPr algn="ctr" eaLnBrk="0" hangingPunct="0"/>
              <a:r>
                <a:rPr lang="en-US" sz="2400" b="1">
                  <a:latin typeface="Calibri" pitchFamily="34" charset="0"/>
                </a:rPr>
                <a:t>20</a:t>
              </a:r>
            </a:p>
            <a:p>
              <a:pPr algn="ctr" eaLnBrk="0" hangingPunct="0"/>
              <a:r>
                <a:rPr lang="en-US" sz="2400" b="1">
                  <a:latin typeface="Calibri" pitchFamily="34" charset="0"/>
                </a:rPr>
                <a:t>FEET</a:t>
              </a:r>
            </a:p>
            <a:p>
              <a:pPr algn="ctr" eaLnBrk="0" hangingPunct="0"/>
              <a:r>
                <a:rPr lang="en-US" sz="2400" b="1">
                  <a:latin typeface="Calibri" pitchFamily="34" charset="0"/>
                </a:rPr>
                <a:t>MAX</a:t>
              </a:r>
            </a:p>
          </p:txBody>
        </p:sp>
        <p:sp>
          <p:nvSpPr>
            <p:cNvPr id="26629" name="Line 4"/>
            <p:cNvSpPr>
              <a:spLocks noChangeShapeType="1"/>
            </p:cNvSpPr>
            <p:nvPr/>
          </p:nvSpPr>
          <p:spPr bwMode="auto">
            <a:xfrm>
              <a:off x="1016" y="1598"/>
              <a:ext cx="0" cy="2119"/>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0" name="AutoShape 5"/>
            <p:cNvSpPr>
              <a:spLocks noChangeArrowheads="1"/>
            </p:cNvSpPr>
            <p:nvPr/>
          </p:nvSpPr>
          <p:spPr bwMode="auto">
            <a:xfrm rot="-5400000">
              <a:off x="4095" y="2393"/>
              <a:ext cx="1334" cy="1384"/>
            </a:xfrm>
            <a:prstGeom prst="rtTriangle">
              <a:avLst/>
            </a:prstGeom>
            <a:solidFill>
              <a:srgbClr val="FCFEB9"/>
            </a:solidFill>
            <a:ln w="50800">
              <a:solidFill>
                <a:schemeClr val="tx1"/>
              </a:solidFill>
              <a:miter lim="800000"/>
              <a:headEnd/>
              <a:tailEnd/>
            </a:ln>
          </p:spPr>
          <p:txBody>
            <a:bodyPr wrap="none" anchor="ctr"/>
            <a:lstStyle/>
            <a:p>
              <a:endParaRPr lang="en-US">
                <a:latin typeface="Calibri" pitchFamily="34" charset="0"/>
              </a:endParaRPr>
            </a:p>
          </p:txBody>
        </p:sp>
        <p:sp>
          <p:nvSpPr>
            <p:cNvPr id="26631" name="Rectangle 6"/>
            <p:cNvSpPr>
              <a:spLocks noChangeArrowheads="1"/>
            </p:cNvSpPr>
            <p:nvPr/>
          </p:nvSpPr>
          <p:spPr bwMode="auto">
            <a:xfrm>
              <a:off x="4826" y="3435"/>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lIns="90488" tIns="44450" rIns="90488" bIns="44450">
              <a:spAutoFit/>
            </a:bodyPr>
            <a:lstStyle/>
            <a:p>
              <a:pPr eaLnBrk="0" hangingPunct="0"/>
              <a:r>
                <a:rPr lang="en-US" sz="2800" b="1">
                  <a:latin typeface="Calibri" pitchFamily="34" charset="0"/>
                </a:rPr>
                <a:t>1</a:t>
              </a:r>
            </a:p>
          </p:txBody>
        </p:sp>
        <p:sp>
          <p:nvSpPr>
            <p:cNvPr id="26632" name="Rectangle 7"/>
            <p:cNvSpPr>
              <a:spLocks noChangeArrowheads="1"/>
            </p:cNvSpPr>
            <p:nvPr/>
          </p:nvSpPr>
          <p:spPr bwMode="auto">
            <a:xfrm>
              <a:off x="5164" y="2995"/>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lIns="90488" tIns="44450" rIns="90488" bIns="44450">
              <a:spAutoFit/>
            </a:bodyPr>
            <a:lstStyle/>
            <a:p>
              <a:pPr eaLnBrk="0" hangingPunct="0"/>
              <a:r>
                <a:rPr lang="en-US" sz="2800" b="1">
                  <a:latin typeface="Calibri" pitchFamily="34" charset="0"/>
                </a:rPr>
                <a:t>1</a:t>
              </a:r>
            </a:p>
          </p:txBody>
        </p:sp>
        <p:sp>
          <p:nvSpPr>
            <p:cNvPr id="26633" name="Rectangle 8"/>
            <p:cNvSpPr>
              <a:spLocks noChangeArrowheads="1"/>
            </p:cNvSpPr>
            <p:nvPr/>
          </p:nvSpPr>
          <p:spPr bwMode="auto">
            <a:xfrm>
              <a:off x="2553" y="1645"/>
              <a:ext cx="1908" cy="393"/>
            </a:xfrm>
            <a:prstGeom prst="rect">
              <a:avLst/>
            </a:prstGeom>
            <a:solidFill>
              <a:schemeClr val="accent2"/>
            </a:solidFill>
            <a:ln w="50800">
              <a:solidFill>
                <a:schemeClr val="tx1"/>
              </a:solidFill>
              <a:miter lim="800000"/>
              <a:headEnd/>
              <a:tailEnd/>
            </a:ln>
          </p:spPr>
          <p:txBody>
            <a:bodyPr wrap="none" lIns="90488" tIns="44450" rIns="90488" bIns="44450">
              <a:spAutoFit/>
            </a:bodyPr>
            <a:lstStyle/>
            <a:p>
              <a:pPr eaLnBrk="0" hangingPunct="0"/>
              <a:r>
                <a:rPr lang="en-US" sz="3200" b="1">
                  <a:solidFill>
                    <a:srgbClr val="FCFEB9"/>
                  </a:solidFill>
                  <a:latin typeface="Calibri" pitchFamily="34" charset="0"/>
                </a:rPr>
                <a:t>TYPE B SOILS</a:t>
              </a:r>
            </a:p>
          </p:txBody>
        </p:sp>
        <p:sp>
          <p:nvSpPr>
            <p:cNvPr id="26634" name="Rectangle 9"/>
            <p:cNvSpPr>
              <a:spLocks noChangeArrowheads="1"/>
            </p:cNvSpPr>
            <p:nvPr/>
          </p:nvSpPr>
          <p:spPr bwMode="auto">
            <a:xfrm>
              <a:off x="2230" y="2333"/>
              <a:ext cx="360" cy="345"/>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35" name="Rectangle 10"/>
            <p:cNvSpPr>
              <a:spLocks noChangeArrowheads="1"/>
            </p:cNvSpPr>
            <p:nvPr/>
          </p:nvSpPr>
          <p:spPr bwMode="auto">
            <a:xfrm>
              <a:off x="2230" y="2678"/>
              <a:ext cx="360" cy="342"/>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36" name="Rectangle 11"/>
            <p:cNvSpPr>
              <a:spLocks noChangeArrowheads="1"/>
            </p:cNvSpPr>
            <p:nvPr/>
          </p:nvSpPr>
          <p:spPr bwMode="auto">
            <a:xfrm>
              <a:off x="1875" y="2333"/>
              <a:ext cx="355" cy="345"/>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37" name="Rectangle 12"/>
            <p:cNvSpPr>
              <a:spLocks noChangeArrowheads="1"/>
            </p:cNvSpPr>
            <p:nvPr/>
          </p:nvSpPr>
          <p:spPr bwMode="auto">
            <a:xfrm>
              <a:off x="3293" y="3364"/>
              <a:ext cx="360" cy="342"/>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38" name="Rectangle 13"/>
            <p:cNvSpPr>
              <a:spLocks noChangeArrowheads="1"/>
            </p:cNvSpPr>
            <p:nvPr/>
          </p:nvSpPr>
          <p:spPr bwMode="auto">
            <a:xfrm>
              <a:off x="2946" y="3364"/>
              <a:ext cx="361" cy="342"/>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39" name="Rectangle 14"/>
            <p:cNvSpPr>
              <a:spLocks noChangeArrowheads="1"/>
            </p:cNvSpPr>
            <p:nvPr/>
          </p:nvSpPr>
          <p:spPr bwMode="auto">
            <a:xfrm>
              <a:off x="2590" y="2678"/>
              <a:ext cx="356" cy="342"/>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40" name="Rectangle 15"/>
            <p:cNvSpPr>
              <a:spLocks noChangeArrowheads="1"/>
            </p:cNvSpPr>
            <p:nvPr/>
          </p:nvSpPr>
          <p:spPr bwMode="auto">
            <a:xfrm>
              <a:off x="2590" y="3020"/>
              <a:ext cx="356" cy="344"/>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41" name="Rectangle 16"/>
            <p:cNvSpPr>
              <a:spLocks noChangeArrowheads="1"/>
            </p:cNvSpPr>
            <p:nvPr/>
          </p:nvSpPr>
          <p:spPr bwMode="auto">
            <a:xfrm>
              <a:off x="2946" y="3020"/>
              <a:ext cx="361" cy="344"/>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42" name="Rectangle 17"/>
            <p:cNvSpPr>
              <a:spLocks noChangeArrowheads="1"/>
            </p:cNvSpPr>
            <p:nvPr/>
          </p:nvSpPr>
          <p:spPr bwMode="auto">
            <a:xfrm>
              <a:off x="1514" y="1663"/>
              <a:ext cx="361" cy="342"/>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43" name="Rectangle 18"/>
            <p:cNvSpPr>
              <a:spLocks noChangeArrowheads="1"/>
            </p:cNvSpPr>
            <p:nvPr/>
          </p:nvSpPr>
          <p:spPr bwMode="auto">
            <a:xfrm>
              <a:off x="1875" y="1994"/>
              <a:ext cx="355" cy="339"/>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44" name="Rectangle 19"/>
            <p:cNvSpPr>
              <a:spLocks noChangeArrowheads="1"/>
            </p:cNvSpPr>
            <p:nvPr/>
          </p:nvSpPr>
          <p:spPr bwMode="auto">
            <a:xfrm>
              <a:off x="3653" y="3364"/>
              <a:ext cx="361" cy="342"/>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45" name="Rectangle 20"/>
            <p:cNvSpPr>
              <a:spLocks noChangeArrowheads="1"/>
            </p:cNvSpPr>
            <p:nvPr/>
          </p:nvSpPr>
          <p:spPr bwMode="auto">
            <a:xfrm>
              <a:off x="1514" y="1994"/>
              <a:ext cx="361" cy="339"/>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46" name="Rectangle 21"/>
            <p:cNvSpPr>
              <a:spLocks noChangeArrowheads="1"/>
            </p:cNvSpPr>
            <p:nvPr/>
          </p:nvSpPr>
          <p:spPr bwMode="auto">
            <a:xfrm>
              <a:off x="5085" y="1663"/>
              <a:ext cx="361" cy="342"/>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47" name="Rectangle 22"/>
            <p:cNvSpPr>
              <a:spLocks noChangeArrowheads="1"/>
            </p:cNvSpPr>
            <p:nvPr/>
          </p:nvSpPr>
          <p:spPr bwMode="auto">
            <a:xfrm>
              <a:off x="4370" y="2333"/>
              <a:ext cx="360" cy="345"/>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48" name="Rectangle 23"/>
            <p:cNvSpPr>
              <a:spLocks noChangeArrowheads="1"/>
            </p:cNvSpPr>
            <p:nvPr/>
          </p:nvSpPr>
          <p:spPr bwMode="auto">
            <a:xfrm>
              <a:off x="4370" y="2678"/>
              <a:ext cx="360" cy="342"/>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49" name="Rectangle 24"/>
            <p:cNvSpPr>
              <a:spLocks noChangeArrowheads="1"/>
            </p:cNvSpPr>
            <p:nvPr/>
          </p:nvSpPr>
          <p:spPr bwMode="auto">
            <a:xfrm>
              <a:off x="4730" y="2333"/>
              <a:ext cx="355" cy="345"/>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50" name="Rectangle 25"/>
            <p:cNvSpPr>
              <a:spLocks noChangeArrowheads="1"/>
            </p:cNvSpPr>
            <p:nvPr/>
          </p:nvSpPr>
          <p:spPr bwMode="auto">
            <a:xfrm>
              <a:off x="3307" y="3364"/>
              <a:ext cx="360" cy="342"/>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51" name="Rectangle 26"/>
            <p:cNvSpPr>
              <a:spLocks noChangeArrowheads="1"/>
            </p:cNvSpPr>
            <p:nvPr/>
          </p:nvSpPr>
          <p:spPr bwMode="auto">
            <a:xfrm>
              <a:off x="3653" y="3364"/>
              <a:ext cx="361" cy="342"/>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52" name="Rectangle 27"/>
            <p:cNvSpPr>
              <a:spLocks noChangeArrowheads="1"/>
            </p:cNvSpPr>
            <p:nvPr/>
          </p:nvSpPr>
          <p:spPr bwMode="auto">
            <a:xfrm>
              <a:off x="4014" y="2678"/>
              <a:ext cx="356" cy="342"/>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53" name="Rectangle 28"/>
            <p:cNvSpPr>
              <a:spLocks noChangeArrowheads="1"/>
            </p:cNvSpPr>
            <p:nvPr/>
          </p:nvSpPr>
          <p:spPr bwMode="auto">
            <a:xfrm>
              <a:off x="4014" y="3020"/>
              <a:ext cx="356" cy="344"/>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54" name="Rectangle 29"/>
            <p:cNvSpPr>
              <a:spLocks noChangeArrowheads="1"/>
            </p:cNvSpPr>
            <p:nvPr/>
          </p:nvSpPr>
          <p:spPr bwMode="auto">
            <a:xfrm>
              <a:off x="3653" y="3020"/>
              <a:ext cx="361" cy="344"/>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55" name="Rectangle 30"/>
            <p:cNvSpPr>
              <a:spLocks noChangeArrowheads="1"/>
            </p:cNvSpPr>
            <p:nvPr/>
          </p:nvSpPr>
          <p:spPr bwMode="auto">
            <a:xfrm>
              <a:off x="5085" y="1994"/>
              <a:ext cx="361" cy="339"/>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56" name="Rectangle 31"/>
            <p:cNvSpPr>
              <a:spLocks noChangeArrowheads="1"/>
            </p:cNvSpPr>
            <p:nvPr/>
          </p:nvSpPr>
          <p:spPr bwMode="auto">
            <a:xfrm>
              <a:off x="2946" y="3364"/>
              <a:ext cx="361" cy="342"/>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57" name="Rectangle 32"/>
            <p:cNvSpPr>
              <a:spLocks noChangeArrowheads="1"/>
            </p:cNvSpPr>
            <p:nvPr/>
          </p:nvSpPr>
          <p:spPr bwMode="auto">
            <a:xfrm>
              <a:off x="4730" y="1994"/>
              <a:ext cx="355" cy="339"/>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58" name="AutoShape 33"/>
            <p:cNvSpPr>
              <a:spLocks noChangeArrowheads="1"/>
            </p:cNvSpPr>
            <p:nvPr/>
          </p:nvSpPr>
          <p:spPr bwMode="auto">
            <a:xfrm rot="10800000">
              <a:off x="2604" y="3375"/>
              <a:ext cx="332" cy="319"/>
            </a:xfrm>
            <a:prstGeom prst="rtTriangle">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59" name="AutoShape 34"/>
            <p:cNvSpPr>
              <a:spLocks noChangeArrowheads="1"/>
            </p:cNvSpPr>
            <p:nvPr/>
          </p:nvSpPr>
          <p:spPr bwMode="auto">
            <a:xfrm rot="10800000">
              <a:off x="1885" y="2691"/>
              <a:ext cx="332" cy="318"/>
            </a:xfrm>
            <a:prstGeom prst="rtTriangle">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60" name="AutoShape 35"/>
            <p:cNvSpPr>
              <a:spLocks noChangeArrowheads="1"/>
            </p:cNvSpPr>
            <p:nvPr/>
          </p:nvSpPr>
          <p:spPr bwMode="auto">
            <a:xfrm rot="10800000">
              <a:off x="2246" y="3024"/>
              <a:ext cx="330" cy="315"/>
            </a:xfrm>
            <a:prstGeom prst="rtTriangle">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61" name="AutoShape 36"/>
            <p:cNvSpPr>
              <a:spLocks noChangeArrowheads="1"/>
            </p:cNvSpPr>
            <p:nvPr/>
          </p:nvSpPr>
          <p:spPr bwMode="auto">
            <a:xfrm rot="10800000">
              <a:off x="1542" y="2349"/>
              <a:ext cx="333" cy="317"/>
            </a:xfrm>
            <a:prstGeom prst="rtTriangle">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62" name="AutoShape 37"/>
            <p:cNvSpPr>
              <a:spLocks noChangeArrowheads="1"/>
            </p:cNvSpPr>
            <p:nvPr/>
          </p:nvSpPr>
          <p:spPr bwMode="auto">
            <a:xfrm rot="5400000">
              <a:off x="4031" y="3368"/>
              <a:ext cx="318" cy="332"/>
            </a:xfrm>
            <a:prstGeom prst="rtTriangle">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63" name="AutoShape 38"/>
            <p:cNvSpPr>
              <a:spLocks noChangeArrowheads="1"/>
            </p:cNvSpPr>
            <p:nvPr/>
          </p:nvSpPr>
          <p:spPr bwMode="auto">
            <a:xfrm rot="5400000">
              <a:off x="4356" y="3004"/>
              <a:ext cx="360" cy="332"/>
            </a:xfrm>
            <a:prstGeom prst="rtTriangle">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64" name="AutoShape 39"/>
            <p:cNvSpPr>
              <a:spLocks noChangeArrowheads="1"/>
            </p:cNvSpPr>
            <p:nvPr/>
          </p:nvSpPr>
          <p:spPr bwMode="auto">
            <a:xfrm rot="5400000">
              <a:off x="4736" y="2685"/>
              <a:ext cx="318" cy="330"/>
            </a:xfrm>
            <a:prstGeom prst="rtTriangle">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65" name="AutoShape 40"/>
            <p:cNvSpPr>
              <a:spLocks noChangeArrowheads="1"/>
            </p:cNvSpPr>
            <p:nvPr/>
          </p:nvSpPr>
          <p:spPr bwMode="auto">
            <a:xfrm rot="5400000">
              <a:off x="5106" y="2327"/>
              <a:ext cx="318" cy="330"/>
            </a:xfrm>
            <a:prstGeom prst="rtTriangle">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66" name="AutoShape 41"/>
            <p:cNvSpPr>
              <a:spLocks noChangeArrowheads="1"/>
            </p:cNvSpPr>
            <p:nvPr/>
          </p:nvSpPr>
          <p:spPr bwMode="auto">
            <a:xfrm>
              <a:off x="1860" y="1675"/>
              <a:ext cx="334" cy="319"/>
            </a:xfrm>
            <a:prstGeom prst="rtTriangle">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67" name="AutoShape 42"/>
            <p:cNvSpPr>
              <a:spLocks noChangeArrowheads="1"/>
            </p:cNvSpPr>
            <p:nvPr/>
          </p:nvSpPr>
          <p:spPr bwMode="auto">
            <a:xfrm>
              <a:off x="2590" y="2360"/>
              <a:ext cx="332" cy="318"/>
            </a:xfrm>
            <a:prstGeom prst="rtTriangle">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68" name="AutoShape 43"/>
            <p:cNvSpPr>
              <a:spLocks noChangeArrowheads="1"/>
            </p:cNvSpPr>
            <p:nvPr/>
          </p:nvSpPr>
          <p:spPr bwMode="auto">
            <a:xfrm>
              <a:off x="2946" y="2718"/>
              <a:ext cx="333" cy="318"/>
            </a:xfrm>
            <a:prstGeom prst="rtTriangle">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69" name="AutoShape 44"/>
            <p:cNvSpPr>
              <a:spLocks noChangeArrowheads="1"/>
            </p:cNvSpPr>
            <p:nvPr/>
          </p:nvSpPr>
          <p:spPr bwMode="auto">
            <a:xfrm>
              <a:off x="2217" y="2005"/>
              <a:ext cx="332" cy="319"/>
            </a:xfrm>
            <a:prstGeom prst="rtTriangle">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70" name="AutoShape 45"/>
            <p:cNvSpPr>
              <a:spLocks noChangeArrowheads="1"/>
            </p:cNvSpPr>
            <p:nvPr/>
          </p:nvSpPr>
          <p:spPr bwMode="auto">
            <a:xfrm rot="-5400000">
              <a:off x="4750" y="1669"/>
              <a:ext cx="318" cy="332"/>
            </a:xfrm>
            <a:prstGeom prst="rtTriangle">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71" name="AutoShape 46"/>
            <p:cNvSpPr>
              <a:spLocks noChangeArrowheads="1"/>
            </p:cNvSpPr>
            <p:nvPr/>
          </p:nvSpPr>
          <p:spPr bwMode="auto">
            <a:xfrm rot="-5400000">
              <a:off x="4390" y="1999"/>
              <a:ext cx="318" cy="330"/>
            </a:xfrm>
            <a:prstGeom prst="rtTriangle">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72" name="AutoShape 47"/>
            <p:cNvSpPr>
              <a:spLocks noChangeArrowheads="1"/>
            </p:cNvSpPr>
            <p:nvPr/>
          </p:nvSpPr>
          <p:spPr bwMode="auto">
            <a:xfrm rot="-5400000">
              <a:off x="4046" y="2341"/>
              <a:ext cx="316" cy="332"/>
            </a:xfrm>
            <a:prstGeom prst="rtTriangle">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73" name="AutoShape 48"/>
            <p:cNvSpPr>
              <a:spLocks noChangeArrowheads="1"/>
            </p:cNvSpPr>
            <p:nvPr/>
          </p:nvSpPr>
          <p:spPr bwMode="auto">
            <a:xfrm rot="-5400000">
              <a:off x="3687" y="2683"/>
              <a:ext cx="316" cy="356"/>
            </a:xfrm>
            <a:prstGeom prst="rtTriangle">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74" name="AutoShape 49"/>
            <p:cNvSpPr>
              <a:spLocks noChangeArrowheads="1"/>
            </p:cNvSpPr>
            <p:nvPr/>
          </p:nvSpPr>
          <p:spPr bwMode="auto">
            <a:xfrm rot="-5400000">
              <a:off x="3326" y="3017"/>
              <a:ext cx="314" cy="352"/>
            </a:xfrm>
            <a:prstGeom prst="rtTriangle">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75" name="AutoShape 50"/>
            <p:cNvSpPr>
              <a:spLocks noChangeArrowheads="1"/>
            </p:cNvSpPr>
            <p:nvPr/>
          </p:nvSpPr>
          <p:spPr bwMode="auto">
            <a:xfrm>
              <a:off x="3279" y="3020"/>
              <a:ext cx="335" cy="319"/>
            </a:xfrm>
            <a:prstGeom prst="rtTriangle">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6676" name="Rectangle 51"/>
            <p:cNvSpPr>
              <a:spLocks noChangeArrowheads="1"/>
            </p:cNvSpPr>
            <p:nvPr/>
          </p:nvSpPr>
          <p:spPr bwMode="auto">
            <a:xfrm>
              <a:off x="3262" y="3016"/>
              <a:ext cx="396" cy="319"/>
            </a:xfrm>
            <a:prstGeom prst="rect">
              <a:avLst/>
            </a:prstGeom>
            <a:solidFill>
              <a:srgbClr val="AD6900"/>
            </a:solidFill>
            <a:ln>
              <a:noFill/>
            </a:ln>
            <a:extLs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143000" y="762000"/>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7651" name="Rectangle 3"/>
          <p:cNvSpPr>
            <a:spLocks noChangeArrowheads="1"/>
          </p:cNvSpPr>
          <p:nvPr/>
        </p:nvSpPr>
        <p:spPr bwMode="auto">
          <a:xfrm>
            <a:off x="1143000" y="2133600"/>
            <a:ext cx="716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anchor="ctr"/>
          <a:lstStyle/>
          <a:p>
            <a:endParaRPr lang="en-US">
              <a:latin typeface="Calibri" pitchFamily="34" charset="0"/>
            </a:endParaRPr>
          </a:p>
        </p:txBody>
      </p:sp>
      <p:sp>
        <p:nvSpPr>
          <p:cNvPr id="27652" name="Rectangle 4"/>
          <p:cNvSpPr>
            <a:spLocks noGrp="1" noChangeArrowheads="1"/>
          </p:cNvSpPr>
          <p:nvPr>
            <p:ph type="title"/>
          </p:nvPr>
        </p:nvSpPr>
        <p:spPr>
          <a:xfrm>
            <a:off x="914400" y="457200"/>
            <a:ext cx="7162800" cy="1143000"/>
          </a:xfrm>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a:lnSpc>
                <a:spcPct val="90000"/>
              </a:lnSpc>
            </a:pPr>
            <a:r>
              <a:rPr lang="en-US" sz="3600" b="1" smtClean="0">
                <a:latin typeface="Arial" charset="0"/>
              </a:rPr>
              <a:t>SHIELDING</a:t>
            </a:r>
          </a:p>
        </p:txBody>
      </p:sp>
      <p:sp>
        <p:nvSpPr>
          <p:cNvPr id="114693" name="Rectangle 5"/>
          <p:cNvSpPr>
            <a:spLocks noGrp="1" noChangeArrowheads="1"/>
          </p:cNvSpPr>
          <p:nvPr>
            <p:ph type="body" idx="1"/>
          </p:nvPr>
        </p:nvSpPr>
        <p:spPr>
          <a:xfrm>
            <a:off x="568325" y="2286000"/>
            <a:ext cx="2649538" cy="371475"/>
          </a:xfrm>
          <a:ln w="12700">
            <a:miter lim="800000"/>
            <a:headEnd/>
            <a:tailEnd/>
          </a:ln>
        </p:spPr>
        <p:txBody>
          <a:bodyPr lIns="90488" tIns="44450" rIns="90488" bIns="44450" rtlCol="0">
            <a:normAutofit fontScale="70000" lnSpcReduction="20000"/>
          </a:bodyPr>
          <a:lstStyle/>
          <a:p>
            <a:pPr fontAlgn="auto">
              <a:spcAft>
                <a:spcPts val="0"/>
              </a:spcAft>
              <a:buFont typeface="Arial" pitchFamily="34" charset="0"/>
              <a:buNone/>
              <a:defRPr/>
            </a:pPr>
            <a:r>
              <a:rPr lang="en-US" dirty="0"/>
              <a:t>  </a:t>
            </a:r>
          </a:p>
        </p:txBody>
      </p:sp>
      <p:sp>
        <p:nvSpPr>
          <p:cNvPr id="27654" name="Rectangle 6"/>
          <p:cNvSpPr>
            <a:spLocks noChangeArrowheads="1"/>
          </p:cNvSpPr>
          <p:nvPr/>
        </p:nvSpPr>
        <p:spPr bwMode="auto">
          <a:xfrm>
            <a:off x="533400" y="1447800"/>
            <a:ext cx="8229600"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90488" tIns="44450" rIns="90488" bIns="44450">
            <a:spAutoFit/>
          </a:bodyPr>
          <a:lstStyle/>
          <a:p>
            <a:pPr marL="0" lvl="1" algn="ctr" eaLnBrk="0" hangingPunct="0"/>
            <a:r>
              <a:rPr lang="en-US" sz="3200">
                <a:latin typeface="Calibri" pitchFamily="34" charset="0"/>
              </a:rPr>
              <a:t>Shield systems must project at least 18 inches above the lowest point where the excavation face begins to slope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rench_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93035" y="655638"/>
            <a:ext cx="3689350" cy="5546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677" name="TextBox 4"/>
          <p:cNvSpPr txBox="1">
            <a:spLocks noChangeArrowheads="1"/>
          </p:cNvSpPr>
          <p:nvPr/>
        </p:nvSpPr>
        <p:spPr bwMode="auto">
          <a:xfrm>
            <a:off x="762000" y="5334000"/>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200">
                <a:solidFill>
                  <a:srgbClr val="FF0000"/>
                </a:solidFill>
              </a:rPr>
              <a:t>Unsafe trench</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rench_0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739140"/>
            <a:ext cx="8526136" cy="571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701" name="Rectangle 4"/>
          <p:cNvSpPr>
            <a:spLocks noChangeArrowheads="1"/>
          </p:cNvSpPr>
          <p:nvPr/>
        </p:nvSpPr>
        <p:spPr bwMode="auto">
          <a:xfrm>
            <a:off x="5486400" y="4572000"/>
            <a:ext cx="2352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b="1" dirty="0">
                <a:solidFill>
                  <a:srgbClr val="FF0000"/>
                </a:solidFill>
                <a:latin typeface="Calibri" pitchFamily="34" charset="0"/>
              </a:rPr>
              <a:t>Unsafe trench</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rench_0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81288" y="606425"/>
            <a:ext cx="3781425" cy="5643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725" name="Rectangle 4"/>
          <p:cNvSpPr>
            <a:spLocks noChangeArrowheads="1"/>
          </p:cNvSpPr>
          <p:nvPr/>
        </p:nvSpPr>
        <p:spPr bwMode="auto">
          <a:xfrm>
            <a:off x="304801" y="5486400"/>
            <a:ext cx="1981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b="1" dirty="0">
                <a:solidFill>
                  <a:srgbClr val="FF0000"/>
                </a:solidFill>
                <a:latin typeface="Calibri" pitchFamily="34" charset="0"/>
              </a:rPr>
              <a:t>Unsafe trench</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smtClean="0"/>
          </a:p>
        </p:txBody>
      </p:sp>
      <p:sp>
        <p:nvSpPr>
          <p:cNvPr id="31747" name="Content Placeholder 2"/>
          <p:cNvSpPr>
            <a:spLocks noGrp="1"/>
          </p:cNvSpPr>
          <p:nvPr>
            <p:ph idx="1"/>
          </p:nvPr>
        </p:nvSpPr>
        <p:spPr/>
        <p:txBody>
          <a:bodyPr/>
          <a:lstStyle/>
          <a:p>
            <a:endParaRPr lang="en-US" smtClean="0"/>
          </a:p>
        </p:txBody>
      </p:sp>
      <p:pic>
        <p:nvPicPr>
          <p:cNvPr id="4" name="Picture 2" descr="trench_0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762000"/>
            <a:ext cx="8256573" cy="548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749" name="Rectangle 4"/>
          <p:cNvSpPr>
            <a:spLocks noChangeArrowheads="1"/>
          </p:cNvSpPr>
          <p:nvPr/>
        </p:nvSpPr>
        <p:spPr bwMode="auto">
          <a:xfrm>
            <a:off x="5334000" y="4572000"/>
            <a:ext cx="1671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1" dirty="0">
                <a:solidFill>
                  <a:srgbClr val="FF0000"/>
                </a:solidFill>
                <a:latin typeface="Calibri" pitchFamily="34" charset="0"/>
              </a:rPr>
              <a:t>Unsafe trench</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US" smtClean="0"/>
          </a:p>
        </p:txBody>
      </p:sp>
      <p:sp>
        <p:nvSpPr>
          <p:cNvPr id="32771" name="Content Placeholder 2"/>
          <p:cNvSpPr>
            <a:spLocks noGrp="1"/>
          </p:cNvSpPr>
          <p:nvPr>
            <p:ph idx="1"/>
          </p:nvPr>
        </p:nvSpPr>
        <p:spPr/>
        <p:txBody>
          <a:bodyPr/>
          <a:lstStyle/>
          <a:p>
            <a:endParaRPr lang="en-US" smtClean="0"/>
          </a:p>
        </p:txBody>
      </p:sp>
      <p:pic>
        <p:nvPicPr>
          <p:cNvPr id="4" name="Picture 3" descr="trench_0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762000"/>
            <a:ext cx="8501874" cy="556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2773" name="Rectangle 4"/>
          <p:cNvSpPr>
            <a:spLocks noChangeArrowheads="1"/>
          </p:cNvSpPr>
          <p:nvPr/>
        </p:nvSpPr>
        <p:spPr bwMode="auto">
          <a:xfrm>
            <a:off x="759664" y="4495800"/>
            <a:ext cx="1671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1" dirty="0">
                <a:solidFill>
                  <a:srgbClr val="FF0000"/>
                </a:solidFill>
                <a:latin typeface="Calibri" pitchFamily="34" charset="0"/>
              </a:rPr>
              <a:t>Unsafe trench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295400" y="609600"/>
            <a:ext cx="60293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90488" tIns="44450" rIns="90488" bIns="44450">
            <a:spAutoFit/>
          </a:bodyPr>
          <a:lstStyle/>
          <a:p>
            <a:pPr algn="ctr" eaLnBrk="0" hangingPunct="0"/>
            <a:r>
              <a:rPr lang="en-US" sz="3600" b="1">
                <a:latin typeface="Calibri" pitchFamily="34" charset="0"/>
              </a:rPr>
              <a:t>SOIL WEIGHT</a:t>
            </a:r>
            <a:r>
              <a:rPr lang="en-US" sz="3200" b="1">
                <a:solidFill>
                  <a:schemeClr val="bg1"/>
                </a:solidFill>
                <a:latin typeface="Calibri" pitchFamily="34" charset="0"/>
              </a:rPr>
              <a:t>?</a:t>
            </a:r>
          </a:p>
        </p:txBody>
      </p:sp>
      <p:sp>
        <p:nvSpPr>
          <p:cNvPr id="5123" name="Rectangle 3"/>
          <p:cNvSpPr>
            <a:spLocks noChangeArrowheads="1"/>
          </p:cNvSpPr>
          <p:nvPr/>
        </p:nvSpPr>
        <p:spPr bwMode="auto">
          <a:xfrm>
            <a:off x="533400" y="1752600"/>
            <a:ext cx="7885113"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lIns="90488" tIns="44450" rIns="90488" bIns="44450">
            <a:spAutoFit/>
          </a:bodyPr>
          <a:lstStyle/>
          <a:p>
            <a:pPr eaLnBrk="0" hangingPunct="0">
              <a:lnSpc>
                <a:spcPct val="90000"/>
              </a:lnSpc>
            </a:pPr>
            <a:r>
              <a:rPr lang="en-US" sz="2800">
                <a:latin typeface="Calibri" pitchFamily="34" charset="0"/>
              </a:rPr>
              <a:t>DEPENDING ON THE DENSITY AND WATER CONTENT:</a:t>
            </a:r>
          </a:p>
          <a:p>
            <a:pPr eaLnBrk="0" hangingPunct="0">
              <a:lnSpc>
                <a:spcPct val="90000"/>
              </a:lnSpc>
            </a:pPr>
            <a:endParaRPr lang="en-US" sz="2800">
              <a:latin typeface="Calibri" pitchFamily="34" charset="0"/>
            </a:endParaRPr>
          </a:p>
          <a:p>
            <a:pPr eaLnBrk="0" hangingPunct="0">
              <a:lnSpc>
                <a:spcPct val="90000"/>
              </a:lnSpc>
              <a:buFont typeface="Arial" charset="0"/>
              <a:buChar char="•"/>
            </a:pPr>
            <a:r>
              <a:rPr lang="en-US" sz="2800">
                <a:latin typeface="Calibri" pitchFamily="34" charset="0"/>
              </a:rPr>
              <a:t>  One cubic yard weighs	- 3000lbs or more</a:t>
            </a:r>
          </a:p>
          <a:p>
            <a:pPr eaLnBrk="0" hangingPunct="0">
              <a:lnSpc>
                <a:spcPct val="90000"/>
              </a:lnSpc>
              <a:buFont typeface="Arial" charset="0"/>
              <a:buChar char="•"/>
            </a:pPr>
            <a:endParaRPr lang="en-US" sz="2800">
              <a:latin typeface="Calibri" pitchFamily="34" charset="0"/>
            </a:endParaRPr>
          </a:p>
          <a:p>
            <a:pPr eaLnBrk="0" hangingPunct="0">
              <a:lnSpc>
                <a:spcPct val="90000"/>
              </a:lnSpc>
              <a:buFont typeface="Arial" charset="0"/>
              <a:buChar char="•"/>
            </a:pPr>
            <a:r>
              <a:rPr lang="en-US" sz="2800">
                <a:latin typeface="Calibri" pitchFamily="34" charset="0"/>
              </a:rPr>
              <a:t>  One cubic foot weighs	- 100lbs or more</a:t>
            </a:r>
          </a:p>
        </p:txBody>
      </p:sp>
      <p:grpSp>
        <p:nvGrpSpPr>
          <p:cNvPr id="5124" name="Group 9"/>
          <p:cNvGrpSpPr>
            <a:grpSpLocks/>
          </p:cNvGrpSpPr>
          <p:nvPr/>
        </p:nvGrpSpPr>
        <p:grpSpPr bwMode="auto">
          <a:xfrm>
            <a:off x="633413" y="4057650"/>
            <a:ext cx="3705225" cy="2287588"/>
            <a:chOff x="399" y="2556"/>
            <a:chExt cx="2334" cy="1441"/>
          </a:xfrm>
        </p:grpSpPr>
        <p:sp>
          <p:nvSpPr>
            <p:cNvPr id="5132" name="Rectangle 4"/>
            <p:cNvSpPr>
              <a:spLocks noChangeArrowheads="1"/>
            </p:cNvSpPr>
            <p:nvPr/>
          </p:nvSpPr>
          <p:spPr bwMode="auto">
            <a:xfrm>
              <a:off x="1286" y="2662"/>
              <a:ext cx="1246" cy="1048"/>
            </a:xfrm>
            <a:prstGeom prst="rect">
              <a:avLst/>
            </a:prstGeom>
            <a:pattFill prst="pct75">
              <a:fgClr>
                <a:srgbClr val="AD6900"/>
              </a:fgClr>
              <a:bgClr>
                <a:schemeClr val="bg1"/>
              </a:bgClr>
            </a:pattFill>
            <a:ln w="50800">
              <a:solidFill>
                <a:schemeClr val="tx1"/>
              </a:solidFill>
              <a:miter lim="800000"/>
              <a:headEnd/>
              <a:tailEnd/>
            </a:ln>
          </p:spPr>
          <p:txBody>
            <a:bodyPr wrap="none" anchor="ctr"/>
            <a:lstStyle/>
            <a:p>
              <a:endParaRPr lang="en-US">
                <a:latin typeface="Calibri" pitchFamily="34" charset="0"/>
              </a:endParaRPr>
            </a:p>
          </p:txBody>
        </p:sp>
        <p:sp>
          <p:nvSpPr>
            <p:cNvPr id="5133" name="Rectangle 5"/>
            <p:cNvSpPr>
              <a:spLocks noChangeArrowheads="1"/>
            </p:cNvSpPr>
            <p:nvPr/>
          </p:nvSpPr>
          <p:spPr bwMode="auto">
            <a:xfrm>
              <a:off x="1144" y="3732"/>
              <a:ext cx="1589"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lIns="90488" tIns="44450" rIns="90488" bIns="44450">
              <a:spAutoFit/>
            </a:bodyPr>
            <a:lstStyle/>
            <a:p>
              <a:pPr eaLnBrk="0" hangingPunct="0">
                <a:lnSpc>
                  <a:spcPct val="90000"/>
                </a:lnSpc>
              </a:pPr>
              <a:r>
                <a:rPr lang="en-US" sz="2400" b="1">
                  <a:latin typeface="Calibri" pitchFamily="34" charset="0"/>
                </a:rPr>
                <a:t>3000lbs or more</a:t>
              </a:r>
            </a:p>
          </p:txBody>
        </p:sp>
        <p:sp>
          <p:nvSpPr>
            <p:cNvPr id="5134" name="Line 6"/>
            <p:cNvSpPr>
              <a:spLocks noChangeShapeType="1"/>
            </p:cNvSpPr>
            <p:nvPr/>
          </p:nvSpPr>
          <p:spPr bwMode="auto">
            <a:xfrm>
              <a:off x="1156" y="2671"/>
              <a:ext cx="0" cy="1008"/>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5" name="Rectangle 7"/>
            <p:cNvSpPr>
              <a:spLocks noChangeArrowheads="1"/>
            </p:cNvSpPr>
            <p:nvPr/>
          </p:nvSpPr>
          <p:spPr bwMode="auto">
            <a:xfrm>
              <a:off x="399" y="3059"/>
              <a:ext cx="6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lIns="90488" tIns="44450" rIns="90488" bIns="44450">
              <a:spAutoFit/>
            </a:bodyPr>
            <a:lstStyle/>
            <a:p>
              <a:pPr eaLnBrk="0" hangingPunct="0"/>
              <a:r>
                <a:rPr lang="en-US" sz="2000" b="1">
                  <a:latin typeface="Calibri" pitchFamily="34" charset="0"/>
                </a:rPr>
                <a:t>3 FEET</a:t>
              </a:r>
            </a:p>
          </p:txBody>
        </p:sp>
        <p:sp>
          <p:nvSpPr>
            <p:cNvPr id="5136" name="Line 8"/>
            <p:cNvSpPr>
              <a:spLocks noChangeShapeType="1"/>
            </p:cNvSpPr>
            <p:nvPr/>
          </p:nvSpPr>
          <p:spPr bwMode="auto">
            <a:xfrm>
              <a:off x="1387" y="2556"/>
              <a:ext cx="1008" cy="0"/>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125" name="Group 16"/>
          <p:cNvGrpSpPr>
            <a:grpSpLocks/>
          </p:cNvGrpSpPr>
          <p:nvPr/>
        </p:nvGrpSpPr>
        <p:grpSpPr bwMode="auto">
          <a:xfrm>
            <a:off x="4856163" y="4886325"/>
            <a:ext cx="3722687" cy="1438275"/>
            <a:chOff x="3059" y="3078"/>
            <a:chExt cx="2345" cy="906"/>
          </a:xfrm>
        </p:grpSpPr>
        <p:grpSp>
          <p:nvGrpSpPr>
            <p:cNvPr id="5126" name="Group 14"/>
            <p:cNvGrpSpPr>
              <a:grpSpLocks/>
            </p:cNvGrpSpPr>
            <p:nvPr/>
          </p:nvGrpSpPr>
          <p:grpSpPr bwMode="auto">
            <a:xfrm>
              <a:off x="3851" y="3078"/>
              <a:ext cx="1553" cy="906"/>
              <a:chOff x="3851" y="3078"/>
              <a:chExt cx="1553" cy="906"/>
            </a:xfrm>
          </p:grpSpPr>
          <p:sp>
            <p:nvSpPr>
              <p:cNvPr id="5128" name="Rectangle 10"/>
              <p:cNvSpPr>
                <a:spLocks noChangeArrowheads="1"/>
              </p:cNvSpPr>
              <p:nvPr/>
            </p:nvSpPr>
            <p:spPr bwMode="auto">
              <a:xfrm>
                <a:off x="3996" y="3211"/>
                <a:ext cx="520" cy="472"/>
              </a:xfrm>
              <a:prstGeom prst="rect">
                <a:avLst/>
              </a:prstGeom>
              <a:pattFill prst="pct75">
                <a:fgClr>
                  <a:srgbClr val="AD6900"/>
                </a:fgClr>
                <a:bgClr>
                  <a:schemeClr val="bg1"/>
                </a:bgClr>
              </a:pattFill>
              <a:ln w="50800">
                <a:solidFill>
                  <a:schemeClr val="tx1"/>
                </a:solidFill>
                <a:miter lim="800000"/>
                <a:headEnd/>
                <a:tailEnd/>
              </a:ln>
            </p:spPr>
            <p:txBody>
              <a:bodyPr wrap="none" anchor="ctr"/>
              <a:lstStyle/>
              <a:p>
                <a:endParaRPr lang="en-US">
                  <a:latin typeface="Calibri" pitchFamily="34" charset="0"/>
                </a:endParaRPr>
              </a:p>
            </p:txBody>
          </p:sp>
          <p:sp>
            <p:nvSpPr>
              <p:cNvPr id="5129" name="Rectangle 11"/>
              <p:cNvSpPr>
                <a:spLocks noChangeArrowheads="1"/>
              </p:cNvSpPr>
              <p:nvPr/>
            </p:nvSpPr>
            <p:spPr bwMode="auto">
              <a:xfrm>
                <a:off x="3922" y="3719"/>
                <a:ext cx="148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lIns="90488" tIns="44450" rIns="90488" bIns="44450">
                <a:spAutoFit/>
              </a:bodyPr>
              <a:lstStyle/>
              <a:p>
                <a:pPr eaLnBrk="0" hangingPunct="0">
                  <a:lnSpc>
                    <a:spcPct val="90000"/>
                  </a:lnSpc>
                </a:pPr>
                <a:r>
                  <a:rPr lang="en-US" sz="2400" b="1">
                    <a:latin typeface="Calibri" pitchFamily="34" charset="0"/>
                  </a:rPr>
                  <a:t>100lbs or more</a:t>
                </a:r>
              </a:p>
            </p:txBody>
          </p:sp>
          <p:sp>
            <p:nvSpPr>
              <p:cNvPr id="5130" name="Line 12"/>
              <p:cNvSpPr>
                <a:spLocks noChangeShapeType="1"/>
              </p:cNvSpPr>
              <p:nvPr/>
            </p:nvSpPr>
            <p:spPr bwMode="auto">
              <a:xfrm>
                <a:off x="3851" y="3219"/>
                <a:ext cx="0" cy="472"/>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1" name="Line 13"/>
              <p:cNvSpPr>
                <a:spLocks noChangeShapeType="1"/>
              </p:cNvSpPr>
              <p:nvPr/>
            </p:nvSpPr>
            <p:spPr bwMode="auto">
              <a:xfrm>
                <a:off x="3954" y="3078"/>
                <a:ext cx="548" cy="0"/>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127" name="Rectangle 15"/>
            <p:cNvSpPr>
              <a:spLocks noChangeArrowheads="1"/>
            </p:cNvSpPr>
            <p:nvPr/>
          </p:nvSpPr>
          <p:spPr bwMode="auto">
            <a:xfrm>
              <a:off x="3059" y="3307"/>
              <a:ext cx="6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lIns="90488" tIns="44450" rIns="90488" bIns="44450">
              <a:spAutoFit/>
            </a:bodyPr>
            <a:lstStyle/>
            <a:p>
              <a:pPr eaLnBrk="0" hangingPunct="0"/>
              <a:r>
                <a:rPr lang="en-US" sz="2000" b="1">
                  <a:latin typeface="Calibri" pitchFamily="34" charset="0"/>
                </a:rPr>
                <a:t>1 FOOT</a:t>
              </a:r>
            </a:p>
          </p:txBody>
        </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rench_1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792480"/>
            <a:ext cx="8442625" cy="563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797" name="Rectangle 4"/>
          <p:cNvSpPr>
            <a:spLocks noChangeArrowheads="1"/>
          </p:cNvSpPr>
          <p:nvPr/>
        </p:nvSpPr>
        <p:spPr bwMode="auto">
          <a:xfrm>
            <a:off x="4724400" y="3381345"/>
            <a:ext cx="1671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1" dirty="0">
                <a:solidFill>
                  <a:srgbClr val="FF0000"/>
                </a:solidFill>
                <a:latin typeface="Calibri" pitchFamily="34" charset="0"/>
              </a:rPr>
              <a:t>Unsafe trench</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smtClean="0"/>
          </a:p>
        </p:txBody>
      </p:sp>
      <p:sp>
        <p:nvSpPr>
          <p:cNvPr id="34819" name="Content Placeholder 2"/>
          <p:cNvSpPr>
            <a:spLocks noGrp="1"/>
          </p:cNvSpPr>
          <p:nvPr>
            <p:ph idx="1"/>
          </p:nvPr>
        </p:nvSpPr>
        <p:spPr/>
        <p:txBody>
          <a:bodyPr/>
          <a:lstStyle/>
          <a:p>
            <a:endParaRPr lang="en-US" smtClean="0"/>
          </a:p>
        </p:txBody>
      </p:sp>
      <p:pic>
        <p:nvPicPr>
          <p:cNvPr id="4" name="Picture 4" descr="trench_1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617219"/>
            <a:ext cx="8382000" cy="56673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4821" name="Rectangle 4"/>
          <p:cNvSpPr>
            <a:spLocks noChangeArrowheads="1"/>
          </p:cNvSpPr>
          <p:nvPr/>
        </p:nvSpPr>
        <p:spPr bwMode="auto">
          <a:xfrm>
            <a:off x="1064464" y="5029200"/>
            <a:ext cx="1671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1" dirty="0">
                <a:solidFill>
                  <a:srgbClr val="FF0000"/>
                </a:solidFill>
                <a:latin typeface="Calibri" pitchFamily="34" charset="0"/>
              </a:rPr>
              <a:t>Unsafe trench</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smtClean="0"/>
          </a:p>
        </p:txBody>
      </p:sp>
      <p:sp>
        <p:nvSpPr>
          <p:cNvPr id="35843" name="Content Placeholder 2"/>
          <p:cNvSpPr>
            <a:spLocks noGrp="1"/>
          </p:cNvSpPr>
          <p:nvPr>
            <p:ph idx="1"/>
          </p:nvPr>
        </p:nvSpPr>
        <p:spPr/>
        <p:txBody>
          <a:bodyPr/>
          <a:lstStyle/>
          <a:p>
            <a:endParaRPr lang="en-US" smtClean="0"/>
          </a:p>
        </p:txBody>
      </p:sp>
      <p:pic>
        <p:nvPicPr>
          <p:cNvPr id="4" name="Picture 2" descr="trench_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4330" y="773430"/>
            <a:ext cx="8436362" cy="563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5845" name="Rectangle 4"/>
          <p:cNvSpPr>
            <a:spLocks noChangeArrowheads="1"/>
          </p:cNvSpPr>
          <p:nvPr/>
        </p:nvSpPr>
        <p:spPr bwMode="auto">
          <a:xfrm>
            <a:off x="533400" y="2400300"/>
            <a:ext cx="3684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400" b="1" dirty="0">
                <a:solidFill>
                  <a:srgbClr val="FF0000"/>
                </a:solidFill>
                <a:latin typeface="Calibri" pitchFamily="34" charset="0"/>
              </a:rPr>
              <a:t>Unsafe trench</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smtClean="0"/>
          </a:p>
        </p:txBody>
      </p:sp>
      <p:sp>
        <p:nvSpPr>
          <p:cNvPr id="36867" name="Content Placeholder 2"/>
          <p:cNvSpPr>
            <a:spLocks noGrp="1"/>
          </p:cNvSpPr>
          <p:nvPr>
            <p:ph idx="1"/>
          </p:nvPr>
        </p:nvSpPr>
        <p:spPr/>
        <p:txBody>
          <a:bodyPr/>
          <a:lstStyle/>
          <a:p>
            <a:endParaRPr lang="en-US" smtClean="0"/>
          </a:p>
        </p:txBody>
      </p:sp>
      <p:pic>
        <p:nvPicPr>
          <p:cNvPr id="4" name="Picture 4" descr="March 2005 Pics 02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a:xfrm>
            <a:off x="377622" y="238155"/>
            <a:ext cx="8229600" cy="617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6869" name="Rectangle 4"/>
          <p:cNvSpPr>
            <a:spLocks noChangeArrowheads="1"/>
          </p:cNvSpPr>
          <p:nvPr/>
        </p:nvSpPr>
        <p:spPr bwMode="auto">
          <a:xfrm>
            <a:off x="5943600" y="2286000"/>
            <a:ext cx="26598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400" b="1" dirty="0" smtClean="0">
                <a:solidFill>
                  <a:srgbClr val="FF0000"/>
                </a:solidFill>
                <a:latin typeface="Calibri" pitchFamily="34" charset="0"/>
              </a:rPr>
              <a:t>Unsafe trench</a:t>
            </a:r>
            <a:endParaRPr lang="en-US" sz="2400" b="1"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endParaRPr lang="en-US" smtClean="0"/>
          </a:p>
        </p:txBody>
      </p:sp>
      <p:sp>
        <p:nvSpPr>
          <p:cNvPr id="37891" name="Content Placeholder 2"/>
          <p:cNvSpPr>
            <a:spLocks noGrp="1"/>
          </p:cNvSpPr>
          <p:nvPr>
            <p:ph idx="1"/>
          </p:nvPr>
        </p:nvSpPr>
        <p:spPr/>
        <p:txBody>
          <a:bodyPr/>
          <a:lstStyle/>
          <a:p>
            <a:endParaRPr lang="en-US" smtClean="0"/>
          </a:p>
        </p:txBody>
      </p:sp>
      <p:pic>
        <p:nvPicPr>
          <p:cNvPr id="4" name="Picture 4" descr="March 2005 Pics 03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a:xfrm>
            <a:off x="381000" y="152400"/>
            <a:ext cx="8382000" cy="6286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7893" name="Rectangle 4"/>
          <p:cNvSpPr>
            <a:spLocks noChangeArrowheads="1"/>
          </p:cNvSpPr>
          <p:nvPr/>
        </p:nvSpPr>
        <p:spPr bwMode="auto">
          <a:xfrm>
            <a:off x="5791200" y="4800600"/>
            <a:ext cx="2960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400" b="1" dirty="0">
                <a:solidFill>
                  <a:srgbClr val="FF0000"/>
                </a:solidFill>
                <a:latin typeface="Calibri" pitchFamily="34" charset="0"/>
              </a:rPr>
              <a:t>Unsafe trench</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rench_1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838200"/>
            <a:ext cx="8355868" cy="556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rench_1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92400" y="655638"/>
            <a:ext cx="3759200" cy="5546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1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343025" y="1028700"/>
            <a:ext cx="12874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lIns="90488" tIns="44450" rIns="90488" bIns="44450">
            <a:spAutoFit/>
          </a:bodyPr>
          <a:lstStyle/>
          <a:p>
            <a:pPr eaLnBrk="0" hangingPunct="0"/>
            <a:r>
              <a:rPr lang="en-US" sz="3600" b="1">
                <a:solidFill>
                  <a:schemeClr val="bg1"/>
                </a:solidFill>
                <a:latin typeface="Calibri" pitchFamily="34" charset="0"/>
              </a:rPr>
              <a:t>DYNA</a:t>
            </a:r>
          </a:p>
        </p:txBody>
      </p:sp>
      <p:sp>
        <p:nvSpPr>
          <p:cNvPr id="6147" name="Rectangle 3"/>
          <p:cNvSpPr>
            <a:spLocks noChangeArrowheads="1"/>
          </p:cNvSpPr>
          <p:nvPr/>
        </p:nvSpPr>
        <p:spPr bwMode="auto">
          <a:xfrm>
            <a:off x="685800" y="1828800"/>
            <a:ext cx="355758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lIns="90488" tIns="44450" rIns="90488" bIns="44450">
            <a:spAutoFit/>
          </a:bodyPr>
          <a:lstStyle/>
          <a:p>
            <a:pPr eaLnBrk="0" hangingPunct="0">
              <a:lnSpc>
                <a:spcPct val="90000"/>
              </a:lnSpc>
            </a:pPr>
            <a:r>
              <a:rPr lang="en-US" sz="2400" b="1">
                <a:latin typeface="Calibri" pitchFamily="34" charset="0"/>
              </a:rPr>
              <a:t>  CAVE-INS RESULT FROM:</a:t>
            </a:r>
          </a:p>
        </p:txBody>
      </p:sp>
      <p:sp>
        <p:nvSpPr>
          <p:cNvPr id="6148" name="Rectangle 4"/>
          <p:cNvSpPr>
            <a:spLocks noChangeArrowheads="1"/>
          </p:cNvSpPr>
          <p:nvPr/>
        </p:nvSpPr>
        <p:spPr bwMode="auto">
          <a:xfrm>
            <a:off x="914400" y="2286000"/>
            <a:ext cx="7140575"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90488" tIns="44450" rIns="90488" bIns="44450">
            <a:spAutoFit/>
          </a:bodyPr>
          <a:lstStyle/>
          <a:p>
            <a:pPr eaLnBrk="0" hangingPunct="0">
              <a:lnSpc>
                <a:spcPct val="125000"/>
              </a:lnSpc>
              <a:buFont typeface="Arial" charset="0"/>
              <a:buChar char="•"/>
            </a:pPr>
            <a:r>
              <a:rPr lang="en-US" sz="2000" b="1">
                <a:latin typeface="Calibri" pitchFamily="34" charset="0"/>
              </a:rPr>
              <a:t> </a:t>
            </a:r>
            <a:r>
              <a:rPr lang="en-US" sz="2800">
                <a:latin typeface="Calibri" pitchFamily="34" charset="0"/>
              </a:rPr>
              <a:t>Vibrations</a:t>
            </a:r>
          </a:p>
          <a:p>
            <a:pPr eaLnBrk="0" hangingPunct="0">
              <a:lnSpc>
                <a:spcPct val="125000"/>
              </a:lnSpc>
              <a:buFont typeface="Arial" charset="0"/>
              <a:buChar char="•"/>
            </a:pPr>
            <a:r>
              <a:rPr lang="en-US" sz="2800">
                <a:latin typeface="Calibri" pitchFamily="34" charset="0"/>
              </a:rPr>
              <a:t> Adjacent Structures</a:t>
            </a:r>
          </a:p>
          <a:p>
            <a:pPr eaLnBrk="0" hangingPunct="0">
              <a:lnSpc>
                <a:spcPct val="125000"/>
              </a:lnSpc>
              <a:buFont typeface="Arial" charset="0"/>
              <a:buChar char="•"/>
            </a:pPr>
            <a:r>
              <a:rPr lang="en-US" sz="2800">
                <a:latin typeface="Calibri" pitchFamily="34" charset="0"/>
              </a:rPr>
              <a:t> Freezing and Thawing</a:t>
            </a:r>
          </a:p>
          <a:p>
            <a:pPr eaLnBrk="0" hangingPunct="0">
              <a:lnSpc>
                <a:spcPct val="125000"/>
              </a:lnSpc>
              <a:buFont typeface="Arial" charset="0"/>
              <a:buChar char="•"/>
            </a:pPr>
            <a:r>
              <a:rPr lang="en-US" sz="2800">
                <a:latin typeface="Calibri" pitchFamily="34" charset="0"/>
              </a:rPr>
              <a:t> The Weight of the Soil Itself</a:t>
            </a:r>
          </a:p>
          <a:p>
            <a:pPr eaLnBrk="0" hangingPunct="0">
              <a:lnSpc>
                <a:spcPct val="125000"/>
              </a:lnSpc>
              <a:buFont typeface="Arial" charset="0"/>
              <a:buChar char="•"/>
            </a:pPr>
            <a:r>
              <a:rPr lang="en-US" sz="2800">
                <a:latin typeface="Calibri" pitchFamily="34" charset="0"/>
              </a:rPr>
              <a:t> Addition or Removal of Water</a:t>
            </a:r>
          </a:p>
          <a:p>
            <a:pPr eaLnBrk="0" hangingPunct="0">
              <a:lnSpc>
                <a:spcPct val="125000"/>
              </a:lnSpc>
              <a:buFont typeface="Arial" charset="0"/>
              <a:buChar char="•"/>
            </a:pPr>
            <a:r>
              <a:rPr lang="en-US" sz="2800">
                <a:latin typeface="Calibri" pitchFamily="34" charset="0"/>
              </a:rPr>
              <a:t> Reduction in Frictional and Cohesive Capacities of Soil</a:t>
            </a:r>
          </a:p>
        </p:txBody>
      </p:sp>
      <p:sp>
        <p:nvSpPr>
          <p:cNvPr id="6149" name="TextBox 143"/>
          <p:cNvSpPr txBox="1">
            <a:spLocks noChangeArrowheads="1"/>
          </p:cNvSpPr>
          <p:nvPr/>
        </p:nvSpPr>
        <p:spPr bwMode="auto">
          <a:xfrm>
            <a:off x="0" y="838200"/>
            <a:ext cx="899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3600"/>
              <a:t>THINGS THAT CAN CAUSE CAVE-INS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162050" y="1076325"/>
            <a:ext cx="6497638"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lIns="90488" tIns="44450" rIns="90488" bIns="44450">
            <a:spAutoFit/>
          </a:bodyPr>
          <a:lstStyle/>
          <a:p>
            <a:pPr algn="ctr" eaLnBrk="0" hangingPunct="0"/>
            <a:r>
              <a:rPr lang="en-US" sz="3200" b="1">
                <a:latin typeface="Calibri" pitchFamily="34" charset="0"/>
              </a:rPr>
              <a:t>  HOW DO MOST DEATHS OCCUR?      </a:t>
            </a:r>
          </a:p>
        </p:txBody>
      </p:sp>
      <p:sp>
        <p:nvSpPr>
          <p:cNvPr id="7171" name="Rectangle 3"/>
          <p:cNvSpPr>
            <a:spLocks noChangeArrowheads="1"/>
          </p:cNvSpPr>
          <p:nvPr/>
        </p:nvSpPr>
        <p:spPr bwMode="auto">
          <a:xfrm>
            <a:off x="842963" y="2227263"/>
            <a:ext cx="6359525"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lIns="90488" tIns="44450" rIns="90488" bIns="44450">
            <a:spAutoFit/>
          </a:bodyPr>
          <a:lstStyle/>
          <a:p>
            <a:pPr eaLnBrk="0" hangingPunct="0">
              <a:lnSpc>
                <a:spcPct val="135000"/>
              </a:lnSpc>
              <a:buFont typeface="Arial" charset="0"/>
              <a:buChar char="•"/>
            </a:pPr>
            <a:r>
              <a:rPr lang="en-US" sz="2800" b="1">
                <a:latin typeface="Calibri" pitchFamily="34" charset="0"/>
              </a:rPr>
              <a:t>  </a:t>
            </a:r>
            <a:r>
              <a:rPr lang="en-US" sz="2800">
                <a:latin typeface="Calibri" pitchFamily="34" charset="0"/>
              </a:rPr>
              <a:t>Instantaneously</a:t>
            </a:r>
          </a:p>
          <a:p>
            <a:pPr eaLnBrk="0" hangingPunct="0">
              <a:lnSpc>
                <a:spcPct val="135000"/>
              </a:lnSpc>
              <a:buFont typeface="Arial" charset="0"/>
              <a:buChar char="•"/>
            </a:pPr>
            <a:r>
              <a:rPr lang="en-US" sz="2800">
                <a:latin typeface="Calibri" pitchFamily="34" charset="0"/>
              </a:rPr>
              <a:t>  Trenches 5 to 15 deep</a:t>
            </a:r>
          </a:p>
          <a:p>
            <a:pPr eaLnBrk="0" hangingPunct="0">
              <a:lnSpc>
                <a:spcPct val="135000"/>
              </a:lnSpc>
              <a:buFont typeface="Arial" charset="0"/>
              <a:buChar char="•"/>
            </a:pPr>
            <a:r>
              <a:rPr lang="en-US" sz="2800">
                <a:latin typeface="Calibri" pitchFamily="34" charset="0"/>
              </a:rPr>
              <a:t>  With absolutely no warning</a:t>
            </a:r>
          </a:p>
          <a:p>
            <a:pPr eaLnBrk="0" hangingPunct="0">
              <a:lnSpc>
                <a:spcPct val="135000"/>
              </a:lnSpc>
              <a:buFont typeface="Arial" charset="0"/>
              <a:buChar char="•"/>
            </a:pPr>
            <a:r>
              <a:rPr lang="en-US" sz="2800">
                <a:latin typeface="Calibri" pitchFamily="34" charset="0"/>
              </a:rPr>
              <a:t>  In seemingly safe conditions</a:t>
            </a:r>
          </a:p>
          <a:p>
            <a:pPr eaLnBrk="0" hangingPunct="0">
              <a:lnSpc>
                <a:spcPct val="135000"/>
              </a:lnSpc>
              <a:buFont typeface="Arial" charset="0"/>
              <a:buChar char="•"/>
            </a:pPr>
            <a:r>
              <a:rPr lang="en-US" sz="2800">
                <a:latin typeface="Calibri" pitchFamily="34" charset="0"/>
              </a:rPr>
              <a:t>  With workers in a bent or lying position</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2543175" y="1049338"/>
            <a:ext cx="435451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lIns="90488" tIns="44450" rIns="90488" bIns="44450">
            <a:spAutoFit/>
          </a:bodyPr>
          <a:lstStyle/>
          <a:p>
            <a:pPr algn="ctr" eaLnBrk="0" hangingPunct="0"/>
            <a:r>
              <a:rPr lang="en-US" sz="3600" b="1">
                <a:latin typeface="Calibri" pitchFamily="34" charset="0"/>
              </a:rPr>
              <a:t>EVALUATING THE SITE</a:t>
            </a:r>
          </a:p>
        </p:txBody>
      </p:sp>
      <p:sp>
        <p:nvSpPr>
          <p:cNvPr id="8195" name="Rectangle 4"/>
          <p:cNvSpPr>
            <a:spLocks noChangeArrowheads="1"/>
          </p:cNvSpPr>
          <p:nvPr/>
        </p:nvSpPr>
        <p:spPr bwMode="auto">
          <a:xfrm>
            <a:off x="542925" y="1828800"/>
            <a:ext cx="6467475"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90488" tIns="44450" rIns="90488" bIns="44450">
            <a:spAutoFit/>
          </a:bodyPr>
          <a:lstStyle/>
          <a:p>
            <a:pPr eaLnBrk="0" hangingPunct="0">
              <a:lnSpc>
                <a:spcPct val="90000"/>
              </a:lnSpc>
            </a:pPr>
            <a:r>
              <a:rPr lang="en-US" sz="2800" b="1" i="1">
                <a:latin typeface="Calibri" pitchFamily="34" charset="0"/>
              </a:rPr>
              <a:t>BEFORE YOU BEGIN EXCAVATION:</a:t>
            </a:r>
            <a:endParaRPr lang="en-US" sz="2800" b="1">
              <a:latin typeface="Calibri" pitchFamily="34" charset="0"/>
            </a:endParaRPr>
          </a:p>
          <a:p>
            <a:pPr eaLnBrk="0" hangingPunct="0">
              <a:lnSpc>
                <a:spcPct val="90000"/>
              </a:lnSpc>
            </a:pPr>
            <a:endParaRPr lang="en-US" sz="2800" b="1">
              <a:latin typeface="Calibri" pitchFamily="34" charset="0"/>
            </a:endParaRPr>
          </a:p>
          <a:p>
            <a:pPr eaLnBrk="0" hangingPunct="0">
              <a:lnSpc>
                <a:spcPct val="120000"/>
              </a:lnSpc>
              <a:buFont typeface="Arial" charset="0"/>
              <a:buChar char="•"/>
            </a:pPr>
            <a:r>
              <a:rPr lang="en-US" sz="2800" b="1">
                <a:latin typeface="Calibri" pitchFamily="34" charset="0"/>
              </a:rPr>
              <a:t>  </a:t>
            </a:r>
            <a:r>
              <a:rPr lang="en-US" sz="2800">
                <a:latin typeface="Calibri" pitchFamily="34" charset="0"/>
              </a:rPr>
              <a:t>The site must be assessed</a:t>
            </a:r>
          </a:p>
          <a:p>
            <a:pPr eaLnBrk="0" hangingPunct="0">
              <a:lnSpc>
                <a:spcPct val="120000"/>
              </a:lnSpc>
              <a:buFont typeface="Arial" charset="0"/>
              <a:buChar char="•"/>
            </a:pPr>
            <a:r>
              <a:rPr lang="en-US" sz="2800">
                <a:latin typeface="Calibri" pitchFamily="34" charset="0"/>
              </a:rPr>
              <a:t>  Potential hazards must be determined</a:t>
            </a:r>
          </a:p>
          <a:p>
            <a:pPr eaLnBrk="0" hangingPunct="0">
              <a:lnSpc>
                <a:spcPct val="120000"/>
              </a:lnSpc>
              <a:buFont typeface="Arial" charset="0"/>
              <a:buChar char="•"/>
            </a:pPr>
            <a:r>
              <a:rPr lang="en-US" sz="2800">
                <a:latin typeface="Calibri" pitchFamily="34" charset="0"/>
              </a:rPr>
              <a:t>  Known hazards reduced or eliminated</a:t>
            </a:r>
          </a:p>
          <a:p>
            <a:pPr eaLnBrk="0" hangingPunct="0">
              <a:lnSpc>
                <a:spcPct val="120000"/>
              </a:lnSpc>
              <a:buFont typeface="Arial" charset="0"/>
              <a:buChar char="•"/>
            </a:pPr>
            <a:r>
              <a:rPr lang="en-US" sz="2800">
                <a:latin typeface="Calibri" pitchFamily="34" charset="0"/>
              </a:rPr>
              <a:t>  Emergency procedures established</a:t>
            </a:r>
          </a:p>
          <a:p>
            <a:pPr eaLnBrk="0" hangingPunct="0">
              <a:lnSpc>
                <a:spcPct val="120000"/>
              </a:lnSpc>
              <a:buFont typeface="Arial" charset="0"/>
              <a:buChar char="•"/>
            </a:pPr>
            <a:r>
              <a:rPr lang="en-US" sz="2800">
                <a:latin typeface="Calibri" pitchFamily="34" charset="0"/>
              </a:rPr>
              <a:t>  Periodic inspection intervals determined</a:t>
            </a:r>
          </a:p>
          <a:p>
            <a:pPr eaLnBrk="0" hangingPunct="0">
              <a:lnSpc>
                <a:spcPct val="120000"/>
              </a:lnSpc>
              <a:buFont typeface="Arial" charset="0"/>
              <a:buChar char="•"/>
            </a:pPr>
            <a:r>
              <a:rPr lang="en-US" sz="2800">
                <a:latin typeface="Calibri" pitchFamily="34" charset="0"/>
              </a:rPr>
              <a:t>  Utility locations must be staked or marked</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990600" y="457200"/>
            <a:ext cx="68294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90488" tIns="44450" rIns="90488" bIns="44450">
            <a:spAutoFit/>
          </a:bodyPr>
          <a:lstStyle/>
          <a:p>
            <a:pPr algn="ctr" eaLnBrk="0" hangingPunct="0"/>
            <a:r>
              <a:rPr lang="en-US" sz="3600" b="1">
                <a:latin typeface="Calibri" pitchFamily="34" charset="0"/>
              </a:rPr>
              <a:t>SAFETY REQUIREMENTS</a:t>
            </a:r>
          </a:p>
        </p:txBody>
      </p:sp>
      <p:sp>
        <p:nvSpPr>
          <p:cNvPr id="9219" name="Rectangle 3"/>
          <p:cNvSpPr>
            <a:spLocks noChangeArrowheads="1"/>
          </p:cNvSpPr>
          <p:nvPr/>
        </p:nvSpPr>
        <p:spPr bwMode="auto">
          <a:xfrm>
            <a:off x="609600" y="1295400"/>
            <a:ext cx="8015288"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90488" tIns="44450" rIns="90488" bIns="44450">
            <a:spAutoFit/>
          </a:bodyPr>
          <a:lstStyle/>
          <a:p>
            <a:pPr marL="228600" indent="-228600" eaLnBrk="0" hangingPunct="0">
              <a:lnSpc>
                <a:spcPct val="120000"/>
              </a:lnSpc>
              <a:buFont typeface="Arial" charset="0"/>
              <a:buChar char="•"/>
            </a:pPr>
            <a:r>
              <a:rPr lang="en-US" sz="2800">
                <a:latin typeface="Calibri" pitchFamily="34" charset="0"/>
              </a:rPr>
              <a:t>Conduct inspections before each work shift</a:t>
            </a:r>
          </a:p>
          <a:p>
            <a:pPr marL="228600" indent="-228600" eaLnBrk="0" hangingPunct="0">
              <a:lnSpc>
                <a:spcPct val="120000"/>
              </a:lnSpc>
              <a:buFont typeface="Arial" charset="0"/>
              <a:buChar char="•"/>
            </a:pPr>
            <a:r>
              <a:rPr lang="en-US" sz="2800">
                <a:latin typeface="Calibri" pitchFamily="34" charset="0"/>
              </a:rPr>
              <a:t>Do not work under elevated loads</a:t>
            </a:r>
          </a:p>
          <a:p>
            <a:pPr marL="228600" indent="-228600" eaLnBrk="0" hangingPunct="0">
              <a:lnSpc>
                <a:spcPct val="120000"/>
              </a:lnSpc>
              <a:buFont typeface="Arial" charset="0"/>
              <a:buChar char="•"/>
            </a:pPr>
            <a:r>
              <a:rPr lang="en-US" sz="2800">
                <a:latin typeface="Calibri" pitchFamily="34" charset="0"/>
              </a:rPr>
              <a:t>Do not work over unprotected employees</a:t>
            </a:r>
          </a:p>
          <a:p>
            <a:pPr marL="228600" indent="-228600" eaLnBrk="0" hangingPunct="0">
              <a:lnSpc>
                <a:spcPct val="120000"/>
              </a:lnSpc>
              <a:buFont typeface="Arial" charset="0"/>
              <a:buChar char="•"/>
            </a:pPr>
            <a:r>
              <a:rPr lang="en-US" sz="2800">
                <a:latin typeface="Calibri" pitchFamily="34" charset="0"/>
              </a:rPr>
              <a:t>Wear proper personal protective equipment</a:t>
            </a:r>
          </a:p>
          <a:p>
            <a:pPr marL="228600" indent="-228600" eaLnBrk="0" hangingPunct="0">
              <a:lnSpc>
                <a:spcPct val="120000"/>
              </a:lnSpc>
              <a:buFont typeface="Arial" charset="0"/>
              <a:buChar char="•"/>
            </a:pPr>
            <a:r>
              <a:rPr lang="en-US" sz="2800">
                <a:latin typeface="Calibri" pitchFamily="34" charset="0"/>
              </a:rPr>
              <a:t>Provide walkways or bridges over trenches</a:t>
            </a:r>
          </a:p>
          <a:p>
            <a:pPr marL="228600" indent="-228600" eaLnBrk="0" hangingPunct="0">
              <a:lnSpc>
                <a:spcPct val="120000"/>
              </a:lnSpc>
              <a:buFont typeface="Arial" charset="0"/>
              <a:buChar char="•"/>
            </a:pPr>
            <a:r>
              <a:rPr lang="en-US" sz="2800">
                <a:latin typeface="Calibri" pitchFamily="34" charset="0"/>
              </a:rPr>
              <a:t>Provide trench exits within 25 feet of workers in trenches more than four feet deep</a:t>
            </a:r>
          </a:p>
          <a:p>
            <a:pPr marL="228600" indent="-228600" eaLnBrk="0" hangingPunct="0">
              <a:lnSpc>
                <a:spcPct val="90000"/>
              </a:lnSpc>
              <a:buFont typeface="Arial" charset="0"/>
              <a:buChar char="•"/>
            </a:pPr>
            <a:r>
              <a:rPr lang="en-US" sz="2800">
                <a:latin typeface="Calibri" pitchFamily="34" charset="0"/>
              </a:rPr>
              <a:t>Ensure spoilage is at least 2 ft. from trench edges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371600" y="457200"/>
            <a:ext cx="67738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wrap="none" lIns="90488" tIns="44450" rIns="90488" bIns="44450">
            <a:spAutoFit/>
          </a:bodyPr>
          <a:lstStyle/>
          <a:p>
            <a:pPr algn="ctr" eaLnBrk="0" hangingPunct="0"/>
            <a:r>
              <a:rPr lang="en-US" sz="3600" b="1">
                <a:latin typeface="Calibri" pitchFamily="34" charset="0"/>
              </a:rPr>
              <a:t>WHAT TO DO IN AN EMERGENCY </a:t>
            </a:r>
          </a:p>
        </p:txBody>
      </p:sp>
      <p:sp>
        <p:nvSpPr>
          <p:cNvPr id="11267" name="Rectangle 3"/>
          <p:cNvSpPr>
            <a:spLocks noChangeArrowheads="1"/>
          </p:cNvSpPr>
          <p:nvPr/>
        </p:nvSpPr>
        <p:spPr bwMode="auto">
          <a:xfrm>
            <a:off x="457200" y="1295400"/>
            <a:ext cx="86868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90488" tIns="44450" rIns="90488" bIns="44450">
            <a:spAutoFit/>
          </a:bodyPr>
          <a:lstStyle/>
          <a:p>
            <a:pPr marL="228600" indent="-228600" eaLnBrk="0" hangingPunct="0">
              <a:lnSpc>
                <a:spcPct val="120000"/>
              </a:lnSpc>
              <a:buFont typeface="Arial" charset="0"/>
              <a:buChar char="•"/>
            </a:pPr>
            <a:r>
              <a:rPr lang="en-US" sz="2800">
                <a:latin typeface="Calibri" pitchFamily="34" charset="0"/>
              </a:rPr>
              <a:t>Immediately call 911, or the Emergency Response Team</a:t>
            </a:r>
          </a:p>
          <a:p>
            <a:pPr marL="228600" indent="-228600" eaLnBrk="0" hangingPunct="0">
              <a:lnSpc>
                <a:spcPct val="120000"/>
              </a:lnSpc>
              <a:buFont typeface="Arial" charset="0"/>
              <a:buChar char="•"/>
            </a:pPr>
            <a:r>
              <a:rPr lang="en-US" sz="2800">
                <a:latin typeface="Calibri" pitchFamily="34" charset="0"/>
              </a:rPr>
              <a:t>Report:  - Exact Location</a:t>
            </a:r>
          </a:p>
          <a:p>
            <a:pPr marL="228600" indent="-228600" eaLnBrk="0" hangingPunct="0">
              <a:lnSpc>
                <a:spcPct val="95000"/>
              </a:lnSpc>
            </a:pPr>
            <a:r>
              <a:rPr lang="en-US" sz="2800">
                <a:latin typeface="Calibri" pitchFamily="34" charset="0"/>
              </a:rPr>
              <a:t>                   - Number of Victims</a:t>
            </a:r>
          </a:p>
          <a:p>
            <a:pPr marL="228600" indent="-228600" eaLnBrk="0" hangingPunct="0">
              <a:lnSpc>
                <a:spcPct val="95000"/>
              </a:lnSpc>
            </a:pPr>
            <a:r>
              <a:rPr lang="en-US" sz="2800">
                <a:latin typeface="Calibri" pitchFamily="34" charset="0"/>
              </a:rPr>
              <a:t>                   - Nature of Emergency</a:t>
            </a:r>
          </a:p>
          <a:p>
            <a:pPr marL="228600" indent="-228600" eaLnBrk="0" hangingPunct="0">
              <a:lnSpc>
                <a:spcPct val="95000"/>
              </a:lnSpc>
            </a:pPr>
            <a:r>
              <a:rPr lang="en-US" sz="2800">
                <a:latin typeface="Calibri" pitchFamily="34" charset="0"/>
              </a:rPr>
              <a:t>                   - Trench Measurements</a:t>
            </a:r>
          </a:p>
          <a:p>
            <a:pPr marL="228600" indent="-228600" eaLnBrk="0" hangingPunct="0">
              <a:lnSpc>
                <a:spcPct val="95000"/>
              </a:lnSpc>
            </a:pPr>
            <a:r>
              <a:rPr lang="en-US" sz="2800">
                <a:latin typeface="Calibri" pitchFamily="34" charset="0"/>
              </a:rPr>
              <a:t>                   - Special Hazards</a:t>
            </a:r>
          </a:p>
          <a:p>
            <a:pPr marL="228600" indent="-228600" eaLnBrk="0" hangingPunct="0">
              <a:lnSpc>
                <a:spcPct val="120000"/>
              </a:lnSpc>
              <a:buFont typeface="Arial" charset="0"/>
              <a:buChar char="•"/>
            </a:pPr>
            <a:r>
              <a:rPr lang="en-US" sz="2800">
                <a:latin typeface="Calibri" pitchFamily="34" charset="0"/>
              </a:rPr>
              <a:t>Keep all life-support and dewatering systems operating</a:t>
            </a:r>
          </a:p>
          <a:p>
            <a:pPr marL="228600" indent="-228600" eaLnBrk="0" hangingPunct="0">
              <a:lnSpc>
                <a:spcPct val="120000"/>
              </a:lnSpc>
              <a:buFont typeface="Arial" charset="0"/>
              <a:buChar char="•"/>
            </a:pPr>
            <a:r>
              <a:rPr lang="en-US" sz="2800">
                <a:latin typeface="Calibri" pitchFamily="34" charset="0"/>
              </a:rPr>
              <a:t>Clear workers away from the excavation</a:t>
            </a:r>
          </a:p>
          <a:p>
            <a:pPr marL="228600" indent="-228600" eaLnBrk="0" hangingPunct="0">
              <a:lnSpc>
                <a:spcPct val="120000"/>
              </a:lnSpc>
              <a:buFont typeface="Arial" charset="0"/>
              <a:buChar char="•"/>
            </a:pPr>
            <a:r>
              <a:rPr lang="en-US" sz="2800">
                <a:latin typeface="Calibri" pitchFamily="34" charset="0"/>
              </a:rPr>
              <a:t>Shut down heavy equipment</a:t>
            </a:r>
          </a:p>
          <a:p>
            <a:pPr marL="228600" indent="-228600" eaLnBrk="0" hangingPunct="0">
              <a:lnSpc>
                <a:spcPct val="120000"/>
              </a:lnSpc>
              <a:buFont typeface="Arial" charset="0"/>
              <a:buChar char="•"/>
            </a:pPr>
            <a:r>
              <a:rPr lang="en-US" sz="2800">
                <a:latin typeface="Calibri" pitchFamily="34" charset="0"/>
              </a:rPr>
              <a:t>Be prepared to meet and brief rescue personnel</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447800" y="457200"/>
            <a:ext cx="6704013"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90488" tIns="44450" rIns="90488" bIns="44450">
            <a:spAutoFit/>
          </a:bodyPr>
          <a:lstStyle/>
          <a:p>
            <a:pPr algn="ctr" eaLnBrk="0" hangingPunct="0"/>
            <a:r>
              <a:rPr lang="en-US" sz="3600" b="1">
                <a:latin typeface="Calibri" pitchFamily="34" charset="0"/>
              </a:rPr>
              <a:t>IN AN EMERGENCY</a:t>
            </a:r>
          </a:p>
          <a:p>
            <a:pPr algn="ctr" eaLnBrk="0" hangingPunct="0"/>
            <a:endParaRPr lang="en-US" sz="3600" b="1">
              <a:solidFill>
                <a:schemeClr val="bg1"/>
              </a:solidFill>
              <a:latin typeface="Calibri" pitchFamily="34" charset="0"/>
            </a:endParaRPr>
          </a:p>
        </p:txBody>
      </p:sp>
      <p:sp>
        <p:nvSpPr>
          <p:cNvPr id="12291" name="Rectangle 3"/>
          <p:cNvSpPr>
            <a:spLocks noChangeArrowheads="1"/>
          </p:cNvSpPr>
          <p:nvPr/>
        </p:nvSpPr>
        <p:spPr bwMode="auto">
          <a:xfrm>
            <a:off x="457200" y="1371600"/>
            <a:ext cx="82994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ri">
                <a:solidFill>
                  <a:srgbClr val="000000"/>
                </a:solidFill>
                <a:miter lim="800000"/>
                <a:headEnd/>
                <a:tailEnd/>
              </a14:hiddenLine>
            </a:ext>
          </a:extLst>
        </p:spPr>
        <p:txBody>
          <a:bodyPr lIns="90488" tIns="44450" rIns="90488" bIns="44450">
            <a:spAutoFit/>
          </a:bodyPr>
          <a:lstStyle/>
          <a:p>
            <a:pPr eaLnBrk="0" hangingPunct="0">
              <a:lnSpc>
                <a:spcPct val="120000"/>
              </a:lnSpc>
              <a:buFont typeface="Arial" charset="0"/>
              <a:buChar char="•"/>
            </a:pPr>
            <a:r>
              <a:rPr lang="en-US" sz="2200" b="1">
                <a:latin typeface="Calibri" pitchFamily="34" charset="0"/>
              </a:rPr>
              <a:t>  </a:t>
            </a:r>
            <a:r>
              <a:rPr lang="en-US" sz="2800">
                <a:latin typeface="Calibri" pitchFamily="34" charset="0"/>
              </a:rPr>
              <a:t>What not to do:  - Don’t Panic!</a:t>
            </a:r>
          </a:p>
          <a:p>
            <a:pPr eaLnBrk="0" hangingPunct="0">
              <a:lnSpc>
                <a:spcPct val="120000"/>
              </a:lnSpc>
            </a:pPr>
            <a:r>
              <a:rPr lang="en-US" sz="2800">
                <a:latin typeface="Calibri" pitchFamily="34" charset="0"/>
              </a:rPr>
              <a:t>                                  - Control would-be rescuers</a:t>
            </a:r>
          </a:p>
          <a:p>
            <a:pPr eaLnBrk="0" hangingPunct="0">
              <a:lnSpc>
                <a:spcPct val="120000"/>
              </a:lnSpc>
            </a:pPr>
            <a:r>
              <a:rPr lang="en-US" sz="2800">
                <a:latin typeface="Calibri" pitchFamily="34" charset="0"/>
              </a:rPr>
              <a:t>                                  - Don’t sacrifice anyone else </a:t>
            </a:r>
          </a:p>
          <a:p>
            <a:pPr eaLnBrk="0" hangingPunct="0">
              <a:lnSpc>
                <a:spcPct val="95000"/>
              </a:lnSpc>
            </a:pPr>
            <a:r>
              <a:rPr lang="en-US" sz="2800">
                <a:latin typeface="Calibri" pitchFamily="34" charset="0"/>
              </a:rPr>
              <a:t>                                  - Never attempt to dig someone out</a:t>
            </a:r>
          </a:p>
          <a:p>
            <a:pPr eaLnBrk="0" hangingPunct="0">
              <a:lnSpc>
                <a:spcPct val="95000"/>
              </a:lnSpc>
            </a:pPr>
            <a:r>
              <a:rPr lang="en-US" sz="2800">
                <a:latin typeface="Calibri" pitchFamily="34" charset="0"/>
              </a:rPr>
              <a:t>                                    using motorized equipment</a:t>
            </a:r>
          </a:p>
          <a:p>
            <a:pPr eaLnBrk="0" hangingPunct="0">
              <a:lnSpc>
                <a:spcPct val="120000"/>
              </a:lnSpc>
              <a:buFont typeface="Arial" charset="0"/>
              <a:buChar char="•"/>
            </a:pPr>
            <a:r>
              <a:rPr lang="en-US" sz="2800">
                <a:latin typeface="Calibri" pitchFamily="34" charset="0"/>
              </a:rPr>
              <a:t>  Remember - Your actions could save a life!</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1125</Words>
  <Application>Microsoft Office PowerPoint</Application>
  <PresentationFormat>On-screen Show (4:3)</PresentationFormat>
  <Paragraphs>235</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Calibri</vt:lpstr>
      <vt:lpstr>Arial</vt:lpstr>
      <vt:lpstr>Times New Roman</vt:lpstr>
      <vt:lpstr>Office Theme</vt:lpstr>
      <vt:lpstr>Trenching and Excavating Safety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CONTROLLING  WATER </vt:lpstr>
      <vt:lpstr>SOIL TYPES</vt:lpstr>
      <vt:lpstr>HOW TO DETERMINE SOIL TYPES</vt:lpstr>
      <vt:lpstr>HOW TO DETERMINE SOIL TYPES</vt:lpstr>
      <vt:lpstr>PowerPoint Presentation</vt:lpstr>
      <vt:lpstr>HOW TO PROTECT PEOPLE</vt:lpstr>
      <vt:lpstr>BENCHING AND SLOPING</vt:lpstr>
      <vt:lpstr>SPOIL PILES</vt:lpstr>
      <vt:lpstr>BENCHING AND SLOPING</vt:lpstr>
      <vt:lpstr>BENCHING AND SLOPING</vt:lpstr>
      <vt:lpstr>SHIELDING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 Dakota Safety Counsil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Trenching and Excavating</dc:title>
  <dc:creator>stevew</dc:creator>
  <cp:lastModifiedBy>Vosburgh, Linda - OSHA</cp:lastModifiedBy>
  <cp:revision>41</cp:revision>
  <dcterms:created xsi:type="dcterms:W3CDTF">2009-11-20T16:44:31Z</dcterms:created>
  <dcterms:modified xsi:type="dcterms:W3CDTF">2012-05-14T16:48:22Z</dcterms:modified>
</cp:coreProperties>
</file>