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6" r:id="rId17"/>
    <p:sldId id="287" r:id="rId18"/>
    <p:sldId id="288" r:id="rId19"/>
    <p:sldId id="289" r:id="rId20"/>
    <p:sldId id="290" r:id="rId21"/>
    <p:sldId id="291" r:id="rId22"/>
    <p:sldId id="292" r:id="rId23"/>
    <p:sldId id="293" r:id="rId24"/>
    <p:sldId id="294" r:id="rId25"/>
    <p:sldId id="295" r:id="rId26"/>
    <p:sldId id="296"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39B5EB5-93B1-4A63-81BF-06A3F9089A7F}" type="datetimeFigureOut">
              <a:rPr lang="en-US"/>
              <a:pPr>
                <a:defRPr/>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53C672C-EF3D-47C6-B24B-3C6C54A5F1E5}" type="slidenum">
              <a:rPr lang="en-US"/>
              <a:pPr>
                <a:defRPr/>
              </a:pPr>
              <a:t>‹#›</a:t>
            </a:fld>
            <a:endParaRPr lang="en-US"/>
          </a:p>
        </p:txBody>
      </p:sp>
    </p:spTree>
    <p:extLst>
      <p:ext uri="{BB962C8B-B14F-4D97-AF65-F5344CB8AC3E}">
        <p14:creationId xmlns:p14="http://schemas.microsoft.com/office/powerpoint/2010/main" val="1054218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9B232C-7A43-461B-A72A-9C1846AC28A7}" type="slidenum">
              <a:rPr lang="en-US"/>
              <a:pPr fontAlgn="base">
                <a:spcBef>
                  <a:spcPct val="0"/>
                </a:spcBef>
                <a:spcAft>
                  <a:spcPct val="0"/>
                </a:spcAft>
              </a:pPr>
              <a:t>1</a:t>
            </a:fld>
            <a:endParaRPr lang="en-US"/>
          </a:p>
        </p:txBody>
      </p:sp>
      <p:sp>
        <p:nvSpPr>
          <p:cNvPr id="4403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lnSpc>
                <a:spcPct val="90000"/>
              </a:lnSpc>
              <a:spcBef>
                <a:spcPct val="35000"/>
              </a:spcBef>
            </a:pPr>
            <a:r>
              <a:rPr lang="en-US" b="1" smtClean="0"/>
              <a:t>1926 Subpart E – Personal Protective and Lifesaving Equipment</a:t>
            </a:r>
          </a:p>
          <a:p>
            <a:pPr>
              <a:lnSpc>
                <a:spcPct val="90000"/>
              </a:lnSpc>
              <a:spcBef>
                <a:spcPct val="35000"/>
              </a:spcBef>
            </a:pPr>
            <a:endParaRPr lang="en-US" sz="1300" smtClean="0"/>
          </a:p>
          <a:p>
            <a:pPr>
              <a:spcBef>
                <a:spcPct val="0"/>
              </a:spcBef>
            </a:pPr>
            <a:r>
              <a:rPr lang="en-US" sz="1300" smtClean="0"/>
              <a:t>This presentation is designed to assist trainers conducting OSHA 10-hour Construction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spcBef>
                <a:spcPct val="0"/>
              </a:spcBef>
            </a:pPr>
            <a:endParaRPr lang="en-US" sz="1300" smtClean="0"/>
          </a:p>
          <a:p>
            <a:pPr>
              <a:spcBef>
                <a:spcPct val="0"/>
              </a:spcBef>
            </a:pPr>
            <a:r>
              <a:rPr lang="en-US" sz="1300"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F49D1B0-BD76-4D15-AD85-AF8D91465728}" type="slidenum">
              <a:rPr lang="en-US"/>
              <a:pPr fontAlgn="base">
                <a:spcBef>
                  <a:spcPct val="0"/>
                </a:spcBef>
                <a:spcAft>
                  <a:spcPct val="0"/>
                </a:spcAft>
              </a:pPr>
              <a:t>10</a:t>
            </a:fld>
            <a:endParaRPr lang="en-US"/>
          </a:p>
        </p:txBody>
      </p:sp>
      <p:sp>
        <p:nvSpPr>
          <p:cNvPr id="53251"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1926.102(a)(3)(ii)</a:t>
            </a:r>
          </a:p>
          <a:p>
            <a:pPr>
              <a:spcBef>
                <a:spcPct val="0"/>
              </a:spcBef>
            </a:pPr>
            <a:r>
              <a:rPr lang="en-US" smtClean="0"/>
              <a:t>1926.102(a)(5)</a:t>
            </a:r>
          </a:p>
          <a:p>
            <a:pPr>
              <a:spcBef>
                <a:spcPct val="0"/>
              </a:spcBef>
            </a:pPr>
            <a:endParaRPr lang="en-US" smtClean="0"/>
          </a:p>
          <a:p>
            <a:pPr>
              <a:spcBef>
                <a:spcPct val="0"/>
              </a:spcBef>
            </a:pPr>
            <a:r>
              <a:rPr lang="en-US" smtClean="0"/>
              <a:t>Corrective lenses include contacts and glasses.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F588E7-D8E0-486B-93BC-36537105DC39}" type="slidenum">
              <a:rPr lang="en-US"/>
              <a:pPr fontAlgn="base">
                <a:spcBef>
                  <a:spcPct val="0"/>
                </a:spcBef>
                <a:spcAft>
                  <a:spcPct val="0"/>
                </a:spcAft>
              </a:pPr>
              <a:t>11</a:t>
            </a:fld>
            <a:endParaRPr lang="en-US"/>
          </a:p>
        </p:txBody>
      </p:sp>
      <p:sp>
        <p:nvSpPr>
          <p:cNvPr id="5427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1926.102(a)(5)</a:t>
            </a:r>
          </a:p>
          <a:p>
            <a:pPr>
              <a:spcBef>
                <a:spcPct val="0"/>
              </a:spcBef>
            </a:pPr>
            <a:r>
              <a:rPr lang="en-US" smtClean="0"/>
              <a:t>See Personal Protective Equipment Fact Sheet, also in Spanish, at </a:t>
            </a:r>
          </a:p>
          <a:p>
            <a:pPr>
              <a:spcBef>
                <a:spcPct val="0"/>
              </a:spcBef>
            </a:pPr>
            <a:r>
              <a:rPr lang="en-US" smtClean="0"/>
              <a:t>-- www.osha.gov/OshDoc/toc_fact.html</a:t>
            </a:r>
          </a:p>
          <a:p>
            <a:pPr>
              <a:spcBef>
                <a:spcPct val="0"/>
              </a:spcBef>
            </a:pPr>
            <a:endParaRPr lang="en-US" smtClean="0"/>
          </a:p>
          <a:p>
            <a:pPr>
              <a:spcBef>
                <a:spcPct val="0"/>
              </a:spcBef>
              <a:buFontTx/>
              <a:buChar char="•"/>
            </a:pPr>
            <a:r>
              <a:rPr lang="en-US" smtClean="0"/>
              <a:t> Only 1% of approximately 770 workers suffering face injuries were wearing face protection; *</a:t>
            </a:r>
          </a:p>
          <a:p>
            <a:pPr>
              <a:spcBef>
                <a:spcPct val="0"/>
              </a:spcBef>
            </a:pPr>
            <a:r>
              <a:rPr lang="en-US" smtClean="0"/>
              <a:t>A majority of these workers were injured while performing their normal jobs at regular worksites. </a:t>
            </a:r>
          </a:p>
          <a:p>
            <a:pPr>
              <a:spcBef>
                <a:spcPct val="0"/>
              </a:spcBef>
            </a:pPr>
            <a:endParaRPr lang="en-US" smtClean="0"/>
          </a:p>
          <a:p>
            <a:pPr>
              <a:spcBef>
                <a:spcPct val="0"/>
              </a:spcBef>
            </a:pPr>
            <a:r>
              <a:rPr lang="en-US" smtClean="0"/>
              <a:t>* U.S. Department of Labor, Bureau of Labor Statistics, Accidents Involving Head Injuries, Report 605, (Washington, D.C., Government Printing Office, July 1980)</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280A11-C29B-4E4E-80C9-B3F16A777486}" type="slidenum">
              <a:rPr lang="en-US"/>
              <a:pPr fontAlgn="base">
                <a:spcBef>
                  <a:spcPct val="0"/>
                </a:spcBef>
                <a:spcAft>
                  <a:spcPct val="0"/>
                </a:spcAft>
              </a:pPr>
              <a:t>12</a:t>
            </a:fld>
            <a:endParaRPr lang="en-US"/>
          </a:p>
        </p:txBody>
      </p:sp>
      <p:sp>
        <p:nvSpPr>
          <p:cNvPr id="5529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1926.102(a)(5), 1926.102(b)(1)</a:t>
            </a:r>
          </a:p>
          <a:p>
            <a:pPr>
              <a:spcBef>
                <a:spcPct val="0"/>
              </a:spcBef>
            </a:pPr>
            <a:endParaRPr lang="en-US" smtClean="0"/>
          </a:p>
          <a:p>
            <a:pPr>
              <a:spcBef>
                <a:spcPct val="0"/>
              </a:spcBef>
            </a:pPr>
            <a:r>
              <a:rPr lang="en-US" smtClean="0"/>
              <a:t>Use helmets or hand shields during arc welding or arc cutting operations, except submerged arc welding.  Helpers or attendants shall be provided with proper eye protection.</a:t>
            </a:r>
          </a:p>
          <a:p>
            <a:pPr>
              <a:spcBef>
                <a:spcPct val="0"/>
              </a:spcBef>
            </a:pPr>
            <a:endParaRPr lang="en-US" smtClean="0"/>
          </a:p>
          <a:p>
            <a:pPr>
              <a:spcBef>
                <a:spcPct val="0"/>
              </a:spcBef>
            </a:pPr>
            <a:r>
              <a:rPr lang="en-US" smtClean="0"/>
              <a:t>Goggles or other suitable eye protection shall be used during all gas welding or oxygen cutting operations.  Spectacles without side shields, with suitable filter lenses are permitted for use during gas welding operations on light work, for torch brazing or for inspection.</a:t>
            </a:r>
          </a:p>
          <a:p>
            <a:pPr>
              <a:spcBef>
                <a:spcPct val="0"/>
              </a:spcBef>
            </a:pPr>
            <a:endParaRPr lang="en-US" smtClean="0"/>
          </a:p>
          <a:p>
            <a:pPr>
              <a:spcBef>
                <a:spcPct val="0"/>
              </a:spcBef>
            </a:pPr>
            <a:r>
              <a:rPr lang="en-US" smtClean="0"/>
              <a:t>All operators and attendants of resistance welding or resistance brazing    equipment shall use transparent face shields or goggles, depending on the particular job, to protect their faces or eyes, as required.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51FA36-343B-483A-A904-0C2801066DC0}" type="slidenum">
              <a:rPr lang="en-US"/>
              <a:pPr fontAlgn="base">
                <a:spcBef>
                  <a:spcPct val="0"/>
                </a:spcBef>
                <a:spcAft>
                  <a:spcPct val="0"/>
                </a:spcAft>
              </a:pPr>
              <a:t>13</a:t>
            </a:fld>
            <a:endParaRPr lang="en-US"/>
          </a:p>
        </p:txBody>
      </p:sp>
      <p:sp>
        <p:nvSpPr>
          <p:cNvPr id="56323"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1926.100, 1926.100(a)</a:t>
            </a:r>
          </a:p>
          <a:p>
            <a:pPr>
              <a:spcBef>
                <a:spcPct val="0"/>
              </a:spcBef>
            </a:pPr>
            <a:r>
              <a:rPr lang="en-US" smtClean="0"/>
              <a:t>Employees working in areas where there is a possible danger of head injury from impact, or from falling or flying objects, or from electrical shock and burns, shall be protected by protective helmets.</a:t>
            </a:r>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77E42F-677A-4A92-B488-66399597A9AC}" type="slidenum">
              <a:rPr lang="en-US"/>
              <a:pPr fontAlgn="base">
                <a:spcBef>
                  <a:spcPct val="0"/>
                </a:spcBef>
                <a:spcAft>
                  <a:spcPct val="0"/>
                </a:spcAft>
              </a:pPr>
              <a:t>14</a:t>
            </a:fld>
            <a:endParaRPr lang="en-US"/>
          </a:p>
        </p:txBody>
      </p:sp>
      <p:sp>
        <p:nvSpPr>
          <p:cNvPr id="57347"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See Personal Protective Equipment Fact Sheet, also in Spanish, at </a:t>
            </a:r>
          </a:p>
          <a:p>
            <a:pPr>
              <a:spcBef>
                <a:spcPct val="0"/>
              </a:spcBef>
            </a:pPr>
            <a:r>
              <a:rPr lang="en-US" smtClean="0"/>
              <a:t>-- www.osha.gov/OshDoc/toc_fact.html</a:t>
            </a:r>
          </a:p>
          <a:p>
            <a:pPr>
              <a:spcBef>
                <a:spcPct val="0"/>
              </a:spcBef>
            </a:pPr>
            <a:endParaRPr lang="en-US" smtClean="0"/>
          </a:p>
          <a:p>
            <a:pPr>
              <a:spcBef>
                <a:spcPct val="0"/>
              </a:spcBef>
              <a:buFontTx/>
              <a:buChar char="•"/>
            </a:pPr>
            <a:r>
              <a:rPr lang="en-US" smtClean="0"/>
              <a:t> Hard hats were worn by only 16% of workers sustaining head injuries, although two-fifths were required to wear them for certain tasks at specific locations. *</a:t>
            </a:r>
          </a:p>
          <a:p>
            <a:pPr>
              <a:spcBef>
                <a:spcPct val="0"/>
              </a:spcBef>
            </a:pPr>
            <a:r>
              <a:rPr lang="en-US" smtClean="0"/>
              <a:t>A majority of these workers were injured while performing their normal jobs at regular worksites. </a:t>
            </a:r>
          </a:p>
          <a:p>
            <a:pPr>
              <a:spcBef>
                <a:spcPct val="0"/>
              </a:spcBef>
            </a:pPr>
            <a:endParaRPr lang="en-US" smtClean="0"/>
          </a:p>
          <a:p>
            <a:pPr>
              <a:spcBef>
                <a:spcPct val="0"/>
              </a:spcBef>
            </a:pPr>
            <a:r>
              <a:rPr lang="en-US" smtClean="0"/>
              <a:t>Cuts or bruises to the scalp and forehead occurred in 85% of the cases, concussions in 26%.  Over a third of the cases resulted from falling objects striking the head. *</a:t>
            </a:r>
          </a:p>
          <a:p>
            <a:pPr>
              <a:spcBef>
                <a:spcPct val="0"/>
              </a:spcBef>
            </a:pPr>
            <a:endParaRPr lang="en-US" smtClean="0"/>
          </a:p>
          <a:p>
            <a:pPr>
              <a:spcBef>
                <a:spcPct val="0"/>
              </a:spcBef>
            </a:pPr>
            <a:r>
              <a:rPr lang="en-US" smtClean="0"/>
              <a:t>* U.S. Department of Labor, Bureau of Labor Statistics, Accidents Involving Head Injuries, Report 605, (Washington, D.C., Government Printing Office, July 1980)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D3A828-AD82-4949-9FA6-810D2AD461A8}" type="slidenum">
              <a:rPr lang="en-US"/>
              <a:pPr fontAlgn="base">
                <a:spcBef>
                  <a:spcPct val="0"/>
                </a:spcBef>
                <a:spcAft>
                  <a:spcPct val="0"/>
                </a:spcAft>
              </a:pPr>
              <a:t>15</a:t>
            </a:fld>
            <a:endParaRPr lang="en-US"/>
          </a:p>
        </p:txBody>
      </p:sp>
      <p:sp>
        <p:nvSpPr>
          <p:cNvPr id="58371"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8382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z="1100" smtClean="0"/>
              <a:t>Hard hats require a hard outer shell and a shock-absorbing lining.  The lining should incorporate a head band and straps that suspend the shell from 1 to 1-1/4 inches away from the user’s head to provide shock absorption during impact and ventilation during wear.  Protective helmets purchased after July 5, 1994, must comply with ANSI Z89.1-1986, whereas those purchased before this date must meet the ANSI Z89.1-1969 standard.  Look at the inside of any protective helmet you are considering for your employees, and you should see a label showing the manufacturer’s name, the ANSI standard it meets, and its class.  </a:t>
            </a:r>
            <a:r>
              <a:rPr lang="en-US" sz="1100" b="1" smtClean="0"/>
              <a:t>NOTE</a:t>
            </a:r>
            <a:r>
              <a:rPr lang="en-US" sz="1100" smtClean="0"/>
              <a:t>:  Helmets must be worn as designed to be in compliance with ANSI standards.  Do </a:t>
            </a:r>
            <a:r>
              <a:rPr lang="en-US" sz="1100" u="sng" smtClean="0"/>
              <a:t>not</a:t>
            </a:r>
            <a:r>
              <a:rPr lang="en-US" sz="1100" smtClean="0"/>
              <a:t> wear helmets backwards.</a:t>
            </a:r>
          </a:p>
          <a:p>
            <a:pPr>
              <a:spcBef>
                <a:spcPct val="0"/>
              </a:spcBef>
            </a:pPr>
            <a:endParaRPr lang="en-US" sz="1100" smtClean="0"/>
          </a:p>
          <a:p>
            <a:pPr>
              <a:spcBef>
                <a:spcPct val="0"/>
              </a:spcBef>
            </a:pPr>
            <a:r>
              <a:rPr lang="en-US" sz="1100" smtClean="0"/>
              <a:t>Employers must make sure that hard hats continue to provide sufficient protection to employees by training employees in the proper use and maintenance of hard hats, including daily inspection.</a:t>
            </a:r>
          </a:p>
          <a:p>
            <a:pPr>
              <a:spcBef>
                <a:spcPct val="0"/>
              </a:spcBef>
            </a:pPr>
            <a:endParaRPr lang="en-US" sz="1100" smtClean="0"/>
          </a:p>
          <a:p>
            <a:pPr>
              <a:spcBef>
                <a:spcPct val="0"/>
              </a:spcBef>
            </a:pPr>
            <a:r>
              <a:rPr lang="en-US" sz="1100" smtClean="0"/>
              <a:t>Remove hard hats from service if the suspension system shows signs of deterioration or no longer holds the shell away from the employee’s head.  Also make sure the brim or shell is not cracked, perforated or deformed or shows signs of exposure to heat, chemicals, or ultraviolet light.</a:t>
            </a:r>
          </a:p>
          <a:p>
            <a:pPr>
              <a:spcBef>
                <a:spcPct val="0"/>
              </a:spcBef>
            </a:pPr>
            <a:endParaRPr lang="en-US" sz="1100" smtClean="0"/>
          </a:p>
          <a:p>
            <a:pPr>
              <a:spcBef>
                <a:spcPct val="0"/>
              </a:spcBef>
            </a:pPr>
            <a:r>
              <a:rPr lang="en-US" sz="1100" smtClean="0"/>
              <a:t>Limit use of paints and stickers which can hide signs of deterioration in the hard hat shell.  Paints, paint thinners, and some cleaning agents can weaken the shell of the hard hat and may eliminate electrical resistance.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935F2C-4A3D-43D1-A72A-0441ED05B914}" type="slidenum">
              <a:rPr lang="en-US"/>
              <a:pPr fontAlgn="base">
                <a:spcBef>
                  <a:spcPct val="0"/>
                </a:spcBef>
                <a:spcAft>
                  <a:spcPct val="0"/>
                </a:spcAft>
              </a:pPr>
              <a:t>27</a:t>
            </a:fld>
            <a:endParaRPr lang="en-US"/>
          </a:p>
        </p:txBody>
      </p:sp>
      <p:sp>
        <p:nvSpPr>
          <p:cNvPr id="5939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762000" y="4341813"/>
            <a:ext cx="5562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1926.96</a:t>
            </a:r>
          </a:p>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836596-5AD7-4E7D-8013-D01631DC8D88}" type="slidenum">
              <a:rPr lang="en-US"/>
              <a:pPr fontAlgn="base">
                <a:spcBef>
                  <a:spcPct val="0"/>
                </a:spcBef>
                <a:spcAft>
                  <a:spcPct val="0"/>
                </a:spcAft>
              </a:pPr>
              <a:t>28</a:t>
            </a:fld>
            <a:endParaRPr lang="en-US"/>
          </a:p>
        </p:txBody>
      </p:sp>
      <p:sp>
        <p:nvSpPr>
          <p:cNvPr id="6041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Sixty-six percent of injured workers were wearing safety shoes, protective footwear, heavy-duty shoes or boots and 33%, regular street shoes.  Of those wearing safety shoes, 85% were injured because the object hit an unprotected part of the shoe or boot.*</a:t>
            </a:r>
          </a:p>
          <a:p>
            <a:pPr>
              <a:spcBef>
                <a:spcPct val="0"/>
              </a:spcBef>
            </a:pPr>
            <a:endParaRPr lang="en-US" smtClean="0"/>
          </a:p>
          <a:p>
            <a:pPr>
              <a:lnSpc>
                <a:spcPct val="90000"/>
              </a:lnSpc>
              <a:spcBef>
                <a:spcPct val="20000"/>
              </a:spcBef>
            </a:pPr>
            <a:r>
              <a:rPr lang="en-US" smtClean="0">
                <a:cs typeface="Times New Roman" pitchFamily="18" charset="0"/>
              </a:rPr>
              <a:t>* U.S. Department of Labor.  Bureau of Labor Statistics. Accidents Involving Foot Injuries. Report 626.  Washington, DC: Government Printing Office. January 1981. 22 Pp.</a:t>
            </a:r>
            <a:r>
              <a:rPr lang="en-US" smtClean="0"/>
              <a:t> </a:t>
            </a:r>
          </a:p>
          <a:p>
            <a:pPr>
              <a:lnSpc>
                <a:spcPct val="90000"/>
              </a:lnSpc>
              <a:spcBef>
                <a:spcPct val="2000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12EFA88-143E-4C9F-9730-BD45DBE54FAC}" type="slidenum">
              <a:rPr lang="en-US"/>
              <a:pPr fontAlgn="base">
                <a:spcBef>
                  <a:spcPct val="0"/>
                </a:spcBef>
                <a:spcAft>
                  <a:spcPct val="0"/>
                </a:spcAft>
              </a:pPr>
              <a:t>29</a:t>
            </a:fld>
            <a:endParaRPr lang="en-US"/>
          </a:p>
        </p:txBody>
      </p:sp>
      <p:sp>
        <p:nvSpPr>
          <p:cNvPr id="61443"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z="1100" b="1" smtClean="0"/>
              <a:t>Conductive Shoes</a:t>
            </a:r>
          </a:p>
          <a:p>
            <a:pPr>
              <a:spcBef>
                <a:spcPct val="0"/>
              </a:spcBef>
            </a:pPr>
            <a:r>
              <a:rPr lang="en-US" sz="1100" u="sng" smtClean="0"/>
              <a:t>Electrically conductive shoes</a:t>
            </a:r>
            <a:r>
              <a:rPr lang="en-US" sz="1100" smtClean="0"/>
              <a:t> protect against the buildup of static electricity.  Essentially, these shoes ground the employees wearing them.  Employees working in explosive and hazardous locations such as explosives manufacturing facilities or grain elevators must wear conductive shoes to reduce the risk of static electricity buildup on an employee’s body that could produce a spark and cause an explosion or fire.  During training, employees must be instructed not to use foot powder or wear socks made of silk, wool, or nylon with conductive shoes.  Foot powder insulates and retards the conductive ability of the shoes.  Silk, wool, and nylon produce static electricity.</a:t>
            </a:r>
          </a:p>
          <a:p>
            <a:pPr>
              <a:spcBef>
                <a:spcPct val="0"/>
              </a:spcBef>
            </a:pPr>
            <a:endParaRPr lang="en-US" sz="1100" smtClean="0"/>
          </a:p>
          <a:p>
            <a:pPr>
              <a:spcBef>
                <a:spcPct val="0"/>
              </a:spcBef>
            </a:pPr>
            <a:r>
              <a:rPr lang="en-US" sz="1100" smtClean="0"/>
              <a:t>Conductive shoes are not general-purpose shoes and must be removed upon completion of the tasks for which they are required.  Employees exposed to electrical hazards must </a:t>
            </a:r>
            <a:r>
              <a:rPr lang="en-US" sz="1100" b="1" smtClean="0"/>
              <a:t>NEVER</a:t>
            </a:r>
            <a:r>
              <a:rPr lang="en-US" sz="1100" smtClean="0"/>
              <a:t> wear conductive shoes.</a:t>
            </a:r>
          </a:p>
          <a:p>
            <a:pPr>
              <a:spcBef>
                <a:spcPct val="0"/>
              </a:spcBef>
            </a:pPr>
            <a:endParaRPr lang="en-US" sz="1100" smtClean="0"/>
          </a:p>
          <a:p>
            <a:pPr>
              <a:spcBef>
                <a:spcPct val="0"/>
              </a:spcBef>
            </a:pPr>
            <a:r>
              <a:rPr lang="en-US" sz="1100" b="1" smtClean="0"/>
              <a:t>Safety-Toe Shoes</a:t>
            </a:r>
          </a:p>
          <a:p>
            <a:pPr>
              <a:spcBef>
                <a:spcPct val="0"/>
              </a:spcBef>
            </a:pPr>
            <a:r>
              <a:rPr lang="en-US" sz="1100" u="sng" smtClean="0"/>
              <a:t>Safety-toe shoes</a:t>
            </a:r>
            <a:r>
              <a:rPr lang="en-US" sz="1100" smtClean="0"/>
              <a:t> are nonconductive</a:t>
            </a:r>
            <a:r>
              <a:rPr lang="en-US" sz="1100" b="1" smtClean="0"/>
              <a:t> </a:t>
            </a:r>
            <a:r>
              <a:rPr lang="en-US" sz="1100" smtClean="0"/>
              <a:t>and will prevent an employee’s feet from completing an electrical circuit to ground.  They protect employees against open circuits of up to 600 volts in dry conditions.  Use the shoes with other insulating equipment and precautions to reduce or eliminate the potential for providing a path for hazardous electrical energy. </a:t>
            </a:r>
          </a:p>
          <a:p>
            <a:pPr>
              <a:spcBef>
                <a:spcPct val="0"/>
              </a:spcBef>
            </a:pPr>
            <a:r>
              <a:rPr lang="en-US" sz="1100" smtClean="0"/>
              <a:t>NOTE: Don’t wear nonconductive footwear in explosive or hazardous locations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54367E-6477-4484-90FF-49CD0A3403A2}" type="slidenum">
              <a:rPr lang="en-US"/>
              <a:pPr fontAlgn="base">
                <a:spcBef>
                  <a:spcPct val="0"/>
                </a:spcBef>
                <a:spcAft>
                  <a:spcPct val="0"/>
                </a:spcAft>
              </a:pPr>
              <a:t>30</a:t>
            </a:fld>
            <a:endParaRPr lang="en-US"/>
          </a:p>
        </p:txBody>
      </p:sp>
      <p:sp>
        <p:nvSpPr>
          <p:cNvPr id="62467"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1926.100</a:t>
            </a:r>
          </a:p>
          <a:p>
            <a:pPr>
              <a:spcBef>
                <a:spcPct val="0"/>
              </a:spcBef>
            </a:pPr>
            <a:endParaRPr lang="en-US" smtClean="0"/>
          </a:p>
          <a:p>
            <a:pPr>
              <a:spcBef>
                <a:spcPct val="0"/>
              </a:spcBef>
            </a:pPr>
            <a:r>
              <a:rPr lang="en-US" smtClean="0"/>
              <a:t>See OSHA Publication 3151, Assessing the Need for Personal Protective Equipment:  A Guide for Small Business Employers.  </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C988DC-F982-4D8B-875D-2C4516831DA6}" type="slidenum">
              <a:rPr lang="en-US"/>
              <a:pPr fontAlgn="base">
                <a:spcBef>
                  <a:spcPct val="0"/>
                </a:spcBef>
                <a:spcAft>
                  <a:spcPct val="0"/>
                </a:spcAft>
              </a:pPr>
              <a:t>2</a:t>
            </a:fld>
            <a:endParaRPr lang="en-US"/>
          </a:p>
        </p:txBody>
      </p:sp>
      <p:sp>
        <p:nvSpPr>
          <p:cNvPr id="4505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lnSpc>
                <a:spcPct val="90000"/>
              </a:lnSpc>
              <a:spcBef>
                <a:spcPct val="20000"/>
              </a:spcBef>
            </a:pPr>
            <a:r>
              <a:rPr lang="en-US" smtClean="0"/>
              <a:t>29 CFR Part 1926 Subpart E</a:t>
            </a:r>
          </a:p>
          <a:p>
            <a:pPr>
              <a:lnSpc>
                <a:spcPct val="90000"/>
              </a:lnSpc>
              <a:spcBef>
                <a:spcPct val="20000"/>
              </a:spcBef>
            </a:pPr>
            <a:r>
              <a:rPr lang="en-US" smtClean="0"/>
              <a:t>Personal Protective and Life Saving Equipment (1926.95 to 1926.107) </a:t>
            </a:r>
          </a:p>
          <a:p>
            <a:pPr>
              <a:lnSpc>
                <a:spcPct val="90000"/>
              </a:lnSpc>
              <a:spcBef>
                <a:spcPct val="20000"/>
              </a:spcBef>
            </a:pPr>
            <a:endParaRPr lang="en-US" smtClean="0"/>
          </a:p>
          <a:p>
            <a:pPr>
              <a:lnSpc>
                <a:spcPct val="90000"/>
              </a:lnSpc>
              <a:spcBef>
                <a:spcPct val="20000"/>
              </a:spcBef>
            </a:pPr>
            <a:r>
              <a:rPr lang="en-US" smtClean="0"/>
              <a:t>See Personal Protective Equipment Fact Sheet, also in Spanish, at </a:t>
            </a:r>
          </a:p>
          <a:p>
            <a:pPr>
              <a:lnSpc>
                <a:spcPct val="90000"/>
              </a:lnSpc>
              <a:spcBef>
                <a:spcPct val="20000"/>
              </a:spcBef>
            </a:pPr>
            <a:r>
              <a:rPr lang="en-US" smtClean="0"/>
              <a:t>-- www.osha.gov/OshDoc/toc_fact.html</a:t>
            </a:r>
          </a:p>
          <a:p>
            <a:pPr>
              <a:lnSpc>
                <a:spcPct val="90000"/>
              </a:lnSpc>
              <a:spcBef>
                <a:spcPct val="20000"/>
              </a:spcBef>
            </a:pPr>
            <a:endParaRPr lang="en-US" smtClean="0"/>
          </a:p>
          <a:p>
            <a:pPr>
              <a:lnSpc>
                <a:spcPct val="90000"/>
              </a:lnSpc>
              <a:spcBef>
                <a:spcPct val="20000"/>
              </a:spcBef>
            </a:pPr>
            <a:r>
              <a:rPr lang="en-US" smtClean="0"/>
              <a:t>See Publications: </a:t>
            </a:r>
          </a:p>
          <a:p>
            <a:pPr>
              <a:lnSpc>
                <a:spcPct val="90000"/>
              </a:lnSpc>
              <a:spcBef>
                <a:spcPct val="20000"/>
              </a:spcBef>
            </a:pPr>
            <a:r>
              <a:rPr lang="en-US" smtClean="0"/>
              <a:t>-- OSHA 3077, Personal Protective Equipment</a:t>
            </a:r>
          </a:p>
          <a:p>
            <a:pPr>
              <a:lnSpc>
                <a:spcPct val="90000"/>
              </a:lnSpc>
              <a:spcBef>
                <a:spcPct val="20000"/>
              </a:spcBef>
            </a:pPr>
            <a:r>
              <a:rPr lang="en-US" smtClean="0"/>
              <a:t>-- OSHA 3151, Assessing the Need for Personal Protective Equipment: A Guide for Small Business Employers</a:t>
            </a:r>
          </a:p>
          <a:p>
            <a:pPr>
              <a:lnSpc>
                <a:spcPct val="90000"/>
              </a:lnSpc>
              <a:spcBef>
                <a:spcPct val="20000"/>
              </a:spcBef>
            </a:pPr>
            <a:r>
              <a:rPr lang="en-US" smtClean="0"/>
              <a:t>		</a:t>
            </a:r>
          </a:p>
          <a:p>
            <a:pPr>
              <a:lnSpc>
                <a:spcPct val="90000"/>
              </a:lnSpc>
              <a:spcBef>
                <a:spcPct val="20000"/>
              </a:spcBef>
            </a:pPr>
            <a:r>
              <a:rPr lang="en-US" b="1" smtClean="0"/>
              <a:t>How do I identify potential hazards in my workplace?</a:t>
            </a:r>
          </a:p>
          <a:p>
            <a:pPr>
              <a:lnSpc>
                <a:spcPct val="90000"/>
              </a:lnSpc>
              <a:spcBef>
                <a:spcPct val="20000"/>
              </a:spcBef>
            </a:pPr>
            <a:r>
              <a:rPr lang="en-US" smtClean="0"/>
              <a:t>Begin with a survey. Observe the work environment.  Ask employees how they perform their tasks.  Look for sources of potential injury such as:</a:t>
            </a:r>
          </a:p>
          <a:p>
            <a:pPr>
              <a:lnSpc>
                <a:spcPct val="90000"/>
              </a:lnSpc>
              <a:spcBef>
                <a:spcPct val="20000"/>
              </a:spcBef>
            </a:pPr>
            <a:r>
              <a:rPr lang="en-US" smtClean="0"/>
              <a:t>• Objects that might fall from above.</a:t>
            </a:r>
          </a:p>
          <a:p>
            <a:pPr>
              <a:lnSpc>
                <a:spcPct val="90000"/>
              </a:lnSpc>
              <a:spcBef>
                <a:spcPct val="20000"/>
              </a:spcBef>
            </a:pPr>
            <a:r>
              <a:rPr lang="en-US" smtClean="0"/>
              <a:t>• Exposed pipes or beams at work level.</a:t>
            </a:r>
          </a:p>
          <a:p>
            <a:pPr>
              <a:lnSpc>
                <a:spcPct val="90000"/>
              </a:lnSpc>
              <a:spcBef>
                <a:spcPct val="20000"/>
              </a:spcBef>
            </a:pPr>
            <a:r>
              <a:rPr lang="en-US" smtClean="0"/>
              <a:t>• Exposed liquid chemicals.</a:t>
            </a:r>
          </a:p>
          <a:p>
            <a:pPr>
              <a:lnSpc>
                <a:spcPct val="90000"/>
              </a:lnSpc>
              <a:spcBef>
                <a:spcPct val="20000"/>
              </a:spcBef>
            </a:pPr>
            <a:r>
              <a:rPr lang="en-US" smtClean="0"/>
              <a:t>• Sources of heat, intense light, noise, or dust.</a:t>
            </a:r>
          </a:p>
          <a:p>
            <a:pPr>
              <a:lnSpc>
                <a:spcPct val="90000"/>
              </a:lnSpc>
              <a:spcBef>
                <a:spcPct val="20000"/>
              </a:spcBef>
            </a:pPr>
            <a:r>
              <a:rPr lang="en-US" smtClean="0"/>
              <a:t>• Equipment or materials that could produce flying particles.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DA0EA2-D9B0-4FDA-98F0-E4F0DBE0CA60}" type="slidenum">
              <a:rPr lang="en-US"/>
              <a:pPr fontAlgn="base">
                <a:spcBef>
                  <a:spcPct val="0"/>
                </a:spcBef>
                <a:spcAft>
                  <a:spcPct val="0"/>
                </a:spcAft>
              </a:pPr>
              <a:t>31</a:t>
            </a:fld>
            <a:endParaRPr lang="en-US"/>
          </a:p>
        </p:txBody>
      </p:sp>
      <p:sp>
        <p:nvSpPr>
          <p:cNvPr id="63491" name="Rectangle 2"/>
          <p:cNvSpPr>
            <a:spLocks noGrp="1" noRot="1" noChangeAspect="1" noChangeArrowheads="1" noTextEdit="1"/>
          </p:cNvSpPr>
          <p:nvPr>
            <p:ph type="sldImg"/>
          </p:nvPr>
        </p:nvSpPr>
        <p:spPr bwMode="auto">
          <a:xfrm>
            <a:off x="1200150" y="728663"/>
            <a:ext cx="4459288" cy="3344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7E689C-44D1-426B-9B9D-001E2C4749CD}" type="slidenum">
              <a:rPr lang="en-US"/>
              <a:pPr fontAlgn="base">
                <a:spcBef>
                  <a:spcPct val="0"/>
                </a:spcBef>
                <a:spcAft>
                  <a:spcPct val="0"/>
                </a:spcAft>
              </a:pPr>
              <a:t>32</a:t>
            </a:fld>
            <a:endParaRPr lang="en-US"/>
          </a:p>
        </p:txBody>
      </p:sp>
      <p:sp>
        <p:nvSpPr>
          <p:cNvPr id="6451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The nature of the hazard(s), the activity, and the length of the activity  determines your glove selection.  The variety of potential hand injuries may make selecting the appropriate pair of gloves more difficult than choosing other protective equipment.  Take care to choose gloves designed for the particular circumstances of your workplace.  Glove manufacturers can provide valuable assistance.</a:t>
            </a:r>
          </a:p>
          <a:p>
            <a:pPr>
              <a:spcBef>
                <a:spcPct val="0"/>
              </a:spcBef>
            </a:pPr>
            <a:endParaRPr lang="en-US" smtClean="0"/>
          </a:p>
          <a:p>
            <a:pPr>
              <a:spcBef>
                <a:spcPct val="0"/>
              </a:spcBef>
            </a:pPr>
            <a:r>
              <a:rPr lang="en-US" smtClean="0">
                <a:cs typeface="Times New Roman" pitchFamily="18" charset="0"/>
              </a:rPr>
              <a:t>Material Safety Data Sheets also provide information on PPE.</a:t>
            </a:r>
            <a:r>
              <a:rPr lang="en-US" smtClean="0"/>
              <a:t> </a:t>
            </a:r>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CAAA236-D257-45D6-BD37-D3FA392EAECB}" type="slidenum">
              <a:rPr lang="en-US"/>
              <a:pPr fontAlgn="base">
                <a:spcBef>
                  <a:spcPct val="0"/>
                </a:spcBef>
                <a:spcAft>
                  <a:spcPct val="0"/>
                </a:spcAft>
              </a:pPr>
              <a:t>33</a:t>
            </a:fld>
            <a:endParaRPr lang="en-US"/>
          </a:p>
        </p:txBody>
      </p:sp>
      <p:sp>
        <p:nvSpPr>
          <p:cNvPr id="6553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5CE61E-3667-4470-BDF0-84A8348ACF4A}" type="slidenum">
              <a:rPr lang="en-US"/>
              <a:pPr fontAlgn="base">
                <a:spcBef>
                  <a:spcPct val="0"/>
                </a:spcBef>
                <a:spcAft>
                  <a:spcPct val="0"/>
                </a:spcAft>
              </a:pPr>
              <a:t>34</a:t>
            </a:fld>
            <a:endParaRPr lang="en-US"/>
          </a:p>
        </p:txBody>
      </p:sp>
      <p:sp>
        <p:nvSpPr>
          <p:cNvPr id="66563"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1926.95</a:t>
            </a:r>
          </a:p>
          <a:p>
            <a:pPr>
              <a:spcBef>
                <a:spcPct val="0"/>
              </a:spcBef>
            </a:pPr>
            <a:endParaRPr lang="en-US" smtClean="0"/>
          </a:p>
          <a:p>
            <a:pPr>
              <a:spcBef>
                <a:spcPct val="0"/>
              </a:spcBef>
            </a:pPr>
            <a:r>
              <a:rPr lang="en-US" smtClean="0"/>
              <a:t>See OSHA Publication 3151, Assessing the Need for Personal Protective Equipment:  A Guide for Small Business Employers.  </a:t>
            </a:r>
          </a:p>
          <a:p>
            <a:pPr>
              <a:spcBef>
                <a:spcPct val="0"/>
              </a:spcBef>
            </a:pPr>
            <a:endParaRPr lang="en-US" smtClean="0"/>
          </a:p>
          <a:p>
            <a:pPr>
              <a:spcBef>
                <a:spcPct val="0"/>
              </a:spcBef>
            </a:pPr>
            <a:r>
              <a:rPr lang="en-US" smtClean="0">
                <a:cs typeface="Times New Roman" pitchFamily="18" charset="0"/>
              </a:rPr>
              <a:t>The photo depicts a hazardous waste operation covered under 1926.65 or 1910.120.</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F33DE5-FFB4-4FB7-8955-0814E1C4E2F8}" type="slidenum">
              <a:rPr lang="en-US"/>
              <a:pPr fontAlgn="base">
                <a:spcBef>
                  <a:spcPct val="0"/>
                </a:spcBef>
                <a:spcAft>
                  <a:spcPct val="0"/>
                </a:spcAft>
              </a:pPr>
              <a:t>35</a:t>
            </a:fld>
            <a:endParaRPr lang="en-US"/>
          </a:p>
        </p:txBody>
      </p:sp>
      <p:sp>
        <p:nvSpPr>
          <p:cNvPr id="67587"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9" tIns="46036" rIns="92069" bIns="46036"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2F03ED-C171-4E30-A3F4-C141DE2E94F0}" type="slidenum">
              <a:rPr lang="en-US"/>
              <a:pPr fontAlgn="base">
                <a:spcBef>
                  <a:spcPct val="0"/>
                </a:spcBef>
                <a:spcAft>
                  <a:spcPct val="0"/>
                </a:spcAft>
              </a:pPr>
              <a:t>36</a:t>
            </a:fld>
            <a:endParaRPr lang="en-US"/>
          </a:p>
        </p:txBody>
      </p:sp>
      <p:sp>
        <p:nvSpPr>
          <p:cNvPr id="68611"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Protective clothing comes in a variety of materials, each suited to particular hazards.  Conduct your hazard assessment and identify potential sources of bodily injury.  Install feasible engineering controls, and institute work practice controls to eliminate the hazards.  If the possibility of bodily injury still exists, provide protective clothing constructed of material that will protect against the specific hazards in your workplace.</a:t>
            </a:r>
          </a:p>
          <a:p>
            <a:pPr>
              <a:spcBef>
                <a:spcPct val="0"/>
              </a:spcBef>
            </a:pPr>
            <a:endParaRPr lang="en-US" smtClean="0"/>
          </a:p>
          <a:p>
            <a:pPr>
              <a:spcBef>
                <a:spcPct val="0"/>
              </a:spcBef>
            </a:pPr>
            <a:r>
              <a:rPr lang="en-US" smtClean="0"/>
              <a:t>Different materials will protect against different chemical and physical hazards.  When chemical or physical hazards are present, check with the clothing manufacturer to make sure that the material selected will provide protection from the specific chemical or physical hazards in your workplace.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C759FC-ADDF-47DE-A124-6F348718E073}" type="slidenum">
              <a:rPr lang="en-US"/>
              <a:pPr fontAlgn="base">
                <a:spcBef>
                  <a:spcPct val="0"/>
                </a:spcBef>
                <a:spcAft>
                  <a:spcPct val="0"/>
                </a:spcAft>
              </a:pPr>
              <a:t>37</a:t>
            </a:fld>
            <a:endParaRPr lang="en-US"/>
          </a:p>
        </p:txBody>
      </p:sp>
      <p:sp>
        <p:nvSpPr>
          <p:cNvPr id="6963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lnSpc>
                <a:spcPct val="85000"/>
              </a:lnSpc>
              <a:spcBef>
                <a:spcPct val="20000"/>
              </a:spcBef>
            </a:pPr>
            <a:r>
              <a:rPr lang="en-US" smtClean="0"/>
              <a:t>1926.101 and </a:t>
            </a:r>
            <a:r>
              <a:rPr lang="en-US" smtClean="0">
                <a:cs typeface="Times New Roman" pitchFamily="18" charset="0"/>
              </a:rPr>
              <a:t>1926.52</a:t>
            </a:r>
            <a:endParaRPr lang="en-US" smtClean="0"/>
          </a:p>
          <a:p>
            <a:pPr>
              <a:lnSpc>
                <a:spcPct val="85000"/>
              </a:lnSpc>
              <a:spcBef>
                <a:spcPct val="20000"/>
              </a:spcBef>
            </a:pPr>
            <a:endParaRPr lang="en-US" smtClean="0"/>
          </a:p>
          <a:p>
            <a:pPr>
              <a:lnSpc>
                <a:spcPct val="85000"/>
              </a:lnSpc>
              <a:spcBef>
                <a:spcPct val="20000"/>
              </a:spcBef>
            </a:pPr>
            <a:r>
              <a:rPr lang="en-US" smtClean="0"/>
              <a:t>Determining the need to provide hearing protection is complicated.</a:t>
            </a:r>
          </a:p>
          <a:p>
            <a:pPr>
              <a:lnSpc>
                <a:spcPct val="85000"/>
              </a:lnSpc>
              <a:spcBef>
                <a:spcPct val="20000"/>
              </a:spcBef>
            </a:pPr>
            <a:endParaRPr lang="en-US" smtClean="0"/>
          </a:p>
          <a:p>
            <a:pPr>
              <a:lnSpc>
                <a:spcPct val="85000"/>
              </a:lnSpc>
              <a:spcBef>
                <a:spcPct val="20000"/>
              </a:spcBef>
            </a:pPr>
            <a:r>
              <a:rPr lang="en-US" smtClean="0"/>
              <a:t>Employee exposure to excessive noise depends upon several factors:</a:t>
            </a:r>
          </a:p>
          <a:p>
            <a:pPr>
              <a:lnSpc>
                <a:spcPct val="85000"/>
              </a:lnSpc>
              <a:spcBef>
                <a:spcPct val="20000"/>
              </a:spcBef>
            </a:pPr>
            <a:r>
              <a:rPr lang="en-US" smtClean="0"/>
              <a:t>- How loud is the noise as measured in decibels (dBA)?</a:t>
            </a:r>
          </a:p>
          <a:p>
            <a:pPr>
              <a:lnSpc>
                <a:spcPct val="85000"/>
              </a:lnSpc>
              <a:spcBef>
                <a:spcPct val="20000"/>
              </a:spcBef>
            </a:pPr>
            <a:r>
              <a:rPr lang="en-US" smtClean="0"/>
              <a:t>- What is the duration of each employee’s exposure to noise?</a:t>
            </a:r>
          </a:p>
          <a:p>
            <a:pPr>
              <a:lnSpc>
                <a:spcPct val="85000"/>
              </a:lnSpc>
              <a:spcBef>
                <a:spcPct val="20000"/>
              </a:spcBef>
            </a:pPr>
            <a:r>
              <a:rPr lang="en-US" smtClean="0"/>
              <a:t>- Do employees move between separate work areas with different noise levels?</a:t>
            </a:r>
          </a:p>
          <a:p>
            <a:pPr>
              <a:lnSpc>
                <a:spcPct val="85000"/>
              </a:lnSpc>
              <a:spcBef>
                <a:spcPct val="20000"/>
              </a:spcBef>
            </a:pPr>
            <a:r>
              <a:rPr lang="en-US" smtClean="0"/>
              <a:t>- Is noise generated from one source or multiple sources?</a:t>
            </a:r>
          </a:p>
          <a:p>
            <a:pPr>
              <a:lnSpc>
                <a:spcPct val="85000"/>
              </a:lnSpc>
              <a:spcBef>
                <a:spcPct val="20000"/>
              </a:spcBef>
            </a:pPr>
            <a:endParaRPr lang="en-US" smtClean="0"/>
          </a:p>
          <a:p>
            <a:pPr>
              <a:lnSpc>
                <a:spcPct val="85000"/>
              </a:lnSpc>
              <a:spcBef>
                <a:spcPct val="20000"/>
              </a:spcBef>
            </a:pPr>
            <a:r>
              <a:rPr lang="en-US" smtClean="0"/>
              <a:t>Generally, the louder the noise, the shorter the exposure time before </a:t>
            </a:r>
            <a:r>
              <a:rPr lang="en-US" smtClean="0">
                <a:cs typeface="Times New Roman" pitchFamily="18" charset="0"/>
              </a:rPr>
              <a:t>hearing protection must be provided</a:t>
            </a:r>
            <a:r>
              <a:rPr lang="en-US" smtClean="0"/>
              <a:t>.</a:t>
            </a:r>
          </a:p>
          <a:p>
            <a:pPr>
              <a:lnSpc>
                <a:spcPct val="85000"/>
              </a:lnSpc>
              <a:spcBef>
                <a:spcPct val="20000"/>
              </a:spcBef>
            </a:pPr>
            <a:endParaRPr lang="en-US" smtClean="0"/>
          </a:p>
          <a:p>
            <a:pPr>
              <a:lnSpc>
                <a:spcPct val="85000"/>
              </a:lnSpc>
              <a:spcBef>
                <a:spcPct val="20000"/>
              </a:spcBef>
            </a:pPr>
            <a:r>
              <a:rPr lang="en-US" smtClean="0">
                <a:cs typeface="Times New Roman" pitchFamily="18" charset="0"/>
              </a:rPr>
              <a:t>Current permissible noise exposure for the Construction industry is 90 dbA for an 8 hour duration.</a:t>
            </a:r>
            <a:endParaRPr lang="en-US" smtClean="0"/>
          </a:p>
          <a:p>
            <a:pPr>
              <a:lnSpc>
                <a:spcPct val="85000"/>
              </a:lnSpc>
              <a:spcBef>
                <a:spcPct val="20000"/>
              </a:spcBef>
            </a:pPr>
            <a:endParaRPr lang="en-US" smtClean="0"/>
          </a:p>
          <a:p>
            <a:pPr>
              <a:lnSpc>
                <a:spcPct val="85000"/>
              </a:lnSpc>
              <a:spcBef>
                <a:spcPct val="20000"/>
              </a:spcBef>
            </a:pPr>
            <a:r>
              <a:rPr lang="en-US" smtClean="0"/>
              <a:t>See the OSHA technical links for Noise and Hearing Conservation</a:t>
            </a:r>
          </a:p>
          <a:p>
            <a:pPr>
              <a:lnSpc>
                <a:spcPct val="85000"/>
              </a:lnSpc>
              <a:spcBef>
                <a:spcPct val="20000"/>
              </a:spcBef>
            </a:pPr>
            <a:r>
              <a:rPr lang="en-US" smtClean="0"/>
              <a:t>-- www.osha-slc.gov/SLTC </a:t>
            </a:r>
          </a:p>
          <a:p>
            <a:pPr>
              <a:lnSpc>
                <a:spcPct val="85000"/>
              </a:lnSpc>
              <a:spcBef>
                <a:spcPct val="20000"/>
              </a:spcBef>
            </a:pPr>
            <a:r>
              <a:rPr lang="en-US" smtClean="0"/>
              <a:t>-- www.osha.gov/SLTC/constructionnoise/index.html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FC4E30-7704-4EF6-B4B5-BDE86F3EC5C2}" type="slidenum">
              <a:rPr lang="en-US"/>
              <a:pPr fontAlgn="base">
                <a:spcBef>
                  <a:spcPct val="0"/>
                </a:spcBef>
                <a:spcAft>
                  <a:spcPct val="0"/>
                </a:spcAft>
              </a:pPr>
              <a:t>38</a:t>
            </a:fld>
            <a:endParaRPr lang="en-US"/>
          </a:p>
        </p:txBody>
      </p:sp>
      <p:sp>
        <p:nvSpPr>
          <p:cNvPr id="7065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9" tIns="46036" rIns="92069" bIns="46036" numCol="1" anchor="t" anchorCtr="0" compatLnSpc="1">
            <a:prstTxWarp prst="textNoShape">
              <a:avLst/>
            </a:prstTxWarp>
          </a:bodyPr>
          <a:lstStyle/>
          <a:p>
            <a:pPr>
              <a:spcBef>
                <a:spcPct val="0"/>
              </a:spcBef>
            </a:pPr>
            <a:r>
              <a:rPr lang="en-US" smtClean="0"/>
              <a:t>1926.101(a) and </a:t>
            </a:r>
            <a:r>
              <a:rPr lang="en-US" smtClean="0">
                <a:cs typeface="Times New Roman" pitchFamily="18" charset="0"/>
              </a:rPr>
              <a:t>1926.52</a:t>
            </a:r>
            <a:r>
              <a:rPr lang="en-US" smtClean="0"/>
              <a:t> </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17535BE-6761-49A5-891B-B19F31D1B9BF}" type="slidenum">
              <a:rPr lang="en-US"/>
              <a:pPr fontAlgn="base">
                <a:spcBef>
                  <a:spcPct val="0"/>
                </a:spcBef>
                <a:spcAft>
                  <a:spcPct val="0"/>
                </a:spcAft>
              </a:pPr>
              <a:t>39</a:t>
            </a:fld>
            <a:endParaRPr lang="en-US"/>
          </a:p>
        </p:txBody>
      </p:sp>
      <p:sp>
        <p:nvSpPr>
          <p:cNvPr id="71683"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27525"/>
            <a:ext cx="52578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Employers must implement feasible engineering controls and work practices before resorting to PPE such as earmuffs, earplugs, or canal caps.  </a:t>
            </a:r>
          </a:p>
          <a:p>
            <a:pPr>
              <a:spcBef>
                <a:spcPct val="0"/>
              </a:spcBef>
            </a:pPr>
            <a:endParaRPr lang="en-US" smtClean="0"/>
          </a:p>
          <a:p>
            <a:pPr>
              <a:spcBef>
                <a:spcPct val="0"/>
              </a:spcBef>
            </a:pPr>
            <a:r>
              <a:rPr lang="en-US" smtClean="0"/>
              <a:t>If engineering and work practice controls do not lower employee noise exposure to acceptable levels, then employers must provide employees with appropriate PPE.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762457-1764-4354-9F8D-CEE6F6BC3429}" type="slidenum">
              <a:rPr lang="en-US"/>
              <a:pPr fontAlgn="base">
                <a:spcBef>
                  <a:spcPct val="0"/>
                </a:spcBef>
                <a:spcAft>
                  <a:spcPct val="0"/>
                </a:spcAft>
              </a:pPr>
              <a:t>3</a:t>
            </a:fld>
            <a:endParaRPr lang="en-US"/>
          </a:p>
        </p:txBody>
      </p:sp>
      <p:sp>
        <p:nvSpPr>
          <p:cNvPr id="46083"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b="1" smtClean="0"/>
              <a:t>Engineering Controls</a:t>
            </a:r>
            <a:r>
              <a:rPr lang="en-US" smtClean="0"/>
              <a:t>.  Engineering controls consist of substitution, isolation, ventilation and equipment modification. </a:t>
            </a:r>
          </a:p>
          <a:p>
            <a:pPr>
              <a:spcBef>
                <a:spcPct val="0"/>
              </a:spcBef>
            </a:pPr>
            <a:endParaRPr lang="en-US" smtClean="0"/>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AA3358-617A-4336-B023-B2697B034E1D}" type="slidenum">
              <a:rPr lang="en-US"/>
              <a:pPr fontAlgn="base">
                <a:spcBef>
                  <a:spcPct val="0"/>
                </a:spcBef>
                <a:spcAft>
                  <a:spcPct val="0"/>
                </a:spcAft>
              </a:pPr>
              <a:t>4</a:t>
            </a:fld>
            <a:endParaRPr lang="en-US"/>
          </a:p>
        </p:txBody>
      </p:sp>
      <p:sp>
        <p:nvSpPr>
          <p:cNvPr id="47107"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b="1" smtClean="0"/>
              <a:t>Administrative Controls</a:t>
            </a:r>
            <a:r>
              <a:rPr lang="en-US" smtClean="0"/>
              <a:t>.  Any procedure which significantly limits daily exposure by control or manipulation of the work schedule or manner in which work is performed.  Using PPE is not administrative control. </a:t>
            </a:r>
          </a:p>
          <a:p>
            <a:pPr>
              <a:spcBef>
                <a:spcPct val="0"/>
              </a:spcBef>
            </a:pPr>
            <a:endParaRPr lang="en-US" smtClean="0"/>
          </a:p>
          <a:p>
            <a:pPr>
              <a:spcBef>
                <a:spcPct val="0"/>
              </a:spcBef>
            </a:pPr>
            <a:r>
              <a:rPr lang="en-US" b="1" smtClean="0"/>
              <a:t>Work Practice Controls</a:t>
            </a:r>
            <a:r>
              <a:rPr lang="en-US" smtClean="0"/>
              <a:t>.  A type of administrative control where the employer modifies the manner in which the employee performs assigned work.  The modification may result in a reduction of exposure through such methods as changing work habits, improving sanitation and hygiene practices, or making other changes in the way the employee performs the job. </a:t>
            </a:r>
          </a:p>
          <a:p>
            <a:pPr>
              <a:spcBef>
                <a:spcPct val="0"/>
              </a:spcBef>
            </a:pPr>
            <a:endParaRPr lang="en-US" smtClean="0"/>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A055FD-4104-4F95-BE5A-8B7A65AF5D00}" type="slidenum">
              <a:rPr lang="en-US"/>
              <a:pPr fontAlgn="base">
                <a:spcBef>
                  <a:spcPct val="0"/>
                </a:spcBef>
                <a:spcAft>
                  <a:spcPct val="0"/>
                </a:spcAft>
              </a:pPr>
              <a:t>5</a:t>
            </a:fld>
            <a:endParaRPr lang="en-US"/>
          </a:p>
        </p:txBody>
      </p:sp>
      <p:sp>
        <p:nvSpPr>
          <p:cNvPr id="48131"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u="sng" smtClean="0"/>
              <a:t>NOTE</a:t>
            </a:r>
            <a:r>
              <a:rPr lang="en-US" smtClean="0"/>
              <a:t>:  </a:t>
            </a:r>
          </a:p>
          <a:p>
            <a:pPr>
              <a:spcBef>
                <a:spcPct val="0"/>
              </a:spcBef>
            </a:pPr>
            <a:r>
              <a:rPr lang="en-US" smtClean="0"/>
              <a:t>Respirators and electrical protective equipment (gloves, sleeves, blankets, etc.) are also considered PPE.  However, because OSHA has specific requirements for them, they are not discussed here.</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5EBF07-C429-47CB-993B-12825D53A6B7}" type="slidenum">
              <a:rPr lang="en-US"/>
              <a:pPr fontAlgn="base">
                <a:spcBef>
                  <a:spcPct val="0"/>
                </a:spcBef>
                <a:spcAft>
                  <a:spcPct val="0"/>
                </a:spcAft>
              </a:pPr>
              <a:t>6</a:t>
            </a:fld>
            <a:endParaRPr lang="en-US"/>
          </a:p>
        </p:txBody>
      </p:sp>
      <p:sp>
        <p:nvSpPr>
          <p:cNvPr id="49155"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685800" y="4341813"/>
            <a:ext cx="5867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lnSpc>
                <a:spcPct val="90000"/>
              </a:lnSpc>
              <a:spcBef>
                <a:spcPct val="20000"/>
              </a:spcBef>
            </a:pPr>
            <a:r>
              <a:rPr lang="en-US" sz="1100" smtClean="0"/>
              <a:t>1926.102</a:t>
            </a:r>
          </a:p>
          <a:p>
            <a:pPr>
              <a:lnSpc>
                <a:spcPct val="90000"/>
              </a:lnSpc>
              <a:spcBef>
                <a:spcPct val="20000"/>
              </a:spcBef>
            </a:pPr>
            <a:endParaRPr lang="en-US" sz="1100" smtClean="0"/>
          </a:p>
          <a:p>
            <a:pPr>
              <a:lnSpc>
                <a:spcPct val="90000"/>
              </a:lnSpc>
              <a:spcBef>
                <a:spcPct val="20000"/>
              </a:spcBef>
            </a:pPr>
            <a:r>
              <a:rPr lang="en-US" sz="1100" smtClean="0"/>
              <a:t>See OSHA Fact Sheet 93-03, Eye Protection in the Workplace</a:t>
            </a:r>
          </a:p>
          <a:p>
            <a:pPr>
              <a:lnSpc>
                <a:spcPct val="90000"/>
              </a:lnSpc>
              <a:spcBef>
                <a:spcPct val="20000"/>
              </a:spcBef>
            </a:pPr>
            <a:endParaRPr lang="en-US" sz="1100" smtClean="0"/>
          </a:p>
          <a:p>
            <a:pPr>
              <a:lnSpc>
                <a:spcPct val="90000"/>
              </a:lnSpc>
              <a:spcBef>
                <a:spcPct val="20000"/>
              </a:spcBef>
            </a:pPr>
            <a:r>
              <a:rPr lang="en-US" sz="1100" b="1" smtClean="0"/>
              <a:t>WHAT CONTRIBUTES TO EYE INJURIES AT WORK?*</a:t>
            </a:r>
          </a:p>
          <a:p>
            <a:pPr>
              <a:lnSpc>
                <a:spcPct val="90000"/>
              </a:lnSpc>
              <a:spcBef>
                <a:spcPct val="20000"/>
              </a:spcBef>
            </a:pPr>
            <a:r>
              <a:rPr lang="en-US" sz="1100" smtClean="0"/>
              <a:t>-- Not wearing eye protection. BLS reports that nearly 3 out of every 5 workers  injured were not wearing eye protection at the time of the accident. </a:t>
            </a:r>
          </a:p>
          <a:p>
            <a:pPr>
              <a:lnSpc>
                <a:spcPct val="90000"/>
              </a:lnSpc>
              <a:spcBef>
                <a:spcPct val="20000"/>
              </a:spcBef>
            </a:pPr>
            <a:r>
              <a:rPr lang="en-US" sz="1100" smtClean="0"/>
              <a:t>-- Wearing the wrong kind of eye protection for the job.  These workers were most likely wearing protective eyeglasses with no side shields.</a:t>
            </a:r>
          </a:p>
          <a:p>
            <a:pPr>
              <a:lnSpc>
                <a:spcPct val="90000"/>
              </a:lnSpc>
              <a:spcBef>
                <a:spcPct val="20000"/>
              </a:spcBef>
            </a:pPr>
            <a:r>
              <a:rPr lang="en-US" sz="1100" b="1" smtClean="0"/>
              <a:t>WHAT CAUSES EYE INJURIES?*</a:t>
            </a:r>
          </a:p>
          <a:p>
            <a:pPr>
              <a:lnSpc>
                <a:spcPct val="90000"/>
              </a:lnSpc>
              <a:spcBef>
                <a:spcPct val="20000"/>
              </a:spcBef>
            </a:pPr>
            <a:r>
              <a:rPr lang="en-US" sz="1100" smtClean="0"/>
              <a:t>-- Flying particles.  Almost 70% of the accidents studied resulted from flying or falling objects or sparks striking the eye. </a:t>
            </a:r>
          </a:p>
          <a:p>
            <a:pPr>
              <a:lnSpc>
                <a:spcPct val="90000"/>
              </a:lnSpc>
              <a:spcBef>
                <a:spcPct val="20000"/>
              </a:spcBef>
            </a:pPr>
            <a:r>
              <a:rPr lang="en-US" sz="1100" smtClean="0"/>
              <a:t>-- Contact with chemicals caused one-fifth of the injuries. </a:t>
            </a:r>
          </a:p>
          <a:p>
            <a:pPr>
              <a:lnSpc>
                <a:spcPct val="90000"/>
              </a:lnSpc>
              <a:spcBef>
                <a:spcPct val="20000"/>
              </a:spcBef>
            </a:pPr>
            <a:r>
              <a:rPr lang="en-US" sz="1100" b="1" smtClean="0"/>
              <a:t>WHERE DO ACCIDENTS OCCUR MOST OFTEN?*</a:t>
            </a:r>
          </a:p>
          <a:p>
            <a:pPr>
              <a:lnSpc>
                <a:spcPct val="90000"/>
              </a:lnSpc>
              <a:spcBef>
                <a:spcPct val="20000"/>
              </a:spcBef>
            </a:pPr>
            <a:r>
              <a:rPr lang="en-US" sz="1100" smtClean="0"/>
              <a:t>-- More than 40% of injuries occurred among craft workers, like carpenters and plumbers. Over a third of the injured workers were operatives, such as assemblers, sanders, and grinding machine operators.  More than 20% of the injured workers were employed in construction. </a:t>
            </a:r>
          </a:p>
          <a:p>
            <a:pPr>
              <a:lnSpc>
                <a:spcPct val="90000"/>
              </a:lnSpc>
              <a:spcBef>
                <a:spcPct val="20000"/>
              </a:spcBef>
            </a:pPr>
            <a:endParaRPr lang="en-US" sz="1100" smtClean="0"/>
          </a:p>
          <a:p>
            <a:pPr>
              <a:lnSpc>
                <a:spcPct val="90000"/>
              </a:lnSpc>
              <a:spcBef>
                <a:spcPct val="20000"/>
              </a:spcBef>
            </a:pPr>
            <a:r>
              <a:rPr lang="en-US" smtClean="0">
                <a:cs typeface="Times New Roman" pitchFamily="18" charset="0"/>
              </a:rPr>
              <a:t>* U.S. Department of Labor, Bureau of Labor Statistics, Accidents Involving Eye Injuries, Report 597, (Washington, DC, Government Printing Office, April 1980. </a:t>
            </a: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E437556-F09C-4E9C-BD48-EF3F25A4560D}" type="slidenum">
              <a:rPr lang="en-US"/>
              <a:pPr fontAlgn="base">
                <a:spcBef>
                  <a:spcPct val="0"/>
                </a:spcBef>
                <a:spcAft>
                  <a:spcPct val="0"/>
                </a:spcAft>
              </a:pPr>
              <a:t>7</a:t>
            </a:fld>
            <a:endParaRPr lang="en-US"/>
          </a:p>
        </p:txBody>
      </p:sp>
      <p:sp>
        <p:nvSpPr>
          <p:cNvPr id="50179"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1926.102(a)(1)</a:t>
            </a:r>
          </a:p>
          <a:p>
            <a:pPr>
              <a:spcBef>
                <a:spcPct val="0"/>
              </a:spcBef>
            </a:pPr>
            <a:endParaRPr lang="en-US" smtClean="0"/>
          </a:p>
          <a:p>
            <a:pPr>
              <a:spcBef>
                <a:spcPct val="0"/>
              </a:spcBef>
            </a:pPr>
            <a:r>
              <a:rPr lang="en-US" smtClean="0"/>
              <a:t>Areas of concern include battery charging, installing fiberglass insulation, and compressed air or gas operations.</a:t>
            </a:r>
          </a:p>
          <a:p>
            <a:pPr>
              <a:spcBef>
                <a:spcPct val="0"/>
              </a:spcBef>
            </a:pPr>
            <a:endParaRPr lang="en-US" smtClean="0"/>
          </a:p>
          <a:p>
            <a:pPr>
              <a:spcBef>
                <a:spcPct val="0"/>
              </a:spcBef>
            </a:pPr>
            <a:r>
              <a:rPr lang="en-US" smtClean="0">
                <a:cs typeface="Times New Roman" pitchFamily="18" charset="0"/>
              </a:rPr>
              <a:t>Never use compressed gas to clean equipment or to blow dust off clothes.  Among other hazards, a fire hazard can easily be created even if using oxygen because of its accelerant properties.</a:t>
            </a:r>
            <a:r>
              <a:rPr lang="en-US" sz="1400" smtClean="0"/>
              <a:t> </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106CAE-EDEE-4B49-A3B1-928FB01481E3}" type="slidenum">
              <a:rPr lang="en-US"/>
              <a:pPr fontAlgn="base">
                <a:spcBef>
                  <a:spcPct val="0"/>
                </a:spcBef>
                <a:spcAft>
                  <a:spcPct val="0"/>
                </a:spcAft>
              </a:pPr>
              <a:t>8</a:t>
            </a:fld>
            <a:endParaRPr lang="en-US"/>
          </a:p>
        </p:txBody>
      </p:sp>
      <p:sp>
        <p:nvSpPr>
          <p:cNvPr id="51203" name="Rectangle 2"/>
          <p:cNvSpPr>
            <a:spLocks noGrp="1" noRot="1" noChangeAspect="1" noChangeArrowheads="1" noTextEdit="1"/>
          </p:cNvSpPr>
          <p:nvPr>
            <p:ph type="sldImg"/>
          </p:nvPr>
        </p:nvSpPr>
        <p:spPr bwMode="auto">
          <a:xfrm>
            <a:off x="1200150" y="728663"/>
            <a:ext cx="4459288" cy="3344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1926.102(a)(3)</a:t>
            </a:r>
          </a:p>
          <a:p>
            <a:pPr>
              <a:spcBef>
                <a:spcPct val="0"/>
              </a:spcBef>
            </a:pPr>
            <a:endParaRPr lang="en-US" smtClean="0"/>
          </a:p>
          <a:p>
            <a:pPr>
              <a:spcBef>
                <a:spcPct val="0"/>
              </a:spcBef>
            </a:pPr>
            <a:r>
              <a:rPr lang="en-US" smtClean="0">
                <a:cs typeface="Times New Roman" pitchFamily="18" charset="0"/>
              </a:rPr>
              <a:t>Prescription lenses must meet specifications of ANSI Z87.1-1968.</a:t>
            </a:r>
            <a:endParaRPr lang="en-US" smtClean="0"/>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13598D3-9278-49B4-AB68-E5073896F963}" type="slidenum">
              <a:rPr lang="en-US"/>
              <a:pPr fontAlgn="base">
                <a:spcBef>
                  <a:spcPct val="0"/>
                </a:spcBef>
                <a:spcAft>
                  <a:spcPct val="0"/>
                </a:spcAft>
              </a:pPr>
              <a:t>9</a:t>
            </a:fld>
            <a:endParaRPr lang="en-US"/>
          </a:p>
        </p:txBody>
      </p:sp>
      <p:sp>
        <p:nvSpPr>
          <p:cNvPr id="52227" name="Rectangle 2"/>
          <p:cNvSpPr>
            <a:spLocks noGrp="1" noRot="1" noChangeAspect="1" noChangeArrowheads="1" noTextEdit="1"/>
          </p:cNvSpPr>
          <p:nvPr>
            <p:ph type="sldImg"/>
          </p:nvPr>
        </p:nvSpPr>
        <p:spPr bwMode="auto">
          <a:xfrm>
            <a:off x="1200150" y="728663"/>
            <a:ext cx="4459288" cy="3344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2" tIns="46031" rIns="92062" bIns="46031" numCol="1" anchor="t" anchorCtr="0" compatLnSpc="1">
            <a:prstTxWarp prst="textNoShape">
              <a:avLst/>
            </a:prstTxWarp>
          </a:bodyPr>
          <a:lstStyle/>
          <a:p>
            <a:pPr>
              <a:spcBef>
                <a:spcPct val="0"/>
              </a:spcBef>
            </a:pPr>
            <a:r>
              <a:rPr lang="en-US" smtClean="0"/>
              <a:t>1926.102(a)(5)</a:t>
            </a:r>
          </a:p>
          <a:p>
            <a:pPr>
              <a:spcBef>
                <a:spcPct val="0"/>
              </a:spcBef>
            </a:pPr>
            <a:endParaRPr lang="en-US" smtClean="0"/>
          </a:p>
          <a:p>
            <a:pPr>
              <a:spcBef>
                <a:spcPct val="0"/>
              </a:spcBef>
            </a:pPr>
            <a:r>
              <a:rPr lang="en-US" smtClean="0"/>
              <a:t>See OSHA Publication 3151, Assessing the Need for Personal Protective Equipment:  A Guide for Small Business Employers.  </a:t>
            </a:r>
          </a:p>
          <a:p>
            <a:pPr>
              <a:spcBef>
                <a:spcPct val="0"/>
              </a:spcBef>
            </a:pPr>
            <a:r>
              <a:rPr lang="en-US" smtClean="0"/>
              <a:t>Table 1 and Figure 1 – Selection and Recommendation </a:t>
            </a:r>
          </a:p>
          <a:p>
            <a:pPr>
              <a:spcBef>
                <a:spcPct val="0"/>
              </a:spcBef>
            </a:pPr>
            <a:endParaRPr lang="en-US" smtClean="0"/>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F78304-2E70-4036-8767-BA0EF69B597A}"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DECDCB-94E5-44CF-BC54-85F7D7CCCC41}" type="slidenum">
              <a:rPr lang="en-US"/>
              <a:pPr>
                <a:defRPr/>
              </a:pPr>
              <a:t>‹#›</a:t>
            </a:fld>
            <a:endParaRPr lang="en-US"/>
          </a:p>
        </p:txBody>
      </p:sp>
    </p:spTree>
    <p:extLst>
      <p:ext uri="{BB962C8B-B14F-4D97-AF65-F5344CB8AC3E}">
        <p14:creationId xmlns:p14="http://schemas.microsoft.com/office/powerpoint/2010/main" val="2181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BD247-B711-4704-9498-A53D50AE7DE4}"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FB515C-DA20-42D3-A46B-C15A3CABEF1A}" type="slidenum">
              <a:rPr lang="en-US"/>
              <a:pPr>
                <a:defRPr/>
              </a:pPr>
              <a:t>‹#›</a:t>
            </a:fld>
            <a:endParaRPr lang="en-US"/>
          </a:p>
        </p:txBody>
      </p:sp>
    </p:spTree>
    <p:extLst>
      <p:ext uri="{BB962C8B-B14F-4D97-AF65-F5344CB8AC3E}">
        <p14:creationId xmlns:p14="http://schemas.microsoft.com/office/powerpoint/2010/main" val="10375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70C106-E2EC-4437-B7FA-DD48F92D853E}"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9C264-9688-4DF4-AED3-8492CB936EFE}" type="slidenum">
              <a:rPr lang="en-US"/>
              <a:pPr>
                <a:defRPr/>
              </a:pPr>
              <a:t>‹#›</a:t>
            </a:fld>
            <a:endParaRPr lang="en-US"/>
          </a:p>
        </p:txBody>
      </p:sp>
    </p:spTree>
    <p:extLst>
      <p:ext uri="{BB962C8B-B14F-4D97-AF65-F5344CB8AC3E}">
        <p14:creationId xmlns:p14="http://schemas.microsoft.com/office/powerpoint/2010/main" val="219155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CD44BD-8BFE-4B82-9D55-83280480D41F}"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4ACA5-02DF-4213-86D7-3F26B8E9D611}" type="slidenum">
              <a:rPr lang="en-US"/>
              <a:pPr>
                <a:defRPr/>
              </a:pPr>
              <a:t>‹#›</a:t>
            </a:fld>
            <a:endParaRPr lang="en-US"/>
          </a:p>
        </p:txBody>
      </p:sp>
    </p:spTree>
    <p:extLst>
      <p:ext uri="{BB962C8B-B14F-4D97-AF65-F5344CB8AC3E}">
        <p14:creationId xmlns:p14="http://schemas.microsoft.com/office/powerpoint/2010/main" val="6203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A0B8AC-5072-4BBC-B779-85CEF8DE4A00}" type="datetimeFigureOut">
              <a:rPr lang="en-US"/>
              <a:pPr>
                <a:defRPr/>
              </a:pPr>
              <a:t>5/14/2012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772974-F269-4305-AD25-EE765C8DD3AD}" type="slidenum">
              <a:rPr lang="en-US"/>
              <a:pPr>
                <a:defRPr/>
              </a:pPr>
              <a:t>‹#›</a:t>
            </a:fld>
            <a:endParaRPr lang="en-US"/>
          </a:p>
        </p:txBody>
      </p:sp>
    </p:spTree>
    <p:extLst>
      <p:ext uri="{BB962C8B-B14F-4D97-AF65-F5344CB8AC3E}">
        <p14:creationId xmlns:p14="http://schemas.microsoft.com/office/powerpoint/2010/main" val="50596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CEF676-19B1-4422-BAA6-0C8817236344}" type="datetimeFigureOut">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ACC3D1-68EB-4465-B9CF-6372E7DD98A2}" type="slidenum">
              <a:rPr lang="en-US"/>
              <a:pPr>
                <a:defRPr/>
              </a:pPr>
              <a:t>‹#›</a:t>
            </a:fld>
            <a:endParaRPr lang="en-US"/>
          </a:p>
        </p:txBody>
      </p:sp>
    </p:spTree>
    <p:extLst>
      <p:ext uri="{BB962C8B-B14F-4D97-AF65-F5344CB8AC3E}">
        <p14:creationId xmlns:p14="http://schemas.microsoft.com/office/powerpoint/2010/main" val="62449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22EFD6-8E36-442D-934B-23AA57369D2B}" type="datetimeFigureOut">
              <a:rPr lang="en-US"/>
              <a:pPr>
                <a:defRPr/>
              </a:pPr>
              <a:t>5/14/2012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EF7709-AFE0-4C3E-9C47-03194E7BF58B}" type="slidenum">
              <a:rPr lang="en-US"/>
              <a:pPr>
                <a:defRPr/>
              </a:pPr>
              <a:t>‹#›</a:t>
            </a:fld>
            <a:endParaRPr lang="en-US"/>
          </a:p>
        </p:txBody>
      </p:sp>
    </p:spTree>
    <p:extLst>
      <p:ext uri="{BB962C8B-B14F-4D97-AF65-F5344CB8AC3E}">
        <p14:creationId xmlns:p14="http://schemas.microsoft.com/office/powerpoint/2010/main" val="70891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DE61D-E168-4993-BAAE-ACCAEF9A8B6F}" type="datetimeFigureOut">
              <a:rPr lang="en-US"/>
              <a:pPr>
                <a:defRPr/>
              </a:pPr>
              <a:t>5/14/2012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BFDF59-5826-4F95-8626-DE87E44A2EE8}" type="slidenum">
              <a:rPr lang="en-US"/>
              <a:pPr>
                <a:defRPr/>
              </a:pPr>
              <a:t>‹#›</a:t>
            </a:fld>
            <a:endParaRPr lang="en-US"/>
          </a:p>
        </p:txBody>
      </p:sp>
    </p:spTree>
    <p:extLst>
      <p:ext uri="{BB962C8B-B14F-4D97-AF65-F5344CB8AC3E}">
        <p14:creationId xmlns:p14="http://schemas.microsoft.com/office/powerpoint/2010/main" val="62427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0329CD-35BB-47E9-B4FE-9B3369F28CC4}" type="datetimeFigureOut">
              <a:rPr lang="en-US"/>
              <a:pPr>
                <a:defRPr/>
              </a:pPr>
              <a:t>5/14/2012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885BE2-6627-4EED-8007-653238CCD355}" type="slidenum">
              <a:rPr lang="en-US"/>
              <a:pPr>
                <a:defRPr/>
              </a:pPr>
              <a:t>‹#›</a:t>
            </a:fld>
            <a:endParaRPr lang="en-US"/>
          </a:p>
        </p:txBody>
      </p:sp>
    </p:spTree>
    <p:extLst>
      <p:ext uri="{BB962C8B-B14F-4D97-AF65-F5344CB8AC3E}">
        <p14:creationId xmlns:p14="http://schemas.microsoft.com/office/powerpoint/2010/main" val="241772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21F47-1939-429B-A856-9CDFCA9A2320}" type="datetimeFigureOut">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153A99-9237-42E0-908D-4D896CF3ED1C}" type="slidenum">
              <a:rPr lang="en-US"/>
              <a:pPr>
                <a:defRPr/>
              </a:pPr>
              <a:t>‹#›</a:t>
            </a:fld>
            <a:endParaRPr lang="en-US"/>
          </a:p>
        </p:txBody>
      </p:sp>
    </p:spTree>
    <p:extLst>
      <p:ext uri="{BB962C8B-B14F-4D97-AF65-F5344CB8AC3E}">
        <p14:creationId xmlns:p14="http://schemas.microsoft.com/office/powerpoint/2010/main" val="119174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00D915-AA0C-4FC0-B52D-29640E0CEFF1}" type="datetimeFigureOut">
              <a:rPr lang="en-US"/>
              <a:pPr>
                <a:defRPr/>
              </a:pPr>
              <a:t>5/14/2012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EB80CB-1B63-49EE-8C22-616DD477CB47}" type="slidenum">
              <a:rPr lang="en-US"/>
              <a:pPr>
                <a:defRPr/>
              </a:pPr>
              <a:t>‹#›</a:t>
            </a:fld>
            <a:endParaRPr lang="en-US"/>
          </a:p>
        </p:txBody>
      </p:sp>
    </p:spTree>
    <p:extLst>
      <p:ext uri="{BB962C8B-B14F-4D97-AF65-F5344CB8AC3E}">
        <p14:creationId xmlns:p14="http://schemas.microsoft.com/office/powerpoint/2010/main" val="131856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9FA3B1F-4DD6-43FC-9FC9-9309E413FDE7}" type="datetimeFigureOut">
              <a:rPr lang="en-US"/>
              <a:pPr>
                <a:defRPr/>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7A0D97C-3EEA-4DA4-B2F8-5C744567A4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wmf"/><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0.wmf"/><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idx="4294967295"/>
          </p:nvPr>
        </p:nvSpPr>
        <p:spPr>
          <a:xfrm>
            <a:off x="0" y="514350"/>
            <a:ext cx="9144000" cy="1169988"/>
          </a:xfrm>
        </p:spPr>
        <p:txBody>
          <a:bodyPr lIns="92075" tIns="46038" rIns="92075" bIns="46038" rtlCol="0">
            <a:normAutofit fontScale="90000"/>
          </a:bodyPr>
          <a:lstStyle/>
          <a:p>
            <a:pPr fontAlgn="auto">
              <a:spcAft>
                <a:spcPts val="0"/>
              </a:spcAft>
              <a:defRPr/>
            </a:pPr>
            <a:r>
              <a:rPr lang="en-US" sz="4800" smtClean="0"/>
              <a:t>Personal Protective</a:t>
            </a:r>
            <a:br>
              <a:rPr lang="en-US" sz="4800" smtClean="0"/>
            </a:br>
            <a:r>
              <a:rPr lang="en-US" sz="4800" smtClean="0"/>
              <a:t> Equipment</a:t>
            </a:r>
          </a:p>
        </p:txBody>
      </p:sp>
      <p:pic>
        <p:nvPicPr>
          <p:cNvPr id="340995" name="Picture 3"/>
          <p:cNvPicPr>
            <a:picLocks noChangeAspect="1" noChangeArrowheads="1"/>
          </p:cNvPicPr>
          <p:nvPr/>
        </p:nvPicPr>
        <p:blipFill>
          <a:blip r:embed="rId3" cstate="print"/>
          <a:srcRect/>
          <a:stretch>
            <a:fillRect/>
          </a:stretch>
        </p:blipFill>
        <p:spPr bwMode="auto">
          <a:xfrm>
            <a:off x="5657850" y="2076450"/>
            <a:ext cx="2800350" cy="390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0996" name="Picture 4" descr="C:\data\Temp2\walls.jpg"/>
          <p:cNvPicPr>
            <a:picLocks noChangeAspect="1" noChangeArrowheads="1"/>
          </p:cNvPicPr>
          <p:nvPr/>
        </p:nvPicPr>
        <p:blipFill>
          <a:blip r:embed="rId4" cstate="print"/>
          <a:srcRect/>
          <a:stretch>
            <a:fillRect/>
          </a:stretch>
        </p:blipFill>
        <p:spPr bwMode="auto">
          <a:xfrm>
            <a:off x="438150" y="2290763"/>
            <a:ext cx="4419600" cy="3271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4588"/>
          </a:xfrm>
        </p:spPr>
        <p:txBody>
          <a:bodyPr lIns="92075" tIns="46038" rIns="92075" bIns="46038"/>
          <a:lstStyle/>
          <a:p>
            <a:r>
              <a:rPr lang="en-US" smtClean="0"/>
              <a:t>Goggles</a:t>
            </a:r>
          </a:p>
        </p:txBody>
      </p:sp>
      <p:sp>
        <p:nvSpPr>
          <p:cNvPr id="359427" name="Rectangle 3"/>
          <p:cNvSpPr>
            <a:spLocks noGrp="1" noChangeArrowheads="1"/>
          </p:cNvSpPr>
          <p:nvPr>
            <p:ph type="body" idx="1"/>
          </p:nvPr>
        </p:nvSpPr>
        <p:spPr>
          <a:xfrm>
            <a:off x="685800" y="1371600"/>
            <a:ext cx="7772400" cy="1525588"/>
          </a:xfrm>
        </p:spPr>
        <p:txBody>
          <a:bodyPr lIns="92075" tIns="46038" rIns="92075" bIns="46038" rtlCol="0">
            <a:normAutofit lnSpcReduction="10000"/>
          </a:bodyPr>
          <a:lstStyle/>
          <a:p>
            <a:pPr fontAlgn="auto">
              <a:spcAft>
                <a:spcPts val="0"/>
              </a:spcAft>
              <a:buFont typeface="Arial" pitchFamily="34" charset="0"/>
              <a:buChar char="•"/>
              <a:defRPr/>
            </a:pPr>
            <a:r>
              <a:rPr lang="en-US" smtClean="0"/>
              <a:t>Protects eyes and area around the eyes from impact, dust, and splashes</a:t>
            </a:r>
          </a:p>
          <a:p>
            <a:pPr fontAlgn="auto">
              <a:spcAft>
                <a:spcPts val="0"/>
              </a:spcAft>
              <a:buFont typeface="Arial" pitchFamily="34" charset="0"/>
              <a:buChar char="•"/>
              <a:defRPr/>
            </a:pPr>
            <a:r>
              <a:rPr lang="en-US" smtClean="0"/>
              <a:t>Some goggles fit over corrective lenses</a:t>
            </a:r>
          </a:p>
        </p:txBody>
      </p:sp>
      <p:pic>
        <p:nvPicPr>
          <p:cNvPr id="359428"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1613" y="3028950"/>
            <a:ext cx="3824287" cy="297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6175"/>
          </a:xfrm>
        </p:spPr>
        <p:txBody>
          <a:bodyPr lIns="92075" tIns="46038" rIns="92075" bIns="46038"/>
          <a:lstStyle/>
          <a:p>
            <a:r>
              <a:rPr lang="en-US" smtClean="0"/>
              <a:t>Face Shields</a:t>
            </a:r>
          </a:p>
        </p:txBody>
      </p:sp>
      <p:sp>
        <p:nvSpPr>
          <p:cNvPr id="13315" name="Rectangle 3"/>
          <p:cNvSpPr>
            <a:spLocks noGrp="1" noChangeArrowheads="1"/>
          </p:cNvSpPr>
          <p:nvPr>
            <p:ph type="body" idx="1"/>
          </p:nvPr>
        </p:nvSpPr>
        <p:spPr>
          <a:xfrm>
            <a:off x="457200" y="1143000"/>
            <a:ext cx="8686800" cy="3352800"/>
          </a:xfrm>
        </p:spPr>
        <p:txBody>
          <a:bodyPr lIns="92075" tIns="46038" rIns="92075" bIns="46038"/>
          <a:lstStyle/>
          <a:p>
            <a:pPr>
              <a:lnSpc>
                <a:spcPct val="90000"/>
              </a:lnSpc>
            </a:pPr>
            <a:r>
              <a:rPr lang="en-US" smtClean="0"/>
              <a:t>Full face protection</a:t>
            </a:r>
          </a:p>
          <a:p>
            <a:pPr>
              <a:lnSpc>
                <a:spcPct val="90000"/>
              </a:lnSpc>
            </a:pPr>
            <a:r>
              <a:rPr lang="en-US" smtClean="0"/>
              <a:t>Protects face from dusts and splashes or sprays of hazardous liquids</a:t>
            </a:r>
          </a:p>
          <a:p>
            <a:pPr>
              <a:lnSpc>
                <a:spcPct val="90000"/>
              </a:lnSpc>
            </a:pPr>
            <a:r>
              <a:rPr lang="en-US" smtClean="0"/>
              <a:t>Does </a:t>
            </a:r>
            <a:r>
              <a:rPr lang="en-US" u="sng" smtClean="0"/>
              <a:t>not</a:t>
            </a:r>
            <a:r>
              <a:rPr lang="en-US" smtClean="0"/>
              <a:t> protect from impact hazards</a:t>
            </a:r>
          </a:p>
          <a:p>
            <a:pPr>
              <a:lnSpc>
                <a:spcPct val="90000"/>
              </a:lnSpc>
            </a:pPr>
            <a:r>
              <a:rPr lang="en-US" smtClean="0"/>
              <a:t>Wear safety glasses or goggles underneath</a:t>
            </a:r>
          </a:p>
        </p:txBody>
      </p:sp>
      <p:pic>
        <p:nvPicPr>
          <p:cNvPr id="361476" name="Picture 4"/>
          <p:cNvPicPr>
            <a:picLocks noChangeArrowheads="1"/>
          </p:cNvPicPr>
          <p:nvPr/>
        </p:nvPicPr>
        <p:blipFill>
          <a:blip r:embed="rId3" cstate="email">
            <a:extLst>
              <a:ext uri="{28A0092B-C50C-407E-A947-70E740481C1C}">
                <a14:useLocalDpi xmlns:a14="http://schemas.microsoft.com/office/drawing/2010/main"/>
              </a:ext>
            </a:extLst>
          </a:blip>
          <a:srcRect t="2916" b="4723"/>
          <a:stretch>
            <a:fillRect/>
          </a:stretch>
        </p:blipFill>
        <p:spPr bwMode="auto">
          <a:xfrm>
            <a:off x="3281363" y="3733800"/>
            <a:ext cx="259397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3900" y="228600"/>
            <a:ext cx="7772400" cy="990600"/>
          </a:xfrm>
        </p:spPr>
        <p:txBody>
          <a:bodyPr lIns="92075" tIns="46038" rIns="92075" bIns="46038"/>
          <a:lstStyle/>
          <a:p>
            <a:r>
              <a:rPr lang="en-US" smtClean="0"/>
              <a:t>Welding Shields</a:t>
            </a:r>
          </a:p>
        </p:txBody>
      </p:sp>
      <p:sp>
        <p:nvSpPr>
          <p:cNvPr id="14339" name="Rectangle 3"/>
          <p:cNvSpPr>
            <a:spLocks noChangeArrowheads="1"/>
          </p:cNvSpPr>
          <p:nvPr/>
        </p:nvSpPr>
        <p:spPr bwMode="auto">
          <a:xfrm>
            <a:off x="571500" y="1374775"/>
            <a:ext cx="81153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90000"/>
              </a:lnSpc>
              <a:spcBef>
                <a:spcPct val="35000"/>
              </a:spcBef>
            </a:pPr>
            <a:r>
              <a:rPr lang="en-US" sz="2800">
                <a:latin typeface="Calibri" pitchFamily="34" charset="0"/>
              </a:rPr>
              <a:t>Protects eyes against burns from radiant light</a:t>
            </a:r>
          </a:p>
          <a:p>
            <a:pPr>
              <a:lnSpc>
                <a:spcPct val="90000"/>
              </a:lnSpc>
              <a:spcBef>
                <a:spcPct val="35000"/>
              </a:spcBef>
            </a:pPr>
            <a:r>
              <a:rPr lang="en-US" sz="2800">
                <a:latin typeface="Calibri" pitchFamily="34" charset="0"/>
              </a:rPr>
              <a:t>Protects face and eyes from flying sparks, metal spatter, &amp; slag chips produced during welding, brazing, soldering, and cutting</a:t>
            </a:r>
          </a:p>
        </p:txBody>
      </p:sp>
      <p:pic>
        <p:nvPicPr>
          <p:cNvPr id="362500" name="Picture 4"/>
          <p:cNvPicPr>
            <a:picLocks noChangeArrowheads="1"/>
          </p:cNvPicPr>
          <p:nvPr/>
        </p:nvPicPr>
        <p:blipFill>
          <a:blip r:embed="rId3" cstate="email">
            <a:extLst>
              <a:ext uri="{28A0092B-C50C-407E-A947-70E740481C1C}">
                <a14:useLocalDpi xmlns:a14="http://schemas.microsoft.com/office/drawing/2010/main"/>
              </a:ext>
            </a:extLst>
          </a:blip>
          <a:srcRect l="2289" t="2638" r="2721" b="5003"/>
          <a:stretch>
            <a:fillRect/>
          </a:stretch>
        </p:blipFill>
        <p:spPr bwMode="auto">
          <a:xfrm>
            <a:off x="3352800" y="3429000"/>
            <a:ext cx="2438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8229600" cy="1143000"/>
          </a:xfrm>
        </p:spPr>
        <p:txBody>
          <a:bodyPr lIns="92075" tIns="46038" rIns="92075" bIns="46038"/>
          <a:lstStyle/>
          <a:p>
            <a:r>
              <a:rPr lang="en-US" sz="4600" smtClean="0"/>
              <a:t>Head Protection</a:t>
            </a:r>
          </a:p>
        </p:txBody>
      </p:sp>
      <p:pic>
        <p:nvPicPr>
          <p:cNvPr id="351235"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856740"/>
            <a:ext cx="4445000" cy="3952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47650"/>
            <a:ext cx="9144000" cy="1143000"/>
          </a:xfrm>
        </p:spPr>
        <p:txBody>
          <a:bodyPr lIns="92075" tIns="46038" rIns="92075" bIns="46038"/>
          <a:lstStyle/>
          <a:p>
            <a:r>
              <a:rPr lang="en-US" smtClean="0"/>
              <a:t>Causes of Head Injuries</a:t>
            </a:r>
          </a:p>
        </p:txBody>
      </p:sp>
      <p:sp>
        <p:nvSpPr>
          <p:cNvPr id="352259" name="Rectangle 3"/>
          <p:cNvSpPr>
            <a:spLocks noGrp="1" noChangeArrowheads="1"/>
          </p:cNvSpPr>
          <p:nvPr>
            <p:ph type="body" idx="1"/>
          </p:nvPr>
        </p:nvSpPr>
        <p:spPr>
          <a:xfrm>
            <a:off x="457200" y="1490663"/>
            <a:ext cx="4000500" cy="4357687"/>
          </a:xfrm>
        </p:spPr>
        <p:txBody>
          <a:bodyPr lIns="92075" tIns="46038" rIns="92075" bIns="46038" rtlCol="0">
            <a:normAutofit lnSpcReduction="10000"/>
          </a:bodyPr>
          <a:lstStyle/>
          <a:p>
            <a:pPr fontAlgn="auto">
              <a:lnSpc>
                <a:spcPct val="90000"/>
              </a:lnSpc>
              <a:spcBef>
                <a:spcPct val="35000"/>
              </a:spcBef>
              <a:spcAft>
                <a:spcPts val="0"/>
              </a:spcAft>
              <a:buFont typeface="Arial" pitchFamily="34" charset="0"/>
              <a:buChar char="•"/>
              <a:defRPr/>
            </a:pPr>
            <a:r>
              <a:rPr lang="en-US" smtClean="0"/>
              <a:t>Falling objects such as tools</a:t>
            </a:r>
          </a:p>
          <a:p>
            <a:pPr fontAlgn="auto">
              <a:lnSpc>
                <a:spcPct val="90000"/>
              </a:lnSpc>
              <a:spcBef>
                <a:spcPct val="35000"/>
              </a:spcBef>
              <a:spcAft>
                <a:spcPts val="0"/>
              </a:spcAft>
              <a:buFont typeface="Arial" pitchFamily="34" charset="0"/>
              <a:buChar char="•"/>
              <a:defRPr/>
            </a:pPr>
            <a:r>
              <a:rPr lang="en-US" smtClean="0"/>
              <a:t>Bumping head against objects, such as pipes or beams</a:t>
            </a:r>
          </a:p>
          <a:p>
            <a:pPr fontAlgn="auto">
              <a:lnSpc>
                <a:spcPct val="90000"/>
              </a:lnSpc>
              <a:spcBef>
                <a:spcPct val="35000"/>
              </a:spcBef>
              <a:spcAft>
                <a:spcPts val="0"/>
              </a:spcAft>
              <a:buFont typeface="Arial" pitchFamily="34" charset="0"/>
              <a:buChar char="•"/>
              <a:defRPr/>
            </a:pPr>
            <a:r>
              <a:rPr lang="en-US" smtClean="0"/>
              <a:t>Contact with exposed electrical wiring or components</a:t>
            </a:r>
            <a:r>
              <a:rPr lang="en-US" smtClean="0">
                <a:solidFill>
                  <a:srgbClr val="003399"/>
                </a:solidFill>
                <a:latin typeface="Verdana" pitchFamily="34" charset="0"/>
              </a:rPr>
              <a:t> </a:t>
            </a:r>
          </a:p>
        </p:txBody>
      </p:sp>
      <p:sp>
        <p:nvSpPr>
          <p:cNvPr id="16388" name="Rectangle 4"/>
          <p:cNvSpPr>
            <a:spLocks noChangeArrowheads="1"/>
          </p:cNvSpPr>
          <p:nvPr/>
        </p:nvSpPr>
        <p:spPr bwMode="auto">
          <a:xfrm>
            <a:off x="1166813" y="2400300"/>
            <a:ext cx="88011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endParaRPr lang="en-US">
              <a:latin typeface="Calibri" pitchFamily="34" charset="0"/>
            </a:endParaRPr>
          </a:p>
        </p:txBody>
      </p:sp>
      <p:pic>
        <p:nvPicPr>
          <p:cNvPr id="352261" name="Picture 5" descr="Overhead"/>
          <p:cNvPicPr>
            <a:picLocks noChangeAspect="1" noChangeArrowheads="1"/>
          </p:cNvPicPr>
          <p:nvPr/>
        </p:nvPicPr>
        <p:blipFill>
          <a:blip r:embed="rId3" cstate="print"/>
          <a:srcRect/>
          <a:stretch>
            <a:fillRect/>
          </a:stretch>
        </p:blipFill>
        <p:spPr bwMode="auto">
          <a:xfrm>
            <a:off x="4514850" y="1673225"/>
            <a:ext cx="4629150" cy="442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3500"/>
            <a:ext cx="7772400" cy="1143000"/>
          </a:xfrm>
        </p:spPr>
        <p:txBody>
          <a:bodyPr lIns="92075" tIns="46038" rIns="92075" bIns="46038"/>
          <a:lstStyle/>
          <a:p>
            <a:r>
              <a:rPr lang="en-US" smtClean="0"/>
              <a:t>Selecting the Right Hard Hat</a:t>
            </a:r>
          </a:p>
        </p:txBody>
      </p:sp>
      <p:sp>
        <p:nvSpPr>
          <p:cNvPr id="17411" name="Rectangle 3"/>
          <p:cNvSpPr>
            <a:spLocks noGrp="1" noChangeArrowheads="1"/>
          </p:cNvSpPr>
          <p:nvPr>
            <p:ph type="body" idx="1"/>
          </p:nvPr>
        </p:nvSpPr>
        <p:spPr>
          <a:xfrm>
            <a:off x="685800" y="1092200"/>
            <a:ext cx="8001000" cy="5189538"/>
          </a:xfrm>
        </p:spPr>
        <p:txBody>
          <a:bodyPr lIns="92075" tIns="46038" rIns="92075" bIns="46038"/>
          <a:lstStyle/>
          <a:p>
            <a:pPr>
              <a:buFontTx/>
              <a:buNone/>
            </a:pPr>
            <a:r>
              <a:rPr lang="en-US" sz="2400" u="sng" smtClean="0"/>
              <a:t>Class G</a:t>
            </a:r>
            <a:endParaRPr lang="en-US" sz="2400" smtClean="0"/>
          </a:p>
          <a:p>
            <a:r>
              <a:rPr lang="en-US" sz="2400" smtClean="0"/>
              <a:t>General service (building construction, shipbuilding, lumbering)</a:t>
            </a:r>
          </a:p>
          <a:p>
            <a:r>
              <a:rPr lang="en-US" sz="2400" smtClean="0"/>
              <a:t>Good impact protection but limited voltage protection</a:t>
            </a:r>
          </a:p>
          <a:p>
            <a:pPr>
              <a:buFontTx/>
              <a:buNone/>
            </a:pPr>
            <a:r>
              <a:rPr lang="en-US" sz="2400" u="sng" smtClean="0"/>
              <a:t>Class E</a:t>
            </a:r>
          </a:p>
          <a:p>
            <a:r>
              <a:rPr lang="en-US" sz="2400" smtClean="0"/>
              <a:t>Electrical / Utility work</a:t>
            </a:r>
          </a:p>
          <a:p>
            <a:r>
              <a:rPr lang="en-US" sz="2400" smtClean="0"/>
              <a:t>Protects against falling objects and high-voltage shock and burns</a:t>
            </a:r>
          </a:p>
          <a:p>
            <a:pPr>
              <a:buFontTx/>
              <a:buNone/>
            </a:pPr>
            <a:r>
              <a:rPr lang="en-US" sz="2400" u="sng" smtClean="0"/>
              <a:t>Class C</a:t>
            </a:r>
          </a:p>
          <a:p>
            <a:r>
              <a:rPr lang="en-US" sz="2400" smtClean="0"/>
              <a:t>Designed for comfort, offers limited protection</a:t>
            </a:r>
          </a:p>
          <a:p>
            <a:r>
              <a:rPr lang="en-US" sz="2400" smtClean="0"/>
              <a:t>Protects against bumps from fixed objects, but does not protect against falling objects or electrical shock</a:t>
            </a: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7200"/>
            <a:ext cx="8229600" cy="3631763"/>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11500" b="1" cap="all" dirty="0">
                <a:ln/>
                <a:solidFill>
                  <a:schemeClr val="accent1"/>
                </a:solidFill>
                <a:effectLst>
                  <a:glow rad="228600">
                    <a:schemeClr val="accent2">
                      <a:satMod val="175000"/>
                      <a:alpha val="40000"/>
                    </a:schemeClr>
                  </a:glow>
                  <a:outerShdw blurRad="50800" dist="38100" algn="l" rotWithShape="0">
                    <a:prstClr val="black">
                      <a:alpha val="40000"/>
                    </a:prstClr>
                  </a:outerShdw>
                </a:effectLst>
                <a:latin typeface="Castellar" pitchFamily="18" charset="0"/>
              </a:rPr>
              <a:t>Hats off test</a:t>
            </a:r>
            <a:endParaRPr lang="en-US" sz="11500" b="1" cap="all" dirty="0">
              <a:ln/>
              <a:solidFill>
                <a:schemeClr val="accent1"/>
              </a:solidFill>
              <a:effectLst>
                <a:glow rad="228600">
                  <a:schemeClr val="accent2">
                    <a:satMod val="175000"/>
                    <a:alpha val="40000"/>
                  </a:schemeClr>
                </a:glow>
                <a:outerShdw blurRad="50800" dist="38100" algn="l" rotWithShape="0">
                  <a:prstClr val="black">
                    <a:alpha val="40000"/>
                  </a:prstClr>
                </a:outerShdw>
              </a:effectLst>
              <a:latin typeface="Castellar" pitchFamily="18" charset="0"/>
            </a:endParaRPr>
          </a:p>
        </p:txBody>
      </p:sp>
      <p:pic>
        <p:nvPicPr>
          <p:cNvPr id="1026" name="Picture 2" descr="C:\Documents and Settings\Shilo\My Documents\My Pictures\Microsoft Clip Organizer\j042807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3946525"/>
            <a:ext cx="2362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9" presetClass="entr" presetSubtype="0" decel="10000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2000" fill="hold"/>
                                        <p:tgtEl>
                                          <p:spTgt spid="1026"/>
                                        </p:tgtEl>
                                        <p:attrNameLst>
                                          <p:attrName>ppt_w</p:attrName>
                                        </p:attrNameLst>
                                      </p:cBhvr>
                                      <p:tavLst>
                                        <p:tav tm="0">
                                          <p:val>
                                            <p:fltVal val="0"/>
                                          </p:val>
                                        </p:tav>
                                        <p:tav tm="100000">
                                          <p:val>
                                            <p:strVal val="#ppt_w"/>
                                          </p:val>
                                        </p:tav>
                                      </p:tavLst>
                                    </p:anim>
                                    <p:anim calcmode="lin" valueType="num">
                                      <p:cBhvr>
                                        <p:cTn id="24" dur="2000" fill="hold"/>
                                        <p:tgtEl>
                                          <p:spTgt spid="1026"/>
                                        </p:tgtEl>
                                        <p:attrNameLst>
                                          <p:attrName>ppt_h</p:attrName>
                                        </p:attrNameLst>
                                      </p:cBhvr>
                                      <p:tavLst>
                                        <p:tav tm="0">
                                          <p:val>
                                            <p:fltVal val="0"/>
                                          </p:val>
                                        </p:tav>
                                        <p:tav tm="100000">
                                          <p:val>
                                            <p:strVal val="#ppt_h"/>
                                          </p:val>
                                        </p:tav>
                                      </p:tavLst>
                                    </p:anim>
                                    <p:anim calcmode="lin" valueType="num">
                                      <p:cBhvr>
                                        <p:cTn id="25" dur="2000" fill="hold"/>
                                        <p:tgtEl>
                                          <p:spTgt spid="1026"/>
                                        </p:tgtEl>
                                        <p:attrNameLst>
                                          <p:attrName>style.rotation</p:attrName>
                                        </p:attrNameLst>
                                      </p:cBhvr>
                                      <p:tavLst>
                                        <p:tav tm="0">
                                          <p:val>
                                            <p:fltVal val="360"/>
                                          </p:val>
                                        </p:tav>
                                        <p:tav tm="100000">
                                          <p:val>
                                            <p:fltVal val="0"/>
                                          </p:val>
                                        </p:tav>
                                      </p:tavLst>
                                    </p:anim>
                                    <p:animEffect transition="in" filter="fade">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6781800" cy="6494463"/>
          </a:xfrm>
          <a:prstGeom prst="rect">
            <a:avLst/>
          </a:prstGeom>
          <a:noFill/>
        </p:spPr>
        <p:txBody>
          <a:bodyPr>
            <a:spAutoFit/>
          </a:bodyPr>
          <a:lstStyle/>
          <a:p>
            <a:pPr algn="ctr" fontAlgn="auto">
              <a:spcBef>
                <a:spcPts val="0"/>
              </a:spcBef>
              <a:spcAft>
                <a:spcPts val="0"/>
              </a:spcAft>
              <a:defRPr/>
            </a:pPr>
            <a:r>
              <a:rPr lang="en-US" sz="3200" dirty="0">
                <a:solidFill>
                  <a:schemeClr val="bg2">
                    <a:lumMod val="75000"/>
                  </a:schemeClr>
                </a:solidFill>
                <a:latin typeface="Cooper Black" pitchFamily="18" charset="0"/>
              </a:rPr>
              <a:t>We agree that if you are the type of individual whose head meets the standards for protection, you don’t need a hard hat.</a:t>
            </a:r>
          </a:p>
          <a:p>
            <a:pPr algn="ctr" fontAlgn="auto">
              <a:spcBef>
                <a:spcPts val="0"/>
              </a:spcBef>
              <a:spcAft>
                <a:spcPts val="0"/>
              </a:spcAft>
              <a:defRPr/>
            </a:pPr>
            <a:endParaRPr lang="en-US" sz="3200" dirty="0">
              <a:solidFill>
                <a:schemeClr val="bg2">
                  <a:lumMod val="75000"/>
                </a:schemeClr>
              </a:solidFill>
              <a:latin typeface="Cooper Black" pitchFamily="18" charset="0"/>
            </a:endParaRPr>
          </a:p>
          <a:p>
            <a:pPr algn="ctr" fontAlgn="auto">
              <a:spcBef>
                <a:spcPts val="0"/>
              </a:spcBef>
              <a:spcAft>
                <a:spcPts val="0"/>
              </a:spcAft>
              <a:defRPr/>
            </a:pPr>
            <a:endParaRPr lang="en-US" sz="3200" dirty="0">
              <a:solidFill>
                <a:schemeClr val="bg2">
                  <a:lumMod val="75000"/>
                </a:schemeClr>
              </a:solidFill>
              <a:latin typeface="Cooper Black" pitchFamily="18" charset="0"/>
            </a:endParaRPr>
          </a:p>
          <a:p>
            <a:pPr algn="ctr" fontAlgn="auto">
              <a:spcBef>
                <a:spcPts val="0"/>
              </a:spcBef>
              <a:spcAft>
                <a:spcPts val="0"/>
              </a:spcAft>
              <a:defRPr/>
            </a:pPr>
            <a:endParaRPr lang="en-US" sz="3200" dirty="0">
              <a:solidFill>
                <a:schemeClr val="bg2">
                  <a:lumMod val="75000"/>
                </a:schemeClr>
              </a:solidFill>
              <a:latin typeface="Cooper Black" pitchFamily="18" charset="0"/>
            </a:endParaRPr>
          </a:p>
          <a:p>
            <a:pPr algn="ctr" fontAlgn="auto">
              <a:spcBef>
                <a:spcPts val="0"/>
              </a:spcBef>
              <a:spcAft>
                <a:spcPts val="0"/>
              </a:spcAft>
              <a:defRPr/>
            </a:pPr>
            <a:r>
              <a:rPr lang="en-US" sz="3200" dirty="0">
                <a:solidFill>
                  <a:schemeClr val="bg2">
                    <a:lumMod val="75000"/>
                  </a:schemeClr>
                </a:solidFill>
                <a:latin typeface="Cooper Black" pitchFamily="18" charset="0"/>
              </a:rPr>
              <a:t>  </a:t>
            </a:r>
          </a:p>
          <a:p>
            <a:pPr algn="ctr" fontAlgn="auto">
              <a:spcBef>
                <a:spcPts val="0"/>
              </a:spcBef>
              <a:spcAft>
                <a:spcPts val="0"/>
              </a:spcAft>
              <a:defRPr/>
            </a:pPr>
            <a:endParaRPr lang="en-US" sz="3200" dirty="0">
              <a:solidFill>
                <a:schemeClr val="bg2">
                  <a:lumMod val="75000"/>
                </a:schemeClr>
              </a:solidFill>
              <a:latin typeface="Cooper Black" pitchFamily="18" charset="0"/>
            </a:endParaRPr>
          </a:p>
          <a:p>
            <a:pPr algn="ctr" fontAlgn="auto">
              <a:spcBef>
                <a:spcPts val="0"/>
              </a:spcBef>
              <a:spcAft>
                <a:spcPts val="0"/>
              </a:spcAft>
              <a:defRPr/>
            </a:pPr>
            <a:r>
              <a:rPr lang="en-US" sz="3200" dirty="0">
                <a:solidFill>
                  <a:schemeClr val="bg2">
                    <a:lumMod val="75000"/>
                  </a:schemeClr>
                </a:solidFill>
                <a:latin typeface="Cooper Black" pitchFamily="18" charset="0"/>
              </a:rPr>
              <a:t>Those feeling they can qualify should contact your supervisor for testing.</a:t>
            </a:r>
            <a:endParaRPr lang="en-US" sz="3200" dirty="0">
              <a:solidFill>
                <a:schemeClr val="bg2">
                  <a:lumMod val="75000"/>
                </a:schemeClr>
              </a:solidFill>
              <a:latin typeface="Cooper Black" pitchFamily="18" charset="0"/>
            </a:endParaRPr>
          </a:p>
        </p:txBody>
      </p:sp>
      <p:pic>
        <p:nvPicPr>
          <p:cNvPr id="19459" name="Picture 3" descr="Angry_barbarian.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981200"/>
            <a:ext cx="29718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76200" y="76200"/>
            <a:ext cx="708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latin typeface="Cooper Black" pitchFamily="18" charset="0"/>
              </a:rPr>
              <a:t>Upon satisfactory completion of the test, you will receive a beautiful embossed certificate suitable for framing.  </a:t>
            </a:r>
          </a:p>
        </p:txBody>
      </p:sp>
      <p:pic>
        <p:nvPicPr>
          <p:cNvPr id="3075" name="Picture 3" descr="C:\Documents and Settings\Shilo\Local Settings\Temporary Internet Files\Content.IE5\N6KEY919\MCBS00894_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723413">
            <a:off x="6219825" y="663575"/>
            <a:ext cx="24638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6200" y="533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latin typeface="Cooper Black" pitchFamily="18" charset="0"/>
              </a:rPr>
              <a:t>You will also receive a wallet-sized card that must be carried on the job site.</a:t>
            </a:r>
          </a:p>
        </p:txBody>
      </p:sp>
      <p:sp>
        <p:nvSpPr>
          <p:cNvPr id="6" name="TextBox 5"/>
          <p:cNvSpPr txBox="1">
            <a:spLocks noChangeArrowheads="1"/>
          </p:cNvSpPr>
          <p:nvPr/>
        </p:nvSpPr>
        <p:spPr bwMode="auto">
          <a:xfrm>
            <a:off x="2362200" y="3048000"/>
            <a:ext cx="548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latin typeface="Cooper Black" pitchFamily="18" charset="0"/>
              </a:rPr>
              <a:t>It identifies your head as conforming to American National Standards Institute (ANSI) Z89.2,  Classes A, B, C, and D. </a:t>
            </a:r>
          </a:p>
        </p:txBody>
      </p:sp>
      <p:pic>
        <p:nvPicPr>
          <p:cNvPr id="3076" name="Picture 4" descr="C:\Documents and Settings\Shilo\Local Settings\Temporary Internet Files\Content.IE5\QHVWR9SD\MCj0356235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74149">
            <a:off x="93663" y="1825625"/>
            <a:ext cx="2590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Documents and Settings\Shilo\Local Settings\Temporary Internet Files\Content.IE5\N6KEY919\MCj0233875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72848">
            <a:off x="5845175" y="5000625"/>
            <a:ext cx="22050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Rain-01-june.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381000"/>
            <a:ext cx="6248400" cy="708025"/>
          </a:xfrm>
          <a:prstGeom prst="rect">
            <a:avLst/>
          </a:prstGeom>
          <a:noFill/>
        </p:spPr>
        <p:txBody>
          <a:bodyPr>
            <a:spAutoFit/>
          </a:bodyPr>
          <a:lstStyle/>
          <a:p>
            <a:pPr fontAlgn="auto">
              <a:spcBef>
                <a:spcPts val="0"/>
              </a:spcBef>
              <a:spcAft>
                <a:spcPts val="0"/>
              </a:spcAft>
              <a:defRPr/>
            </a:pPr>
            <a:r>
              <a:rPr lang="en-US" sz="4000" dirty="0">
                <a:solidFill>
                  <a:schemeClr val="accent1">
                    <a:lumMod val="60000"/>
                    <a:lumOff val="40000"/>
                  </a:schemeClr>
                </a:solidFill>
                <a:latin typeface="Cooper Black" pitchFamily="18" charset="0"/>
              </a:rPr>
              <a:t>The Test goes like this:</a:t>
            </a:r>
            <a:endParaRPr lang="en-US" sz="4000" dirty="0">
              <a:solidFill>
                <a:schemeClr val="accent1">
                  <a:lumMod val="60000"/>
                  <a:lumOff val="40000"/>
                </a:schemeClr>
              </a:solidFill>
              <a:latin typeface="Cooper Black" pitchFamily="18" charset="0"/>
            </a:endParaRPr>
          </a:p>
        </p:txBody>
      </p:sp>
      <p:sp>
        <p:nvSpPr>
          <p:cNvPr id="3" name="TextBox 2"/>
          <p:cNvSpPr txBox="1"/>
          <p:nvPr/>
        </p:nvSpPr>
        <p:spPr>
          <a:xfrm>
            <a:off x="1447800" y="1752600"/>
            <a:ext cx="6400800" cy="4400550"/>
          </a:xfrm>
          <a:prstGeom prst="rect">
            <a:avLst/>
          </a:prstGeom>
          <a:noFill/>
        </p:spPr>
        <p:txBody>
          <a:bodyPr>
            <a:spAutoFit/>
          </a:bodyPr>
          <a:lstStyle/>
          <a:p>
            <a:pPr marL="742950" indent="-742950" fontAlgn="auto">
              <a:spcBef>
                <a:spcPts val="0"/>
              </a:spcBef>
              <a:spcAft>
                <a:spcPts val="0"/>
              </a:spcAft>
              <a:buFontTx/>
              <a:buAutoNum type="arabicPeriod"/>
              <a:defRPr/>
            </a:pPr>
            <a:r>
              <a:rPr lang="en-US" sz="4000" dirty="0">
                <a:solidFill>
                  <a:schemeClr val="accent1">
                    <a:lumMod val="60000"/>
                    <a:lumOff val="40000"/>
                  </a:schemeClr>
                </a:solidFill>
                <a:latin typeface="Cooper Black" pitchFamily="18" charset="0"/>
              </a:rPr>
              <a:t>You will receive a 24-hour water immersion test.  </a:t>
            </a:r>
          </a:p>
          <a:p>
            <a:pPr marL="742950" indent="-742950" fontAlgn="auto">
              <a:spcBef>
                <a:spcPts val="0"/>
              </a:spcBef>
              <a:spcAft>
                <a:spcPts val="0"/>
              </a:spcAft>
              <a:buFontTx/>
              <a:buAutoNum type="arabicPeriod"/>
              <a:defRPr/>
            </a:pPr>
            <a:endParaRPr lang="en-US" sz="4000" dirty="0">
              <a:solidFill>
                <a:schemeClr val="accent1">
                  <a:lumMod val="60000"/>
                  <a:lumOff val="40000"/>
                </a:schemeClr>
              </a:solidFill>
              <a:latin typeface="Cooper Black" pitchFamily="18" charset="0"/>
            </a:endParaRPr>
          </a:p>
          <a:p>
            <a:pPr marL="742950" indent="-742950" fontAlgn="auto">
              <a:spcBef>
                <a:spcPts val="0"/>
              </a:spcBef>
              <a:spcAft>
                <a:spcPts val="0"/>
              </a:spcAft>
              <a:defRPr/>
            </a:pPr>
            <a:r>
              <a:rPr lang="en-US" sz="4000" dirty="0">
                <a:solidFill>
                  <a:schemeClr val="accent1">
                    <a:lumMod val="60000"/>
                    <a:lumOff val="40000"/>
                  </a:schemeClr>
                </a:solidFill>
                <a:latin typeface="Cooper Black" pitchFamily="18" charset="0"/>
              </a:rPr>
              <a:t>	Maximum permitted absorption is 0.5 % by weight.</a:t>
            </a:r>
            <a:endParaRPr lang="en-US" sz="4000" dirty="0">
              <a:solidFill>
                <a:schemeClr val="accent1">
                  <a:lumMod val="60000"/>
                  <a:lumOff val="40000"/>
                </a:schemeClr>
              </a:solidFill>
              <a:latin typeface="Cooper Black" pitchFamily="18" charset="0"/>
            </a:endParaRPr>
          </a:p>
        </p:txBody>
      </p:sp>
      <p:pic>
        <p:nvPicPr>
          <p:cNvPr id="21509" name="Picture 3" descr="Bubbles-01-june.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72400" y="0"/>
            <a:ext cx="137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Bubbles-01-june.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7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468313"/>
            <a:ext cx="7772400" cy="1143000"/>
          </a:xfrm>
        </p:spPr>
        <p:txBody>
          <a:bodyPr lIns="92075" tIns="46038" rIns="92075" bIns="46038" rtlCol="0">
            <a:normAutofit fontScale="90000"/>
          </a:bodyPr>
          <a:lstStyle/>
          <a:p>
            <a:pPr fontAlgn="auto">
              <a:spcAft>
                <a:spcPts val="0"/>
              </a:spcAft>
              <a:defRPr/>
            </a:pPr>
            <a:r>
              <a:rPr lang="en-US" smtClean="0"/>
              <a:t>Protecting Employees from Workplace Hazards</a:t>
            </a:r>
          </a:p>
        </p:txBody>
      </p:sp>
      <p:sp>
        <p:nvSpPr>
          <p:cNvPr id="3075" name="Rectangle 3"/>
          <p:cNvSpPr>
            <a:spLocks noGrp="1" noChangeArrowheads="1"/>
          </p:cNvSpPr>
          <p:nvPr>
            <p:ph type="body" idx="1"/>
          </p:nvPr>
        </p:nvSpPr>
        <p:spPr>
          <a:xfrm>
            <a:off x="609600" y="1981200"/>
            <a:ext cx="7924800" cy="4114800"/>
          </a:xfrm>
        </p:spPr>
        <p:txBody>
          <a:bodyPr lIns="92075" tIns="46038" rIns="92075" bIns="46038"/>
          <a:lstStyle/>
          <a:p>
            <a:pPr marL="457200" indent="-457200"/>
            <a:r>
              <a:rPr lang="en-US" sz="2800" smtClean="0"/>
              <a:t>Employers must protect employees from hazards such as falling objects, harmful substances, and noise exposures that can cause injury</a:t>
            </a:r>
          </a:p>
          <a:p>
            <a:pPr marL="457200" indent="-457200"/>
            <a:r>
              <a:rPr lang="en-US" sz="2800" smtClean="0"/>
              <a:t>Employers must:</a:t>
            </a:r>
          </a:p>
          <a:p>
            <a:pPr marL="895350" lvl="1" indent="-438150"/>
            <a:r>
              <a:rPr lang="en-US" sz="2400" smtClean="0"/>
              <a:t>Use all feasible engineering and work practice controls to eliminate and reduce hazards </a:t>
            </a:r>
          </a:p>
          <a:p>
            <a:pPr marL="895350" lvl="1" indent="-438150"/>
            <a:r>
              <a:rPr lang="en-US" sz="2400" smtClean="0"/>
              <a:t>Use personal protective equipment (PPE) if the controls don’t eliminate the hazards.  </a:t>
            </a:r>
          </a:p>
          <a:p>
            <a:pPr marL="457200" indent="-457200"/>
            <a:r>
              <a:rPr lang="en-US" sz="2800" smtClean="0"/>
              <a:t>PPE is the </a:t>
            </a:r>
            <a:r>
              <a:rPr lang="en-US" sz="2800" u="sng" smtClean="0"/>
              <a:t>last</a:t>
            </a:r>
            <a:r>
              <a:rPr lang="en-US" sz="2800" smtClean="0"/>
              <a:t> level of control!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Shilo\Local Settings\Temporary Internet Files\Content.IE5\WABM4G8H\MPj0401913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535488"/>
            <a:ext cx="29718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514600" y="1514475"/>
            <a:ext cx="53340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latin typeface="Cooper Black" pitchFamily="18" charset="0"/>
              </a:rPr>
              <a:t>While in horizontal position with head upon a steel plate, an eight pound steel ball will be dropped upon you head from a height of</a:t>
            </a:r>
          </a:p>
          <a:p>
            <a:pPr algn="ctr"/>
            <a:r>
              <a:rPr lang="en-US" sz="2800">
                <a:latin typeface="Cooper Black" pitchFamily="18" charset="0"/>
              </a:rPr>
              <a:t> 15 feet…..  </a:t>
            </a:r>
          </a:p>
          <a:p>
            <a:pPr algn="ctr"/>
            <a:endParaRPr lang="en-US" sz="2800">
              <a:latin typeface="Cooper Black" pitchFamily="18" charset="0"/>
            </a:endParaRPr>
          </a:p>
        </p:txBody>
      </p:sp>
      <p:pic>
        <p:nvPicPr>
          <p:cNvPr id="3" name="Picture 2" descr="skull_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096505">
            <a:off x="701675" y="4124326"/>
            <a:ext cx="21558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Program Files\Microsoft Office\MEDIA\OFFICE12\Bullets\BD21335_.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76200" y="-76200"/>
            <a:ext cx="144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9600">
                <a:latin typeface="Cooper Black" pitchFamily="18" charset="0"/>
              </a:rPr>
              <a:t>2.</a:t>
            </a:r>
          </a:p>
        </p:txBody>
      </p:sp>
      <p:sp>
        <p:nvSpPr>
          <p:cNvPr id="22535" name="TextBox 6"/>
          <p:cNvSpPr txBox="1">
            <a:spLocks noChangeArrowheads="1"/>
          </p:cNvSpPr>
          <p:nvPr/>
        </p:nvSpPr>
        <p:spPr bwMode="auto">
          <a:xfrm>
            <a:off x="1600200" y="5334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latin typeface="Cooper Black" pitchFamily="18" charset="0"/>
              </a:rPr>
              <a:t>Next the impact test.  </a:t>
            </a:r>
          </a:p>
        </p:txBody>
      </p:sp>
      <p:sp>
        <p:nvSpPr>
          <p:cNvPr id="10" name="TextBox 9"/>
          <p:cNvSpPr txBox="1">
            <a:spLocks noChangeArrowheads="1"/>
          </p:cNvSpPr>
          <p:nvPr/>
        </p:nvSpPr>
        <p:spPr bwMode="auto">
          <a:xfrm>
            <a:off x="3962400" y="4494213"/>
            <a:ext cx="3581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solidFill>
                  <a:srgbClr val="FF0000"/>
                </a:solidFill>
                <a:latin typeface="Cooper Black" pitchFamily="18" charset="0"/>
              </a:rPr>
              <a:t>You must suffer no damage!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00100" cy="1323975"/>
          </a:xfrm>
          <a:prstGeom prst="rect">
            <a:avLst/>
          </a:prstGeom>
          <a:noFill/>
        </p:spPr>
        <p:txBody>
          <a:bodyPr wrap="none">
            <a:spAutoFit/>
          </a:bodyPr>
          <a:lstStyle/>
          <a:p>
            <a:pPr fontAlgn="auto">
              <a:spcBef>
                <a:spcPts val="0"/>
              </a:spcBef>
              <a:spcAft>
                <a:spcPts val="0"/>
              </a:spcAft>
              <a:defRPr/>
            </a:pPr>
            <a:r>
              <a:rPr lang="en-US" sz="8000" dirty="0">
                <a:solidFill>
                  <a:schemeClr val="bg2">
                    <a:lumMod val="50000"/>
                  </a:schemeClr>
                </a:solidFill>
                <a:latin typeface="Cooper Black" pitchFamily="18" charset="0"/>
              </a:rPr>
              <a:t>3</a:t>
            </a:r>
            <a:endParaRPr lang="en-US" sz="8000" dirty="0">
              <a:solidFill>
                <a:schemeClr val="bg2">
                  <a:lumMod val="50000"/>
                </a:schemeClr>
              </a:solidFill>
              <a:latin typeface="Cooper Black" pitchFamily="18" charset="0"/>
            </a:endParaRPr>
          </a:p>
        </p:txBody>
      </p:sp>
      <p:sp>
        <p:nvSpPr>
          <p:cNvPr id="3" name="TextBox 2"/>
          <p:cNvSpPr txBox="1"/>
          <p:nvPr/>
        </p:nvSpPr>
        <p:spPr>
          <a:xfrm>
            <a:off x="1143000" y="381000"/>
            <a:ext cx="6400800" cy="3046413"/>
          </a:xfrm>
          <a:prstGeom prst="rect">
            <a:avLst/>
          </a:prstGeom>
          <a:noFill/>
        </p:spPr>
        <p:txBody>
          <a:bodyPr>
            <a:spAutoFit/>
          </a:bodyPr>
          <a:lstStyle/>
          <a:p>
            <a:pPr algn="ctr" fontAlgn="auto">
              <a:spcBef>
                <a:spcPts val="0"/>
              </a:spcBef>
              <a:spcAft>
                <a:spcPts val="0"/>
              </a:spcAft>
              <a:defRPr/>
            </a:pPr>
            <a:r>
              <a:rPr lang="en-US" sz="4800" dirty="0">
                <a:solidFill>
                  <a:schemeClr val="bg2">
                    <a:lumMod val="50000"/>
                  </a:schemeClr>
                </a:solidFill>
                <a:latin typeface="Cooper Black" pitchFamily="18" charset="0"/>
              </a:rPr>
              <a:t>Your head will then be subjected to a variety of acids, solvents,  and oils. </a:t>
            </a:r>
            <a:endParaRPr lang="en-US" sz="4800" dirty="0">
              <a:solidFill>
                <a:schemeClr val="bg2">
                  <a:lumMod val="50000"/>
                </a:schemeClr>
              </a:solidFill>
              <a:latin typeface="Cooper Black" pitchFamily="18" charset="0"/>
            </a:endParaRPr>
          </a:p>
        </p:txBody>
      </p:sp>
      <p:pic>
        <p:nvPicPr>
          <p:cNvPr id="23556" name="Picture 4" descr="dancin_bob.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15200" y="4800600"/>
            <a:ext cx="1657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Beaker_2.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630986">
            <a:off x="6969125" y="3290888"/>
            <a:ext cx="127793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Mad_scientist_2.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2400" y="3505200"/>
            <a:ext cx="2286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43200" y="4310063"/>
            <a:ext cx="4419600" cy="1938337"/>
          </a:xfrm>
          <a:prstGeom prst="rect">
            <a:avLst/>
          </a:prstGeom>
          <a:noFill/>
        </p:spPr>
        <p:txBody>
          <a:bodyPr>
            <a:spAutoFit/>
          </a:bodyPr>
          <a:lstStyle/>
          <a:p>
            <a:pPr algn="ctr" fontAlgn="auto">
              <a:spcBef>
                <a:spcPts val="0"/>
              </a:spcBef>
              <a:spcAft>
                <a:spcPts val="0"/>
              </a:spcAft>
              <a:defRPr/>
            </a:pPr>
            <a:r>
              <a:rPr lang="en-US" sz="4000" dirty="0">
                <a:solidFill>
                  <a:schemeClr val="bg2">
                    <a:lumMod val="50000"/>
                  </a:schemeClr>
                </a:solidFill>
                <a:latin typeface="Cooper Black" pitchFamily="18" charset="0"/>
              </a:rPr>
              <a:t>Once again….. you may suffer no damage.</a:t>
            </a:r>
            <a:endParaRPr lang="en-US" sz="4000" dirty="0">
              <a:solidFill>
                <a:schemeClr val="bg2">
                  <a:lumMod val="50000"/>
                </a:schemeClr>
              </a:solidFill>
              <a:latin typeface="Cooper Black"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152400"/>
            <a:ext cx="114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8000">
                <a:latin typeface="Cooper Black" pitchFamily="18" charset="0"/>
              </a:rPr>
              <a:t>4</a:t>
            </a:r>
          </a:p>
        </p:txBody>
      </p:sp>
      <p:sp>
        <p:nvSpPr>
          <p:cNvPr id="24579" name="TextBox 2"/>
          <p:cNvSpPr txBox="1">
            <a:spLocks noChangeArrowheads="1"/>
          </p:cNvSpPr>
          <p:nvPr/>
        </p:nvSpPr>
        <p:spPr bwMode="auto">
          <a:xfrm>
            <a:off x="0" y="12192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latin typeface="Cooper Black" pitchFamily="18" charset="0"/>
              </a:rPr>
              <a:t>A propane torch will be used to determine if your head is fire resistant.  If only slow burning, you will receive an A or B rating.  If holes appear in your head, a C or D rating will be given.</a:t>
            </a:r>
          </a:p>
        </p:txBody>
      </p:sp>
      <p:pic>
        <p:nvPicPr>
          <p:cNvPr id="24580" name="Picture 3" descr="C:\Documents and Settings\Shilo\Local Settings\Temporary Internet Files\Content.IE5\N6KEY919\MMj02951980000[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rot="1185836">
            <a:off x="5818188" y="881063"/>
            <a:ext cx="31924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Documents and Settings\Shilo\Local Settings\Temporary Internet Files\Content.IE5\N6KEY919\MMj02951980000[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rot="2454055">
            <a:off x="5535613" y="4633913"/>
            <a:ext cx="31940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people_9.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03529">
            <a:off x="960438" y="4440238"/>
            <a:ext cx="19431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295400"/>
            <a:ext cx="5638800" cy="5016500"/>
          </a:xfrm>
          <a:prstGeom prst="rect">
            <a:avLst/>
          </a:prstGeom>
          <a:noFill/>
        </p:spPr>
        <p:txBody>
          <a:bodyPr>
            <a:spAutoFit/>
          </a:bodyPr>
          <a:lstStyle/>
          <a:p>
            <a:pPr algn="ctr" fontAlgn="auto">
              <a:spcBef>
                <a:spcPts val="0"/>
              </a:spcBef>
              <a:spcAft>
                <a:spcPts val="0"/>
              </a:spcAft>
              <a:defRPr/>
            </a:pPr>
            <a:r>
              <a:rPr lang="en-US" sz="4000" dirty="0">
                <a:solidFill>
                  <a:schemeClr val="bg2">
                    <a:lumMod val="50000"/>
                  </a:schemeClr>
                </a:solidFill>
                <a:latin typeface="Cooper Black" pitchFamily="18" charset="0"/>
              </a:rPr>
              <a:t>In the final test, your head must sustain 2,200 volts AC, 60 Hz, for three minutes, with leakage currents not exceeding nine </a:t>
            </a:r>
            <a:r>
              <a:rPr lang="en-US" sz="4000" dirty="0" err="1">
                <a:solidFill>
                  <a:schemeClr val="bg2">
                    <a:lumMod val="50000"/>
                  </a:schemeClr>
                </a:solidFill>
                <a:latin typeface="Cooper Black" pitchFamily="18" charset="0"/>
              </a:rPr>
              <a:t>milliamperes</a:t>
            </a:r>
            <a:r>
              <a:rPr lang="en-US" sz="4000" dirty="0">
                <a:solidFill>
                  <a:schemeClr val="bg2">
                    <a:lumMod val="50000"/>
                  </a:schemeClr>
                </a:solidFill>
                <a:latin typeface="Cooper Black" pitchFamily="18" charset="0"/>
              </a:rPr>
              <a:t>.</a:t>
            </a:r>
            <a:endParaRPr lang="en-US" sz="4000" dirty="0">
              <a:solidFill>
                <a:schemeClr val="bg2">
                  <a:lumMod val="50000"/>
                </a:schemeClr>
              </a:solidFill>
              <a:latin typeface="Cooper Black" pitchFamily="18" charset="0"/>
            </a:endParaRPr>
          </a:p>
        </p:txBody>
      </p:sp>
      <p:pic>
        <p:nvPicPr>
          <p:cNvPr id="25603" name="Picture 2" descr="blue_colar_11.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474500">
            <a:off x="-215900" y="2667000"/>
            <a:ext cx="3057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red_and_purple_line.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flipV="1">
            <a:off x="0" y="0"/>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819400" y="457200"/>
            <a:ext cx="487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latin typeface="Cooper Black" pitchFamily="18" charset="0"/>
              </a:rPr>
              <a:t>All tests must be conducted at a variety of temperatures ranging from minus 20 to 140 degrees Fahrenheit.</a:t>
            </a:r>
          </a:p>
        </p:txBody>
      </p:sp>
      <p:pic>
        <p:nvPicPr>
          <p:cNvPr id="26627" name="Picture 3" descr="C:\Documents and Settings\Shilo\Local Settings\Temporary Internet Files\Content.IE5\N6KEY919\MCj0429835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81000"/>
            <a:ext cx="24733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Documents and Settings\Shilo\Local Settings\Temporary Internet Files\Content.IE5\WABM4G8H\MCj0404617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343400"/>
            <a:ext cx="2724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C:\Documents and Settings\Shilo\Local Settings\Temporary Internet Files\Content.IE5\GDLZEXU6\MCj0428351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78192">
            <a:off x="6021388" y="4303713"/>
            <a:ext cx="1517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71600"/>
            <a:ext cx="6400800" cy="3940175"/>
          </a:xfrm>
          <a:prstGeom prst="rect">
            <a:avLst/>
          </a:prstGeom>
          <a:noFill/>
        </p:spPr>
        <p:txBody>
          <a:bodyPr>
            <a:spAutoFit/>
          </a:bodyPr>
          <a:lstStyle/>
          <a:p>
            <a:pPr algn="ctr" fontAlgn="auto">
              <a:spcBef>
                <a:spcPts val="0"/>
              </a:spcBef>
              <a:spcAft>
                <a:spcPts val="0"/>
              </a:spcAft>
              <a:defRPr/>
            </a:pPr>
            <a:r>
              <a:rPr lang="en-US" sz="5400" dirty="0">
                <a:solidFill>
                  <a:schemeClr val="bg2">
                    <a:lumMod val="50000"/>
                  </a:schemeClr>
                </a:solidFill>
                <a:latin typeface="Cooper Black" pitchFamily="18" charset="0"/>
              </a:rPr>
              <a:t>If you feel you cannot </a:t>
            </a:r>
            <a:r>
              <a:rPr lang="en-US" sz="8800" dirty="0">
                <a:solidFill>
                  <a:schemeClr val="bg2">
                    <a:lumMod val="50000"/>
                  </a:schemeClr>
                </a:solidFill>
                <a:latin typeface="Cooper Black" pitchFamily="18" charset="0"/>
              </a:rPr>
              <a:t>qualify</a:t>
            </a:r>
            <a:r>
              <a:rPr lang="en-US" sz="5400" dirty="0">
                <a:solidFill>
                  <a:schemeClr val="bg2">
                    <a:lumMod val="50000"/>
                  </a:schemeClr>
                </a:solidFill>
                <a:latin typeface="Cooper Black" pitchFamily="18" charset="0"/>
              </a:rPr>
              <a:t>, don’t despair.</a:t>
            </a:r>
            <a:endParaRPr lang="en-US" sz="5400" dirty="0">
              <a:solidFill>
                <a:schemeClr val="bg2">
                  <a:lumMod val="50000"/>
                </a:schemeClr>
              </a:solidFill>
              <a:latin typeface="Cooper Black" pitchFamily="18" charset="0"/>
            </a:endParaRPr>
          </a:p>
        </p:txBody>
      </p:sp>
      <p:pic>
        <p:nvPicPr>
          <p:cNvPr id="27651" name="Picture 2" descr="C:\Documents and Settings\Shilo\Local Settings\Temporary Internet Files\Content.IE5\QHVWR9SD\MCj0423844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4225" y="4495800"/>
            <a:ext cx="2009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C:\Documents and Settings\Shilo\Local Settings\Temporary Internet Files\Content.IE5\N6KEY919\MMj02827530000[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0" y="228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850900"/>
            <a:ext cx="5029200" cy="3416300"/>
          </a:xfrm>
          <a:prstGeom prst="rect">
            <a:avLst/>
          </a:prstGeom>
          <a:noFill/>
        </p:spPr>
        <p:txBody>
          <a:bodyPr>
            <a:spAutoFit/>
          </a:bodyPr>
          <a:lstStyle/>
          <a:p>
            <a:pPr algn="ctr" fontAlgn="auto">
              <a:spcBef>
                <a:spcPts val="0"/>
              </a:spcBef>
              <a:spcAft>
                <a:spcPts val="0"/>
              </a:spcAft>
              <a:defRPr/>
            </a:pPr>
            <a:r>
              <a:rPr lang="en-US" sz="3600" dirty="0">
                <a:solidFill>
                  <a:schemeClr val="bg2">
                    <a:lumMod val="50000"/>
                  </a:schemeClr>
                </a:solidFill>
                <a:latin typeface="Cooper Black" pitchFamily="18" charset="0"/>
              </a:rPr>
              <a:t>Although not as pretty as your hairdo, the hard hat does provide protection from all of the above.</a:t>
            </a:r>
            <a:endParaRPr lang="en-US" sz="3600" dirty="0">
              <a:solidFill>
                <a:schemeClr val="bg2">
                  <a:lumMod val="50000"/>
                </a:schemeClr>
              </a:solidFill>
              <a:latin typeface="Cooper Black" pitchFamily="18" charset="0"/>
            </a:endParaRPr>
          </a:p>
        </p:txBody>
      </p:sp>
      <p:pic>
        <p:nvPicPr>
          <p:cNvPr id="28675" name="Picture 3" descr="people_45.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77000" y="762000"/>
            <a:ext cx="29352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people_4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23622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Documents and Settings\Shilo\My Documents\My Pictures\Microsoft Clip Organizer\j0428079.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4348163"/>
            <a:ext cx="21336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19100"/>
            <a:ext cx="7772400" cy="1143000"/>
          </a:xfrm>
        </p:spPr>
        <p:txBody>
          <a:bodyPr lIns="92075" tIns="46038" rIns="92075" bIns="46038"/>
          <a:lstStyle/>
          <a:p>
            <a:r>
              <a:rPr lang="en-US" sz="4800" smtClean="0"/>
              <a:t>Foot Protection</a:t>
            </a:r>
          </a:p>
        </p:txBody>
      </p:sp>
      <p:pic>
        <p:nvPicPr>
          <p:cNvPr id="367619"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1850" y="1609725"/>
            <a:ext cx="4924425" cy="433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704850" y="357188"/>
            <a:ext cx="7772400" cy="1144587"/>
          </a:xfrm>
        </p:spPr>
        <p:txBody>
          <a:bodyPr lIns="92075" tIns="46038" rIns="92075" bIns="46038" rtlCol="0">
            <a:normAutofit fontScale="90000"/>
          </a:bodyPr>
          <a:lstStyle/>
          <a:p>
            <a:pPr fontAlgn="auto">
              <a:spcAft>
                <a:spcPts val="0"/>
              </a:spcAft>
              <a:defRPr/>
            </a:pPr>
            <a:r>
              <a:rPr lang="en-US" smtClean="0"/>
              <a:t>When Must Foot Protection be Provided?</a:t>
            </a:r>
          </a:p>
        </p:txBody>
      </p:sp>
      <p:sp>
        <p:nvSpPr>
          <p:cNvPr id="30723" name="Rectangle 3"/>
          <p:cNvSpPr>
            <a:spLocks noGrp="1" noChangeArrowheads="1"/>
          </p:cNvSpPr>
          <p:nvPr>
            <p:ph type="body" idx="1"/>
          </p:nvPr>
        </p:nvSpPr>
        <p:spPr>
          <a:xfrm>
            <a:off x="685800" y="1854200"/>
            <a:ext cx="7772400" cy="4318000"/>
          </a:xfrm>
        </p:spPr>
        <p:txBody>
          <a:bodyPr lIns="92075" tIns="46038" rIns="92075" bIns="46038"/>
          <a:lstStyle/>
          <a:p>
            <a:pPr>
              <a:lnSpc>
                <a:spcPct val="90000"/>
              </a:lnSpc>
              <a:buFontTx/>
              <a:buNone/>
            </a:pPr>
            <a:r>
              <a:rPr lang="en-US" smtClean="0"/>
              <a:t>When any of these are present:</a:t>
            </a:r>
          </a:p>
          <a:p>
            <a:pPr>
              <a:lnSpc>
                <a:spcPct val="90000"/>
              </a:lnSpc>
            </a:pPr>
            <a:r>
              <a:rPr lang="en-US" smtClean="0"/>
              <a:t>Heavy objects such as barrels or tools that might roll onto or fall on employees’ feet</a:t>
            </a:r>
          </a:p>
          <a:p>
            <a:pPr>
              <a:lnSpc>
                <a:spcPct val="90000"/>
              </a:lnSpc>
            </a:pPr>
            <a:r>
              <a:rPr lang="en-US" smtClean="0"/>
              <a:t>Sharp objects such as nails or spikes that might pierce ordinary shoes</a:t>
            </a:r>
          </a:p>
          <a:p>
            <a:pPr>
              <a:lnSpc>
                <a:spcPct val="90000"/>
              </a:lnSpc>
            </a:pPr>
            <a:r>
              <a:rPr lang="en-US" smtClean="0"/>
              <a:t>Molten metal that might splash on feet</a:t>
            </a:r>
          </a:p>
          <a:p>
            <a:pPr>
              <a:lnSpc>
                <a:spcPct val="90000"/>
              </a:lnSpc>
            </a:pPr>
            <a:r>
              <a:rPr lang="en-US" smtClean="0"/>
              <a:t>Hot or wet surfaces</a:t>
            </a:r>
          </a:p>
          <a:p>
            <a:pPr>
              <a:lnSpc>
                <a:spcPct val="90000"/>
              </a:lnSpc>
            </a:pPr>
            <a:r>
              <a:rPr lang="en-US" smtClean="0"/>
              <a:t>Slippery surfaces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1143000"/>
          </a:xfrm>
        </p:spPr>
        <p:txBody>
          <a:bodyPr lIns="92075" tIns="46038" rIns="92075" bIns="46038"/>
          <a:lstStyle/>
          <a:p>
            <a:r>
              <a:rPr lang="en-US" smtClean="0"/>
              <a:t>Safety Shoes</a:t>
            </a:r>
          </a:p>
        </p:txBody>
      </p:sp>
      <p:sp>
        <p:nvSpPr>
          <p:cNvPr id="31747" name="Rectangle 3"/>
          <p:cNvSpPr>
            <a:spLocks noGrp="1" noChangeArrowheads="1"/>
          </p:cNvSpPr>
          <p:nvPr>
            <p:ph type="body" idx="1"/>
          </p:nvPr>
        </p:nvSpPr>
        <p:spPr>
          <a:xfrm>
            <a:off x="685800" y="1600200"/>
            <a:ext cx="5410200" cy="4876800"/>
          </a:xfrm>
        </p:spPr>
        <p:txBody>
          <a:bodyPr lIns="92075" tIns="46038" rIns="92075" bIns="46038"/>
          <a:lstStyle/>
          <a:p>
            <a:pPr>
              <a:lnSpc>
                <a:spcPct val="80000"/>
              </a:lnSpc>
              <a:spcBef>
                <a:spcPct val="30000"/>
              </a:spcBef>
            </a:pPr>
            <a:r>
              <a:rPr lang="en-US" sz="3000" smtClean="0"/>
              <a:t>Impact-resistant toes and heat-resistant soles protect against hot surfaces common in roofing and paving</a:t>
            </a:r>
          </a:p>
          <a:p>
            <a:pPr>
              <a:lnSpc>
                <a:spcPct val="80000"/>
              </a:lnSpc>
              <a:spcBef>
                <a:spcPct val="30000"/>
              </a:spcBef>
            </a:pPr>
            <a:r>
              <a:rPr lang="en-US" sz="3000" smtClean="0"/>
              <a:t>Some have metal insoles to protect against puncture wounds</a:t>
            </a:r>
          </a:p>
          <a:p>
            <a:pPr>
              <a:lnSpc>
                <a:spcPct val="80000"/>
              </a:lnSpc>
              <a:spcBef>
                <a:spcPct val="30000"/>
              </a:spcBef>
            </a:pPr>
            <a:r>
              <a:rPr lang="en-US" sz="3000" smtClean="0"/>
              <a:t>May be electrically conductive for use in explosive atmospheres, or nonconductive to protect from workplace electrical hazards</a:t>
            </a:r>
          </a:p>
        </p:txBody>
      </p:sp>
      <p:pic>
        <p:nvPicPr>
          <p:cNvPr id="369668"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1250" y="1752600"/>
            <a:ext cx="295275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92075" tIns="46038" rIns="92075" bIns="46038"/>
          <a:lstStyle/>
          <a:p>
            <a:r>
              <a:rPr lang="en-US" smtClean="0"/>
              <a:t>Engineering Controls</a:t>
            </a:r>
          </a:p>
        </p:txBody>
      </p:sp>
      <p:sp>
        <p:nvSpPr>
          <p:cNvPr id="4099" name="Rectangle 3"/>
          <p:cNvSpPr>
            <a:spLocks noChangeArrowheads="1"/>
          </p:cNvSpPr>
          <p:nvPr/>
        </p:nvSpPr>
        <p:spPr bwMode="auto">
          <a:xfrm>
            <a:off x="609600" y="1447800"/>
            <a:ext cx="81534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3000" b="1" i="1">
                <a:solidFill>
                  <a:srgbClr val="00FF00"/>
                </a:solidFill>
              </a:rPr>
              <a:t>If . . .</a:t>
            </a:r>
          </a:p>
          <a:p>
            <a:pPr>
              <a:spcBef>
                <a:spcPct val="50000"/>
              </a:spcBef>
            </a:pPr>
            <a:r>
              <a:rPr lang="en-US" sz="3200">
                <a:latin typeface="Calibri" pitchFamily="34" charset="0"/>
              </a:rPr>
              <a:t>The machine or work environment can be physically changed to prevent employee exposure to the potential hazard,</a:t>
            </a:r>
          </a:p>
          <a:p>
            <a:pPr>
              <a:spcBef>
                <a:spcPct val="50000"/>
              </a:spcBef>
            </a:pPr>
            <a:r>
              <a:rPr lang="en-US" sz="3000" b="1" i="1">
                <a:solidFill>
                  <a:srgbClr val="00FF00"/>
                </a:solidFill>
              </a:rPr>
              <a:t>Then . . .</a:t>
            </a:r>
          </a:p>
          <a:p>
            <a:pPr>
              <a:spcBef>
                <a:spcPct val="50000"/>
              </a:spcBef>
            </a:pPr>
            <a:r>
              <a:rPr lang="en-US" sz="3200">
                <a:latin typeface="Calibri" pitchFamily="34" charset="0"/>
              </a:rPr>
              <a:t>The hazard can be eliminated with an engineering control.</a:t>
            </a:r>
          </a:p>
          <a:p>
            <a:pPr>
              <a:spcBef>
                <a:spcPct val="50000"/>
              </a:spcBef>
            </a:pPr>
            <a:r>
              <a:rPr lang="en-US" b="1">
                <a:solidFill>
                  <a:srgbClr val="FFFFFF"/>
                </a:solidFill>
              </a:rPr>
              <a:t>d can be eliminated with an engineering control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23900" y="438150"/>
            <a:ext cx="7772400" cy="1143000"/>
          </a:xfrm>
        </p:spPr>
        <p:txBody>
          <a:bodyPr lIns="92075" tIns="46038" rIns="92075" bIns="46038"/>
          <a:lstStyle/>
          <a:p>
            <a:r>
              <a:rPr lang="en-US" sz="4800" smtClean="0"/>
              <a:t>Hand Protection</a:t>
            </a:r>
          </a:p>
        </p:txBody>
      </p:sp>
      <p:pic>
        <p:nvPicPr>
          <p:cNvPr id="370691" name="Picture 3"/>
          <p:cNvPicPr>
            <a:picLocks noChangeArrowheads="1"/>
          </p:cNvPicPr>
          <p:nvPr/>
        </p:nvPicPr>
        <p:blipFill>
          <a:blip r:embed="rId3" cstate="print"/>
          <a:srcRect/>
          <a:stretch>
            <a:fillRect/>
          </a:stretch>
        </p:blipFill>
        <p:spPr bwMode="auto">
          <a:xfrm>
            <a:off x="5334000" y="1968500"/>
            <a:ext cx="3124200" cy="327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0692" name="Picture 4"/>
          <p:cNvPicPr>
            <a:picLocks noChangeArrowheads="1"/>
          </p:cNvPicPr>
          <p:nvPr/>
        </p:nvPicPr>
        <p:blipFill>
          <a:blip r:embed="rId4" cstate="print"/>
          <a:srcRect/>
          <a:stretch>
            <a:fillRect/>
          </a:stretch>
        </p:blipFill>
        <p:spPr bwMode="auto">
          <a:xfrm>
            <a:off x="952500" y="2009775"/>
            <a:ext cx="3633788" cy="3219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723900" y="419100"/>
            <a:ext cx="7772400" cy="1143000"/>
          </a:xfrm>
        </p:spPr>
        <p:txBody>
          <a:bodyPr rtlCol="0">
            <a:normAutofit fontScale="90000"/>
          </a:bodyPr>
          <a:lstStyle/>
          <a:p>
            <a:pPr fontAlgn="auto">
              <a:spcAft>
                <a:spcPts val="0"/>
              </a:spcAft>
              <a:defRPr/>
            </a:pPr>
            <a:r>
              <a:rPr lang="en-US" smtClean="0"/>
              <a:t>What Kinds of Protective Gloves are Available?</a:t>
            </a:r>
          </a:p>
        </p:txBody>
      </p:sp>
      <p:sp>
        <p:nvSpPr>
          <p:cNvPr id="33795" name="Rectangle 3"/>
          <p:cNvSpPr>
            <a:spLocks noGrp="1" noChangeArrowheads="1"/>
          </p:cNvSpPr>
          <p:nvPr>
            <p:ph type="body" idx="1"/>
          </p:nvPr>
        </p:nvSpPr>
        <p:spPr>
          <a:xfrm>
            <a:off x="228600" y="1981200"/>
            <a:ext cx="8915400" cy="4114800"/>
          </a:xfrm>
        </p:spPr>
        <p:txBody>
          <a:bodyPr/>
          <a:lstStyle/>
          <a:p>
            <a:pPr>
              <a:lnSpc>
                <a:spcPct val="95000"/>
              </a:lnSpc>
              <a:spcBef>
                <a:spcPct val="10000"/>
              </a:spcBef>
            </a:pPr>
            <a:r>
              <a:rPr lang="en-US" sz="3000" smtClean="0"/>
              <a:t>Durable gloves made of metal mesh, leather, or canvas</a:t>
            </a:r>
          </a:p>
          <a:p>
            <a:pPr lvl="1">
              <a:lnSpc>
                <a:spcPct val="95000"/>
              </a:lnSpc>
              <a:spcBef>
                <a:spcPct val="10000"/>
              </a:spcBef>
            </a:pPr>
            <a:r>
              <a:rPr lang="en-US" sz="2600" smtClean="0"/>
              <a:t>Protects from cuts, burns, heat</a:t>
            </a:r>
          </a:p>
          <a:p>
            <a:pPr>
              <a:lnSpc>
                <a:spcPct val="95000"/>
              </a:lnSpc>
              <a:spcBef>
                <a:spcPct val="10000"/>
              </a:spcBef>
            </a:pPr>
            <a:r>
              <a:rPr lang="en-US" sz="3000" smtClean="0"/>
              <a:t>Fabric and coated fabric gloves</a:t>
            </a:r>
          </a:p>
          <a:p>
            <a:pPr lvl="1">
              <a:lnSpc>
                <a:spcPct val="95000"/>
              </a:lnSpc>
              <a:spcBef>
                <a:spcPct val="10000"/>
              </a:spcBef>
            </a:pPr>
            <a:r>
              <a:rPr lang="en-US" sz="2600" smtClean="0"/>
              <a:t>Protects from dirt and abrasion</a:t>
            </a:r>
          </a:p>
          <a:p>
            <a:pPr>
              <a:lnSpc>
                <a:spcPct val="95000"/>
              </a:lnSpc>
              <a:spcBef>
                <a:spcPct val="10000"/>
              </a:spcBef>
            </a:pPr>
            <a:r>
              <a:rPr lang="en-US" sz="3000" smtClean="0"/>
              <a:t>Chemical and liquid resistant gloves</a:t>
            </a:r>
          </a:p>
          <a:p>
            <a:pPr lvl="1">
              <a:lnSpc>
                <a:spcPct val="95000"/>
              </a:lnSpc>
              <a:spcBef>
                <a:spcPct val="10000"/>
              </a:spcBef>
            </a:pPr>
            <a:r>
              <a:rPr lang="en-US" sz="2600" smtClean="0"/>
              <a:t>Protects from burns, irritation, and dermatitis</a:t>
            </a:r>
          </a:p>
          <a:p>
            <a:pPr>
              <a:lnSpc>
                <a:spcPct val="95000"/>
              </a:lnSpc>
              <a:spcBef>
                <a:spcPct val="10000"/>
              </a:spcBef>
            </a:pPr>
            <a:r>
              <a:rPr lang="en-US" sz="3000" smtClean="0"/>
              <a:t>Rubber gloves</a:t>
            </a:r>
          </a:p>
          <a:p>
            <a:pPr lvl="1">
              <a:lnSpc>
                <a:spcPct val="95000"/>
              </a:lnSpc>
              <a:spcBef>
                <a:spcPct val="10000"/>
              </a:spcBef>
            </a:pPr>
            <a:r>
              <a:rPr lang="en-US" sz="2600" smtClean="0"/>
              <a:t>Protects from cuts, lacerations, and abrasions</a:t>
            </a:r>
          </a:p>
          <a:p>
            <a:pPr>
              <a:lnSpc>
                <a:spcPct val="95000"/>
              </a:lnSpc>
              <a:buFontTx/>
              <a:buNone/>
            </a:pPr>
            <a:endParaRPr lang="en-US" sz="3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1475" y="3962400"/>
            <a:ext cx="268287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838200" y="4114800"/>
            <a:ext cx="42672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50000"/>
              </a:spcBef>
            </a:pPr>
            <a:r>
              <a:rPr lang="en-US" sz="2800" i="1">
                <a:latin typeface="Calibri" pitchFamily="34" charset="0"/>
              </a:rPr>
              <a:t>Butyl </a:t>
            </a:r>
            <a:r>
              <a:rPr lang="en-US" sz="2800">
                <a:latin typeface="Calibri" pitchFamily="34" charset="0"/>
              </a:rPr>
              <a:t>provides the highest permeation resistance to gas or water vapors</a:t>
            </a:r>
          </a:p>
        </p:txBody>
      </p:sp>
      <p:sp>
        <p:nvSpPr>
          <p:cNvPr id="34820" name="Rectangle 4"/>
          <p:cNvSpPr>
            <a:spLocks noGrp="1" noChangeArrowheads="1"/>
          </p:cNvSpPr>
          <p:nvPr>
            <p:ph type="title"/>
          </p:nvPr>
        </p:nvSpPr>
        <p:spPr>
          <a:xfrm>
            <a:off x="685800" y="155575"/>
            <a:ext cx="7772400" cy="1144588"/>
          </a:xfrm>
        </p:spPr>
        <p:txBody>
          <a:bodyPr/>
          <a:lstStyle/>
          <a:p>
            <a:r>
              <a:rPr lang="en-US" smtClean="0"/>
              <a:t>Types of Rubber Gloves</a:t>
            </a:r>
          </a:p>
        </p:txBody>
      </p:sp>
      <p:sp>
        <p:nvSpPr>
          <p:cNvPr id="34821" name="Rectangle 5"/>
          <p:cNvSpPr>
            <a:spLocks noChangeArrowheads="1"/>
          </p:cNvSpPr>
          <p:nvPr/>
        </p:nvSpPr>
        <p:spPr bwMode="auto">
          <a:xfrm>
            <a:off x="838200" y="1295400"/>
            <a:ext cx="436403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50000"/>
              </a:spcBef>
            </a:pPr>
            <a:r>
              <a:rPr lang="en-US" sz="2800" i="1">
                <a:latin typeface="Calibri" pitchFamily="34" charset="0"/>
              </a:rPr>
              <a:t>Nitrile </a:t>
            </a:r>
            <a:r>
              <a:rPr lang="en-US" sz="2800">
                <a:latin typeface="Calibri" pitchFamily="34" charset="0"/>
              </a:rPr>
              <a:t>protects against solvents, harsh chemicals, fats and petroleum products and also provides excellent resistance to cuts and abrasions.</a:t>
            </a:r>
          </a:p>
        </p:txBody>
      </p:sp>
      <p:pic>
        <p:nvPicPr>
          <p:cNvPr id="373766" name="Picture 6"/>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524000"/>
            <a:ext cx="2701925" cy="1922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408113"/>
            <a:ext cx="2701925" cy="194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3" name="Rectangle 3"/>
          <p:cNvSpPr>
            <a:spLocks noChangeArrowheads="1"/>
          </p:cNvSpPr>
          <p:nvPr/>
        </p:nvSpPr>
        <p:spPr bwMode="auto">
          <a:xfrm>
            <a:off x="838200" y="1447800"/>
            <a:ext cx="4287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800">
                <a:latin typeface="Calibri" pitchFamily="34" charset="0"/>
              </a:rPr>
              <a:t>Kevlar protects against cuts, slashes, and abrasion</a:t>
            </a:r>
          </a:p>
        </p:txBody>
      </p:sp>
      <p:sp>
        <p:nvSpPr>
          <p:cNvPr id="35844" name="Rectangle 4"/>
          <p:cNvSpPr>
            <a:spLocks noChangeArrowheads="1"/>
          </p:cNvSpPr>
          <p:nvPr/>
        </p:nvSpPr>
        <p:spPr bwMode="auto">
          <a:xfrm>
            <a:off x="838200" y="3976688"/>
            <a:ext cx="42179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800">
                <a:latin typeface="Calibri" pitchFamily="34" charset="0"/>
              </a:rPr>
              <a:t>Stainless steel mesh protects against cuts and lacerations</a:t>
            </a:r>
          </a:p>
        </p:txBody>
      </p:sp>
      <p:pic>
        <p:nvPicPr>
          <p:cNvPr id="374789" name="Picture 5"/>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733800"/>
            <a:ext cx="2689225" cy="1949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6" name="Rectangle 6"/>
          <p:cNvSpPr>
            <a:spLocks noGrp="1" noChangeArrowheads="1"/>
          </p:cNvSpPr>
          <p:nvPr>
            <p:ph type="title"/>
          </p:nvPr>
        </p:nvSpPr>
        <p:spPr>
          <a:xfrm>
            <a:off x="685800" y="155575"/>
            <a:ext cx="7772400" cy="1144588"/>
          </a:xfrm>
        </p:spPr>
        <p:txBody>
          <a:bodyPr/>
          <a:lstStyle/>
          <a:p>
            <a:r>
              <a:rPr lang="en-US" smtClean="0"/>
              <a:t>Other Types of Gloves</a:t>
            </a:r>
            <a:endParaRPr lang="en-US" sz="4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04850" y="304800"/>
            <a:ext cx="7772400" cy="1143000"/>
          </a:xfrm>
        </p:spPr>
        <p:txBody>
          <a:bodyPr lIns="92075" tIns="46038" rIns="92075" bIns="46038"/>
          <a:lstStyle/>
          <a:p>
            <a:r>
              <a:rPr lang="en-US" sz="4800" smtClean="0"/>
              <a:t>Body Protection</a:t>
            </a:r>
          </a:p>
        </p:txBody>
      </p:sp>
      <p:pic>
        <p:nvPicPr>
          <p:cNvPr id="375811"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5613" y="1466850"/>
            <a:ext cx="5734050" cy="444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85800" y="296863"/>
            <a:ext cx="7772400" cy="1144587"/>
          </a:xfrm>
        </p:spPr>
        <p:txBody>
          <a:bodyPr lIns="92075" tIns="46038" rIns="92075" bIns="46038" rtlCol="0">
            <a:normAutofit fontScale="90000"/>
          </a:bodyPr>
          <a:lstStyle/>
          <a:p>
            <a:pPr fontAlgn="auto">
              <a:spcAft>
                <a:spcPts val="0"/>
              </a:spcAft>
              <a:defRPr/>
            </a:pPr>
            <a:r>
              <a:rPr lang="en-US" smtClean="0"/>
              <a:t>Body Protection</a:t>
            </a:r>
            <a:br>
              <a:rPr lang="en-US" smtClean="0"/>
            </a:br>
            <a:r>
              <a:rPr lang="en-US" sz="3400" smtClean="0"/>
              <a:t>Criteria for Selection</a:t>
            </a:r>
          </a:p>
        </p:txBody>
      </p:sp>
      <p:sp>
        <p:nvSpPr>
          <p:cNvPr id="37891" name="Rectangle 3"/>
          <p:cNvSpPr>
            <a:spLocks noGrp="1" noChangeArrowheads="1"/>
          </p:cNvSpPr>
          <p:nvPr>
            <p:ph type="body" idx="1"/>
          </p:nvPr>
        </p:nvSpPr>
        <p:spPr>
          <a:xfrm>
            <a:off x="457200" y="1600200"/>
            <a:ext cx="8229600" cy="4953000"/>
          </a:xfrm>
        </p:spPr>
        <p:txBody>
          <a:bodyPr lIns="92075" tIns="46038" rIns="92075" bIns="46038"/>
          <a:lstStyle/>
          <a:p>
            <a:pPr>
              <a:lnSpc>
                <a:spcPct val="90000"/>
              </a:lnSpc>
            </a:pPr>
            <a:r>
              <a:rPr lang="en-US" sz="3000" smtClean="0"/>
              <a:t>Provide protective clothing for parts of the body exposed to possible injury</a:t>
            </a:r>
          </a:p>
          <a:p>
            <a:pPr>
              <a:lnSpc>
                <a:spcPct val="90000"/>
              </a:lnSpc>
            </a:pPr>
            <a:r>
              <a:rPr lang="en-US" sz="3000" smtClean="0"/>
              <a:t>Types of body protection:</a:t>
            </a:r>
          </a:p>
          <a:p>
            <a:pPr lvl="1">
              <a:lnSpc>
                <a:spcPct val="90000"/>
              </a:lnSpc>
            </a:pPr>
            <a:r>
              <a:rPr lang="en-US" sz="2600" smtClean="0"/>
              <a:t> Vests	</a:t>
            </a:r>
          </a:p>
          <a:p>
            <a:pPr lvl="1">
              <a:lnSpc>
                <a:spcPct val="90000"/>
              </a:lnSpc>
            </a:pPr>
            <a:r>
              <a:rPr lang="en-US" sz="2600" smtClean="0"/>
              <a:t> Aprons</a:t>
            </a:r>
          </a:p>
          <a:p>
            <a:pPr lvl="1">
              <a:lnSpc>
                <a:spcPct val="90000"/>
              </a:lnSpc>
            </a:pPr>
            <a:r>
              <a:rPr lang="en-US" sz="2600" smtClean="0"/>
              <a:t> Jackets</a:t>
            </a:r>
          </a:p>
          <a:p>
            <a:pPr lvl="1">
              <a:lnSpc>
                <a:spcPct val="90000"/>
              </a:lnSpc>
            </a:pPr>
            <a:r>
              <a:rPr lang="en-US" sz="2600" smtClean="0"/>
              <a:t> Coveralls</a:t>
            </a:r>
          </a:p>
          <a:p>
            <a:pPr lvl="1">
              <a:lnSpc>
                <a:spcPct val="90000"/>
              </a:lnSpc>
            </a:pPr>
            <a:r>
              <a:rPr lang="en-US" sz="2600" smtClean="0"/>
              <a:t> Full body suits</a:t>
            </a:r>
          </a:p>
        </p:txBody>
      </p:sp>
      <p:pic>
        <p:nvPicPr>
          <p:cNvPr id="377860"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8300" y="2819400"/>
            <a:ext cx="31242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893" name="Rectangle 5"/>
          <p:cNvSpPr>
            <a:spLocks noChangeArrowheads="1"/>
          </p:cNvSpPr>
          <p:nvPr/>
        </p:nvSpPr>
        <p:spPr bwMode="auto">
          <a:xfrm>
            <a:off x="6400800" y="5562600"/>
            <a:ext cx="1327150" cy="3968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b="1"/>
              <a:t>Coveralls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124200"/>
            <a:ext cx="3128963" cy="220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5" name="Rectangle 3"/>
          <p:cNvSpPr>
            <a:spLocks noChangeArrowheads="1"/>
          </p:cNvSpPr>
          <p:nvPr/>
        </p:nvSpPr>
        <p:spPr bwMode="auto">
          <a:xfrm>
            <a:off x="381000" y="5410200"/>
            <a:ext cx="220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600" b="1">
                <a:solidFill>
                  <a:srgbClr val="FFFFFF"/>
                </a:solidFill>
              </a:rPr>
              <a:t>Cooling Vest</a:t>
            </a:r>
          </a:p>
        </p:txBody>
      </p:sp>
      <p:sp>
        <p:nvSpPr>
          <p:cNvPr id="38916" name="Rectangle 4"/>
          <p:cNvSpPr>
            <a:spLocks noChangeArrowheads="1"/>
          </p:cNvSpPr>
          <p:nvPr/>
        </p:nvSpPr>
        <p:spPr bwMode="auto">
          <a:xfrm>
            <a:off x="5867400" y="5334000"/>
            <a:ext cx="327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600" b="1">
                <a:solidFill>
                  <a:srgbClr val="FFFFFF"/>
                </a:solidFill>
              </a:rPr>
              <a:t>Sleeves and Apron</a:t>
            </a:r>
          </a:p>
        </p:txBody>
      </p:sp>
      <p:pic>
        <p:nvPicPr>
          <p:cNvPr id="378885" name="Picture 5"/>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905000"/>
            <a:ext cx="2292350" cy="350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8" name="Rectangle 6"/>
          <p:cNvSpPr>
            <a:spLocks noGrp="1" noChangeArrowheads="1"/>
          </p:cNvSpPr>
          <p:nvPr>
            <p:ph type="title"/>
          </p:nvPr>
        </p:nvSpPr>
        <p:spPr>
          <a:xfrm>
            <a:off x="685800" y="457200"/>
            <a:ext cx="7772400" cy="1143000"/>
          </a:xfrm>
        </p:spPr>
        <p:txBody>
          <a:bodyPr/>
          <a:lstStyle/>
          <a:p>
            <a:r>
              <a:rPr lang="en-US" smtClean="0"/>
              <a:t>Body Protection</a:t>
            </a:r>
          </a:p>
        </p:txBody>
      </p:sp>
      <p:pic>
        <p:nvPicPr>
          <p:cNvPr id="378887" name="Picture 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1981200"/>
            <a:ext cx="2235200" cy="3386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20" name="Rectangle 8"/>
          <p:cNvSpPr>
            <a:spLocks noChangeArrowheads="1"/>
          </p:cNvSpPr>
          <p:nvPr/>
        </p:nvSpPr>
        <p:spPr bwMode="auto">
          <a:xfrm>
            <a:off x="3048000" y="5410200"/>
            <a:ext cx="2405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600" b="1">
                <a:solidFill>
                  <a:srgbClr val="FFFFFF"/>
                </a:solidFill>
              </a:rPr>
              <a:t>Full Body Suit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lIns="92075" tIns="46038" rIns="92075" bIns="46038"/>
          <a:lstStyle/>
          <a:p>
            <a:r>
              <a:rPr lang="en-US" sz="4600" smtClean="0"/>
              <a:t>Hearing Protection</a:t>
            </a:r>
          </a:p>
        </p:txBody>
      </p:sp>
      <p:pic>
        <p:nvPicPr>
          <p:cNvPr id="39939" name="Picture 3" descr="C:\TMP\pp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524000"/>
            <a:ext cx="8077200" cy="4572000"/>
          </a:xfrm>
          <a:prstGeom prst="rect">
            <a:avLst/>
          </a:prstGeom>
          <a:solidFill>
            <a:schemeClr val="accent1"/>
          </a:solid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704850" y="542925"/>
            <a:ext cx="7772400" cy="1143000"/>
          </a:xfrm>
        </p:spPr>
        <p:txBody>
          <a:bodyPr lIns="92075" tIns="46038" rIns="92075" bIns="46038" rtlCol="0">
            <a:normAutofit fontScale="90000"/>
          </a:bodyPr>
          <a:lstStyle/>
          <a:p>
            <a:pPr fontAlgn="auto">
              <a:spcAft>
                <a:spcPts val="0"/>
              </a:spcAft>
              <a:defRPr/>
            </a:pPr>
            <a:r>
              <a:rPr lang="en-US" smtClean="0"/>
              <a:t>When Must Hearing Protection be Provided?</a:t>
            </a:r>
          </a:p>
        </p:txBody>
      </p:sp>
      <p:sp>
        <p:nvSpPr>
          <p:cNvPr id="40963" name="Rectangle 3"/>
          <p:cNvSpPr>
            <a:spLocks noGrp="1" noChangeArrowheads="1"/>
          </p:cNvSpPr>
          <p:nvPr>
            <p:ph type="body" idx="1"/>
          </p:nvPr>
        </p:nvSpPr>
        <p:spPr>
          <a:xfrm>
            <a:off x="1143000" y="2133600"/>
            <a:ext cx="7086600" cy="3657600"/>
          </a:xfrm>
        </p:spPr>
        <p:txBody>
          <a:bodyPr lIns="92075" tIns="46038" rIns="92075" bIns="46038"/>
          <a:lstStyle/>
          <a:p>
            <a:pPr marL="0" indent="0">
              <a:lnSpc>
                <a:spcPct val="90000"/>
              </a:lnSpc>
              <a:spcBef>
                <a:spcPct val="30000"/>
              </a:spcBef>
              <a:buFontTx/>
              <a:buNone/>
            </a:pPr>
            <a:r>
              <a:rPr lang="en-US" smtClean="0"/>
              <a:t>After implementing engineering and work practice controls </a:t>
            </a:r>
          </a:p>
          <a:p>
            <a:pPr marL="0" indent="0">
              <a:lnSpc>
                <a:spcPct val="90000"/>
              </a:lnSpc>
              <a:buFontTx/>
              <a:buNone/>
            </a:pPr>
            <a:endParaRPr lang="en-US" smtClean="0"/>
          </a:p>
          <a:p>
            <a:pPr marL="0" indent="0">
              <a:lnSpc>
                <a:spcPct val="90000"/>
              </a:lnSpc>
              <a:spcBef>
                <a:spcPct val="30000"/>
              </a:spcBef>
              <a:buFontTx/>
              <a:buNone/>
            </a:pPr>
            <a:r>
              <a:rPr lang="en-US" smtClean="0"/>
              <a:t>When an employee’s noise exposure exceeds an 8-hour time-weighted average (TWA) sound level of 90 dBA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813" y="2873375"/>
            <a:ext cx="2212975" cy="230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6595"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613" y="2873375"/>
            <a:ext cx="2073275" cy="2308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6596" name="Picture 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3813" y="2873375"/>
            <a:ext cx="2047875"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89" name="Rectangle 5"/>
          <p:cNvSpPr>
            <a:spLocks noChangeArrowheads="1"/>
          </p:cNvSpPr>
          <p:nvPr/>
        </p:nvSpPr>
        <p:spPr bwMode="auto">
          <a:xfrm>
            <a:off x="1439863" y="2349500"/>
            <a:ext cx="1616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600" b="1">
                <a:solidFill>
                  <a:srgbClr val="FFFFFF"/>
                </a:solidFill>
              </a:rPr>
              <a:t>Earmuffs</a:t>
            </a:r>
          </a:p>
        </p:txBody>
      </p:sp>
      <p:sp>
        <p:nvSpPr>
          <p:cNvPr id="41990" name="Rectangle 6"/>
          <p:cNvSpPr>
            <a:spLocks noChangeArrowheads="1"/>
          </p:cNvSpPr>
          <p:nvPr/>
        </p:nvSpPr>
        <p:spPr bwMode="auto">
          <a:xfrm>
            <a:off x="4071938" y="2349500"/>
            <a:ext cx="15986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600" b="1">
                <a:solidFill>
                  <a:srgbClr val="FFFFFF"/>
                </a:solidFill>
              </a:rPr>
              <a:t>Earplugs</a:t>
            </a:r>
          </a:p>
        </p:txBody>
      </p:sp>
      <p:sp>
        <p:nvSpPr>
          <p:cNvPr id="41991" name="Rectangle 7"/>
          <p:cNvSpPr>
            <a:spLocks noChangeArrowheads="1"/>
          </p:cNvSpPr>
          <p:nvPr/>
        </p:nvSpPr>
        <p:spPr bwMode="auto">
          <a:xfrm>
            <a:off x="6497638" y="2349500"/>
            <a:ext cx="1984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600" b="1">
                <a:solidFill>
                  <a:srgbClr val="FFFFFF"/>
                </a:solidFill>
              </a:rPr>
              <a:t>Canal Caps</a:t>
            </a:r>
          </a:p>
        </p:txBody>
      </p:sp>
      <p:sp>
        <p:nvSpPr>
          <p:cNvPr id="41992" name="Rectangle 8"/>
          <p:cNvSpPr>
            <a:spLocks noGrp="1" noChangeArrowheads="1"/>
          </p:cNvSpPr>
          <p:nvPr>
            <p:ph type="title"/>
          </p:nvPr>
        </p:nvSpPr>
        <p:spPr>
          <a:xfrm>
            <a:off x="0" y="760413"/>
            <a:ext cx="9144000" cy="1143000"/>
          </a:xfrm>
        </p:spPr>
        <p:txBody>
          <a:bodyPr/>
          <a:lstStyle/>
          <a:p>
            <a:r>
              <a:rPr lang="en-US" smtClean="0"/>
              <a:t>Examples of Hearing Protectors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2075" tIns="46038" rIns="92075" bIns="46038"/>
          <a:lstStyle/>
          <a:p>
            <a:r>
              <a:rPr lang="en-US" smtClean="0"/>
              <a:t>Work Practice Controls</a:t>
            </a:r>
          </a:p>
        </p:txBody>
      </p:sp>
      <p:sp>
        <p:nvSpPr>
          <p:cNvPr id="5123" name="Rectangle 3"/>
          <p:cNvSpPr>
            <a:spLocks noChangeArrowheads="1"/>
          </p:cNvSpPr>
          <p:nvPr/>
        </p:nvSpPr>
        <p:spPr bwMode="auto">
          <a:xfrm>
            <a:off x="609600" y="1447800"/>
            <a:ext cx="81534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3000" b="1" i="1">
                <a:solidFill>
                  <a:srgbClr val="00FF00"/>
                </a:solidFill>
              </a:rPr>
              <a:t>If . . .</a:t>
            </a:r>
          </a:p>
          <a:p>
            <a:pPr>
              <a:spcBef>
                <a:spcPct val="50000"/>
              </a:spcBef>
            </a:pPr>
            <a:r>
              <a:rPr lang="en-US" sz="3200">
                <a:latin typeface="Calibri" pitchFamily="34" charset="0"/>
              </a:rPr>
              <a:t>Employees can be removed from exposure to the potential hazard by changing the way they do their jobs,</a:t>
            </a:r>
            <a:endParaRPr lang="en-US" b="1">
              <a:solidFill>
                <a:srgbClr val="FFFFFF"/>
              </a:solidFill>
            </a:endParaRPr>
          </a:p>
          <a:p>
            <a:pPr>
              <a:spcBef>
                <a:spcPct val="50000"/>
              </a:spcBef>
            </a:pPr>
            <a:r>
              <a:rPr lang="en-US" sz="3000" b="1" i="1">
                <a:solidFill>
                  <a:srgbClr val="00FF00"/>
                </a:solidFill>
              </a:rPr>
              <a:t>Then . . .</a:t>
            </a:r>
          </a:p>
          <a:p>
            <a:pPr>
              <a:spcBef>
                <a:spcPct val="50000"/>
              </a:spcBef>
            </a:pPr>
            <a:r>
              <a:rPr lang="en-US" sz="3200">
                <a:latin typeface="Calibri" pitchFamily="34" charset="0"/>
              </a:rPr>
              <a:t>The hazard can be eliminated with a work practice control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lIns="92075" tIns="46038" rIns="92075" bIns="46038"/>
          <a:lstStyle/>
          <a:p>
            <a:r>
              <a:rPr lang="en-US" smtClean="0"/>
              <a:t>Examples of PPE</a:t>
            </a:r>
          </a:p>
        </p:txBody>
      </p:sp>
      <p:grpSp>
        <p:nvGrpSpPr>
          <p:cNvPr id="6147" name="Group 3"/>
          <p:cNvGrpSpPr>
            <a:grpSpLocks/>
          </p:cNvGrpSpPr>
          <p:nvPr/>
        </p:nvGrpSpPr>
        <p:grpSpPr bwMode="auto">
          <a:xfrm>
            <a:off x="1295400" y="1809750"/>
            <a:ext cx="6934200" cy="3992563"/>
            <a:chOff x="816" y="1140"/>
            <a:chExt cx="4368" cy="2515"/>
          </a:xfrm>
        </p:grpSpPr>
        <p:sp>
          <p:nvSpPr>
            <p:cNvPr id="6149" name="Rectangle 4"/>
            <p:cNvSpPr>
              <a:spLocks noChangeArrowheads="1"/>
            </p:cNvSpPr>
            <p:nvPr/>
          </p:nvSpPr>
          <p:spPr bwMode="auto">
            <a:xfrm>
              <a:off x="2592" y="3289"/>
              <a:ext cx="2592"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earplugs, earmuffs</a:t>
              </a:r>
            </a:p>
          </p:txBody>
        </p:sp>
        <p:sp>
          <p:nvSpPr>
            <p:cNvPr id="6150" name="Rectangle 5"/>
            <p:cNvSpPr>
              <a:spLocks noChangeArrowheads="1"/>
            </p:cNvSpPr>
            <p:nvPr/>
          </p:nvSpPr>
          <p:spPr bwMode="auto">
            <a:xfrm>
              <a:off x="816" y="3289"/>
              <a:ext cx="1776" cy="36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Hearing</a:t>
              </a:r>
            </a:p>
          </p:txBody>
        </p:sp>
        <p:sp>
          <p:nvSpPr>
            <p:cNvPr id="6151" name="Rectangle 6"/>
            <p:cNvSpPr>
              <a:spLocks noChangeArrowheads="1"/>
            </p:cNvSpPr>
            <p:nvPr/>
          </p:nvSpPr>
          <p:spPr bwMode="auto">
            <a:xfrm>
              <a:off x="2592" y="2924"/>
              <a:ext cx="2592" cy="3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vests</a:t>
              </a:r>
            </a:p>
          </p:txBody>
        </p:sp>
        <p:sp>
          <p:nvSpPr>
            <p:cNvPr id="6152" name="Rectangle 7"/>
            <p:cNvSpPr>
              <a:spLocks noChangeArrowheads="1"/>
            </p:cNvSpPr>
            <p:nvPr/>
          </p:nvSpPr>
          <p:spPr bwMode="auto">
            <a:xfrm>
              <a:off x="816" y="2924"/>
              <a:ext cx="1776" cy="36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Bodies</a:t>
              </a:r>
            </a:p>
          </p:txBody>
        </p:sp>
        <p:sp>
          <p:nvSpPr>
            <p:cNvPr id="6153" name="Rectangle 8"/>
            <p:cNvSpPr>
              <a:spLocks noChangeArrowheads="1"/>
            </p:cNvSpPr>
            <p:nvPr/>
          </p:nvSpPr>
          <p:spPr bwMode="auto">
            <a:xfrm>
              <a:off x="2592" y="2558"/>
              <a:ext cx="2592"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gloves</a:t>
              </a:r>
            </a:p>
          </p:txBody>
        </p:sp>
        <p:sp>
          <p:nvSpPr>
            <p:cNvPr id="6154" name="Rectangle 9"/>
            <p:cNvSpPr>
              <a:spLocks noChangeArrowheads="1"/>
            </p:cNvSpPr>
            <p:nvPr/>
          </p:nvSpPr>
          <p:spPr bwMode="auto">
            <a:xfrm>
              <a:off x="816" y="2558"/>
              <a:ext cx="1776" cy="36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Hands and arms</a:t>
              </a:r>
            </a:p>
          </p:txBody>
        </p:sp>
        <p:sp>
          <p:nvSpPr>
            <p:cNvPr id="6155" name="Rectangle 10"/>
            <p:cNvSpPr>
              <a:spLocks noChangeArrowheads="1"/>
            </p:cNvSpPr>
            <p:nvPr/>
          </p:nvSpPr>
          <p:spPr bwMode="auto">
            <a:xfrm>
              <a:off x="2592" y="2192"/>
              <a:ext cx="2592"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safety shoes</a:t>
              </a:r>
            </a:p>
          </p:txBody>
        </p:sp>
        <p:sp>
          <p:nvSpPr>
            <p:cNvPr id="6156" name="Rectangle 11"/>
            <p:cNvSpPr>
              <a:spLocks noChangeArrowheads="1"/>
            </p:cNvSpPr>
            <p:nvPr/>
          </p:nvSpPr>
          <p:spPr bwMode="auto">
            <a:xfrm>
              <a:off x="816" y="2192"/>
              <a:ext cx="1776" cy="36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Feet</a:t>
              </a:r>
            </a:p>
          </p:txBody>
        </p:sp>
        <p:sp>
          <p:nvSpPr>
            <p:cNvPr id="6157" name="Rectangle 12"/>
            <p:cNvSpPr>
              <a:spLocks noChangeArrowheads="1"/>
            </p:cNvSpPr>
            <p:nvPr/>
          </p:nvSpPr>
          <p:spPr bwMode="auto">
            <a:xfrm>
              <a:off x="2592" y="1826"/>
              <a:ext cx="2592"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hard hats</a:t>
              </a:r>
            </a:p>
          </p:txBody>
        </p:sp>
        <p:sp>
          <p:nvSpPr>
            <p:cNvPr id="6158" name="Rectangle 13"/>
            <p:cNvSpPr>
              <a:spLocks noChangeArrowheads="1"/>
            </p:cNvSpPr>
            <p:nvPr/>
          </p:nvSpPr>
          <p:spPr bwMode="auto">
            <a:xfrm>
              <a:off x="816" y="1826"/>
              <a:ext cx="1776" cy="36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Head</a:t>
              </a:r>
            </a:p>
          </p:txBody>
        </p:sp>
        <p:sp>
          <p:nvSpPr>
            <p:cNvPr id="6159" name="Rectangle 14"/>
            <p:cNvSpPr>
              <a:spLocks noChangeArrowheads="1"/>
            </p:cNvSpPr>
            <p:nvPr/>
          </p:nvSpPr>
          <p:spPr bwMode="auto">
            <a:xfrm>
              <a:off x="2592" y="1476"/>
              <a:ext cx="2592" cy="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face shields</a:t>
              </a:r>
            </a:p>
          </p:txBody>
        </p:sp>
        <p:sp>
          <p:nvSpPr>
            <p:cNvPr id="6160" name="Rectangle 15"/>
            <p:cNvSpPr>
              <a:spLocks noChangeArrowheads="1"/>
            </p:cNvSpPr>
            <p:nvPr/>
          </p:nvSpPr>
          <p:spPr bwMode="auto">
            <a:xfrm>
              <a:off x="816" y="1476"/>
              <a:ext cx="1776" cy="3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Face</a:t>
              </a:r>
            </a:p>
          </p:txBody>
        </p:sp>
        <p:sp>
          <p:nvSpPr>
            <p:cNvPr id="6161" name="Rectangle 16"/>
            <p:cNvSpPr>
              <a:spLocks noChangeArrowheads="1"/>
            </p:cNvSpPr>
            <p:nvPr/>
          </p:nvSpPr>
          <p:spPr bwMode="auto">
            <a:xfrm>
              <a:off x="2592" y="1140"/>
              <a:ext cx="2592"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35000"/>
                </a:spcBef>
              </a:pPr>
              <a:r>
                <a:rPr lang="en-US" sz="3000">
                  <a:latin typeface="Calibri" pitchFamily="34" charset="0"/>
                </a:rPr>
                <a:t>safety glasses, goggles</a:t>
              </a:r>
            </a:p>
          </p:txBody>
        </p:sp>
        <p:sp>
          <p:nvSpPr>
            <p:cNvPr id="6162" name="Rectangle 17"/>
            <p:cNvSpPr>
              <a:spLocks noChangeArrowheads="1"/>
            </p:cNvSpPr>
            <p:nvPr/>
          </p:nvSpPr>
          <p:spPr bwMode="auto">
            <a:xfrm>
              <a:off x="816" y="1140"/>
              <a:ext cx="1776" cy="33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3000">
                  <a:latin typeface="Calibri" pitchFamily="34" charset="0"/>
                </a:rPr>
                <a:t>Eye</a:t>
              </a:r>
            </a:p>
          </p:txBody>
        </p:sp>
        <p:sp>
          <p:nvSpPr>
            <p:cNvPr id="6163" name="Line 18"/>
            <p:cNvSpPr>
              <a:spLocks noChangeShapeType="1"/>
            </p:cNvSpPr>
            <p:nvPr/>
          </p:nvSpPr>
          <p:spPr bwMode="auto">
            <a:xfrm>
              <a:off x="816" y="1140"/>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4" name="Line 19"/>
            <p:cNvSpPr>
              <a:spLocks noChangeShapeType="1"/>
            </p:cNvSpPr>
            <p:nvPr/>
          </p:nvSpPr>
          <p:spPr bwMode="auto">
            <a:xfrm>
              <a:off x="816" y="1476"/>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5" name="Line 20"/>
            <p:cNvSpPr>
              <a:spLocks noChangeShapeType="1"/>
            </p:cNvSpPr>
            <p:nvPr/>
          </p:nvSpPr>
          <p:spPr bwMode="auto">
            <a:xfrm>
              <a:off x="816" y="1826"/>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6" name="Line 21"/>
            <p:cNvSpPr>
              <a:spLocks noChangeShapeType="1"/>
            </p:cNvSpPr>
            <p:nvPr/>
          </p:nvSpPr>
          <p:spPr bwMode="auto">
            <a:xfrm>
              <a:off x="816" y="2192"/>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7" name="Line 22"/>
            <p:cNvSpPr>
              <a:spLocks noChangeShapeType="1"/>
            </p:cNvSpPr>
            <p:nvPr/>
          </p:nvSpPr>
          <p:spPr bwMode="auto">
            <a:xfrm>
              <a:off x="816" y="2558"/>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8" name="Line 23"/>
            <p:cNvSpPr>
              <a:spLocks noChangeShapeType="1"/>
            </p:cNvSpPr>
            <p:nvPr/>
          </p:nvSpPr>
          <p:spPr bwMode="auto">
            <a:xfrm>
              <a:off x="816" y="2924"/>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69" name="Line 24"/>
            <p:cNvSpPr>
              <a:spLocks noChangeShapeType="1"/>
            </p:cNvSpPr>
            <p:nvPr/>
          </p:nvSpPr>
          <p:spPr bwMode="auto">
            <a:xfrm>
              <a:off x="816" y="3289"/>
              <a:ext cx="43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70" name="Line 25"/>
            <p:cNvSpPr>
              <a:spLocks noChangeShapeType="1"/>
            </p:cNvSpPr>
            <p:nvPr/>
          </p:nvSpPr>
          <p:spPr bwMode="auto">
            <a:xfrm>
              <a:off x="816" y="3655"/>
              <a:ext cx="436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71" name="Line 26"/>
            <p:cNvSpPr>
              <a:spLocks noChangeShapeType="1"/>
            </p:cNvSpPr>
            <p:nvPr/>
          </p:nvSpPr>
          <p:spPr bwMode="auto">
            <a:xfrm>
              <a:off x="816" y="1140"/>
              <a:ext cx="0" cy="25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72" name="Line 27"/>
            <p:cNvSpPr>
              <a:spLocks noChangeShapeType="1"/>
            </p:cNvSpPr>
            <p:nvPr/>
          </p:nvSpPr>
          <p:spPr bwMode="auto">
            <a:xfrm>
              <a:off x="2592" y="1140"/>
              <a:ext cx="0" cy="25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73" name="Line 28"/>
            <p:cNvSpPr>
              <a:spLocks noChangeShapeType="1"/>
            </p:cNvSpPr>
            <p:nvPr/>
          </p:nvSpPr>
          <p:spPr bwMode="auto">
            <a:xfrm>
              <a:off x="5184" y="1140"/>
              <a:ext cx="0" cy="25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sp>
        <p:nvSpPr>
          <p:cNvPr id="6148" name="Text Box 29"/>
          <p:cNvSpPr txBox="1">
            <a:spLocks noChangeArrowheads="1"/>
          </p:cNvSpPr>
          <p:nvPr/>
        </p:nvSpPr>
        <p:spPr bwMode="auto">
          <a:xfrm>
            <a:off x="1755775" y="1284288"/>
            <a:ext cx="4687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chemeClr val="bg1"/>
                </a:solidFill>
                <a:latin typeface="Arial" charset="0"/>
              </a:rPr>
              <a:t>Body Part		Protection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95300"/>
            <a:ext cx="7772400" cy="1143000"/>
          </a:xfrm>
        </p:spPr>
        <p:txBody>
          <a:bodyPr lIns="92075" tIns="46038" rIns="92075" bIns="46038"/>
          <a:lstStyle/>
          <a:p>
            <a:r>
              <a:rPr lang="en-US" sz="4600" smtClean="0"/>
              <a:t>Eye Protection</a:t>
            </a:r>
          </a:p>
        </p:txBody>
      </p:sp>
      <p:pic>
        <p:nvPicPr>
          <p:cNvPr id="354307" name="Picture 3" descr="D:\Construction\CONST PART I\PPE-Personal Protective Equip\filter\Slide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2300" y="1828800"/>
            <a:ext cx="2994025" cy="408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9144000" cy="914400"/>
          </a:xfrm>
        </p:spPr>
        <p:txBody>
          <a:bodyPr lIns="92075" tIns="46038" rIns="92075" bIns="46038"/>
          <a:lstStyle/>
          <a:p>
            <a:r>
              <a:rPr lang="en-US" sz="4000" smtClean="0"/>
              <a:t>When must Eye Protection be Provided?</a:t>
            </a:r>
          </a:p>
        </p:txBody>
      </p:sp>
      <p:sp>
        <p:nvSpPr>
          <p:cNvPr id="355331" name="Rectangle 3"/>
          <p:cNvSpPr>
            <a:spLocks noGrp="1" noChangeArrowheads="1"/>
          </p:cNvSpPr>
          <p:nvPr>
            <p:ph type="body" idx="1"/>
          </p:nvPr>
        </p:nvSpPr>
        <p:spPr>
          <a:xfrm>
            <a:off x="609600" y="1447800"/>
            <a:ext cx="8001000" cy="3886200"/>
          </a:xfrm>
        </p:spPr>
        <p:txBody>
          <a:bodyPr lIns="92075" tIns="46038" rIns="92075" bIns="46038" rtlCol="0">
            <a:normAutofit fontScale="92500" lnSpcReduction="10000"/>
          </a:bodyPr>
          <a:lstStyle/>
          <a:p>
            <a:pPr fontAlgn="auto">
              <a:lnSpc>
                <a:spcPct val="90000"/>
              </a:lnSpc>
              <a:spcBef>
                <a:spcPct val="30000"/>
              </a:spcBef>
              <a:spcAft>
                <a:spcPts val="0"/>
              </a:spcAft>
              <a:buFontTx/>
              <a:buNone/>
              <a:defRPr/>
            </a:pPr>
            <a:r>
              <a:rPr lang="en-US" smtClean="0"/>
              <a:t>When any of these hazards are present:</a:t>
            </a:r>
          </a:p>
          <a:p>
            <a:pPr fontAlgn="auto">
              <a:lnSpc>
                <a:spcPct val="90000"/>
              </a:lnSpc>
              <a:spcBef>
                <a:spcPct val="30000"/>
              </a:spcBef>
              <a:spcAft>
                <a:spcPts val="0"/>
              </a:spcAft>
              <a:buFont typeface="Arial" pitchFamily="34" charset="0"/>
              <a:buChar char="•"/>
              <a:defRPr/>
            </a:pPr>
            <a:r>
              <a:rPr lang="en-US" smtClean="0"/>
              <a:t>Dust and other flying particles, such as metal shavings or sawdust</a:t>
            </a:r>
          </a:p>
          <a:p>
            <a:pPr fontAlgn="auto">
              <a:lnSpc>
                <a:spcPct val="90000"/>
              </a:lnSpc>
              <a:spcBef>
                <a:spcPct val="30000"/>
              </a:spcBef>
              <a:spcAft>
                <a:spcPts val="0"/>
              </a:spcAft>
              <a:buFont typeface="Arial" pitchFamily="34" charset="0"/>
              <a:buChar char="•"/>
              <a:defRPr/>
            </a:pPr>
            <a:r>
              <a:rPr lang="en-US" smtClean="0"/>
              <a:t>Corrosive gases, vapors, and liquids</a:t>
            </a:r>
          </a:p>
          <a:p>
            <a:pPr fontAlgn="auto">
              <a:lnSpc>
                <a:spcPct val="90000"/>
              </a:lnSpc>
              <a:spcBef>
                <a:spcPct val="30000"/>
              </a:spcBef>
              <a:spcAft>
                <a:spcPts val="0"/>
              </a:spcAft>
              <a:buFont typeface="Arial" pitchFamily="34" charset="0"/>
              <a:buChar char="•"/>
              <a:defRPr/>
            </a:pPr>
            <a:r>
              <a:rPr lang="en-US" smtClean="0"/>
              <a:t>Molten metal that may splash</a:t>
            </a:r>
          </a:p>
          <a:p>
            <a:pPr fontAlgn="auto">
              <a:lnSpc>
                <a:spcPct val="90000"/>
              </a:lnSpc>
              <a:spcBef>
                <a:spcPct val="30000"/>
              </a:spcBef>
              <a:spcAft>
                <a:spcPts val="0"/>
              </a:spcAft>
              <a:buFont typeface="Arial" pitchFamily="34" charset="0"/>
              <a:buChar char="•"/>
              <a:defRPr/>
            </a:pPr>
            <a:r>
              <a:rPr lang="en-US" smtClean="0">
                <a:cs typeface="Times New Roman" pitchFamily="18" charset="0"/>
              </a:rPr>
              <a:t>Potentially infectious materials such as blood or hazardous liquid chemicals that may splash</a:t>
            </a:r>
            <a:endParaRPr lang="en-US" smtClean="0"/>
          </a:p>
          <a:p>
            <a:pPr fontAlgn="auto">
              <a:lnSpc>
                <a:spcPct val="90000"/>
              </a:lnSpc>
              <a:spcBef>
                <a:spcPct val="30000"/>
              </a:spcBef>
              <a:spcAft>
                <a:spcPts val="0"/>
              </a:spcAft>
              <a:buFont typeface="Arial" pitchFamily="34" charset="0"/>
              <a:buChar char="•"/>
              <a:defRPr/>
            </a:pPr>
            <a:r>
              <a:rPr lang="en-US" smtClean="0"/>
              <a:t>Intense light from welding and lasers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rtlCol="0">
            <a:normAutofit fontScale="90000"/>
          </a:bodyPr>
          <a:lstStyle/>
          <a:p>
            <a:pPr fontAlgn="auto">
              <a:spcAft>
                <a:spcPts val="0"/>
              </a:spcAft>
              <a:defRPr/>
            </a:pPr>
            <a:r>
              <a:rPr lang="en-US" smtClean="0"/>
              <a:t>Eye Protection for Employees</a:t>
            </a:r>
            <a:br>
              <a:rPr lang="en-US" smtClean="0"/>
            </a:br>
            <a:r>
              <a:rPr lang="en-US" smtClean="0"/>
              <a:t>Who Wear Eyeglasses</a:t>
            </a:r>
          </a:p>
        </p:txBody>
      </p:sp>
      <p:sp>
        <p:nvSpPr>
          <p:cNvPr id="10243" name="Rectangle 3"/>
          <p:cNvSpPr>
            <a:spLocks noGrp="1" noChangeArrowheads="1"/>
          </p:cNvSpPr>
          <p:nvPr>
            <p:ph type="body" idx="1"/>
          </p:nvPr>
        </p:nvSpPr>
        <p:spPr>
          <a:xfrm>
            <a:off x="457200" y="1981200"/>
            <a:ext cx="8686800" cy="4114800"/>
          </a:xfrm>
        </p:spPr>
        <p:txBody>
          <a:bodyPr/>
          <a:lstStyle/>
          <a:p>
            <a:pPr marL="0" indent="0">
              <a:spcBef>
                <a:spcPct val="60000"/>
              </a:spcBef>
              <a:buFontTx/>
              <a:buNone/>
            </a:pPr>
            <a:r>
              <a:rPr lang="en-US" sz="2800" smtClean="0"/>
              <a:t>Ordinary glasses do </a:t>
            </a:r>
            <a:r>
              <a:rPr lang="en-US" sz="2800" i="1" smtClean="0"/>
              <a:t>not </a:t>
            </a:r>
            <a:r>
              <a:rPr lang="en-US" sz="2800" smtClean="0"/>
              <a:t>provide the required protection</a:t>
            </a:r>
          </a:p>
          <a:p>
            <a:pPr marL="0" indent="0">
              <a:spcBef>
                <a:spcPct val="60000"/>
              </a:spcBef>
              <a:buFontTx/>
              <a:buNone/>
            </a:pPr>
            <a:r>
              <a:rPr lang="en-US" sz="2800" smtClean="0"/>
              <a:t>Proper choices include:</a:t>
            </a:r>
          </a:p>
          <a:p>
            <a:pPr marL="0" indent="0">
              <a:lnSpc>
                <a:spcPct val="90000"/>
              </a:lnSpc>
              <a:spcBef>
                <a:spcPct val="30000"/>
              </a:spcBef>
            </a:pPr>
            <a:r>
              <a:rPr lang="en-US" sz="2800" smtClean="0"/>
              <a:t> Prescription glasses with side shields and protective lenses </a:t>
            </a:r>
          </a:p>
          <a:p>
            <a:pPr marL="0" indent="0">
              <a:lnSpc>
                <a:spcPct val="90000"/>
              </a:lnSpc>
              <a:spcBef>
                <a:spcPct val="30000"/>
              </a:spcBef>
            </a:pPr>
            <a:r>
              <a:rPr lang="en-US" sz="2800" smtClean="0"/>
              <a:t> Goggles that fit comfortably over corrective glasses without disturbing the glasses</a:t>
            </a:r>
          </a:p>
          <a:p>
            <a:pPr marL="0" indent="0">
              <a:lnSpc>
                <a:spcPct val="90000"/>
              </a:lnSpc>
              <a:spcBef>
                <a:spcPct val="30000"/>
              </a:spcBef>
            </a:pPr>
            <a:r>
              <a:rPr lang="en-US" sz="2800" smtClean="0"/>
              <a:t> Goggles that incorporate corrective lenses mounted behind protective lenses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4588"/>
          </a:xfrm>
        </p:spPr>
        <p:txBody>
          <a:bodyPr lIns="92075" tIns="46038" rIns="92075" bIns="46038"/>
          <a:lstStyle/>
          <a:p>
            <a:r>
              <a:rPr lang="en-US" smtClean="0"/>
              <a:t>Safety Glasses</a:t>
            </a:r>
          </a:p>
        </p:txBody>
      </p:sp>
      <p:sp>
        <p:nvSpPr>
          <p:cNvPr id="11267" name="Rectangle 3"/>
          <p:cNvSpPr>
            <a:spLocks noGrp="1" noChangeArrowheads="1"/>
          </p:cNvSpPr>
          <p:nvPr>
            <p:ph type="body" idx="1"/>
          </p:nvPr>
        </p:nvSpPr>
        <p:spPr>
          <a:xfrm>
            <a:off x="685800" y="1066800"/>
            <a:ext cx="7772400" cy="3733800"/>
          </a:xfrm>
        </p:spPr>
        <p:txBody>
          <a:bodyPr lIns="92075" tIns="46038" rIns="92075" bIns="46038"/>
          <a:lstStyle/>
          <a:p>
            <a:pPr>
              <a:lnSpc>
                <a:spcPct val="90000"/>
              </a:lnSpc>
            </a:pPr>
            <a:r>
              <a:rPr lang="en-US" smtClean="0"/>
              <a:t>Made with metal/plastic safety frames</a:t>
            </a:r>
          </a:p>
          <a:p>
            <a:pPr>
              <a:lnSpc>
                <a:spcPct val="90000"/>
              </a:lnSpc>
            </a:pPr>
            <a:r>
              <a:rPr lang="en-US" smtClean="0"/>
              <a:t>Most operations require side shields</a:t>
            </a:r>
          </a:p>
          <a:p>
            <a:pPr>
              <a:lnSpc>
                <a:spcPct val="90000"/>
              </a:lnSpc>
            </a:pPr>
            <a:r>
              <a:rPr lang="en-US" smtClean="0"/>
              <a:t>Used for moderate impact from particles produced by jobs such as carpentry, woodworking, grinding, and scaling</a:t>
            </a:r>
          </a:p>
          <a:p>
            <a:pPr>
              <a:lnSpc>
                <a:spcPct val="90000"/>
              </a:lnSpc>
            </a:pPr>
            <a:r>
              <a:rPr lang="en-US" smtClean="0"/>
              <a:t>ANSI Z-87</a:t>
            </a:r>
          </a:p>
        </p:txBody>
      </p:sp>
      <p:pic>
        <p:nvPicPr>
          <p:cNvPr id="358404" name="Picture 4" descr="Q:\Doug\Safety glasses2.jpg"/>
          <p:cNvPicPr>
            <a:picLocks noChangeAspect="1" noChangeArrowheads="1"/>
          </p:cNvPicPr>
          <p:nvPr/>
        </p:nvPicPr>
        <p:blipFill>
          <a:blip r:embed="rId3" cstate="print"/>
          <a:srcRect/>
          <a:stretch>
            <a:fillRect/>
          </a:stretch>
        </p:blipFill>
        <p:spPr bwMode="auto">
          <a:xfrm>
            <a:off x="3200400" y="3962400"/>
            <a:ext cx="3611563" cy="2319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3125</Words>
  <Application>Microsoft Office PowerPoint</Application>
  <PresentationFormat>On-screen Show (4:3)</PresentationFormat>
  <Paragraphs>327</Paragraphs>
  <Slides>39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Arial</vt:lpstr>
      <vt:lpstr>Times New Roman</vt:lpstr>
      <vt:lpstr>Verdana</vt:lpstr>
      <vt:lpstr>Cooper Black</vt:lpstr>
      <vt:lpstr>Office Theme</vt:lpstr>
      <vt:lpstr>Personal Protective  Equipment</vt:lpstr>
      <vt:lpstr>Protecting Employees from Workplace Hazards</vt:lpstr>
      <vt:lpstr>Engineering Controls</vt:lpstr>
      <vt:lpstr>Work Practice Controls</vt:lpstr>
      <vt:lpstr>Examples of PPE</vt:lpstr>
      <vt:lpstr>Eye Protection</vt:lpstr>
      <vt:lpstr>When must Eye Protection be Provided?</vt:lpstr>
      <vt:lpstr>Eye Protection for Employees Who Wear Eyeglasses</vt:lpstr>
      <vt:lpstr>Safety Glasses</vt:lpstr>
      <vt:lpstr>Goggles</vt:lpstr>
      <vt:lpstr>Face Shields</vt:lpstr>
      <vt:lpstr>Welding Shields</vt:lpstr>
      <vt:lpstr>Head Protection</vt:lpstr>
      <vt:lpstr>Causes of Head Injuries</vt:lpstr>
      <vt:lpstr>Selecting the Right Hard 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Foot Protection</vt:lpstr>
      <vt:lpstr>When Must Foot Protection be Provided?</vt:lpstr>
      <vt:lpstr>Safety Shoes</vt:lpstr>
      <vt:lpstr>Hand Protection</vt:lpstr>
      <vt:lpstr>What Kinds of Protective Gloves are Available?</vt:lpstr>
      <vt:lpstr>Types of Rubber Gloves</vt:lpstr>
      <vt:lpstr>Other Types of Gloves</vt:lpstr>
      <vt:lpstr>Body Protection</vt:lpstr>
      <vt:lpstr>Body Protection Criteria for Selection</vt:lpstr>
      <vt:lpstr>Body Protection</vt:lpstr>
      <vt:lpstr>Hearing Protection</vt:lpstr>
      <vt:lpstr>When Must Hearing Protection be Provided?</vt:lpstr>
      <vt:lpstr>Examples of Hearing Protectors</vt:lpstr>
    </vt:vector>
  </TitlesOfParts>
  <Company>North Dakota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toddt</dc:creator>
  <cp:lastModifiedBy>Vosburgh, Linda - OSHA</cp:lastModifiedBy>
  <cp:revision>12</cp:revision>
  <dcterms:created xsi:type="dcterms:W3CDTF">2009-11-16T19:43:44Z</dcterms:created>
  <dcterms:modified xsi:type="dcterms:W3CDTF">2012-05-14T16:32:33Z</dcterms:modified>
</cp:coreProperties>
</file>