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8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763C87-011E-4E44-9845-39E39AD5213A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05F83F-1D31-4A4D-B4A1-880D0AF39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8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4CFDC7-FA50-4643-AB02-9E8B869372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Picture is of a 222 crane that tipped over in Albuquerque in 2002.  Loaded onto a trailer with 180’ of boom, with leads and pile hammer attached.  Truck driver adjusted the load and the whole thing went over.  Accident happened at 11:30 p.m. and the free way had to be open by 5 a.m.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Review statistics.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81500-16F0-4106-905F-583CE4C2E7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Well lit work areas increase employee and equipment visibility.  More light in the work area on night shifts increases employee alertness and normalizes biological functions.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8E7E-2F79-41D1-A0E6-B3AEBE2320CC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9704-BD43-44DB-BE5C-4BD1BABA7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9288-A31F-4608-93B2-C16786269DFC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9833-95D1-48C2-B0DA-B9A248C8E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0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6A8B-DD82-430A-9D9F-22B10D59744C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FE6F-DFC0-4CB4-B003-51BAF905C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9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2946-0326-4F79-962E-DD0BBE1A2DEB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414D-F563-4B16-88F6-A2C4C6696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7D6C-571A-4B8C-A1F5-C119A5550A8F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A658-DDA0-44F9-8527-677DB8C86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3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134C-8621-4B8A-A1D2-980B755CD144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B43F-FD15-48EB-95D3-2720DCF8A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2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E886D-F0E9-42BC-BA96-BB88E0D611ED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CDCF-406A-4898-B32C-DCFC9EB6E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1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F80A-0206-43DB-855A-10FB7C389C66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7681-406D-4F95-8F84-68AFBB49C5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2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F966F-71E5-4E94-B171-BB0423C59F3B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933E-1FF5-44A0-B56B-96B1FD4E5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D7CEF-29B7-4D28-B0C2-A4A81EF581C8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988D-3BDD-45E4-8930-DAA12EC67C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4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2457-B828-42F8-93F3-260DA3DC6736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038E-585B-4F49-95D8-17A846261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4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A52229-EC18-43A8-9BF1-F0188AB6A1E8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0CD6C-F5DF-462E-8B65-2EE471766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bucket%20truck%20accident.wmv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night-traff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Night Operations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Circadian Rhythms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Humans are biologically day – oriented as a species</a:t>
            </a:r>
          </a:p>
          <a:p>
            <a:pPr lvl="1"/>
            <a:r>
              <a:rPr lang="en-US" smtClean="0"/>
              <a:t>Functions best during the daylight hours</a:t>
            </a:r>
          </a:p>
          <a:p>
            <a:pPr lvl="1"/>
            <a:r>
              <a:rPr lang="en-US" smtClean="0"/>
              <a:t>Sleep best at night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Biological Hazards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Chronic sleep problems affect 60-80% of all shift workers</a:t>
            </a:r>
          </a:p>
          <a:p>
            <a:r>
              <a:rPr lang="en-US" smtClean="0"/>
              <a:t>Stomach disorders are 4-5 times more likely</a:t>
            </a:r>
          </a:p>
          <a:p>
            <a:r>
              <a:rPr lang="en-US" smtClean="0"/>
              <a:t>Chronic fatigue impacts 80% of shift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the day with high protein and shift to carbohydrates as bedtime approaches</a:t>
            </a:r>
          </a:p>
          <a:p>
            <a:r>
              <a:rPr lang="en-US" smtClean="0"/>
              <a:t>Try to eat one meal with the family daily</a:t>
            </a:r>
          </a:p>
          <a:p>
            <a:r>
              <a:rPr lang="en-US" smtClean="0"/>
              <a:t>Establish a meal schedule (normal for you) whatever hours you work</a:t>
            </a:r>
          </a:p>
          <a:p>
            <a:r>
              <a:rPr lang="en-US" smtClean="0"/>
              <a:t>Eat at least 3 meals spaced at consistent intervals to fuel your body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Shift workers are more susceptible to digestive problems due to irregular eating habits.  </a:t>
            </a:r>
          </a:p>
          <a:p>
            <a:r>
              <a:rPr lang="en-US" smtClean="0"/>
              <a:t>Working at night means that you eat at night when the stomach and digestive system are typically at rest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amount of light a motorist requires to see during nighttime doubles every 13 years</a:t>
            </a:r>
            <a:endParaRPr lang="en-US" dirty="0"/>
          </a:p>
        </p:txBody>
      </p:sp>
      <p:graphicFrame>
        <p:nvGraphicFramePr>
          <p:cNvPr id="15363" name="Chart 4"/>
          <p:cNvGraphicFramePr>
            <a:graphicFrameLocks/>
          </p:cNvGraphicFramePr>
          <p:nvPr/>
        </p:nvGraphicFramePr>
        <p:xfrm>
          <a:off x="1524000" y="1397000"/>
          <a:ext cx="60960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3" imgW="6096528" imgH="4779678" progId="Excel.Chart.8">
                  <p:embed/>
                </p:oleObj>
              </mc:Choice>
              <mc:Fallback>
                <p:oleObj r:id="rId3" imgW="6096528" imgH="4779678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77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 Practical Solutions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Effective signs</a:t>
            </a:r>
          </a:p>
          <a:p>
            <a:r>
              <a:rPr lang="en-US" smtClean="0"/>
              <a:t>Enhanced channelization</a:t>
            </a:r>
          </a:p>
          <a:p>
            <a:r>
              <a:rPr lang="en-US" smtClean="0"/>
              <a:t>Visible workers</a:t>
            </a:r>
          </a:p>
          <a:p>
            <a:r>
              <a:rPr lang="en-US" smtClean="0"/>
              <a:t>Visible work vehicles/equipment</a:t>
            </a:r>
          </a:p>
          <a:p>
            <a:r>
              <a:rPr lang="en-US" smtClean="0"/>
              <a:t>Effective temporary lighting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Content Placeholder 3" descr="traffic_ligh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0" y="0"/>
            <a:ext cx="5181600" cy="69040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Content Placeholder 3" descr="2163675887_643323d6f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5181600" cy="6908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Content Placeholder 3" descr="iraq_roadsig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9013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Content Placeholder 3" descr="Grooved Pavement Sig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2263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Morning 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incident at Three Mile Island nuclear plant occurred at 4am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Chernobyl nuclear disaster happened in the early morning hours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Union Carbide chemical accident in Bhopal happened in the pre-dawn hours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is a time of great vulnerability for truck drivers, railroads, miners, postal workers, …even surgeons and nurses.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Content Placeholder 3" descr="200px-616_18_Grooved_Pavement_Ahe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0"/>
            <a:ext cx="6723063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Content Placeholder 3" descr="orange con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218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Content Placeholder 3" descr="highway detour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53525" cy="6477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Content Placeholder 3" descr="concrete barrier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21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Content Placeholder 3" descr="cone reflector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385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Content Placeholder 3" descr="cones on road at nigh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385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Worker Visibility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 visibility apparel essential</a:t>
            </a:r>
          </a:p>
          <a:p>
            <a:r>
              <a:rPr lang="en-US" smtClean="0"/>
              <a:t>Addressed in MUTCD Part 6</a:t>
            </a:r>
          </a:p>
          <a:p>
            <a:r>
              <a:rPr lang="en-US" smtClean="0"/>
              <a:t>ANSI/ISEA 107-2004</a:t>
            </a:r>
          </a:p>
          <a:p>
            <a:r>
              <a:rPr lang="en-US" smtClean="0"/>
              <a:t>Class 3 for night work</a:t>
            </a:r>
          </a:p>
          <a:p>
            <a:r>
              <a:rPr lang="en-US" smtClean="0"/>
              <a:t>Illumination plus hi-vis apparel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Content Placeholder 3" descr="decision distanc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92964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Content Placeholder 3" descr="standard ves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6225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Content Placeholder 3" descr="vest orange cloth clos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2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Morning Accidents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The Titanic…</a:t>
            </a:r>
          </a:p>
        </p:txBody>
      </p:sp>
      <p:pic>
        <p:nvPicPr>
          <p:cNvPr id="41986" name="Picture 2" descr="http://www.titanic-experience.com/images/Titanic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0"/>
            <a:ext cx="4762500" cy="33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Content Placeholder 3" descr="vest reflective cloth clos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05913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Content Placeholder 3" descr="hard ha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385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Content Placeholder 3" descr="workers in reflective vest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3538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Content Placeholder 3" descr="dark highway scen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Temporary Lighting for Night Work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Good lighting essential for night work (Safety, quality, productivity, moral)</a:t>
            </a:r>
          </a:p>
          <a:p>
            <a:r>
              <a:rPr lang="en-US" smtClean="0"/>
              <a:t>Adequate illumination, glare control</a:t>
            </a:r>
          </a:p>
          <a:p>
            <a:r>
              <a:rPr lang="en-US" smtClean="0"/>
              <a:t>Lighting plan recommended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Work area and equipment should be well lit</a:t>
            </a:r>
          </a:p>
        </p:txBody>
      </p:sp>
      <p:pic>
        <p:nvPicPr>
          <p:cNvPr id="36867" name="Picture 4" descr="DSCN01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28788"/>
            <a:ext cx="6858000" cy="5129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tructural Steel Sp 11-12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5" name="Content Placeholder 3" descr="highway barrier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224963" cy="6324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ucket truck acciden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Illumination for Flagging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 temporary illumination for flagging stations</a:t>
            </a:r>
          </a:p>
          <a:p>
            <a:r>
              <a:rPr lang="en-US" smtClean="0"/>
              <a:t>Supplement permanent roadway lighting</a:t>
            </a:r>
          </a:p>
          <a:p>
            <a:r>
              <a:rPr lang="en-US" smtClean="0"/>
              <a:t>Avoid glare, shadows, backlighting</a:t>
            </a:r>
          </a:p>
          <a:p>
            <a:r>
              <a:rPr lang="en-US" smtClean="0"/>
              <a:t>Use floodlight towers or other overhead luminaries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Night Work Advantages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Reduced traffic volume</a:t>
            </a:r>
          </a:p>
          <a:p>
            <a:r>
              <a:rPr lang="en-US" smtClean="0"/>
              <a:t>Better access to work site</a:t>
            </a:r>
          </a:p>
          <a:p>
            <a:r>
              <a:rPr lang="en-US" smtClean="0"/>
              <a:t>Longer work shifts – maybe</a:t>
            </a:r>
          </a:p>
          <a:p>
            <a:r>
              <a:rPr lang="en-US" smtClean="0"/>
              <a:t>Cooler temperatures</a:t>
            </a:r>
          </a:p>
          <a:p>
            <a:r>
              <a:rPr lang="en-US" smtClean="0"/>
              <a:t>Reduced business impact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7" name="Content Placeholder 3" descr="night stop scen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21800" cy="6858000"/>
          </a:xfrm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5181600" y="579120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Unsafe condition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1" name="Content Placeholder 3" descr="night stop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4188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Content Placeholder 5" descr="Flagger at N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71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Night Work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Visibility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Noise &amp; glare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Work quality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Staffing issues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Cost – labor, materials, traffic control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Logistics, supervision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Worker &amp; driver alertness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Impaired drivers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Higher speeds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SAFETY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Night Safety Concerns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Irresponsible driver behavior</a:t>
            </a:r>
          </a:p>
          <a:p>
            <a:r>
              <a:rPr lang="en-US" smtClean="0"/>
              <a:t>High speed</a:t>
            </a:r>
          </a:p>
          <a:p>
            <a:r>
              <a:rPr lang="en-US" smtClean="0"/>
              <a:t>Driver confusion</a:t>
            </a:r>
          </a:p>
          <a:p>
            <a:r>
              <a:rPr lang="en-US" smtClean="0"/>
              <a:t>Work space intrusions</a:t>
            </a:r>
          </a:p>
          <a:p>
            <a:r>
              <a:rPr lang="en-US" smtClean="0"/>
              <a:t>Poor visibility</a:t>
            </a:r>
          </a:p>
          <a:p>
            <a:r>
              <a:rPr lang="en-US" smtClean="0"/>
              <a:t>Irresponsible worker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Night work Concerns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Night work entails additional risks</a:t>
            </a:r>
          </a:p>
          <a:p>
            <a:r>
              <a:rPr lang="en-US" smtClean="0"/>
              <a:t>Night work can be safe for workers and travelers</a:t>
            </a:r>
          </a:p>
          <a:p>
            <a:r>
              <a:rPr lang="en-US" smtClean="0"/>
              <a:t>Enhanced traffic controls reduce risks</a:t>
            </a:r>
          </a:p>
          <a:p>
            <a:r>
              <a:rPr lang="en-US" smtClean="0"/>
              <a:t>Planning is critical for safe, efficient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Safety a Concern at Night?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Reduced visibility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Drunk/drugged drivers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Drowsy drivers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Higher operating speeds past the work area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Implies that crash risks, and maybe crash severity, is higher when working at night.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Dangers of Shift Work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295400"/>
            <a:ext cx="4267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According to </a:t>
            </a:r>
            <a:r>
              <a:rPr lang="en-US" sz="2800" i="1" smtClean="0"/>
              <a:t>Occupational Hazards Magazine: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Work related injuries increase 15.2% for swing shift 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Work related injuries increase 27.9% for night shift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Injury numbers are compared to day- shift operations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Employees are 36% more likely to be injured on their fourth consecutive night shift.</a:t>
            </a:r>
          </a:p>
        </p:txBody>
      </p:sp>
      <p:pic>
        <p:nvPicPr>
          <p:cNvPr id="4100" name="Picture 4" descr="MVC-837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600</Words>
  <Application>Microsoft Office PowerPoint</Application>
  <PresentationFormat>On-screen Show (4:3)</PresentationFormat>
  <Paragraphs>97</Paragraphs>
  <Slides>42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Arial</vt:lpstr>
      <vt:lpstr>Office Theme</vt:lpstr>
      <vt:lpstr>Microsoft Office Excel Chart</vt:lpstr>
      <vt:lpstr>Night Operations</vt:lpstr>
      <vt:lpstr>Early Morning Accidents</vt:lpstr>
      <vt:lpstr>Early Morning Accidents</vt:lpstr>
      <vt:lpstr>Night Work Advantages</vt:lpstr>
      <vt:lpstr>Night Work Concerns</vt:lpstr>
      <vt:lpstr>Night Safety Concerns</vt:lpstr>
      <vt:lpstr>Overview of Night work Concerns</vt:lpstr>
      <vt:lpstr>Why is Safety a Concern at Night?</vt:lpstr>
      <vt:lpstr>Dangers of Shift Work</vt:lpstr>
      <vt:lpstr>Circadian Rhythms</vt:lpstr>
      <vt:lpstr>Biological Hazards</vt:lpstr>
      <vt:lpstr>Nutrition</vt:lpstr>
      <vt:lpstr>Nutrition</vt:lpstr>
      <vt:lpstr>The amount of light a motorist requires to see during nighttime doubles every 13 years</vt:lpstr>
      <vt:lpstr>5 Practical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Worker Visibility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Temporary Lighting for Night Work</vt:lpstr>
      <vt:lpstr>Work area and equipment should be well lit</vt:lpstr>
      <vt:lpstr>PowerPoint Presentation</vt:lpstr>
      <vt:lpstr>PowerPoint Presentation</vt:lpstr>
      <vt:lpstr>PowerPoint Presentation</vt:lpstr>
      <vt:lpstr>Illumination for Flagging</vt:lpstr>
      <vt:lpstr>PowerPoint Presentation</vt:lpstr>
      <vt:lpstr>PowerPoint Presentation</vt:lpstr>
      <vt:lpstr>PowerPoint Presentation</vt:lpstr>
    </vt:vector>
  </TitlesOfParts>
  <Company>North Dakota Safety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toddt</dc:creator>
  <cp:lastModifiedBy>Vosburgh, Linda - OSHA</cp:lastModifiedBy>
  <cp:revision>10</cp:revision>
  <dcterms:created xsi:type="dcterms:W3CDTF">2009-11-16T19:45:23Z</dcterms:created>
  <dcterms:modified xsi:type="dcterms:W3CDTF">2012-05-14T16:21:24Z</dcterms:modified>
</cp:coreProperties>
</file>